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481" r:id="rId2"/>
    <p:sldId id="482" r:id="rId3"/>
    <p:sldId id="542" r:id="rId4"/>
    <p:sldId id="483" r:id="rId5"/>
    <p:sldId id="486" r:id="rId6"/>
    <p:sldId id="516" r:id="rId7"/>
    <p:sldId id="488" r:id="rId8"/>
    <p:sldId id="515" r:id="rId9"/>
    <p:sldId id="490" r:id="rId10"/>
    <p:sldId id="491" r:id="rId11"/>
    <p:sldId id="547" r:id="rId12"/>
    <p:sldId id="548" r:id="rId13"/>
    <p:sldId id="549" r:id="rId14"/>
    <p:sldId id="550" r:id="rId15"/>
    <p:sldId id="551" r:id="rId16"/>
    <p:sldId id="517" r:id="rId17"/>
    <p:sldId id="543" r:id="rId18"/>
    <p:sldId id="544" r:id="rId19"/>
    <p:sldId id="546" r:id="rId20"/>
    <p:sldId id="552" r:id="rId21"/>
    <p:sldId id="505" r:id="rId22"/>
    <p:sldId id="506" r:id="rId23"/>
    <p:sldId id="507" r:id="rId24"/>
    <p:sldId id="508" r:id="rId25"/>
    <p:sldId id="540" r:id="rId26"/>
    <p:sldId id="541" r:id="rId27"/>
    <p:sldId id="510" r:id="rId28"/>
    <p:sldId id="509" r:id="rId29"/>
    <p:sldId id="511" r:id="rId30"/>
    <p:sldId id="453" r:id="rId31"/>
    <p:sldId id="454" r:id="rId32"/>
    <p:sldId id="455" r:id="rId33"/>
    <p:sldId id="464" r:id="rId34"/>
    <p:sldId id="348" r:id="rId35"/>
    <p:sldId id="465" r:id="rId36"/>
    <p:sldId id="475" r:id="rId37"/>
    <p:sldId id="466" r:id="rId38"/>
    <p:sldId id="467" r:id="rId39"/>
    <p:sldId id="526" r:id="rId40"/>
    <p:sldId id="527" r:id="rId41"/>
    <p:sldId id="528" r:id="rId42"/>
    <p:sldId id="529" r:id="rId43"/>
    <p:sldId id="530" r:id="rId44"/>
    <p:sldId id="531" r:id="rId45"/>
    <p:sldId id="532" r:id="rId46"/>
    <p:sldId id="533" r:id="rId47"/>
    <p:sldId id="534" r:id="rId48"/>
    <p:sldId id="535" r:id="rId49"/>
    <p:sldId id="536" r:id="rId50"/>
    <p:sldId id="537" r:id="rId51"/>
    <p:sldId id="538" r:id="rId52"/>
    <p:sldId id="525" r:id="rId53"/>
    <p:sldId id="524" r:id="rId54"/>
    <p:sldId id="519" r:id="rId55"/>
    <p:sldId id="521" r:id="rId56"/>
    <p:sldId id="522" r:id="rId57"/>
    <p:sldId id="523" r:id="rId58"/>
  </p:sldIdLst>
  <p:sldSz cx="9144000" cy="6858000" type="screen4x3"/>
  <p:notesSz cx="7010400" cy="9236075"/>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0000"/>
    <a:srgbClr val="009900"/>
    <a:srgbClr val="3333FF"/>
    <a:srgbClr val="FF00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75858" autoAdjust="0"/>
  </p:normalViewPr>
  <p:slideViewPr>
    <p:cSldViewPr>
      <p:cViewPr varScale="1">
        <p:scale>
          <a:sx n="51" d="100"/>
          <a:sy n="51" d="100"/>
        </p:scale>
        <p:origin x="-2466" y="-90"/>
      </p:cViewPr>
      <p:guideLst>
        <p:guide orient="horz" pos="192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5" d="100"/>
        <a:sy n="65" d="100"/>
      </p:scale>
      <p:origin x="0" y="0"/>
    </p:cViewPr>
  </p:sorterViewPr>
  <p:notesViewPr>
    <p:cSldViewPr>
      <p:cViewPr>
        <p:scale>
          <a:sx n="110" d="100"/>
          <a:sy n="110" d="100"/>
        </p:scale>
        <p:origin x="-1530" y="96"/>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2258"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52259" name="Rectangle 3"/>
          <p:cNvSpPr>
            <a:spLocks noGrp="1" noChangeArrowheads="1"/>
          </p:cNvSpPr>
          <p:nvPr>
            <p:ph type="dt" sz="quarter" idx="1"/>
          </p:nvPr>
        </p:nvSpPr>
        <p:spPr bwMode="auto">
          <a:xfrm>
            <a:off x="3971925" y="0"/>
            <a:ext cx="3038475"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52260" name="Rectangle 4"/>
          <p:cNvSpPr>
            <a:spLocks noGrp="1" noChangeArrowheads="1"/>
          </p:cNvSpPr>
          <p:nvPr>
            <p:ph type="ftr" sz="quarter" idx="2"/>
          </p:nvPr>
        </p:nvSpPr>
        <p:spPr bwMode="auto">
          <a:xfrm>
            <a:off x="0" y="8774113"/>
            <a:ext cx="3038475"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52261" name="Rectangle 5"/>
          <p:cNvSpPr>
            <a:spLocks noGrp="1" noChangeArrowheads="1"/>
          </p:cNvSpPr>
          <p:nvPr>
            <p:ph type="sldNum" sz="quarter" idx="3"/>
          </p:nvPr>
        </p:nvSpPr>
        <p:spPr bwMode="auto">
          <a:xfrm>
            <a:off x="3971925" y="8774113"/>
            <a:ext cx="3038475"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9E67900-8D84-4E6F-9C69-827C26A04C29}" type="slidenum">
              <a:rPr lang="en-US"/>
              <a:pPr>
                <a:defRPr/>
              </a:pPr>
              <a:t>‹#›</a:t>
            </a:fld>
            <a:endParaRPr lang="en-US"/>
          </a:p>
        </p:txBody>
      </p:sp>
    </p:spTree>
    <p:extLst>
      <p:ext uri="{BB962C8B-B14F-4D97-AF65-F5344CB8AC3E}">
        <p14:creationId xmlns:p14="http://schemas.microsoft.com/office/powerpoint/2010/main" val="3336901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147" name="Rectangle 3"/>
          <p:cNvSpPr>
            <a:spLocks noGrp="1" noChangeArrowheads="1"/>
          </p:cNvSpPr>
          <p:nvPr>
            <p:ph type="dt" idx="1"/>
          </p:nvPr>
        </p:nvSpPr>
        <p:spPr bwMode="auto">
          <a:xfrm>
            <a:off x="3971925" y="0"/>
            <a:ext cx="3038475"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387850"/>
            <a:ext cx="5140325" cy="4156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74113"/>
            <a:ext cx="3038475"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151" name="Rectangle 7"/>
          <p:cNvSpPr>
            <a:spLocks noGrp="1" noChangeArrowheads="1"/>
          </p:cNvSpPr>
          <p:nvPr>
            <p:ph type="sldNum" sz="quarter" idx="5"/>
          </p:nvPr>
        </p:nvSpPr>
        <p:spPr bwMode="auto">
          <a:xfrm>
            <a:off x="3971925" y="8774113"/>
            <a:ext cx="3038475"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524CFF1-75AA-4D5D-A3EB-A067B8A02C69}" type="slidenum">
              <a:rPr lang="en-US"/>
              <a:pPr>
                <a:defRPr/>
              </a:pPr>
              <a:t>‹#›</a:t>
            </a:fld>
            <a:endParaRPr lang="en-US"/>
          </a:p>
        </p:txBody>
      </p:sp>
    </p:spTree>
    <p:extLst>
      <p:ext uri="{BB962C8B-B14F-4D97-AF65-F5344CB8AC3E}">
        <p14:creationId xmlns:p14="http://schemas.microsoft.com/office/powerpoint/2010/main" val="23129412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GB" smtClean="0"/>
          </a:p>
        </p:txBody>
      </p:sp>
      <p:sp>
        <p:nvSpPr>
          <p:cNvPr id="51204" name="Slide Number Placeholder 3"/>
          <p:cNvSpPr>
            <a:spLocks noGrp="1"/>
          </p:cNvSpPr>
          <p:nvPr>
            <p:ph type="sldNum" sz="quarter" idx="5"/>
          </p:nvPr>
        </p:nvSpPr>
        <p:spPr>
          <a:noFill/>
        </p:spPr>
        <p:txBody>
          <a:bodyPr/>
          <a:lstStyle/>
          <a:p>
            <a:fld id="{AB06555B-7FB7-4E4C-A269-F49ABD5BB4D7}" type="slidenum">
              <a:rPr lang="en-US" smtClean="0"/>
              <a:pPr/>
              <a:t>6</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8A52ABA-A3F8-4FE5-AF45-84727E25D913}" type="slidenum">
              <a:rPr lang="en-US" smtClean="0"/>
              <a:pPr/>
              <a:t>21</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5A9B0EF-9632-44CF-90DB-63711953DB21}" type="slidenum">
              <a:rPr lang="en-US" smtClean="0"/>
              <a:pPr/>
              <a:t>24</a:t>
            </a:fld>
            <a:endParaRPr lang="en-US" smtClean="0"/>
          </a:p>
        </p:txBody>
      </p:sp>
      <p:sp>
        <p:nvSpPr>
          <p:cNvPr id="60419" name="Rectangle 2"/>
          <p:cNvSpPr>
            <a:spLocks noGrp="1" noRot="1" noChangeAspect="1" noChangeArrowheads="1" noTextEdit="1"/>
          </p:cNvSpPr>
          <p:nvPr>
            <p:ph type="sldImg"/>
          </p:nvPr>
        </p:nvSpPr>
        <p:spPr>
          <a:solidFill>
            <a:srgbClr val="FFFFFF"/>
          </a:solidFill>
          <a:ln/>
        </p:spPr>
      </p:sp>
      <p:sp>
        <p:nvSpPr>
          <p:cNvPr id="6042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mtClean="0"/>
              <a:t>Likelihood is a mathematical quantity that allows us to measure the order of preference for different possible population (models) or hypotheses but does not obey the laws of probability.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GB" smtClean="0"/>
          </a:p>
        </p:txBody>
      </p:sp>
      <p:sp>
        <p:nvSpPr>
          <p:cNvPr id="87044" name="Slide Number Placeholder 3"/>
          <p:cNvSpPr>
            <a:spLocks noGrp="1"/>
          </p:cNvSpPr>
          <p:nvPr>
            <p:ph type="sldNum" sz="quarter" idx="5"/>
          </p:nvPr>
        </p:nvSpPr>
        <p:spPr>
          <a:noFill/>
        </p:spPr>
        <p:txBody>
          <a:bodyPr/>
          <a:lstStyle/>
          <a:p>
            <a:fld id="{AAC2F709-AEDF-4612-8146-6C7F687AAC05}" type="slidenum">
              <a:rPr lang="en-US" smtClean="0"/>
              <a:pPr/>
              <a:t>25</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GB" smtClean="0"/>
          </a:p>
        </p:txBody>
      </p:sp>
      <p:sp>
        <p:nvSpPr>
          <p:cNvPr id="88068" name="Slide Number Placeholder 3"/>
          <p:cNvSpPr>
            <a:spLocks noGrp="1"/>
          </p:cNvSpPr>
          <p:nvPr>
            <p:ph type="sldNum" sz="quarter" idx="5"/>
          </p:nvPr>
        </p:nvSpPr>
        <p:spPr>
          <a:noFill/>
        </p:spPr>
        <p:txBody>
          <a:bodyPr/>
          <a:lstStyle/>
          <a:p>
            <a:fld id="{77D36F3E-2852-49EC-8159-F90C41EE6BB1}" type="slidenum">
              <a:rPr lang="en-US" smtClean="0"/>
              <a:pPr/>
              <a:t>26</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3C999C47-52CD-4649-B3FC-145DCB4E3D17}" type="slidenum">
              <a:rPr lang="en-US" smtClean="0"/>
              <a:pPr/>
              <a:t>27</a:t>
            </a:fld>
            <a:endParaRPr lang="en-US" smtClean="0"/>
          </a:p>
        </p:txBody>
      </p:sp>
      <p:sp>
        <p:nvSpPr>
          <p:cNvPr id="61443" name="Rectangle 2"/>
          <p:cNvSpPr>
            <a:spLocks noGrp="1" noRot="1" noChangeAspect="1" noChangeArrowheads="1" noTextEdit="1"/>
          </p:cNvSpPr>
          <p:nvPr>
            <p:ph type="sldImg"/>
          </p:nvPr>
        </p:nvSpPr>
        <p:spPr>
          <a:solidFill>
            <a:srgbClr val="FFFFFF"/>
          </a:solidFill>
          <a:ln/>
        </p:spPr>
      </p:sp>
      <p:sp>
        <p:nvSpPr>
          <p:cNvPr id="6144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mtClean="0"/>
              <a:t>Likelihood is a mathematical quantity that allows us to measure the order of preference for different possible population (models) or hypotheses but does not obey the laws of probability.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A7B39426-0047-4B1F-8649-139CD479AC61}" type="slidenum">
              <a:rPr lang="en-US" smtClean="0"/>
              <a:pPr/>
              <a:t>28</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r>
              <a:rPr lang="en-US" smtClean="0"/>
              <a:t>If we are using likelihood to compare the strength of evidence for several models (hypotheses or parameter values), we can assume that that k is 1.  Because likelihood is a meaningless number that can only be used when comparing one model to another, we can assume that the constant K is 1. Likelihood can take any one value negative or positive.  NOTE ABOUT TERMINOLOGY. SOMETIMES PEOPLE WILL TURN THIS AROUND. YOU WILL SEE BOTH KINDS OF ARRANGEMENTS</a:t>
            </a:r>
          </a:p>
          <a:p>
            <a:pPr eaLnBrk="1" hangingPunct="1"/>
            <a:endParaRPr lang="en-US" smtClean="0"/>
          </a:p>
          <a:p>
            <a:pPr eaLnBrk="1" hangingPunct="1"/>
            <a:endParaRPr lang="en-US" smtClean="0"/>
          </a:p>
          <a:p>
            <a:pPr eaLnBrk="1" hangingPunct="1"/>
            <a:r>
              <a:rPr lang="en-US" smtClean="0"/>
              <a:t>LIKELIHOOD IS THE PROBABILITY OF OBSERVING THE DATA GIVEN SOME ECOLOGICAL MODEL FOR THE PROCESS (INCLUDING SPECIFIC VALUES FOR THE PARAMETERS).  SO ESSENTIALLY WE ARE CALCULATING THE</a:t>
            </a:r>
            <a:r>
              <a:rPr lang="en-US" b="1" smtClean="0"/>
              <a:t> PROBABILITY THAT WHAT ACTUALLY HAPPENED DID HAPPEN!!!  KINDA WEIRD.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C461998C-666E-4D76-8B6F-51CA6D08EDE4}" type="slidenum">
              <a:rPr lang="en-US" smtClean="0"/>
              <a:pPr/>
              <a:t>29</a:t>
            </a:fld>
            <a:endParaRPr lang="en-US" smtClean="0"/>
          </a:p>
        </p:txBody>
      </p:sp>
      <p:sp>
        <p:nvSpPr>
          <p:cNvPr id="63491" name="Rectangle 2"/>
          <p:cNvSpPr>
            <a:spLocks noGrp="1" noRot="1" noChangeAspect="1" noChangeArrowheads="1" noTextEdit="1"/>
          </p:cNvSpPr>
          <p:nvPr>
            <p:ph type="sldImg"/>
          </p:nvPr>
        </p:nvSpPr>
        <p:spPr>
          <a:solidFill>
            <a:srgbClr val="FFFFFF"/>
          </a:solidFill>
          <a:ln/>
        </p:spPr>
      </p:sp>
      <p:sp>
        <p:nvSpPr>
          <p:cNvPr id="6349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mtClean="0"/>
              <a:t>Likelihood is a mathematical quantity that allows us to measure the order of preference for different possible population (models) or hypotheses but does not obey the laws of probability.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01654425-72E2-410F-8F85-32B0F1AC69A8}" type="slidenum">
              <a:rPr lang="en-US" smtClean="0"/>
              <a:pPr/>
              <a:t>30</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smtClean="0"/>
              <a:t>If we are using likelihood to compare the strength of evidence for several models (hypotheses or parameter values), we can assume that that k is 1.  Because likelihood is a meaningless number that can only be used when comparing one model to another, we can assume that the constant K is 1. Likelihood can take any one value negative or positive.</a:t>
            </a:r>
          </a:p>
          <a:p>
            <a:pPr eaLnBrk="1" hangingPunct="1"/>
            <a:endParaRPr lang="en-US" smtClean="0"/>
          </a:p>
          <a:p>
            <a:pPr eaLnBrk="1" hangingPunct="1"/>
            <a:endParaRPr lang="en-US" smtClean="0"/>
          </a:p>
          <a:p>
            <a:pPr eaLnBrk="1" hangingPunct="1"/>
            <a:r>
              <a:rPr lang="en-US" smtClean="0"/>
              <a:t>LIKELIHOOD IS THE PROBABILITY OF OBSERVING THE DATA GIVEN SOME ECOLOGICAL MODEL FOR THE PROCESS (INCLUDING SPECIFIC VALUES FOR THE PARAMETERS).  SO ESSENTIALLY WE ARE CALCULATING THE</a:t>
            </a:r>
            <a:r>
              <a:rPr lang="en-US" b="1" smtClean="0"/>
              <a:t> PROBABILITY THAT WHAT ACTUALLY HAPPENED DID HAPPEN!!!  KINDA WEIRD.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CD010E30-83E9-46B0-96DB-C3E86CDB3364}" type="slidenum">
              <a:rPr lang="en-US" smtClean="0"/>
              <a:pPr/>
              <a:t>31</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smtClean="0"/>
              <a:t>Often, we want to estimate the likelihood of several  observations.  We can estimate as the product of the likelihoods.  This becomes impractical because probabilities are very small numbers so we tale the log of both sides and we calculate the log likelihood.  Then we sum the probabilities of observing a given result.   NOTE: This terminology is opposite to what Hillborn and Mangel use.   In fact, we often cannot calculate or the particular value of a distribution so we must know how to calculate the parameters of the distribution.  Often this leads to parameterization. </a:t>
            </a:r>
          </a:p>
          <a:p>
            <a:pPr eaLnBrk="1" hangingPunct="1"/>
            <a:endParaRPr lang="en-US" smtClean="0"/>
          </a:p>
          <a:p>
            <a:pPr eaLnBrk="1" hangingPunct="1"/>
            <a:r>
              <a:rPr lang="en-US" smtClean="0"/>
              <a:t>To calculate likelihood we would try all the different values of the parameters for the model (thetas) and find the one that would explain the observation best. In this case, for each one of the trees we would have to calculate </a:t>
            </a:r>
          </a:p>
          <a:p>
            <a:pPr eaLnBrk="1" hangingPunct="1"/>
            <a:endParaRPr lang="en-US" smtClean="0"/>
          </a:p>
          <a:p>
            <a:pPr eaLnBrk="1" hangingPunct="1"/>
            <a:r>
              <a:rPr lang="en-US" smtClean="0"/>
              <a:t>P^x (1-p)^(n-x) and find the most suitable.</a:t>
            </a:r>
          </a:p>
          <a:p>
            <a:pPr eaLnBrk="1" hangingPunct="1"/>
            <a:endParaRPr lang="en-US" smtClean="0"/>
          </a:p>
          <a:p>
            <a:pPr eaLnBrk="1" hangingPunct="1"/>
            <a:r>
              <a:rPr lang="en-US" smtClean="0"/>
              <a:t>Xlogp + (n-x)log(1-p)</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697F8412-D350-49BB-9A12-7B14572F6F76}" type="slidenum">
              <a:rPr lang="en-US" smtClean="0"/>
              <a:pPr/>
              <a:t>32</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smtClean="0"/>
              <a:t>This very same approach can also be used to compare models (as long as we adjust for the number of parameters) or even to compare probability density functions.  Eg Negative binomial.  For instance, if you are modeling seed counts we know that seeds and seedlings tend to be clumped more than expected by chance.  However, this may differ depending on the dispersal model of the particular species--&gt; wind vs. animal dispersed.  We can compare pdf ‘s in the same way that we compare scientific models or competing values of parameters within the same model.  STATE THAT ONE MUST ADJUST FOR THE NUMBER OF PARAMETERS ESTIMATED.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GB" smtClean="0"/>
          </a:p>
        </p:txBody>
      </p:sp>
      <p:sp>
        <p:nvSpPr>
          <p:cNvPr id="52228" name="Slide Number Placeholder 3"/>
          <p:cNvSpPr>
            <a:spLocks noGrp="1"/>
          </p:cNvSpPr>
          <p:nvPr>
            <p:ph type="sldNum" sz="quarter" idx="5"/>
          </p:nvPr>
        </p:nvSpPr>
        <p:spPr>
          <a:noFill/>
        </p:spPr>
        <p:txBody>
          <a:bodyPr/>
          <a:lstStyle/>
          <a:p>
            <a:fld id="{1A7F0A9D-9BA3-48FD-9D4C-16F88866DF74}" type="slidenum">
              <a:rPr lang="en-US" smtClean="0"/>
              <a:pPr/>
              <a:t>8</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BF19510-0EF8-4CC5-A1E7-6460A9E67738}" type="slidenum">
              <a:rPr lang="en-US" smtClean="0"/>
              <a:pPr/>
              <a:t>33</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smtClean="0"/>
              <a:t>This very same approach can also be used to compare models (as long as we adjust for the number of parameters) or even to compare probability density functions.  Eg Negative binomial.  For instance, if you are modeling seed counts we know that seeds and seedlings tend to be clumped more than expected by chance.  However, this may differ depending on the dispersal model of the particular species--&gt; wind vs. animal dispersed.  We can compare pdf ‘s in the same way that we compare scientific models or competing values of parameters within the same model.  STATE THAT ONE MUST ADJUST FOR THE NUMBER OF PARAMETERS ESTIMATED.</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DA6A98B9-BD05-4E6B-9D1C-E30B94E6120A}" type="slidenum">
              <a:rPr lang="en-US" smtClean="0"/>
              <a:pPr/>
              <a:t>34</a:t>
            </a:fld>
            <a:endParaRPr lang="en-US" smtClean="0"/>
          </a:p>
        </p:txBody>
      </p:sp>
      <p:sp>
        <p:nvSpPr>
          <p:cNvPr id="68611" name="Rectangle 2"/>
          <p:cNvSpPr>
            <a:spLocks noGrp="1" noRot="1" noChangeAspect="1" noChangeArrowheads="1" noTextEdit="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smtClean="0"/>
              <a:t>We are advocating a philosophy of science-based A PRIORI modeling.  Hypothesis testing is a means of TESTING a model.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8002584A-4F9E-4BD9-8BAE-D0A603BCA219}" type="slidenum">
              <a:rPr lang="en-US" smtClean="0"/>
              <a:pPr/>
              <a:t>35</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52B7A184-3C37-4C13-8FA9-9F859F53AE38}" type="slidenum">
              <a:rPr lang="en-US" smtClean="0"/>
              <a:pPr/>
              <a:t>36</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CBFFC675-AD9B-4896-BFD2-35537CCC9DC1}" type="slidenum">
              <a:rPr lang="en-US" smtClean="0"/>
              <a:pPr/>
              <a:t>37</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dirty="0" smtClean="0"/>
              <a:t>Plot likelihood curve for any given parameter. The fixed is a slice the </a:t>
            </a:r>
            <a:r>
              <a:rPr lang="en-US" dirty="0" err="1" smtClean="0"/>
              <a:t>simult</a:t>
            </a:r>
            <a:r>
              <a:rPr lang="en-US" dirty="0" smtClean="0"/>
              <a:t> is a profile</a:t>
            </a:r>
          </a:p>
          <a:p>
            <a:pPr eaLnBrk="1" hangingPunct="1"/>
            <a:r>
              <a:rPr lang="en-US" dirty="0" smtClean="0"/>
              <a:t>Tom and </a:t>
            </a:r>
            <a:r>
              <a:rPr lang="en-US" dirty="0" err="1" smtClean="0"/>
              <a:t>Mevin</a:t>
            </a:r>
            <a:r>
              <a:rPr lang="en-US" dirty="0" smtClean="0"/>
              <a:t> have</a:t>
            </a:r>
            <a:r>
              <a:rPr lang="en-US" baseline="0" dirty="0" smtClean="0"/>
              <a:t> a different use of support. It means support for a particular value of a parameter space the data lives in…i.e., the values of the parameter (random variable) the values for which probability is greater than 0.  </a:t>
            </a:r>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03D6AD01-F28F-4C03-9E6E-267D2EF1B2ED}" type="slidenum">
              <a:rPr lang="en-US" smtClean="0"/>
              <a:pPr/>
              <a:t>38</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r>
              <a:rPr lang="en-US" smtClean="0"/>
              <a:t>Add bit about chi-square and the LRT test. This can also be done in more than one dimension but it is generally wrong because we only vary one parameter at a time. In two dimension we would have to consider a likelihood ridge that provides a sense of how the lieklihood changes as the other parameters change.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Lecture 4 - Parameter Estimation</a:t>
            </a:r>
          </a:p>
        </p:txBody>
      </p:sp>
      <p:sp>
        <p:nvSpPr>
          <p:cNvPr id="5" name="Rectangle 3"/>
          <p:cNvSpPr>
            <a:spLocks noGrp="1" noChangeArrowheads="1"/>
          </p:cNvSpPr>
          <p:nvPr>
            <p:ph type="dt" idx="1"/>
          </p:nvPr>
        </p:nvSpPr>
        <p:spPr>
          <a:ln/>
        </p:spPr>
        <p:txBody>
          <a:bodyPr/>
          <a:lstStyle/>
          <a:p>
            <a:r>
              <a:rPr lang="en-US"/>
              <a:t>C. D. Canham</a:t>
            </a:r>
          </a:p>
        </p:txBody>
      </p:sp>
      <p:sp>
        <p:nvSpPr>
          <p:cNvPr id="6" name="Rectangle 7"/>
          <p:cNvSpPr>
            <a:spLocks noGrp="1" noChangeArrowheads="1"/>
          </p:cNvSpPr>
          <p:nvPr>
            <p:ph type="sldNum" sz="quarter" idx="5"/>
          </p:nvPr>
        </p:nvSpPr>
        <p:spPr>
          <a:ln/>
        </p:spPr>
        <p:txBody>
          <a:bodyPr/>
          <a:lstStyle/>
          <a:p>
            <a:fld id="{439D3891-E432-4890-93ED-A68CB8A5E0EE}" type="slidenum">
              <a:rPr lang="en-US"/>
              <a:pPr/>
              <a:t>50</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GB" smtClean="0"/>
          </a:p>
        </p:txBody>
      </p:sp>
      <p:sp>
        <p:nvSpPr>
          <p:cNvPr id="53252" name="Slide Number Placeholder 3"/>
          <p:cNvSpPr>
            <a:spLocks noGrp="1"/>
          </p:cNvSpPr>
          <p:nvPr>
            <p:ph type="sldNum" sz="quarter" idx="5"/>
          </p:nvPr>
        </p:nvSpPr>
        <p:spPr>
          <a:noFill/>
        </p:spPr>
        <p:txBody>
          <a:bodyPr/>
          <a:lstStyle/>
          <a:p>
            <a:fld id="{2B26AC51-AA1B-41A2-82E7-119AB8FFB293}" type="slidenum">
              <a:rPr lang="en-US" smtClean="0"/>
              <a:pPr/>
              <a:t>10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2079337D-BB35-4803-A09D-344B831FFC0E}" type="slidenum">
              <a:rPr lang="en-US" smtClean="0"/>
              <a:pPr/>
              <a:t>11</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smtClean="0"/>
              <a:t>Emphasize and note the expected value and variance of  the Poisson probability distribution is lamdda.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6847573-6AC3-499C-B6BF-66D6301BB2D5}" type="slidenum">
              <a:rPr lang="en-US" smtClean="0"/>
              <a:pPr/>
              <a:t>12</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Emphasize and note the expected value and variance of  the Poisson probability distribution is lamdda.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938EAEC-6B4E-4855-96DB-D010050101C0}" type="slidenum">
              <a:rPr lang="en-US" smtClean="0"/>
              <a:pPr/>
              <a:t>13</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dirty="0" smtClean="0"/>
              <a:t>Often, we want to estimate the likelihood of several  We can estimate as the product of the likelihoods.  This becomes impractical because probabilities are very small numbers so we tale the log of both sides and we calculate the log likelihood.  Then we sum the probabilities of observing a given result.   NOTE: This terminology is opposite to what </a:t>
            </a:r>
            <a:r>
              <a:rPr lang="en-US" dirty="0" err="1" smtClean="0"/>
              <a:t>Hillborn</a:t>
            </a:r>
            <a:r>
              <a:rPr lang="en-US" dirty="0" smtClean="0"/>
              <a:t> and </a:t>
            </a:r>
            <a:r>
              <a:rPr lang="en-US" dirty="0" err="1" smtClean="0"/>
              <a:t>Mangel</a:t>
            </a:r>
            <a:r>
              <a:rPr lang="en-US" dirty="0" smtClean="0"/>
              <a:t> use.   In fact, we often cannot calculate or the particular value of a distribution so we must know how to calculate the parameters of the distribution.  Often this leads to parameterization. </a:t>
            </a:r>
          </a:p>
          <a:p>
            <a:pPr eaLnBrk="1" hangingPunct="1"/>
            <a:endParaRPr lang="en-US" dirty="0" smtClean="0"/>
          </a:p>
          <a:p>
            <a:pPr eaLnBrk="1" hangingPunct="1"/>
            <a:r>
              <a:rPr lang="en-US" dirty="0" smtClean="0"/>
              <a:t>Choice of model requires being precise about the motivations for building a model and focusing sharply on the question at hand.</a:t>
            </a:r>
          </a:p>
          <a:p>
            <a:pPr eaLnBrk="1" hangingPunct="1"/>
            <a:r>
              <a:rPr lang="en-US" dirty="0" smtClean="0"/>
              <a:t>To calculate likelihood we would try all the different values of the parameters for the model (thetas) and find the one that would explain the observation best. In this case, for each one of the trees we would have to calculate </a:t>
            </a:r>
          </a:p>
          <a:p>
            <a:pPr eaLnBrk="1" hangingPunct="1"/>
            <a:endParaRPr lang="en-US" dirty="0" smtClean="0"/>
          </a:p>
          <a:p>
            <a:pPr eaLnBrk="1" hangingPunct="1"/>
            <a:r>
              <a:rPr lang="en-US" dirty="0" err="1" smtClean="0"/>
              <a:t>P^x</a:t>
            </a:r>
            <a:r>
              <a:rPr lang="en-US" dirty="0" smtClean="0"/>
              <a:t> (1-p)^(n-x) and find the most suitable.</a:t>
            </a:r>
          </a:p>
          <a:p>
            <a:pPr eaLnBrk="1" hangingPunct="1"/>
            <a:endParaRPr lang="en-US" dirty="0" smtClean="0"/>
          </a:p>
          <a:p>
            <a:pPr eaLnBrk="1" hangingPunct="1"/>
            <a:r>
              <a:rPr lang="en-US" dirty="0" err="1" smtClean="0"/>
              <a:t>Xlogp</a:t>
            </a:r>
            <a:r>
              <a:rPr lang="en-US" dirty="0" smtClean="0"/>
              <a:t> + (n-x)log(1-p)</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9798B51-98F9-4546-BBA1-C7A68097AFE7}" type="slidenum">
              <a:rPr lang="en-US" smtClean="0"/>
              <a:pPr/>
              <a:t>14</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smtClean="0"/>
              <a:t>Often, we want to estimate the likelihood of several  We can estimate as the product of the likelihoods.  This becomes impractical because probabilities are very small numbers so we tale the log of both sides and we calculate the log likelihood.  Then we sum the probabilities of observing a given result.   NOTE: This terminology is opposite to what Hillborn and Mangel use.   In fact, we often cannot calculate or the particular value of a distribution so we must know how to calculate the parameters of the distribution.  Often this leads to parameterization. </a:t>
            </a:r>
          </a:p>
          <a:p>
            <a:pPr eaLnBrk="1" hangingPunct="1"/>
            <a:r>
              <a:rPr lang="en-US" smtClean="0"/>
              <a:t>MAKE CHANGES IN ALPHA CHANGES THE SHAPE OF THE PDF</a:t>
            </a:r>
          </a:p>
          <a:p>
            <a:pPr eaLnBrk="1" hangingPunct="1"/>
            <a:r>
              <a:rPr lang="en-US" smtClean="0"/>
              <a:t>To calculate likelihood we would try all the different values of the parameters for the model (thetas) and find the one that would explain the observation best. In this case, for each on the trees we would have to calculate </a:t>
            </a:r>
          </a:p>
          <a:p>
            <a:pPr eaLnBrk="1" hangingPunct="1"/>
            <a:endParaRPr lang="en-US" smtClean="0"/>
          </a:p>
          <a:p>
            <a:pPr eaLnBrk="1" hangingPunct="1"/>
            <a:r>
              <a:rPr lang="en-US" smtClean="0"/>
              <a:t>P^x (1-p)^(n-x) and find the most suitable.</a:t>
            </a:r>
          </a:p>
          <a:p>
            <a:pPr eaLnBrk="1" hangingPunct="1"/>
            <a:endParaRPr lang="en-US" smtClean="0"/>
          </a:p>
          <a:p>
            <a:pPr eaLnBrk="1" hangingPunct="1"/>
            <a:r>
              <a:rPr lang="en-US" smtClean="0"/>
              <a:t>Xlogp + (n-x)log(1-p)</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AAF1B0D3-84BB-48F7-9DFD-E36DA4E7B48D}" type="slidenum">
              <a:rPr lang="en-US" smtClean="0"/>
              <a:pPr/>
              <a:t>15</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mtClean="0"/>
              <a:t>Often, we want to estimate the likelihood of several  We can estimate as the product of the likelihoods.  This becomes impractical because probabilities are very small numbers so we tale the log of both sides and we calculate the log likelihood.  Then we sum the probabilities of observing a given result.   NOTE: This terminology is opposite to what Hillborn and Mangel use.   In fact, we often cannot calculate or the particular value of a distribution so we must know how to calculate the parameters of the distribution.  Often this leads to parameterization. </a:t>
            </a:r>
          </a:p>
          <a:p>
            <a:pPr eaLnBrk="1" hangingPunct="1"/>
            <a:r>
              <a:rPr lang="en-US" smtClean="0"/>
              <a:t>MAKE CHANGES IN ALPHA CHANGES THE SHAPE OF THE PDF</a:t>
            </a:r>
          </a:p>
          <a:p>
            <a:pPr eaLnBrk="1" hangingPunct="1"/>
            <a:r>
              <a:rPr lang="en-US" smtClean="0"/>
              <a:t>To calculate likelihood we would try all the different values of the parameters for the model (thetas) and find the one that would explain the observation best. In this case, for each on the trees we would have to calculate </a:t>
            </a:r>
          </a:p>
          <a:p>
            <a:pPr eaLnBrk="1" hangingPunct="1"/>
            <a:endParaRPr lang="en-US" smtClean="0"/>
          </a:p>
          <a:p>
            <a:pPr eaLnBrk="1" hangingPunct="1"/>
            <a:r>
              <a:rPr lang="en-US" smtClean="0"/>
              <a:t>P^x (1-p)^(n-x) and find the most suitable.</a:t>
            </a:r>
          </a:p>
          <a:p>
            <a:pPr eaLnBrk="1" hangingPunct="1"/>
            <a:endParaRPr lang="en-US" smtClean="0"/>
          </a:p>
          <a:p>
            <a:pPr eaLnBrk="1" hangingPunct="1"/>
            <a:r>
              <a:rPr lang="en-US" smtClean="0"/>
              <a:t>Xlogp + (n-x)log(1-p)</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Tree exercise….</a:t>
            </a:r>
            <a:endParaRPr lang="en-GB" dirty="0"/>
          </a:p>
        </p:txBody>
      </p:sp>
      <p:sp>
        <p:nvSpPr>
          <p:cNvPr id="4" name="Slide Number Placeholder 3"/>
          <p:cNvSpPr>
            <a:spLocks noGrp="1"/>
          </p:cNvSpPr>
          <p:nvPr>
            <p:ph type="sldNum" sz="quarter" idx="10"/>
          </p:nvPr>
        </p:nvSpPr>
        <p:spPr/>
        <p:txBody>
          <a:bodyPr/>
          <a:lstStyle/>
          <a:p>
            <a:pPr>
              <a:defRPr/>
            </a:pPr>
            <a:fld id="{7524CFF1-75AA-4D5D-A3EB-A067B8A02C69}" type="slidenum">
              <a:rPr lang="en-US" smtClean="0"/>
              <a:pPr>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02400" y="0"/>
            <a:ext cx="19304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11200" y="0"/>
            <a:ext cx="56388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6975475" cy="7175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1200" y="1981200"/>
            <a:ext cx="3784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784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11200" y="1981200"/>
            <a:ext cx="3784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784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10"/>
          <p:cNvSpPr>
            <a:spLocks noGrp="1" noChangeArrowheads="1"/>
          </p:cNvSpPr>
          <p:nvPr>
            <p:ph type="title"/>
          </p:nvPr>
        </p:nvSpPr>
        <p:spPr bwMode="auto">
          <a:xfrm>
            <a:off x="914400" y="0"/>
            <a:ext cx="6975475" cy="717550"/>
          </a:xfrm>
          <a:prstGeom prst="rect">
            <a:avLst/>
          </a:prstGeom>
          <a:noFill/>
          <a:ln w="12700">
            <a:noFill/>
            <a:miter lim="800000"/>
            <a:headEnd/>
            <a:tailEnd/>
          </a:ln>
        </p:spPr>
        <p:txBody>
          <a:bodyPr vert="horz" wrap="square" lIns="84448" tIns="41483" rIns="84448" bIns="41483" numCol="1" anchor="b" anchorCtr="0" compatLnSpc="1">
            <a:prstTxWarp prst="textNoShape">
              <a:avLst/>
            </a:prstTxWarp>
          </a:bodyPr>
          <a:lstStyle/>
          <a:p>
            <a:pPr lvl="0"/>
            <a:r>
              <a:rPr lang="en-US" smtClean="0"/>
              <a:t>Click to edit Master title style</a:t>
            </a:r>
          </a:p>
        </p:txBody>
      </p:sp>
      <p:sp>
        <p:nvSpPr>
          <p:cNvPr id="10243" name="Rectangle 11"/>
          <p:cNvSpPr>
            <a:spLocks noGrp="1" noChangeArrowheads="1"/>
          </p:cNvSpPr>
          <p:nvPr>
            <p:ph type="body" idx="1"/>
          </p:nvPr>
        </p:nvSpPr>
        <p:spPr bwMode="auto">
          <a:xfrm>
            <a:off x="711200" y="1981200"/>
            <a:ext cx="7721600" cy="4114800"/>
          </a:xfrm>
          <a:prstGeom prst="rect">
            <a:avLst/>
          </a:prstGeom>
          <a:noFill/>
          <a:ln w="12700">
            <a:noFill/>
            <a:miter lim="800000"/>
            <a:headEnd/>
            <a:tailEnd/>
          </a:ln>
        </p:spPr>
        <p:txBody>
          <a:bodyPr vert="horz" wrap="square" lIns="84448" tIns="41483" rIns="84448" bIns="4148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3400">
          <a:solidFill>
            <a:schemeClr val="tx2"/>
          </a:solidFill>
          <a:latin typeface="+mj-lt"/>
          <a:ea typeface="+mj-ea"/>
          <a:cs typeface="+mj-cs"/>
        </a:defRPr>
      </a:lvl1pPr>
      <a:lvl2pPr algn="ctr" rtl="0" eaLnBrk="0" fontAlgn="base" hangingPunct="0">
        <a:spcBef>
          <a:spcPct val="0"/>
        </a:spcBef>
        <a:spcAft>
          <a:spcPct val="0"/>
        </a:spcAft>
        <a:defRPr sz="3400">
          <a:solidFill>
            <a:schemeClr val="tx2"/>
          </a:solidFill>
          <a:latin typeface="Comic Sans MS" pitchFamily="66" charset="0"/>
        </a:defRPr>
      </a:lvl2pPr>
      <a:lvl3pPr algn="ctr" rtl="0" eaLnBrk="0" fontAlgn="base" hangingPunct="0">
        <a:spcBef>
          <a:spcPct val="0"/>
        </a:spcBef>
        <a:spcAft>
          <a:spcPct val="0"/>
        </a:spcAft>
        <a:defRPr sz="3400">
          <a:solidFill>
            <a:schemeClr val="tx2"/>
          </a:solidFill>
          <a:latin typeface="Comic Sans MS" pitchFamily="66" charset="0"/>
        </a:defRPr>
      </a:lvl3pPr>
      <a:lvl4pPr algn="ctr" rtl="0" eaLnBrk="0" fontAlgn="base" hangingPunct="0">
        <a:spcBef>
          <a:spcPct val="0"/>
        </a:spcBef>
        <a:spcAft>
          <a:spcPct val="0"/>
        </a:spcAft>
        <a:defRPr sz="3400">
          <a:solidFill>
            <a:schemeClr val="tx2"/>
          </a:solidFill>
          <a:latin typeface="Comic Sans MS" pitchFamily="66" charset="0"/>
        </a:defRPr>
      </a:lvl4pPr>
      <a:lvl5pPr algn="ctr" rtl="0" eaLnBrk="0" fontAlgn="base" hangingPunct="0">
        <a:spcBef>
          <a:spcPct val="0"/>
        </a:spcBef>
        <a:spcAft>
          <a:spcPct val="0"/>
        </a:spcAft>
        <a:defRPr sz="3400">
          <a:solidFill>
            <a:schemeClr val="tx2"/>
          </a:solidFill>
          <a:latin typeface="Comic Sans MS" pitchFamily="66" charset="0"/>
        </a:defRPr>
      </a:lvl5pPr>
      <a:lvl6pPr marL="457200" algn="ctr" rtl="0" fontAlgn="base">
        <a:spcBef>
          <a:spcPct val="0"/>
        </a:spcBef>
        <a:spcAft>
          <a:spcPct val="0"/>
        </a:spcAft>
        <a:defRPr sz="3400">
          <a:solidFill>
            <a:schemeClr val="tx2"/>
          </a:solidFill>
          <a:latin typeface="Comic Sans MS" pitchFamily="66" charset="0"/>
        </a:defRPr>
      </a:lvl6pPr>
      <a:lvl7pPr marL="914400" algn="ctr" rtl="0" fontAlgn="base">
        <a:spcBef>
          <a:spcPct val="0"/>
        </a:spcBef>
        <a:spcAft>
          <a:spcPct val="0"/>
        </a:spcAft>
        <a:defRPr sz="3400">
          <a:solidFill>
            <a:schemeClr val="tx2"/>
          </a:solidFill>
          <a:latin typeface="Comic Sans MS" pitchFamily="66" charset="0"/>
        </a:defRPr>
      </a:lvl7pPr>
      <a:lvl8pPr marL="1371600" algn="ctr" rtl="0" fontAlgn="base">
        <a:spcBef>
          <a:spcPct val="0"/>
        </a:spcBef>
        <a:spcAft>
          <a:spcPct val="0"/>
        </a:spcAft>
        <a:defRPr sz="3400">
          <a:solidFill>
            <a:schemeClr val="tx2"/>
          </a:solidFill>
          <a:latin typeface="Comic Sans MS" pitchFamily="66" charset="0"/>
        </a:defRPr>
      </a:lvl8pPr>
      <a:lvl9pPr marL="1828800" algn="ctr" rtl="0" fontAlgn="base">
        <a:spcBef>
          <a:spcPct val="0"/>
        </a:spcBef>
        <a:spcAft>
          <a:spcPct val="0"/>
        </a:spcAft>
        <a:defRPr sz="3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7.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emf"/><Relationship Id="rId4" Type="http://schemas.openxmlformats.org/officeDocument/2006/relationships/oleObject" Target="../embeddings/Microsoft_Excel_97-2003_Worksheet1.xls"/><Relationship Id="rId9" Type="http://schemas.openxmlformats.org/officeDocument/2006/relationships/image" Target="../media/image5.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8.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6.emf"/><Relationship Id="rId4" Type="http://schemas.openxmlformats.org/officeDocument/2006/relationships/oleObject" Target="../embeddings/Microsoft_Excel_97-2003_Worksheet2.xls"/><Relationship Id="rId9" Type="http://schemas.openxmlformats.org/officeDocument/2006/relationships/image" Target="../media/image8.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png"/><Relationship Id="rId5" Type="http://schemas.openxmlformats.org/officeDocument/2006/relationships/image" Target="../media/image9.emf"/><Relationship Id="rId4" Type="http://schemas.openxmlformats.org/officeDocument/2006/relationships/oleObject" Target="../embeddings/Microsoft_Excel_97-2003_Worksheet3.xls"/></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11.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image" Target="../media/image1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4.wmf"/><Relationship Id="rId4" Type="http://schemas.openxmlformats.org/officeDocument/2006/relationships/oleObject" Target="../embeddings/oleObject9.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4.wmf"/><Relationship Id="rId4" Type="http://schemas.openxmlformats.org/officeDocument/2006/relationships/oleObject" Target="../embeddings/oleObject10.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6.wmf"/><Relationship Id="rId4" Type="http://schemas.openxmlformats.org/officeDocument/2006/relationships/oleObject" Target="../embeddings/oleObject12.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17.emf"/><Relationship Id="rId4" Type="http://schemas.openxmlformats.org/officeDocument/2006/relationships/oleObject" Target="../embeddings/Microsoft_Excel_97-2003_Worksheet4.xls"/></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20.wmf"/><Relationship Id="rId4" Type="http://schemas.openxmlformats.org/officeDocument/2006/relationships/oleObject" Target="../embeddings/oleObject13.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2.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23.wmf"/></Relationships>
</file>

<file path=ppt/slides/_rels/slide4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25.wmf"/></Relationships>
</file>

<file path=ppt/slides/_rels/slide4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685800" y="2492375"/>
            <a:ext cx="7772400" cy="1470025"/>
          </a:xfrm>
        </p:spPr>
        <p:txBody>
          <a:bodyPr/>
          <a:lstStyle/>
          <a:p>
            <a:pPr>
              <a:lnSpc>
                <a:spcPct val="150000"/>
              </a:lnSpc>
            </a:pPr>
            <a:r>
              <a:rPr lang="en-US" b="1" smtClean="0"/>
              <a:t>Likelihood </a:t>
            </a:r>
            <a:br>
              <a:rPr lang="en-US" b="1" smtClean="0"/>
            </a:br>
            <a:r>
              <a:rPr lang="en-US" b="1" smtClean="0"/>
              <a:t>and </a:t>
            </a:r>
            <a:br>
              <a:rPr lang="en-US" b="1" smtClean="0"/>
            </a:br>
            <a:r>
              <a:rPr lang="en-US" b="1" smtClean="0"/>
              <a:t>Maximum Likelihood Estimation</a:t>
            </a:r>
            <a:endParaRPr lang="en-GB" b="1"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838200" y="1447800"/>
            <a:ext cx="7721600" cy="4114800"/>
          </a:xfrm>
        </p:spPr>
        <p:txBody>
          <a:bodyPr/>
          <a:lstStyle/>
          <a:p>
            <a:pPr>
              <a:buFontTx/>
              <a:buNone/>
            </a:pPr>
            <a:r>
              <a:rPr lang="en-US" sz="2800" dirty="0" smtClean="0">
                <a:latin typeface="Arial" charset="0"/>
                <a:cs typeface="Arial" charset="0"/>
              </a:rPr>
              <a:t>&gt;</a:t>
            </a:r>
            <a:r>
              <a:rPr lang="en-US" sz="2800" b="1" dirty="0" smtClean="0">
                <a:latin typeface="Arial" charset="0"/>
                <a:cs typeface="Arial" charset="0"/>
              </a:rPr>
              <a:t> </a:t>
            </a:r>
            <a:r>
              <a:rPr lang="en-US" sz="2800" dirty="0" err="1" smtClean="0">
                <a:latin typeface="Arial" charset="0"/>
                <a:cs typeface="Arial" charset="0"/>
              </a:rPr>
              <a:t>dnorm</a:t>
            </a:r>
            <a:r>
              <a:rPr lang="en-US" sz="2800" dirty="0" smtClean="0">
                <a:latin typeface="Arial" charset="0"/>
                <a:cs typeface="Arial" charset="0"/>
              </a:rPr>
              <a:t>(x=94, mean=103.4, </a:t>
            </a:r>
            <a:r>
              <a:rPr lang="en-US" sz="2800" dirty="0" err="1" smtClean="0">
                <a:latin typeface="Arial" charset="0"/>
                <a:cs typeface="Arial" charset="0"/>
              </a:rPr>
              <a:t>sd</a:t>
            </a:r>
            <a:r>
              <a:rPr lang="en-US" sz="2800" dirty="0" smtClean="0">
                <a:latin typeface="Arial" charset="0"/>
                <a:cs typeface="Arial" charset="0"/>
              </a:rPr>
              <a:t>=23.3)</a:t>
            </a:r>
          </a:p>
          <a:p>
            <a:pPr>
              <a:buFontTx/>
              <a:buNone/>
            </a:pPr>
            <a:r>
              <a:rPr lang="en-US" sz="2800" dirty="0" smtClean="0">
                <a:latin typeface="Arial" charset="0"/>
                <a:cs typeface="Arial" charset="0"/>
              </a:rPr>
              <a:t>[1] 0.0157838</a:t>
            </a:r>
          </a:p>
          <a:p>
            <a:pPr>
              <a:buFontTx/>
              <a:buNone/>
            </a:pPr>
            <a:r>
              <a:rPr lang="en-US" sz="2800" dirty="0" smtClean="0">
                <a:latin typeface="Arial" charset="0"/>
                <a:cs typeface="Arial" charset="0"/>
              </a:rPr>
              <a:t>&gt; </a:t>
            </a:r>
          </a:p>
          <a:p>
            <a:pPr>
              <a:buFontTx/>
              <a:buNone/>
            </a:pPr>
            <a:r>
              <a:rPr lang="en-US" sz="2800" dirty="0" smtClean="0">
                <a:latin typeface="Arial" charset="0"/>
                <a:cs typeface="Arial" charset="0"/>
              </a:rPr>
              <a:t>&gt; </a:t>
            </a:r>
            <a:r>
              <a:rPr lang="en-US" sz="2800" dirty="0" err="1" smtClean="0">
                <a:latin typeface="Arial" charset="0"/>
                <a:cs typeface="Arial" charset="0"/>
              </a:rPr>
              <a:t>pnorm</a:t>
            </a:r>
            <a:r>
              <a:rPr lang="en-US" sz="2800" dirty="0" smtClean="0">
                <a:latin typeface="Arial" charset="0"/>
                <a:cs typeface="Arial" charset="0"/>
              </a:rPr>
              <a:t>(110, mean=103.4, </a:t>
            </a:r>
            <a:r>
              <a:rPr lang="en-US" sz="2800" dirty="0" err="1" smtClean="0">
                <a:latin typeface="Arial" charset="0"/>
                <a:cs typeface="Arial" charset="0"/>
              </a:rPr>
              <a:t>sd</a:t>
            </a:r>
            <a:r>
              <a:rPr lang="en-US" sz="2800" dirty="0" smtClean="0">
                <a:latin typeface="Arial" charset="0"/>
                <a:cs typeface="Arial" charset="0"/>
              </a:rPr>
              <a:t>=23.3)-</a:t>
            </a:r>
            <a:r>
              <a:rPr lang="en-US" sz="2800" dirty="0" err="1" smtClean="0">
                <a:latin typeface="Arial" charset="0"/>
                <a:cs typeface="Arial" charset="0"/>
              </a:rPr>
              <a:t>pnorm</a:t>
            </a:r>
            <a:r>
              <a:rPr lang="en-US" sz="2800" dirty="0" smtClean="0">
                <a:latin typeface="Arial" charset="0"/>
                <a:cs typeface="Arial" charset="0"/>
              </a:rPr>
              <a:t>(90, mean=103.4, </a:t>
            </a:r>
            <a:r>
              <a:rPr lang="en-US" sz="2800" dirty="0" err="1" smtClean="0">
                <a:latin typeface="Arial" charset="0"/>
                <a:cs typeface="Arial" charset="0"/>
              </a:rPr>
              <a:t>sd</a:t>
            </a:r>
            <a:r>
              <a:rPr lang="en-US" sz="2800" dirty="0" smtClean="0">
                <a:latin typeface="Arial" charset="0"/>
                <a:cs typeface="Arial" charset="0"/>
              </a:rPr>
              <a:t>=23.3)</a:t>
            </a:r>
          </a:p>
          <a:p>
            <a:pPr>
              <a:buFontTx/>
              <a:buNone/>
            </a:pPr>
            <a:r>
              <a:rPr lang="en-US" sz="2800" dirty="0" smtClean="0">
                <a:latin typeface="Arial" charset="0"/>
                <a:cs typeface="Arial" charset="0"/>
              </a:rPr>
              <a:t>[1] 0.3289026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457200"/>
            <a:ext cx="8686800" cy="717550"/>
          </a:xfrm>
        </p:spPr>
        <p:txBody>
          <a:bodyPr/>
          <a:lstStyle/>
          <a:p>
            <a:pPr algn="l" eaLnBrk="1" hangingPunct="1"/>
            <a:r>
              <a:rPr lang="en-US" sz="2400" dirty="0" smtClean="0"/>
              <a:t>Attaching a process model to the data: </a:t>
            </a:r>
            <a:br>
              <a:rPr lang="en-US" sz="2400" dirty="0" smtClean="0"/>
            </a:br>
            <a:r>
              <a:rPr lang="en-US" sz="2400" dirty="0" smtClean="0"/>
              <a:t>Can we predict tree fecundity as a function of tree size?</a:t>
            </a:r>
          </a:p>
        </p:txBody>
      </p:sp>
      <p:sp>
        <p:nvSpPr>
          <p:cNvPr id="26627" name="Text Box 3"/>
          <p:cNvSpPr txBox="1">
            <a:spLocks noChangeArrowheads="1"/>
          </p:cNvSpPr>
          <p:nvPr/>
        </p:nvSpPr>
        <p:spPr bwMode="auto">
          <a:xfrm>
            <a:off x="457200" y="1447800"/>
            <a:ext cx="8001000" cy="4093428"/>
          </a:xfrm>
          <a:prstGeom prst="rect">
            <a:avLst/>
          </a:prstGeom>
          <a:noFill/>
          <a:ln w="9525">
            <a:noFill/>
            <a:miter lim="800000"/>
            <a:headEnd/>
            <a:tailEnd/>
          </a:ln>
        </p:spPr>
        <p:txBody>
          <a:bodyPr wrap="square">
            <a:spAutoFit/>
          </a:bodyPr>
          <a:lstStyle/>
          <a:p>
            <a:pPr eaLnBrk="0" hangingPunct="0"/>
            <a:r>
              <a:rPr lang="en-US" sz="2600" b="1" dirty="0">
                <a:latin typeface="Arial" charset="0"/>
              </a:rPr>
              <a:t>The Data</a:t>
            </a:r>
            <a:r>
              <a:rPr lang="en-US" sz="2600" dirty="0">
                <a:latin typeface="Arial" charset="0"/>
              </a:rPr>
              <a:t>:</a:t>
            </a:r>
          </a:p>
          <a:p>
            <a:pPr eaLnBrk="0" hangingPunct="0"/>
            <a:r>
              <a:rPr lang="en-US" sz="2600" i="1" dirty="0"/>
              <a:t>x</a:t>
            </a:r>
            <a:r>
              <a:rPr lang="en-US" sz="2600" i="1" baseline="-25000" dirty="0"/>
              <a:t>i</a:t>
            </a:r>
            <a:r>
              <a:rPr lang="en-US" sz="2600" dirty="0"/>
              <a:t> = measurements of </a:t>
            </a:r>
            <a:r>
              <a:rPr lang="en-US" sz="2600" dirty="0" smtClean="0"/>
              <a:t>diameter (</a:t>
            </a:r>
            <a:r>
              <a:rPr lang="en-US" sz="2600" dirty="0" err="1" smtClean="0"/>
              <a:t>dbh</a:t>
            </a:r>
            <a:r>
              <a:rPr lang="en-US" sz="2600" dirty="0" smtClean="0"/>
              <a:t>) </a:t>
            </a:r>
            <a:r>
              <a:rPr lang="en-US" sz="2600" dirty="0"/>
              <a:t>on 50 trees</a:t>
            </a:r>
          </a:p>
          <a:p>
            <a:pPr eaLnBrk="0" hangingPunct="0"/>
            <a:r>
              <a:rPr lang="en-US" sz="2600" i="1" dirty="0" err="1"/>
              <a:t>y</a:t>
            </a:r>
            <a:r>
              <a:rPr lang="en-US" sz="2600" i="1" baseline="-25000" dirty="0" err="1"/>
              <a:t>i</a:t>
            </a:r>
            <a:r>
              <a:rPr lang="en-US" sz="2600" dirty="0"/>
              <a:t> = counts of seeds produced by trees</a:t>
            </a:r>
          </a:p>
          <a:p>
            <a:pPr eaLnBrk="0" hangingPunct="0"/>
            <a:endParaRPr lang="en-US" sz="2600" dirty="0"/>
          </a:p>
          <a:p>
            <a:pPr eaLnBrk="0" hangingPunct="0"/>
            <a:r>
              <a:rPr lang="en-US" sz="2600" b="1" dirty="0">
                <a:latin typeface="Arial" charset="0"/>
              </a:rPr>
              <a:t>The </a:t>
            </a:r>
            <a:r>
              <a:rPr lang="en-US" sz="2600" b="1" dirty="0" err="1" smtClean="0">
                <a:latin typeface="Arial" charset="0"/>
              </a:rPr>
              <a:t>Proces</a:t>
            </a:r>
            <a:r>
              <a:rPr lang="en-US" sz="2600" b="1" dirty="0" smtClean="0">
                <a:latin typeface="Arial" charset="0"/>
              </a:rPr>
              <a:t> </a:t>
            </a:r>
            <a:r>
              <a:rPr lang="en-US" sz="2600" b="1" dirty="0">
                <a:latin typeface="Arial" charset="0"/>
              </a:rPr>
              <a:t>Model</a:t>
            </a:r>
            <a:r>
              <a:rPr lang="en-US" sz="2600" dirty="0">
                <a:latin typeface="Arial" charset="0"/>
              </a:rPr>
              <a:t>:</a:t>
            </a:r>
          </a:p>
          <a:p>
            <a:pPr eaLnBrk="0" hangingPunct="0"/>
            <a:r>
              <a:rPr lang="en-US" sz="2600" i="1" dirty="0" err="1" smtClean="0">
                <a:latin typeface="Calibri"/>
                <a:cs typeface="Calibri"/>
              </a:rPr>
              <a:t>λ</a:t>
            </a:r>
            <a:r>
              <a:rPr lang="en-US" sz="2600" i="1" baseline="-25000" dirty="0" err="1" smtClean="0"/>
              <a:t>i</a:t>
            </a:r>
            <a:r>
              <a:rPr lang="en-US" sz="2600" i="1" dirty="0" smtClean="0"/>
              <a:t> </a:t>
            </a:r>
            <a:r>
              <a:rPr lang="en-US" sz="2600" i="1" dirty="0"/>
              <a:t>= DBH </a:t>
            </a:r>
            <a:r>
              <a:rPr lang="en-US" sz="2600" i="1" baseline="30000" dirty="0">
                <a:latin typeface="Symbol" pitchFamily="18" charset="2"/>
              </a:rPr>
              <a:t>b  </a:t>
            </a:r>
            <a:r>
              <a:rPr lang="en-US" sz="2600" dirty="0"/>
              <a:t>exponential relationship, with 1 parameter (</a:t>
            </a:r>
            <a:r>
              <a:rPr lang="en-US" sz="2600" i="1" dirty="0">
                <a:latin typeface="Symbol" pitchFamily="18" charset="2"/>
              </a:rPr>
              <a:t>b</a:t>
            </a:r>
            <a:r>
              <a:rPr lang="en-US" sz="2600" dirty="0">
                <a:latin typeface="Symbol" pitchFamily="18" charset="2"/>
              </a:rPr>
              <a:t>)</a:t>
            </a:r>
            <a:endParaRPr lang="en-US" sz="2600" dirty="0"/>
          </a:p>
          <a:p>
            <a:pPr eaLnBrk="0" hangingPunct="0"/>
            <a:endParaRPr lang="en-US" sz="2600" dirty="0"/>
          </a:p>
          <a:p>
            <a:pPr eaLnBrk="0" hangingPunct="0"/>
            <a:r>
              <a:rPr lang="en-US" sz="2600" b="1" dirty="0">
                <a:latin typeface="Arial" charset="0"/>
              </a:rPr>
              <a:t>The Probability Model:</a:t>
            </a:r>
          </a:p>
          <a:p>
            <a:pPr eaLnBrk="0" hangingPunct="0"/>
            <a:r>
              <a:rPr lang="en-US" sz="2600" i="1" dirty="0" err="1"/>
              <a:t>y</a:t>
            </a:r>
            <a:r>
              <a:rPr lang="en-US" sz="2600" i="1" baseline="-25000" dirty="0" err="1"/>
              <a:t>i</a:t>
            </a:r>
            <a:r>
              <a:rPr lang="en-US" sz="2600" i="1" dirty="0"/>
              <a:t> ~</a:t>
            </a:r>
            <a:r>
              <a:rPr lang="en-US" sz="2600" dirty="0"/>
              <a:t>Poisson (</a:t>
            </a:r>
            <a:r>
              <a:rPr lang="en-US" sz="2600" dirty="0">
                <a:cs typeface="Times New Roman" pitchFamily="18" charset="0"/>
              </a:rPr>
              <a:t>λ</a:t>
            </a:r>
            <a:r>
              <a:rPr lang="en-US" sz="2600" dirty="0"/>
              <a:t>)</a:t>
            </a:r>
            <a:endParaRPr lang="en-US" sz="2600" dirty="0">
              <a:latin typeface="Symbol" pitchFamily="18" charset="2"/>
            </a:endParaRPr>
          </a:p>
          <a:p>
            <a:pPr eaLnBrk="0" hangingPunct="0"/>
            <a:endParaRPr lang="en-US" sz="2600" dirty="0"/>
          </a:p>
        </p:txBody>
      </p:sp>
      <p:sp>
        <p:nvSpPr>
          <p:cNvPr id="26628" name="Rectangle 4"/>
          <p:cNvSpPr>
            <a:spLocks noChangeArrowheads="1"/>
          </p:cNvSpPr>
          <p:nvPr/>
        </p:nvSpPr>
        <p:spPr bwMode="auto">
          <a:xfrm>
            <a:off x="6810375" y="152400"/>
            <a:ext cx="419100" cy="252413"/>
          </a:xfrm>
          <a:prstGeom prst="rect">
            <a:avLst/>
          </a:prstGeom>
          <a:noFill/>
          <a:ln w="9525">
            <a:noFill/>
            <a:miter lim="800000"/>
            <a:headEnd/>
            <a:tailEnd/>
          </a:ln>
        </p:spPr>
        <p:txBody>
          <a:bodyPr/>
          <a:lstStyle/>
          <a:p>
            <a:endParaRPr lang="en-US"/>
          </a:p>
        </p:txBody>
      </p:sp>
      <p:sp>
        <p:nvSpPr>
          <p:cNvPr id="26629" name="Rectangle 5"/>
          <p:cNvSpPr>
            <a:spLocks noChangeArrowheads="1"/>
          </p:cNvSpPr>
          <p:nvPr/>
        </p:nvSpPr>
        <p:spPr bwMode="auto">
          <a:xfrm>
            <a:off x="7951788" y="1620838"/>
            <a:ext cx="1344612" cy="454025"/>
          </a:xfrm>
          <a:prstGeom prst="rect">
            <a:avLst/>
          </a:prstGeom>
          <a:noFill/>
          <a:ln w="9525">
            <a:noFill/>
            <a:miter lim="800000"/>
            <a:headEnd/>
            <a:tailEnd/>
          </a:ln>
        </p:spPr>
        <p:txBody>
          <a:bodyPr/>
          <a:lstStyle/>
          <a:p>
            <a:endParaRPr lang="en-US"/>
          </a:p>
        </p:txBody>
      </p:sp>
      <p:sp>
        <p:nvSpPr>
          <p:cNvPr id="26630" name="Rectangle 6"/>
          <p:cNvSpPr>
            <a:spLocks noChangeArrowheads="1"/>
          </p:cNvSpPr>
          <p:nvPr/>
        </p:nvSpPr>
        <p:spPr bwMode="auto">
          <a:xfrm>
            <a:off x="8002588" y="1858963"/>
            <a:ext cx="0" cy="304800"/>
          </a:xfrm>
          <a:prstGeom prst="rect">
            <a:avLst/>
          </a:prstGeom>
          <a:noFill/>
          <a:ln w="9525">
            <a:noFill/>
            <a:miter lim="800000"/>
            <a:headEnd/>
            <a:tailEnd/>
          </a:ln>
        </p:spPr>
        <p:txBody>
          <a:bodyPr wrap="none" lIns="0" tIns="0" rIns="0" bIns="0">
            <a:spAutoFit/>
          </a:bodyPr>
          <a:lstStyle/>
          <a:p>
            <a:endParaRPr lang="en-US" sz="2000"/>
          </a:p>
        </p:txBody>
      </p:sp>
      <p:sp>
        <p:nvSpPr>
          <p:cNvPr id="26631" name="Rectangle 7"/>
          <p:cNvSpPr>
            <a:spLocks noChangeArrowheads="1"/>
          </p:cNvSpPr>
          <p:nvPr/>
        </p:nvSpPr>
        <p:spPr bwMode="auto">
          <a:xfrm>
            <a:off x="5181600" y="1579563"/>
            <a:ext cx="923925" cy="454025"/>
          </a:xfrm>
          <a:prstGeom prst="rect">
            <a:avLst/>
          </a:prstGeom>
          <a:noFill/>
          <a:ln w="9525">
            <a:noFill/>
            <a:miter lim="800000"/>
            <a:headEnd/>
            <a:tailEnd/>
          </a:ln>
        </p:spPr>
        <p:txBody>
          <a:bodyPr/>
          <a:lstStyle/>
          <a:p>
            <a:endParaRPr lang="en-US"/>
          </a:p>
        </p:txBody>
      </p:sp>
      <p:sp>
        <p:nvSpPr>
          <p:cNvPr id="26632" name="Rectangle 8"/>
          <p:cNvSpPr>
            <a:spLocks noChangeArrowheads="1"/>
          </p:cNvSpPr>
          <p:nvPr/>
        </p:nvSpPr>
        <p:spPr bwMode="auto">
          <a:xfrm>
            <a:off x="6608763" y="1201738"/>
            <a:ext cx="923925" cy="252412"/>
          </a:xfrm>
          <a:prstGeom prst="rect">
            <a:avLst/>
          </a:prstGeom>
          <a:noFill/>
          <a:ln w="9525">
            <a:noFill/>
            <a:miter lim="800000"/>
            <a:headEnd/>
            <a:tailEnd/>
          </a:ln>
        </p:spPr>
        <p:txBody>
          <a:bodyPr/>
          <a:lstStyle/>
          <a:p>
            <a:endParaRPr lang="en-US"/>
          </a:p>
        </p:txBody>
      </p:sp>
      <p:sp>
        <p:nvSpPr>
          <p:cNvPr id="26633" name="Rectangle 9"/>
          <p:cNvSpPr>
            <a:spLocks noChangeArrowheads="1"/>
          </p:cNvSpPr>
          <p:nvPr/>
        </p:nvSpPr>
        <p:spPr bwMode="auto">
          <a:xfrm>
            <a:off x="6810375" y="152400"/>
            <a:ext cx="419100" cy="252413"/>
          </a:xfrm>
          <a:prstGeom prst="rect">
            <a:avLst/>
          </a:prstGeom>
          <a:noFill/>
          <a:ln w="9525">
            <a:noFill/>
            <a:miter lim="800000"/>
            <a:headEnd/>
            <a:tailEnd/>
          </a:ln>
        </p:spPr>
        <p:txBody>
          <a:bodyPr/>
          <a:lstStyle/>
          <a:p>
            <a:endParaRPr lang="en-US"/>
          </a:p>
        </p:txBody>
      </p:sp>
      <p:sp>
        <p:nvSpPr>
          <p:cNvPr id="26634" name="Rectangle 10"/>
          <p:cNvSpPr>
            <a:spLocks noChangeArrowheads="1"/>
          </p:cNvSpPr>
          <p:nvPr/>
        </p:nvSpPr>
        <p:spPr bwMode="auto">
          <a:xfrm>
            <a:off x="7951788" y="1620838"/>
            <a:ext cx="1344612" cy="454025"/>
          </a:xfrm>
          <a:prstGeom prst="rect">
            <a:avLst/>
          </a:prstGeom>
          <a:noFill/>
          <a:ln w="9525">
            <a:noFill/>
            <a:miter lim="800000"/>
            <a:headEnd/>
            <a:tailEnd/>
          </a:ln>
        </p:spPr>
        <p:txBody>
          <a:bodyPr/>
          <a:lstStyle/>
          <a:p>
            <a:endParaRPr lang="en-US"/>
          </a:p>
        </p:txBody>
      </p:sp>
      <p:sp>
        <p:nvSpPr>
          <p:cNvPr id="26635" name="Rectangle 11"/>
          <p:cNvSpPr>
            <a:spLocks noChangeArrowheads="1"/>
          </p:cNvSpPr>
          <p:nvPr/>
        </p:nvSpPr>
        <p:spPr bwMode="auto">
          <a:xfrm>
            <a:off x="5181600" y="1579563"/>
            <a:ext cx="923925" cy="454025"/>
          </a:xfrm>
          <a:prstGeom prst="rect">
            <a:avLst/>
          </a:prstGeom>
          <a:noFill/>
          <a:ln w="9525">
            <a:noFill/>
            <a:miter lim="800000"/>
            <a:headEnd/>
            <a:tailEnd/>
          </a:ln>
        </p:spPr>
        <p:txBody>
          <a:bodyPr/>
          <a:lstStyle/>
          <a:p>
            <a:endParaRPr lang="en-US"/>
          </a:p>
        </p:txBody>
      </p:sp>
    </p:spTree>
    <p:extLst>
      <p:ext uri="{BB962C8B-B14F-4D97-AF65-F5344CB8AC3E}">
        <p14:creationId xmlns:p14="http://schemas.microsoft.com/office/powerpoint/2010/main" val="2188228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228600"/>
            <a:ext cx="4572000" cy="717550"/>
          </a:xfrm>
        </p:spPr>
        <p:txBody>
          <a:bodyPr/>
          <a:lstStyle/>
          <a:p>
            <a:pPr algn="l" eaLnBrk="1" hangingPunct="1"/>
            <a:r>
              <a:rPr lang="en-US" smtClean="0"/>
              <a:t>Iterative process</a:t>
            </a:r>
          </a:p>
        </p:txBody>
      </p:sp>
      <p:sp>
        <p:nvSpPr>
          <p:cNvPr id="405507" name="Text Box 3"/>
          <p:cNvSpPr txBox="1">
            <a:spLocks noChangeArrowheads="1"/>
          </p:cNvSpPr>
          <p:nvPr/>
        </p:nvSpPr>
        <p:spPr bwMode="auto">
          <a:xfrm>
            <a:off x="381000" y="1295400"/>
            <a:ext cx="8077200" cy="6001643"/>
          </a:xfrm>
          <a:prstGeom prst="rect">
            <a:avLst/>
          </a:prstGeom>
          <a:noFill/>
          <a:ln w="9525">
            <a:noFill/>
            <a:miter lim="800000"/>
            <a:headEnd/>
            <a:tailEnd/>
          </a:ln>
        </p:spPr>
        <p:txBody>
          <a:bodyPr>
            <a:spAutoFit/>
          </a:bodyPr>
          <a:lstStyle/>
          <a:p>
            <a:pPr marL="457200" indent="-457200" eaLnBrk="0" hangingPunct="0">
              <a:buFontTx/>
              <a:buAutoNum type="arabicPeriod"/>
            </a:pPr>
            <a:r>
              <a:rPr lang="en-US" sz="2400" dirty="0"/>
              <a:t>Pick a value for the parameter in your scientific model,  </a:t>
            </a:r>
            <a:r>
              <a:rPr lang="en-US" sz="2400" i="1" dirty="0">
                <a:latin typeface="Symbol" pitchFamily="18" charset="2"/>
              </a:rPr>
              <a:t>b. </a:t>
            </a:r>
            <a:r>
              <a:rPr lang="en-US" sz="2400" dirty="0"/>
              <a:t>Recall scientific model is </a:t>
            </a:r>
            <a:r>
              <a:rPr lang="en-US" sz="2400" dirty="0" err="1" smtClean="0"/>
              <a:t>y</a:t>
            </a:r>
            <a:r>
              <a:rPr lang="en-US" sz="2400" i="1" baseline="-25000" dirty="0" err="1" smtClean="0"/>
              <a:t>i</a:t>
            </a:r>
            <a:r>
              <a:rPr lang="en-US" sz="2400" i="1" dirty="0" smtClean="0"/>
              <a:t> </a:t>
            </a:r>
            <a:r>
              <a:rPr lang="en-US" sz="2400" i="1" dirty="0"/>
              <a:t>= </a:t>
            </a:r>
            <a:r>
              <a:rPr lang="en-US" sz="2400" i="1" dirty="0" err="1"/>
              <a:t>DBH</a:t>
            </a:r>
            <a:r>
              <a:rPr lang="en-US" sz="2400" i="1" baseline="30000" dirty="0" err="1">
                <a:latin typeface="Symbol" pitchFamily="18" charset="2"/>
              </a:rPr>
              <a:t>b</a:t>
            </a:r>
            <a:endParaRPr lang="en-US" sz="2400" i="1" baseline="30000" dirty="0">
              <a:latin typeface="Symbol" pitchFamily="18" charset="2"/>
            </a:endParaRPr>
          </a:p>
          <a:p>
            <a:pPr marL="457200" indent="-457200" eaLnBrk="0" hangingPunct="0">
              <a:buFontTx/>
              <a:buAutoNum type="arabicPeriod"/>
            </a:pPr>
            <a:endParaRPr lang="en-US" sz="2400" i="1" dirty="0">
              <a:latin typeface="Symbol" pitchFamily="18" charset="2"/>
            </a:endParaRPr>
          </a:p>
          <a:p>
            <a:pPr marL="457200" indent="-457200" eaLnBrk="0" hangingPunct="0">
              <a:buFontTx/>
              <a:buAutoNum type="arabicPeriod"/>
            </a:pPr>
            <a:r>
              <a:rPr lang="en-US" sz="2400" dirty="0"/>
              <a:t>For each data point, calculate the expected (predicted) value for that value of </a:t>
            </a:r>
            <a:r>
              <a:rPr lang="en-US" sz="2400" i="1" dirty="0">
                <a:latin typeface="Symbol" pitchFamily="18" charset="2"/>
              </a:rPr>
              <a:t>b.</a:t>
            </a:r>
          </a:p>
          <a:p>
            <a:pPr marL="457200" indent="-457200" eaLnBrk="0" hangingPunct="0">
              <a:buFontTx/>
              <a:buAutoNum type="arabicPeriod"/>
            </a:pPr>
            <a:endParaRPr lang="en-US" sz="2400" i="1" dirty="0">
              <a:latin typeface="Symbol" pitchFamily="18" charset="2"/>
            </a:endParaRPr>
          </a:p>
          <a:p>
            <a:pPr marL="457200" indent="-457200" eaLnBrk="0" hangingPunct="0">
              <a:buFontTx/>
              <a:buAutoNum type="arabicPeriod"/>
            </a:pPr>
            <a:r>
              <a:rPr lang="en-US" sz="2400" dirty="0"/>
              <a:t>Calculate the probability of observing what you observed given that parameter value and your probability model.</a:t>
            </a:r>
          </a:p>
          <a:p>
            <a:pPr marL="457200" indent="-457200" eaLnBrk="0" hangingPunct="0">
              <a:buFontTx/>
              <a:buAutoNum type="arabicPeriod"/>
            </a:pPr>
            <a:endParaRPr lang="en-US" sz="2400" dirty="0"/>
          </a:p>
          <a:p>
            <a:pPr marL="457200" indent="-457200" eaLnBrk="0" hangingPunct="0">
              <a:buFontTx/>
              <a:buAutoNum type="arabicPeriod"/>
            </a:pPr>
            <a:r>
              <a:rPr lang="en-US" sz="2400" dirty="0"/>
              <a:t>Multiply the probabilities of individual observations.</a:t>
            </a:r>
          </a:p>
          <a:p>
            <a:pPr marL="457200" indent="-457200" eaLnBrk="0" hangingPunct="0">
              <a:buFontTx/>
              <a:buAutoNum type="arabicPeriod"/>
            </a:pPr>
            <a:endParaRPr lang="en-US" sz="2400" dirty="0"/>
          </a:p>
          <a:p>
            <a:pPr marL="457200" indent="-457200" eaLnBrk="0" hangingPunct="0">
              <a:buFontTx/>
              <a:buAutoNum type="arabicPeriod"/>
            </a:pPr>
            <a:r>
              <a:rPr lang="en-US" sz="2400" dirty="0"/>
              <a:t>Go back to 1 until you find maximum likelihood estimate for parameter </a:t>
            </a:r>
            <a:r>
              <a:rPr lang="en-US" sz="2400" i="1" dirty="0">
                <a:latin typeface="Symbol" pitchFamily="18" charset="2"/>
              </a:rPr>
              <a:t>b.</a:t>
            </a:r>
          </a:p>
          <a:p>
            <a:pPr marL="457200" indent="-457200" eaLnBrk="0" hangingPunct="0"/>
            <a:endParaRPr lang="en-US" sz="2400" i="1" dirty="0">
              <a:latin typeface="Symbol" pitchFamily="18" charset="2"/>
            </a:endParaRPr>
          </a:p>
          <a:p>
            <a:pPr marL="457200" indent="-457200" eaLnBrk="0" hangingPunct="0"/>
            <a:endParaRPr lang="en-US" sz="2400" i="1" dirty="0">
              <a:latin typeface="Symbol" pitchFamily="18" charset="2"/>
            </a:endParaRPr>
          </a:p>
          <a:p>
            <a:pPr marL="457200" indent="-457200" eaLnBrk="0" hangingPunct="0"/>
            <a:endParaRPr lang="en-US" sz="2400" dirty="0"/>
          </a:p>
        </p:txBody>
      </p:sp>
    </p:spTree>
    <p:extLst>
      <p:ext uri="{BB962C8B-B14F-4D97-AF65-F5344CB8AC3E}">
        <p14:creationId xmlns:p14="http://schemas.microsoft.com/office/powerpoint/2010/main" val="1804772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5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55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550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550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550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50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ext Box 2"/>
          <p:cNvSpPr txBox="1">
            <a:spLocks noChangeArrowheads="1"/>
          </p:cNvSpPr>
          <p:nvPr/>
        </p:nvSpPr>
        <p:spPr bwMode="auto">
          <a:xfrm>
            <a:off x="2063750" y="417513"/>
            <a:ext cx="5270500" cy="579437"/>
          </a:xfrm>
          <a:prstGeom prst="rect">
            <a:avLst/>
          </a:prstGeom>
          <a:noFill/>
          <a:ln w="9525">
            <a:noFill/>
            <a:miter lim="800000"/>
            <a:headEnd/>
            <a:tailEnd/>
          </a:ln>
        </p:spPr>
        <p:txBody>
          <a:bodyPr wrap="none">
            <a:spAutoFit/>
          </a:bodyPr>
          <a:lstStyle/>
          <a:p>
            <a:pPr algn="ctr"/>
            <a:r>
              <a:rPr lang="en-US">
                <a:solidFill>
                  <a:schemeClr val="accent2"/>
                </a:solidFill>
                <a:latin typeface="Comic Sans MS" pitchFamily="66" charset="0"/>
              </a:rPr>
              <a:t>Likelihood  Poisson Process</a:t>
            </a:r>
          </a:p>
        </p:txBody>
      </p:sp>
      <p:graphicFrame>
        <p:nvGraphicFramePr>
          <p:cNvPr id="1026" name="Object 3"/>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85000" name="Equation" r:id="rId4" imgW="114120" imgH="215640" progId="Equation.3">
                  <p:embed/>
                </p:oleObj>
              </mc:Choice>
              <mc:Fallback>
                <p:oleObj name="Equation" r:id="rId4" imgW="1141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9" name="Rectangle 4"/>
          <p:cNvSpPr>
            <a:spLocks noChangeArrowheads="1"/>
          </p:cNvSpPr>
          <p:nvPr/>
        </p:nvSpPr>
        <p:spPr bwMode="auto">
          <a:xfrm>
            <a:off x="2659063" y="3154363"/>
            <a:ext cx="9144000" cy="0"/>
          </a:xfrm>
          <a:prstGeom prst="rect">
            <a:avLst/>
          </a:prstGeom>
          <a:noFill/>
          <a:ln w="9525">
            <a:noFill/>
            <a:miter lim="800000"/>
            <a:headEnd/>
            <a:tailEnd/>
          </a:ln>
        </p:spPr>
        <p:txBody>
          <a:bodyPr>
            <a:spAutoFit/>
          </a:bodyPr>
          <a:lstStyle/>
          <a:p>
            <a:endParaRPr lang="en-US"/>
          </a:p>
        </p:txBody>
      </p:sp>
      <p:graphicFrame>
        <p:nvGraphicFramePr>
          <p:cNvPr id="1027" name="Object 5"/>
          <p:cNvGraphicFramePr>
            <a:graphicFrameLocks noChangeAspect="1"/>
          </p:cNvGraphicFramePr>
          <p:nvPr/>
        </p:nvGraphicFramePr>
        <p:xfrm>
          <a:off x="2235200" y="2665413"/>
          <a:ext cx="2835275" cy="1258887"/>
        </p:xfrm>
        <a:graphic>
          <a:graphicData uri="http://schemas.openxmlformats.org/presentationml/2006/ole">
            <mc:AlternateContent xmlns:mc="http://schemas.openxmlformats.org/markup-compatibility/2006">
              <mc:Choice xmlns:v="urn:schemas-microsoft-com:vml" Requires="v">
                <p:oleObj spid="_x0000_s85001" name="Equation" r:id="rId6" imgW="1117440" imgH="495000" progId="Equation.3">
                  <p:embed/>
                </p:oleObj>
              </mc:Choice>
              <mc:Fallback>
                <p:oleObj name="Equation" r:id="rId6" imgW="1117440" imgH="4950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5200" y="2665413"/>
                        <a:ext cx="2835275" cy="1258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Text Box 6"/>
          <p:cNvSpPr txBox="1">
            <a:spLocks noChangeArrowheads="1"/>
          </p:cNvSpPr>
          <p:nvPr/>
        </p:nvSpPr>
        <p:spPr bwMode="auto">
          <a:xfrm>
            <a:off x="6553200" y="3048000"/>
            <a:ext cx="1384300" cy="523875"/>
          </a:xfrm>
          <a:prstGeom prst="rect">
            <a:avLst/>
          </a:prstGeom>
          <a:noFill/>
          <a:ln w="9525">
            <a:noFill/>
            <a:miter lim="800000"/>
            <a:headEnd/>
            <a:tailEnd/>
          </a:ln>
        </p:spPr>
        <p:txBody>
          <a:bodyPr wrap="none">
            <a:spAutoFit/>
          </a:bodyPr>
          <a:lstStyle/>
          <a:p>
            <a:r>
              <a:rPr lang="en-US" sz="2800" b="1" i="1">
                <a:solidFill>
                  <a:srgbClr val="CC0000"/>
                </a:solidFill>
              </a:rPr>
              <a:t>E[y]= </a:t>
            </a:r>
            <a:r>
              <a:rPr lang="en-US" sz="2800" b="1">
                <a:solidFill>
                  <a:srgbClr val="CC0000"/>
                </a:solidFill>
                <a:cs typeface="Times New Roman" pitchFamily="18" charset="0"/>
              </a:rPr>
              <a:t>λ </a:t>
            </a:r>
          </a:p>
        </p:txBody>
      </p:sp>
      <p:sp>
        <p:nvSpPr>
          <p:cNvPr id="1031" name="Line 7"/>
          <p:cNvSpPr>
            <a:spLocks noChangeShapeType="1"/>
          </p:cNvSpPr>
          <p:nvPr/>
        </p:nvSpPr>
        <p:spPr bwMode="auto">
          <a:xfrm>
            <a:off x="762000" y="1143000"/>
            <a:ext cx="7924800" cy="0"/>
          </a:xfrm>
          <a:prstGeom prst="line">
            <a:avLst/>
          </a:prstGeom>
          <a:noFill/>
          <a:ln w="76200">
            <a:solidFill>
              <a:srgbClr val="008000"/>
            </a:solidFill>
            <a:round/>
            <a:headEnd/>
            <a:tailEnd/>
          </a:ln>
        </p:spPr>
        <p:txBody>
          <a:bodyPr wrap="none" anchor="ctr"/>
          <a:lstStyle/>
          <a:p>
            <a:endParaRPr lang="en-GB"/>
          </a:p>
        </p:txBody>
      </p:sp>
    </p:spTree>
    <p:extLst>
      <p:ext uri="{BB962C8B-B14F-4D97-AF65-F5344CB8AC3E}">
        <p14:creationId xmlns:p14="http://schemas.microsoft.com/office/powerpoint/2010/main" val="3556046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2"/>
          <p:cNvSpPr txBox="1">
            <a:spLocks noChangeArrowheads="1"/>
          </p:cNvSpPr>
          <p:nvPr/>
        </p:nvSpPr>
        <p:spPr bwMode="auto">
          <a:xfrm>
            <a:off x="317500" y="238125"/>
            <a:ext cx="2349500" cy="579438"/>
          </a:xfrm>
          <a:prstGeom prst="rect">
            <a:avLst/>
          </a:prstGeom>
          <a:noFill/>
          <a:ln w="9525">
            <a:noFill/>
            <a:miter lim="800000"/>
            <a:headEnd/>
            <a:tailEnd/>
          </a:ln>
        </p:spPr>
        <p:txBody>
          <a:bodyPr wrap="none">
            <a:spAutoFit/>
          </a:bodyPr>
          <a:lstStyle/>
          <a:p>
            <a:pPr algn="ctr"/>
            <a:r>
              <a:rPr lang="en-US">
                <a:solidFill>
                  <a:schemeClr val="accent2"/>
                </a:solidFill>
                <a:latin typeface="Comic Sans MS" pitchFamily="66" charset="0"/>
              </a:rPr>
              <a:t>First pass…</a:t>
            </a:r>
          </a:p>
        </p:txBody>
      </p:sp>
      <p:sp>
        <p:nvSpPr>
          <p:cNvPr id="409603" name="Rectangle 3"/>
          <p:cNvSpPr>
            <a:spLocks noChangeArrowheads="1"/>
          </p:cNvSpPr>
          <p:nvPr/>
        </p:nvSpPr>
        <p:spPr bwMode="auto">
          <a:xfrm>
            <a:off x="381000" y="1238250"/>
            <a:ext cx="2971800" cy="2677656"/>
          </a:xfrm>
          <a:prstGeom prst="rect">
            <a:avLst/>
          </a:prstGeom>
          <a:noFill/>
          <a:ln w="12700">
            <a:noFill/>
            <a:miter lim="800000"/>
            <a:headEnd/>
            <a:tailEnd/>
          </a:ln>
        </p:spPr>
        <p:txBody>
          <a:bodyPr>
            <a:spAutoFit/>
          </a:bodyPr>
          <a:lstStyle/>
          <a:p>
            <a:pPr marL="457200" indent="-457200" eaLnBrk="0" hangingPunct="0"/>
            <a:r>
              <a:rPr lang="en-US" sz="2400" dirty="0"/>
              <a:t>Model </a:t>
            </a:r>
            <a:r>
              <a:rPr lang="en-US" sz="2400" i="1" dirty="0"/>
              <a:t> </a:t>
            </a:r>
            <a:r>
              <a:rPr lang="en-US" sz="2400" i="1" dirty="0" err="1" smtClean="0">
                <a:latin typeface="Calibri"/>
                <a:cs typeface="Calibri"/>
              </a:rPr>
              <a:t>λ</a:t>
            </a:r>
            <a:r>
              <a:rPr lang="en-US" sz="2400" i="1" baseline="-25000" dirty="0" err="1" smtClean="0"/>
              <a:t>i</a:t>
            </a:r>
            <a:r>
              <a:rPr lang="en-US" sz="2400" i="1" dirty="0" smtClean="0"/>
              <a:t> </a:t>
            </a:r>
            <a:r>
              <a:rPr lang="en-US" sz="2400" i="1" dirty="0"/>
              <a:t>= DBH </a:t>
            </a:r>
            <a:r>
              <a:rPr lang="en-US" sz="2400" i="1" baseline="30000" dirty="0">
                <a:latin typeface="Symbol" pitchFamily="18" charset="2"/>
              </a:rPr>
              <a:t>b</a:t>
            </a:r>
            <a:endParaRPr lang="en-US" sz="2400" i="1" dirty="0">
              <a:latin typeface="Symbol" pitchFamily="18" charset="2"/>
            </a:endParaRPr>
          </a:p>
          <a:p>
            <a:pPr marL="457200" indent="-457200" eaLnBrk="0" hangingPunct="0"/>
            <a:r>
              <a:rPr lang="en-US" sz="2400" b="1" i="1" dirty="0">
                <a:latin typeface="Symbol" pitchFamily="18" charset="2"/>
              </a:rPr>
              <a:t>b= 2</a:t>
            </a:r>
          </a:p>
          <a:p>
            <a:pPr marL="457200" indent="-457200" eaLnBrk="0" hangingPunct="0"/>
            <a:r>
              <a:rPr lang="en-US" sz="2400" b="1" i="1" dirty="0">
                <a:latin typeface="Symbol" pitchFamily="18" charset="2"/>
              </a:rPr>
              <a:t> </a:t>
            </a:r>
          </a:p>
          <a:p>
            <a:pPr marL="457200" indent="-457200" eaLnBrk="0" hangingPunct="0"/>
            <a:r>
              <a:rPr lang="en-US" sz="2400" dirty="0"/>
              <a:t>Predicted = 0.0617</a:t>
            </a:r>
          </a:p>
          <a:p>
            <a:pPr marL="457200" indent="-457200" eaLnBrk="0" hangingPunct="0"/>
            <a:r>
              <a:rPr lang="en-US" sz="2400" dirty="0"/>
              <a:t>Observed = 2</a:t>
            </a:r>
          </a:p>
          <a:p>
            <a:pPr marL="457200" indent="-457200" eaLnBrk="0" hangingPunct="0"/>
            <a:endParaRPr lang="en-US" sz="2400" dirty="0"/>
          </a:p>
          <a:p>
            <a:pPr marL="457200" indent="-457200" eaLnBrk="0" hangingPunct="0"/>
            <a:endParaRPr lang="en-US" sz="2400" dirty="0"/>
          </a:p>
        </p:txBody>
      </p:sp>
      <p:grpSp>
        <p:nvGrpSpPr>
          <p:cNvPr id="2" name="Group 4"/>
          <p:cNvGrpSpPr>
            <a:grpSpLocks/>
          </p:cNvGrpSpPr>
          <p:nvPr/>
        </p:nvGrpSpPr>
        <p:grpSpPr bwMode="auto">
          <a:xfrm>
            <a:off x="76200" y="3057525"/>
            <a:ext cx="7834313" cy="3648075"/>
            <a:chOff x="48" y="1926"/>
            <a:chExt cx="4935" cy="2298"/>
          </a:xfrm>
        </p:grpSpPr>
        <p:grpSp>
          <p:nvGrpSpPr>
            <p:cNvPr id="2059" name="Group 5"/>
            <p:cNvGrpSpPr>
              <a:grpSpLocks/>
            </p:cNvGrpSpPr>
            <p:nvPr/>
          </p:nvGrpSpPr>
          <p:grpSpPr bwMode="auto">
            <a:xfrm>
              <a:off x="48" y="1926"/>
              <a:ext cx="4935" cy="2298"/>
              <a:chOff x="48" y="1926"/>
              <a:chExt cx="4935" cy="2298"/>
            </a:xfrm>
          </p:grpSpPr>
          <p:graphicFrame>
            <p:nvGraphicFramePr>
              <p:cNvPr id="2052" name="Object 6"/>
              <p:cNvGraphicFramePr>
                <a:graphicFrameLocks noChangeAspect="1"/>
              </p:cNvGraphicFramePr>
              <p:nvPr/>
            </p:nvGraphicFramePr>
            <p:xfrm>
              <a:off x="48" y="1926"/>
              <a:ext cx="4254" cy="2298"/>
            </p:xfrm>
            <a:graphic>
              <a:graphicData uri="http://schemas.openxmlformats.org/presentationml/2006/ole">
                <mc:AlternateContent xmlns:mc="http://schemas.openxmlformats.org/markup-compatibility/2006">
                  <mc:Choice xmlns:v="urn:schemas-microsoft-com:vml" Requires="v">
                    <p:oleObj spid="_x0000_s86027" name="Chart" r:id="rId4" imgW="5320800" imgH="3175200" progId="Excel.Sheet.8">
                      <p:embed/>
                    </p:oleObj>
                  </mc:Choice>
                  <mc:Fallback>
                    <p:oleObj name="Chart" r:id="rId4" imgW="5320800" imgH="317520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 y="1926"/>
                            <a:ext cx="4254" cy="2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1" name="Rectangle 7"/>
              <p:cNvSpPr>
                <a:spLocks noChangeArrowheads="1"/>
              </p:cNvSpPr>
              <p:nvPr/>
            </p:nvSpPr>
            <p:spPr bwMode="auto">
              <a:xfrm>
                <a:off x="3600" y="2228"/>
                <a:ext cx="1383" cy="756"/>
              </a:xfrm>
              <a:prstGeom prst="rect">
                <a:avLst/>
              </a:prstGeom>
              <a:noFill/>
              <a:ln w="12700">
                <a:noFill/>
                <a:miter lim="800000"/>
                <a:headEnd/>
                <a:tailEnd/>
              </a:ln>
            </p:spPr>
            <p:txBody>
              <a:bodyPr wrap="none">
                <a:spAutoFit/>
              </a:bodyPr>
              <a:lstStyle/>
              <a:p>
                <a:r>
                  <a:rPr lang="en-US" sz="2400" i="1"/>
                  <a:t>Poisson random</a:t>
                </a:r>
              </a:p>
              <a:p>
                <a:r>
                  <a:rPr lang="en-US" sz="2400" i="1"/>
                  <a:t>Variable with </a:t>
                </a:r>
              </a:p>
              <a:p>
                <a:r>
                  <a:rPr lang="en-US" sz="2400" i="1"/>
                  <a:t>E[y</a:t>
                </a:r>
                <a:r>
                  <a:rPr lang="en-US" sz="2400" i="1" baseline="-25000"/>
                  <a:t>1</a:t>
                </a:r>
                <a:r>
                  <a:rPr lang="en-US" sz="2400" i="1"/>
                  <a:t>]=0.0617</a:t>
                </a:r>
              </a:p>
            </p:txBody>
          </p:sp>
          <p:sp>
            <p:nvSpPr>
              <p:cNvPr id="2062" name="Line 8"/>
              <p:cNvSpPr>
                <a:spLocks noChangeShapeType="1"/>
              </p:cNvSpPr>
              <p:nvPr/>
            </p:nvSpPr>
            <p:spPr bwMode="auto">
              <a:xfrm rot="19869787" flipH="1">
                <a:off x="3504" y="3120"/>
                <a:ext cx="719" cy="350"/>
              </a:xfrm>
              <a:prstGeom prst="line">
                <a:avLst/>
              </a:prstGeom>
              <a:noFill/>
              <a:ln w="25400">
                <a:solidFill>
                  <a:srgbClr val="FF0000"/>
                </a:solidFill>
                <a:round/>
                <a:headEnd/>
                <a:tailEnd type="triangle" w="med" len="med"/>
              </a:ln>
            </p:spPr>
            <p:txBody>
              <a:bodyPr/>
              <a:lstStyle/>
              <a:p>
                <a:endParaRPr lang="en-GB"/>
              </a:p>
            </p:txBody>
          </p:sp>
        </p:grpSp>
        <p:sp>
          <p:nvSpPr>
            <p:cNvPr id="2060" name="Text Box 9"/>
            <p:cNvSpPr txBox="1">
              <a:spLocks noChangeArrowheads="1"/>
            </p:cNvSpPr>
            <p:nvPr/>
          </p:nvSpPr>
          <p:spPr bwMode="auto">
            <a:xfrm>
              <a:off x="877" y="3776"/>
              <a:ext cx="3038" cy="192"/>
            </a:xfrm>
            <a:prstGeom prst="rect">
              <a:avLst/>
            </a:prstGeom>
            <a:solidFill>
              <a:schemeClr val="bg1"/>
            </a:solidFill>
            <a:ln w="12700">
              <a:noFill/>
              <a:miter lim="800000"/>
              <a:headEnd/>
              <a:tailEnd/>
            </a:ln>
          </p:spPr>
          <p:txBody>
            <a:bodyPr>
              <a:spAutoFit/>
            </a:bodyPr>
            <a:lstStyle/>
            <a:p>
              <a:pPr>
                <a:spcBef>
                  <a:spcPct val="50000"/>
                </a:spcBef>
              </a:pPr>
              <a:r>
                <a:rPr lang="en-US" sz="1400">
                  <a:latin typeface="Arial" charset="0"/>
                </a:rPr>
                <a:t>     0                                 1                              2</a:t>
              </a:r>
            </a:p>
          </p:txBody>
        </p:sp>
      </p:grpSp>
      <p:sp>
        <p:nvSpPr>
          <p:cNvPr id="409610" name="Text Box 10"/>
          <p:cNvSpPr txBox="1">
            <a:spLocks noChangeArrowheads="1"/>
          </p:cNvSpPr>
          <p:nvPr/>
        </p:nvSpPr>
        <p:spPr bwMode="auto">
          <a:xfrm>
            <a:off x="5257800" y="6186488"/>
            <a:ext cx="4065588" cy="519112"/>
          </a:xfrm>
          <a:prstGeom prst="rect">
            <a:avLst/>
          </a:prstGeom>
          <a:noFill/>
          <a:ln w="12700">
            <a:noFill/>
            <a:miter lim="800000"/>
            <a:headEnd/>
            <a:tailEnd/>
          </a:ln>
        </p:spPr>
        <p:txBody>
          <a:bodyPr wrap="none">
            <a:spAutoFit/>
          </a:bodyPr>
          <a:lstStyle/>
          <a:p>
            <a:r>
              <a:rPr lang="en-US" sz="2800" b="1" i="1">
                <a:solidFill>
                  <a:srgbClr val="008000"/>
                </a:solidFill>
              </a:rPr>
              <a:t>Do for n observations……</a:t>
            </a:r>
          </a:p>
        </p:txBody>
      </p:sp>
      <p:grpSp>
        <p:nvGrpSpPr>
          <p:cNvPr id="4" name="Group 11"/>
          <p:cNvGrpSpPr>
            <a:grpSpLocks/>
          </p:cNvGrpSpPr>
          <p:nvPr/>
        </p:nvGrpSpPr>
        <p:grpSpPr bwMode="auto">
          <a:xfrm>
            <a:off x="3435350" y="1236663"/>
            <a:ext cx="5567363" cy="2025650"/>
            <a:chOff x="2164" y="297"/>
            <a:chExt cx="3507" cy="1276"/>
          </a:xfrm>
        </p:grpSpPr>
        <p:graphicFrame>
          <p:nvGraphicFramePr>
            <p:cNvPr id="2050" name="Object 12"/>
            <p:cNvGraphicFramePr>
              <a:graphicFrameLocks noChangeAspect="1"/>
            </p:cNvGraphicFramePr>
            <p:nvPr/>
          </p:nvGraphicFramePr>
          <p:xfrm>
            <a:off x="2706" y="297"/>
            <a:ext cx="1360" cy="604"/>
          </p:xfrm>
          <a:graphic>
            <a:graphicData uri="http://schemas.openxmlformats.org/presentationml/2006/ole">
              <mc:AlternateContent xmlns:mc="http://schemas.openxmlformats.org/markup-compatibility/2006">
                <mc:Choice xmlns:v="urn:schemas-microsoft-com:vml" Requires="v">
                  <p:oleObj spid="_x0000_s86028" name="Equation" r:id="rId6" imgW="1117440" imgH="495000" progId="Equation.3">
                    <p:embed/>
                  </p:oleObj>
                </mc:Choice>
                <mc:Fallback>
                  <p:oleObj name="Equation" r:id="rId6" imgW="1117440" imgH="4950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06" y="297"/>
                          <a:ext cx="1360" cy="6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13"/>
            <p:cNvGraphicFramePr>
              <a:graphicFrameLocks noChangeAspect="1"/>
            </p:cNvGraphicFramePr>
            <p:nvPr/>
          </p:nvGraphicFramePr>
          <p:xfrm>
            <a:off x="2164" y="970"/>
            <a:ext cx="3507" cy="603"/>
          </p:xfrm>
          <a:graphic>
            <a:graphicData uri="http://schemas.openxmlformats.org/presentationml/2006/ole">
              <mc:AlternateContent xmlns:mc="http://schemas.openxmlformats.org/markup-compatibility/2006">
                <mc:Choice xmlns:v="urn:schemas-microsoft-com:vml" Requires="v">
                  <p:oleObj spid="_x0000_s86029" name="Equation" r:id="rId8" imgW="2882880" imgH="495000" progId="Equation.3">
                    <p:embed/>
                  </p:oleObj>
                </mc:Choice>
                <mc:Fallback>
                  <p:oleObj name="Equation" r:id="rId8" imgW="2882880" imgH="4950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64" y="970"/>
                          <a:ext cx="3507" cy="6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8" name="Text Box 14"/>
            <p:cNvSpPr txBox="1">
              <a:spLocks noChangeArrowheads="1"/>
            </p:cNvSpPr>
            <p:nvPr/>
          </p:nvSpPr>
          <p:spPr bwMode="auto">
            <a:xfrm>
              <a:off x="4512" y="384"/>
              <a:ext cx="872" cy="330"/>
            </a:xfrm>
            <a:prstGeom prst="rect">
              <a:avLst/>
            </a:prstGeom>
            <a:noFill/>
            <a:ln w="9525">
              <a:noFill/>
              <a:miter lim="800000"/>
              <a:headEnd/>
              <a:tailEnd/>
            </a:ln>
          </p:spPr>
          <p:txBody>
            <a:bodyPr wrap="none">
              <a:spAutoFit/>
            </a:bodyPr>
            <a:lstStyle/>
            <a:p>
              <a:r>
                <a:rPr lang="en-US" sz="2800" b="1" i="1">
                  <a:solidFill>
                    <a:srgbClr val="CC0000"/>
                  </a:solidFill>
                </a:rPr>
                <a:t>E[y]= </a:t>
              </a:r>
              <a:r>
                <a:rPr lang="en-US" sz="2800" b="1">
                  <a:solidFill>
                    <a:srgbClr val="CC0000"/>
                  </a:solidFill>
                  <a:cs typeface="Times New Roman" pitchFamily="18" charset="0"/>
                </a:rPr>
                <a:t>λ </a:t>
              </a:r>
            </a:p>
          </p:txBody>
        </p:sp>
      </p:grpSp>
    </p:spTree>
    <p:extLst>
      <p:ext uri="{BB962C8B-B14F-4D97-AF65-F5344CB8AC3E}">
        <p14:creationId xmlns:p14="http://schemas.microsoft.com/office/powerpoint/2010/main" val="247151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3" grpId="0" autoUpdateAnimBg="0"/>
      <p:bldP spid="40961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2"/>
          <p:cNvSpPr txBox="1">
            <a:spLocks noChangeArrowheads="1"/>
          </p:cNvSpPr>
          <p:nvPr/>
        </p:nvSpPr>
        <p:spPr bwMode="auto">
          <a:xfrm>
            <a:off x="125413" y="238125"/>
            <a:ext cx="5132387" cy="579438"/>
          </a:xfrm>
          <a:prstGeom prst="rect">
            <a:avLst/>
          </a:prstGeom>
          <a:noFill/>
          <a:ln w="9525">
            <a:noFill/>
            <a:miter lim="800000"/>
            <a:headEnd/>
            <a:tailEnd/>
          </a:ln>
        </p:spPr>
        <p:txBody>
          <a:bodyPr wrap="none">
            <a:spAutoFit/>
          </a:bodyPr>
          <a:lstStyle/>
          <a:p>
            <a:pPr algn="ctr"/>
            <a:r>
              <a:rPr lang="en-US">
                <a:solidFill>
                  <a:schemeClr val="accent2"/>
                </a:solidFill>
                <a:latin typeface="Comic Sans MS" pitchFamily="66" charset="0"/>
              </a:rPr>
              <a:t>Pick a new value of </a:t>
            </a:r>
            <a:r>
              <a:rPr lang="en-US" i="1">
                <a:solidFill>
                  <a:schemeClr val="accent2"/>
                </a:solidFill>
                <a:latin typeface="Comic Sans MS" pitchFamily="66" charset="0"/>
              </a:rPr>
              <a:t>beta...</a:t>
            </a:r>
            <a:r>
              <a:rPr lang="en-US">
                <a:solidFill>
                  <a:schemeClr val="accent2"/>
                </a:solidFill>
                <a:latin typeface="Comic Sans MS" pitchFamily="66" charset="0"/>
              </a:rPr>
              <a:t> </a:t>
            </a:r>
          </a:p>
        </p:txBody>
      </p:sp>
      <p:sp>
        <p:nvSpPr>
          <p:cNvPr id="3078" name="Rectangle 7"/>
          <p:cNvSpPr>
            <a:spLocks noChangeArrowheads="1"/>
          </p:cNvSpPr>
          <p:nvPr/>
        </p:nvSpPr>
        <p:spPr bwMode="auto">
          <a:xfrm>
            <a:off x="5715000" y="3536950"/>
            <a:ext cx="184150" cy="457200"/>
          </a:xfrm>
          <a:prstGeom prst="rect">
            <a:avLst/>
          </a:prstGeom>
          <a:noFill/>
          <a:ln w="12700">
            <a:noFill/>
            <a:miter lim="800000"/>
            <a:headEnd/>
            <a:tailEnd/>
          </a:ln>
        </p:spPr>
        <p:txBody>
          <a:bodyPr wrap="none">
            <a:spAutoFit/>
          </a:bodyPr>
          <a:lstStyle/>
          <a:p>
            <a:endParaRPr lang="en-US" sz="2400" i="1"/>
          </a:p>
        </p:txBody>
      </p:sp>
      <p:grpSp>
        <p:nvGrpSpPr>
          <p:cNvPr id="2" name="Group 8"/>
          <p:cNvGrpSpPr>
            <a:grpSpLocks/>
          </p:cNvGrpSpPr>
          <p:nvPr/>
        </p:nvGrpSpPr>
        <p:grpSpPr bwMode="auto">
          <a:xfrm>
            <a:off x="-76200" y="2667000"/>
            <a:ext cx="6850063" cy="4087813"/>
            <a:chOff x="-48" y="1680"/>
            <a:chExt cx="4315" cy="2575"/>
          </a:xfrm>
        </p:grpSpPr>
        <p:grpSp>
          <p:nvGrpSpPr>
            <p:cNvPr id="3083" name="Group 9"/>
            <p:cNvGrpSpPr>
              <a:grpSpLocks/>
            </p:cNvGrpSpPr>
            <p:nvPr/>
          </p:nvGrpSpPr>
          <p:grpSpPr bwMode="auto">
            <a:xfrm>
              <a:off x="-48" y="1680"/>
              <a:ext cx="4315" cy="2575"/>
              <a:chOff x="-48" y="1680"/>
              <a:chExt cx="4315" cy="2575"/>
            </a:xfrm>
          </p:grpSpPr>
          <p:graphicFrame>
            <p:nvGraphicFramePr>
              <p:cNvPr id="3076" name="Object 10"/>
              <p:cNvGraphicFramePr>
                <a:graphicFrameLocks noChangeAspect="1"/>
              </p:cNvGraphicFramePr>
              <p:nvPr/>
            </p:nvGraphicFramePr>
            <p:xfrm>
              <a:off x="-48" y="1680"/>
              <a:ext cx="4315" cy="2575"/>
            </p:xfrm>
            <a:graphic>
              <a:graphicData uri="http://schemas.openxmlformats.org/presentationml/2006/ole">
                <mc:AlternateContent xmlns:mc="http://schemas.openxmlformats.org/markup-compatibility/2006">
                  <mc:Choice xmlns:v="urn:schemas-microsoft-com:vml" Requires="v">
                    <p:oleObj spid="_x0000_s87051" name="Chart" r:id="rId4" imgW="5320800" imgH="3175200" progId="Excel.Sheet.8">
                      <p:embed/>
                    </p:oleObj>
                  </mc:Choice>
                  <mc:Fallback>
                    <p:oleObj name="Chart" r:id="rId4" imgW="5320800" imgH="317520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 y="1680"/>
                            <a:ext cx="4315" cy="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5" name="Line 11"/>
              <p:cNvSpPr>
                <a:spLocks noChangeShapeType="1"/>
              </p:cNvSpPr>
              <p:nvPr/>
            </p:nvSpPr>
            <p:spPr bwMode="auto">
              <a:xfrm flipH="1">
                <a:off x="1968" y="3168"/>
                <a:ext cx="624" cy="336"/>
              </a:xfrm>
              <a:prstGeom prst="line">
                <a:avLst/>
              </a:prstGeom>
              <a:noFill/>
              <a:ln w="25400">
                <a:solidFill>
                  <a:srgbClr val="FF0000"/>
                </a:solidFill>
                <a:round/>
                <a:headEnd/>
                <a:tailEnd type="triangle" w="med" len="med"/>
              </a:ln>
            </p:spPr>
            <p:txBody>
              <a:bodyPr/>
              <a:lstStyle/>
              <a:p>
                <a:endParaRPr lang="en-GB"/>
              </a:p>
            </p:txBody>
          </p:sp>
          <p:sp>
            <p:nvSpPr>
              <p:cNvPr id="3086" name="Rectangle 12"/>
              <p:cNvSpPr>
                <a:spLocks noChangeArrowheads="1"/>
              </p:cNvSpPr>
              <p:nvPr/>
            </p:nvSpPr>
            <p:spPr bwMode="auto">
              <a:xfrm>
                <a:off x="2352" y="2372"/>
                <a:ext cx="1383" cy="756"/>
              </a:xfrm>
              <a:prstGeom prst="rect">
                <a:avLst/>
              </a:prstGeom>
              <a:noFill/>
              <a:ln w="12700">
                <a:noFill/>
                <a:miter lim="800000"/>
                <a:headEnd/>
                <a:tailEnd/>
              </a:ln>
            </p:spPr>
            <p:txBody>
              <a:bodyPr wrap="none">
                <a:spAutoFit/>
              </a:bodyPr>
              <a:lstStyle/>
              <a:p>
                <a:r>
                  <a:rPr lang="en-US" sz="2400" i="1"/>
                  <a:t>Poisson random</a:t>
                </a:r>
              </a:p>
              <a:p>
                <a:r>
                  <a:rPr lang="en-US" sz="2400" i="1"/>
                  <a:t>Variable with </a:t>
                </a:r>
              </a:p>
              <a:p>
                <a:r>
                  <a:rPr lang="en-US" sz="2400" i="1"/>
                  <a:t>E[y</a:t>
                </a:r>
                <a:r>
                  <a:rPr lang="en-US" sz="2400" i="1" baseline="-25000"/>
                  <a:t>1</a:t>
                </a:r>
                <a:r>
                  <a:rPr lang="en-US" sz="2400" i="1"/>
                  <a:t>]=0.498</a:t>
                </a:r>
              </a:p>
            </p:txBody>
          </p:sp>
        </p:grpSp>
        <p:sp>
          <p:nvSpPr>
            <p:cNvPr id="3084" name="Text Box 13"/>
            <p:cNvSpPr txBox="1">
              <a:spLocks noChangeArrowheads="1"/>
            </p:cNvSpPr>
            <p:nvPr/>
          </p:nvSpPr>
          <p:spPr bwMode="auto">
            <a:xfrm>
              <a:off x="480" y="3776"/>
              <a:ext cx="3038" cy="192"/>
            </a:xfrm>
            <a:prstGeom prst="rect">
              <a:avLst/>
            </a:prstGeom>
            <a:solidFill>
              <a:schemeClr val="bg1"/>
            </a:solidFill>
            <a:ln w="12700">
              <a:noFill/>
              <a:miter lim="800000"/>
              <a:headEnd/>
              <a:tailEnd/>
            </a:ln>
          </p:spPr>
          <p:txBody>
            <a:bodyPr>
              <a:spAutoFit/>
            </a:bodyPr>
            <a:lstStyle/>
            <a:p>
              <a:pPr>
                <a:spcBef>
                  <a:spcPct val="50000"/>
                </a:spcBef>
              </a:pPr>
              <a:r>
                <a:rPr lang="en-US" sz="1400">
                  <a:latin typeface="Arial" charset="0"/>
                </a:rPr>
                <a:t>     0                   1                  2                 3                   4</a:t>
              </a:r>
            </a:p>
          </p:txBody>
        </p:sp>
      </p:grpSp>
      <p:sp>
        <p:nvSpPr>
          <p:cNvPr id="411662" name="Text Box 14"/>
          <p:cNvSpPr txBox="1">
            <a:spLocks noChangeArrowheads="1"/>
          </p:cNvSpPr>
          <p:nvPr/>
        </p:nvSpPr>
        <p:spPr bwMode="auto">
          <a:xfrm>
            <a:off x="5154613" y="6262688"/>
            <a:ext cx="4065587" cy="519112"/>
          </a:xfrm>
          <a:prstGeom prst="rect">
            <a:avLst/>
          </a:prstGeom>
          <a:noFill/>
          <a:ln w="12700">
            <a:noFill/>
            <a:miter lim="800000"/>
            <a:headEnd/>
            <a:tailEnd/>
          </a:ln>
        </p:spPr>
        <p:txBody>
          <a:bodyPr wrap="none">
            <a:spAutoFit/>
          </a:bodyPr>
          <a:lstStyle/>
          <a:p>
            <a:r>
              <a:rPr lang="en-US" sz="2800" b="1" i="1">
                <a:solidFill>
                  <a:srgbClr val="008000"/>
                </a:solidFill>
              </a:rPr>
              <a:t>Do for n observations……</a:t>
            </a:r>
          </a:p>
        </p:txBody>
      </p:sp>
      <p:grpSp>
        <p:nvGrpSpPr>
          <p:cNvPr id="4" name="Group 4"/>
          <p:cNvGrpSpPr>
            <a:grpSpLocks/>
          </p:cNvGrpSpPr>
          <p:nvPr/>
        </p:nvGrpSpPr>
        <p:grpSpPr bwMode="auto">
          <a:xfrm>
            <a:off x="3589338" y="1327150"/>
            <a:ext cx="5397500" cy="2101850"/>
            <a:chOff x="2026" y="297"/>
            <a:chExt cx="3400" cy="1324"/>
          </a:xfrm>
        </p:grpSpPr>
        <p:graphicFrame>
          <p:nvGraphicFramePr>
            <p:cNvPr id="3074" name="Object 5"/>
            <p:cNvGraphicFramePr>
              <a:graphicFrameLocks noChangeAspect="1"/>
            </p:cNvGraphicFramePr>
            <p:nvPr/>
          </p:nvGraphicFramePr>
          <p:xfrm>
            <a:off x="3186" y="297"/>
            <a:ext cx="1360" cy="604"/>
          </p:xfrm>
          <a:graphic>
            <a:graphicData uri="http://schemas.openxmlformats.org/presentationml/2006/ole">
              <mc:AlternateContent xmlns:mc="http://schemas.openxmlformats.org/markup-compatibility/2006">
                <mc:Choice xmlns:v="urn:schemas-microsoft-com:vml" Requires="v">
                  <p:oleObj spid="_x0000_s87052" name="Equation" r:id="rId6" imgW="1117440" imgH="495000" progId="Equation.3">
                    <p:embed/>
                  </p:oleObj>
                </mc:Choice>
                <mc:Fallback>
                  <p:oleObj name="Equation" r:id="rId6" imgW="1117440" imgH="4950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86" y="297"/>
                          <a:ext cx="1360" cy="6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6"/>
            <p:cNvGraphicFramePr>
              <a:graphicFrameLocks noChangeAspect="1"/>
            </p:cNvGraphicFramePr>
            <p:nvPr/>
          </p:nvGraphicFramePr>
          <p:xfrm>
            <a:off x="2026" y="1018"/>
            <a:ext cx="3400" cy="603"/>
          </p:xfrm>
          <a:graphic>
            <a:graphicData uri="http://schemas.openxmlformats.org/presentationml/2006/ole">
              <mc:AlternateContent xmlns:mc="http://schemas.openxmlformats.org/markup-compatibility/2006">
                <mc:Choice xmlns:v="urn:schemas-microsoft-com:vml" Requires="v">
                  <p:oleObj spid="_x0000_s87053" name="Equation" r:id="rId8" imgW="2793960" imgH="495000" progId="Equation.3">
                    <p:embed/>
                  </p:oleObj>
                </mc:Choice>
                <mc:Fallback>
                  <p:oleObj name="Equation" r:id="rId8" imgW="2793960" imgH="4950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26" y="1018"/>
                          <a:ext cx="3400" cy="6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11651" name="Rectangle 3"/>
          <p:cNvSpPr>
            <a:spLocks noChangeArrowheads="1"/>
          </p:cNvSpPr>
          <p:nvPr/>
        </p:nvSpPr>
        <p:spPr bwMode="auto">
          <a:xfrm>
            <a:off x="838200" y="1314450"/>
            <a:ext cx="2819400" cy="2678113"/>
          </a:xfrm>
          <a:prstGeom prst="rect">
            <a:avLst/>
          </a:prstGeom>
          <a:solidFill>
            <a:schemeClr val="bg1"/>
          </a:solidFill>
          <a:ln w="12700">
            <a:noFill/>
            <a:miter lim="800000"/>
            <a:headEnd/>
            <a:tailEnd/>
          </a:ln>
        </p:spPr>
        <p:txBody>
          <a:bodyPr>
            <a:spAutoFit/>
          </a:bodyPr>
          <a:lstStyle/>
          <a:p>
            <a:pPr marL="457200" indent="-457200" eaLnBrk="0" hangingPunct="0"/>
            <a:r>
              <a:rPr lang="en-US" sz="2400" dirty="0"/>
              <a:t>Model </a:t>
            </a:r>
            <a:r>
              <a:rPr lang="en-US" sz="2400" i="1" dirty="0"/>
              <a:t> </a:t>
            </a:r>
            <a:r>
              <a:rPr lang="en-US" sz="2400" i="1" dirty="0" err="1" smtClean="0">
                <a:latin typeface="Calibri"/>
                <a:cs typeface="Calibri"/>
              </a:rPr>
              <a:t>λ</a:t>
            </a:r>
            <a:r>
              <a:rPr lang="en-US" sz="2400" i="1" baseline="-25000" dirty="0" err="1" smtClean="0"/>
              <a:t>i</a:t>
            </a:r>
            <a:r>
              <a:rPr lang="en-US" sz="2400" i="1" dirty="0" smtClean="0"/>
              <a:t> </a:t>
            </a:r>
            <a:r>
              <a:rPr lang="en-US" sz="2400" i="1" dirty="0"/>
              <a:t>= DBH </a:t>
            </a:r>
            <a:r>
              <a:rPr lang="en-US" sz="2400" i="1" baseline="30000" dirty="0">
                <a:latin typeface="Symbol" pitchFamily="18" charset="2"/>
              </a:rPr>
              <a:t>b</a:t>
            </a:r>
          </a:p>
          <a:p>
            <a:pPr marL="457200" indent="-457200" eaLnBrk="0" hangingPunct="0"/>
            <a:endParaRPr lang="en-US" sz="2400" i="1" dirty="0">
              <a:latin typeface="Symbol" pitchFamily="18" charset="2"/>
            </a:endParaRPr>
          </a:p>
          <a:p>
            <a:pPr marL="457200" indent="-457200" eaLnBrk="0" hangingPunct="0"/>
            <a:r>
              <a:rPr lang="en-US" sz="2400" b="1" i="1" dirty="0">
                <a:latin typeface="Symbol" pitchFamily="18" charset="2"/>
              </a:rPr>
              <a:t>b= 0.5</a:t>
            </a:r>
          </a:p>
          <a:p>
            <a:pPr marL="457200" indent="-457200" eaLnBrk="0" hangingPunct="0"/>
            <a:r>
              <a:rPr lang="en-US" sz="2400" dirty="0"/>
              <a:t>Predicted = 0.498</a:t>
            </a:r>
          </a:p>
          <a:p>
            <a:pPr marL="457200" indent="-457200" eaLnBrk="0" hangingPunct="0"/>
            <a:r>
              <a:rPr lang="en-US" sz="2400" dirty="0"/>
              <a:t>Observed = 2</a:t>
            </a:r>
          </a:p>
          <a:p>
            <a:pPr marL="457200" indent="-457200" eaLnBrk="0" hangingPunct="0"/>
            <a:endParaRPr lang="en-US" sz="2400" dirty="0"/>
          </a:p>
          <a:p>
            <a:pPr marL="457200" indent="-457200" eaLnBrk="0" hangingPunct="0"/>
            <a:endParaRPr lang="en-US" sz="2400" dirty="0"/>
          </a:p>
        </p:txBody>
      </p:sp>
    </p:spTree>
    <p:extLst>
      <p:ext uri="{BB962C8B-B14F-4D97-AF65-F5344CB8AC3E}">
        <p14:creationId xmlns:p14="http://schemas.microsoft.com/office/powerpoint/2010/main" val="4185940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16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116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662" grpId="0" autoUpdateAnimBg="0"/>
      <p:bldP spid="411651"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45" name="Object 1028"/>
          <p:cNvGraphicFramePr>
            <a:graphicFrameLocks noChangeAspect="1"/>
          </p:cNvGraphicFramePr>
          <p:nvPr>
            <p:extLst>
              <p:ext uri="{D42A27DB-BD31-4B8C-83A1-F6EECF244321}">
                <p14:modId xmlns:p14="http://schemas.microsoft.com/office/powerpoint/2010/main" val="1432776223"/>
              </p:ext>
            </p:extLst>
          </p:nvPr>
        </p:nvGraphicFramePr>
        <p:xfrm>
          <a:off x="762000" y="1447800"/>
          <a:ext cx="7597775" cy="4762500"/>
        </p:xfrm>
        <a:graphic>
          <a:graphicData uri="http://schemas.openxmlformats.org/presentationml/2006/ole">
            <mc:AlternateContent xmlns:mc="http://schemas.openxmlformats.org/markup-compatibility/2006">
              <mc:Choice xmlns:v="urn:schemas-microsoft-com:vml" Requires="v">
                <p:oleObj spid="_x0000_s57354" name="Worksheet" r:id="rId4" imgW="7600995" imgH="4762438" progId="Excel.Sheet.8">
                  <p:embed/>
                </p:oleObj>
              </mc:Choice>
              <mc:Fallback>
                <p:oleObj name="Worksheet" r:id="rId4" imgW="7600995" imgH="4762438" progId="Excel.Sheet.8">
                  <p:embed/>
                  <p:pic>
                    <p:nvPicPr>
                      <p:cNvPr id="0" name="Object 1028"/>
                      <p:cNvPicPr>
                        <a:picLocks noChangeAspect="1" noChangeArrowheads="1"/>
                      </p:cNvPicPr>
                      <p:nvPr/>
                    </p:nvPicPr>
                    <p:blipFill>
                      <a:blip r:embed="rId5"/>
                      <a:srcRect/>
                      <a:stretch>
                        <a:fillRect/>
                      </a:stretch>
                    </p:blipFill>
                    <p:spPr bwMode="auto">
                      <a:xfrm>
                        <a:off x="762000" y="1447800"/>
                        <a:ext cx="7597775" cy="476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2" name="Text Box 2"/>
          <p:cNvSpPr txBox="1">
            <a:spLocks noChangeArrowheads="1"/>
          </p:cNvSpPr>
          <p:nvPr/>
        </p:nvSpPr>
        <p:spPr bwMode="auto">
          <a:xfrm>
            <a:off x="1295400" y="381000"/>
            <a:ext cx="6322565" cy="584775"/>
          </a:xfrm>
          <a:prstGeom prst="rect">
            <a:avLst/>
          </a:prstGeom>
          <a:noFill/>
          <a:ln w="9525">
            <a:noFill/>
            <a:miter lim="800000"/>
            <a:headEnd/>
            <a:tailEnd/>
          </a:ln>
        </p:spPr>
        <p:txBody>
          <a:bodyPr wrap="none">
            <a:spAutoFit/>
          </a:bodyPr>
          <a:lstStyle/>
          <a:p>
            <a:pPr algn="ctr"/>
            <a:r>
              <a:rPr lang="en-US" dirty="0" smtClean="0">
                <a:solidFill>
                  <a:schemeClr val="accent2"/>
                </a:solidFill>
                <a:latin typeface="Comic Sans MS" pitchFamily="66" charset="0"/>
              </a:rPr>
              <a:t>The hemlock trees and the light</a:t>
            </a:r>
            <a:endParaRPr lang="en-US" dirty="0">
              <a:solidFill>
                <a:schemeClr val="accent2"/>
              </a:solidFill>
              <a:latin typeface="Comic Sans MS" pitchFamily="66" charset="0"/>
            </a:endParaRPr>
          </a:p>
        </p:txBody>
      </p:sp>
      <p:pic>
        <p:nvPicPr>
          <p:cNvPr id="3" name="Picture 2"/>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810000" y="3657600"/>
            <a:ext cx="2857500" cy="1143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title"/>
          </p:nvPr>
        </p:nvSpPr>
        <p:spPr>
          <a:xfrm>
            <a:off x="533400" y="349250"/>
            <a:ext cx="7696200" cy="717550"/>
          </a:xfrm>
        </p:spPr>
        <p:txBody>
          <a:bodyPr/>
          <a:lstStyle/>
          <a:p>
            <a:r>
              <a:rPr lang="en-US" sz="3200" dirty="0" smtClean="0"/>
              <a:t>As before we attach a process model to the data</a:t>
            </a:r>
            <a:endParaRPr lang="en-GB" sz="3200" dirty="0" smtClean="0"/>
          </a:p>
        </p:txBody>
      </p:sp>
      <p:graphicFrame>
        <p:nvGraphicFramePr>
          <p:cNvPr id="7170" name="Object 1027"/>
          <p:cNvGraphicFramePr>
            <a:graphicFrameLocks noChangeAspect="1"/>
          </p:cNvGraphicFramePr>
          <p:nvPr>
            <p:extLst>
              <p:ext uri="{D42A27DB-BD31-4B8C-83A1-F6EECF244321}">
                <p14:modId xmlns:p14="http://schemas.microsoft.com/office/powerpoint/2010/main" val="1440224828"/>
              </p:ext>
            </p:extLst>
          </p:nvPr>
        </p:nvGraphicFramePr>
        <p:xfrm>
          <a:off x="609600" y="1258888"/>
          <a:ext cx="5584825" cy="2398712"/>
        </p:xfrm>
        <a:graphic>
          <a:graphicData uri="http://schemas.openxmlformats.org/presentationml/2006/ole">
            <mc:AlternateContent xmlns:mc="http://schemas.openxmlformats.org/markup-compatibility/2006">
              <mc:Choice xmlns:v="urn:schemas-microsoft-com:vml" Requires="v">
                <p:oleObj spid="_x0000_s88069" name="Equation" r:id="rId3" imgW="2603160" imgH="1117440" progId="Equation.3">
                  <p:embed/>
                </p:oleObj>
              </mc:Choice>
              <mc:Fallback>
                <p:oleObj name="Equation" r:id="rId3" imgW="2603160" imgH="11174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258888"/>
                        <a:ext cx="5584825" cy="2398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2" name="TextBox 4"/>
          <p:cNvSpPr txBox="1">
            <a:spLocks noChangeArrowheads="1"/>
          </p:cNvSpPr>
          <p:nvPr/>
        </p:nvSpPr>
        <p:spPr bwMode="auto">
          <a:xfrm>
            <a:off x="381000" y="4038600"/>
            <a:ext cx="3835400" cy="1938338"/>
          </a:xfrm>
          <a:prstGeom prst="rect">
            <a:avLst/>
          </a:prstGeom>
          <a:noFill/>
          <a:ln w="9525">
            <a:noFill/>
            <a:miter lim="800000"/>
            <a:headEnd/>
            <a:tailEnd/>
          </a:ln>
        </p:spPr>
        <p:txBody>
          <a:bodyPr wrap="none">
            <a:spAutoFit/>
          </a:bodyPr>
          <a:lstStyle/>
          <a:p>
            <a:r>
              <a:rPr lang="en-US" sz="2000">
                <a:latin typeface="Arial" charset="0"/>
                <a:cs typeface="Arial" charset="0"/>
              </a:rPr>
              <a:t>a= max. growth rate at high light</a:t>
            </a:r>
          </a:p>
          <a:p>
            <a:r>
              <a:rPr lang="en-US" sz="2000">
                <a:latin typeface="Arial" charset="0"/>
                <a:cs typeface="Arial" charset="0"/>
              </a:rPr>
              <a:t>τ=minimum light requirement</a:t>
            </a:r>
          </a:p>
          <a:p>
            <a:r>
              <a:rPr lang="en-US" sz="2000">
                <a:latin typeface="Arial" charset="0"/>
                <a:cs typeface="Arial" charset="0"/>
              </a:rPr>
              <a:t>s=slope of curve at low light</a:t>
            </a:r>
          </a:p>
          <a:p>
            <a:r>
              <a:rPr lang="en-US" sz="2000">
                <a:latin typeface="Arial" charset="0"/>
                <a:cs typeface="Arial" charset="0"/>
              </a:rPr>
              <a:t>L</a:t>
            </a:r>
            <a:r>
              <a:rPr lang="en-US" sz="2000" baseline="-25000">
                <a:latin typeface="Arial" charset="0"/>
                <a:cs typeface="Arial" charset="0"/>
              </a:rPr>
              <a:t>i</a:t>
            </a:r>
            <a:r>
              <a:rPr lang="en-US" sz="2000">
                <a:latin typeface="Arial" charset="0"/>
                <a:cs typeface="Arial" charset="0"/>
              </a:rPr>
              <a:t>= light measured for tree </a:t>
            </a:r>
            <a:r>
              <a:rPr lang="en-US" sz="2000" i="1">
                <a:latin typeface="Arial" charset="0"/>
                <a:cs typeface="Arial" charset="0"/>
              </a:rPr>
              <a:t>i</a:t>
            </a:r>
          </a:p>
          <a:p>
            <a:r>
              <a:rPr lang="el-GR" sz="2000">
                <a:latin typeface="Arial" charset="0"/>
                <a:cs typeface="Arial" charset="0"/>
              </a:rPr>
              <a:t>μ</a:t>
            </a:r>
            <a:r>
              <a:rPr lang="en-US" sz="2000" baseline="-25000">
                <a:latin typeface="Arial" charset="0"/>
                <a:cs typeface="Arial" charset="0"/>
              </a:rPr>
              <a:t>i</a:t>
            </a:r>
            <a:r>
              <a:rPr lang="en-US" sz="2000">
                <a:latin typeface="Arial" charset="0"/>
                <a:cs typeface="Arial" charset="0"/>
              </a:rPr>
              <a:t>= predicted growth of tree </a:t>
            </a:r>
            <a:r>
              <a:rPr lang="en-US" sz="2000" i="1">
                <a:latin typeface="Arial" charset="0"/>
                <a:cs typeface="Arial" charset="0"/>
              </a:rPr>
              <a:t>i</a:t>
            </a:r>
          </a:p>
          <a:p>
            <a:endParaRPr lang="en-GB" sz="2000">
              <a:latin typeface="Arial" charset="0"/>
              <a:cs typeface="Arial" charset="0"/>
            </a:endParaRPr>
          </a:p>
        </p:txBody>
      </p:sp>
      <p:sp>
        <p:nvSpPr>
          <p:cNvPr id="7173" name="TextBox 4"/>
          <p:cNvSpPr txBox="1">
            <a:spLocks noChangeArrowheads="1"/>
          </p:cNvSpPr>
          <p:nvPr/>
        </p:nvSpPr>
        <p:spPr bwMode="auto">
          <a:xfrm>
            <a:off x="4622800" y="4038600"/>
            <a:ext cx="4283075" cy="1016000"/>
          </a:xfrm>
          <a:prstGeom prst="rect">
            <a:avLst/>
          </a:prstGeom>
          <a:noFill/>
          <a:ln w="9525">
            <a:noFill/>
            <a:miter lim="800000"/>
            <a:headEnd/>
            <a:tailEnd/>
          </a:ln>
        </p:spPr>
        <p:txBody>
          <a:bodyPr wrap="none">
            <a:spAutoFit/>
          </a:bodyPr>
          <a:lstStyle/>
          <a:p>
            <a:r>
              <a:rPr lang="en-US" sz="2000" b="1">
                <a:solidFill>
                  <a:srgbClr val="FF0000"/>
                </a:solidFill>
                <a:latin typeface="Arial" charset="0"/>
                <a:cs typeface="Arial" charset="0"/>
              </a:rPr>
              <a:t>Note that the predicted value (i.e.,</a:t>
            </a:r>
          </a:p>
          <a:p>
            <a:r>
              <a:rPr lang="en-US" sz="2000" b="1">
                <a:solidFill>
                  <a:srgbClr val="FF0000"/>
                </a:solidFill>
                <a:latin typeface="Arial" charset="0"/>
                <a:cs typeface="Arial" charset="0"/>
              </a:rPr>
              <a:t>the process model is now nested</a:t>
            </a:r>
          </a:p>
          <a:p>
            <a:r>
              <a:rPr lang="en-US" sz="2000" b="1">
                <a:solidFill>
                  <a:srgbClr val="FF0000"/>
                </a:solidFill>
                <a:latin typeface="Arial" charset="0"/>
                <a:cs typeface="Arial" charset="0"/>
              </a:rPr>
              <a:t>in the probability model)</a:t>
            </a:r>
            <a:endParaRPr lang="en-GB" sz="2000" b="1">
              <a:solidFill>
                <a:srgbClr val="FF0000"/>
              </a:solidFill>
              <a:latin typeface="Arial" charset="0"/>
              <a:cs typeface="Arial" charset="0"/>
            </a:endParaRPr>
          </a:p>
        </p:txBody>
      </p:sp>
      <p:sp>
        <p:nvSpPr>
          <p:cNvPr id="6" name="TextBox 5"/>
          <p:cNvSpPr txBox="1"/>
          <p:nvPr/>
        </p:nvSpPr>
        <p:spPr>
          <a:xfrm>
            <a:off x="533400" y="6019800"/>
            <a:ext cx="6859570" cy="461665"/>
          </a:xfrm>
          <a:prstGeom prst="rect">
            <a:avLst/>
          </a:prstGeom>
          <a:noFill/>
        </p:spPr>
        <p:txBody>
          <a:bodyPr wrap="none" rtlCol="0">
            <a:spAutoFit/>
          </a:bodyPr>
          <a:lstStyle/>
          <a:p>
            <a:r>
              <a:rPr lang="en-US" sz="2400" dirty="0" smtClean="0">
                <a:solidFill>
                  <a:schemeClr val="tx2"/>
                </a:solidFill>
                <a:latin typeface="Arial" pitchFamily="34" charset="0"/>
                <a:cs typeface="Arial" pitchFamily="34" charset="0"/>
              </a:rPr>
              <a:t>What other distributions might we choose? Why?</a:t>
            </a:r>
            <a:endParaRPr lang="en-GB" sz="240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17953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a:xfrm>
            <a:off x="381000" y="44450"/>
            <a:ext cx="7696200" cy="717550"/>
          </a:xfrm>
        </p:spPr>
        <p:txBody>
          <a:bodyPr/>
          <a:lstStyle/>
          <a:p>
            <a:r>
              <a:rPr lang="en-US" sz="3200" smtClean="0"/>
              <a:t>To estimate model parameter</a:t>
            </a:r>
            <a:endParaRPr lang="en-GB" sz="3200" smtClean="0"/>
          </a:p>
        </p:txBody>
      </p:sp>
      <p:graphicFrame>
        <p:nvGraphicFramePr>
          <p:cNvPr id="8194" name="Object 1027"/>
          <p:cNvGraphicFramePr>
            <a:graphicFrameLocks noChangeAspect="1"/>
          </p:cNvGraphicFramePr>
          <p:nvPr/>
        </p:nvGraphicFramePr>
        <p:xfrm>
          <a:off x="1446213" y="1295400"/>
          <a:ext cx="5827712" cy="3244850"/>
        </p:xfrm>
        <a:graphic>
          <a:graphicData uri="http://schemas.openxmlformats.org/presentationml/2006/ole">
            <mc:AlternateContent xmlns:mc="http://schemas.openxmlformats.org/markup-compatibility/2006">
              <mc:Choice xmlns:v="urn:schemas-microsoft-com:vml" Requires="v">
                <p:oleObj spid="_x0000_s89093" name="Equation" r:id="rId3" imgW="3035160" imgH="1688760" progId="Equation.3">
                  <p:embed/>
                </p:oleObj>
              </mc:Choice>
              <mc:Fallback>
                <p:oleObj name="Equation" r:id="rId3" imgW="3035160" imgH="16887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6213" y="1295400"/>
                        <a:ext cx="5827712" cy="324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6" name="TextBox 4"/>
          <p:cNvSpPr txBox="1">
            <a:spLocks noChangeArrowheads="1"/>
          </p:cNvSpPr>
          <p:nvPr/>
        </p:nvSpPr>
        <p:spPr bwMode="auto">
          <a:xfrm>
            <a:off x="1143000" y="5029200"/>
            <a:ext cx="6811963" cy="708025"/>
          </a:xfrm>
          <a:prstGeom prst="rect">
            <a:avLst/>
          </a:prstGeom>
          <a:noFill/>
          <a:ln w="9525">
            <a:noFill/>
            <a:miter lim="800000"/>
            <a:headEnd/>
            <a:tailEnd/>
          </a:ln>
        </p:spPr>
        <p:txBody>
          <a:bodyPr wrap="none">
            <a:spAutoFit/>
          </a:bodyPr>
          <a:lstStyle/>
          <a:p>
            <a:r>
              <a:rPr lang="en-US" sz="2000" b="1">
                <a:latin typeface="Arial" charset="0"/>
                <a:cs typeface="Arial" charset="0"/>
              </a:rPr>
              <a:t>We search over values for a, s, and </a:t>
            </a:r>
            <a:r>
              <a:rPr lang="el-GR" sz="2000" b="1">
                <a:latin typeface="Arial" charset="0"/>
                <a:cs typeface="Arial" charset="0"/>
              </a:rPr>
              <a:t>τ</a:t>
            </a:r>
            <a:r>
              <a:rPr lang="en-US" sz="2000" b="1">
                <a:latin typeface="Arial" charset="0"/>
                <a:cs typeface="Arial" charset="0"/>
              </a:rPr>
              <a:t> to find the values</a:t>
            </a:r>
          </a:p>
          <a:p>
            <a:r>
              <a:rPr lang="en-US" sz="2000" b="1">
                <a:latin typeface="Arial" charset="0"/>
                <a:cs typeface="Arial" charset="0"/>
              </a:rPr>
              <a:t>that maximize log(L(,….)), the likelihood</a:t>
            </a:r>
            <a:endParaRPr lang="en-GB" sz="2000" b="1">
              <a:latin typeface="Arial" charset="0"/>
              <a:cs typeface="Arial" charset="0"/>
            </a:endParaRPr>
          </a:p>
        </p:txBody>
      </p:sp>
    </p:spTree>
    <p:extLst>
      <p:ext uri="{BB962C8B-B14F-4D97-AF65-F5344CB8AC3E}">
        <p14:creationId xmlns:p14="http://schemas.microsoft.com/office/powerpoint/2010/main" val="27528965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503237"/>
            <a:ext cx="8458200" cy="4525963"/>
          </a:xfrm>
          <a:prstGeom prst="rect">
            <a:avLst/>
          </a:prstGeom>
        </p:spPr>
        <p:txBody>
          <a:bodyPr>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Tx/>
              <a:buNone/>
            </a:pPr>
            <a:r>
              <a:rPr lang="en-GB" sz="2000" b="1" kern="0" dirty="0" smtClean="0"/>
              <a:t># Function for process model.</a:t>
            </a:r>
          </a:p>
          <a:p>
            <a:pPr>
              <a:buFontTx/>
              <a:buNone/>
            </a:pPr>
            <a:r>
              <a:rPr lang="en-US" sz="2000" kern="0" dirty="0" err="1">
                <a:solidFill>
                  <a:srgbClr val="0000FF"/>
                </a:solidFill>
                <a:latin typeface="Arial" pitchFamily="34" charset="0"/>
                <a:cs typeface="Arial" pitchFamily="34" charset="0"/>
              </a:rPr>
              <a:t>pred.growth</a:t>
            </a:r>
            <a:r>
              <a:rPr lang="en-US" sz="2000" kern="0" dirty="0">
                <a:solidFill>
                  <a:srgbClr val="0000FF"/>
                </a:solidFill>
                <a:latin typeface="Arial" pitchFamily="34" charset="0"/>
                <a:cs typeface="Arial" pitchFamily="34" charset="0"/>
              </a:rPr>
              <a:t>&lt;-function(</a:t>
            </a:r>
            <a:r>
              <a:rPr lang="en-US" sz="2000" kern="0" dirty="0" err="1">
                <a:solidFill>
                  <a:srgbClr val="0000FF"/>
                </a:solidFill>
                <a:latin typeface="Arial" pitchFamily="34" charset="0"/>
                <a:cs typeface="Arial" pitchFamily="34" charset="0"/>
              </a:rPr>
              <a:t>a,b,c</a:t>
            </a:r>
            <a:r>
              <a:rPr lang="en-US" sz="2000" kern="0" dirty="0">
                <a:solidFill>
                  <a:srgbClr val="0000FF"/>
                </a:solidFill>
                <a:latin typeface="Arial" pitchFamily="34" charset="0"/>
                <a:cs typeface="Arial" pitchFamily="34" charset="0"/>
              </a:rPr>
              <a:t>){a*(Light-c)/((a/b)+(</a:t>
            </a:r>
            <a:r>
              <a:rPr lang="en-US" sz="2000" kern="0" dirty="0" err="1">
                <a:solidFill>
                  <a:srgbClr val="0000FF"/>
                </a:solidFill>
                <a:latin typeface="Arial" pitchFamily="34" charset="0"/>
                <a:cs typeface="Arial" pitchFamily="34" charset="0"/>
              </a:rPr>
              <a:t>x-c</a:t>
            </a:r>
            <a:r>
              <a:rPr lang="en-US" sz="2000" kern="0" dirty="0">
                <a:solidFill>
                  <a:srgbClr val="0000FF"/>
                </a:solidFill>
                <a:latin typeface="Arial" pitchFamily="34" charset="0"/>
                <a:cs typeface="Arial" pitchFamily="34" charset="0"/>
              </a:rPr>
              <a:t>))}</a:t>
            </a:r>
            <a:r>
              <a:rPr lang="en-GB" sz="2000" kern="0" dirty="0" smtClean="0">
                <a:solidFill>
                  <a:srgbClr val="0000FF"/>
                </a:solidFill>
                <a:latin typeface="Arial" pitchFamily="34" charset="0"/>
                <a:cs typeface="Arial" pitchFamily="34" charset="0"/>
              </a:rPr>
              <a:t>}</a:t>
            </a:r>
          </a:p>
          <a:p>
            <a:pPr>
              <a:buFontTx/>
              <a:buNone/>
            </a:pPr>
            <a:endParaRPr lang="en-GB" sz="2000" kern="0" dirty="0" smtClean="0">
              <a:solidFill>
                <a:srgbClr val="0000FF"/>
              </a:solidFill>
              <a:latin typeface="Arial" pitchFamily="34" charset="0"/>
              <a:cs typeface="Arial" pitchFamily="34" charset="0"/>
            </a:endParaRPr>
          </a:p>
          <a:p>
            <a:pPr>
              <a:buFontTx/>
              <a:buNone/>
            </a:pPr>
            <a:r>
              <a:rPr lang="en-GB" sz="2000" b="1" kern="0" dirty="0" smtClean="0"/>
              <a:t># The likelihood function</a:t>
            </a:r>
          </a:p>
          <a:p>
            <a:pPr>
              <a:buFontTx/>
              <a:buNone/>
            </a:pPr>
            <a:endParaRPr lang="en-GB" sz="2000" kern="0" dirty="0">
              <a:solidFill>
                <a:srgbClr val="0000FF"/>
              </a:solidFill>
              <a:latin typeface="Arial" panose="020B0604020202020204" pitchFamily="34" charset="0"/>
              <a:cs typeface="Arial" panose="020B0604020202020204" pitchFamily="34" charset="0"/>
            </a:endParaRPr>
          </a:p>
          <a:p>
            <a:pPr>
              <a:buFontTx/>
              <a:buNone/>
            </a:pPr>
            <a:r>
              <a:rPr lang="en-GB" sz="2000" kern="0" dirty="0" smtClean="0">
                <a:solidFill>
                  <a:srgbClr val="0000FF"/>
                </a:solidFill>
                <a:latin typeface="Arial" panose="020B0604020202020204" pitchFamily="34" charset="0"/>
                <a:cs typeface="Arial" panose="020B0604020202020204" pitchFamily="34" charset="0"/>
              </a:rPr>
              <a:t>MLL.fun1&lt;-</a:t>
            </a:r>
            <a:r>
              <a:rPr lang="en-GB" sz="2000" kern="0" dirty="0">
                <a:solidFill>
                  <a:srgbClr val="0000FF"/>
                </a:solidFill>
                <a:latin typeface="Arial" panose="020B0604020202020204" pitchFamily="34" charset="0"/>
                <a:cs typeface="Arial" panose="020B0604020202020204" pitchFamily="34" charset="0"/>
              </a:rPr>
              <a:t>function(</a:t>
            </a:r>
            <a:r>
              <a:rPr lang="en-GB" sz="2000" kern="0" dirty="0" err="1">
                <a:solidFill>
                  <a:srgbClr val="0000FF"/>
                </a:solidFill>
                <a:latin typeface="Arial" panose="020B0604020202020204" pitchFamily="34" charset="0"/>
                <a:cs typeface="Arial" panose="020B0604020202020204" pitchFamily="34" charset="0"/>
              </a:rPr>
              <a:t>a,b,c,sd</a:t>
            </a:r>
            <a:r>
              <a:rPr lang="en-GB" sz="2000" kern="0" dirty="0">
                <a:solidFill>
                  <a:srgbClr val="0000FF"/>
                </a:solidFill>
                <a:latin typeface="Arial" panose="020B0604020202020204" pitchFamily="34" charset="0"/>
                <a:cs typeface="Arial" panose="020B0604020202020204" pitchFamily="34" charset="0"/>
              </a:rPr>
              <a:t>)</a:t>
            </a:r>
          </a:p>
          <a:p>
            <a:pPr>
              <a:buFontTx/>
              <a:buNone/>
            </a:pPr>
            <a:r>
              <a:rPr lang="en-GB" sz="2000" kern="0" dirty="0">
                <a:solidFill>
                  <a:srgbClr val="0000FF"/>
                </a:solidFill>
                <a:latin typeface="Arial" panose="020B0604020202020204" pitchFamily="34" charset="0"/>
                <a:cs typeface="Arial" panose="020B0604020202020204" pitchFamily="34" charset="0"/>
              </a:rPr>
              <a:t>	{</a:t>
            </a:r>
          </a:p>
          <a:p>
            <a:pPr>
              <a:buFontTx/>
              <a:buNone/>
            </a:pPr>
            <a:r>
              <a:rPr lang="en-GB" sz="2000" kern="0" dirty="0">
                <a:solidFill>
                  <a:srgbClr val="0000FF"/>
                </a:solidFill>
                <a:latin typeface="Arial" panose="020B0604020202020204" pitchFamily="34" charset="0"/>
                <a:cs typeface="Arial" panose="020B0604020202020204" pitchFamily="34" charset="0"/>
              </a:rPr>
              <a:t>	</a:t>
            </a:r>
            <a:r>
              <a:rPr lang="en-GB" sz="2000" kern="0" dirty="0" err="1">
                <a:solidFill>
                  <a:srgbClr val="0000FF"/>
                </a:solidFill>
                <a:latin typeface="Arial" panose="020B0604020202020204" pitchFamily="34" charset="0"/>
                <a:cs typeface="Arial" panose="020B0604020202020204" pitchFamily="34" charset="0"/>
              </a:rPr>
              <a:t>pred</a:t>
            </a:r>
            <a:r>
              <a:rPr lang="en-GB" sz="2000" kern="0" dirty="0">
                <a:solidFill>
                  <a:srgbClr val="0000FF"/>
                </a:solidFill>
                <a:latin typeface="Arial" panose="020B0604020202020204" pitchFamily="34" charset="0"/>
                <a:cs typeface="Arial" panose="020B0604020202020204" pitchFamily="34" charset="0"/>
              </a:rPr>
              <a:t>&lt;-</a:t>
            </a:r>
            <a:r>
              <a:rPr lang="en-GB" sz="2000" kern="0" dirty="0" err="1">
                <a:solidFill>
                  <a:srgbClr val="0000FF"/>
                </a:solidFill>
                <a:latin typeface="Arial" panose="020B0604020202020204" pitchFamily="34" charset="0"/>
                <a:cs typeface="Arial" panose="020B0604020202020204" pitchFamily="34" charset="0"/>
              </a:rPr>
              <a:t>pred.growth</a:t>
            </a:r>
            <a:r>
              <a:rPr lang="en-GB" sz="2000" kern="0" dirty="0">
                <a:solidFill>
                  <a:srgbClr val="0000FF"/>
                </a:solidFill>
                <a:latin typeface="Arial" panose="020B0604020202020204" pitchFamily="34" charset="0"/>
                <a:cs typeface="Arial" panose="020B0604020202020204" pitchFamily="34" charset="0"/>
              </a:rPr>
              <a:t>(</a:t>
            </a:r>
            <a:r>
              <a:rPr lang="en-GB" sz="2000" kern="0" dirty="0" err="1">
                <a:solidFill>
                  <a:srgbClr val="0000FF"/>
                </a:solidFill>
                <a:latin typeface="Arial" panose="020B0604020202020204" pitchFamily="34" charset="0"/>
                <a:cs typeface="Arial" panose="020B0604020202020204" pitchFamily="34" charset="0"/>
              </a:rPr>
              <a:t>a,b,c</a:t>
            </a:r>
            <a:r>
              <a:rPr lang="en-GB" sz="2000" kern="0" dirty="0">
                <a:solidFill>
                  <a:srgbClr val="0000FF"/>
                </a:solidFill>
                <a:latin typeface="Arial" panose="020B0604020202020204" pitchFamily="34" charset="0"/>
                <a:cs typeface="Arial" panose="020B0604020202020204" pitchFamily="34" charset="0"/>
              </a:rPr>
              <a:t>)</a:t>
            </a:r>
          </a:p>
          <a:p>
            <a:pPr>
              <a:buFontTx/>
              <a:buNone/>
            </a:pPr>
            <a:r>
              <a:rPr lang="en-GB" sz="2000" kern="0" dirty="0" smtClean="0">
                <a:solidFill>
                  <a:srgbClr val="0000FF"/>
                </a:solidFill>
                <a:latin typeface="Arial" panose="020B0604020202020204" pitchFamily="34" charset="0"/>
                <a:cs typeface="Arial" panose="020B0604020202020204" pitchFamily="34" charset="0"/>
              </a:rPr>
              <a:t>    -sum(</a:t>
            </a:r>
            <a:r>
              <a:rPr lang="en-GB" sz="2000" kern="0" dirty="0" err="1" smtClean="0">
                <a:solidFill>
                  <a:srgbClr val="0000FF"/>
                </a:solidFill>
                <a:latin typeface="Arial" panose="020B0604020202020204" pitchFamily="34" charset="0"/>
                <a:cs typeface="Arial" panose="020B0604020202020204" pitchFamily="34" charset="0"/>
              </a:rPr>
              <a:t>dnorm</a:t>
            </a:r>
            <a:r>
              <a:rPr lang="en-GB" sz="2000" kern="0" dirty="0" smtClean="0">
                <a:solidFill>
                  <a:srgbClr val="0000FF"/>
                </a:solidFill>
                <a:latin typeface="Arial" panose="020B0604020202020204" pitchFamily="34" charset="0"/>
                <a:cs typeface="Arial" panose="020B0604020202020204" pitchFamily="34" charset="0"/>
              </a:rPr>
              <a:t>(</a:t>
            </a:r>
            <a:r>
              <a:rPr lang="en-GB" sz="2000" kern="0" dirty="0" err="1" smtClean="0">
                <a:solidFill>
                  <a:srgbClr val="0000FF"/>
                </a:solidFill>
                <a:latin typeface="Arial" panose="020B0604020202020204" pitchFamily="34" charset="0"/>
                <a:cs typeface="Arial" panose="020B0604020202020204" pitchFamily="34" charset="0"/>
              </a:rPr>
              <a:t>Obs.growth,mean</a:t>
            </a:r>
            <a:r>
              <a:rPr lang="en-GB" sz="2000" kern="0" dirty="0" smtClean="0">
                <a:solidFill>
                  <a:srgbClr val="0000FF"/>
                </a:solidFill>
                <a:latin typeface="Arial" panose="020B0604020202020204" pitchFamily="34" charset="0"/>
                <a:cs typeface="Arial" panose="020B0604020202020204" pitchFamily="34" charset="0"/>
              </a:rPr>
              <a:t>=</a:t>
            </a:r>
            <a:r>
              <a:rPr lang="en-GB" sz="2000" kern="0" dirty="0" err="1" smtClean="0">
                <a:solidFill>
                  <a:srgbClr val="0000FF"/>
                </a:solidFill>
                <a:latin typeface="Arial" panose="020B0604020202020204" pitchFamily="34" charset="0"/>
                <a:cs typeface="Arial" panose="020B0604020202020204" pitchFamily="34" charset="0"/>
              </a:rPr>
              <a:t>pred</a:t>
            </a:r>
            <a:r>
              <a:rPr lang="en-GB" sz="2000" kern="0" dirty="0" smtClean="0">
                <a:solidFill>
                  <a:srgbClr val="0000FF"/>
                </a:solidFill>
                <a:latin typeface="Arial" panose="020B0604020202020204" pitchFamily="34" charset="0"/>
                <a:cs typeface="Arial" panose="020B0604020202020204" pitchFamily="34" charset="0"/>
              </a:rPr>
              <a:t>, </a:t>
            </a:r>
            <a:r>
              <a:rPr lang="en-GB" sz="2000" kern="0" dirty="0" err="1" smtClean="0">
                <a:solidFill>
                  <a:srgbClr val="0000FF"/>
                </a:solidFill>
                <a:latin typeface="Arial" panose="020B0604020202020204" pitchFamily="34" charset="0"/>
                <a:cs typeface="Arial" panose="020B0604020202020204" pitchFamily="34" charset="0"/>
              </a:rPr>
              <a:t>sd</a:t>
            </a:r>
            <a:r>
              <a:rPr lang="en-GB" sz="2000" kern="0" dirty="0" smtClean="0">
                <a:solidFill>
                  <a:srgbClr val="0000FF"/>
                </a:solidFill>
                <a:latin typeface="Arial" panose="020B0604020202020204" pitchFamily="34" charset="0"/>
                <a:cs typeface="Arial" panose="020B0604020202020204" pitchFamily="34" charset="0"/>
              </a:rPr>
              <a:t>=</a:t>
            </a:r>
            <a:r>
              <a:rPr lang="en-GB" sz="2000" kern="0" dirty="0" err="1" smtClean="0">
                <a:solidFill>
                  <a:srgbClr val="0000FF"/>
                </a:solidFill>
                <a:latin typeface="Arial" panose="020B0604020202020204" pitchFamily="34" charset="0"/>
                <a:cs typeface="Arial" panose="020B0604020202020204" pitchFamily="34" charset="0"/>
              </a:rPr>
              <a:t>sd,log</a:t>
            </a:r>
            <a:r>
              <a:rPr lang="en-GB" sz="2000" kern="0" dirty="0" smtClean="0">
                <a:solidFill>
                  <a:srgbClr val="0000FF"/>
                </a:solidFill>
                <a:latin typeface="Arial" panose="020B0604020202020204" pitchFamily="34" charset="0"/>
                <a:cs typeface="Arial" panose="020B0604020202020204" pitchFamily="34" charset="0"/>
              </a:rPr>
              <a:t>=TRUE))</a:t>
            </a:r>
            <a:endParaRPr lang="en-GB" sz="2000" kern="0" dirty="0">
              <a:solidFill>
                <a:srgbClr val="0000FF"/>
              </a:solidFill>
              <a:latin typeface="Arial" panose="020B0604020202020204" pitchFamily="34" charset="0"/>
              <a:cs typeface="Arial" panose="020B0604020202020204" pitchFamily="34" charset="0"/>
            </a:endParaRPr>
          </a:p>
          <a:p>
            <a:pPr>
              <a:buFontTx/>
              <a:buNone/>
            </a:pPr>
            <a:r>
              <a:rPr lang="en-GB" sz="2000" kern="0" dirty="0">
                <a:solidFill>
                  <a:srgbClr val="0000FF"/>
                </a:solidFill>
                <a:latin typeface="Arial" panose="020B0604020202020204" pitchFamily="34" charset="0"/>
                <a:cs typeface="Arial" panose="020B0604020202020204" pitchFamily="34" charset="0"/>
              </a:rPr>
              <a:t>	}</a:t>
            </a:r>
          </a:p>
          <a:p>
            <a:pPr>
              <a:buFontTx/>
              <a:buNone/>
            </a:pPr>
            <a:endParaRPr lang="en-GB" sz="2000" kern="0" dirty="0" smtClean="0"/>
          </a:p>
          <a:p>
            <a:pPr>
              <a:buFontTx/>
              <a:buNone/>
            </a:pPr>
            <a:r>
              <a:rPr lang="en-GB" sz="2000" b="1" kern="0" dirty="0" smtClean="0"/>
              <a:t>#Estimate parameters</a:t>
            </a:r>
          </a:p>
          <a:p>
            <a:pPr>
              <a:buFontTx/>
              <a:buNone/>
            </a:pPr>
            <a:r>
              <a:rPr lang="en-GB" sz="2000" kern="0" dirty="0" smtClean="0">
                <a:solidFill>
                  <a:srgbClr val="0000FF"/>
                </a:solidFill>
                <a:latin typeface="Arial" pitchFamily="34" charset="0"/>
                <a:cs typeface="Arial" pitchFamily="34" charset="0"/>
              </a:rPr>
              <a:t>m1&lt;-mle2(MLL.fun1,start=list(a=30,b=2,c=6,sd=</a:t>
            </a:r>
            <a:r>
              <a:rPr lang="en-GB" sz="2000" kern="0" dirty="0" err="1" smtClean="0">
                <a:solidFill>
                  <a:srgbClr val="0000FF"/>
                </a:solidFill>
                <a:latin typeface="Arial" pitchFamily="34" charset="0"/>
                <a:cs typeface="Arial" pitchFamily="34" charset="0"/>
              </a:rPr>
              <a:t>sd</a:t>
            </a:r>
            <a:r>
              <a:rPr lang="en-GB" sz="2000" kern="0" dirty="0" smtClean="0">
                <a:solidFill>
                  <a:srgbClr val="0000FF"/>
                </a:solidFill>
                <a:latin typeface="Arial" pitchFamily="34" charset="0"/>
                <a:cs typeface="Arial" pitchFamily="34" charset="0"/>
              </a:rPr>
              <a:t>(</a:t>
            </a:r>
            <a:r>
              <a:rPr lang="en-GB" sz="2000" kern="0" dirty="0" err="1" smtClean="0">
                <a:solidFill>
                  <a:srgbClr val="0000FF"/>
                </a:solidFill>
                <a:latin typeface="Arial" pitchFamily="34" charset="0"/>
                <a:cs typeface="Arial" pitchFamily="34" charset="0"/>
              </a:rPr>
              <a:t>Obs.growth</a:t>
            </a:r>
            <a:r>
              <a:rPr lang="en-GB" sz="2000" kern="0" dirty="0" smtClean="0">
                <a:solidFill>
                  <a:srgbClr val="0000FF"/>
                </a:solidFill>
                <a:latin typeface="Arial" pitchFamily="34" charset="0"/>
                <a:cs typeface="Arial" pitchFamily="34" charset="0"/>
              </a:rPr>
              <a:t>)),</a:t>
            </a:r>
            <a:r>
              <a:rPr lang="en-GB" sz="2000" kern="0" dirty="0">
                <a:solidFill>
                  <a:srgbClr val="0000FF"/>
                </a:solidFill>
                <a:latin typeface="Arial" pitchFamily="34" charset="0"/>
                <a:cs typeface="Arial" pitchFamily="34" charset="0"/>
              </a:rPr>
              <a:t>method="L-BFGS-B</a:t>
            </a:r>
            <a:r>
              <a:rPr lang="en-GB" sz="2000" kern="0" dirty="0" smtClean="0">
                <a:solidFill>
                  <a:srgbClr val="0000FF"/>
                </a:solidFill>
                <a:latin typeface="Arial" pitchFamily="34" charset="0"/>
                <a:cs typeface="Arial" pitchFamily="34" charset="0"/>
              </a:rPr>
              <a:t>", lower=0.01</a:t>
            </a:r>
            <a:r>
              <a:rPr lang="en-GB" sz="2000" kern="0" dirty="0">
                <a:solidFill>
                  <a:srgbClr val="0000FF"/>
                </a:solidFill>
                <a:latin typeface="Arial" pitchFamily="34" charset="0"/>
                <a:cs typeface="Arial" pitchFamily="34" charset="0"/>
              </a:rPr>
              <a:t>)</a:t>
            </a:r>
          </a:p>
          <a:p>
            <a:pPr>
              <a:buFontTx/>
              <a:buNone/>
            </a:pPr>
            <a:endParaRPr lang="en-GB" sz="2000" kern="0" dirty="0">
              <a:solidFill>
                <a:srgbClr val="0000FF"/>
              </a:solidFill>
              <a:latin typeface="Arial" pitchFamily="34" charset="0"/>
              <a:cs typeface="Arial" pitchFamily="34" charset="0"/>
            </a:endParaRPr>
          </a:p>
          <a:p>
            <a:pPr>
              <a:buFontTx/>
              <a:buNone/>
            </a:pPr>
            <a:endParaRPr lang="en-GB" sz="2000" kern="0" dirty="0"/>
          </a:p>
        </p:txBody>
      </p:sp>
    </p:spTree>
    <p:extLst>
      <p:ext uri="{BB962C8B-B14F-4D97-AF65-F5344CB8AC3E}">
        <p14:creationId xmlns:p14="http://schemas.microsoft.com/office/powerpoint/2010/main" val="1456900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914400" y="196850"/>
            <a:ext cx="6975475" cy="717550"/>
          </a:xfrm>
        </p:spPr>
        <p:txBody>
          <a:bodyPr/>
          <a:lstStyle/>
          <a:p>
            <a:r>
              <a:rPr lang="en-US" smtClean="0"/>
              <a:t>Objectives</a:t>
            </a:r>
            <a:endParaRPr lang="en-GB" smtClean="0"/>
          </a:p>
        </p:txBody>
      </p:sp>
      <p:sp>
        <p:nvSpPr>
          <p:cNvPr id="12291" name="Content Placeholder 2"/>
          <p:cNvSpPr>
            <a:spLocks noGrp="1"/>
          </p:cNvSpPr>
          <p:nvPr>
            <p:ph idx="1"/>
          </p:nvPr>
        </p:nvSpPr>
        <p:spPr>
          <a:xfrm>
            <a:off x="685800" y="1219200"/>
            <a:ext cx="7721600" cy="4114800"/>
          </a:xfrm>
        </p:spPr>
        <p:txBody>
          <a:bodyPr/>
          <a:lstStyle/>
          <a:p>
            <a:r>
              <a:rPr lang="en-US" sz="2800" dirty="0" smtClean="0"/>
              <a:t>Understand the concept of likelihood and its relationship to the probability of data conditioned on the parameter.</a:t>
            </a:r>
          </a:p>
          <a:p>
            <a:r>
              <a:rPr lang="en-US" sz="2800" dirty="0" smtClean="0"/>
              <a:t>Understand the likelihood profile and how it differs from the plot of a probability density function.</a:t>
            </a:r>
          </a:p>
          <a:p>
            <a:r>
              <a:rPr lang="en-US" sz="2800" dirty="0" smtClean="0"/>
              <a:t>Understand how to obtain MLE estimates of parameters</a:t>
            </a:r>
            <a:r>
              <a:rPr lang="en-US" sz="2800" dirty="0" smtClean="0"/>
              <a:t>.</a:t>
            </a:r>
          </a:p>
          <a:p>
            <a:r>
              <a:rPr lang="en-US" sz="2800" dirty="0" smtClean="0"/>
              <a:t>Provide foundation for Bayes theorem</a:t>
            </a:r>
            <a:endParaRPr lang="en-US" sz="2800" dirty="0" smtClean="0"/>
          </a:p>
          <a:p>
            <a:endParaRPr lang="en-US"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Grp="1" noChangeArrowheads="1"/>
          </p:cNvSpPr>
          <p:nvPr>
            <p:ph type="title"/>
          </p:nvPr>
        </p:nvSpPr>
        <p:spPr bwMode="auto">
          <a:xfrm>
            <a:off x="914400" y="457200"/>
            <a:ext cx="6975475" cy="717550"/>
          </a:xfrm>
          <a:prstGeom prst="rect">
            <a:avLst/>
          </a:prstGeom>
          <a:noFill/>
          <a:ln w="9525">
            <a:noFill/>
            <a:miter lim="800000"/>
            <a:headEnd/>
            <a:tailEnd/>
          </a:ln>
        </p:spPr>
        <p:txBody>
          <a:bodyPr>
            <a:spAutoFit/>
          </a:bodyPr>
          <a:lstStyle/>
          <a:p>
            <a:pPr algn="ctr"/>
            <a:r>
              <a:rPr lang="en-US" sz="2800" dirty="0">
                <a:solidFill>
                  <a:schemeClr val="accent2"/>
                </a:solidFill>
                <a:latin typeface="Comic Sans MS" pitchFamily="66" charset="0"/>
              </a:rPr>
              <a:t>Intuition for probability </a:t>
            </a:r>
            <a:r>
              <a:rPr lang="en-US" sz="2800" dirty="0" err="1">
                <a:solidFill>
                  <a:schemeClr val="accent2"/>
                </a:solidFill>
                <a:latin typeface="Comic Sans MS" pitchFamily="66" charset="0"/>
              </a:rPr>
              <a:t>vs</a:t>
            </a:r>
            <a:r>
              <a:rPr lang="en-US" sz="2800" dirty="0">
                <a:solidFill>
                  <a:schemeClr val="accent2"/>
                </a:solidFill>
                <a:latin typeface="Comic Sans MS" pitchFamily="66" charset="0"/>
              </a:rPr>
              <a:t> likelihood</a:t>
            </a:r>
          </a:p>
          <a:p>
            <a:pPr algn="ctr"/>
            <a:r>
              <a:rPr lang="en-US" sz="2800" dirty="0">
                <a:solidFill>
                  <a:schemeClr val="accent2"/>
                </a:solidFill>
                <a:latin typeface="Comic Sans MS" pitchFamily="66" charset="0"/>
              </a:rPr>
              <a:t>Both use the likelihood function, P(y|</a:t>
            </a:r>
            <a:r>
              <a:rPr lang="el-GR" sz="2800" dirty="0">
                <a:solidFill>
                  <a:schemeClr val="accent2"/>
                </a:solidFill>
                <a:latin typeface="Comic Sans MS" pitchFamily="66" charset="0"/>
              </a:rPr>
              <a:t>θ</a:t>
            </a:r>
            <a:r>
              <a:rPr lang="en-US" sz="2800" dirty="0">
                <a:solidFill>
                  <a:schemeClr val="accent2"/>
                </a:solidFill>
                <a:latin typeface="Comic Sans MS" pitchFamily="66" charset="0"/>
              </a:rPr>
              <a:t>)</a:t>
            </a:r>
          </a:p>
        </p:txBody>
      </p:sp>
      <p:sp>
        <p:nvSpPr>
          <p:cNvPr id="5" name="Content Placeholder 2"/>
          <p:cNvSpPr txBox="1">
            <a:spLocks/>
          </p:cNvSpPr>
          <p:nvPr/>
        </p:nvSpPr>
        <p:spPr bwMode="auto">
          <a:xfrm>
            <a:off x="609600" y="1676400"/>
            <a:ext cx="7721600" cy="4114800"/>
          </a:xfrm>
          <a:prstGeom prst="rect">
            <a:avLst/>
          </a:prstGeom>
          <a:noFill/>
          <a:ln w="12700">
            <a:noFill/>
            <a:miter lim="800000"/>
            <a:headEnd/>
            <a:tailEnd/>
          </a:ln>
        </p:spPr>
        <p:txBody>
          <a:bodyPr vert="horz" wrap="square" lIns="84448" tIns="41483" rIns="84448" bIns="41483"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800" kern="0" dirty="0" smtClean="0">
                <a:latin typeface="+mn-lt"/>
              </a:rPr>
              <a:t>Go back to our</a:t>
            </a:r>
            <a:r>
              <a:rPr kumimoji="0" lang="en-US" sz="2800" b="0" i="0" u="none" strike="noStrike" kern="0" cap="none" spc="0" normalizeH="0" baseline="0" noProof="0" dirty="0" smtClean="0">
                <a:ln>
                  <a:noFill/>
                </a:ln>
                <a:solidFill>
                  <a:schemeClr val="tx1"/>
                </a:solidFill>
                <a:effectLst/>
                <a:uLnTx/>
                <a:uFillTx/>
                <a:latin typeface="+mn-lt"/>
                <a:ea typeface="+mn-ea"/>
                <a:cs typeface="+mn-cs"/>
              </a:rPr>
              <a:t> sample of 24 </a:t>
            </a:r>
            <a:r>
              <a:rPr kumimoji="0" lang="en-US" sz="2800" b="0" i="0" u="none" strike="noStrike" kern="0" cap="none" spc="0" normalizeH="0" baseline="0" noProof="0" dirty="0" err="1" smtClean="0">
                <a:ln>
                  <a:noFill/>
                </a:ln>
                <a:solidFill>
                  <a:schemeClr val="tx1"/>
                </a:solidFill>
                <a:effectLst/>
                <a:uLnTx/>
                <a:uFillTx/>
                <a:latin typeface="+mn-lt"/>
                <a:ea typeface="+mn-ea"/>
                <a:cs typeface="+mn-cs"/>
              </a:rPr>
              <a:t>mosquitos</a:t>
            </a:r>
            <a:r>
              <a:rPr kumimoji="0" lang="en-US" sz="2800" b="0" i="0" u="none" strike="noStrike" kern="0" cap="none" spc="0" normalizeH="0" baseline="0" noProof="0" dirty="0" smtClean="0">
                <a:ln>
                  <a:noFill/>
                </a:ln>
                <a:solidFill>
                  <a:schemeClr val="tx1"/>
                </a:solidFill>
                <a:effectLst/>
                <a:uLnTx/>
                <a:uFillTx/>
                <a:latin typeface="+mn-lt"/>
                <a:ea typeface="+mn-ea"/>
                <a:cs typeface="+mn-cs"/>
              </a:rPr>
              <a:t>  which had 4 infected individuals with WNV. </a:t>
            </a:r>
          </a:p>
          <a:p>
            <a:pPr marL="342900" lvl="0" indent="-342900" eaLnBrk="0" hangingPunct="0">
              <a:spcBef>
                <a:spcPct val="20000"/>
              </a:spcBef>
              <a:buFont typeface="Arial" pitchFamily="34" charset="0"/>
              <a:buChar char="•"/>
            </a:pPr>
            <a:r>
              <a:rPr lang="en-US" sz="2800" kern="0" dirty="0" smtClean="0"/>
              <a:t>In </a:t>
            </a:r>
            <a:r>
              <a:rPr lang="en-US" sz="2800" kern="0" dirty="0"/>
              <a:t>light of these data, what is the probability that the average prevalence of WNV is  12</a:t>
            </a:r>
            <a:r>
              <a:rPr lang="en-US" sz="2800" kern="0" dirty="0" smtClean="0"/>
              <a:t>%?</a:t>
            </a:r>
            <a:endParaRPr kumimoji="0" lang="en-US" sz="2800" b="0" i="0" u="none" strike="noStrike" kern="0" cap="none" spc="0" normalizeH="0" baseline="0" noProof="0" dirty="0" smtClean="0">
              <a:ln>
                <a:noFill/>
              </a:ln>
              <a:solidFill>
                <a:srgbClr val="0000FF"/>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What is our best estimate of average prevalence?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What is the probability that the true prevalence ,</a:t>
            </a:r>
            <a:r>
              <a:rPr kumimoji="0" lang="el-GR" sz="2800" b="0" i="0" u="none" strike="noStrike" kern="0" cap="none" spc="0" normalizeH="0" baseline="0" noProof="0" dirty="0" smtClean="0">
                <a:ln>
                  <a:noFill/>
                </a:ln>
                <a:solidFill>
                  <a:schemeClr val="tx1"/>
                </a:solidFill>
                <a:effectLst/>
                <a:uLnTx/>
                <a:uFillTx/>
                <a:latin typeface="+mn-lt"/>
                <a:ea typeface="+mn-ea"/>
                <a:cs typeface="+mn-cs"/>
              </a:rPr>
              <a:t>ρ</a:t>
            </a:r>
            <a:r>
              <a:rPr kumimoji="0" lang="en-US" sz="2800" b="0" i="0" u="none" strike="noStrike" kern="0" cap="none" spc="0" normalizeH="0" baseline="0" noProof="0" dirty="0" smtClean="0">
                <a:ln>
                  <a:noFill/>
                </a:ln>
                <a:solidFill>
                  <a:schemeClr val="tx1"/>
                </a:solidFill>
                <a:effectLst/>
                <a:uLnTx/>
                <a:uFillTx/>
                <a:latin typeface="+mn-lt"/>
                <a:ea typeface="+mn-ea"/>
                <a:cs typeface="+mn-cs"/>
              </a:rPr>
              <a:t>, is between </a:t>
            </a:r>
            <a:r>
              <a:rPr kumimoji="0" lang="el-GR" sz="2800" b="0" i="0" u="none" strike="noStrike" kern="0" cap="none" spc="0" normalizeH="0" baseline="0" noProof="0" dirty="0" smtClean="0">
                <a:ln>
                  <a:noFill/>
                </a:ln>
                <a:solidFill>
                  <a:schemeClr val="tx1"/>
                </a:solidFill>
                <a:effectLst/>
                <a:uLnTx/>
                <a:uFillTx/>
                <a:latin typeface="+mn-lt"/>
                <a:ea typeface="+mn-ea"/>
                <a:cs typeface="+mn-cs"/>
              </a:rPr>
              <a:t>ρ</a:t>
            </a:r>
            <a:r>
              <a:rPr kumimoji="0" lang="en-US" sz="2800" b="0" i="0" u="none" strike="noStrike" kern="0" cap="none" spc="0" normalizeH="0" baseline="0" noProof="0" dirty="0" smtClean="0">
                <a:ln>
                  <a:noFill/>
                </a:ln>
                <a:solidFill>
                  <a:schemeClr val="tx1"/>
                </a:solidFill>
                <a:effectLst/>
                <a:uLnTx/>
                <a:uFillTx/>
                <a:latin typeface="+mn-lt"/>
                <a:ea typeface="+mn-ea"/>
                <a:cs typeface="+mn-cs"/>
              </a:rPr>
              <a:t> </a:t>
            </a:r>
            <a:r>
              <a:rPr kumimoji="0" lang="el-GR" sz="2800" b="0" i="0" u="none" strike="noStrike" kern="0" cap="none" spc="0" normalizeH="0" baseline="0" noProof="0" dirty="0" smtClean="0">
                <a:ln>
                  <a:noFill/>
                </a:ln>
                <a:solidFill>
                  <a:schemeClr val="tx1"/>
                </a:solidFill>
                <a:effectLst/>
                <a:uLnTx/>
                <a:uFillTx/>
                <a:latin typeface="+mn-lt"/>
                <a:ea typeface="+mn-ea"/>
                <a:cs typeface="+mn-cs"/>
              </a:rPr>
              <a:t>±</a:t>
            </a:r>
            <a:r>
              <a:rPr kumimoji="0" lang="en-US" sz="2800" b="0" i="0" u="none" strike="noStrike" kern="0" cap="none" spc="0" normalizeH="0" baseline="0" noProof="0" dirty="0" smtClean="0">
                <a:ln>
                  <a:noFill/>
                </a:ln>
                <a:solidFill>
                  <a:schemeClr val="tx1"/>
                </a:solidFill>
                <a:effectLst/>
                <a:uLnTx/>
                <a:uFillTx/>
                <a:latin typeface="+mn-lt"/>
                <a:ea typeface="+mn-ea"/>
                <a:cs typeface="+mn-cs"/>
              </a:rPr>
              <a:t> c?</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152485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 Box 2"/>
          <p:cNvSpPr txBox="1">
            <a:spLocks noChangeArrowheads="1"/>
          </p:cNvSpPr>
          <p:nvPr/>
        </p:nvSpPr>
        <p:spPr bwMode="auto">
          <a:xfrm>
            <a:off x="304800" y="76200"/>
            <a:ext cx="7577138" cy="954088"/>
          </a:xfrm>
          <a:prstGeom prst="rect">
            <a:avLst/>
          </a:prstGeom>
          <a:noFill/>
          <a:ln w="9525">
            <a:noFill/>
            <a:miter lim="800000"/>
            <a:headEnd/>
            <a:tailEnd/>
          </a:ln>
        </p:spPr>
        <p:txBody>
          <a:bodyPr>
            <a:spAutoFit/>
          </a:bodyPr>
          <a:lstStyle/>
          <a:p>
            <a:pPr algn="ctr"/>
            <a:r>
              <a:rPr lang="en-US" sz="2800" dirty="0">
                <a:solidFill>
                  <a:schemeClr val="accent2"/>
                </a:solidFill>
                <a:latin typeface="Comic Sans MS" pitchFamily="66" charset="0"/>
              </a:rPr>
              <a:t>Intuition for probability </a:t>
            </a:r>
            <a:r>
              <a:rPr lang="en-US" sz="2800" dirty="0" smtClean="0">
                <a:solidFill>
                  <a:schemeClr val="accent2"/>
                </a:solidFill>
                <a:latin typeface="Comic Sans MS" pitchFamily="66" charset="0"/>
              </a:rPr>
              <a:t>vs. </a:t>
            </a:r>
            <a:r>
              <a:rPr lang="en-US" sz="2800" dirty="0">
                <a:solidFill>
                  <a:schemeClr val="accent2"/>
                </a:solidFill>
                <a:latin typeface="Comic Sans MS" pitchFamily="66" charset="0"/>
              </a:rPr>
              <a:t>likelihood</a:t>
            </a:r>
          </a:p>
          <a:p>
            <a:pPr algn="ctr"/>
            <a:r>
              <a:rPr lang="en-US" sz="2800" dirty="0">
                <a:solidFill>
                  <a:schemeClr val="accent2"/>
                </a:solidFill>
                <a:latin typeface="Comic Sans MS" pitchFamily="66" charset="0"/>
              </a:rPr>
              <a:t>Both use the likelihood function, P(y|</a:t>
            </a:r>
            <a:r>
              <a:rPr lang="el-GR" sz="2800" dirty="0">
                <a:solidFill>
                  <a:schemeClr val="accent2"/>
                </a:solidFill>
                <a:latin typeface="Comic Sans MS" pitchFamily="66" charset="0"/>
              </a:rPr>
              <a:t>θ</a:t>
            </a:r>
            <a:r>
              <a:rPr lang="en-US" sz="2800" dirty="0">
                <a:solidFill>
                  <a:schemeClr val="accent2"/>
                </a:solidFill>
                <a:latin typeface="Comic Sans MS" pitchFamily="66" charset="0"/>
              </a:rPr>
              <a:t>)</a:t>
            </a:r>
          </a:p>
        </p:txBody>
      </p:sp>
      <p:sp>
        <p:nvSpPr>
          <p:cNvPr id="28676" name="TextBox 5"/>
          <p:cNvSpPr txBox="1">
            <a:spLocks noChangeArrowheads="1"/>
          </p:cNvSpPr>
          <p:nvPr/>
        </p:nvSpPr>
        <p:spPr bwMode="auto">
          <a:xfrm>
            <a:off x="2184400" y="4505325"/>
            <a:ext cx="338138" cy="461963"/>
          </a:xfrm>
          <a:prstGeom prst="rect">
            <a:avLst/>
          </a:prstGeom>
          <a:noFill/>
          <a:ln w="9525">
            <a:noFill/>
            <a:miter lim="800000"/>
            <a:headEnd/>
            <a:tailEnd/>
          </a:ln>
        </p:spPr>
        <p:txBody>
          <a:bodyPr wrap="none">
            <a:spAutoFit/>
          </a:bodyPr>
          <a:lstStyle/>
          <a:p>
            <a:r>
              <a:rPr lang="en-US" sz="2400">
                <a:solidFill>
                  <a:srgbClr val="FF0000"/>
                </a:solidFill>
                <a:latin typeface="Arial" charset="0"/>
                <a:cs typeface="Arial" charset="0"/>
              </a:rPr>
              <a:t>y</a:t>
            </a:r>
            <a:endParaRPr lang="en-GB" sz="2400">
              <a:solidFill>
                <a:srgbClr val="FF0000"/>
              </a:solidFill>
              <a:latin typeface="Arial" charset="0"/>
              <a:cs typeface="Arial" charset="0"/>
            </a:endParaRPr>
          </a:p>
        </p:txBody>
      </p:sp>
      <p:sp>
        <p:nvSpPr>
          <p:cNvPr id="28677" name="TextBox 6"/>
          <p:cNvSpPr txBox="1">
            <a:spLocks noChangeArrowheads="1"/>
          </p:cNvSpPr>
          <p:nvPr/>
        </p:nvSpPr>
        <p:spPr bwMode="auto">
          <a:xfrm>
            <a:off x="6689725" y="4505325"/>
            <a:ext cx="357188" cy="461963"/>
          </a:xfrm>
          <a:prstGeom prst="rect">
            <a:avLst/>
          </a:prstGeom>
          <a:noFill/>
          <a:ln w="9525">
            <a:noFill/>
            <a:miter lim="800000"/>
            <a:headEnd/>
            <a:tailEnd/>
          </a:ln>
        </p:spPr>
        <p:txBody>
          <a:bodyPr wrap="none">
            <a:spAutoFit/>
          </a:bodyPr>
          <a:lstStyle/>
          <a:p>
            <a:r>
              <a:rPr lang="en-US" sz="2400">
                <a:solidFill>
                  <a:srgbClr val="FF0000"/>
                </a:solidFill>
                <a:latin typeface="Arial" charset="0"/>
                <a:cs typeface="Arial" charset="0"/>
              </a:rPr>
              <a:t>θ</a:t>
            </a:r>
            <a:endParaRPr lang="en-GB" sz="2400">
              <a:solidFill>
                <a:srgbClr val="FF0000"/>
              </a:solidFill>
              <a:latin typeface="Arial" charset="0"/>
              <a:cs typeface="Arial" charset="0"/>
            </a:endParaRPr>
          </a:p>
        </p:txBody>
      </p:sp>
      <p:sp>
        <p:nvSpPr>
          <p:cNvPr id="8" name="TextBox 7"/>
          <p:cNvSpPr txBox="1"/>
          <p:nvPr/>
        </p:nvSpPr>
        <p:spPr>
          <a:xfrm rot="16200000">
            <a:off x="4110831" y="2510632"/>
            <a:ext cx="1679575" cy="461962"/>
          </a:xfrm>
          <a:prstGeom prst="rect">
            <a:avLst/>
          </a:prstGeom>
          <a:solidFill>
            <a:schemeClr val="accent3"/>
          </a:solidFill>
        </p:spPr>
        <p:txBody>
          <a:bodyPr wrap="none">
            <a:spAutoFit/>
          </a:bodyPr>
          <a:lstStyle/>
          <a:p>
            <a:pPr>
              <a:defRPr/>
            </a:pPr>
            <a:r>
              <a:rPr lang="en-US" sz="2400" dirty="0">
                <a:solidFill>
                  <a:srgbClr val="FF0000"/>
                </a:solidFill>
                <a:latin typeface="Arial" pitchFamily="34" charset="0"/>
                <a:cs typeface="Arial" pitchFamily="34" charset="0"/>
              </a:rPr>
              <a:t>P(</a:t>
            </a:r>
            <a:r>
              <a:rPr lang="en-US" sz="2400" dirty="0" err="1">
                <a:solidFill>
                  <a:srgbClr val="FF0000"/>
                </a:solidFill>
                <a:latin typeface="Arial" pitchFamily="34" charset="0"/>
                <a:cs typeface="Arial" pitchFamily="34" charset="0"/>
              </a:rPr>
              <a:t>y|θ</a:t>
            </a:r>
            <a:r>
              <a:rPr lang="en-US" sz="2400" dirty="0">
                <a:solidFill>
                  <a:srgbClr val="FF0000"/>
                </a:solidFill>
                <a:latin typeface="Arial" pitchFamily="34" charset="0"/>
                <a:cs typeface="Arial" pitchFamily="34" charset="0"/>
              </a:rPr>
              <a:t>)        </a:t>
            </a:r>
            <a:endParaRPr lang="en-GB" sz="2400" dirty="0">
              <a:solidFill>
                <a:srgbClr val="FF0000"/>
              </a:solidFill>
              <a:latin typeface="Arial" pitchFamily="34" charset="0"/>
              <a:cs typeface="Arial" pitchFamily="34" charset="0"/>
            </a:endParaRPr>
          </a:p>
        </p:txBody>
      </p:sp>
      <p:sp>
        <p:nvSpPr>
          <p:cNvPr id="9" name="TextBox 8"/>
          <p:cNvSpPr txBox="1"/>
          <p:nvPr/>
        </p:nvSpPr>
        <p:spPr>
          <a:xfrm rot="16200000">
            <a:off x="-10319" y="2774157"/>
            <a:ext cx="1000125" cy="461962"/>
          </a:xfrm>
          <a:prstGeom prst="rect">
            <a:avLst/>
          </a:prstGeom>
          <a:solidFill>
            <a:schemeClr val="accent3"/>
          </a:solidFill>
        </p:spPr>
        <p:txBody>
          <a:bodyPr wrap="none">
            <a:spAutoFit/>
          </a:bodyPr>
          <a:lstStyle/>
          <a:p>
            <a:pPr>
              <a:defRPr/>
            </a:pPr>
            <a:r>
              <a:rPr lang="en-US" sz="2400" dirty="0">
                <a:solidFill>
                  <a:srgbClr val="FF0000"/>
                </a:solidFill>
                <a:latin typeface="Arial" pitchFamily="34" charset="0"/>
                <a:cs typeface="Arial" pitchFamily="34" charset="0"/>
              </a:rPr>
              <a:t>P(</a:t>
            </a:r>
            <a:r>
              <a:rPr lang="en-US" sz="2400" dirty="0" err="1">
                <a:solidFill>
                  <a:srgbClr val="FF0000"/>
                </a:solidFill>
                <a:latin typeface="Arial" pitchFamily="34" charset="0"/>
                <a:cs typeface="Arial" pitchFamily="34" charset="0"/>
              </a:rPr>
              <a:t>y|θ</a:t>
            </a:r>
            <a:r>
              <a:rPr lang="en-US" sz="2400" dirty="0">
                <a:solidFill>
                  <a:srgbClr val="FF0000"/>
                </a:solidFill>
                <a:latin typeface="Arial" pitchFamily="34" charset="0"/>
                <a:cs typeface="Arial" pitchFamily="34" charset="0"/>
              </a:rPr>
              <a:t>)</a:t>
            </a:r>
            <a:endParaRPr lang="en-GB" sz="2400" dirty="0">
              <a:solidFill>
                <a:srgbClr val="FF0000"/>
              </a:solidFill>
              <a:latin typeface="Arial" pitchFamily="34" charset="0"/>
              <a:cs typeface="Arial" pitchFamily="34" charset="0"/>
            </a:endParaRPr>
          </a:p>
        </p:txBody>
      </p:sp>
      <p:sp>
        <p:nvSpPr>
          <p:cNvPr id="28680" name="TextBox 11"/>
          <p:cNvSpPr txBox="1">
            <a:spLocks noChangeArrowheads="1"/>
          </p:cNvSpPr>
          <p:nvPr/>
        </p:nvSpPr>
        <p:spPr bwMode="auto">
          <a:xfrm>
            <a:off x="1600200" y="1219200"/>
            <a:ext cx="2424113" cy="369888"/>
          </a:xfrm>
          <a:prstGeom prst="rect">
            <a:avLst/>
          </a:prstGeom>
          <a:noFill/>
          <a:ln w="9525">
            <a:noFill/>
            <a:miter lim="800000"/>
            <a:headEnd/>
            <a:tailEnd/>
          </a:ln>
        </p:spPr>
        <p:txBody>
          <a:bodyPr wrap="none">
            <a:spAutoFit/>
          </a:bodyPr>
          <a:lstStyle/>
          <a:p>
            <a:r>
              <a:rPr lang="en-US" sz="1800" dirty="0"/>
              <a:t>P(y = #infected|</a:t>
            </a:r>
            <a:r>
              <a:rPr lang="el-GR" sz="1800" dirty="0"/>
              <a:t>θ</a:t>
            </a:r>
            <a:r>
              <a:rPr lang="en-US" sz="1800" dirty="0"/>
              <a:t>=0.12)|</a:t>
            </a:r>
            <a:endParaRPr lang="en-GB" sz="1800" dirty="0"/>
          </a:p>
        </p:txBody>
      </p:sp>
      <p:sp>
        <p:nvSpPr>
          <p:cNvPr id="28681" name="TextBox 12"/>
          <p:cNvSpPr txBox="1">
            <a:spLocks noChangeArrowheads="1"/>
          </p:cNvSpPr>
          <p:nvPr/>
        </p:nvSpPr>
        <p:spPr bwMode="auto">
          <a:xfrm>
            <a:off x="5805488" y="1154113"/>
            <a:ext cx="1890261" cy="369332"/>
          </a:xfrm>
          <a:prstGeom prst="rect">
            <a:avLst/>
          </a:prstGeom>
          <a:noFill/>
          <a:ln w="9525">
            <a:noFill/>
            <a:miter lim="800000"/>
            <a:headEnd/>
            <a:tailEnd/>
          </a:ln>
        </p:spPr>
        <p:txBody>
          <a:bodyPr wrap="none">
            <a:spAutoFit/>
          </a:bodyPr>
          <a:lstStyle/>
          <a:p>
            <a:r>
              <a:rPr lang="en-US" sz="1800" dirty="0"/>
              <a:t>P(y =4 infected|</a:t>
            </a:r>
            <a:r>
              <a:rPr lang="el-GR" sz="1800" dirty="0" smtClean="0"/>
              <a:t>θ</a:t>
            </a:r>
            <a:r>
              <a:rPr lang="en-US" sz="1800" dirty="0" smtClean="0"/>
              <a:t>)|</a:t>
            </a:r>
            <a:endParaRPr lang="en-GB" sz="1800" dirty="0"/>
          </a:p>
        </p:txBody>
      </p:sp>
      <p:sp>
        <p:nvSpPr>
          <p:cNvPr id="28682" name="TextBox 13"/>
          <p:cNvSpPr txBox="1">
            <a:spLocks noChangeArrowheads="1"/>
          </p:cNvSpPr>
          <p:nvPr/>
        </p:nvSpPr>
        <p:spPr bwMode="auto">
          <a:xfrm>
            <a:off x="381000" y="5095875"/>
            <a:ext cx="4373563" cy="923925"/>
          </a:xfrm>
          <a:prstGeom prst="rect">
            <a:avLst/>
          </a:prstGeom>
          <a:noFill/>
          <a:ln w="9525">
            <a:noFill/>
            <a:miter lim="800000"/>
            <a:headEnd/>
            <a:tailEnd/>
          </a:ln>
        </p:spPr>
        <p:txBody>
          <a:bodyPr wrap="none">
            <a:spAutoFit/>
          </a:bodyPr>
          <a:lstStyle/>
          <a:p>
            <a:r>
              <a:rPr lang="en-US" sz="1800" dirty="0">
                <a:latin typeface="Arial" charset="0"/>
                <a:cs typeface="Arial" charset="0"/>
              </a:rPr>
              <a:t>P(y |</a:t>
            </a:r>
            <a:r>
              <a:rPr lang="el-GR" sz="1800" dirty="0">
                <a:latin typeface="Arial" charset="0"/>
                <a:cs typeface="Arial" charset="0"/>
              </a:rPr>
              <a:t>θ</a:t>
            </a:r>
            <a:r>
              <a:rPr lang="en-US" sz="1800" dirty="0">
                <a:latin typeface="Arial" charset="0"/>
                <a:cs typeface="Arial" charset="0"/>
              </a:rPr>
              <a:t>)= </a:t>
            </a:r>
            <a:r>
              <a:rPr lang="en-US" sz="1800" dirty="0" err="1">
                <a:latin typeface="Arial" charset="0"/>
                <a:cs typeface="Arial" charset="0"/>
              </a:rPr>
              <a:t>binom</a:t>
            </a:r>
            <a:r>
              <a:rPr lang="en-US" sz="1800" dirty="0">
                <a:latin typeface="Arial" charset="0"/>
                <a:cs typeface="Arial" charset="0"/>
              </a:rPr>
              <a:t> (y, n, p). </a:t>
            </a:r>
          </a:p>
          <a:p>
            <a:r>
              <a:rPr lang="en-US" sz="1800" dirty="0">
                <a:latin typeface="Arial" charset="0"/>
                <a:cs typeface="Arial" charset="0"/>
              </a:rPr>
              <a:t>The parameter  is constant the data vary.</a:t>
            </a:r>
          </a:p>
          <a:p>
            <a:r>
              <a:rPr lang="en-US" sz="1800" dirty="0">
                <a:latin typeface="Arial" charset="0"/>
                <a:cs typeface="Arial" charset="0"/>
              </a:rPr>
              <a:t>Sum of bars=1</a:t>
            </a:r>
            <a:endParaRPr lang="en-GB" sz="1800" dirty="0">
              <a:latin typeface="Arial" charset="0"/>
              <a:cs typeface="Arial" charset="0"/>
            </a:endParaRPr>
          </a:p>
        </p:txBody>
      </p:sp>
      <p:sp>
        <p:nvSpPr>
          <p:cNvPr id="28683" name="TextBox 14"/>
          <p:cNvSpPr txBox="1">
            <a:spLocks noChangeArrowheads="1"/>
          </p:cNvSpPr>
          <p:nvPr/>
        </p:nvSpPr>
        <p:spPr bwMode="auto">
          <a:xfrm>
            <a:off x="4999038" y="5105400"/>
            <a:ext cx="4057650" cy="1200150"/>
          </a:xfrm>
          <a:prstGeom prst="rect">
            <a:avLst/>
          </a:prstGeom>
          <a:noFill/>
          <a:ln w="9525">
            <a:noFill/>
            <a:miter lim="800000"/>
            <a:headEnd/>
            <a:tailEnd/>
          </a:ln>
        </p:spPr>
        <p:txBody>
          <a:bodyPr wrap="none">
            <a:spAutoFit/>
          </a:bodyPr>
          <a:lstStyle/>
          <a:p>
            <a:r>
              <a:rPr lang="en-US" sz="1800" dirty="0">
                <a:latin typeface="Arial" charset="0"/>
                <a:cs typeface="Arial" charset="0"/>
              </a:rPr>
              <a:t>L(</a:t>
            </a:r>
            <a:r>
              <a:rPr lang="el-GR" sz="1800" dirty="0">
                <a:latin typeface="Arial" charset="0"/>
                <a:cs typeface="Arial" charset="0"/>
              </a:rPr>
              <a:t>θ</a:t>
            </a:r>
            <a:r>
              <a:rPr lang="en-US" sz="1800" dirty="0">
                <a:latin typeface="Arial" charset="0"/>
                <a:cs typeface="Arial" charset="0"/>
              </a:rPr>
              <a:t>|y)= </a:t>
            </a:r>
            <a:r>
              <a:rPr lang="en-US" sz="1800" dirty="0" err="1">
                <a:latin typeface="Arial" charset="0"/>
                <a:cs typeface="Arial" charset="0"/>
              </a:rPr>
              <a:t>binom</a:t>
            </a:r>
            <a:r>
              <a:rPr lang="en-US" sz="1800" dirty="0">
                <a:latin typeface="Arial" charset="0"/>
                <a:cs typeface="Arial" charset="0"/>
              </a:rPr>
              <a:t> (y, n, p). </a:t>
            </a:r>
          </a:p>
          <a:p>
            <a:r>
              <a:rPr lang="en-US" sz="1800" dirty="0">
                <a:latin typeface="Arial" charset="0"/>
                <a:cs typeface="Arial" charset="0"/>
              </a:rPr>
              <a:t>The data are constant , the parameter</a:t>
            </a:r>
          </a:p>
          <a:p>
            <a:r>
              <a:rPr lang="en-US" sz="1800" dirty="0">
                <a:latin typeface="Arial" charset="0"/>
                <a:cs typeface="Arial" charset="0"/>
              </a:rPr>
              <a:t>varies.</a:t>
            </a:r>
          </a:p>
          <a:p>
            <a:r>
              <a:rPr lang="en-US" sz="1800" dirty="0">
                <a:latin typeface="Arial" charset="0"/>
                <a:cs typeface="Arial" charset="0"/>
              </a:rPr>
              <a:t>Area under curve ≠1</a:t>
            </a:r>
            <a:endParaRPr lang="en-GB" sz="1800" dirty="0">
              <a:latin typeface="Arial" charset="0"/>
              <a:cs typeface="Arial" charset="0"/>
            </a:endParaRPr>
          </a:p>
        </p:txBody>
      </p:sp>
      <p:sp>
        <p:nvSpPr>
          <p:cNvPr id="28690" name="Line 18"/>
          <p:cNvSpPr>
            <a:spLocks noChangeShapeType="1"/>
          </p:cNvSpPr>
          <p:nvPr/>
        </p:nvSpPr>
        <p:spPr bwMode="auto">
          <a:xfrm>
            <a:off x="1293813" y="4116388"/>
            <a:ext cx="2414587" cy="1588"/>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691" name="Line 19"/>
          <p:cNvSpPr>
            <a:spLocks noChangeShapeType="1"/>
          </p:cNvSpPr>
          <p:nvPr/>
        </p:nvSpPr>
        <p:spPr bwMode="auto">
          <a:xfrm>
            <a:off x="1293813" y="4116388"/>
            <a:ext cx="1587" cy="106363"/>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692" name="Line 20"/>
          <p:cNvSpPr>
            <a:spLocks noChangeShapeType="1"/>
          </p:cNvSpPr>
          <p:nvPr/>
        </p:nvSpPr>
        <p:spPr bwMode="auto">
          <a:xfrm>
            <a:off x="1897063" y="4116388"/>
            <a:ext cx="1587" cy="106363"/>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693" name="Line 21"/>
          <p:cNvSpPr>
            <a:spLocks noChangeShapeType="1"/>
          </p:cNvSpPr>
          <p:nvPr/>
        </p:nvSpPr>
        <p:spPr bwMode="auto">
          <a:xfrm>
            <a:off x="2500313" y="4116388"/>
            <a:ext cx="1587" cy="106363"/>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694" name="Line 22"/>
          <p:cNvSpPr>
            <a:spLocks noChangeShapeType="1"/>
          </p:cNvSpPr>
          <p:nvPr/>
        </p:nvSpPr>
        <p:spPr bwMode="auto">
          <a:xfrm>
            <a:off x="3103563" y="4116388"/>
            <a:ext cx="1587" cy="106363"/>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695" name="Line 23"/>
          <p:cNvSpPr>
            <a:spLocks noChangeShapeType="1"/>
          </p:cNvSpPr>
          <p:nvPr/>
        </p:nvSpPr>
        <p:spPr bwMode="auto">
          <a:xfrm>
            <a:off x="3708400" y="4116388"/>
            <a:ext cx="1587" cy="106363"/>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696" name="Rectangle 24"/>
          <p:cNvSpPr>
            <a:spLocks noChangeArrowheads="1"/>
          </p:cNvSpPr>
          <p:nvPr/>
        </p:nvSpPr>
        <p:spPr bwMode="auto">
          <a:xfrm>
            <a:off x="1200150" y="4365626"/>
            <a:ext cx="18732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0</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697" name="Rectangle 25"/>
          <p:cNvSpPr>
            <a:spLocks noChangeArrowheads="1"/>
          </p:cNvSpPr>
          <p:nvPr/>
        </p:nvSpPr>
        <p:spPr bwMode="auto">
          <a:xfrm>
            <a:off x="1803400" y="4365626"/>
            <a:ext cx="18732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2</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698" name="Rectangle 26"/>
          <p:cNvSpPr>
            <a:spLocks noChangeArrowheads="1"/>
          </p:cNvSpPr>
          <p:nvPr/>
        </p:nvSpPr>
        <p:spPr bwMode="auto">
          <a:xfrm>
            <a:off x="2406650" y="4365626"/>
            <a:ext cx="18732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4</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699" name="Rectangle 27"/>
          <p:cNvSpPr>
            <a:spLocks noChangeArrowheads="1"/>
          </p:cNvSpPr>
          <p:nvPr/>
        </p:nvSpPr>
        <p:spPr bwMode="auto">
          <a:xfrm>
            <a:off x="3009900" y="4365626"/>
            <a:ext cx="18732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6</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700" name="Rectangle 28"/>
          <p:cNvSpPr>
            <a:spLocks noChangeArrowheads="1"/>
          </p:cNvSpPr>
          <p:nvPr/>
        </p:nvSpPr>
        <p:spPr bwMode="auto">
          <a:xfrm>
            <a:off x="3614738" y="4365626"/>
            <a:ext cx="18732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8</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701" name="Line 29"/>
          <p:cNvSpPr>
            <a:spLocks noChangeShapeType="1"/>
          </p:cNvSpPr>
          <p:nvPr/>
        </p:nvSpPr>
        <p:spPr bwMode="auto">
          <a:xfrm flipV="1">
            <a:off x="1187450" y="2174876"/>
            <a:ext cx="1587" cy="1846263"/>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02" name="Line 30"/>
          <p:cNvSpPr>
            <a:spLocks noChangeShapeType="1"/>
          </p:cNvSpPr>
          <p:nvPr/>
        </p:nvSpPr>
        <p:spPr bwMode="auto">
          <a:xfrm flipH="1">
            <a:off x="1079500" y="4021138"/>
            <a:ext cx="107950" cy="1588"/>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03" name="Line 31"/>
          <p:cNvSpPr>
            <a:spLocks noChangeShapeType="1"/>
          </p:cNvSpPr>
          <p:nvPr/>
        </p:nvSpPr>
        <p:spPr bwMode="auto">
          <a:xfrm flipH="1">
            <a:off x="1079500" y="3560763"/>
            <a:ext cx="107950" cy="1588"/>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04" name="Line 32"/>
          <p:cNvSpPr>
            <a:spLocks noChangeShapeType="1"/>
          </p:cNvSpPr>
          <p:nvPr/>
        </p:nvSpPr>
        <p:spPr bwMode="auto">
          <a:xfrm flipH="1">
            <a:off x="1079500" y="3098801"/>
            <a:ext cx="107950" cy="1588"/>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05" name="Line 33"/>
          <p:cNvSpPr>
            <a:spLocks noChangeShapeType="1"/>
          </p:cNvSpPr>
          <p:nvPr/>
        </p:nvSpPr>
        <p:spPr bwMode="auto">
          <a:xfrm flipH="1">
            <a:off x="1079500" y="2636838"/>
            <a:ext cx="107950" cy="1588"/>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06" name="Line 34"/>
          <p:cNvSpPr>
            <a:spLocks noChangeShapeType="1"/>
          </p:cNvSpPr>
          <p:nvPr/>
        </p:nvSpPr>
        <p:spPr bwMode="auto">
          <a:xfrm flipH="1">
            <a:off x="1079500" y="2174876"/>
            <a:ext cx="107950" cy="1588"/>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07" name="Rectangle 35"/>
          <p:cNvSpPr>
            <a:spLocks noChangeArrowheads="1"/>
          </p:cNvSpPr>
          <p:nvPr/>
        </p:nvSpPr>
        <p:spPr bwMode="auto">
          <a:xfrm rot="16200000">
            <a:off x="654050" y="3890963"/>
            <a:ext cx="44767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0.00</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708" name="Rectangle 36"/>
          <p:cNvSpPr>
            <a:spLocks noChangeArrowheads="1"/>
          </p:cNvSpPr>
          <p:nvPr/>
        </p:nvSpPr>
        <p:spPr bwMode="auto">
          <a:xfrm rot="16200000">
            <a:off x="654050" y="2968626"/>
            <a:ext cx="44767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0.10</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709" name="Rectangle 37"/>
          <p:cNvSpPr>
            <a:spLocks noChangeArrowheads="1"/>
          </p:cNvSpPr>
          <p:nvPr/>
        </p:nvSpPr>
        <p:spPr bwMode="auto">
          <a:xfrm rot="16200000">
            <a:off x="654050" y="2044701"/>
            <a:ext cx="447675"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0.20</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710" name="Rectangle 38"/>
          <p:cNvSpPr>
            <a:spLocks noChangeArrowheads="1"/>
          </p:cNvSpPr>
          <p:nvPr/>
        </p:nvSpPr>
        <p:spPr bwMode="auto">
          <a:xfrm>
            <a:off x="1293813" y="1831976"/>
            <a:ext cx="306387" cy="2189163"/>
          </a:xfrm>
          <a:prstGeom prst="rect">
            <a:avLst/>
          </a:prstGeom>
          <a:solidFill>
            <a:srgbClr val="BEBEBE"/>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711" name="Rectangle 39"/>
          <p:cNvSpPr>
            <a:spLocks noChangeArrowheads="1"/>
          </p:cNvSpPr>
          <p:nvPr/>
        </p:nvSpPr>
        <p:spPr bwMode="auto">
          <a:xfrm>
            <a:off x="1293813" y="1831976"/>
            <a:ext cx="306387" cy="2189163"/>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12" name="Rectangle 40"/>
          <p:cNvSpPr>
            <a:spLocks noChangeArrowheads="1"/>
          </p:cNvSpPr>
          <p:nvPr/>
        </p:nvSpPr>
        <p:spPr bwMode="auto">
          <a:xfrm>
            <a:off x="1600200" y="1962151"/>
            <a:ext cx="296862" cy="2058988"/>
          </a:xfrm>
          <a:prstGeom prst="rect">
            <a:avLst/>
          </a:prstGeom>
          <a:solidFill>
            <a:srgbClr val="BEBEBE"/>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713" name="Rectangle 41"/>
          <p:cNvSpPr>
            <a:spLocks noChangeArrowheads="1"/>
          </p:cNvSpPr>
          <p:nvPr/>
        </p:nvSpPr>
        <p:spPr bwMode="auto">
          <a:xfrm>
            <a:off x="1600200" y="1962151"/>
            <a:ext cx="296862" cy="2058988"/>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14" name="Rectangle 42"/>
          <p:cNvSpPr>
            <a:spLocks noChangeArrowheads="1"/>
          </p:cNvSpPr>
          <p:nvPr/>
        </p:nvSpPr>
        <p:spPr bwMode="auto">
          <a:xfrm>
            <a:off x="1897063" y="2020888"/>
            <a:ext cx="307975" cy="2000250"/>
          </a:xfrm>
          <a:prstGeom prst="rect">
            <a:avLst/>
          </a:prstGeom>
          <a:solidFill>
            <a:srgbClr val="BEBEBE"/>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715" name="Rectangle 43"/>
          <p:cNvSpPr>
            <a:spLocks noChangeArrowheads="1"/>
          </p:cNvSpPr>
          <p:nvPr/>
        </p:nvSpPr>
        <p:spPr bwMode="auto">
          <a:xfrm>
            <a:off x="1897063" y="2020888"/>
            <a:ext cx="307975" cy="2000250"/>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16" name="Rectangle 44"/>
          <p:cNvSpPr>
            <a:spLocks noChangeArrowheads="1"/>
          </p:cNvSpPr>
          <p:nvPr/>
        </p:nvSpPr>
        <p:spPr bwMode="auto">
          <a:xfrm>
            <a:off x="2205038" y="2613026"/>
            <a:ext cx="295275" cy="1408113"/>
          </a:xfrm>
          <a:prstGeom prst="rect">
            <a:avLst/>
          </a:prstGeom>
          <a:solidFill>
            <a:srgbClr val="BEBEBE"/>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717" name="Rectangle 45"/>
          <p:cNvSpPr>
            <a:spLocks noChangeArrowheads="1"/>
          </p:cNvSpPr>
          <p:nvPr/>
        </p:nvSpPr>
        <p:spPr bwMode="auto">
          <a:xfrm>
            <a:off x="2205038" y="2613026"/>
            <a:ext cx="295275" cy="1408113"/>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18" name="Rectangle 46"/>
          <p:cNvSpPr>
            <a:spLocks noChangeArrowheads="1"/>
          </p:cNvSpPr>
          <p:nvPr/>
        </p:nvSpPr>
        <p:spPr bwMode="auto">
          <a:xfrm>
            <a:off x="2500313" y="3074988"/>
            <a:ext cx="296862" cy="946150"/>
          </a:xfrm>
          <a:prstGeom prst="rect">
            <a:avLst/>
          </a:prstGeom>
          <a:solidFill>
            <a:srgbClr val="BEBEBE"/>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719" name="Rectangle 47"/>
          <p:cNvSpPr>
            <a:spLocks noChangeArrowheads="1"/>
          </p:cNvSpPr>
          <p:nvPr/>
        </p:nvSpPr>
        <p:spPr bwMode="auto">
          <a:xfrm>
            <a:off x="2500313" y="3074988"/>
            <a:ext cx="296862" cy="946150"/>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20" name="Rectangle 48"/>
          <p:cNvSpPr>
            <a:spLocks noChangeArrowheads="1"/>
          </p:cNvSpPr>
          <p:nvPr/>
        </p:nvSpPr>
        <p:spPr bwMode="auto">
          <a:xfrm>
            <a:off x="2797175" y="3584576"/>
            <a:ext cx="306387" cy="436563"/>
          </a:xfrm>
          <a:prstGeom prst="rect">
            <a:avLst/>
          </a:prstGeom>
          <a:solidFill>
            <a:srgbClr val="BEBEBE"/>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721" name="Rectangle 49"/>
          <p:cNvSpPr>
            <a:spLocks noChangeArrowheads="1"/>
          </p:cNvSpPr>
          <p:nvPr/>
        </p:nvSpPr>
        <p:spPr bwMode="auto">
          <a:xfrm>
            <a:off x="2797175" y="3584576"/>
            <a:ext cx="306387" cy="436563"/>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22" name="Rectangle 50"/>
          <p:cNvSpPr>
            <a:spLocks noChangeArrowheads="1"/>
          </p:cNvSpPr>
          <p:nvPr/>
        </p:nvSpPr>
        <p:spPr bwMode="auto">
          <a:xfrm>
            <a:off x="3103563" y="3914776"/>
            <a:ext cx="296862" cy="106363"/>
          </a:xfrm>
          <a:prstGeom prst="rect">
            <a:avLst/>
          </a:prstGeom>
          <a:solidFill>
            <a:srgbClr val="BEBEBE"/>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723" name="Rectangle 51"/>
          <p:cNvSpPr>
            <a:spLocks noChangeArrowheads="1"/>
          </p:cNvSpPr>
          <p:nvPr/>
        </p:nvSpPr>
        <p:spPr bwMode="auto">
          <a:xfrm>
            <a:off x="3103563" y="3914776"/>
            <a:ext cx="296862" cy="106363"/>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24" name="Rectangle 52"/>
          <p:cNvSpPr>
            <a:spLocks noChangeArrowheads="1"/>
          </p:cNvSpPr>
          <p:nvPr/>
        </p:nvSpPr>
        <p:spPr bwMode="auto">
          <a:xfrm>
            <a:off x="3400425" y="3975101"/>
            <a:ext cx="307975" cy="46038"/>
          </a:xfrm>
          <a:prstGeom prst="rect">
            <a:avLst/>
          </a:prstGeom>
          <a:solidFill>
            <a:srgbClr val="BEBEBE"/>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725" name="Rectangle 53"/>
          <p:cNvSpPr>
            <a:spLocks noChangeArrowheads="1"/>
          </p:cNvSpPr>
          <p:nvPr/>
        </p:nvSpPr>
        <p:spPr bwMode="auto">
          <a:xfrm>
            <a:off x="3400425" y="3975101"/>
            <a:ext cx="307975" cy="46038"/>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26" name="Rectangle 54"/>
          <p:cNvSpPr>
            <a:spLocks noChangeArrowheads="1"/>
          </p:cNvSpPr>
          <p:nvPr/>
        </p:nvSpPr>
        <p:spPr bwMode="auto">
          <a:xfrm>
            <a:off x="3708400" y="4010026"/>
            <a:ext cx="295275" cy="11113"/>
          </a:xfrm>
          <a:prstGeom prst="rect">
            <a:avLst/>
          </a:prstGeom>
          <a:solidFill>
            <a:srgbClr val="BEBEBE"/>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727" name="Rectangle 55"/>
          <p:cNvSpPr>
            <a:spLocks noChangeArrowheads="1"/>
          </p:cNvSpPr>
          <p:nvPr/>
        </p:nvSpPr>
        <p:spPr bwMode="auto">
          <a:xfrm>
            <a:off x="3708400" y="4010026"/>
            <a:ext cx="295275" cy="11113"/>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28786" name="Rectangle 114"/>
          <p:cNvSpPr>
            <a:spLocks noChangeArrowheads="1"/>
          </p:cNvSpPr>
          <p:nvPr/>
        </p:nvSpPr>
        <p:spPr bwMode="auto">
          <a:xfrm>
            <a:off x="5453063" y="4365626"/>
            <a:ext cx="34290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000000"/>
                </a:solidFill>
                <a:effectLst/>
                <a:latin typeface="Arial" pitchFamily="34" charset="0"/>
              </a:rPr>
              <a:t>0.0</a:t>
            </a:r>
            <a:endParaRPr kumimoji="0" lang="en-US" sz="3200" b="0" i="0" u="none" strike="noStrike" cap="none" normalizeH="0" baseline="0" dirty="0" smtClean="0">
              <a:ln>
                <a:noFill/>
              </a:ln>
              <a:solidFill>
                <a:schemeClr val="tx1"/>
              </a:solidFill>
              <a:effectLst/>
              <a:latin typeface="Times New Roman" pitchFamily="18" charset="0"/>
            </a:endParaRPr>
          </a:p>
        </p:txBody>
      </p:sp>
      <p:sp>
        <p:nvSpPr>
          <p:cNvPr id="28787" name="Rectangle 115"/>
          <p:cNvSpPr>
            <a:spLocks noChangeArrowheads="1"/>
          </p:cNvSpPr>
          <p:nvPr/>
        </p:nvSpPr>
        <p:spPr bwMode="auto">
          <a:xfrm>
            <a:off x="5997575" y="4365626"/>
            <a:ext cx="34290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000000"/>
                </a:solidFill>
                <a:effectLst/>
                <a:latin typeface="Arial" pitchFamily="34" charset="0"/>
              </a:rPr>
              <a:t>0.1</a:t>
            </a:r>
            <a:endParaRPr kumimoji="0" lang="en-US" sz="3200" b="0" i="0" u="none" strike="noStrike" cap="none" normalizeH="0" baseline="0" dirty="0" smtClean="0">
              <a:ln>
                <a:noFill/>
              </a:ln>
              <a:solidFill>
                <a:schemeClr val="tx1"/>
              </a:solidFill>
              <a:effectLst/>
              <a:latin typeface="Times New Roman" pitchFamily="18" charset="0"/>
            </a:endParaRPr>
          </a:p>
        </p:txBody>
      </p:sp>
      <p:sp>
        <p:nvSpPr>
          <p:cNvPr id="28788" name="Rectangle 116"/>
          <p:cNvSpPr>
            <a:spLocks noChangeArrowheads="1"/>
          </p:cNvSpPr>
          <p:nvPr/>
        </p:nvSpPr>
        <p:spPr bwMode="auto">
          <a:xfrm>
            <a:off x="6542088" y="4365626"/>
            <a:ext cx="34290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0.2</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789" name="Rectangle 117"/>
          <p:cNvSpPr>
            <a:spLocks noChangeArrowheads="1"/>
          </p:cNvSpPr>
          <p:nvPr/>
        </p:nvSpPr>
        <p:spPr bwMode="auto">
          <a:xfrm>
            <a:off x="7086600" y="4365626"/>
            <a:ext cx="34290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0.3</a:t>
            </a:r>
            <a:endParaRPr kumimoji="0" lang="en-US" sz="3200" b="0" i="0" u="none" strike="noStrike" cap="none" normalizeH="0" baseline="0" smtClean="0">
              <a:ln>
                <a:noFill/>
              </a:ln>
              <a:solidFill>
                <a:schemeClr val="tx1"/>
              </a:solidFill>
              <a:effectLst/>
              <a:latin typeface="Times New Roman" pitchFamily="18" charset="0"/>
            </a:endParaRPr>
          </a:p>
        </p:txBody>
      </p:sp>
      <p:sp>
        <p:nvSpPr>
          <p:cNvPr id="28790" name="Rectangle 118"/>
          <p:cNvSpPr>
            <a:spLocks noChangeArrowheads="1"/>
          </p:cNvSpPr>
          <p:nvPr/>
        </p:nvSpPr>
        <p:spPr bwMode="auto">
          <a:xfrm>
            <a:off x="7620000" y="4365626"/>
            <a:ext cx="34290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000000"/>
                </a:solidFill>
                <a:effectLst/>
                <a:latin typeface="Arial" pitchFamily="34" charset="0"/>
              </a:rPr>
              <a:t>0.4</a:t>
            </a:r>
            <a:endParaRPr kumimoji="0" lang="en-US" sz="3200" b="0" i="0" u="none" strike="noStrike" cap="none" normalizeH="0" baseline="0" dirty="0" smtClean="0">
              <a:ln>
                <a:noFill/>
              </a:ln>
              <a:solidFill>
                <a:schemeClr val="tx1"/>
              </a:solidFill>
              <a:effectLst/>
              <a:latin typeface="Times New Roman" pitchFamily="18" charset="0"/>
            </a:endParaRPr>
          </a:p>
        </p:txBody>
      </p:sp>
      <p:sp>
        <p:nvSpPr>
          <p:cNvPr id="28791" name="Rectangle 119"/>
          <p:cNvSpPr>
            <a:spLocks noChangeArrowheads="1"/>
          </p:cNvSpPr>
          <p:nvPr/>
        </p:nvSpPr>
        <p:spPr bwMode="auto">
          <a:xfrm>
            <a:off x="8164513" y="4365626"/>
            <a:ext cx="342900" cy="2603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smtClean="0">
                <a:ln>
                  <a:noFill/>
                </a:ln>
                <a:solidFill>
                  <a:srgbClr val="000000"/>
                </a:solidFill>
                <a:effectLst/>
                <a:latin typeface="Arial" pitchFamily="34" charset="0"/>
              </a:rPr>
              <a:t>0.5</a:t>
            </a:r>
            <a:endParaRPr kumimoji="0" lang="en-US" sz="3200" b="0" i="0" u="none" strike="noStrike" cap="none" normalizeH="0" baseline="0" smtClean="0">
              <a:ln>
                <a:noFill/>
              </a:ln>
              <a:solidFill>
                <a:schemeClr val="tx1"/>
              </a:solidFill>
              <a:effectLst/>
              <a:latin typeface="Times New Roman" pitchFamily="18" charset="0"/>
            </a:endParaRPr>
          </a:p>
        </p:txBody>
      </p:sp>
      <p:pic>
        <p:nvPicPr>
          <p:cNvPr id="28804" name="Picture 132"/>
          <p:cNvPicPr>
            <a:picLocks noChangeAspect="1" noChangeArrowheads="1"/>
          </p:cNvPicPr>
          <p:nvPr/>
        </p:nvPicPr>
        <p:blipFill>
          <a:blip r:embed="rId3" cstate="print"/>
          <a:srcRect l="10940" t="13768" b="15217"/>
          <a:stretch>
            <a:fillRect/>
          </a:stretch>
        </p:blipFill>
        <p:spPr bwMode="auto">
          <a:xfrm>
            <a:off x="5334000" y="1674776"/>
            <a:ext cx="3352800" cy="26686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6200" y="-152400"/>
            <a:ext cx="8915400" cy="1143000"/>
          </a:xfrm>
        </p:spPr>
        <p:txBody>
          <a:bodyPr/>
          <a:lstStyle/>
          <a:p>
            <a:r>
              <a:rPr lang="en-US" sz="2800" smtClean="0"/>
              <a:t>The likelihood profile: </a:t>
            </a:r>
            <a:br>
              <a:rPr lang="en-US" sz="2800" smtClean="0"/>
            </a:br>
            <a:r>
              <a:rPr lang="en-US" sz="2800" smtClean="0"/>
              <a:t>P(y|</a:t>
            </a:r>
            <a:r>
              <a:rPr lang="el-GR" sz="2800" smtClean="0"/>
              <a:t>θ</a:t>
            </a:r>
            <a:r>
              <a:rPr lang="en-US" sz="2800" smtClean="0"/>
              <a:t>) vs. </a:t>
            </a:r>
            <a:r>
              <a:rPr lang="el-GR" sz="2800" smtClean="0"/>
              <a:t>θ</a:t>
            </a:r>
            <a:r>
              <a:rPr lang="en-US" sz="2800" smtClean="0"/>
              <a:t> holding y constant</a:t>
            </a:r>
            <a:endParaRPr lang="en-GB" sz="2800" smtClean="0"/>
          </a:p>
        </p:txBody>
      </p:sp>
      <p:sp>
        <p:nvSpPr>
          <p:cNvPr id="29699" name="Rectangle 24"/>
          <p:cNvSpPr>
            <a:spLocks noChangeArrowheads="1"/>
          </p:cNvSpPr>
          <p:nvPr/>
        </p:nvSpPr>
        <p:spPr bwMode="auto">
          <a:xfrm>
            <a:off x="2652713" y="2957513"/>
            <a:ext cx="5667375" cy="3121025"/>
          </a:xfrm>
          <a:prstGeom prst="rect">
            <a:avLst/>
          </a:prstGeom>
          <a:noFill/>
          <a:ln w="7938">
            <a:solidFill>
              <a:srgbClr val="FFFFFF"/>
            </a:solidFill>
            <a:miter lim="800000"/>
            <a:headEnd/>
            <a:tailEnd/>
          </a:ln>
        </p:spPr>
        <p:txBody>
          <a:bodyPr/>
          <a:lstStyle/>
          <a:p>
            <a:endParaRPr lang="en-US"/>
          </a:p>
        </p:txBody>
      </p:sp>
      <p:sp>
        <p:nvSpPr>
          <p:cNvPr id="29700" name="Rectangle 14"/>
          <p:cNvSpPr>
            <a:spLocks noChangeArrowheads="1"/>
          </p:cNvSpPr>
          <p:nvPr/>
        </p:nvSpPr>
        <p:spPr bwMode="auto">
          <a:xfrm>
            <a:off x="-381000" y="990600"/>
            <a:ext cx="5667375" cy="3121025"/>
          </a:xfrm>
          <a:prstGeom prst="rect">
            <a:avLst/>
          </a:prstGeom>
          <a:noFill/>
          <a:ln w="9525">
            <a:noFill/>
            <a:miter lim="800000"/>
            <a:headEnd/>
            <a:tailEnd/>
          </a:ln>
        </p:spPr>
        <p:txBody>
          <a:bodyPr/>
          <a:lstStyle/>
          <a:p>
            <a:endParaRPr lang="en-US"/>
          </a:p>
        </p:txBody>
      </p:sp>
      <p:sp>
        <p:nvSpPr>
          <p:cNvPr id="29701" name="Line 15"/>
          <p:cNvSpPr>
            <a:spLocks noChangeShapeType="1"/>
          </p:cNvSpPr>
          <p:nvPr/>
        </p:nvSpPr>
        <p:spPr bwMode="auto">
          <a:xfrm>
            <a:off x="-381000" y="3765550"/>
            <a:ext cx="5667375" cy="1588"/>
          </a:xfrm>
          <a:prstGeom prst="line">
            <a:avLst/>
          </a:prstGeom>
          <a:noFill/>
          <a:ln w="0">
            <a:solidFill>
              <a:srgbClr val="FFFFFF"/>
            </a:solidFill>
            <a:round/>
            <a:headEnd/>
            <a:tailEnd/>
          </a:ln>
        </p:spPr>
        <p:txBody>
          <a:bodyPr/>
          <a:lstStyle/>
          <a:p>
            <a:endParaRPr lang="en-GB"/>
          </a:p>
        </p:txBody>
      </p:sp>
      <p:sp>
        <p:nvSpPr>
          <p:cNvPr id="29702" name="Line 16"/>
          <p:cNvSpPr>
            <a:spLocks noChangeShapeType="1"/>
          </p:cNvSpPr>
          <p:nvPr/>
        </p:nvSpPr>
        <p:spPr bwMode="auto">
          <a:xfrm>
            <a:off x="-273050" y="3419475"/>
            <a:ext cx="5667375" cy="1588"/>
          </a:xfrm>
          <a:prstGeom prst="line">
            <a:avLst/>
          </a:prstGeom>
          <a:noFill/>
          <a:ln w="0">
            <a:solidFill>
              <a:srgbClr val="FFFFFF"/>
            </a:solidFill>
            <a:round/>
            <a:headEnd/>
            <a:tailEnd/>
          </a:ln>
        </p:spPr>
        <p:txBody>
          <a:bodyPr/>
          <a:lstStyle/>
          <a:p>
            <a:endParaRPr lang="en-GB"/>
          </a:p>
        </p:txBody>
      </p:sp>
      <p:sp>
        <p:nvSpPr>
          <p:cNvPr id="29703" name="Line 17"/>
          <p:cNvSpPr>
            <a:spLocks noChangeShapeType="1"/>
          </p:cNvSpPr>
          <p:nvPr/>
        </p:nvSpPr>
        <p:spPr bwMode="auto">
          <a:xfrm>
            <a:off x="-381000" y="3073400"/>
            <a:ext cx="5667375" cy="1588"/>
          </a:xfrm>
          <a:prstGeom prst="line">
            <a:avLst/>
          </a:prstGeom>
          <a:noFill/>
          <a:ln w="0">
            <a:solidFill>
              <a:srgbClr val="FFFFFF"/>
            </a:solidFill>
            <a:round/>
            <a:headEnd/>
            <a:tailEnd/>
          </a:ln>
        </p:spPr>
        <p:txBody>
          <a:bodyPr/>
          <a:lstStyle/>
          <a:p>
            <a:endParaRPr lang="en-GB"/>
          </a:p>
        </p:txBody>
      </p:sp>
      <p:sp>
        <p:nvSpPr>
          <p:cNvPr id="29704" name="Line 18"/>
          <p:cNvSpPr>
            <a:spLocks noChangeShapeType="1"/>
          </p:cNvSpPr>
          <p:nvPr/>
        </p:nvSpPr>
        <p:spPr bwMode="auto">
          <a:xfrm>
            <a:off x="-457200" y="2667000"/>
            <a:ext cx="5667375" cy="1588"/>
          </a:xfrm>
          <a:prstGeom prst="line">
            <a:avLst/>
          </a:prstGeom>
          <a:noFill/>
          <a:ln w="0">
            <a:solidFill>
              <a:srgbClr val="FFFFFF"/>
            </a:solidFill>
            <a:round/>
            <a:headEnd/>
            <a:tailEnd/>
          </a:ln>
        </p:spPr>
        <p:txBody>
          <a:bodyPr/>
          <a:lstStyle/>
          <a:p>
            <a:endParaRPr lang="en-GB"/>
          </a:p>
        </p:txBody>
      </p:sp>
      <p:sp>
        <p:nvSpPr>
          <p:cNvPr id="29705" name="Line 19"/>
          <p:cNvSpPr>
            <a:spLocks noChangeShapeType="1"/>
          </p:cNvSpPr>
          <p:nvPr/>
        </p:nvSpPr>
        <p:spPr bwMode="auto">
          <a:xfrm>
            <a:off x="-381000" y="2374900"/>
            <a:ext cx="5667375" cy="1588"/>
          </a:xfrm>
          <a:prstGeom prst="line">
            <a:avLst/>
          </a:prstGeom>
          <a:noFill/>
          <a:ln w="0">
            <a:solidFill>
              <a:srgbClr val="FFFFFF"/>
            </a:solidFill>
            <a:round/>
            <a:headEnd/>
            <a:tailEnd/>
          </a:ln>
        </p:spPr>
        <p:txBody>
          <a:bodyPr/>
          <a:lstStyle/>
          <a:p>
            <a:endParaRPr lang="en-GB"/>
          </a:p>
        </p:txBody>
      </p:sp>
      <p:sp>
        <p:nvSpPr>
          <p:cNvPr id="29706" name="Line 20"/>
          <p:cNvSpPr>
            <a:spLocks noChangeShapeType="1"/>
          </p:cNvSpPr>
          <p:nvPr/>
        </p:nvSpPr>
        <p:spPr bwMode="auto">
          <a:xfrm>
            <a:off x="304800" y="2132013"/>
            <a:ext cx="5667375" cy="1587"/>
          </a:xfrm>
          <a:prstGeom prst="line">
            <a:avLst/>
          </a:prstGeom>
          <a:noFill/>
          <a:ln w="0">
            <a:solidFill>
              <a:srgbClr val="FFFFFF"/>
            </a:solidFill>
            <a:round/>
            <a:headEnd/>
            <a:tailEnd/>
          </a:ln>
        </p:spPr>
        <p:txBody>
          <a:bodyPr/>
          <a:lstStyle/>
          <a:p>
            <a:endParaRPr lang="en-GB"/>
          </a:p>
        </p:txBody>
      </p:sp>
      <p:sp>
        <p:nvSpPr>
          <p:cNvPr id="29707" name="Line 21"/>
          <p:cNvSpPr>
            <a:spLocks noChangeShapeType="1"/>
          </p:cNvSpPr>
          <p:nvPr/>
        </p:nvSpPr>
        <p:spPr bwMode="auto">
          <a:xfrm>
            <a:off x="-381000" y="1682750"/>
            <a:ext cx="5667375" cy="1588"/>
          </a:xfrm>
          <a:prstGeom prst="line">
            <a:avLst/>
          </a:prstGeom>
          <a:noFill/>
          <a:ln w="0">
            <a:solidFill>
              <a:srgbClr val="FFFFFF"/>
            </a:solidFill>
            <a:round/>
            <a:headEnd/>
            <a:tailEnd/>
          </a:ln>
        </p:spPr>
        <p:txBody>
          <a:bodyPr/>
          <a:lstStyle/>
          <a:p>
            <a:endParaRPr lang="en-GB"/>
          </a:p>
        </p:txBody>
      </p:sp>
      <p:sp>
        <p:nvSpPr>
          <p:cNvPr id="29708" name="Line 22"/>
          <p:cNvSpPr>
            <a:spLocks noChangeShapeType="1"/>
          </p:cNvSpPr>
          <p:nvPr/>
        </p:nvSpPr>
        <p:spPr bwMode="auto">
          <a:xfrm>
            <a:off x="-381000" y="1336675"/>
            <a:ext cx="5667375" cy="1588"/>
          </a:xfrm>
          <a:prstGeom prst="line">
            <a:avLst/>
          </a:prstGeom>
          <a:noFill/>
          <a:ln w="0">
            <a:solidFill>
              <a:srgbClr val="FFFFFF"/>
            </a:solidFill>
            <a:round/>
            <a:headEnd/>
            <a:tailEnd/>
          </a:ln>
        </p:spPr>
        <p:txBody>
          <a:bodyPr/>
          <a:lstStyle/>
          <a:p>
            <a:endParaRPr lang="en-GB"/>
          </a:p>
        </p:txBody>
      </p:sp>
      <p:sp>
        <p:nvSpPr>
          <p:cNvPr id="29709" name="Line 23"/>
          <p:cNvSpPr>
            <a:spLocks noChangeShapeType="1"/>
          </p:cNvSpPr>
          <p:nvPr/>
        </p:nvSpPr>
        <p:spPr bwMode="auto">
          <a:xfrm>
            <a:off x="-381000" y="990600"/>
            <a:ext cx="5667375" cy="1588"/>
          </a:xfrm>
          <a:prstGeom prst="line">
            <a:avLst/>
          </a:prstGeom>
          <a:noFill/>
          <a:ln w="0">
            <a:solidFill>
              <a:srgbClr val="FFFFFF"/>
            </a:solidFill>
            <a:round/>
            <a:headEnd/>
            <a:tailEnd/>
          </a:ln>
        </p:spPr>
        <p:txBody>
          <a:bodyPr/>
          <a:lstStyle/>
          <a:p>
            <a:endParaRPr lang="en-GB"/>
          </a:p>
        </p:txBody>
      </p:sp>
      <p:sp>
        <p:nvSpPr>
          <p:cNvPr id="29710" name="Rectangle 24"/>
          <p:cNvSpPr>
            <a:spLocks noChangeArrowheads="1"/>
          </p:cNvSpPr>
          <p:nvPr/>
        </p:nvSpPr>
        <p:spPr bwMode="auto">
          <a:xfrm>
            <a:off x="-381000" y="990600"/>
            <a:ext cx="5667375" cy="3121025"/>
          </a:xfrm>
          <a:prstGeom prst="rect">
            <a:avLst/>
          </a:prstGeom>
          <a:noFill/>
          <a:ln w="7938">
            <a:solidFill>
              <a:srgbClr val="FFFFFF"/>
            </a:solidFill>
            <a:miter lim="800000"/>
            <a:headEnd/>
            <a:tailEnd/>
          </a:ln>
        </p:spPr>
        <p:txBody>
          <a:bodyPr/>
          <a:lstStyle/>
          <a:p>
            <a:endParaRPr lang="en-US"/>
          </a:p>
        </p:txBody>
      </p:sp>
      <p:sp>
        <p:nvSpPr>
          <p:cNvPr id="29711" name="Line 26"/>
          <p:cNvSpPr>
            <a:spLocks noChangeShapeType="1"/>
          </p:cNvSpPr>
          <p:nvPr/>
        </p:nvSpPr>
        <p:spPr bwMode="auto">
          <a:xfrm>
            <a:off x="685800" y="4113213"/>
            <a:ext cx="4600575" cy="0"/>
          </a:xfrm>
          <a:prstGeom prst="line">
            <a:avLst/>
          </a:prstGeom>
          <a:noFill/>
          <a:ln w="0">
            <a:solidFill>
              <a:srgbClr val="000000"/>
            </a:solidFill>
            <a:round/>
            <a:headEnd/>
            <a:tailEnd/>
          </a:ln>
        </p:spPr>
        <p:txBody>
          <a:bodyPr/>
          <a:lstStyle/>
          <a:p>
            <a:endParaRPr lang="en-GB"/>
          </a:p>
        </p:txBody>
      </p:sp>
      <p:sp>
        <p:nvSpPr>
          <p:cNvPr id="29712" name="TextBox 96"/>
          <p:cNvSpPr txBox="1">
            <a:spLocks noChangeArrowheads="1"/>
          </p:cNvSpPr>
          <p:nvPr/>
        </p:nvSpPr>
        <p:spPr bwMode="auto">
          <a:xfrm>
            <a:off x="4876800" y="2133600"/>
            <a:ext cx="3514725" cy="400050"/>
          </a:xfrm>
          <a:prstGeom prst="rect">
            <a:avLst/>
          </a:prstGeom>
          <a:noFill/>
          <a:ln w="9525">
            <a:noFill/>
            <a:miter lim="800000"/>
            <a:headEnd/>
            <a:tailEnd/>
          </a:ln>
        </p:spPr>
        <p:txBody>
          <a:bodyPr wrap="none">
            <a:spAutoFit/>
          </a:bodyPr>
          <a:lstStyle/>
          <a:p>
            <a:r>
              <a:rPr lang="en-US" sz="2000" b="1">
                <a:solidFill>
                  <a:srgbClr val="FF0000"/>
                </a:solidFill>
                <a:latin typeface="Arial" charset="0"/>
                <a:cs typeface="Arial" charset="0"/>
              </a:rPr>
              <a:t>Area under the curve ≠ 1!!!!</a:t>
            </a:r>
            <a:endParaRPr lang="en-GB" sz="2000" b="1">
              <a:solidFill>
                <a:srgbClr val="FF0000"/>
              </a:solidFill>
              <a:latin typeface="Arial" charset="0"/>
              <a:cs typeface="Arial" charset="0"/>
            </a:endParaRPr>
          </a:p>
        </p:txBody>
      </p:sp>
      <p:cxnSp>
        <p:nvCxnSpPr>
          <p:cNvPr id="98" name="Straight Connector 97"/>
          <p:cNvCxnSpPr/>
          <p:nvPr/>
        </p:nvCxnSpPr>
        <p:spPr>
          <a:xfrm>
            <a:off x="2971800" y="1598613"/>
            <a:ext cx="0" cy="2514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9714" name="Group 96"/>
          <p:cNvGrpSpPr>
            <a:grpSpLocks/>
          </p:cNvGrpSpPr>
          <p:nvPr/>
        </p:nvGrpSpPr>
        <p:grpSpPr bwMode="auto">
          <a:xfrm>
            <a:off x="133350" y="1136650"/>
            <a:ext cx="4775200" cy="3529013"/>
            <a:chOff x="134116" y="1136650"/>
            <a:chExt cx="4774434" cy="3529072"/>
          </a:xfrm>
        </p:grpSpPr>
        <p:grpSp>
          <p:nvGrpSpPr>
            <p:cNvPr id="29716" name="Group 93"/>
            <p:cNvGrpSpPr>
              <a:grpSpLocks/>
            </p:cNvGrpSpPr>
            <p:nvPr/>
          </p:nvGrpSpPr>
          <p:grpSpPr bwMode="auto">
            <a:xfrm>
              <a:off x="609600" y="1219200"/>
              <a:ext cx="4200525" cy="2894012"/>
              <a:chOff x="2559050" y="2209800"/>
              <a:chExt cx="4537075" cy="3122612"/>
            </a:xfrm>
          </p:grpSpPr>
          <p:sp>
            <p:nvSpPr>
              <p:cNvPr id="29720" name="Line 25"/>
              <p:cNvSpPr>
                <a:spLocks noChangeShapeType="1"/>
              </p:cNvSpPr>
              <p:nvPr/>
            </p:nvSpPr>
            <p:spPr bwMode="auto">
              <a:xfrm>
                <a:off x="2665412" y="2209800"/>
                <a:ext cx="1588" cy="3121025"/>
              </a:xfrm>
              <a:prstGeom prst="line">
                <a:avLst/>
              </a:prstGeom>
              <a:noFill/>
              <a:ln w="0">
                <a:solidFill>
                  <a:srgbClr val="000000"/>
                </a:solidFill>
                <a:round/>
                <a:headEnd/>
                <a:tailEnd/>
              </a:ln>
            </p:spPr>
            <p:txBody>
              <a:bodyPr/>
              <a:lstStyle/>
              <a:p>
                <a:endParaRPr lang="en-GB"/>
              </a:p>
            </p:txBody>
          </p:sp>
          <p:sp>
            <p:nvSpPr>
              <p:cNvPr id="29721" name="Line 27"/>
              <p:cNvSpPr>
                <a:spLocks noChangeShapeType="1"/>
              </p:cNvSpPr>
              <p:nvPr/>
            </p:nvSpPr>
            <p:spPr bwMode="auto">
              <a:xfrm>
                <a:off x="2559050" y="5330825"/>
                <a:ext cx="61912" cy="1587"/>
              </a:xfrm>
              <a:prstGeom prst="line">
                <a:avLst/>
              </a:prstGeom>
              <a:noFill/>
              <a:ln w="15875">
                <a:solidFill>
                  <a:srgbClr val="0000FF"/>
                </a:solidFill>
                <a:round/>
                <a:headEnd/>
                <a:tailEnd/>
              </a:ln>
            </p:spPr>
            <p:txBody>
              <a:bodyPr/>
              <a:lstStyle/>
              <a:p>
                <a:endParaRPr lang="en-GB"/>
              </a:p>
            </p:txBody>
          </p:sp>
          <p:sp>
            <p:nvSpPr>
              <p:cNvPr id="29722" name="Freeform 28"/>
              <p:cNvSpPr>
                <a:spLocks/>
              </p:cNvSpPr>
              <p:nvPr/>
            </p:nvSpPr>
            <p:spPr bwMode="auto">
              <a:xfrm>
                <a:off x="2620962" y="5330825"/>
                <a:ext cx="68263" cy="1587"/>
              </a:xfrm>
              <a:custGeom>
                <a:avLst/>
                <a:gdLst>
                  <a:gd name="T0" fmla="*/ 0 w 43"/>
                  <a:gd name="T1" fmla="*/ 0 h 1587"/>
                  <a:gd name="T2" fmla="*/ 2147483647 w 43"/>
                  <a:gd name="T3" fmla="*/ 0 h 1587"/>
                  <a:gd name="T4" fmla="*/ 2147483647 w 43"/>
                  <a:gd name="T5" fmla="*/ 0 h 1587"/>
                  <a:gd name="T6" fmla="*/ 0 60000 65536"/>
                  <a:gd name="T7" fmla="*/ 0 60000 65536"/>
                  <a:gd name="T8" fmla="*/ 0 60000 65536"/>
                  <a:gd name="T9" fmla="*/ 0 w 43"/>
                  <a:gd name="T10" fmla="*/ 0 h 1587"/>
                  <a:gd name="T11" fmla="*/ 43 w 43"/>
                  <a:gd name="T12" fmla="*/ 1587 h 1587"/>
                </a:gdLst>
                <a:ahLst/>
                <a:cxnLst>
                  <a:cxn ang="T6">
                    <a:pos x="T0" y="T1"/>
                  </a:cxn>
                  <a:cxn ang="T7">
                    <a:pos x="T2" y="T3"/>
                  </a:cxn>
                  <a:cxn ang="T8">
                    <a:pos x="T4" y="T5"/>
                  </a:cxn>
                </a:cxnLst>
                <a:rect l="T9" t="T10" r="T11" b="T12"/>
                <a:pathLst>
                  <a:path w="43" h="1587">
                    <a:moveTo>
                      <a:pt x="0" y="0"/>
                    </a:moveTo>
                    <a:lnTo>
                      <a:pt x="19" y="0"/>
                    </a:lnTo>
                    <a:lnTo>
                      <a:pt x="43" y="0"/>
                    </a:lnTo>
                  </a:path>
                </a:pathLst>
              </a:custGeom>
              <a:noFill/>
              <a:ln w="15875">
                <a:solidFill>
                  <a:srgbClr val="0000FF"/>
                </a:solidFill>
                <a:round/>
                <a:headEnd/>
                <a:tailEnd/>
              </a:ln>
            </p:spPr>
            <p:txBody>
              <a:bodyPr/>
              <a:lstStyle/>
              <a:p>
                <a:endParaRPr lang="en-GB"/>
              </a:p>
            </p:txBody>
          </p:sp>
          <p:sp>
            <p:nvSpPr>
              <p:cNvPr id="29723" name="Line 29"/>
              <p:cNvSpPr>
                <a:spLocks noChangeShapeType="1"/>
              </p:cNvSpPr>
              <p:nvPr/>
            </p:nvSpPr>
            <p:spPr bwMode="auto">
              <a:xfrm>
                <a:off x="2689225" y="5330825"/>
                <a:ext cx="61912" cy="1587"/>
              </a:xfrm>
              <a:prstGeom prst="line">
                <a:avLst/>
              </a:prstGeom>
              <a:noFill/>
              <a:ln w="15875">
                <a:solidFill>
                  <a:srgbClr val="0000FF"/>
                </a:solidFill>
                <a:round/>
                <a:headEnd/>
                <a:tailEnd/>
              </a:ln>
            </p:spPr>
            <p:txBody>
              <a:bodyPr/>
              <a:lstStyle/>
              <a:p>
                <a:endParaRPr lang="en-GB"/>
              </a:p>
            </p:txBody>
          </p:sp>
          <p:sp>
            <p:nvSpPr>
              <p:cNvPr id="29724" name="Line 30"/>
              <p:cNvSpPr>
                <a:spLocks noChangeShapeType="1"/>
              </p:cNvSpPr>
              <p:nvPr/>
            </p:nvSpPr>
            <p:spPr bwMode="auto">
              <a:xfrm>
                <a:off x="2751137" y="5330825"/>
                <a:ext cx="61913" cy="1587"/>
              </a:xfrm>
              <a:prstGeom prst="line">
                <a:avLst/>
              </a:prstGeom>
              <a:noFill/>
              <a:ln w="15875">
                <a:solidFill>
                  <a:srgbClr val="0000FF"/>
                </a:solidFill>
                <a:round/>
                <a:headEnd/>
                <a:tailEnd/>
              </a:ln>
            </p:spPr>
            <p:txBody>
              <a:bodyPr/>
              <a:lstStyle/>
              <a:p>
                <a:endParaRPr lang="en-GB"/>
              </a:p>
            </p:txBody>
          </p:sp>
          <p:sp>
            <p:nvSpPr>
              <p:cNvPr id="29725" name="Freeform 31"/>
              <p:cNvSpPr>
                <a:spLocks/>
              </p:cNvSpPr>
              <p:nvPr/>
            </p:nvSpPr>
            <p:spPr bwMode="auto">
              <a:xfrm>
                <a:off x="2813050" y="5322887"/>
                <a:ext cx="60325" cy="7938"/>
              </a:xfrm>
              <a:custGeom>
                <a:avLst/>
                <a:gdLst>
                  <a:gd name="T0" fmla="*/ 0 w 38"/>
                  <a:gd name="T1" fmla="*/ 2147483647 h 5"/>
                  <a:gd name="T2" fmla="*/ 2147483647 w 38"/>
                  <a:gd name="T3" fmla="*/ 0 h 5"/>
                  <a:gd name="T4" fmla="*/ 2147483647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GB"/>
              </a:p>
            </p:txBody>
          </p:sp>
          <p:sp>
            <p:nvSpPr>
              <p:cNvPr id="29726" name="Line 32"/>
              <p:cNvSpPr>
                <a:spLocks noChangeShapeType="1"/>
              </p:cNvSpPr>
              <p:nvPr/>
            </p:nvSpPr>
            <p:spPr bwMode="auto">
              <a:xfrm>
                <a:off x="2873375" y="5322887"/>
                <a:ext cx="61912" cy="1588"/>
              </a:xfrm>
              <a:prstGeom prst="line">
                <a:avLst/>
              </a:prstGeom>
              <a:noFill/>
              <a:ln w="15875">
                <a:solidFill>
                  <a:srgbClr val="0000FF"/>
                </a:solidFill>
                <a:round/>
                <a:headEnd/>
                <a:tailEnd/>
              </a:ln>
            </p:spPr>
            <p:txBody>
              <a:bodyPr/>
              <a:lstStyle/>
              <a:p>
                <a:endParaRPr lang="en-GB"/>
              </a:p>
            </p:txBody>
          </p:sp>
          <p:sp>
            <p:nvSpPr>
              <p:cNvPr id="29727" name="Line 33"/>
              <p:cNvSpPr>
                <a:spLocks noChangeShapeType="1"/>
              </p:cNvSpPr>
              <p:nvPr/>
            </p:nvSpPr>
            <p:spPr bwMode="auto">
              <a:xfrm>
                <a:off x="2935287" y="5322887"/>
                <a:ext cx="61913" cy="1588"/>
              </a:xfrm>
              <a:prstGeom prst="line">
                <a:avLst/>
              </a:prstGeom>
              <a:noFill/>
              <a:ln w="15875">
                <a:solidFill>
                  <a:srgbClr val="0000FF"/>
                </a:solidFill>
                <a:round/>
                <a:headEnd/>
                <a:tailEnd/>
              </a:ln>
            </p:spPr>
            <p:txBody>
              <a:bodyPr/>
              <a:lstStyle/>
              <a:p>
                <a:endParaRPr lang="en-GB"/>
              </a:p>
            </p:txBody>
          </p:sp>
          <p:sp>
            <p:nvSpPr>
              <p:cNvPr id="29728" name="Freeform 34"/>
              <p:cNvSpPr>
                <a:spLocks/>
              </p:cNvSpPr>
              <p:nvPr/>
            </p:nvSpPr>
            <p:spPr bwMode="auto">
              <a:xfrm>
                <a:off x="2997200" y="5314950"/>
                <a:ext cx="69850" cy="7937"/>
              </a:xfrm>
              <a:custGeom>
                <a:avLst/>
                <a:gdLst>
                  <a:gd name="T0" fmla="*/ 0 w 44"/>
                  <a:gd name="T1" fmla="*/ 2147483647 h 5"/>
                  <a:gd name="T2" fmla="*/ 2147483647 w 44"/>
                  <a:gd name="T3" fmla="*/ 0 h 5"/>
                  <a:gd name="T4" fmla="*/ 2147483647 w 44"/>
                  <a:gd name="T5" fmla="*/ 0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5"/>
                    </a:moveTo>
                    <a:lnTo>
                      <a:pt x="19" y="0"/>
                    </a:lnTo>
                    <a:lnTo>
                      <a:pt x="44" y="0"/>
                    </a:lnTo>
                  </a:path>
                </a:pathLst>
              </a:custGeom>
              <a:noFill/>
              <a:ln w="15875">
                <a:solidFill>
                  <a:srgbClr val="0000FF"/>
                </a:solidFill>
                <a:round/>
                <a:headEnd/>
                <a:tailEnd/>
              </a:ln>
            </p:spPr>
            <p:txBody>
              <a:bodyPr/>
              <a:lstStyle/>
              <a:p>
                <a:endParaRPr lang="en-GB"/>
              </a:p>
            </p:txBody>
          </p:sp>
          <p:sp>
            <p:nvSpPr>
              <p:cNvPr id="29729" name="Line 35"/>
              <p:cNvSpPr>
                <a:spLocks noChangeShapeType="1"/>
              </p:cNvSpPr>
              <p:nvPr/>
            </p:nvSpPr>
            <p:spPr bwMode="auto">
              <a:xfrm>
                <a:off x="3067050" y="5314950"/>
                <a:ext cx="60325" cy="1587"/>
              </a:xfrm>
              <a:prstGeom prst="line">
                <a:avLst/>
              </a:prstGeom>
              <a:noFill/>
              <a:ln w="15875">
                <a:solidFill>
                  <a:srgbClr val="0000FF"/>
                </a:solidFill>
                <a:round/>
                <a:headEnd/>
                <a:tailEnd/>
              </a:ln>
            </p:spPr>
            <p:txBody>
              <a:bodyPr/>
              <a:lstStyle/>
              <a:p>
                <a:endParaRPr lang="en-GB"/>
              </a:p>
            </p:txBody>
          </p:sp>
          <p:sp>
            <p:nvSpPr>
              <p:cNvPr id="29730" name="Line 36"/>
              <p:cNvSpPr>
                <a:spLocks noChangeShapeType="1"/>
              </p:cNvSpPr>
              <p:nvPr/>
            </p:nvSpPr>
            <p:spPr bwMode="auto">
              <a:xfrm flipV="1">
                <a:off x="3127375" y="5307012"/>
                <a:ext cx="61912" cy="7938"/>
              </a:xfrm>
              <a:prstGeom prst="line">
                <a:avLst/>
              </a:prstGeom>
              <a:noFill/>
              <a:ln w="15875">
                <a:solidFill>
                  <a:srgbClr val="0000FF"/>
                </a:solidFill>
                <a:round/>
                <a:headEnd/>
                <a:tailEnd/>
              </a:ln>
            </p:spPr>
            <p:txBody>
              <a:bodyPr/>
              <a:lstStyle/>
              <a:p>
                <a:endParaRPr lang="en-GB"/>
              </a:p>
            </p:txBody>
          </p:sp>
          <p:sp>
            <p:nvSpPr>
              <p:cNvPr id="29731" name="Line 37"/>
              <p:cNvSpPr>
                <a:spLocks noChangeShapeType="1"/>
              </p:cNvSpPr>
              <p:nvPr/>
            </p:nvSpPr>
            <p:spPr bwMode="auto">
              <a:xfrm flipV="1">
                <a:off x="3189287" y="5292725"/>
                <a:ext cx="61913" cy="14287"/>
              </a:xfrm>
              <a:prstGeom prst="line">
                <a:avLst/>
              </a:prstGeom>
              <a:noFill/>
              <a:ln w="15875">
                <a:solidFill>
                  <a:srgbClr val="0000FF"/>
                </a:solidFill>
                <a:round/>
                <a:headEnd/>
                <a:tailEnd/>
              </a:ln>
            </p:spPr>
            <p:txBody>
              <a:bodyPr/>
              <a:lstStyle/>
              <a:p>
                <a:endParaRPr lang="en-GB"/>
              </a:p>
            </p:txBody>
          </p:sp>
          <p:sp>
            <p:nvSpPr>
              <p:cNvPr id="29732" name="Line 38"/>
              <p:cNvSpPr>
                <a:spLocks noChangeShapeType="1"/>
              </p:cNvSpPr>
              <p:nvPr/>
            </p:nvSpPr>
            <p:spPr bwMode="auto">
              <a:xfrm flipV="1">
                <a:off x="3251200" y="5284787"/>
                <a:ext cx="61912" cy="7938"/>
              </a:xfrm>
              <a:prstGeom prst="line">
                <a:avLst/>
              </a:prstGeom>
              <a:noFill/>
              <a:ln w="15875">
                <a:solidFill>
                  <a:srgbClr val="0000FF"/>
                </a:solidFill>
                <a:round/>
                <a:headEnd/>
                <a:tailEnd/>
              </a:ln>
            </p:spPr>
            <p:txBody>
              <a:bodyPr/>
              <a:lstStyle/>
              <a:p>
                <a:endParaRPr lang="en-GB"/>
              </a:p>
            </p:txBody>
          </p:sp>
          <p:sp>
            <p:nvSpPr>
              <p:cNvPr id="29733" name="Freeform 39"/>
              <p:cNvSpPr>
                <a:spLocks/>
              </p:cNvSpPr>
              <p:nvPr/>
            </p:nvSpPr>
            <p:spPr bwMode="auto">
              <a:xfrm>
                <a:off x="3313112" y="5268912"/>
                <a:ext cx="68263" cy="15875"/>
              </a:xfrm>
              <a:custGeom>
                <a:avLst/>
                <a:gdLst>
                  <a:gd name="T0" fmla="*/ 0 w 43"/>
                  <a:gd name="T1" fmla="*/ 2147483647 h 10"/>
                  <a:gd name="T2" fmla="*/ 2147483647 w 43"/>
                  <a:gd name="T3" fmla="*/ 2147483647 h 10"/>
                  <a:gd name="T4" fmla="*/ 2147483647 w 43"/>
                  <a:gd name="T5" fmla="*/ 0 h 10"/>
                  <a:gd name="T6" fmla="*/ 0 60000 65536"/>
                  <a:gd name="T7" fmla="*/ 0 60000 65536"/>
                  <a:gd name="T8" fmla="*/ 0 60000 65536"/>
                  <a:gd name="T9" fmla="*/ 0 w 43"/>
                  <a:gd name="T10" fmla="*/ 0 h 10"/>
                  <a:gd name="T11" fmla="*/ 43 w 43"/>
                  <a:gd name="T12" fmla="*/ 10 h 10"/>
                </a:gdLst>
                <a:ahLst/>
                <a:cxnLst>
                  <a:cxn ang="T6">
                    <a:pos x="T0" y="T1"/>
                  </a:cxn>
                  <a:cxn ang="T7">
                    <a:pos x="T2" y="T3"/>
                  </a:cxn>
                  <a:cxn ang="T8">
                    <a:pos x="T4" y="T5"/>
                  </a:cxn>
                </a:cxnLst>
                <a:rect l="T9" t="T10" r="T11" b="T12"/>
                <a:pathLst>
                  <a:path w="43" h="10">
                    <a:moveTo>
                      <a:pt x="0" y="10"/>
                    </a:moveTo>
                    <a:lnTo>
                      <a:pt x="19" y="5"/>
                    </a:lnTo>
                    <a:lnTo>
                      <a:pt x="43" y="0"/>
                    </a:lnTo>
                  </a:path>
                </a:pathLst>
              </a:custGeom>
              <a:noFill/>
              <a:ln w="15875">
                <a:solidFill>
                  <a:srgbClr val="0000FF"/>
                </a:solidFill>
                <a:round/>
                <a:headEnd/>
                <a:tailEnd/>
              </a:ln>
            </p:spPr>
            <p:txBody>
              <a:bodyPr/>
              <a:lstStyle/>
              <a:p>
                <a:endParaRPr lang="en-GB"/>
              </a:p>
            </p:txBody>
          </p:sp>
          <p:sp>
            <p:nvSpPr>
              <p:cNvPr id="29734" name="Freeform 40"/>
              <p:cNvSpPr>
                <a:spLocks/>
              </p:cNvSpPr>
              <p:nvPr/>
            </p:nvSpPr>
            <p:spPr bwMode="auto">
              <a:xfrm>
                <a:off x="3381375" y="5253037"/>
                <a:ext cx="61912" cy="15875"/>
              </a:xfrm>
              <a:custGeom>
                <a:avLst/>
                <a:gdLst>
                  <a:gd name="T0" fmla="*/ 0 w 39"/>
                  <a:gd name="T1" fmla="*/ 2147483647 h 10"/>
                  <a:gd name="T2" fmla="*/ 2147483647 w 39"/>
                  <a:gd name="T3" fmla="*/ 2147483647 h 10"/>
                  <a:gd name="T4" fmla="*/ 2147483647 w 39"/>
                  <a:gd name="T5" fmla="*/ 0 h 10"/>
                  <a:gd name="T6" fmla="*/ 0 60000 65536"/>
                  <a:gd name="T7" fmla="*/ 0 60000 65536"/>
                  <a:gd name="T8" fmla="*/ 0 60000 65536"/>
                  <a:gd name="T9" fmla="*/ 0 w 39"/>
                  <a:gd name="T10" fmla="*/ 0 h 10"/>
                  <a:gd name="T11" fmla="*/ 39 w 39"/>
                  <a:gd name="T12" fmla="*/ 10 h 10"/>
                </a:gdLst>
                <a:ahLst/>
                <a:cxnLst>
                  <a:cxn ang="T6">
                    <a:pos x="T0" y="T1"/>
                  </a:cxn>
                  <a:cxn ang="T7">
                    <a:pos x="T2" y="T3"/>
                  </a:cxn>
                  <a:cxn ang="T8">
                    <a:pos x="T4" y="T5"/>
                  </a:cxn>
                </a:cxnLst>
                <a:rect l="T9" t="T10" r="T11" b="T12"/>
                <a:pathLst>
                  <a:path w="39" h="10">
                    <a:moveTo>
                      <a:pt x="0" y="10"/>
                    </a:moveTo>
                    <a:lnTo>
                      <a:pt x="20" y="5"/>
                    </a:lnTo>
                    <a:lnTo>
                      <a:pt x="39" y="0"/>
                    </a:lnTo>
                  </a:path>
                </a:pathLst>
              </a:custGeom>
              <a:noFill/>
              <a:ln w="15875">
                <a:solidFill>
                  <a:srgbClr val="0000FF"/>
                </a:solidFill>
                <a:round/>
                <a:headEnd/>
                <a:tailEnd/>
              </a:ln>
            </p:spPr>
            <p:txBody>
              <a:bodyPr/>
              <a:lstStyle/>
              <a:p>
                <a:endParaRPr lang="en-GB"/>
              </a:p>
            </p:txBody>
          </p:sp>
          <p:sp>
            <p:nvSpPr>
              <p:cNvPr id="29735" name="Freeform 41"/>
              <p:cNvSpPr>
                <a:spLocks/>
              </p:cNvSpPr>
              <p:nvPr/>
            </p:nvSpPr>
            <p:spPr bwMode="auto">
              <a:xfrm>
                <a:off x="3443287" y="5222875"/>
                <a:ext cx="61913" cy="30162"/>
              </a:xfrm>
              <a:custGeom>
                <a:avLst/>
                <a:gdLst>
                  <a:gd name="T0" fmla="*/ 0 w 39"/>
                  <a:gd name="T1" fmla="*/ 2147483647 h 19"/>
                  <a:gd name="T2" fmla="*/ 2147483647 w 39"/>
                  <a:gd name="T3" fmla="*/ 2147483647 h 19"/>
                  <a:gd name="T4" fmla="*/ 2147483647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10"/>
                    </a:lnTo>
                    <a:lnTo>
                      <a:pt x="39" y="0"/>
                    </a:lnTo>
                  </a:path>
                </a:pathLst>
              </a:custGeom>
              <a:noFill/>
              <a:ln w="15875">
                <a:solidFill>
                  <a:srgbClr val="0000FF"/>
                </a:solidFill>
                <a:round/>
                <a:headEnd/>
                <a:tailEnd/>
              </a:ln>
            </p:spPr>
            <p:txBody>
              <a:bodyPr/>
              <a:lstStyle/>
              <a:p>
                <a:endParaRPr lang="en-GB"/>
              </a:p>
            </p:txBody>
          </p:sp>
          <p:sp>
            <p:nvSpPr>
              <p:cNvPr id="29736" name="Freeform 42"/>
              <p:cNvSpPr>
                <a:spLocks/>
              </p:cNvSpPr>
              <p:nvPr/>
            </p:nvSpPr>
            <p:spPr bwMode="auto">
              <a:xfrm>
                <a:off x="3505200" y="5200650"/>
                <a:ext cx="60325" cy="22225"/>
              </a:xfrm>
              <a:custGeom>
                <a:avLst/>
                <a:gdLst>
                  <a:gd name="T0" fmla="*/ 0 w 38"/>
                  <a:gd name="T1" fmla="*/ 2147483647 h 14"/>
                  <a:gd name="T2" fmla="*/ 2147483647 w 38"/>
                  <a:gd name="T3" fmla="*/ 2147483647 h 14"/>
                  <a:gd name="T4" fmla="*/ 2147483647 w 38"/>
                  <a:gd name="T5" fmla="*/ 0 h 14"/>
                  <a:gd name="T6" fmla="*/ 0 60000 65536"/>
                  <a:gd name="T7" fmla="*/ 0 60000 65536"/>
                  <a:gd name="T8" fmla="*/ 0 60000 65536"/>
                  <a:gd name="T9" fmla="*/ 0 w 38"/>
                  <a:gd name="T10" fmla="*/ 0 h 14"/>
                  <a:gd name="T11" fmla="*/ 38 w 38"/>
                  <a:gd name="T12" fmla="*/ 14 h 14"/>
                </a:gdLst>
                <a:ahLst/>
                <a:cxnLst>
                  <a:cxn ang="T6">
                    <a:pos x="T0" y="T1"/>
                  </a:cxn>
                  <a:cxn ang="T7">
                    <a:pos x="T2" y="T3"/>
                  </a:cxn>
                  <a:cxn ang="T8">
                    <a:pos x="T4" y="T5"/>
                  </a:cxn>
                </a:cxnLst>
                <a:rect l="T9" t="T10" r="T11" b="T12"/>
                <a:pathLst>
                  <a:path w="38" h="14">
                    <a:moveTo>
                      <a:pt x="0" y="14"/>
                    </a:moveTo>
                    <a:lnTo>
                      <a:pt x="19" y="9"/>
                    </a:lnTo>
                    <a:lnTo>
                      <a:pt x="38" y="0"/>
                    </a:lnTo>
                  </a:path>
                </a:pathLst>
              </a:custGeom>
              <a:noFill/>
              <a:ln w="15875">
                <a:solidFill>
                  <a:srgbClr val="0000FF"/>
                </a:solidFill>
                <a:round/>
                <a:headEnd/>
                <a:tailEnd/>
              </a:ln>
            </p:spPr>
            <p:txBody>
              <a:bodyPr/>
              <a:lstStyle/>
              <a:p>
                <a:endParaRPr lang="en-GB"/>
              </a:p>
            </p:txBody>
          </p:sp>
          <p:sp>
            <p:nvSpPr>
              <p:cNvPr id="29737" name="Freeform 43"/>
              <p:cNvSpPr>
                <a:spLocks/>
              </p:cNvSpPr>
              <p:nvPr/>
            </p:nvSpPr>
            <p:spPr bwMode="auto">
              <a:xfrm>
                <a:off x="3565525" y="5160962"/>
                <a:ext cx="61912" cy="39688"/>
              </a:xfrm>
              <a:custGeom>
                <a:avLst/>
                <a:gdLst>
                  <a:gd name="T0" fmla="*/ 0 w 39"/>
                  <a:gd name="T1" fmla="*/ 2147483647 h 25"/>
                  <a:gd name="T2" fmla="*/ 2147483647 w 39"/>
                  <a:gd name="T3" fmla="*/ 2147483647 h 25"/>
                  <a:gd name="T4" fmla="*/ 2147483647 w 39"/>
                  <a:gd name="T5" fmla="*/ 0 h 25"/>
                  <a:gd name="T6" fmla="*/ 0 60000 65536"/>
                  <a:gd name="T7" fmla="*/ 0 60000 65536"/>
                  <a:gd name="T8" fmla="*/ 0 60000 65536"/>
                  <a:gd name="T9" fmla="*/ 0 w 39"/>
                  <a:gd name="T10" fmla="*/ 0 h 25"/>
                  <a:gd name="T11" fmla="*/ 39 w 39"/>
                  <a:gd name="T12" fmla="*/ 25 h 25"/>
                </a:gdLst>
                <a:ahLst/>
                <a:cxnLst>
                  <a:cxn ang="T6">
                    <a:pos x="T0" y="T1"/>
                  </a:cxn>
                  <a:cxn ang="T7">
                    <a:pos x="T2" y="T3"/>
                  </a:cxn>
                  <a:cxn ang="T8">
                    <a:pos x="T4" y="T5"/>
                  </a:cxn>
                </a:cxnLst>
                <a:rect l="T9" t="T10" r="T11" b="T12"/>
                <a:pathLst>
                  <a:path w="39" h="25">
                    <a:moveTo>
                      <a:pt x="0" y="25"/>
                    </a:moveTo>
                    <a:lnTo>
                      <a:pt x="20" y="15"/>
                    </a:lnTo>
                    <a:lnTo>
                      <a:pt x="39" y="0"/>
                    </a:lnTo>
                  </a:path>
                </a:pathLst>
              </a:custGeom>
              <a:noFill/>
              <a:ln w="15875">
                <a:solidFill>
                  <a:srgbClr val="0000FF"/>
                </a:solidFill>
                <a:round/>
                <a:headEnd/>
                <a:tailEnd/>
              </a:ln>
            </p:spPr>
            <p:txBody>
              <a:bodyPr/>
              <a:lstStyle/>
              <a:p>
                <a:endParaRPr lang="en-GB"/>
              </a:p>
            </p:txBody>
          </p:sp>
          <p:sp>
            <p:nvSpPr>
              <p:cNvPr id="29738" name="Freeform 44"/>
              <p:cNvSpPr>
                <a:spLocks/>
              </p:cNvSpPr>
              <p:nvPr/>
            </p:nvSpPr>
            <p:spPr bwMode="auto">
              <a:xfrm>
                <a:off x="3627437" y="5114925"/>
                <a:ext cx="69850" cy="46037"/>
              </a:xfrm>
              <a:custGeom>
                <a:avLst/>
                <a:gdLst>
                  <a:gd name="T0" fmla="*/ 0 w 44"/>
                  <a:gd name="T1" fmla="*/ 2147483647 h 29"/>
                  <a:gd name="T2" fmla="*/ 2147483647 w 44"/>
                  <a:gd name="T3" fmla="*/ 2147483647 h 29"/>
                  <a:gd name="T4" fmla="*/ 2147483647 w 44"/>
                  <a:gd name="T5" fmla="*/ 0 h 29"/>
                  <a:gd name="T6" fmla="*/ 0 60000 65536"/>
                  <a:gd name="T7" fmla="*/ 0 60000 65536"/>
                  <a:gd name="T8" fmla="*/ 0 60000 65536"/>
                  <a:gd name="T9" fmla="*/ 0 w 44"/>
                  <a:gd name="T10" fmla="*/ 0 h 29"/>
                  <a:gd name="T11" fmla="*/ 44 w 44"/>
                  <a:gd name="T12" fmla="*/ 29 h 29"/>
                </a:gdLst>
                <a:ahLst/>
                <a:cxnLst>
                  <a:cxn ang="T6">
                    <a:pos x="T0" y="T1"/>
                  </a:cxn>
                  <a:cxn ang="T7">
                    <a:pos x="T2" y="T3"/>
                  </a:cxn>
                  <a:cxn ang="T8">
                    <a:pos x="T4" y="T5"/>
                  </a:cxn>
                </a:cxnLst>
                <a:rect l="T9" t="T10" r="T11" b="T12"/>
                <a:pathLst>
                  <a:path w="44" h="29">
                    <a:moveTo>
                      <a:pt x="0" y="29"/>
                    </a:moveTo>
                    <a:lnTo>
                      <a:pt x="20" y="15"/>
                    </a:lnTo>
                    <a:lnTo>
                      <a:pt x="44" y="0"/>
                    </a:lnTo>
                  </a:path>
                </a:pathLst>
              </a:custGeom>
              <a:noFill/>
              <a:ln w="15875">
                <a:solidFill>
                  <a:srgbClr val="0000FF"/>
                </a:solidFill>
                <a:round/>
                <a:headEnd/>
                <a:tailEnd/>
              </a:ln>
            </p:spPr>
            <p:txBody>
              <a:bodyPr/>
              <a:lstStyle/>
              <a:p>
                <a:endParaRPr lang="en-GB"/>
              </a:p>
            </p:txBody>
          </p:sp>
          <p:sp>
            <p:nvSpPr>
              <p:cNvPr id="29739" name="Line 45"/>
              <p:cNvSpPr>
                <a:spLocks noChangeShapeType="1"/>
              </p:cNvSpPr>
              <p:nvPr/>
            </p:nvSpPr>
            <p:spPr bwMode="auto">
              <a:xfrm flipV="1">
                <a:off x="3697287" y="5060950"/>
                <a:ext cx="60325" cy="53975"/>
              </a:xfrm>
              <a:prstGeom prst="line">
                <a:avLst/>
              </a:prstGeom>
              <a:noFill/>
              <a:ln w="15875">
                <a:solidFill>
                  <a:srgbClr val="0000FF"/>
                </a:solidFill>
                <a:round/>
                <a:headEnd/>
                <a:tailEnd/>
              </a:ln>
            </p:spPr>
            <p:txBody>
              <a:bodyPr/>
              <a:lstStyle/>
              <a:p>
                <a:endParaRPr lang="en-GB"/>
              </a:p>
            </p:txBody>
          </p:sp>
          <p:sp>
            <p:nvSpPr>
              <p:cNvPr id="29740" name="Line 46"/>
              <p:cNvSpPr>
                <a:spLocks noChangeShapeType="1"/>
              </p:cNvSpPr>
              <p:nvPr/>
            </p:nvSpPr>
            <p:spPr bwMode="auto">
              <a:xfrm flipV="1">
                <a:off x="3757612" y="5000625"/>
                <a:ext cx="61913" cy="60325"/>
              </a:xfrm>
              <a:prstGeom prst="line">
                <a:avLst/>
              </a:prstGeom>
              <a:noFill/>
              <a:ln w="15875">
                <a:solidFill>
                  <a:srgbClr val="0000FF"/>
                </a:solidFill>
                <a:round/>
                <a:headEnd/>
                <a:tailEnd/>
              </a:ln>
            </p:spPr>
            <p:txBody>
              <a:bodyPr/>
              <a:lstStyle/>
              <a:p>
                <a:endParaRPr lang="en-GB"/>
              </a:p>
            </p:txBody>
          </p:sp>
          <p:sp>
            <p:nvSpPr>
              <p:cNvPr id="29741" name="Line 47"/>
              <p:cNvSpPr>
                <a:spLocks noChangeShapeType="1"/>
              </p:cNvSpPr>
              <p:nvPr/>
            </p:nvSpPr>
            <p:spPr bwMode="auto">
              <a:xfrm flipV="1">
                <a:off x="3819525" y="4922837"/>
                <a:ext cx="61912" cy="77788"/>
              </a:xfrm>
              <a:prstGeom prst="line">
                <a:avLst/>
              </a:prstGeom>
              <a:noFill/>
              <a:ln w="15875">
                <a:solidFill>
                  <a:srgbClr val="0000FF"/>
                </a:solidFill>
                <a:round/>
                <a:headEnd/>
                <a:tailEnd/>
              </a:ln>
            </p:spPr>
            <p:txBody>
              <a:bodyPr/>
              <a:lstStyle/>
              <a:p>
                <a:endParaRPr lang="en-GB"/>
              </a:p>
            </p:txBody>
          </p:sp>
          <p:sp>
            <p:nvSpPr>
              <p:cNvPr id="29742" name="Line 48"/>
              <p:cNvSpPr>
                <a:spLocks noChangeShapeType="1"/>
              </p:cNvSpPr>
              <p:nvPr/>
            </p:nvSpPr>
            <p:spPr bwMode="auto">
              <a:xfrm flipV="1">
                <a:off x="3881437" y="4838700"/>
                <a:ext cx="61913" cy="84137"/>
              </a:xfrm>
              <a:prstGeom prst="line">
                <a:avLst/>
              </a:prstGeom>
              <a:noFill/>
              <a:ln w="15875">
                <a:solidFill>
                  <a:srgbClr val="0000FF"/>
                </a:solidFill>
                <a:round/>
                <a:headEnd/>
                <a:tailEnd/>
              </a:ln>
            </p:spPr>
            <p:txBody>
              <a:bodyPr/>
              <a:lstStyle/>
              <a:p>
                <a:endParaRPr lang="en-GB"/>
              </a:p>
            </p:txBody>
          </p:sp>
          <p:sp>
            <p:nvSpPr>
              <p:cNvPr id="29743" name="Freeform 49"/>
              <p:cNvSpPr>
                <a:spLocks/>
              </p:cNvSpPr>
              <p:nvPr/>
            </p:nvSpPr>
            <p:spPr bwMode="auto">
              <a:xfrm>
                <a:off x="3943350" y="4746625"/>
                <a:ext cx="68262" cy="92075"/>
              </a:xfrm>
              <a:custGeom>
                <a:avLst/>
                <a:gdLst>
                  <a:gd name="T0" fmla="*/ 0 w 43"/>
                  <a:gd name="T1" fmla="*/ 2147483647 h 58"/>
                  <a:gd name="T2" fmla="*/ 2147483647 w 43"/>
                  <a:gd name="T3" fmla="*/ 2147483647 h 58"/>
                  <a:gd name="T4" fmla="*/ 2147483647 w 43"/>
                  <a:gd name="T5" fmla="*/ 0 h 58"/>
                  <a:gd name="T6" fmla="*/ 0 60000 65536"/>
                  <a:gd name="T7" fmla="*/ 0 60000 65536"/>
                  <a:gd name="T8" fmla="*/ 0 60000 65536"/>
                  <a:gd name="T9" fmla="*/ 0 w 43"/>
                  <a:gd name="T10" fmla="*/ 0 h 58"/>
                  <a:gd name="T11" fmla="*/ 43 w 43"/>
                  <a:gd name="T12" fmla="*/ 58 h 58"/>
                </a:gdLst>
                <a:ahLst/>
                <a:cxnLst>
                  <a:cxn ang="T6">
                    <a:pos x="T0" y="T1"/>
                  </a:cxn>
                  <a:cxn ang="T7">
                    <a:pos x="T2" y="T3"/>
                  </a:cxn>
                  <a:cxn ang="T8">
                    <a:pos x="T4" y="T5"/>
                  </a:cxn>
                </a:cxnLst>
                <a:rect l="T9" t="T10" r="T11" b="T12"/>
                <a:pathLst>
                  <a:path w="43" h="58">
                    <a:moveTo>
                      <a:pt x="0" y="58"/>
                    </a:moveTo>
                    <a:lnTo>
                      <a:pt x="19" y="29"/>
                    </a:lnTo>
                    <a:lnTo>
                      <a:pt x="43" y="0"/>
                    </a:lnTo>
                  </a:path>
                </a:pathLst>
              </a:custGeom>
              <a:noFill/>
              <a:ln w="15875">
                <a:solidFill>
                  <a:srgbClr val="0000FF"/>
                </a:solidFill>
                <a:round/>
                <a:headEnd/>
                <a:tailEnd/>
              </a:ln>
            </p:spPr>
            <p:txBody>
              <a:bodyPr/>
              <a:lstStyle/>
              <a:p>
                <a:endParaRPr lang="en-GB"/>
              </a:p>
            </p:txBody>
          </p:sp>
          <p:sp>
            <p:nvSpPr>
              <p:cNvPr id="29744" name="Freeform 50"/>
              <p:cNvSpPr>
                <a:spLocks/>
              </p:cNvSpPr>
              <p:nvPr/>
            </p:nvSpPr>
            <p:spPr bwMode="auto">
              <a:xfrm>
                <a:off x="4011612" y="4630737"/>
                <a:ext cx="61913" cy="115888"/>
              </a:xfrm>
              <a:custGeom>
                <a:avLst/>
                <a:gdLst>
                  <a:gd name="T0" fmla="*/ 0 w 39"/>
                  <a:gd name="T1" fmla="*/ 2147483647 h 73"/>
                  <a:gd name="T2" fmla="*/ 2147483647 w 39"/>
                  <a:gd name="T3" fmla="*/ 2147483647 h 73"/>
                  <a:gd name="T4" fmla="*/ 2147483647 w 39"/>
                  <a:gd name="T5" fmla="*/ 0 h 73"/>
                  <a:gd name="T6" fmla="*/ 0 60000 65536"/>
                  <a:gd name="T7" fmla="*/ 0 60000 65536"/>
                  <a:gd name="T8" fmla="*/ 0 60000 65536"/>
                  <a:gd name="T9" fmla="*/ 0 w 39"/>
                  <a:gd name="T10" fmla="*/ 0 h 73"/>
                  <a:gd name="T11" fmla="*/ 39 w 39"/>
                  <a:gd name="T12" fmla="*/ 73 h 73"/>
                </a:gdLst>
                <a:ahLst/>
                <a:cxnLst>
                  <a:cxn ang="T6">
                    <a:pos x="T0" y="T1"/>
                  </a:cxn>
                  <a:cxn ang="T7">
                    <a:pos x="T2" y="T3"/>
                  </a:cxn>
                  <a:cxn ang="T8">
                    <a:pos x="T4" y="T5"/>
                  </a:cxn>
                </a:cxnLst>
                <a:rect l="T9" t="T10" r="T11" b="T12"/>
                <a:pathLst>
                  <a:path w="39" h="73">
                    <a:moveTo>
                      <a:pt x="0" y="73"/>
                    </a:moveTo>
                    <a:lnTo>
                      <a:pt x="20" y="39"/>
                    </a:lnTo>
                    <a:lnTo>
                      <a:pt x="39" y="0"/>
                    </a:lnTo>
                  </a:path>
                </a:pathLst>
              </a:custGeom>
              <a:noFill/>
              <a:ln w="15875">
                <a:solidFill>
                  <a:srgbClr val="0000FF"/>
                </a:solidFill>
                <a:round/>
                <a:headEnd/>
                <a:tailEnd/>
              </a:ln>
            </p:spPr>
            <p:txBody>
              <a:bodyPr/>
              <a:lstStyle/>
              <a:p>
                <a:endParaRPr lang="en-GB"/>
              </a:p>
            </p:txBody>
          </p:sp>
          <p:sp>
            <p:nvSpPr>
              <p:cNvPr id="29745" name="Line 51"/>
              <p:cNvSpPr>
                <a:spLocks noChangeShapeType="1"/>
              </p:cNvSpPr>
              <p:nvPr/>
            </p:nvSpPr>
            <p:spPr bwMode="auto">
              <a:xfrm flipV="1">
                <a:off x="4073525" y="4508500"/>
                <a:ext cx="61912" cy="122237"/>
              </a:xfrm>
              <a:prstGeom prst="line">
                <a:avLst/>
              </a:prstGeom>
              <a:noFill/>
              <a:ln w="15875">
                <a:solidFill>
                  <a:srgbClr val="0000FF"/>
                </a:solidFill>
                <a:round/>
                <a:headEnd/>
                <a:tailEnd/>
              </a:ln>
            </p:spPr>
            <p:txBody>
              <a:bodyPr/>
              <a:lstStyle/>
              <a:p>
                <a:endParaRPr lang="en-GB"/>
              </a:p>
            </p:txBody>
          </p:sp>
          <p:sp>
            <p:nvSpPr>
              <p:cNvPr id="29746" name="Line 52"/>
              <p:cNvSpPr>
                <a:spLocks noChangeShapeType="1"/>
              </p:cNvSpPr>
              <p:nvPr/>
            </p:nvSpPr>
            <p:spPr bwMode="auto">
              <a:xfrm flipV="1">
                <a:off x="4135437" y="4378325"/>
                <a:ext cx="61913" cy="130175"/>
              </a:xfrm>
              <a:prstGeom prst="line">
                <a:avLst/>
              </a:prstGeom>
              <a:noFill/>
              <a:ln w="15875">
                <a:solidFill>
                  <a:srgbClr val="0000FF"/>
                </a:solidFill>
                <a:round/>
                <a:headEnd/>
                <a:tailEnd/>
              </a:ln>
            </p:spPr>
            <p:txBody>
              <a:bodyPr/>
              <a:lstStyle/>
              <a:p>
                <a:endParaRPr lang="en-GB"/>
              </a:p>
            </p:txBody>
          </p:sp>
          <p:sp>
            <p:nvSpPr>
              <p:cNvPr id="29747" name="Line 53"/>
              <p:cNvSpPr>
                <a:spLocks noChangeShapeType="1"/>
              </p:cNvSpPr>
              <p:nvPr/>
            </p:nvSpPr>
            <p:spPr bwMode="auto">
              <a:xfrm flipV="1">
                <a:off x="4197350" y="4232275"/>
                <a:ext cx="60325" cy="146050"/>
              </a:xfrm>
              <a:prstGeom prst="line">
                <a:avLst/>
              </a:prstGeom>
              <a:noFill/>
              <a:ln w="15875">
                <a:solidFill>
                  <a:srgbClr val="0000FF"/>
                </a:solidFill>
                <a:round/>
                <a:headEnd/>
                <a:tailEnd/>
              </a:ln>
            </p:spPr>
            <p:txBody>
              <a:bodyPr/>
              <a:lstStyle/>
              <a:p>
                <a:endParaRPr lang="en-GB"/>
              </a:p>
            </p:txBody>
          </p:sp>
          <p:sp>
            <p:nvSpPr>
              <p:cNvPr id="29748" name="Line 54"/>
              <p:cNvSpPr>
                <a:spLocks noChangeShapeType="1"/>
              </p:cNvSpPr>
              <p:nvPr/>
            </p:nvSpPr>
            <p:spPr bwMode="auto">
              <a:xfrm flipV="1">
                <a:off x="4257675" y="4078287"/>
                <a:ext cx="61912" cy="153988"/>
              </a:xfrm>
              <a:prstGeom prst="line">
                <a:avLst/>
              </a:prstGeom>
              <a:noFill/>
              <a:ln w="15875">
                <a:solidFill>
                  <a:srgbClr val="0000FF"/>
                </a:solidFill>
                <a:round/>
                <a:headEnd/>
                <a:tailEnd/>
              </a:ln>
            </p:spPr>
            <p:txBody>
              <a:bodyPr/>
              <a:lstStyle/>
              <a:p>
                <a:endParaRPr lang="en-GB"/>
              </a:p>
            </p:txBody>
          </p:sp>
          <p:sp>
            <p:nvSpPr>
              <p:cNvPr id="29749" name="Freeform 55"/>
              <p:cNvSpPr>
                <a:spLocks/>
              </p:cNvSpPr>
              <p:nvPr/>
            </p:nvSpPr>
            <p:spPr bwMode="auto">
              <a:xfrm>
                <a:off x="4319587" y="3916362"/>
                <a:ext cx="69850" cy="161925"/>
              </a:xfrm>
              <a:custGeom>
                <a:avLst/>
                <a:gdLst>
                  <a:gd name="T0" fmla="*/ 0 w 44"/>
                  <a:gd name="T1" fmla="*/ 2147483647 h 102"/>
                  <a:gd name="T2" fmla="*/ 2147483647 w 44"/>
                  <a:gd name="T3" fmla="*/ 2147483647 h 102"/>
                  <a:gd name="T4" fmla="*/ 2147483647 w 44"/>
                  <a:gd name="T5" fmla="*/ 0 h 102"/>
                  <a:gd name="T6" fmla="*/ 0 60000 65536"/>
                  <a:gd name="T7" fmla="*/ 0 60000 65536"/>
                  <a:gd name="T8" fmla="*/ 0 60000 65536"/>
                  <a:gd name="T9" fmla="*/ 0 w 44"/>
                  <a:gd name="T10" fmla="*/ 0 h 102"/>
                  <a:gd name="T11" fmla="*/ 44 w 44"/>
                  <a:gd name="T12" fmla="*/ 102 h 102"/>
                </a:gdLst>
                <a:ahLst/>
                <a:cxnLst>
                  <a:cxn ang="T6">
                    <a:pos x="T0" y="T1"/>
                  </a:cxn>
                  <a:cxn ang="T7">
                    <a:pos x="T2" y="T3"/>
                  </a:cxn>
                  <a:cxn ang="T8">
                    <a:pos x="T4" y="T5"/>
                  </a:cxn>
                </a:cxnLst>
                <a:rect l="T9" t="T10" r="T11" b="T12"/>
                <a:pathLst>
                  <a:path w="44" h="102">
                    <a:moveTo>
                      <a:pt x="0" y="102"/>
                    </a:moveTo>
                    <a:lnTo>
                      <a:pt x="19" y="53"/>
                    </a:lnTo>
                    <a:lnTo>
                      <a:pt x="44" y="0"/>
                    </a:lnTo>
                  </a:path>
                </a:pathLst>
              </a:custGeom>
              <a:noFill/>
              <a:ln w="15875">
                <a:solidFill>
                  <a:srgbClr val="0000FF"/>
                </a:solidFill>
                <a:round/>
                <a:headEnd/>
                <a:tailEnd/>
              </a:ln>
            </p:spPr>
            <p:txBody>
              <a:bodyPr/>
              <a:lstStyle/>
              <a:p>
                <a:endParaRPr lang="en-GB"/>
              </a:p>
            </p:txBody>
          </p:sp>
          <p:sp>
            <p:nvSpPr>
              <p:cNvPr id="29750" name="Line 56"/>
              <p:cNvSpPr>
                <a:spLocks noChangeShapeType="1"/>
              </p:cNvSpPr>
              <p:nvPr/>
            </p:nvSpPr>
            <p:spPr bwMode="auto">
              <a:xfrm flipV="1">
                <a:off x="4389437" y="3754437"/>
                <a:ext cx="60325" cy="161925"/>
              </a:xfrm>
              <a:prstGeom prst="line">
                <a:avLst/>
              </a:prstGeom>
              <a:noFill/>
              <a:ln w="15875">
                <a:solidFill>
                  <a:srgbClr val="0000FF"/>
                </a:solidFill>
                <a:round/>
                <a:headEnd/>
                <a:tailEnd/>
              </a:ln>
            </p:spPr>
            <p:txBody>
              <a:bodyPr/>
              <a:lstStyle/>
              <a:p>
                <a:endParaRPr lang="en-GB"/>
              </a:p>
            </p:txBody>
          </p:sp>
          <p:sp>
            <p:nvSpPr>
              <p:cNvPr id="29751" name="Line 57"/>
              <p:cNvSpPr>
                <a:spLocks noChangeShapeType="1"/>
              </p:cNvSpPr>
              <p:nvPr/>
            </p:nvSpPr>
            <p:spPr bwMode="auto">
              <a:xfrm flipV="1">
                <a:off x="4449762" y="3586162"/>
                <a:ext cx="61913" cy="168275"/>
              </a:xfrm>
              <a:prstGeom prst="line">
                <a:avLst/>
              </a:prstGeom>
              <a:noFill/>
              <a:ln w="15875">
                <a:solidFill>
                  <a:srgbClr val="0000FF"/>
                </a:solidFill>
                <a:round/>
                <a:headEnd/>
                <a:tailEnd/>
              </a:ln>
            </p:spPr>
            <p:txBody>
              <a:bodyPr/>
              <a:lstStyle/>
              <a:p>
                <a:endParaRPr lang="en-GB"/>
              </a:p>
            </p:txBody>
          </p:sp>
          <p:sp>
            <p:nvSpPr>
              <p:cNvPr id="29752" name="Line 58"/>
              <p:cNvSpPr>
                <a:spLocks noChangeShapeType="1"/>
              </p:cNvSpPr>
              <p:nvPr/>
            </p:nvSpPr>
            <p:spPr bwMode="auto">
              <a:xfrm flipV="1">
                <a:off x="4511675" y="3416300"/>
                <a:ext cx="61912" cy="169862"/>
              </a:xfrm>
              <a:prstGeom prst="line">
                <a:avLst/>
              </a:prstGeom>
              <a:noFill/>
              <a:ln w="15875">
                <a:solidFill>
                  <a:srgbClr val="0000FF"/>
                </a:solidFill>
                <a:round/>
                <a:headEnd/>
                <a:tailEnd/>
              </a:ln>
            </p:spPr>
            <p:txBody>
              <a:bodyPr/>
              <a:lstStyle/>
              <a:p>
                <a:endParaRPr lang="en-GB"/>
              </a:p>
            </p:txBody>
          </p:sp>
          <p:sp>
            <p:nvSpPr>
              <p:cNvPr id="29753" name="Freeform 59"/>
              <p:cNvSpPr>
                <a:spLocks/>
              </p:cNvSpPr>
              <p:nvPr/>
            </p:nvSpPr>
            <p:spPr bwMode="auto">
              <a:xfrm>
                <a:off x="4573587" y="3255962"/>
                <a:ext cx="61913" cy="160338"/>
              </a:xfrm>
              <a:custGeom>
                <a:avLst/>
                <a:gdLst>
                  <a:gd name="T0" fmla="*/ 0 w 39"/>
                  <a:gd name="T1" fmla="*/ 2147483647 h 101"/>
                  <a:gd name="T2" fmla="*/ 2147483647 w 39"/>
                  <a:gd name="T3" fmla="*/ 2147483647 h 101"/>
                  <a:gd name="T4" fmla="*/ 2147483647 w 39"/>
                  <a:gd name="T5" fmla="*/ 0 h 101"/>
                  <a:gd name="T6" fmla="*/ 0 60000 65536"/>
                  <a:gd name="T7" fmla="*/ 0 60000 65536"/>
                  <a:gd name="T8" fmla="*/ 0 60000 65536"/>
                  <a:gd name="T9" fmla="*/ 0 w 39"/>
                  <a:gd name="T10" fmla="*/ 0 h 101"/>
                  <a:gd name="T11" fmla="*/ 39 w 39"/>
                  <a:gd name="T12" fmla="*/ 101 h 101"/>
                </a:gdLst>
                <a:ahLst/>
                <a:cxnLst>
                  <a:cxn ang="T6">
                    <a:pos x="T0" y="T1"/>
                  </a:cxn>
                  <a:cxn ang="T7">
                    <a:pos x="T2" y="T3"/>
                  </a:cxn>
                  <a:cxn ang="T8">
                    <a:pos x="T4" y="T5"/>
                  </a:cxn>
                </a:cxnLst>
                <a:rect l="T9" t="T10" r="T11" b="T12"/>
                <a:pathLst>
                  <a:path w="39" h="101">
                    <a:moveTo>
                      <a:pt x="0" y="101"/>
                    </a:moveTo>
                    <a:lnTo>
                      <a:pt x="19" y="48"/>
                    </a:lnTo>
                    <a:lnTo>
                      <a:pt x="39" y="0"/>
                    </a:lnTo>
                  </a:path>
                </a:pathLst>
              </a:custGeom>
              <a:noFill/>
              <a:ln w="15875">
                <a:solidFill>
                  <a:srgbClr val="0000FF"/>
                </a:solidFill>
                <a:round/>
                <a:headEnd/>
                <a:tailEnd/>
              </a:ln>
            </p:spPr>
            <p:txBody>
              <a:bodyPr/>
              <a:lstStyle/>
              <a:p>
                <a:endParaRPr lang="en-GB"/>
              </a:p>
            </p:txBody>
          </p:sp>
          <p:sp>
            <p:nvSpPr>
              <p:cNvPr id="29754" name="Freeform 60"/>
              <p:cNvSpPr>
                <a:spLocks/>
              </p:cNvSpPr>
              <p:nvPr/>
            </p:nvSpPr>
            <p:spPr bwMode="auto">
              <a:xfrm>
                <a:off x="4635500" y="3109912"/>
                <a:ext cx="68262" cy="146050"/>
              </a:xfrm>
              <a:custGeom>
                <a:avLst/>
                <a:gdLst>
                  <a:gd name="T0" fmla="*/ 0 w 43"/>
                  <a:gd name="T1" fmla="*/ 2147483647 h 92"/>
                  <a:gd name="T2" fmla="*/ 2147483647 w 43"/>
                  <a:gd name="T3" fmla="*/ 2147483647 h 92"/>
                  <a:gd name="T4" fmla="*/ 2147483647 w 43"/>
                  <a:gd name="T5" fmla="*/ 0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92"/>
                    </a:moveTo>
                    <a:lnTo>
                      <a:pt x="19" y="43"/>
                    </a:lnTo>
                    <a:lnTo>
                      <a:pt x="43" y="0"/>
                    </a:lnTo>
                  </a:path>
                </a:pathLst>
              </a:custGeom>
              <a:noFill/>
              <a:ln w="15875">
                <a:solidFill>
                  <a:srgbClr val="0000FF"/>
                </a:solidFill>
                <a:round/>
                <a:headEnd/>
                <a:tailEnd/>
              </a:ln>
            </p:spPr>
            <p:txBody>
              <a:bodyPr/>
              <a:lstStyle/>
              <a:p>
                <a:endParaRPr lang="en-GB"/>
              </a:p>
            </p:txBody>
          </p:sp>
          <p:sp>
            <p:nvSpPr>
              <p:cNvPr id="29755" name="Freeform 61"/>
              <p:cNvSpPr>
                <a:spLocks/>
              </p:cNvSpPr>
              <p:nvPr/>
            </p:nvSpPr>
            <p:spPr bwMode="auto">
              <a:xfrm>
                <a:off x="4703762" y="2963862"/>
                <a:ext cx="61913" cy="146050"/>
              </a:xfrm>
              <a:custGeom>
                <a:avLst/>
                <a:gdLst>
                  <a:gd name="T0" fmla="*/ 0 w 39"/>
                  <a:gd name="T1" fmla="*/ 2147483647 h 92"/>
                  <a:gd name="T2" fmla="*/ 2147483647 w 39"/>
                  <a:gd name="T3" fmla="*/ 2147483647 h 92"/>
                  <a:gd name="T4" fmla="*/ 2147483647 w 39"/>
                  <a:gd name="T5" fmla="*/ 0 h 92"/>
                  <a:gd name="T6" fmla="*/ 0 60000 65536"/>
                  <a:gd name="T7" fmla="*/ 0 60000 65536"/>
                  <a:gd name="T8" fmla="*/ 0 60000 65536"/>
                  <a:gd name="T9" fmla="*/ 0 w 39"/>
                  <a:gd name="T10" fmla="*/ 0 h 92"/>
                  <a:gd name="T11" fmla="*/ 39 w 39"/>
                  <a:gd name="T12" fmla="*/ 92 h 92"/>
                </a:gdLst>
                <a:ahLst/>
                <a:cxnLst>
                  <a:cxn ang="T6">
                    <a:pos x="T0" y="T1"/>
                  </a:cxn>
                  <a:cxn ang="T7">
                    <a:pos x="T2" y="T3"/>
                  </a:cxn>
                  <a:cxn ang="T8">
                    <a:pos x="T4" y="T5"/>
                  </a:cxn>
                </a:cxnLst>
                <a:rect l="T9" t="T10" r="T11" b="T12"/>
                <a:pathLst>
                  <a:path w="39" h="92">
                    <a:moveTo>
                      <a:pt x="0" y="92"/>
                    </a:moveTo>
                    <a:lnTo>
                      <a:pt x="20" y="43"/>
                    </a:lnTo>
                    <a:lnTo>
                      <a:pt x="39" y="0"/>
                    </a:lnTo>
                  </a:path>
                </a:pathLst>
              </a:custGeom>
              <a:noFill/>
              <a:ln w="15875">
                <a:solidFill>
                  <a:srgbClr val="0000FF"/>
                </a:solidFill>
                <a:round/>
                <a:headEnd/>
                <a:tailEnd/>
              </a:ln>
            </p:spPr>
            <p:txBody>
              <a:bodyPr/>
              <a:lstStyle/>
              <a:p>
                <a:endParaRPr lang="en-GB"/>
              </a:p>
            </p:txBody>
          </p:sp>
          <p:sp>
            <p:nvSpPr>
              <p:cNvPr id="29756" name="Freeform 62"/>
              <p:cNvSpPr>
                <a:spLocks/>
              </p:cNvSpPr>
              <p:nvPr/>
            </p:nvSpPr>
            <p:spPr bwMode="auto">
              <a:xfrm>
                <a:off x="4765675" y="2840037"/>
                <a:ext cx="61912" cy="123825"/>
              </a:xfrm>
              <a:custGeom>
                <a:avLst/>
                <a:gdLst>
                  <a:gd name="T0" fmla="*/ 0 w 39"/>
                  <a:gd name="T1" fmla="*/ 2147483647 h 78"/>
                  <a:gd name="T2" fmla="*/ 2147483647 w 39"/>
                  <a:gd name="T3" fmla="*/ 2147483647 h 78"/>
                  <a:gd name="T4" fmla="*/ 2147483647 w 39"/>
                  <a:gd name="T5" fmla="*/ 0 h 78"/>
                  <a:gd name="T6" fmla="*/ 0 60000 65536"/>
                  <a:gd name="T7" fmla="*/ 0 60000 65536"/>
                  <a:gd name="T8" fmla="*/ 0 60000 65536"/>
                  <a:gd name="T9" fmla="*/ 0 w 39"/>
                  <a:gd name="T10" fmla="*/ 0 h 78"/>
                  <a:gd name="T11" fmla="*/ 39 w 39"/>
                  <a:gd name="T12" fmla="*/ 78 h 78"/>
                </a:gdLst>
                <a:ahLst/>
                <a:cxnLst>
                  <a:cxn ang="T6">
                    <a:pos x="T0" y="T1"/>
                  </a:cxn>
                  <a:cxn ang="T7">
                    <a:pos x="T2" y="T3"/>
                  </a:cxn>
                  <a:cxn ang="T8">
                    <a:pos x="T4" y="T5"/>
                  </a:cxn>
                </a:cxnLst>
                <a:rect l="T9" t="T10" r="T11" b="T12"/>
                <a:pathLst>
                  <a:path w="39" h="78">
                    <a:moveTo>
                      <a:pt x="0" y="78"/>
                    </a:moveTo>
                    <a:lnTo>
                      <a:pt x="19" y="39"/>
                    </a:lnTo>
                    <a:lnTo>
                      <a:pt x="39" y="0"/>
                    </a:lnTo>
                  </a:path>
                </a:pathLst>
              </a:custGeom>
              <a:noFill/>
              <a:ln w="15875">
                <a:solidFill>
                  <a:srgbClr val="0000FF"/>
                </a:solidFill>
                <a:round/>
                <a:headEnd/>
                <a:tailEnd/>
              </a:ln>
            </p:spPr>
            <p:txBody>
              <a:bodyPr/>
              <a:lstStyle/>
              <a:p>
                <a:endParaRPr lang="en-GB"/>
              </a:p>
            </p:txBody>
          </p:sp>
          <p:sp>
            <p:nvSpPr>
              <p:cNvPr id="29757" name="Freeform 63"/>
              <p:cNvSpPr>
                <a:spLocks/>
              </p:cNvSpPr>
              <p:nvPr/>
            </p:nvSpPr>
            <p:spPr bwMode="auto">
              <a:xfrm>
                <a:off x="4827587" y="2740025"/>
                <a:ext cx="60325" cy="100012"/>
              </a:xfrm>
              <a:custGeom>
                <a:avLst/>
                <a:gdLst>
                  <a:gd name="T0" fmla="*/ 0 w 38"/>
                  <a:gd name="T1" fmla="*/ 2147483647 h 63"/>
                  <a:gd name="T2" fmla="*/ 2147483647 w 38"/>
                  <a:gd name="T3" fmla="*/ 2147483647 h 63"/>
                  <a:gd name="T4" fmla="*/ 2147483647 w 38"/>
                  <a:gd name="T5" fmla="*/ 0 h 63"/>
                  <a:gd name="T6" fmla="*/ 0 60000 65536"/>
                  <a:gd name="T7" fmla="*/ 0 60000 65536"/>
                  <a:gd name="T8" fmla="*/ 0 60000 65536"/>
                  <a:gd name="T9" fmla="*/ 0 w 38"/>
                  <a:gd name="T10" fmla="*/ 0 h 63"/>
                  <a:gd name="T11" fmla="*/ 38 w 38"/>
                  <a:gd name="T12" fmla="*/ 63 h 63"/>
                </a:gdLst>
                <a:ahLst/>
                <a:cxnLst>
                  <a:cxn ang="T6">
                    <a:pos x="T0" y="T1"/>
                  </a:cxn>
                  <a:cxn ang="T7">
                    <a:pos x="T2" y="T3"/>
                  </a:cxn>
                  <a:cxn ang="T8">
                    <a:pos x="T4" y="T5"/>
                  </a:cxn>
                </a:cxnLst>
                <a:rect l="T9" t="T10" r="T11" b="T12"/>
                <a:pathLst>
                  <a:path w="38" h="63">
                    <a:moveTo>
                      <a:pt x="0" y="63"/>
                    </a:moveTo>
                    <a:lnTo>
                      <a:pt x="19" y="29"/>
                    </a:lnTo>
                    <a:lnTo>
                      <a:pt x="38" y="0"/>
                    </a:lnTo>
                  </a:path>
                </a:pathLst>
              </a:custGeom>
              <a:noFill/>
              <a:ln w="15875">
                <a:solidFill>
                  <a:srgbClr val="0000FF"/>
                </a:solidFill>
                <a:round/>
                <a:headEnd/>
                <a:tailEnd/>
              </a:ln>
            </p:spPr>
            <p:txBody>
              <a:bodyPr/>
              <a:lstStyle/>
              <a:p>
                <a:endParaRPr lang="en-GB"/>
              </a:p>
            </p:txBody>
          </p:sp>
          <p:sp>
            <p:nvSpPr>
              <p:cNvPr id="29758" name="Freeform 64"/>
              <p:cNvSpPr>
                <a:spLocks/>
              </p:cNvSpPr>
              <p:nvPr/>
            </p:nvSpPr>
            <p:spPr bwMode="auto">
              <a:xfrm>
                <a:off x="4887912" y="2655887"/>
                <a:ext cx="61913" cy="84138"/>
              </a:xfrm>
              <a:custGeom>
                <a:avLst/>
                <a:gdLst>
                  <a:gd name="T0" fmla="*/ 0 w 39"/>
                  <a:gd name="T1" fmla="*/ 2147483647 h 53"/>
                  <a:gd name="T2" fmla="*/ 2147483647 w 39"/>
                  <a:gd name="T3" fmla="*/ 2147483647 h 53"/>
                  <a:gd name="T4" fmla="*/ 2147483647 w 39"/>
                  <a:gd name="T5" fmla="*/ 0 h 53"/>
                  <a:gd name="T6" fmla="*/ 0 60000 65536"/>
                  <a:gd name="T7" fmla="*/ 0 60000 65536"/>
                  <a:gd name="T8" fmla="*/ 0 60000 65536"/>
                  <a:gd name="T9" fmla="*/ 0 w 39"/>
                  <a:gd name="T10" fmla="*/ 0 h 53"/>
                  <a:gd name="T11" fmla="*/ 39 w 39"/>
                  <a:gd name="T12" fmla="*/ 53 h 53"/>
                </a:gdLst>
                <a:ahLst/>
                <a:cxnLst>
                  <a:cxn ang="T6">
                    <a:pos x="T0" y="T1"/>
                  </a:cxn>
                  <a:cxn ang="T7">
                    <a:pos x="T2" y="T3"/>
                  </a:cxn>
                  <a:cxn ang="T8">
                    <a:pos x="T4" y="T5"/>
                  </a:cxn>
                </a:cxnLst>
                <a:rect l="T9" t="T10" r="T11" b="T12"/>
                <a:pathLst>
                  <a:path w="39" h="53">
                    <a:moveTo>
                      <a:pt x="0" y="53"/>
                    </a:moveTo>
                    <a:lnTo>
                      <a:pt x="20" y="24"/>
                    </a:lnTo>
                    <a:lnTo>
                      <a:pt x="39" y="0"/>
                    </a:lnTo>
                  </a:path>
                </a:pathLst>
              </a:custGeom>
              <a:noFill/>
              <a:ln w="15875">
                <a:solidFill>
                  <a:srgbClr val="0000FF"/>
                </a:solidFill>
                <a:round/>
                <a:headEnd/>
                <a:tailEnd/>
              </a:ln>
            </p:spPr>
            <p:txBody>
              <a:bodyPr/>
              <a:lstStyle/>
              <a:p>
                <a:endParaRPr lang="en-GB"/>
              </a:p>
            </p:txBody>
          </p:sp>
          <p:sp>
            <p:nvSpPr>
              <p:cNvPr id="29759" name="Freeform 65"/>
              <p:cNvSpPr>
                <a:spLocks/>
              </p:cNvSpPr>
              <p:nvPr/>
            </p:nvSpPr>
            <p:spPr bwMode="auto">
              <a:xfrm>
                <a:off x="4949825" y="2601912"/>
                <a:ext cx="69850" cy="53975"/>
              </a:xfrm>
              <a:custGeom>
                <a:avLst/>
                <a:gdLst>
                  <a:gd name="T0" fmla="*/ 0 w 44"/>
                  <a:gd name="T1" fmla="*/ 2147483647 h 34"/>
                  <a:gd name="T2" fmla="*/ 2147483647 w 44"/>
                  <a:gd name="T3" fmla="*/ 2147483647 h 34"/>
                  <a:gd name="T4" fmla="*/ 2147483647 w 44"/>
                  <a:gd name="T5" fmla="*/ 0 h 34"/>
                  <a:gd name="T6" fmla="*/ 0 60000 65536"/>
                  <a:gd name="T7" fmla="*/ 0 60000 65536"/>
                  <a:gd name="T8" fmla="*/ 0 60000 65536"/>
                  <a:gd name="T9" fmla="*/ 0 w 44"/>
                  <a:gd name="T10" fmla="*/ 0 h 34"/>
                  <a:gd name="T11" fmla="*/ 44 w 44"/>
                  <a:gd name="T12" fmla="*/ 34 h 34"/>
                </a:gdLst>
                <a:ahLst/>
                <a:cxnLst>
                  <a:cxn ang="T6">
                    <a:pos x="T0" y="T1"/>
                  </a:cxn>
                  <a:cxn ang="T7">
                    <a:pos x="T2" y="T3"/>
                  </a:cxn>
                  <a:cxn ang="T8">
                    <a:pos x="T4" y="T5"/>
                  </a:cxn>
                </a:cxnLst>
                <a:rect l="T9" t="T10" r="T11" b="T12"/>
                <a:pathLst>
                  <a:path w="44" h="34">
                    <a:moveTo>
                      <a:pt x="0" y="34"/>
                    </a:moveTo>
                    <a:lnTo>
                      <a:pt x="20" y="15"/>
                    </a:lnTo>
                    <a:lnTo>
                      <a:pt x="44" y="0"/>
                    </a:lnTo>
                  </a:path>
                </a:pathLst>
              </a:custGeom>
              <a:noFill/>
              <a:ln w="15875">
                <a:solidFill>
                  <a:srgbClr val="0000FF"/>
                </a:solidFill>
                <a:round/>
                <a:headEnd/>
                <a:tailEnd/>
              </a:ln>
            </p:spPr>
            <p:txBody>
              <a:bodyPr/>
              <a:lstStyle/>
              <a:p>
                <a:endParaRPr lang="en-GB"/>
              </a:p>
            </p:txBody>
          </p:sp>
          <p:sp>
            <p:nvSpPr>
              <p:cNvPr id="29760" name="Freeform 66"/>
              <p:cNvSpPr>
                <a:spLocks/>
              </p:cNvSpPr>
              <p:nvPr/>
            </p:nvSpPr>
            <p:spPr bwMode="auto">
              <a:xfrm>
                <a:off x="5019675" y="2571750"/>
                <a:ext cx="61912" cy="30162"/>
              </a:xfrm>
              <a:custGeom>
                <a:avLst/>
                <a:gdLst>
                  <a:gd name="T0" fmla="*/ 0 w 39"/>
                  <a:gd name="T1" fmla="*/ 2147483647 h 19"/>
                  <a:gd name="T2" fmla="*/ 2147483647 w 39"/>
                  <a:gd name="T3" fmla="*/ 2147483647 h 19"/>
                  <a:gd name="T4" fmla="*/ 2147483647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9"/>
                    </a:lnTo>
                    <a:lnTo>
                      <a:pt x="39" y="0"/>
                    </a:lnTo>
                  </a:path>
                </a:pathLst>
              </a:custGeom>
              <a:noFill/>
              <a:ln w="15875">
                <a:solidFill>
                  <a:srgbClr val="0000FF"/>
                </a:solidFill>
                <a:round/>
                <a:headEnd/>
                <a:tailEnd/>
              </a:ln>
            </p:spPr>
            <p:txBody>
              <a:bodyPr/>
              <a:lstStyle/>
              <a:p>
                <a:endParaRPr lang="en-GB"/>
              </a:p>
            </p:txBody>
          </p:sp>
          <p:sp>
            <p:nvSpPr>
              <p:cNvPr id="29761" name="Freeform 67"/>
              <p:cNvSpPr>
                <a:spLocks/>
              </p:cNvSpPr>
              <p:nvPr/>
            </p:nvSpPr>
            <p:spPr bwMode="auto">
              <a:xfrm>
                <a:off x="5081587" y="2563812"/>
                <a:ext cx="60325" cy="7938"/>
              </a:xfrm>
              <a:custGeom>
                <a:avLst/>
                <a:gdLst>
                  <a:gd name="T0" fmla="*/ 0 w 38"/>
                  <a:gd name="T1" fmla="*/ 2147483647 h 5"/>
                  <a:gd name="T2" fmla="*/ 2147483647 w 38"/>
                  <a:gd name="T3" fmla="*/ 0 h 5"/>
                  <a:gd name="T4" fmla="*/ 2147483647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GB"/>
              </a:p>
            </p:txBody>
          </p:sp>
          <p:sp>
            <p:nvSpPr>
              <p:cNvPr id="29762" name="Freeform 68"/>
              <p:cNvSpPr>
                <a:spLocks/>
              </p:cNvSpPr>
              <p:nvPr/>
            </p:nvSpPr>
            <p:spPr bwMode="auto">
              <a:xfrm>
                <a:off x="5141912" y="2563812"/>
                <a:ext cx="61913" cy="30163"/>
              </a:xfrm>
              <a:custGeom>
                <a:avLst/>
                <a:gdLst>
                  <a:gd name="T0" fmla="*/ 0 w 39"/>
                  <a:gd name="T1" fmla="*/ 0 h 19"/>
                  <a:gd name="T2" fmla="*/ 2147483647 w 39"/>
                  <a:gd name="T3" fmla="*/ 2147483647 h 19"/>
                  <a:gd name="T4" fmla="*/ 2147483647 w 39"/>
                  <a:gd name="T5" fmla="*/ 2147483647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0"/>
                    </a:moveTo>
                    <a:lnTo>
                      <a:pt x="20" y="10"/>
                    </a:lnTo>
                    <a:lnTo>
                      <a:pt x="39" y="19"/>
                    </a:lnTo>
                  </a:path>
                </a:pathLst>
              </a:custGeom>
              <a:noFill/>
              <a:ln w="15875">
                <a:solidFill>
                  <a:srgbClr val="0000FF"/>
                </a:solidFill>
                <a:round/>
                <a:headEnd/>
                <a:tailEnd/>
              </a:ln>
            </p:spPr>
            <p:txBody>
              <a:bodyPr/>
              <a:lstStyle/>
              <a:p>
                <a:endParaRPr lang="en-GB"/>
              </a:p>
            </p:txBody>
          </p:sp>
          <p:sp>
            <p:nvSpPr>
              <p:cNvPr id="29763" name="Freeform 69"/>
              <p:cNvSpPr>
                <a:spLocks/>
              </p:cNvSpPr>
              <p:nvPr/>
            </p:nvSpPr>
            <p:spPr bwMode="auto">
              <a:xfrm>
                <a:off x="5203825" y="2593975"/>
                <a:ext cx="61912" cy="46037"/>
              </a:xfrm>
              <a:custGeom>
                <a:avLst/>
                <a:gdLst>
                  <a:gd name="T0" fmla="*/ 0 w 39"/>
                  <a:gd name="T1" fmla="*/ 0 h 29"/>
                  <a:gd name="T2" fmla="*/ 2147483647 w 39"/>
                  <a:gd name="T3" fmla="*/ 2147483647 h 29"/>
                  <a:gd name="T4" fmla="*/ 2147483647 w 39"/>
                  <a:gd name="T5" fmla="*/ 2147483647 h 29"/>
                  <a:gd name="T6" fmla="*/ 0 60000 65536"/>
                  <a:gd name="T7" fmla="*/ 0 60000 65536"/>
                  <a:gd name="T8" fmla="*/ 0 60000 65536"/>
                  <a:gd name="T9" fmla="*/ 0 w 39"/>
                  <a:gd name="T10" fmla="*/ 0 h 29"/>
                  <a:gd name="T11" fmla="*/ 39 w 39"/>
                  <a:gd name="T12" fmla="*/ 29 h 29"/>
                </a:gdLst>
                <a:ahLst/>
                <a:cxnLst>
                  <a:cxn ang="T6">
                    <a:pos x="T0" y="T1"/>
                  </a:cxn>
                  <a:cxn ang="T7">
                    <a:pos x="T2" y="T3"/>
                  </a:cxn>
                  <a:cxn ang="T8">
                    <a:pos x="T4" y="T5"/>
                  </a:cxn>
                </a:cxnLst>
                <a:rect l="T9" t="T10" r="T11" b="T12"/>
                <a:pathLst>
                  <a:path w="39" h="29">
                    <a:moveTo>
                      <a:pt x="0" y="0"/>
                    </a:moveTo>
                    <a:lnTo>
                      <a:pt x="19" y="15"/>
                    </a:lnTo>
                    <a:lnTo>
                      <a:pt x="39" y="29"/>
                    </a:lnTo>
                  </a:path>
                </a:pathLst>
              </a:custGeom>
              <a:noFill/>
              <a:ln w="15875">
                <a:solidFill>
                  <a:srgbClr val="0000FF"/>
                </a:solidFill>
                <a:round/>
                <a:headEnd/>
                <a:tailEnd/>
              </a:ln>
            </p:spPr>
            <p:txBody>
              <a:bodyPr/>
              <a:lstStyle/>
              <a:p>
                <a:endParaRPr lang="en-GB"/>
              </a:p>
            </p:txBody>
          </p:sp>
          <p:sp>
            <p:nvSpPr>
              <p:cNvPr id="29764" name="Freeform 70"/>
              <p:cNvSpPr>
                <a:spLocks/>
              </p:cNvSpPr>
              <p:nvPr/>
            </p:nvSpPr>
            <p:spPr bwMode="auto">
              <a:xfrm>
                <a:off x="5265737" y="2640012"/>
                <a:ext cx="61913" cy="77788"/>
              </a:xfrm>
              <a:custGeom>
                <a:avLst/>
                <a:gdLst>
                  <a:gd name="T0" fmla="*/ 0 w 39"/>
                  <a:gd name="T1" fmla="*/ 0 h 49"/>
                  <a:gd name="T2" fmla="*/ 2147483647 w 39"/>
                  <a:gd name="T3" fmla="*/ 2147483647 h 49"/>
                  <a:gd name="T4" fmla="*/ 2147483647 w 39"/>
                  <a:gd name="T5" fmla="*/ 2147483647 h 49"/>
                  <a:gd name="T6" fmla="*/ 0 60000 65536"/>
                  <a:gd name="T7" fmla="*/ 0 60000 65536"/>
                  <a:gd name="T8" fmla="*/ 0 60000 65536"/>
                  <a:gd name="T9" fmla="*/ 0 w 39"/>
                  <a:gd name="T10" fmla="*/ 0 h 49"/>
                  <a:gd name="T11" fmla="*/ 39 w 39"/>
                  <a:gd name="T12" fmla="*/ 49 h 49"/>
                </a:gdLst>
                <a:ahLst/>
                <a:cxnLst>
                  <a:cxn ang="T6">
                    <a:pos x="T0" y="T1"/>
                  </a:cxn>
                  <a:cxn ang="T7">
                    <a:pos x="T2" y="T3"/>
                  </a:cxn>
                  <a:cxn ang="T8">
                    <a:pos x="T4" y="T5"/>
                  </a:cxn>
                </a:cxnLst>
                <a:rect l="T9" t="T10" r="T11" b="T12"/>
                <a:pathLst>
                  <a:path w="39" h="49">
                    <a:moveTo>
                      <a:pt x="0" y="0"/>
                    </a:moveTo>
                    <a:lnTo>
                      <a:pt x="19" y="25"/>
                    </a:lnTo>
                    <a:lnTo>
                      <a:pt x="39" y="49"/>
                    </a:lnTo>
                  </a:path>
                </a:pathLst>
              </a:custGeom>
              <a:noFill/>
              <a:ln w="15875">
                <a:solidFill>
                  <a:srgbClr val="0000FF"/>
                </a:solidFill>
                <a:round/>
                <a:headEnd/>
                <a:tailEnd/>
              </a:ln>
            </p:spPr>
            <p:txBody>
              <a:bodyPr/>
              <a:lstStyle/>
              <a:p>
                <a:endParaRPr lang="en-GB"/>
              </a:p>
            </p:txBody>
          </p:sp>
          <p:sp>
            <p:nvSpPr>
              <p:cNvPr id="29765" name="Freeform 71"/>
              <p:cNvSpPr>
                <a:spLocks/>
              </p:cNvSpPr>
              <p:nvPr/>
            </p:nvSpPr>
            <p:spPr bwMode="auto">
              <a:xfrm>
                <a:off x="5327650" y="2717800"/>
                <a:ext cx="68262" cy="100012"/>
              </a:xfrm>
              <a:custGeom>
                <a:avLst/>
                <a:gdLst>
                  <a:gd name="T0" fmla="*/ 0 w 43"/>
                  <a:gd name="T1" fmla="*/ 0 h 63"/>
                  <a:gd name="T2" fmla="*/ 2147483647 w 43"/>
                  <a:gd name="T3" fmla="*/ 2147483647 h 63"/>
                  <a:gd name="T4" fmla="*/ 2147483647 w 43"/>
                  <a:gd name="T5" fmla="*/ 2147483647 h 63"/>
                  <a:gd name="T6" fmla="*/ 0 60000 65536"/>
                  <a:gd name="T7" fmla="*/ 0 60000 65536"/>
                  <a:gd name="T8" fmla="*/ 0 60000 65536"/>
                  <a:gd name="T9" fmla="*/ 0 w 43"/>
                  <a:gd name="T10" fmla="*/ 0 h 63"/>
                  <a:gd name="T11" fmla="*/ 43 w 43"/>
                  <a:gd name="T12" fmla="*/ 63 h 63"/>
                </a:gdLst>
                <a:ahLst/>
                <a:cxnLst>
                  <a:cxn ang="T6">
                    <a:pos x="T0" y="T1"/>
                  </a:cxn>
                  <a:cxn ang="T7">
                    <a:pos x="T2" y="T3"/>
                  </a:cxn>
                  <a:cxn ang="T8">
                    <a:pos x="T4" y="T5"/>
                  </a:cxn>
                </a:cxnLst>
                <a:rect l="T9" t="T10" r="T11" b="T12"/>
                <a:pathLst>
                  <a:path w="43" h="63">
                    <a:moveTo>
                      <a:pt x="0" y="0"/>
                    </a:moveTo>
                    <a:lnTo>
                      <a:pt x="19" y="29"/>
                    </a:lnTo>
                    <a:lnTo>
                      <a:pt x="43" y="63"/>
                    </a:lnTo>
                  </a:path>
                </a:pathLst>
              </a:custGeom>
              <a:noFill/>
              <a:ln w="15875">
                <a:solidFill>
                  <a:srgbClr val="0000FF"/>
                </a:solidFill>
                <a:round/>
                <a:headEnd/>
                <a:tailEnd/>
              </a:ln>
            </p:spPr>
            <p:txBody>
              <a:bodyPr/>
              <a:lstStyle/>
              <a:p>
                <a:endParaRPr lang="en-GB"/>
              </a:p>
            </p:txBody>
          </p:sp>
          <p:sp>
            <p:nvSpPr>
              <p:cNvPr id="29766" name="Freeform 72"/>
              <p:cNvSpPr>
                <a:spLocks/>
              </p:cNvSpPr>
              <p:nvPr/>
            </p:nvSpPr>
            <p:spPr bwMode="auto">
              <a:xfrm>
                <a:off x="5395912" y="2817812"/>
                <a:ext cx="61913" cy="122238"/>
              </a:xfrm>
              <a:custGeom>
                <a:avLst/>
                <a:gdLst>
                  <a:gd name="T0" fmla="*/ 0 w 39"/>
                  <a:gd name="T1" fmla="*/ 0 h 77"/>
                  <a:gd name="T2" fmla="*/ 2147483647 w 39"/>
                  <a:gd name="T3" fmla="*/ 2147483647 h 77"/>
                  <a:gd name="T4" fmla="*/ 2147483647 w 39"/>
                  <a:gd name="T5" fmla="*/ 2147483647 h 77"/>
                  <a:gd name="T6" fmla="*/ 0 60000 65536"/>
                  <a:gd name="T7" fmla="*/ 0 60000 65536"/>
                  <a:gd name="T8" fmla="*/ 0 60000 65536"/>
                  <a:gd name="T9" fmla="*/ 0 w 39"/>
                  <a:gd name="T10" fmla="*/ 0 h 77"/>
                  <a:gd name="T11" fmla="*/ 39 w 39"/>
                  <a:gd name="T12" fmla="*/ 77 h 77"/>
                </a:gdLst>
                <a:ahLst/>
                <a:cxnLst>
                  <a:cxn ang="T6">
                    <a:pos x="T0" y="T1"/>
                  </a:cxn>
                  <a:cxn ang="T7">
                    <a:pos x="T2" y="T3"/>
                  </a:cxn>
                  <a:cxn ang="T8">
                    <a:pos x="T4" y="T5"/>
                  </a:cxn>
                </a:cxnLst>
                <a:rect l="T9" t="T10" r="T11" b="T12"/>
                <a:pathLst>
                  <a:path w="39" h="77">
                    <a:moveTo>
                      <a:pt x="0" y="0"/>
                    </a:moveTo>
                    <a:lnTo>
                      <a:pt x="20" y="38"/>
                    </a:lnTo>
                    <a:lnTo>
                      <a:pt x="39" y="77"/>
                    </a:lnTo>
                  </a:path>
                </a:pathLst>
              </a:custGeom>
              <a:noFill/>
              <a:ln w="15875">
                <a:solidFill>
                  <a:srgbClr val="0000FF"/>
                </a:solidFill>
                <a:round/>
                <a:headEnd/>
                <a:tailEnd/>
              </a:ln>
            </p:spPr>
            <p:txBody>
              <a:bodyPr/>
              <a:lstStyle/>
              <a:p>
                <a:endParaRPr lang="en-GB"/>
              </a:p>
            </p:txBody>
          </p:sp>
          <p:sp>
            <p:nvSpPr>
              <p:cNvPr id="29767" name="Freeform 73"/>
              <p:cNvSpPr>
                <a:spLocks/>
              </p:cNvSpPr>
              <p:nvPr/>
            </p:nvSpPr>
            <p:spPr bwMode="auto">
              <a:xfrm>
                <a:off x="5457825" y="2940050"/>
                <a:ext cx="61912" cy="138112"/>
              </a:xfrm>
              <a:custGeom>
                <a:avLst/>
                <a:gdLst>
                  <a:gd name="T0" fmla="*/ 0 w 39"/>
                  <a:gd name="T1" fmla="*/ 0 h 87"/>
                  <a:gd name="T2" fmla="*/ 2147483647 w 39"/>
                  <a:gd name="T3" fmla="*/ 2147483647 h 87"/>
                  <a:gd name="T4" fmla="*/ 2147483647 w 39"/>
                  <a:gd name="T5" fmla="*/ 214748364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19" y="44"/>
                    </a:lnTo>
                    <a:lnTo>
                      <a:pt x="39" y="87"/>
                    </a:lnTo>
                  </a:path>
                </a:pathLst>
              </a:custGeom>
              <a:noFill/>
              <a:ln w="15875">
                <a:solidFill>
                  <a:srgbClr val="0000FF"/>
                </a:solidFill>
                <a:round/>
                <a:headEnd/>
                <a:tailEnd/>
              </a:ln>
            </p:spPr>
            <p:txBody>
              <a:bodyPr/>
              <a:lstStyle/>
              <a:p>
                <a:endParaRPr lang="en-GB"/>
              </a:p>
            </p:txBody>
          </p:sp>
          <p:sp>
            <p:nvSpPr>
              <p:cNvPr id="29768" name="Line 74"/>
              <p:cNvSpPr>
                <a:spLocks noChangeShapeType="1"/>
              </p:cNvSpPr>
              <p:nvPr/>
            </p:nvSpPr>
            <p:spPr bwMode="auto">
              <a:xfrm>
                <a:off x="5519737" y="3078162"/>
                <a:ext cx="60325" cy="146050"/>
              </a:xfrm>
              <a:prstGeom prst="line">
                <a:avLst/>
              </a:prstGeom>
              <a:noFill/>
              <a:ln w="15875">
                <a:solidFill>
                  <a:srgbClr val="0000FF"/>
                </a:solidFill>
                <a:round/>
                <a:headEnd/>
                <a:tailEnd/>
              </a:ln>
            </p:spPr>
            <p:txBody>
              <a:bodyPr/>
              <a:lstStyle/>
              <a:p>
                <a:endParaRPr lang="en-GB"/>
              </a:p>
            </p:txBody>
          </p:sp>
          <p:sp>
            <p:nvSpPr>
              <p:cNvPr id="29769" name="Freeform 75"/>
              <p:cNvSpPr>
                <a:spLocks/>
              </p:cNvSpPr>
              <p:nvPr/>
            </p:nvSpPr>
            <p:spPr bwMode="auto">
              <a:xfrm>
                <a:off x="5580062" y="3224212"/>
                <a:ext cx="61913" cy="161925"/>
              </a:xfrm>
              <a:custGeom>
                <a:avLst/>
                <a:gdLst>
                  <a:gd name="T0" fmla="*/ 0 w 39"/>
                  <a:gd name="T1" fmla="*/ 0 h 102"/>
                  <a:gd name="T2" fmla="*/ 2147483647 w 39"/>
                  <a:gd name="T3" fmla="*/ 2147483647 h 102"/>
                  <a:gd name="T4" fmla="*/ 2147483647 w 39"/>
                  <a:gd name="T5" fmla="*/ 2147483647 h 102"/>
                  <a:gd name="T6" fmla="*/ 0 60000 65536"/>
                  <a:gd name="T7" fmla="*/ 0 60000 65536"/>
                  <a:gd name="T8" fmla="*/ 0 60000 65536"/>
                  <a:gd name="T9" fmla="*/ 0 w 39"/>
                  <a:gd name="T10" fmla="*/ 0 h 102"/>
                  <a:gd name="T11" fmla="*/ 39 w 39"/>
                  <a:gd name="T12" fmla="*/ 102 h 102"/>
                </a:gdLst>
                <a:ahLst/>
                <a:cxnLst>
                  <a:cxn ang="T6">
                    <a:pos x="T0" y="T1"/>
                  </a:cxn>
                  <a:cxn ang="T7">
                    <a:pos x="T2" y="T3"/>
                  </a:cxn>
                  <a:cxn ang="T8">
                    <a:pos x="T4" y="T5"/>
                  </a:cxn>
                </a:cxnLst>
                <a:rect l="T9" t="T10" r="T11" b="T12"/>
                <a:pathLst>
                  <a:path w="39" h="102">
                    <a:moveTo>
                      <a:pt x="0" y="0"/>
                    </a:moveTo>
                    <a:lnTo>
                      <a:pt x="20" y="49"/>
                    </a:lnTo>
                    <a:lnTo>
                      <a:pt x="39" y="102"/>
                    </a:lnTo>
                  </a:path>
                </a:pathLst>
              </a:custGeom>
              <a:noFill/>
              <a:ln w="15875">
                <a:solidFill>
                  <a:srgbClr val="0000FF"/>
                </a:solidFill>
                <a:round/>
                <a:headEnd/>
                <a:tailEnd/>
              </a:ln>
            </p:spPr>
            <p:txBody>
              <a:bodyPr/>
              <a:lstStyle/>
              <a:p>
                <a:endParaRPr lang="en-GB"/>
              </a:p>
            </p:txBody>
          </p:sp>
          <p:sp>
            <p:nvSpPr>
              <p:cNvPr id="29770" name="Freeform 76"/>
              <p:cNvSpPr>
                <a:spLocks/>
              </p:cNvSpPr>
              <p:nvPr/>
            </p:nvSpPr>
            <p:spPr bwMode="auto">
              <a:xfrm>
                <a:off x="5641975" y="3386137"/>
                <a:ext cx="69850" cy="168275"/>
              </a:xfrm>
              <a:custGeom>
                <a:avLst/>
                <a:gdLst>
                  <a:gd name="T0" fmla="*/ 0 w 44"/>
                  <a:gd name="T1" fmla="*/ 0 h 106"/>
                  <a:gd name="T2" fmla="*/ 2147483647 w 44"/>
                  <a:gd name="T3" fmla="*/ 2147483647 h 106"/>
                  <a:gd name="T4" fmla="*/ 2147483647 w 44"/>
                  <a:gd name="T5" fmla="*/ 2147483647 h 106"/>
                  <a:gd name="T6" fmla="*/ 0 60000 65536"/>
                  <a:gd name="T7" fmla="*/ 0 60000 65536"/>
                  <a:gd name="T8" fmla="*/ 0 60000 65536"/>
                  <a:gd name="T9" fmla="*/ 0 w 44"/>
                  <a:gd name="T10" fmla="*/ 0 h 106"/>
                  <a:gd name="T11" fmla="*/ 44 w 44"/>
                  <a:gd name="T12" fmla="*/ 106 h 106"/>
                </a:gdLst>
                <a:ahLst/>
                <a:cxnLst>
                  <a:cxn ang="T6">
                    <a:pos x="T0" y="T1"/>
                  </a:cxn>
                  <a:cxn ang="T7">
                    <a:pos x="T2" y="T3"/>
                  </a:cxn>
                  <a:cxn ang="T8">
                    <a:pos x="T4" y="T5"/>
                  </a:cxn>
                </a:cxnLst>
                <a:rect l="T9" t="T10" r="T11" b="T12"/>
                <a:pathLst>
                  <a:path w="44" h="106">
                    <a:moveTo>
                      <a:pt x="0" y="0"/>
                    </a:moveTo>
                    <a:lnTo>
                      <a:pt x="20" y="53"/>
                    </a:lnTo>
                    <a:lnTo>
                      <a:pt x="44" y="106"/>
                    </a:lnTo>
                  </a:path>
                </a:pathLst>
              </a:custGeom>
              <a:noFill/>
              <a:ln w="15875">
                <a:solidFill>
                  <a:srgbClr val="0000FF"/>
                </a:solidFill>
                <a:round/>
                <a:headEnd/>
                <a:tailEnd/>
              </a:ln>
            </p:spPr>
            <p:txBody>
              <a:bodyPr/>
              <a:lstStyle/>
              <a:p>
                <a:endParaRPr lang="en-GB"/>
              </a:p>
            </p:txBody>
          </p:sp>
          <p:sp>
            <p:nvSpPr>
              <p:cNvPr id="29771" name="Line 77"/>
              <p:cNvSpPr>
                <a:spLocks noChangeShapeType="1"/>
              </p:cNvSpPr>
              <p:nvPr/>
            </p:nvSpPr>
            <p:spPr bwMode="auto">
              <a:xfrm>
                <a:off x="5711825" y="3554412"/>
                <a:ext cx="60325" cy="161925"/>
              </a:xfrm>
              <a:prstGeom prst="line">
                <a:avLst/>
              </a:prstGeom>
              <a:noFill/>
              <a:ln w="15875">
                <a:solidFill>
                  <a:srgbClr val="0000FF"/>
                </a:solidFill>
                <a:round/>
                <a:headEnd/>
                <a:tailEnd/>
              </a:ln>
            </p:spPr>
            <p:txBody>
              <a:bodyPr/>
              <a:lstStyle/>
              <a:p>
                <a:endParaRPr lang="en-GB"/>
              </a:p>
            </p:txBody>
          </p:sp>
          <p:sp>
            <p:nvSpPr>
              <p:cNvPr id="29772" name="Freeform 78"/>
              <p:cNvSpPr>
                <a:spLocks/>
              </p:cNvSpPr>
              <p:nvPr/>
            </p:nvSpPr>
            <p:spPr bwMode="auto">
              <a:xfrm>
                <a:off x="5772150" y="3716337"/>
                <a:ext cx="61912" cy="169863"/>
              </a:xfrm>
              <a:custGeom>
                <a:avLst/>
                <a:gdLst>
                  <a:gd name="T0" fmla="*/ 0 w 39"/>
                  <a:gd name="T1" fmla="*/ 0 h 107"/>
                  <a:gd name="T2" fmla="*/ 2147483647 w 39"/>
                  <a:gd name="T3" fmla="*/ 2147483647 h 107"/>
                  <a:gd name="T4" fmla="*/ 2147483647 w 39"/>
                  <a:gd name="T5" fmla="*/ 2147483647 h 107"/>
                  <a:gd name="T6" fmla="*/ 0 60000 65536"/>
                  <a:gd name="T7" fmla="*/ 0 60000 65536"/>
                  <a:gd name="T8" fmla="*/ 0 60000 65536"/>
                  <a:gd name="T9" fmla="*/ 0 w 39"/>
                  <a:gd name="T10" fmla="*/ 0 h 107"/>
                  <a:gd name="T11" fmla="*/ 39 w 39"/>
                  <a:gd name="T12" fmla="*/ 107 h 107"/>
                </a:gdLst>
                <a:ahLst/>
                <a:cxnLst>
                  <a:cxn ang="T6">
                    <a:pos x="T0" y="T1"/>
                  </a:cxn>
                  <a:cxn ang="T7">
                    <a:pos x="T2" y="T3"/>
                  </a:cxn>
                  <a:cxn ang="T8">
                    <a:pos x="T4" y="T5"/>
                  </a:cxn>
                </a:cxnLst>
                <a:rect l="T9" t="T10" r="T11" b="T12"/>
                <a:pathLst>
                  <a:path w="39" h="107">
                    <a:moveTo>
                      <a:pt x="0" y="0"/>
                    </a:moveTo>
                    <a:lnTo>
                      <a:pt x="20" y="53"/>
                    </a:lnTo>
                    <a:lnTo>
                      <a:pt x="39" y="107"/>
                    </a:lnTo>
                  </a:path>
                </a:pathLst>
              </a:custGeom>
              <a:noFill/>
              <a:ln w="15875">
                <a:solidFill>
                  <a:srgbClr val="0000FF"/>
                </a:solidFill>
                <a:round/>
                <a:headEnd/>
                <a:tailEnd/>
              </a:ln>
            </p:spPr>
            <p:txBody>
              <a:bodyPr/>
              <a:lstStyle/>
              <a:p>
                <a:endParaRPr lang="en-GB"/>
              </a:p>
            </p:txBody>
          </p:sp>
          <p:sp>
            <p:nvSpPr>
              <p:cNvPr id="29773" name="Line 79"/>
              <p:cNvSpPr>
                <a:spLocks noChangeShapeType="1"/>
              </p:cNvSpPr>
              <p:nvPr/>
            </p:nvSpPr>
            <p:spPr bwMode="auto">
              <a:xfrm>
                <a:off x="5834062" y="3886200"/>
                <a:ext cx="61913" cy="160337"/>
              </a:xfrm>
              <a:prstGeom prst="line">
                <a:avLst/>
              </a:prstGeom>
              <a:noFill/>
              <a:ln w="15875">
                <a:solidFill>
                  <a:srgbClr val="0000FF"/>
                </a:solidFill>
                <a:round/>
                <a:headEnd/>
                <a:tailEnd/>
              </a:ln>
            </p:spPr>
            <p:txBody>
              <a:bodyPr/>
              <a:lstStyle/>
              <a:p>
                <a:endParaRPr lang="en-GB"/>
              </a:p>
            </p:txBody>
          </p:sp>
          <p:sp>
            <p:nvSpPr>
              <p:cNvPr id="29774" name="Line 80"/>
              <p:cNvSpPr>
                <a:spLocks noChangeShapeType="1"/>
              </p:cNvSpPr>
              <p:nvPr/>
            </p:nvSpPr>
            <p:spPr bwMode="auto">
              <a:xfrm>
                <a:off x="5895975" y="4046537"/>
                <a:ext cx="61912" cy="153988"/>
              </a:xfrm>
              <a:prstGeom prst="line">
                <a:avLst/>
              </a:prstGeom>
              <a:noFill/>
              <a:ln w="15875">
                <a:solidFill>
                  <a:srgbClr val="0000FF"/>
                </a:solidFill>
                <a:round/>
                <a:headEnd/>
                <a:tailEnd/>
              </a:ln>
            </p:spPr>
            <p:txBody>
              <a:bodyPr/>
              <a:lstStyle/>
              <a:p>
                <a:endParaRPr lang="en-GB"/>
              </a:p>
            </p:txBody>
          </p:sp>
          <p:sp>
            <p:nvSpPr>
              <p:cNvPr id="29775" name="Freeform 81"/>
              <p:cNvSpPr>
                <a:spLocks/>
              </p:cNvSpPr>
              <p:nvPr/>
            </p:nvSpPr>
            <p:spPr bwMode="auto">
              <a:xfrm>
                <a:off x="5957887" y="4200525"/>
                <a:ext cx="68263" cy="146050"/>
              </a:xfrm>
              <a:custGeom>
                <a:avLst/>
                <a:gdLst>
                  <a:gd name="T0" fmla="*/ 0 w 43"/>
                  <a:gd name="T1" fmla="*/ 0 h 92"/>
                  <a:gd name="T2" fmla="*/ 2147483647 w 43"/>
                  <a:gd name="T3" fmla="*/ 2147483647 h 92"/>
                  <a:gd name="T4" fmla="*/ 2147483647 w 43"/>
                  <a:gd name="T5" fmla="*/ 2147483647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0"/>
                    </a:moveTo>
                    <a:lnTo>
                      <a:pt x="19" y="49"/>
                    </a:lnTo>
                    <a:lnTo>
                      <a:pt x="43" y="92"/>
                    </a:lnTo>
                  </a:path>
                </a:pathLst>
              </a:custGeom>
              <a:noFill/>
              <a:ln w="15875">
                <a:solidFill>
                  <a:srgbClr val="0000FF"/>
                </a:solidFill>
                <a:round/>
                <a:headEnd/>
                <a:tailEnd/>
              </a:ln>
            </p:spPr>
            <p:txBody>
              <a:bodyPr/>
              <a:lstStyle/>
              <a:p>
                <a:endParaRPr lang="en-GB"/>
              </a:p>
            </p:txBody>
          </p:sp>
          <p:sp>
            <p:nvSpPr>
              <p:cNvPr id="29776" name="Freeform 82"/>
              <p:cNvSpPr>
                <a:spLocks/>
              </p:cNvSpPr>
              <p:nvPr/>
            </p:nvSpPr>
            <p:spPr bwMode="auto">
              <a:xfrm>
                <a:off x="6026150" y="4346575"/>
                <a:ext cx="61912" cy="138112"/>
              </a:xfrm>
              <a:custGeom>
                <a:avLst/>
                <a:gdLst>
                  <a:gd name="T0" fmla="*/ 0 w 39"/>
                  <a:gd name="T1" fmla="*/ 0 h 87"/>
                  <a:gd name="T2" fmla="*/ 2147483647 w 39"/>
                  <a:gd name="T3" fmla="*/ 2147483647 h 87"/>
                  <a:gd name="T4" fmla="*/ 2147483647 w 39"/>
                  <a:gd name="T5" fmla="*/ 214748364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20" y="44"/>
                    </a:lnTo>
                    <a:lnTo>
                      <a:pt x="39" y="87"/>
                    </a:lnTo>
                  </a:path>
                </a:pathLst>
              </a:custGeom>
              <a:noFill/>
              <a:ln w="15875">
                <a:solidFill>
                  <a:srgbClr val="0000FF"/>
                </a:solidFill>
                <a:round/>
                <a:headEnd/>
                <a:tailEnd/>
              </a:ln>
            </p:spPr>
            <p:txBody>
              <a:bodyPr/>
              <a:lstStyle/>
              <a:p>
                <a:endParaRPr lang="en-GB"/>
              </a:p>
            </p:txBody>
          </p:sp>
          <p:sp>
            <p:nvSpPr>
              <p:cNvPr id="29777" name="Line 83"/>
              <p:cNvSpPr>
                <a:spLocks noChangeShapeType="1"/>
              </p:cNvSpPr>
              <p:nvPr/>
            </p:nvSpPr>
            <p:spPr bwMode="auto">
              <a:xfrm>
                <a:off x="6088062" y="4484687"/>
                <a:ext cx="61913" cy="123825"/>
              </a:xfrm>
              <a:prstGeom prst="line">
                <a:avLst/>
              </a:prstGeom>
              <a:noFill/>
              <a:ln w="15875">
                <a:solidFill>
                  <a:srgbClr val="0000FF"/>
                </a:solidFill>
                <a:round/>
                <a:headEnd/>
                <a:tailEnd/>
              </a:ln>
            </p:spPr>
            <p:txBody>
              <a:bodyPr/>
              <a:lstStyle/>
              <a:p>
                <a:endParaRPr lang="en-GB"/>
              </a:p>
            </p:txBody>
          </p:sp>
          <p:sp>
            <p:nvSpPr>
              <p:cNvPr id="29778" name="Freeform 84"/>
              <p:cNvSpPr>
                <a:spLocks/>
              </p:cNvSpPr>
              <p:nvPr/>
            </p:nvSpPr>
            <p:spPr bwMode="auto">
              <a:xfrm>
                <a:off x="6149975" y="4608512"/>
                <a:ext cx="61912" cy="114300"/>
              </a:xfrm>
              <a:custGeom>
                <a:avLst/>
                <a:gdLst>
                  <a:gd name="T0" fmla="*/ 0 w 39"/>
                  <a:gd name="T1" fmla="*/ 0 h 72"/>
                  <a:gd name="T2" fmla="*/ 2147483647 w 39"/>
                  <a:gd name="T3" fmla="*/ 2147483647 h 72"/>
                  <a:gd name="T4" fmla="*/ 2147483647 w 39"/>
                  <a:gd name="T5" fmla="*/ 2147483647 h 72"/>
                  <a:gd name="T6" fmla="*/ 0 60000 65536"/>
                  <a:gd name="T7" fmla="*/ 0 60000 65536"/>
                  <a:gd name="T8" fmla="*/ 0 60000 65536"/>
                  <a:gd name="T9" fmla="*/ 0 w 39"/>
                  <a:gd name="T10" fmla="*/ 0 h 72"/>
                  <a:gd name="T11" fmla="*/ 39 w 39"/>
                  <a:gd name="T12" fmla="*/ 72 h 72"/>
                </a:gdLst>
                <a:ahLst/>
                <a:cxnLst>
                  <a:cxn ang="T6">
                    <a:pos x="T0" y="T1"/>
                  </a:cxn>
                  <a:cxn ang="T7">
                    <a:pos x="T2" y="T3"/>
                  </a:cxn>
                  <a:cxn ang="T8">
                    <a:pos x="T4" y="T5"/>
                  </a:cxn>
                </a:cxnLst>
                <a:rect l="T9" t="T10" r="T11" b="T12"/>
                <a:pathLst>
                  <a:path w="39" h="72">
                    <a:moveTo>
                      <a:pt x="0" y="0"/>
                    </a:moveTo>
                    <a:lnTo>
                      <a:pt x="19" y="39"/>
                    </a:lnTo>
                    <a:lnTo>
                      <a:pt x="39" y="72"/>
                    </a:lnTo>
                  </a:path>
                </a:pathLst>
              </a:custGeom>
              <a:noFill/>
              <a:ln w="15875">
                <a:solidFill>
                  <a:srgbClr val="0000FF"/>
                </a:solidFill>
                <a:round/>
                <a:headEnd/>
                <a:tailEnd/>
              </a:ln>
            </p:spPr>
            <p:txBody>
              <a:bodyPr/>
              <a:lstStyle/>
              <a:p>
                <a:endParaRPr lang="en-GB"/>
              </a:p>
            </p:txBody>
          </p:sp>
          <p:sp>
            <p:nvSpPr>
              <p:cNvPr id="29779" name="Line 85"/>
              <p:cNvSpPr>
                <a:spLocks noChangeShapeType="1"/>
              </p:cNvSpPr>
              <p:nvPr/>
            </p:nvSpPr>
            <p:spPr bwMode="auto">
              <a:xfrm>
                <a:off x="6211887" y="4722812"/>
                <a:ext cx="60325" cy="100013"/>
              </a:xfrm>
              <a:prstGeom prst="line">
                <a:avLst/>
              </a:prstGeom>
              <a:noFill/>
              <a:ln w="15875">
                <a:solidFill>
                  <a:srgbClr val="0000FF"/>
                </a:solidFill>
                <a:round/>
                <a:headEnd/>
                <a:tailEnd/>
              </a:ln>
            </p:spPr>
            <p:txBody>
              <a:bodyPr/>
              <a:lstStyle/>
              <a:p>
                <a:endParaRPr lang="en-GB"/>
              </a:p>
            </p:txBody>
          </p:sp>
          <p:sp>
            <p:nvSpPr>
              <p:cNvPr id="29780" name="Line 86"/>
              <p:cNvSpPr>
                <a:spLocks noChangeShapeType="1"/>
              </p:cNvSpPr>
              <p:nvPr/>
            </p:nvSpPr>
            <p:spPr bwMode="auto">
              <a:xfrm>
                <a:off x="6272212" y="4822825"/>
                <a:ext cx="61913" cy="85725"/>
              </a:xfrm>
              <a:prstGeom prst="line">
                <a:avLst/>
              </a:prstGeom>
              <a:noFill/>
              <a:ln w="15875">
                <a:solidFill>
                  <a:srgbClr val="0000FF"/>
                </a:solidFill>
                <a:round/>
                <a:headEnd/>
                <a:tailEnd/>
              </a:ln>
            </p:spPr>
            <p:txBody>
              <a:bodyPr/>
              <a:lstStyle/>
              <a:p>
                <a:endParaRPr lang="en-GB"/>
              </a:p>
            </p:txBody>
          </p:sp>
          <p:sp>
            <p:nvSpPr>
              <p:cNvPr id="29781" name="Freeform 87"/>
              <p:cNvSpPr>
                <a:spLocks/>
              </p:cNvSpPr>
              <p:nvPr/>
            </p:nvSpPr>
            <p:spPr bwMode="auto">
              <a:xfrm>
                <a:off x="6334125" y="4908550"/>
                <a:ext cx="69850" cy="76200"/>
              </a:xfrm>
              <a:custGeom>
                <a:avLst/>
                <a:gdLst>
                  <a:gd name="T0" fmla="*/ 0 w 44"/>
                  <a:gd name="T1" fmla="*/ 0 h 48"/>
                  <a:gd name="T2" fmla="*/ 2147483647 w 44"/>
                  <a:gd name="T3" fmla="*/ 2147483647 h 48"/>
                  <a:gd name="T4" fmla="*/ 2147483647 w 44"/>
                  <a:gd name="T5" fmla="*/ 2147483647 h 48"/>
                  <a:gd name="T6" fmla="*/ 0 60000 65536"/>
                  <a:gd name="T7" fmla="*/ 0 60000 65536"/>
                  <a:gd name="T8" fmla="*/ 0 60000 65536"/>
                  <a:gd name="T9" fmla="*/ 0 w 44"/>
                  <a:gd name="T10" fmla="*/ 0 h 48"/>
                  <a:gd name="T11" fmla="*/ 44 w 44"/>
                  <a:gd name="T12" fmla="*/ 48 h 48"/>
                </a:gdLst>
                <a:ahLst/>
                <a:cxnLst>
                  <a:cxn ang="T6">
                    <a:pos x="T0" y="T1"/>
                  </a:cxn>
                  <a:cxn ang="T7">
                    <a:pos x="T2" y="T3"/>
                  </a:cxn>
                  <a:cxn ang="T8">
                    <a:pos x="T4" y="T5"/>
                  </a:cxn>
                </a:cxnLst>
                <a:rect l="T9" t="T10" r="T11" b="T12"/>
                <a:pathLst>
                  <a:path w="44" h="48">
                    <a:moveTo>
                      <a:pt x="0" y="0"/>
                    </a:moveTo>
                    <a:lnTo>
                      <a:pt x="19" y="24"/>
                    </a:lnTo>
                    <a:lnTo>
                      <a:pt x="44" y="48"/>
                    </a:lnTo>
                  </a:path>
                </a:pathLst>
              </a:custGeom>
              <a:noFill/>
              <a:ln w="15875">
                <a:solidFill>
                  <a:srgbClr val="0000FF"/>
                </a:solidFill>
                <a:round/>
                <a:headEnd/>
                <a:tailEnd/>
              </a:ln>
            </p:spPr>
            <p:txBody>
              <a:bodyPr/>
              <a:lstStyle/>
              <a:p>
                <a:endParaRPr lang="en-GB"/>
              </a:p>
            </p:txBody>
          </p:sp>
          <p:sp>
            <p:nvSpPr>
              <p:cNvPr id="29782" name="Freeform 88"/>
              <p:cNvSpPr>
                <a:spLocks/>
              </p:cNvSpPr>
              <p:nvPr/>
            </p:nvSpPr>
            <p:spPr bwMode="auto">
              <a:xfrm>
                <a:off x="6403975" y="4984750"/>
                <a:ext cx="60325" cy="69850"/>
              </a:xfrm>
              <a:custGeom>
                <a:avLst/>
                <a:gdLst>
                  <a:gd name="T0" fmla="*/ 0 w 38"/>
                  <a:gd name="T1" fmla="*/ 0 h 44"/>
                  <a:gd name="T2" fmla="*/ 2147483647 w 38"/>
                  <a:gd name="T3" fmla="*/ 2147483647 h 44"/>
                  <a:gd name="T4" fmla="*/ 2147483647 w 38"/>
                  <a:gd name="T5" fmla="*/ 2147483647 h 44"/>
                  <a:gd name="T6" fmla="*/ 0 60000 65536"/>
                  <a:gd name="T7" fmla="*/ 0 60000 65536"/>
                  <a:gd name="T8" fmla="*/ 0 60000 65536"/>
                  <a:gd name="T9" fmla="*/ 0 w 38"/>
                  <a:gd name="T10" fmla="*/ 0 h 44"/>
                  <a:gd name="T11" fmla="*/ 38 w 38"/>
                  <a:gd name="T12" fmla="*/ 44 h 44"/>
                </a:gdLst>
                <a:ahLst/>
                <a:cxnLst>
                  <a:cxn ang="T6">
                    <a:pos x="T0" y="T1"/>
                  </a:cxn>
                  <a:cxn ang="T7">
                    <a:pos x="T2" y="T3"/>
                  </a:cxn>
                  <a:cxn ang="T8">
                    <a:pos x="T4" y="T5"/>
                  </a:cxn>
                </a:cxnLst>
                <a:rect l="T9" t="T10" r="T11" b="T12"/>
                <a:pathLst>
                  <a:path w="38" h="44">
                    <a:moveTo>
                      <a:pt x="0" y="0"/>
                    </a:moveTo>
                    <a:lnTo>
                      <a:pt x="19" y="24"/>
                    </a:lnTo>
                    <a:lnTo>
                      <a:pt x="38" y="44"/>
                    </a:lnTo>
                  </a:path>
                </a:pathLst>
              </a:custGeom>
              <a:noFill/>
              <a:ln w="15875">
                <a:solidFill>
                  <a:srgbClr val="0000FF"/>
                </a:solidFill>
                <a:round/>
                <a:headEnd/>
                <a:tailEnd/>
              </a:ln>
            </p:spPr>
            <p:txBody>
              <a:bodyPr/>
              <a:lstStyle/>
              <a:p>
                <a:endParaRPr lang="en-GB"/>
              </a:p>
            </p:txBody>
          </p:sp>
          <p:sp>
            <p:nvSpPr>
              <p:cNvPr id="29783" name="Line 89"/>
              <p:cNvSpPr>
                <a:spLocks noChangeShapeType="1"/>
              </p:cNvSpPr>
              <p:nvPr/>
            </p:nvSpPr>
            <p:spPr bwMode="auto">
              <a:xfrm>
                <a:off x="6464300" y="5054600"/>
                <a:ext cx="61912" cy="52387"/>
              </a:xfrm>
              <a:prstGeom prst="line">
                <a:avLst/>
              </a:prstGeom>
              <a:noFill/>
              <a:ln w="15875">
                <a:solidFill>
                  <a:srgbClr val="0000FF"/>
                </a:solidFill>
                <a:round/>
                <a:headEnd/>
                <a:tailEnd/>
              </a:ln>
            </p:spPr>
            <p:txBody>
              <a:bodyPr/>
              <a:lstStyle/>
              <a:p>
                <a:endParaRPr lang="en-GB"/>
              </a:p>
            </p:txBody>
          </p:sp>
          <p:sp>
            <p:nvSpPr>
              <p:cNvPr id="29784" name="Line 90"/>
              <p:cNvSpPr>
                <a:spLocks noChangeShapeType="1"/>
              </p:cNvSpPr>
              <p:nvPr/>
            </p:nvSpPr>
            <p:spPr bwMode="auto">
              <a:xfrm>
                <a:off x="6526212" y="5106987"/>
                <a:ext cx="61913" cy="47625"/>
              </a:xfrm>
              <a:prstGeom prst="line">
                <a:avLst/>
              </a:prstGeom>
              <a:noFill/>
              <a:ln w="15875">
                <a:solidFill>
                  <a:srgbClr val="0000FF"/>
                </a:solidFill>
                <a:round/>
                <a:headEnd/>
                <a:tailEnd/>
              </a:ln>
            </p:spPr>
            <p:txBody>
              <a:bodyPr/>
              <a:lstStyle/>
              <a:p>
                <a:endParaRPr lang="en-GB"/>
              </a:p>
            </p:txBody>
          </p:sp>
          <p:sp>
            <p:nvSpPr>
              <p:cNvPr id="29785" name="Line 91"/>
              <p:cNvSpPr>
                <a:spLocks noChangeShapeType="1"/>
              </p:cNvSpPr>
              <p:nvPr/>
            </p:nvSpPr>
            <p:spPr bwMode="auto">
              <a:xfrm>
                <a:off x="6588125" y="5154612"/>
                <a:ext cx="61912" cy="38100"/>
              </a:xfrm>
              <a:prstGeom prst="line">
                <a:avLst/>
              </a:prstGeom>
              <a:noFill/>
              <a:ln w="15875">
                <a:solidFill>
                  <a:srgbClr val="0000FF"/>
                </a:solidFill>
                <a:round/>
                <a:headEnd/>
                <a:tailEnd/>
              </a:ln>
            </p:spPr>
            <p:txBody>
              <a:bodyPr/>
              <a:lstStyle/>
              <a:p>
                <a:endParaRPr lang="en-GB"/>
              </a:p>
            </p:txBody>
          </p:sp>
          <p:sp>
            <p:nvSpPr>
              <p:cNvPr id="29786" name="Freeform 92"/>
              <p:cNvSpPr>
                <a:spLocks/>
              </p:cNvSpPr>
              <p:nvPr/>
            </p:nvSpPr>
            <p:spPr bwMode="auto">
              <a:xfrm>
                <a:off x="6650037" y="5192712"/>
                <a:ext cx="68263" cy="30163"/>
              </a:xfrm>
              <a:custGeom>
                <a:avLst/>
                <a:gdLst>
                  <a:gd name="T0" fmla="*/ 0 w 43"/>
                  <a:gd name="T1" fmla="*/ 0 h 19"/>
                  <a:gd name="T2" fmla="*/ 2147483647 w 43"/>
                  <a:gd name="T3" fmla="*/ 2147483647 h 19"/>
                  <a:gd name="T4" fmla="*/ 2147483647 w 43"/>
                  <a:gd name="T5" fmla="*/ 2147483647 h 19"/>
                  <a:gd name="T6" fmla="*/ 0 60000 65536"/>
                  <a:gd name="T7" fmla="*/ 0 60000 65536"/>
                  <a:gd name="T8" fmla="*/ 0 60000 65536"/>
                  <a:gd name="T9" fmla="*/ 0 w 43"/>
                  <a:gd name="T10" fmla="*/ 0 h 19"/>
                  <a:gd name="T11" fmla="*/ 43 w 43"/>
                  <a:gd name="T12" fmla="*/ 19 h 19"/>
                </a:gdLst>
                <a:ahLst/>
                <a:cxnLst>
                  <a:cxn ang="T6">
                    <a:pos x="T0" y="T1"/>
                  </a:cxn>
                  <a:cxn ang="T7">
                    <a:pos x="T2" y="T3"/>
                  </a:cxn>
                  <a:cxn ang="T8">
                    <a:pos x="T4" y="T5"/>
                  </a:cxn>
                </a:cxnLst>
                <a:rect l="T9" t="T10" r="T11" b="T12"/>
                <a:pathLst>
                  <a:path w="43" h="19">
                    <a:moveTo>
                      <a:pt x="0" y="0"/>
                    </a:moveTo>
                    <a:lnTo>
                      <a:pt x="19" y="9"/>
                    </a:lnTo>
                    <a:lnTo>
                      <a:pt x="43" y="19"/>
                    </a:lnTo>
                  </a:path>
                </a:pathLst>
              </a:custGeom>
              <a:noFill/>
              <a:ln w="15875">
                <a:solidFill>
                  <a:srgbClr val="0000FF"/>
                </a:solidFill>
                <a:round/>
                <a:headEnd/>
                <a:tailEnd/>
              </a:ln>
            </p:spPr>
            <p:txBody>
              <a:bodyPr/>
              <a:lstStyle/>
              <a:p>
                <a:endParaRPr lang="en-GB"/>
              </a:p>
            </p:txBody>
          </p:sp>
          <p:sp>
            <p:nvSpPr>
              <p:cNvPr id="29787" name="Line 93"/>
              <p:cNvSpPr>
                <a:spLocks noChangeShapeType="1"/>
              </p:cNvSpPr>
              <p:nvPr/>
            </p:nvSpPr>
            <p:spPr bwMode="auto">
              <a:xfrm>
                <a:off x="6718300" y="5222875"/>
                <a:ext cx="61912" cy="23812"/>
              </a:xfrm>
              <a:prstGeom prst="line">
                <a:avLst/>
              </a:prstGeom>
              <a:noFill/>
              <a:ln w="15875">
                <a:solidFill>
                  <a:srgbClr val="0000FF"/>
                </a:solidFill>
                <a:round/>
                <a:headEnd/>
                <a:tailEnd/>
              </a:ln>
            </p:spPr>
            <p:txBody>
              <a:bodyPr/>
              <a:lstStyle/>
              <a:p>
                <a:endParaRPr lang="en-GB"/>
              </a:p>
            </p:txBody>
          </p:sp>
          <p:sp>
            <p:nvSpPr>
              <p:cNvPr id="29788" name="Line 94"/>
              <p:cNvSpPr>
                <a:spLocks noChangeShapeType="1"/>
              </p:cNvSpPr>
              <p:nvPr/>
            </p:nvSpPr>
            <p:spPr bwMode="auto">
              <a:xfrm>
                <a:off x="6780212" y="5246687"/>
                <a:ext cx="61913" cy="22225"/>
              </a:xfrm>
              <a:prstGeom prst="line">
                <a:avLst/>
              </a:prstGeom>
              <a:noFill/>
              <a:ln w="15875">
                <a:solidFill>
                  <a:srgbClr val="0000FF"/>
                </a:solidFill>
                <a:round/>
                <a:headEnd/>
                <a:tailEnd/>
              </a:ln>
            </p:spPr>
            <p:txBody>
              <a:bodyPr/>
              <a:lstStyle/>
              <a:p>
                <a:endParaRPr lang="en-GB"/>
              </a:p>
            </p:txBody>
          </p:sp>
          <p:sp>
            <p:nvSpPr>
              <p:cNvPr id="29789" name="Line 95"/>
              <p:cNvSpPr>
                <a:spLocks noChangeShapeType="1"/>
              </p:cNvSpPr>
              <p:nvPr/>
            </p:nvSpPr>
            <p:spPr bwMode="auto">
              <a:xfrm>
                <a:off x="6842125" y="5268912"/>
                <a:ext cx="60325" cy="15875"/>
              </a:xfrm>
              <a:prstGeom prst="line">
                <a:avLst/>
              </a:prstGeom>
              <a:noFill/>
              <a:ln w="15875">
                <a:solidFill>
                  <a:srgbClr val="0000FF"/>
                </a:solidFill>
                <a:round/>
                <a:headEnd/>
                <a:tailEnd/>
              </a:ln>
            </p:spPr>
            <p:txBody>
              <a:bodyPr/>
              <a:lstStyle/>
              <a:p>
                <a:endParaRPr lang="en-GB"/>
              </a:p>
            </p:txBody>
          </p:sp>
          <p:sp>
            <p:nvSpPr>
              <p:cNvPr id="29790" name="Line 96"/>
              <p:cNvSpPr>
                <a:spLocks noChangeShapeType="1"/>
              </p:cNvSpPr>
              <p:nvPr/>
            </p:nvSpPr>
            <p:spPr bwMode="auto">
              <a:xfrm>
                <a:off x="6902450" y="5284787"/>
                <a:ext cx="61912" cy="7938"/>
              </a:xfrm>
              <a:prstGeom prst="line">
                <a:avLst/>
              </a:prstGeom>
              <a:noFill/>
              <a:ln w="15875">
                <a:solidFill>
                  <a:srgbClr val="0000FF"/>
                </a:solidFill>
                <a:round/>
                <a:headEnd/>
                <a:tailEnd/>
              </a:ln>
            </p:spPr>
            <p:txBody>
              <a:bodyPr/>
              <a:lstStyle/>
              <a:p>
                <a:endParaRPr lang="en-GB"/>
              </a:p>
            </p:txBody>
          </p:sp>
          <p:sp>
            <p:nvSpPr>
              <p:cNvPr id="29791" name="Freeform 97"/>
              <p:cNvSpPr>
                <a:spLocks/>
              </p:cNvSpPr>
              <p:nvPr/>
            </p:nvSpPr>
            <p:spPr bwMode="auto">
              <a:xfrm>
                <a:off x="6964362" y="5292725"/>
                <a:ext cx="69850" cy="7937"/>
              </a:xfrm>
              <a:custGeom>
                <a:avLst/>
                <a:gdLst>
                  <a:gd name="T0" fmla="*/ 0 w 44"/>
                  <a:gd name="T1" fmla="*/ 0 h 5"/>
                  <a:gd name="T2" fmla="*/ 2147483647 w 44"/>
                  <a:gd name="T3" fmla="*/ 0 h 5"/>
                  <a:gd name="T4" fmla="*/ 2147483647 w 44"/>
                  <a:gd name="T5" fmla="*/ 2147483647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0"/>
                    </a:moveTo>
                    <a:lnTo>
                      <a:pt x="20" y="0"/>
                    </a:lnTo>
                    <a:lnTo>
                      <a:pt x="44" y="5"/>
                    </a:lnTo>
                  </a:path>
                </a:pathLst>
              </a:custGeom>
              <a:noFill/>
              <a:ln w="15875">
                <a:solidFill>
                  <a:srgbClr val="0000FF"/>
                </a:solidFill>
                <a:round/>
                <a:headEnd/>
                <a:tailEnd/>
              </a:ln>
            </p:spPr>
            <p:txBody>
              <a:bodyPr/>
              <a:lstStyle/>
              <a:p>
                <a:endParaRPr lang="en-GB"/>
              </a:p>
            </p:txBody>
          </p:sp>
          <p:sp>
            <p:nvSpPr>
              <p:cNvPr id="29792" name="Line 98"/>
              <p:cNvSpPr>
                <a:spLocks noChangeShapeType="1"/>
              </p:cNvSpPr>
              <p:nvPr/>
            </p:nvSpPr>
            <p:spPr bwMode="auto">
              <a:xfrm>
                <a:off x="7034212" y="5300662"/>
                <a:ext cx="61913" cy="6350"/>
              </a:xfrm>
              <a:prstGeom prst="line">
                <a:avLst/>
              </a:prstGeom>
              <a:noFill/>
              <a:ln w="15875">
                <a:solidFill>
                  <a:srgbClr val="0000FF"/>
                </a:solidFill>
                <a:round/>
                <a:headEnd/>
                <a:tailEnd/>
              </a:ln>
            </p:spPr>
            <p:txBody>
              <a:bodyPr/>
              <a:lstStyle/>
              <a:p>
                <a:endParaRPr lang="en-GB"/>
              </a:p>
            </p:txBody>
          </p:sp>
        </p:grpSp>
        <p:sp>
          <p:nvSpPr>
            <p:cNvPr id="29717" name="TextBox 94"/>
            <p:cNvSpPr txBox="1">
              <a:spLocks noChangeArrowheads="1"/>
            </p:cNvSpPr>
            <p:nvPr/>
          </p:nvSpPr>
          <p:spPr bwMode="auto">
            <a:xfrm>
              <a:off x="1403350" y="4265612"/>
              <a:ext cx="3505200" cy="400110"/>
            </a:xfrm>
            <a:prstGeom prst="rect">
              <a:avLst/>
            </a:prstGeom>
            <a:noFill/>
            <a:ln w="9525">
              <a:noFill/>
              <a:miter lim="800000"/>
              <a:headEnd/>
              <a:tailEnd/>
            </a:ln>
          </p:spPr>
          <p:txBody>
            <a:bodyPr>
              <a:spAutoFit/>
            </a:bodyPr>
            <a:lstStyle/>
            <a:p>
              <a:r>
                <a:rPr lang="en-US" sz="2000">
                  <a:latin typeface="Arial" charset="0"/>
                  <a:cs typeface="Arial" charset="0"/>
                </a:rPr>
                <a:t>Parameter value (</a:t>
              </a:r>
              <a:r>
                <a:rPr lang="el-GR" sz="2000">
                  <a:latin typeface="Arial" charset="0"/>
                  <a:cs typeface="Arial" charset="0"/>
                </a:rPr>
                <a:t>θ</a:t>
              </a:r>
              <a:r>
                <a:rPr lang="en-US" sz="2000">
                  <a:latin typeface="Arial" charset="0"/>
                  <a:cs typeface="Arial" charset="0"/>
                </a:rPr>
                <a:t>)</a:t>
              </a:r>
              <a:endParaRPr lang="en-GB" sz="2000">
                <a:latin typeface="Arial" charset="0"/>
                <a:cs typeface="Arial" charset="0"/>
              </a:endParaRPr>
            </a:p>
          </p:txBody>
        </p:sp>
        <p:sp>
          <p:nvSpPr>
            <p:cNvPr id="29718" name="TextBox 95"/>
            <p:cNvSpPr txBox="1">
              <a:spLocks noChangeArrowheads="1"/>
            </p:cNvSpPr>
            <p:nvPr/>
          </p:nvSpPr>
          <p:spPr bwMode="auto">
            <a:xfrm rot="-5400000">
              <a:off x="-708743" y="2603470"/>
              <a:ext cx="2085827" cy="400110"/>
            </a:xfrm>
            <a:prstGeom prst="rect">
              <a:avLst/>
            </a:prstGeom>
            <a:noFill/>
            <a:ln w="9525">
              <a:noFill/>
              <a:miter lim="800000"/>
              <a:headEnd/>
              <a:tailEnd/>
            </a:ln>
          </p:spPr>
          <p:txBody>
            <a:bodyPr wrap="none">
              <a:spAutoFit/>
            </a:bodyPr>
            <a:lstStyle/>
            <a:p>
              <a:r>
                <a:rPr lang="en-US" sz="2000">
                  <a:latin typeface="Arial" charset="0"/>
                  <a:cs typeface="Arial" charset="0"/>
                </a:rPr>
                <a:t>P(y|</a:t>
              </a:r>
              <a:r>
                <a:rPr lang="el-GR" sz="2000">
                  <a:latin typeface="Arial" charset="0"/>
                  <a:cs typeface="Arial" charset="0"/>
                </a:rPr>
                <a:t>θ</a:t>
              </a:r>
              <a:r>
                <a:rPr lang="en-US" sz="2000">
                  <a:latin typeface="Arial" charset="0"/>
                  <a:cs typeface="Arial" charset="0"/>
                </a:rPr>
                <a:t>)=likelihood</a:t>
              </a:r>
              <a:endParaRPr lang="en-GB" sz="2000">
                <a:latin typeface="Arial" charset="0"/>
                <a:cs typeface="Arial" charset="0"/>
              </a:endParaRPr>
            </a:p>
          </p:txBody>
        </p:sp>
        <p:sp>
          <p:nvSpPr>
            <p:cNvPr id="29719" name="TextBox 98"/>
            <p:cNvSpPr txBox="1">
              <a:spLocks noChangeArrowheads="1"/>
            </p:cNvSpPr>
            <p:nvPr/>
          </p:nvSpPr>
          <p:spPr bwMode="auto">
            <a:xfrm>
              <a:off x="2309813" y="1136650"/>
              <a:ext cx="1208985" cy="400110"/>
            </a:xfrm>
            <a:prstGeom prst="rect">
              <a:avLst/>
            </a:prstGeom>
            <a:noFill/>
            <a:ln w="9525">
              <a:noFill/>
              <a:miter lim="800000"/>
              <a:headEnd/>
              <a:tailEnd/>
            </a:ln>
          </p:spPr>
          <p:txBody>
            <a:bodyPr wrap="none">
              <a:spAutoFit/>
            </a:bodyPr>
            <a:lstStyle/>
            <a:p>
              <a:r>
                <a:rPr lang="en-US" sz="2000">
                  <a:latin typeface="Arial" charset="0"/>
                  <a:cs typeface="Arial" charset="0"/>
                </a:rPr>
                <a:t>MLE of </a:t>
              </a:r>
              <a:r>
                <a:rPr lang="el-GR" sz="2000">
                  <a:latin typeface="Arial" charset="0"/>
                  <a:cs typeface="Arial" charset="0"/>
                </a:rPr>
                <a:t>θ</a:t>
              </a:r>
              <a:endParaRPr lang="en-GB" sz="2000">
                <a:latin typeface="Arial" charset="0"/>
                <a:cs typeface="Arial" charset="0"/>
              </a:endParaRPr>
            </a:p>
          </p:txBody>
        </p:sp>
      </p:grpSp>
      <p:sp>
        <p:nvSpPr>
          <p:cNvPr id="29715" name="TextBox 95"/>
          <p:cNvSpPr txBox="1">
            <a:spLocks noChangeArrowheads="1"/>
          </p:cNvSpPr>
          <p:nvPr/>
        </p:nvSpPr>
        <p:spPr bwMode="auto">
          <a:xfrm>
            <a:off x="152400" y="4800600"/>
            <a:ext cx="8891588" cy="1754188"/>
          </a:xfrm>
          <a:prstGeom prst="rect">
            <a:avLst/>
          </a:prstGeom>
          <a:noFill/>
          <a:ln w="9525">
            <a:noFill/>
            <a:miter lim="800000"/>
            <a:headEnd/>
            <a:tailEnd/>
          </a:ln>
        </p:spPr>
        <p:txBody>
          <a:bodyPr wrap="none">
            <a:spAutoFit/>
          </a:bodyPr>
          <a:lstStyle/>
          <a:p>
            <a:r>
              <a:rPr lang="en-US" sz="1800">
                <a:latin typeface="Arial" charset="0"/>
                <a:cs typeface="Arial" charset="0"/>
              </a:rPr>
              <a:t>A likelihood profile is a plot of P(y|</a:t>
            </a:r>
            <a:r>
              <a:rPr lang="el-GR" sz="1800">
                <a:latin typeface="Arial" charset="0"/>
                <a:cs typeface="Arial" charset="0"/>
              </a:rPr>
              <a:t>θ</a:t>
            </a:r>
            <a:r>
              <a:rPr lang="en-US" sz="1800">
                <a:latin typeface="Arial" charset="0"/>
                <a:cs typeface="Arial" charset="0"/>
              </a:rPr>
              <a:t>) as a function of the value of </a:t>
            </a:r>
            <a:r>
              <a:rPr lang="el-GR" sz="1800">
                <a:latin typeface="Arial" charset="0"/>
                <a:cs typeface="Arial" charset="0"/>
              </a:rPr>
              <a:t>θ</a:t>
            </a:r>
            <a:r>
              <a:rPr lang="en-US" sz="1800">
                <a:latin typeface="Arial" charset="0"/>
                <a:cs typeface="Arial" charset="0"/>
              </a:rPr>
              <a:t>. In Maximum</a:t>
            </a:r>
          </a:p>
          <a:p>
            <a:r>
              <a:rPr lang="en-US" sz="1800">
                <a:latin typeface="Arial" charset="0"/>
                <a:cs typeface="Arial" charset="0"/>
              </a:rPr>
              <a:t>Likelihood estimation we are interested in finding the maximum of this function. </a:t>
            </a:r>
          </a:p>
          <a:p>
            <a:r>
              <a:rPr lang="en-US" sz="1800">
                <a:latin typeface="Arial" charset="0"/>
                <a:cs typeface="Arial" charset="0"/>
              </a:rPr>
              <a:t>Unlike probability density functions, the area under the curve of a likelihood profile</a:t>
            </a:r>
          </a:p>
          <a:p>
            <a:r>
              <a:rPr lang="en-US" sz="1800">
                <a:latin typeface="Arial" charset="0"/>
                <a:cs typeface="Arial" charset="0"/>
              </a:rPr>
              <a:t>is </a:t>
            </a:r>
            <a:r>
              <a:rPr lang="en-US" sz="1800" b="1" u="sng">
                <a:latin typeface="Arial" charset="0"/>
                <a:cs typeface="Arial" charset="0"/>
              </a:rPr>
              <a:t>not </a:t>
            </a:r>
            <a:r>
              <a:rPr lang="en-US" sz="1800">
                <a:latin typeface="Arial" charset="0"/>
                <a:cs typeface="Arial" charset="0"/>
              </a:rPr>
              <a:t>equal to 1.  Also, note that we don’t care about the </a:t>
            </a:r>
            <a:r>
              <a:rPr lang="en-US" sz="1800" i="1">
                <a:latin typeface="Arial" charset="0"/>
                <a:cs typeface="Arial" charset="0"/>
              </a:rPr>
              <a:t>absolute </a:t>
            </a:r>
            <a:r>
              <a:rPr lang="en-US" sz="1800">
                <a:latin typeface="Arial" charset="0"/>
                <a:cs typeface="Arial" charset="0"/>
              </a:rPr>
              <a:t>value of the y axis</a:t>
            </a:r>
            <a:r>
              <a:rPr lang="en-GB" sz="1800">
                <a:latin typeface="Arial" charset="0"/>
                <a:cs typeface="Arial" charset="0"/>
              </a:rPr>
              <a:t>,</a:t>
            </a:r>
          </a:p>
          <a:p>
            <a:r>
              <a:rPr lang="en-US" sz="1800">
                <a:latin typeface="Arial" charset="0"/>
                <a:cs typeface="Arial" charset="0"/>
              </a:rPr>
              <a:t>which really have no meaning. Instead, the MLE depends on the </a:t>
            </a:r>
            <a:r>
              <a:rPr lang="en-US" sz="1800" b="1" u="sng">
                <a:latin typeface="Arial" charset="0"/>
                <a:cs typeface="Arial" charset="0"/>
              </a:rPr>
              <a:t>relative </a:t>
            </a:r>
            <a:r>
              <a:rPr lang="en-US" sz="1800">
                <a:latin typeface="Arial" charset="0"/>
                <a:cs typeface="Arial" charset="0"/>
              </a:rPr>
              <a:t>values </a:t>
            </a:r>
          </a:p>
          <a:p>
            <a:r>
              <a:rPr lang="en-US" sz="1800">
                <a:latin typeface="Arial" charset="0"/>
                <a:cs typeface="Arial" charset="0"/>
              </a:rPr>
              <a:t>of the likelihood over the range of possible parameter values.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4"/>
          <p:cNvSpPr>
            <a:spLocks noChangeArrowheads="1"/>
          </p:cNvSpPr>
          <p:nvPr/>
        </p:nvSpPr>
        <p:spPr bwMode="auto">
          <a:xfrm>
            <a:off x="2652713" y="2957513"/>
            <a:ext cx="5667375" cy="3121025"/>
          </a:xfrm>
          <a:prstGeom prst="rect">
            <a:avLst/>
          </a:prstGeom>
          <a:noFill/>
          <a:ln w="7938">
            <a:solidFill>
              <a:srgbClr val="FFFFFF"/>
            </a:solidFill>
            <a:miter lim="800000"/>
            <a:headEnd/>
            <a:tailEnd/>
          </a:ln>
        </p:spPr>
        <p:txBody>
          <a:bodyPr/>
          <a:lstStyle/>
          <a:p>
            <a:endParaRPr lang="en-US"/>
          </a:p>
        </p:txBody>
      </p:sp>
      <p:sp>
        <p:nvSpPr>
          <p:cNvPr id="30723" name="Rectangle 14"/>
          <p:cNvSpPr>
            <a:spLocks noChangeArrowheads="1"/>
          </p:cNvSpPr>
          <p:nvPr/>
        </p:nvSpPr>
        <p:spPr bwMode="auto">
          <a:xfrm>
            <a:off x="-381000" y="990600"/>
            <a:ext cx="5667375" cy="3121025"/>
          </a:xfrm>
          <a:prstGeom prst="rect">
            <a:avLst/>
          </a:prstGeom>
          <a:noFill/>
          <a:ln w="9525">
            <a:noFill/>
            <a:miter lim="800000"/>
            <a:headEnd/>
            <a:tailEnd/>
          </a:ln>
        </p:spPr>
        <p:txBody>
          <a:bodyPr/>
          <a:lstStyle/>
          <a:p>
            <a:endParaRPr lang="en-US"/>
          </a:p>
        </p:txBody>
      </p:sp>
      <p:sp>
        <p:nvSpPr>
          <p:cNvPr id="30724" name="Line 20"/>
          <p:cNvSpPr>
            <a:spLocks noChangeShapeType="1"/>
          </p:cNvSpPr>
          <p:nvPr/>
        </p:nvSpPr>
        <p:spPr bwMode="auto">
          <a:xfrm>
            <a:off x="304800" y="2132013"/>
            <a:ext cx="5667375" cy="1587"/>
          </a:xfrm>
          <a:prstGeom prst="line">
            <a:avLst/>
          </a:prstGeom>
          <a:noFill/>
          <a:ln w="0">
            <a:solidFill>
              <a:srgbClr val="FFFFFF"/>
            </a:solidFill>
            <a:round/>
            <a:headEnd/>
            <a:tailEnd/>
          </a:ln>
        </p:spPr>
        <p:txBody>
          <a:bodyPr/>
          <a:lstStyle/>
          <a:p>
            <a:endParaRPr lang="en-GB"/>
          </a:p>
        </p:txBody>
      </p:sp>
      <p:sp>
        <p:nvSpPr>
          <p:cNvPr id="30725" name="Line 26"/>
          <p:cNvSpPr>
            <a:spLocks noChangeShapeType="1"/>
          </p:cNvSpPr>
          <p:nvPr/>
        </p:nvSpPr>
        <p:spPr bwMode="auto">
          <a:xfrm>
            <a:off x="1905000" y="5486400"/>
            <a:ext cx="4600575" cy="0"/>
          </a:xfrm>
          <a:prstGeom prst="line">
            <a:avLst/>
          </a:prstGeom>
          <a:noFill/>
          <a:ln w="0">
            <a:solidFill>
              <a:srgbClr val="000000"/>
            </a:solidFill>
            <a:round/>
            <a:headEnd/>
            <a:tailEnd/>
          </a:ln>
        </p:spPr>
        <p:txBody>
          <a:bodyPr/>
          <a:lstStyle/>
          <a:p>
            <a:endParaRPr lang="en-GB"/>
          </a:p>
        </p:txBody>
      </p:sp>
      <p:sp>
        <p:nvSpPr>
          <p:cNvPr id="30726" name="TextBox 96"/>
          <p:cNvSpPr txBox="1">
            <a:spLocks noChangeArrowheads="1"/>
          </p:cNvSpPr>
          <p:nvPr/>
        </p:nvSpPr>
        <p:spPr bwMode="auto">
          <a:xfrm>
            <a:off x="4876800" y="2133600"/>
            <a:ext cx="3514725" cy="400050"/>
          </a:xfrm>
          <a:prstGeom prst="rect">
            <a:avLst/>
          </a:prstGeom>
          <a:noFill/>
          <a:ln w="9525">
            <a:noFill/>
            <a:miter lim="800000"/>
            <a:headEnd/>
            <a:tailEnd/>
          </a:ln>
        </p:spPr>
        <p:txBody>
          <a:bodyPr wrap="none">
            <a:spAutoFit/>
          </a:bodyPr>
          <a:lstStyle/>
          <a:p>
            <a:r>
              <a:rPr lang="en-US" sz="2000" b="1">
                <a:solidFill>
                  <a:srgbClr val="FF0000"/>
                </a:solidFill>
                <a:latin typeface="Arial" charset="0"/>
                <a:cs typeface="Arial" charset="0"/>
              </a:rPr>
              <a:t>Area under the curve ≠ 1!!!!</a:t>
            </a:r>
            <a:endParaRPr lang="en-GB" sz="2000" b="1">
              <a:solidFill>
                <a:srgbClr val="FF0000"/>
              </a:solidFill>
              <a:latin typeface="Arial" charset="0"/>
              <a:cs typeface="Arial" charset="0"/>
            </a:endParaRPr>
          </a:p>
        </p:txBody>
      </p:sp>
      <p:cxnSp>
        <p:nvCxnSpPr>
          <p:cNvPr id="98" name="Straight Connector 97"/>
          <p:cNvCxnSpPr/>
          <p:nvPr/>
        </p:nvCxnSpPr>
        <p:spPr>
          <a:xfrm>
            <a:off x="4191000" y="2971800"/>
            <a:ext cx="0" cy="2514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0728" name="Group 96"/>
          <p:cNvGrpSpPr>
            <a:grpSpLocks/>
          </p:cNvGrpSpPr>
          <p:nvPr/>
        </p:nvGrpSpPr>
        <p:grpSpPr bwMode="auto">
          <a:xfrm>
            <a:off x="1397000" y="2490788"/>
            <a:ext cx="4775200" cy="3529012"/>
            <a:chOff x="134116" y="1136650"/>
            <a:chExt cx="4774434" cy="3529072"/>
          </a:xfrm>
        </p:grpSpPr>
        <p:grpSp>
          <p:nvGrpSpPr>
            <p:cNvPr id="30730" name="Group 93"/>
            <p:cNvGrpSpPr>
              <a:grpSpLocks/>
            </p:cNvGrpSpPr>
            <p:nvPr/>
          </p:nvGrpSpPr>
          <p:grpSpPr bwMode="auto">
            <a:xfrm>
              <a:off x="609600" y="1219200"/>
              <a:ext cx="4200525" cy="2894012"/>
              <a:chOff x="2559050" y="2209800"/>
              <a:chExt cx="4537075" cy="3122612"/>
            </a:xfrm>
          </p:grpSpPr>
          <p:sp>
            <p:nvSpPr>
              <p:cNvPr id="30734" name="Line 25"/>
              <p:cNvSpPr>
                <a:spLocks noChangeShapeType="1"/>
              </p:cNvSpPr>
              <p:nvPr/>
            </p:nvSpPr>
            <p:spPr bwMode="auto">
              <a:xfrm>
                <a:off x="2665412" y="2209800"/>
                <a:ext cx="1588" cy="3121025"/>
              </a:xfrm>
              <a:prstGeom prst="line">
                <a:avLst/>
              </a:prstGeom>
              <a:noFill/>
              <a:ln w="0">
                <a:solidFill>
                  <a:srgbClr val="000000"/>
                </a:solidFill>
                <a:round/>
                <a:headEnd/>
                <a:tailEnd/>
              </a:ln>
            </p:spPr>
            <p:txBody>
              <a:bodyPr/>
              <a:lstStyle/>
              <a:p>
                <a:endParaRPr lang="en-GB"/>
              </a:p>
            </p:txBody>
          </p:sp>
          <p:sp>
            <p:nvSpPr>
              <p:cNvPr id="30735" name="Line 27"/>
              <p:cNvSpPr>
                <a:spLocks noChangeShapeType="1"/>
              </p:cNvSpPr>
              <p:nvPr/>
            </p:nvSpPr>
            <p:spPr bwMode="auto">
              <a:xfrm>
                <a:off x="2559050" y="5330825"/>
                <a:ext cx="61912" cy="1587"/>
              </a:xfrm>
              <a:prstGeom prst="line">
                <a:avLst/>
              </a:prstGeom>
              <a:noFill/>
              <a:ln w="15875">
                <a:solidFill>
                  <a:srgbClr val="0000FF"/>
                </a:solidFill>
                <a:round/>
                <a:headEnd/>
                <a:tailEnd/>
              </a:ln>
            </p:spPr>
            <p:txBody>
              <a:bodyPr/>
              <a:lstStyle/>
              <a:p>
                <a:endParaRPr lang="en-GB"/>
              </a:p>
            </p:txBody>
          </p:sp>
          <p:sp>
            <p:nvSpPr>
              <p:cNvPr id="30736" name="Freeform 28"/>
              <p:cNvSpPr>
                <a:spLocks/>
              </p:cNvSpPr>
              <p:nvPr/>
            </p:nvSpPr>
            <p:spPr bwMode="auto">
              <a:xfrm>
                <a:off x="2620962" y="5330825"/>
                <a:ext cx="68263" cy="1587"/>
              </a:xfrm>
              <a:custGeom>
                <a:avLst/>
                <a:gdLst>
                  <a:gd name="T0" fmla="*/ 0 w 43"/>
                  <a:gd name="T1" fmla="*/ 0 h 1587"/>
                  <a:gd name="T2" fmla="*/ 2147483647 w 43"/>
                  <a:gd name="T3" fmla="*/ 0 h 1587"/>
                  <a:gd name="T4" fmla="*/ 2147483647 w 43"/>
                  <a:gd name="T5" fmla="*/ 0 h 1587"/>
                  <a:gd name="T6" fmla="*/ 0 60000 65536"/>
                  <a:gd name="T7" fmla="*/ 0 60000 65536"/>
                  <a:gd name="T8" fmla="*/ 0 60000 65536"/>
                  <a:gd name="T9" fmla="*/ 0 w 43"/>
                  <a:gd name="T10" fmla="*/ 0 h 1587"/>
                  <a:gd name="T11" fmla="*/ 43 w 43"/>
                  <a:gd name="T12" fmla="*/ 1587 h 1587"/>
                </a:gdLst>
                <a:ahLst/>
                <a:cxnLst>
                  <a:cxn ang="T6">
                    <a:pos x="T0" y="T1"/>
                  </a:cxn>
                  <a:cxn ang="T7">
                    <a:pos x="T2" y="T3"/>
                  </a:cxn>
                  <a:cxn ang="T8">
                    <a:pos x="T4" y="T5"/>
                  </a:cxn>
                </a:cxnLst>
                <a:rect l="T9" t="T10" r="T11" b="T12"/>
                <a:pathLst>
                  <a:path w="43" h="1587">
                    <a:moveTo>
                      <a:pt x="0" y="0"/>
                    </a:moveTo>
                    <a:lnTo>
                      <a:pt x="19" y="0"/>
                    </a:lnTo>
                    <a:lnTo>
                      <a:pt x="43" y="0"/>
                    </a:lnTo>
                  </a:path>
                </a:pathLst>
              </a:custGeom>
              <a:noFill/>
              <a:ln w="15875">
                <a:solidFill>
                  <a:srgbClr val="0000FF"/>
                </a:solidFill>
                <a:round/>
                <a:headEnd/>
                <a:tailEnd/>
              </a:ln>
            </p:spPr>
            <p:txBody>
              <a:bodyPr/>
              <a:lstStyle/>
              <a:p>
                <a:endParaRPr lang="en-GB"/>
              </a:p>
            </p:txBody>
          </p:sp>
          <p:sp>
            <p:nvSpPr>
              <p:cNvPr id="30737" name="Line 29"/>
              <p:cNvSpPr>
                <a:spLocks noChangeShapeType="1"/>
              </p:cNvSpPr>
              <p:nvPr/>
            </p:nvSpPr>
            <p:spPr bwMode="auto">
              <a:xfrm>
                <a:off x="2689225" y="5330825"/>
                <a:ext cx="61912" cy="1587"/>
              </a:xfrm>
              <a:prstGeom prst="line">
                <a:avLst/>
              </a:prstGeom>
              <a:noFill/>
              <a:ln w="15875">
                <a:solidFill>
                  <a:srgbClr val="0000FF"/>
                </a:solidFill>
                <a:round/>
                <a:headEnd/>
                <a:tailEnd/>
              </a:ln>
            </p:spPr>
            <p:txBody>
              <a:bodyPr/>
              <a:lstStyle/>
              <a:p>
                <a:endParaRPr lang="en-GB"/>
              </a:p>
            </p:txBody>
          </p:sp>
          <p:sp>
            <p:nvSpPr>
              <p:cNvPr id="30738" name="Line 30"/>
              <p:cNvSpPr>
                <a:spLocks noChangeShapeType="1"/>
              </p:cNvSpPr>
              <p:nvPr/>
            </p:nvSpPr>
            <p:spPr bwMode="auto">
              <a:xfrm>
                <a:off x="2751137" y="5330825"/>
                <a:ext cx="61913" cy="1587"/>
              </a:xfrm>
              <a:prstGeom prst="line">
                <a:avLst/>
              </a:prstGeom>
              <a:noFill/>
              <a:ln w="15875">
                <a:solidFill>
                  <a:srgbClr val="0000FF"/>
                </a:solidFill>
                <a:round/>
                <a:headEnd/>
                <a:tailEnd/>
              </a:ln>
            </p:spPr>
            <p:txBody>
              <a:bodyPr/>
              <a:lstStyle/>
              <a:p>
                <a:endParaRPr lang="en-GB"/>
              </a:p>
            </p:txBody>
          </p:sp>
          <p:sp>
            <p:nvSpPr>
              <p:cNvPr id="30739" name="Freeform 31"/>
              <p:cNvSpPr>
                <a:spLocks/>
              </p:cNvSpPr>
              <p:nvPr/>
            </p:nvSpPr>
            <p:spPr bwMode="auto">
              <a:xfrm>
                <a:off x="2813050" y="5322887"/>
                <a:ext cx="60325" cy="7938"/>
              </a:xfrm>
              <a:custGeom>
                <a:avLst/>
                <a:gdLst>
                  <a:gd name="T0" fmla="*/ 0 w 38"/>
                  <a:gd name="T1" fmla="*/ 2147483647 h 5"/>
                  <a:gd name="T2" fmla="*/ 2147483647 w 38"/>
                  <a:gd name="T3" fmla="*/ 0 h 5"/>
                  <a:gd name="T4" fmla="*/ 2147483647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GB"/>
              </a:p>
            </p:txBody>
          </p:sp>
          <p:sp>
            <p:nvSpPr>
              <p:cNvPr id="30740" name="Line 32"/>
              <p:cNvSpPr>
                <a:spLocks noChangeShapeType="1"/>
              </p:cNvSpPr>
              <p:nvPr/>
            </p:nvSpPr>
            <p:spPr bwMode="auto">
              <a:xfrm>
                <a:off x="2873375" y="5322887"/>
                <a:ext cx="61912" cy="1588"/>
              </a:xfrm>
              <a:prstGeom prst="line">
                <a:avLst/>
              </a:prstGeom>
              <a:noFill/>
              <a:ln w="15875">
                <a:solidFill>
                  <a:srgbClr val="0000FF"/>
                </a:solidFill>
                <a:round/>
                <a:headEnd/>
                <a:tailEnd/>
              </a:ln>
            </p:spPr>
            <p:txBody>
              <a:bodyPr/>
              <a:lstStyle/>
              <a:p>
                <a:endParaRPr lang="en-GB"/>
              </a:p>
            </p:txBody>
          </p:sp>
          <p:sp>
            <p:nvSpPr>
              <p:cNvPr id="30741" name="Line 33"/>
              <p:cNvSpPr>
                <a:spLocks noChangeShapeType="1"/>
              </p:cNvSpPr>
              <p:nvPr/>
            </p:nvSpPr>
            <p:spPr bwMode="auto">
              <a:xfrm>
                <a:off x="2935287" y="5322887"/>
                <a:ext cx="61913" cy="1588"/>
              </a:xfrm>
              <a:prstGeom prst="line">
                <a:avLst/>
              </a:prstGeom>
              <a:noFill/>
              <a:ln w="15875">
                <a:solidFill>
                  <a:srgbClr val="0000FF"/>
                </a:solidFill>
                <a:round/>
                <a:headEnd/>
                <a:tailEnd/>
              </a:ln>
            </p:spPr>
            <p:txBody>
              <a:bodyPr/>
              <a:lstStyle/>
              <a:p>
                <a:endParaRPr lang="en-GB"/>
              </a:p>
            </p:txBody>
          </p:sp>
          <p:sp>
            <p:nvSpPr>
              <p:cNvPr id="30742" name="Freeform 34"/>
              <p:cNvSpPr>
                <a:spLocks/>
              </p:cNvSpPr>
              <p:nvPr/>
            </p:nvSpPr>
            <p:spPr bwMode="auto">
              <a:xfrm>
                <a:off x="2997200" y="5314950"/>
                <a:ext cx="69850" cy="7937"/>
              </a:xfrm>
              <a:custGeom>
                <a:avLst/>
                <a:gdLst>
                  <a:gd name="T0" fmla="*/ 0 w 44"/>
                  <a:gd name="T1" fmla="*/ 2147483647 h 5"/>
                  <a:gd name="T2" fmla="*/ 2147483647 w 44"/>
                  <a:gd name="T3" fmla="*/ 0 h 5"/>
                  <a:gd name="T4" fmla="*/ 2147483647 w 44"/>
                  <a:gd name="T5" fmla="*/ 0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5"/>
                    </a:moveTo>
                    <a:lnTo>
                      <a:pt x="19" y="0"/>
                    </a:lnTo>
                    <a:lnTo>
                      <a:pt x="44" y="0"/>
                    </a:lnTo>
                  </a:path>
                </a:pathLst>
              </a:custGeom>
              <a:noFill/>
              <a:ln w="15875">
                <a:solidFill>
                  <a:srgbClr val="0000FF"/>
                </a:solidFill>
                <a:round/>
                <a:headEnd/>
                <a:tailEnd/>
              </a:ln>
            </p:spPr>
            <p:txBody>
              <a:bodyPr/>
              <a:lstStyle/>
              <a:p>
                <a:endParaRPr lang="en-GB"/>
              </a:p>
            </p:txBody>
          </p:sp>
          <p:sp>
            <p:nvSpPr>
              <p:cNvPr id="30743" name="Line 35"/>
              <p:cNvSpPr>
                <a:spLocks noChangeShapeType="1"/>
              </p:cNvSpPr>
              <p:nvPr/>
            </p:nvSpPr>
            <p:spPr bwMode="auto">
              <a:xfrm>
                <a:off x="3067050" y="5314950"/>
                <a:ext cx="60325" cy="1587"/>
              </a:xfrm>
              <a:prstGeom prst="line">
                <a:avLst/>
              </a:prstGeom>
              <a:noFill/>
              <a:ln w="15875">
                <a:solidFill>
                  <a:srgbClr val="0000FF"/>
                </a:solidFill>
                <a:round/>
                <a:headEnd/>
                <a:tailEnd/>
              </a:ln>
            </p:spPr>
            <p:txBody>
              <a:bodyPr/>
              <a:lstStyle/>
              <a:p>
                <a:endParaRPr lang="en-GB"/>
              </a:p>
            </p:txBody>
          </p:sp>
          <p:sp>
            <p:nvSpPr>
              <p:cNvPr id="30744" name="Line 36"/>
              <p:cNvSpPr>
                <a:spLocks noChangeShapeType="1"/>
              </p:cNvSpPr>
              <p:nvPr/>
            </p:nvSpPr>
            <p:spPr bwMode="auto">
              <a:xfrm flipV="1">
                <a:off x="3127375" y="5307012"/>
                <a:ext cx="61912" cy="7938"/>
              </a:xfrm>
              <a:prstGeom prst="line">
                <a:avLst/>
              </a:prstGeom>
              <a:noFill/>
              <a:ln w="15875">
                <a:solidFill>
                  <a:srgbClr val="0000FF"/>
                </a:solidFill>
                <a:round/>
                <a:headEnd/>
                <a:tailEnd/>
              </a:ln>
            </p:spPr>
            <p:txBody>
              <a:bodyPr/>
              <a:lstStyle/>
              <a:p>
                <a:endParaRPr lang="en-GB"/>
              </a:p>
            </p:txBody>
          </p:sp>
          <p:sp>
            <p:nvSpPr>
              <p:cNvPr id="30745" name="Line 37"/>
              <p:cNvSpPr>
                <a:spLocks noChangeShapeType="1"/>
              </p:cNvSpPr>
              <p:nvPr/>
            </p:nvSpPr>
            <p:spPr bwMode="auto">
              <a:xfrm flipV="1">
                <a:off x="3189287" y="5292725"/>
                <a:ext cx="61913" cy="14287"/>
              </a:xfrm>
              <a:prstGeom prst="line">
                <a:avLst/>
              </a:prstGeom>
              <a:noFill/>
              <a:ln w="15875">
                <a:solidFill>
                  <a:srgbClr val="0000FF"/>
                </a:solidFill>
                <a:round/>
                <a:headEnd/>
                <a:tailEnd/>
              </a:ln>
            </p:spPr>
            <p:txBody>
              <a:bodyPr/>
              <a:lstStyle/>
              <a:p>
                <a:endParaRPr lang="en-GB"/>
              </a:p>
            </p:txBody>
          </p:sp>
          <p:sp>
            <p:nvSpPr>
              <p:cNvPr id="30746" name="Line 38"/>
              <p:cNvSpPr>
                <a:spLocks noChangeShapeType="1"/>
              </p:cNvSpPr>
              <p:nvPr/>
            </p:nvSpPr>
            <p:spPr bwMode="auto">
              <a:xfrm flipV="1">
                <a:off x="3251200" y="5284787"/>
                <a:ext cx="61912" cy="7938"/>
              </a:xfrm>
              <a:prstGeom prst="line">
                <a:avLst/>
              </a:prstGeom>
              <a:noFill/>
              <a:ln w="15875">
                <a:solidFill>
                  <a:srgbClr val="0000FF"/>
                </a:solidFill>
                <a:round/>
                <a:headEnd/>
                <a:tailEnd/>
              </a:ln>
            </p:spPr>
            <p:txBody>
              <a:bodyPr/>
              <a:lstStyle/>
              <a:p>
                <a:endParaRPr lang="en-GB"/>
              </a:p>
            </p:txBody>
          </p:sp>
          <p:sp>
            <p:nvSpPr>
              <p:cNvPr id="30747" name="Freeform 39"/>
              <p:cNvSpPr>
                <a:spLocks/>
              </p:cNvSpPr>
              <p:nvPr/>
            </p:nvSpPr>
            <p:spPr bwMode="auto">
              <a:xfrm>
                <a:off x="3313112" y="5268912"/>
                <a:ext cx="68263" cy="15875"/>
              </a:xfrm>
              <a:custGeom>
                <a:avLst/>
                <a:gdLst>
                  <a:gd name="T0" fmla="*/ 0 w 43"/>
                  <a:gd name="T1" fmla="*/ 2147483647 h 10"/>
                  <a:gd name="T2" fmla="*/ 2147483647 w 43"/>
                  <a:gd name="T3" fmla="*/ 2147483647 h 10"/>
                  <a:gd name="T4" fmla="*/ 2147483647 w 43"/>
                  <a:gd name="T5" fmla="*/ 0 h 10"/>
                  <a:gd name="T6" fmla="*/ 0 60000 65536"/>
                  <a:gd name="T7" fmla="*/ 0 60000 65536"/>
                  <a:gd name="T8" fmla="*/ 0 60000 65536"/>
                  <a:gd name="T9" fmla="*/ 0 w 43"/>
                  <a:gd name="T10" fmla="*/ 0 h 10"/>
                  <a:gd name="T11" fmla="*/ 43 w 43"/>
                  <a:gd name="T12" fmla="*/ 10 h 10"/>
                </a:gdLst>
                <a:ahLst/>
                <a:cxnLst>
                  <a:cxn ang="T6">
                    <a:pos x="T0" y="T1"/>
                  </a:cxn>
                  <a:cxn ang="T7">
                    <a:pos x="T2" y="T3"/>
                  </a:cxn>
                  <a:cxn ang="T8">
                    <a:pos x="T4" y="T5"/>
                  </a:cxn>
                </a:cxnLst>
                <a:rect l="T9" t="T10" r="T11" b="T12"/>
                <a:pathLst>
                  <a:path w="43" h="10">
                    <a:moveTo>
                      <a:pt x="0" y="10"/>
                    </a:moveTo>
                    <a:lnTo>
                      <a:pt x="19" y="5"/>
                    </a:lnTo>
                    <a:lnTo>
                      <a:pt x="43" y="0"/>
                    </a:lnTo>
                  </a:path>
                </a:pathLst>
              </a:custGeom>
              <a:noFill/>
              <a:ln w="15875">
                <a:solidFill>
                  <a:srgbClr val="0000FF"/>
                </a:solidFill>
                <a:round/>
                <a:headEnd/>
                <a:tailEnd/>
              </a:ln>
            </p:spPr>
            <p:txBody>
              <a:bodyPr/>
              <a:lstStyle/>
              <a:p>
                <a:endParaRPr lang="en-GB"/>
              </a:p>
            </p:txBody>
          </p:sp>
          <p:sp>
            <p:nvSpPr>
              <p:cNvPr id="30748" name="Freeform 40"/>
              <p:cNvSpPr>
                <a:spLocks/>
              </p:cNvSpPr>
              <p:nvPr/>
            </p:nvSpPr>
            <p:spPr bwMode="auto">
              <a:xfrm>
                <a:off x="3381375" y="5253037"/>
                <a:ext cx="61912" cy="15875"/>
              </a:xfrm>
              <a:custGeom>
                <a:avLst/>
                <a:gdLst>
                  <a:gd name="T0" fmla="*/ 0 w 39"/>
                  <a:gd name="T1" fmla="*/ 2147483647 h 10"/>
                  <a:gd name="T2" fmla="*/ 2147483647 w 39"/>
                  <a:gd name="T3" fmla="*/ 2147483647 h 10"/>
                  <a:gd name="T4" fmla="*/ 2147483647 w 39"/>
                  <a:gd name="T5" fmla="*/ 0 h 10"/>
                  <a:gd name="T6" fmla="*/ 0 60000 65536"/>
                  <a:gd name="T7" fmla="*/ 0 60000 65536"/>
                  <a:gd name="T8" fmla="*/ 0 60000 65536"/>
                  <a:gd name="T9" fmla="*/ 0 w 39"/>
                  <a:gd name="T10" fmla="*/ 0 h 10"/>
                  <a:gd name="T11" fmla="*/ 39 w 39"/>
                  <a:gd name="T12" fmla="*/ 10 h 10"/>
                </a:gdLst>
                <a:ahLst/>
                <a:cxnLst>
                  <a:cxn ang="T6">
                    <a:pos x="T0" y="T1"/>
                  </a:cxn>
                  <a:cxn ang="T7">
                    <a:pos x="T2" y="T3"/>
                  </a:cxn>
                  <a:cxn ang="T8">
                    <a:pos x="T4" y="T5"/>
                  </a:cxn>
                </a:cxnLst>
                <a:rect l="T9" t="T10" r="T11" b="T12"/>
                <a:pathLst>
                  <a:path w="39" h="10">
                    <a:moveTo>
                      <a:pt x="0" y="10"/>
                    </a:moveTo>
                    <a:lnTo>
                      <a:pt x="20" y="5"/>
                    </a:lnTo>
                    <a:lnTo>
                      <a:pt x="39" y="0"/>
                    </a:lnTo>
                  </a:path>
                </a:pathLst>
              </a:custGeom>
              <a:noFill/>
              <a:ln w="15875">
                <a:solidFill>
                  <a:srgbClr val="0000FF"/>
                </a:solidFill>
                <a:round/>
                <a:headEnd/>
                <a:tailEnd/>
              </a:ln>
            </p:spPr>
            <p:txBody>
              <a:bodyPr/>
              <a:lstStyle/>
              <a:p>
                <a:endParaRPr lang="en-GB"/>
              </a:p>
            </p:txBody>
          </p:sp>
          <p:sp>
            <p:nvSpPr>
              <p:cNvPr id="30749" name="Freeform 41"/>
              <p:cNvSpPr>
                <a:spLocks/>
              </p:cNvSpPr>
              <p:nvPr/>
            </p:nvSpPr>
            <p:spPr bwMode="auto">
              <a:xfrm>
                <a:off x="3443287" y="5222875"/>
                <a:ext cx="61913" cy="30162"/>
              </a:xfrm>
              <a:custGeom>
                <a:avLst/>
                <a:gdLst>
                  <a:gd name="T0" fmla="*/ 0 w 39"/>
                  <a:gd name="T1" fmla="*/ 2147483647 h 19"/>
                  <a:gd name="T2" fmla="*/ 2147483647 w 39"/>
                  <a:gd name="T3" fmla="*/ 2147483647 h 19"/>
                  <a:gd name="T4" fmla="*/ 2147483647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10"/>
                    </a:lnTo>
                    <a:lnTo>
                      <a:pt x="39" y="0"/>
                    </a:lnTo>
                  </a:path>
                </a:pathLst>
              </a:custGeom>
              <a:noFill/>
              <a:ln w="15875">
                <a:solidFill>
                  <a:srgbClr val="0000FF"/>
                </a:solidFill>
                <a:round/>
                <a:headEnd/>
                <a:tailEnd/>
              </a:ln>
            </p:spPr>
            <p:txBody>
              <a:bodyPr/>
              <a:lstStyle/>
              <a:p>
                <a:endParaRPr lang="en-GB"/>
              </a:p>
            </p:txBody>
          </p:sp>
          <p:sp>
            <p:nvSpPr>
              <p:cNvPr id="30750" name="Freeform 42"/>
              <p:cNvSpPr>
                <a:spLocks/>
              </p:cNvSpPr>
              <p:nvPr/>
            </p:nvSpPr>
            <p:spPr bwMode="auto">
              <a:xfrm>
                <a:off x="3505200" y="5200650"/>
                <a:ext cx="60325" cy="22225"/>
              </a:xfrm>
              <a:custGeom>
                <a:avLst/>
                <a:gdLst>
                  <a:gd name="T0" fmla="*/ 0 w 38"/>
                  <a:gd name="T1" fmla="*/ 2147483647 h 14"/>
                  <a:gd name="T2" fmla="*/ 2147483647 w 38"/>
                  <a:gd name="T3" fmla="*/ 2147483647 h 14"/>
                  <a:gd name="T4" fmla="*/ 2147483647 w 38"/>
                  <a:gd name="T5" fmla="*/ 0 h 14"/>
                  <a:gd name="T6" fmla="*/ 0 60000 65536"/>
                  <a:gd name="T7" fmla="*/ 0 60000 65536"/>
                  <a:gd name="T8" fmla="*/ 0 60000 65536"/>
                  <a:gd name="T9" fmla="*/ 0 w 38"/>
                  <a:gd name="T10" fmla="*/ 0 h 14"/>
                  <a:gd name="T11" fmla="*/ 38 w 38"/>
                  <a:gd name="T12" fmla="*/ 14 h 14"/>
                </a:gdLst>
                <a:ahLst/>
                <a:cxnLst>
                  <a:cxn ang="T6">
                    <a:pos x="T0" y="T1"/>
                  </a:cxn>
                  <a:cxn ang="T7">
                    <a:pos x="T2" y="T3"/>
                  </a:cxn>
                  <a:cxn ang="T8">
                    <a:pos x="T4" y="T5"/>
                  </a:cxn>
                </a:cxnLst>
                <a:rect l="T9" t="T10" r="T11" b="T12"/>
                <a:pathLst>
                  <a:path w="38" h="14">
                    <a:moveTo>
                      <a:pt x="0" y="14"/>
                    </a:moveTo>
                    <a:lnTo>
                      <a:pt x="19" y="9"/>
                    </a:lnTo>
                    <a:lnTo>
                      <a:pt x="38" y="0"/>
                    </a:lnTo>
                  </a:path>
                </a:pathLst>
              </a:custGeom>
              <a:noFill/>
              <a:ln w="15875">
                <a:solidFill>
                  <a:srgbClr val="0000FF"/>
                </a:solidFill>
                <a:round/>
                <a:headEnd/>
                <a:tailEnd/>
              </a:ln>
            </p:spPr>
            <p:txBody>
              <a:bodyPr/>
              <a:lstStyle/>
              <a:p>
                <a:endParaRPr lang="en-GB"/>
              </a:p>
            </p:txBody>
          </p:sp>
          <p:sp>
            <p:nvSpPr>
              <p:cNvPr id="30751" name="Freeform 43"/>
              <p:cNvSpPr>
                <a:spLocks/>
              </p:cNvSpPr>
              <p:nvPr/>
            </p:nvSpPr>
            <p:spPr bwMode="auto">
              <a:xfrm>
                <a:off x="3565525" y="5160962"/>
                <a:ext cx="61912" cy="39688"/>
              </a:xfrm>
              <a:custGeom>
                <a:avLst/>
                <a:gdLst>
                  <a:gd name="T0" fmla="*/ 0 w 39"/>
                  <a:gd name="T1" fmla="*/ 2147483647 h 25"/>
                  <a:gd name="T2" fmla="*/ 2147483647 w 39"/>
                  <a:gd name="T3" fmla="*/ 2147483647 h 25"/>
                  <a:gd name="T4" fmla="*/ 2147483647 w 39"/>
                  <a:gd name="T5" fmla="*/ 0 h 25"/>
                  <a:gd name="T6" fmla="*/ 0 60000 65536"/>
                  <a:gd name="T7" fmla="*/ 0 60000 65536"/>
                  <a:gd name="T8" fmla="*/ 0 60000 65536"/>
                  <a:gd name="T9" fmla="*/ 0 w 39"/>
                  <a:gd name="T10" fmla="*/ 0 h 25"/>
                  <a:gd name="T11" fmla="*/ 39 w 39"/>
                  <a:gd name="T12" fmla="*/ 25 h 25"/>
                </a:gdLst>
                <a:ahLst/>
                <a:cxnLst>
                  <a:cxn ang="T6">
                    <a:pos x="T0" y="T1"/>
                  </a:cxn>
                  <a:cxn ang="T7">
                    <a:pos x="T2" y="T3"/>
                  </a:cxn>
                  <a:cxn ang="T8">
                    <a:pos x="T4" y="T5"/>
                  </a:cxn>
                </a:cxnLst>
                <a:rect l="T9" t="T10" r="T11" b="T12"/>
                <a:pathLst>
                  <a:path w="39" h="25">
                    <a:moveTo>
                      <a:pt x="0" y="25"/>
                    </a:moveTo>
                    <a:lnTo>
                      <a:pt x="20" y="15"/>
                    </a:lnTo>
                    <a:lnTo>
                      <a:pt x="39" y="0"/>
                    </a:lnTo>
                  </a:path>
                </a:pathLst>
              </a:custGeom>
              <a:noFill/>
              <a:ln w="15875">
                <a:solidFill>
                  <a:srgbClr val="0000FF"/>
                </a:solidFill>
                <a:round/>
                <a:headEnd/>
                <a:tailEnd/>
              </a:ln>
            </p:spPr>
            <p:txBody>
              <a:bodyPr/>
              <a:lstStyle/>
              <a:p>
                <a:endParaRPr lang="en-GB"/>
              </a:p>
            </p:txBody>
          </p:sp>
          <p:sp>
            <p:nvSpPr>
              <p:cNvPr id="30752" name="Freeform 44"/>
              <p:cNvSpPr>
                <a:spLocks/>
              </p:cNvSpPr>
              <p:nvPr/>
            </p:nvSpPr>
            <p:spPr bwMode="auto">
              <a:xfrm>
                <a:off x="3627437" y="5114925"/>
                <a:ext cx="69850" cy="46037"/>
              </a:xfrm>
              <a:custGeom>
                <a:avLst/>
                <a:gdLst>
                  <a:gd name="T0" fmla="*/ 0 w 44"/>
                  <a:gd name="T1" fmla="*/ 2147483647 h 29"/>
                  <a:gd name="T2" fmla="*/ 2147483647 w 44"/>
                  <a:gd name="T3" fmla="*/ 2147483647 h 29"/>
                  <a:gd name="T4" fmla="*/ 2147483647 w 44"/>
                  <a:gd name="T5" fmla="*/ 0 h 29"/>
                  <a:gd name="T6" fmla="*/ 0 60000 65536"/>
                  <a:gd name="T7" fmla="*/ 0 60000 65536"/>
                  <a:gd name="T8" fmla="*/ 0 60000 65536"/>
                  <a:gd name="T9" fmla="*/ 0 w 44"/>
                  <a:gd name="T10" fmla="*/ 0 h 29"/>
                  <a:gd name="T11" fmla="*/ 44 w 44"/>
                  <a:gd name="T12" fmla="*/ 29 h 29"/>
                </a:gdLst>
                <a:ahLst/>
                <a:cxnLst>
                  <a:cxn ang="T6">
                    <a:pos x="T0" y="T1"/>
                  </a:cxn>
                  <a:cxn ang="T7">
                    <a:pos x="T2" y="T3"/>
                  </a:cxn>
                  <a:cxn ang="T8">
                    <a:pos x="T4" y="T5"/>
                  </a:cxn>
                </a:cxnLst>
                <a:rect l="T9" t="T10" r="T11" b="T12"/>
                <a:pathLst>
                  <a:path w="44" h="29">
                    <a:moveTo>
                      <a:pt x="0" y="29"/>
                    </a:moveTo>
                    <a:lnTo>
                      <a:pt x="20" y="15"/>
                    </a:lnTo>
                    <a:lnTo>
                      <a:pt x="44" y="0"/>
                    </a:lnTo>
                  </a:path>
                </a:pathLst>
              </a:custGeom>
              <a:noFill/>
              <a:ln w="15875">
                <a:solidFill>
                  <a:srgbClr val="0000FF"/>
                </a:solidFill>
                <a:round/>
                <a:headEnd/>
                <a:tailEnd/>
              </a:ln>
            </p:spPr>
            <p:txBody>
              <a:bodyPr/>
              <a:lstStyle/>
              <a:p>
                <a:endParaRPr lang="en-GB"/>
              </a:p>
            </p:txBody>
          </p:sp>
          <p:sp>
            <p:nvSpPr>
              <p:cNvPr id="30753" name="Line 45"/>
              <p:cNvSpPr>
                <a:spLocks noChangeShapeType="1"/>
              </p:cNvSpPr>
              <p:nvPr/>
            </p:nvSpPr>
            <p:spPr bwMode="auto">
              <a:xfrm flipV="1">
                <a:off x="3697287" y="5060950"/>
                <a:ext cx="60325" cy="53975"/>
              </a:xfrm>
              <a:prstGeom prst="line">
                <a:avLst/>
              </a:prstGeom>
              <a:noFill/>
              <a:ln w="15875">
                <a:solidFill>
                  <a:srgbClr val="0000FF"/>
                </a:solidFill>
                <a:round/>
                <a:headEnd/>
                <a:tailEnd/>
              </a:ln>
            </p:spPr>
            <p:txBody>
              <a:bodyPr/>
              <a:lstStyle/>
              <a:p>
                <a:endParaRPr lang="en-GB"/>
              </a:p>
            </p:txBody>
          </p:sp>
          <p:sp>
            <p:nvSpPr>
              <p:cNvPr id="30754" name="Line 46"/>
              <p:cNvSpPr>
                <a:spLocks noChangeShapeType="1"/>
              </p:cNvSpPr>
              <p:nvPr/>
            </p:nvSpPr>
            <p:spPr bwMode="auto">
              <a:xfrm flipV="1">
                <a:off x="3757612" y="5000625"/>
                <a:ext cx="61913" cy="60325"/>
              </a:xfrm>
              <a:prstGeom prst="line">
                <a:avLst/>
              </a:prstGeom>
              <a:noFill/>
              <a:ln w="15875">
                <a:solidFill>
                  <a:srgbClr val="0000FF"/>
                </a:solidFill>
                <a:round/>
                <a:headEnd/>
                <a:tailEnd/>
              </a:ln>
            </p:spPr>
            <p:txBody>
              <a:bodyPr/>
              <a:lstStyle/>
              <a:p>
                <a:endParaRPr lang="en-GB"/>
              </a:p>
            </p:txBody>
          </p:sp>
          <p:sp>
            <p:nvSpPr>
              <p:cNvPr id="30755" name="Line 47"/>
              <p:cNvSpPr>
                <a:spLocks noChangeShapeType="1"/>
              </p:cNvSpPr>
              <p:nvPr/>
            </p:nvSpPr>
            <p:spPr bwMode="auto">
              <a:xfrm flipV="1">
                <a:off x="3819525" y="4922837"/>
                <a:ext cx="61912" cy="77788"/>
              </a:xfrm>
              <a:prstGeom prst="line">
                <a:avLst/>
              </a:prstGeom>
              <a:noFill/>
              <a:ln w="15875">
                <a:solidFill>
                  <a:srgbClr val="0000FF"/>
                </a:solidFill>
                <a:round/>
                <a:headEnd/>
                <a:tailEnd/>
              </a:ln>
            </p:spPr>
            <p:txBody>
              <a:bodyPr/>
              <a:lstStyle/>
              <a:p>
                <a:endParaRPr lang="en-GB"/>
              </a:p>
            </p:txBody>
          </p:sp>
          <p:sp>
            <p:nvSpPr>
              <p:cNvPr id="30756" name="Line 48"/>
              <p:cNvSpPr>
                <a:spLocks noChangeShapeType="1"/>
              </p:cNvSpPr>
              <p:nvPr/>
            </p:nvSpPr>
            <p:spPr bwMode="auto">
              <a:xfrm flipV="1">
                <a:off x="3881437" y="4838700"/>
                <a:ext cx="61913" cy="84137"/>
              </a:xfrm>
              <a:prstGeom prst="line">
                <a:avLst/>
              </a:prstGeom>
              <a:noFill/>
              <a:ln w="15875">
                <a:solidFill>
                  <a:srgbClr val="0000FF"/>
                </a:solidFill>
                <a:round/>
                <a:headEnd/>
                <a:tailEnd/>
              </a:ln>
            </p:spPr>
            <p:txBody>
              <a:bodyPr/>
              <a:lstStyle/>
              <a:p>
                <a:endParaRPr lang="en-GB"/>
              </a:p>
            </p:txBody>
          </p:sp>
          <p:sp>
            <p:nvSpPr>
              <p:cNvPr id="30757" name="Freeform 49"/>
              <p:cNvSpPr>
                <a:spLocks/>
              </p:cNvSpPr>
              <p:nvPr/>
            </p:nvSpPr>
            <p:spPr bwMode="auto">
              <a:xfrm>
                <a:off x="3943350" y="4746625"/>
                <a:ext cx="68262" cy="92075"/>
              </a:xfrm>
              <a:custGeom>
                <a:avLst/>
                <a:gdLst>
                  <a:gd name="T0" fmla="*/ 0 w 43"/>
                  <a:gd name="T1" fmla="*/ 2147483647 h 58"/>
                  <a:gd name="T2" fmla="*/ 2147483647 w 43"/>
                  <a:gd name="T3" fmla="*/ 2147483647 h 58"/>
                  <a:gd name="T4" fmla="*/ 2147483647 w 43"/>
                  <a:gd name="T5" fmla="*/ 0 h 58"/>
                  <a:gd name="T6" fmla="*/ 0 60000 65536"/>
                  <a:gd name="T7" fmla="*/ 0 60000 65536"/>
                  <a:gd name="T8" fmla="*/ 0 60000 65536"/>
                  <a:gd name="T9" fmla="*/ 0 w 43"/>
                  <a:gd name="T10" fmla="*/ 0 h 58"/>
                  <a:gd name="T11" fmla="*/ 43 w 43"/>
                  <a:gd name="T12" fmla="*/ 58 h 58"/>
                </a:gdLst>
                <a:ahLst/>
                <a:cxnLst>
                  <a:cxn ang="T6">
                    <a:pos x="T0" y="T1"/>
                  </a:cxn>
                  <a:cxn ang="T7">
                    <a:pos x="T2" y="T3"/>
                  </a:cxn>
                  <a:cxn ang="T8">
                    <a:pos x="T4" y="T5"/>
                  </a:cxn>
                </a:cxnLst>
                <a:rect l="T9" t="T10" r="T11" b="T12"/>
                <a:pathLst>
                  <a:path w="43" h="58">
                    <a:moveTo>
                      <a:pt x="0" y="58"/>
                    </a:moveTo>
                    <a:lnTo>
                      <a:pt x="19" y="29"/>
                    </a:lnTo>
                    <a:lnTo>
                      <a:pt x="43" y="0"/>
                    </a:lnTo>
                  </a:path>
                </a:pathLst>
              </a:custGeom>
              <a:noFill/>
              <a:ln w="15875">
                <a:solidFill>
                  <a:srgbClr val="0000FF"/>
                </a:solidFill>
                <a:round/>
                <a:headEnd/>
                <a:tailEnd/>
              </a:ln>
            </p:spPr>
            <p:txBody>
              <a:bodyPr/>
              <a:lstStyle/>
              <a:p>
                <a:endParaRPr lang="en-GB"/>
              </a:p>
            </p:txBody>
          </p:sp>
          <p:sp>
            <p:nvSpPr>
              <p:cNvPr id="30758" name="Freeform 50"/>
              <p:cNvSpPr>
                <a:spLocks/>
              </p:cNvSpPr>
              <p:nvPr/>
            </p:nvSpPr>
            <p:spPr bwMode="auto">
              <a:xfrm>
                <a:off x="4011612" y="4630737"/>
                <a:ext cx="61913" cy="115888"/>
              </a:xfrm>
              <a:custGeom>
                <a:avLst/>
                <a:gdLst>
                  <a:gd name="T0" fmla="*/ 0 w 39"/>
                  <a:gd name="T1" fmla="*/ 2147483647 h 73"/>
                  <a:gd name="T2" fmla="*/ 2147483647 w 39"/>
                  <a:gd name="T3" fmla="*/ 2147483647 h 73"/>
                  <a:gd name="T4" fmla="*/ 2147483647 w 39"/>
                  <a:gd name="T5" fmla="*/ 0 h 73"/>
                  <a:gd name="T6" fmla="*/ 0 60000 65536"/>
                  <a:gd name="T7" fmla="*/ 0 60000 65536"/>
                  <a:gd name="T8" fmla="*/ 0 60000 65536"/>
                  <a:gd name="T9" fmla="*/ 0 w 39"/>
                  <a:gd name="T10" fmla="*/ 0 h 73"/>
                  <a:gd name="T11" fmla="*/ 39 w 39"/>
                  <a:gd name="T12" fmla="*/ 73 h 73"/>
                </a:gdLst>
                <a:ahLst/>
                <a:cxnLst>
                  <a:cxn ang="T6">
                    <a:pos x="T0" y="T1"/>
                  </a:cxn>
                  <a:cxn ang="T7">
                    <a:pos x="T2" y="T3"/>
                  </a:cxn>
                  <a:cxn ang="T8">
                    <a:pos x="T4" y="T5"/>
                  </a:cxn>
                </a:cxnLst>
                <a:rect l="T9" t="T10" r="T11" b="T12"/>
                <a:pathLst>
                  <a:path w="39" h="73">
                    <a:moveTo>
                      <a:pt x="0" y="73"/>
                    </a:moveTo>
                    <a:lnTo>
                      <a:pt x="20" y="39"/>
                    </a:lnTo>
                    <a:lnTo>
                      <a:pt x="39" y="0"/>
                    </a:lnTo>
                  </a:path>
                </a:pathLst>
              </a:custGeom>
              <a:noFill/>
              <a:ln w="15875">
                <a:solidFill>
                  <a:srgbClr val="0000FF"/>
                </a:solidFill>
                <a:round/>
                <a:headEnd/>
                <a:tailEnd/>
              </a:ln>
            </p:spPr>
            <p:txBody>
              <a:bodyPr/>
              <a:lstStyle/>
              <a:p>
                <a:endParaRPr lang="en-GB"/>
              </a:p>
            </p:txBody>
          </p:sp>
          <p:sp>
            <p:nvSpPr>
              <p:cNvPr id="30759" name="Line 51"/>
              <p:cNvSpPr>
                <a:spLocks noChangeShapeType="1"/>
              </p:cNvSpPr>
              <p:nvPr/>
            </p:nvSpPr>
            <p:spPr bwMode="auto">
              <a:xfrm flipV="1">
                <a:off x="4073525" y="4508500"/>
                <a:ext cx="61912" cy="122237"/>
              </a:xfrm>
              <a:prstGeom prst="line">
                <a:avLst/>
              </a:prstGeom>
              <a:noFill/>
              <a:ln w="15875">
                <a:solidFill>
                  <a:srgbClr val="0000FF"/>
                </a:solidFill>
                <a:round/>
                <a:headEnd/>
                <a:tailEnd/>
              </a:ln>
            </p:spPr>
            <p:txBody>
              <a:bodyPr/>
              <a:lstStyle/>
              <a:p>
                <a:endParaRPr lang="en-GB"/>
              </a:p>
            </p:txBody>
          </p:sp>
          <p:sp>
            <p:nvSpPr>
              <p:cNvPr id="30760" name="Line 52"/>
              <p:cNvSpPr>
                <a:spLocks noChangeShapeType="1"/>
              </p:cNvSpPr>
              <p:nvPr/>
            </p:nvSpPr>
            <p:spPr bwMode="auto">
              <a:xfrm flipV="1">
                <a:off x="4135437" y="4378325"/>
                <a:ext cx="61913" cy="130175"/>
              </a:xfrm>
              <a:prstGeom prst="line">
                <a:avLst/>
              </a:prstGeom>
              <a:noFill/>
              <a:ln w="15875">
                <a:solidFill>
                  <a:srgbClr val="0000FF"/>
                </a:solidFill>
                <a:round/>
                <a:headEnd/>
                <a:tailEnd/>
              </a:ln>
            </p:spPr>
            <p:txBody>
              <a:bodyPr/>
              <a:lstStyle/>
              <a:p>
                <a:endParaRPr lang="en-GB"/>
              </a:p>
            </p:txBody>
          </p:sp>
          <p:sp>
            <p:nvSpPr>
              <p:cNvPr id="30761" name="Line 53"/>
              <p:cNvSpPr>
                <a:spLocks noChangeShapeType="1"/>
              </p:cNvSpPr>
              <p:nvPr/>
            </p:nvSpPr>
            <p:spPr bwMode="auto">
              <a:xfrm flipV="1">
                <a:off x="4197350" y="4232275"/>
                <a:ext cx="60325" cy="146050"/>
              </a:xfrm>
              <a:prstGeom prst="line">
                <a:avLst/>
              </a:prstGeom>
              <a:noFill/>
              <a:ln w="15875">
                <a:solidFill>
                  <a:srgbClr val="0000FF"/>
                </a:solidFill>
                <a:round/>
                <a:headEnd/>
                <a:tailEnd/>
              </a:ln>
            </p:spPr>
            <p:txBody>
              <a:bodyPr/>
              <a:lstStyle/>
              <a:p>
                <a:endParaRPr lang="en-GB"/>
              </a:p>
            </p:txBody>
          </p:sp>
          <p:sp>
            <p:nvSpPr>
              <p:cNvPr id="30762" name="Line 54"/>
              <p:cNvSpPr>
                <a:spLocks noChangeShapeType="1"/>
              </p:cNvSpPr>
              <p:nvPr/>
            </p:nvSpPr>
            <p:spPr bwMode="auto">
              <a:xfrm flipV="1">
                <a:off x="4257675" y="4078287"/>
                <a:ext cx="61912" cy="153988"/>
              </a:xfrm>
              <a:prstGeom prst="line">
                <a:avLst/>
              </a:prstGeom>
              <a:noFill/>
              <a:ln w="15875">
                <a:solidFill>
                  <a:srgbClr val="0000FF"/>
                </a:solidFill>
                <a:round/>
                <a:headEnd/>
                <a:tailEnd/>
              </a:ln>
            </p:spPr>
            <p:txBody>
              <a:bodyPr/>
              <a:lstStyle/>
              <a:p>
                <a:endParaRPr lang="en-GB"/>
              </a:p>
            </p:txBody>
          </p:sp>
          <p:sp>
            <p:nvSpPr>
              <p:cNvPr id="30763" name="Freeform 55"/>
              <p:cNvSpPr>
                <a:spLocks/>
              </p:cNvSpPr>
              <p:nvPr/>
            </p:nvSpPr>
            <p:spPr bwMode="auto">
              <a:xfrm>
                <a:off x="4319587" y="3916362"/>
                <a:ext cx="69850" cy="161925"/>
              </a:xfrm>
              <a:custGeom>
                <a:avLst/>
                <a:gdLst>
                  <a:gd name="T0" fmla="*/ 0 w 44"/>
                  <a:gd name="T1" fmla="*/ 2147483647 h 102"/>
                  <a:gd name="T2" fmla="*/ 2147483647 w 44"/>
                  <a:gd name="T3" fmla="*/ 2147483647 h 102"/>
                  <a:gd name="T4" fmla="*/ 2147483647 w 44"/>
                  <a:gd name="T5" fmla="*/ 0 h 102"/>
                  <a:gd name="T6" fmla="*/ 0 60000 65536"/>
                  <a:gd name="T7" fmla="*/ 0 60000 65536"/>
                  <a:gd name="T8" fmla="*/ 0 60000 65536"/>
                  <a:gd name="T9" fmla="*/ 0 w 44"/>
                  <a:gd name="T10" fmla="*/ 0 h 102"/>
                  <a:gd name="T11" fmla="*/ 44 w 44"/>
                  <a:gd name="T12" fmla="*/ 102 h 102"/>
                </a:gdLst>
                <a:ahLst/>
                <a:cxnLst>
                  <a:cxn ang="T6">
                    <a:pos x="T0" y="T1"/>
                  </a:cxn>
                  <a:cxn ang="T7">
                    <a:pos x="T2" y="T3"/>
                  </a:cxn>
                  <a:cxn ang="T8">
                    <a:pos x="T4" y="T5"/>
                  </a:cxn>
                </a:cxnLst>
                <a:rect l="T9" t="T10" r="T11" b="T12"/>
                <a:pathLst>
                  <a:path w="44" h="102">
                    <a:moveTo>
                      <a:pt x="0" y="102"/>
                    </a:moveTo>
                    <a:lnTo>
                      <a:pt x="19" y="53"/>
                    </a:lnTo>
                    <a:lnTo>
                      <a:pt x="44" y="0"/>
                    </a:lnTo>
                  </a:path>
                </a:pathLst>
              </a:custGeom>
              <a:noFill/>
              <a:ln w="15875">
                <a:solidFill>
                  <a:srgbClr val="0000FF"/>
                </a:solidFill>
                <a:round/>
                <a:headEnd/>
                <a:tailEnd/>
              </a:ln>
            </p:spPr>
            <p:txBody>
              <a:bodyPr/>
              <a:lstStyle/>
              <a:p>
                <a:endParaRPr lang="en-GB"/>
              </a:p>
            </p:txBody>
          </p:sp>
          <p:sp>
            <p:nvSpPr>
              <p:cNvPr id="30764" name="Line 56"/>
              <p:cNvSpPr>
                <a:spLocks noChangeShapeType="1"/>
              </p:cNvSpPr>
              <p:nvPr/>
            </p:nvSpPr>
            <p:spPr bwMode="auto">
              <a:xfrm flipV="1">
                <a:off x="4389437" y="3754437"/>
                <a:ext cx="60325" cy="161925"/>
              </a:xfrm>
              <a:prstGeom prst="line">
                <a:avLst/>
              </a:prstGeom>
              <a:noFill/>
              <a:ln w="15875">
                <a:solidFill>
                  <a:srgbClr val="0000FF"/>
                </a:solidFill>
                <a:round/>
                <a:headEnd/>
                <a:tailEnd/>
              </a:ln>
            </p:spPr>
            <p:txBody>
              <a:bodyPr/>
              <a:lstStyle/>
              <a:p>
                <a:endParaRPr lang="en-GB"/>
              </a:p>
            </p:txBody>
          </p:sp>
          <p:sp>
            <p:nvSpPr>
              <p:cNvPr id="30765" name="Line 57"/>
              <p:cNvSpPr>
                <a:spLocks noChangeShapeType="1"/>
              </p:cNvSpPr>
              <p:nvPr/>
            </p:nvSpPr>
            <p:spPr bwMode="auto">
              <a:xfrm flipV="1">
                <a:off x="4449762" y="3586162"/>
                <a:ext cx="61913" cy="168275"/>
              </a:xfrm>
              <a:prstGeom prst="line">
                <a:avLst/>
              </a:prstGeom>
              <a:noFill/>
              <a:ln w="15875">
                <a:solidFill>
                  <a:srgbClr val="0000FF"/>
                </a:solidFill>
                <a:round/>
                <a:headEnd/>
                <a:tailEnd/>
              </a:ln>
            </p:spPr>
            <p:txBody>
              <a:bodyPr/>
              <a:lstStyle/>
              <a:p>
                <a:endParaRPr lang="en-GB"/>
              </a:p>
            </p:txBody>
          </p:sp>
          <p:sp>
            <p:nvSpPr>
              <p:cNvPr id="30766" name="Line 58"/>
              <p:cNvSpPr>
                <a:spLocks noChangeShapeType="1"/>
              </p:cNvSpPr>
              <p:nvPr/>
            </p:nvSpPr>
            <p:spPr bwMode="auto">
              <a:xfrm flipV="1">
                <a:off x="4511675" y="3416300"/>
                <a:ext cx="61912" cy="169862"/>
              </a:xfrm>
              <a:prstGeom prst="line">
                <a:avLst/>
              </a:prstGeom>
              <a:noFill/>
              <a:ln w="15875">
                <a:solidFill>
                  <a:srgbClr val="0000FF"/>
                </a:solidFill>
                <a:round/>
                <a:headEnd/>
                <a:tailEnd/>
              </a:ln>
            </p:spPr>
            <p:txBody>
              <a:bodyPr/>
              <a:lstStyle/>
              <a:p>
                <a:endParaRPr lang="en-GB"/>
              </a:p>
            </p:txBody>
          </p:sp>
          <p:sp>
            <p:nvSpPr>
              <p:cNvPr id="30767" name="Freeform 59"/>
              <p:cNvSpPr>
                <a:spLocks/>
              </p:cNvSpPr>
              <p:nvPr/>
            </p:nvSpPr>
            <p:spPr bwMode="auto">
              <a:xfrm>
                <a:off x="4573587" y="3255962"/>
                <a:ext cx="61913" cy="160338"/>
              </a:xfrm>
              <a:custGeom>
                <a:avLst/>
                <a:gdLst>
                  <a:gd name="T0" fmla="*/ 0 w 39"/>
                  <a:gd name="T1" fmla="*/ 2147483647 h 101"/>
                  <a:gd name="T2" fmla="*/ 2147483647 w 39"/>
                  <a:gd name="T3" fmla="*/ 2147483647 h 101"/>
                  <a:gd name="T4" fmla="*/ 2147483647 w 39"/>
                  <a:gd name="T5" fmla="*/ 0 h 101"/>
                  <a:gd name="T6" fmla="*/ 0 60000 65536"/>
                  <a:gd name="T7" fmla="*/ 0 60000 65536"/>
                  <a:gd name="T8" fmla="*/ 0 60000 65536"/>
                  <a:gd name="T9" fmla="*/ 0 w 39"/>
                  <a:gd name="T10" fmla="*/ 0 h 101"/>
                  <a:gd name="T11" fmla="*/ 39 w 39"/>
                  <a:gd name="T12" fmla="*/ 101 h 101"/>
                </a:gdLst>
                <a:ahLst/>
                <a:cxnLst>
                  <a:cxn ang="T6">
                    <a:pos x="T0" y="T1"/>
                  </a:cxn>
                  <a:cxn ang="T7">
                    <a:pos x="T2" y="T3"/>
                  </a:cxn>
                  <a:cxn ang="T8">
                    <a:pos x="T4" y="T5"/>
                  </a:cxn>
                </a:cxnLst>
                <a:rect l="T9" t="T10" r="T11" b="T12"/>
                <a:pathLst>
                  <a:path w="39" h="101">
                    <a:moveTo>
                      <a:pt x="0" y="101"/>
                    </a:moveTo>
                    <a:lnTo>
                      <a:pt x="19" y="48"/>
                    </a:lnTo>
                    <a:lnTo>
                      <a:pt x="39" y="0"/>
                    </a:lnTo>
                  </a:path>
                </a:pathLst>
              </a:custGeom>
              <a:noFill/>
              <a:ln w="15875">
                <a:solidFill>
                  <a:srgbClr val="0000FF"/>
                </a:solidFill>
                <a:round/>
                <a:headEnd/>
                <a:tailEnd/>
              </a:ln>
            </p:spPr>
            <p:txBody>
              <a:bodyPr/>
              <a:lstStyle/>
              <a:p>
                <a:endParaRPr lang="en-GB"/>
              </a:p>
            </p:txBody>
          </p:sp>
          <p:sp>
            <p:nvSpPr>
              <p:cNvPr id="30768" name="Freeform 60"/>
              <p:cNvSpPr>
                <a:spLocks/>
              </p:cNvSpPr>
              <p:nvPr/>
            </p:nvSpPr>
            <p:spPr bwMode="auto">
              <a:xfrm>
                <a:off x="4635500" y="3109912"/>
                <a:ext cx="68262" cy="146050"/>
              </a:xfrm>
              <a:custGeom>
                <a:avLst/>
                <a:gdLst>
                  <a:gd name="T0" fmla="*/ 0 w 43"/>
                  <a:gd name="T1" fmla="*/ 2147483647 h 92"/>
                  <a:gd name="T2" fmla="*/ 2147483647 w 43"/>
                  <a:gd name="T3" fmla="*/ 2147483647 h 92"/>
                  <a:gd name="T4" fmla="*/ 2147483647 w 43"/>
                  <a:gd name="T5" fmla="*/ 0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92"/>
                    </a:moveTo>
                    <a:lnTo>
                      <a:pt x="19" y="43"/>
                    </a:lnTo>
                    <a:lnTo>
                      <a:pt x="43" y="0"/>
                    </a:lnTo>
                  </a:path>
                </a:pathLst>
              </a:custGeom>
              <a:noFill/>
              <a:ln w="15875">
                <a:solidFill>
                  <a:srgbClr val="0000FF"/>
                </a:solidFill>
                <a:round/>
                <a:headEnd/>
                <a:tailEnd/>
              </a:ln>
            </p:spPr>
            <p:txBody>
              <a:bodyPr/>
              <a:lstStyle/>
              <a:p>
                <a:endParaRPr lang="en-GB"/>
              </a:p>
            </p:txBody>
          </p:sp>
          <p:sp>
            <p:nvSpPr>
              <p:cNvPr id="30769" name="Freeform 61"/>
              <p:cNvSpPr>
                <a:spLocks/>
              </p:cNvSpPr>
              <p:nvPr/>
            </p:nvSpPr>
            <p:spPr bwMode="auto">
              <a:xfrm>
                <a:off x="4703762" y="2963862"/>
                <a:ext cx="61913" cy="146050"/>
              </a:xfrm>
              <a:custGeom>
                <a:avLst/>
                <a:gdLst>
                  <a:gd name="T0" fmla="*/ 0 w 39"/>
                  <a:gd name="T1" fmla="*/ 2147483647 h 92"/>
                  <a:gd name="T2" fmla="*/ 2147483647 w 39"/>
                  <a:gd name="T3" fmla="*/ 2147483647 h 92"/>
                  <a:gd name="T4" fmla="*/ 2147483647 w 39"/>
                  <a:gd name="T5" fmla="*/ 0 h 92"/>
                  <a:gd name="T6" fmla="*/ 0 60000 65536"/>
                  <a:gd name="T7" fmla="*/ 0 60000 65536"/>
                  <a:gd name="T8" fmla="*/ 0 60000 65536"/>
                  <a:gd name="T9" fmla="*/ 0 w 39"/>
                  <a:gd name="T10" fmla="*/ 0 h 92"/>
                  <a:gd name="T11" fmla="*/ 39 w 39"/>
                  <a:gd name="T12" fmla="*/ 92 h 92"/>
                </a:gdLst>
                <a:ahLst/>
                <a:cxnLst>
                  <a:cxn ang="T6">
                    <a:pos x="T0" y="T1"/>
                  </a:cxn>
                  <a:cxn ang="T7">
                    <a:pos x="T2" y="T3"/>
                  </a:cxn>
                  <a:cxn ang="T8">
                    <a:pos x="T4" y="T5"/>
                  </a:cxn>
                </a:cxnLst>
                <a:rect l="T9" t="T10" r="T11" b="T12"/>
                <a:pathLst>
                  <a:path w="39" h="92">
                    <a:moveTo>
                      <a:pt x="0" y="92"/>
                    </a:moveTo>
                    <a:lnTo>
                      <a:pt x="20" y="43"/>
                    </a:lnTo>
                    <a:lnTo>
                      <a:pt x="39" y="0"/>
                    </a:lnTo>
                  </a:path>
                </a:pathLst>
              </a:custGeom>
              <a:noFill/>
              <a:ln w="15875">
                <a:solidFill>
                  <a:srgbClr val="0000FF"/>
                </a:solidFill>
                <a:round/>
                <a:headEnd/>
                <a:tailEnd/>
              </a:ln>
            </p:spPr>
            <p:txBody>
              <a:bodyPr/>
              <a:lstStyle/>
              <a:p>
                <a:endParaRPr lang="en-GB"/>
              </a:p>
            </p:txBody>
          </p:sp>
          <p:sp>
            <p:nvSpPr>
              <p:cNvPr id="30770" name="Freeform 62"/>
              <p:cNvSpPr>
                <a:spLocks/>
              </p:cNvSpPr>
              <p:nvPr/>
            </p:nvSpPr>
            <p:spPr bwMode="auto">
              <a:xfrm>
                <a:off x="4765675" y="2840037"/>
                <a:ext cx="61912" cy="123825"/>
              </a:xfrm>
              <a:custGeom>
                <a:avLst/>
                <a:gdLst>
                  <a:gd name="T0" fmla="*/ 0 w 39"/>
                  <a:gd name="T1" fmla="*/ 2147483647 h 78"/>
                  <a:gd name="T2" fmla="*/ 2147483647 w 39"/>
                  <a:gd name="T3" fmla="*/ 2147483647 h 78"/>
                  <a:gd name="T4" fmla="*/ 2147483647 w 39"/>
                  <a:gd name="T5" fmla="*/ 0 h 78"/>
                  <a:gd name="T6" fmla="*/ 0 60000 65536"/>
                  <a:gd name="T7" fmla="*/ 0 60000 65536"/>
                  <a:gd name="T8" fmla="*/ 0 60000 65536"/>
                  <a:gd name="T9" fmla="*/ 0 w 39"/>
                  <a:gd name="T10" fmla="*/ 0 h 78"/>
                  <a:gd name="T11" fmla="*/ 39 w 39"/>
                  <a:gd name="T12" fmla="*/ 78 h 78"/>
                </a:gdLst>
                <a:ahLst/>
                <a:cxnLst>
                  <a:cxn ang="T6">
                    <a:pos x="T0" y="T1"/>
                  </a:cxn>
                  <a:cxn ang="T7">
                    <a:pos x="T2" y="T3"/>
                  </a:cxn>
                  <a:cxn ang="T8">
                    <a:pos x="T4" y="T5"/>
                  </a:cxn>
                </a:cxnLst>
                <a:rect l="T9" t="T10" r="T11" b="T12"/>
                <a:pathLst>
                  <a:path w="39" h="78">
                    <a:moveTo>
                      <a:pt x="0" y="78"/>
                    </a:moveTo>
                    <a:lnTo>
                      <a:pt x="19" y="39"/>
                    </a:lnTo>
                    <a:lnTo>
                      <a:pt x="39" y="0"/>
                    </a:lnTo>
                  </a:path>
                </a:pathLst>
              </a:custGeom>
              <a:noFill/>
              <a:ln w="15875">
                <a:solidFill>
                  <a:srgbClr val="0000FF"/>
                </a:solidFill>
                <a:round/>
                <a:headEnd/>
                <a:tailEnd/>
              </a:ln>
            </p:spPr>
            <p:txBody>
              <a:bodyPr/>
              <a:lstStyle/>
              <a:p>
                <a:endParaRPr lang="en-GB"/>
              </a:p>
            </p:txBody>
          </p:sp>
          <p:sp>
            <p:nvSpPr>
              <p:cNvPr id="30771" name="Freeform 63"/>
              <p:cNvSpPr>
                <a:spLocks/>
              </p:cNvSpPr>
              <p:nvPr/>
            </p:nvSpPr>
            <p:spPr bwMode="auto">
              <a:xfrm>
                <a:off x="4827587" y="2740025"/>
                <a:ext cx="60325" cy="100012"/>
              </a:xfrm>
              <a:custGeom>
                <a:avLst/>
                <a:gdLst>
                  <a:gd name="T0" fmla="*/ 0 w 38"/>
                  <a:gd name="T1" fmla="*/ 2147483647 h 63"/>
                  <a:gd name="T2" fmla="*/ 2147483647 w 38"/>
                  <a:gd name="T3" fmla="*/ 2147483647 h 63"/>
                  <a:gd name="T4" fmla="*/ 2147483647 w 38"/>
                  <a:gd name="T5" fmla="*/ 0 h 63"/>
                  <a:gd name="T6" fmla="*/ 0 60000 65536"/>
                  <a:gd name="T7" fmla="*/ 0 60000 65536"/>
                  <a:gd name="T8" fmla="*/ 0 60000 65536"/>
                  <a:gd name="T9" fmla="*/ 0 w 38"/>
                  <a:gd name="T10" fmla="*/ 0 h 63"/>
                  <a:gd name="T11" fmla="*/ 38 w 38"/>
                  <a:gd name="T12" fmla="*/ 63 h 63"/>
                </a:gdLst>
                <a:ahLst/>
                <a:cxnLst>
                  <a:cxn ang="T6">
                    <a:pos x="T0" y="T1"/>
                  </a:cxn>
                  <a:cxn ang="T7">
                    <a:pos x="T2" y="T3"/>
                  </a:cxn>
                  <a:cxn ang="T8">
                    <a:pos x="T4" y="T5"/>
                  </a:cxn>
                </a:cxnLst>
                <a:rect l="T9" t="T10" r="T11" b="T12"/>
                <a:pathLst>
                  <a:path w="38" h="63">
                    <a:moveTo>
                      <a:pt x="0" y="63"/>
                    </a:moveTo>
                    <a:lnTo>
                      <a:pt x="19" y="29"/>
                    </a:lnTo>
                    <a:lnTo>
                      <a:pt x="38" y="0"/>
                    </a:lnTo>
                  </a:path>
                </a:pathLst>
              </a:custGeom>
              <a:noFill/>
              <a:ln w="15875">
                <a:solidFill>
                  <a:srgbClr val="0000FF"/>
                </a:solidFill>
                <a:round/>
                <a:headEnd/>
                <a:tailEnd/>
              </a:ln>
            </p:spPr>
            <p:txBody>
              <a:bodyPr/>
              <a:lstStyle/>
              <a:p>
                <a:endParaRPr lang="en-GB"/>
              </a:p>
            </p:txBody>
          </p:sp>
          <p:sp>
            <p:nvSpPr>
              <p:cNvPr id="30772" name="Freeform 64"/>
              <p:cNvSpPr>
                <a:spLocks/>
              </p:cNvSpPr>
              <p:nvPr/>
            </p:nvSpPr>
            <p:spPr bwMode="auto">
              <a:xfrm>
                <a:off x="4887912" y="2655887"/>
                <a:ext cx="61913" cy="84138"/>
              </a:xfrm>
              <a:custGeom>
                <a:avLst/>
                <a:gdLst>
                  <a:gd name="T0" fmla="*/ 0 w 39"/>
                  <a:gd name="T1" fmla="*/ 2147483647 h 53"/>
                  <a:gd name="T2" fmla="*/ 2147483647 w 39"/>
                  <a:gd name="T3" fmla="*/ 2147483647 h 53"/>
                  <a:gd name="T4" fmla="*/ 2147483647 w 39"/>
                  <a:gd name="T5" fmla="*/ 0 h 53"/>
                  <a:gd name="T6" fmla="*/ 0 60000 65536"/>
                  <a:gd name="T7" fmla="*/ 0 60000 65536"/>
                  <a:gd name="T8" fmla="*/ 0 60000 65536"/>
                  <a:gd name="T9" fmla="*/ 0 w 39"/>
                  <a:gd name="T10" fmla="*/ 0 h 53"/>
                  <a:gd name="T11" fmla="*/ 39 w 39"/>
                  <a:gd name="T12" fmla="*/ 53 h 53"/>
                </a:gdLst>
                <a:ahLst/>
                <a:cxnLst>
                  <a:cxn ang="T6">
                    <a:pos x="T0" y="T1"/>
                  </a:cxn>
                  <a:cxn ang="T7">
                    <a:pos x="T2" y="T3"/>
                  </a:cxn>
                  <a:cxn ang="T8">
                    <a:pos x="T4" y="T5"/>
                  </a:cxn>
                </a:cxnLst>
                <a:rect l="T9" t="T10" r="T11" b="T12"/>
                <a:pathLst>
                  <a:path w="39" h="53">
                    <a:moveTo>
                      <a:pt x="0" y="53"/>
                    </a:moveTo>
                    <a:lnTo>
                      <a:pt x="20" y="24"/>
                    </a:lnTo>
                    <a:lnTo>
                      <a:pt x="39" y="0"/>
                    </a:lnTo>
                  </a:path>
                </a:pathLst>
              </a:custGeom>
              <a:noFill/>
              <a:ln w="15875">
                <a:solidFill>
                  <a:srgbClr val="0000FF"/>
                </a:solidFill>
                <a:round/>
                <a:headEnd/>
                <a:tailEnd/>
              </a:ln>
            </p:spPr>
            <p:txBody>
              <a:bodyPr/>
              <a:lstStyle/>
              <a:p>
                <a:endParaRPr lang="en-GB"/>
              </a:p>
            </p:txBody>
          </p:sp>
          <p:sp>
            <p:nvSpPr>
              <p:cNvPr id="30773" name="Freeform 65"/>
              <p:cNvSpPr>
                <a:spLocks/>
              </p:cNvSpPr>
              <p:nvPr/>
            </p:nvSpPr>
            <p:spPr bwMode="auto">
              <a:xfrm>
                <a:off x="4949825" y="2601912"/>
                <a:ext cx="69850" cy="53975"/>
              </a:xfrm>
              <a:custGeom>
                <a:avLst/>
                <a:gdLst>
                  <a:gd name="T0" fmla="*/ 0 w 44"/>
                  <a:gd name="T1" fmla="*/ 2147483647 h 34"/>
                  <a:gd name="T2" fmla="*/ 2147483647 w 44"/>
                  <a:gd name="T3" fmla="*/ 2147483647 h 34"/>
                  <a:gd name="T4" fmla="*/ 2147483647 w 44"/>
                  <a:gd name="T5" fmla="*/ 0 h 34"/>
                  <a:gd name="T6" fmla="*/ 0 60000 65536"/>
                  <a:gd name="T7" fmla="*/ 0 60000 65536"/>
                  <a:gd name="T8" fmla="*/ 0 60000 65536"/>
                  <a:gd name="T9" fmla="*/ 0 w 44"/>
                  <a:gd name="T10" fmla="*/ 0 h 34"/>
                  <a:gd name="T11" fmla="*/ 44 w 44"/>
                  <a:gd name="T12" fmla="*/ 34 h 34"/>
                </a:gdLst>
                <a:ahLst/>
                <a:cxnLst>
                  <a:cxn ang="T6">
                    <a:pos x="T0" y="T1"/>
                  </a:cxn>
                  <a:cxn ang="T7">
                    <a:pos x="T2" y="T3"/>
                  </a:cxn>
                  <a:cxn ang="T8">
                    <a:pos x="T4" y="T5"/>
                  </a:cxn>
                </a:cxnLst>
                <a:rect l="T9" t="T10" r="T11" b="T12"/>
                <a:pathLst>
                  <a:path w="44" h="34">
                    <a:moveTo>
                      <a:pt x="0" y="34"/>
                    </a:moveTo>
                    <a:lnTo>
                      <a:pt x="20" y="15"/>
                    </a:lnTo>
                    <a:lnTo>
                      <a:pt x="44" y="0"/>
                    </a:lnTo>
                  </a:path>
                </a:pathLst>
              </a:custGeom>
              <a:noFill/>
              <a:ln w="15875">
                <a:solidFill>
                  <a:srgbClr val="0000FF"/>
                </a:solidFill>
                <a:round/>
                <a:headEnd/>
                <a:tailEnd/>
              </a:ln>
            </p:spPr>
            <p:txBody>
              <a:bodyPr/>
              <a:lstStyle/>
              <a:p>
                <a:endParaRPr lang="en-GB"/>
              </a:p>
            </p:txBody>
          </p:sp>
          <p:sp>
            <p:nvSpPr>
              <p:cNvPr id="30774" name="Freeform 66"/>
              <p:cNvSpPr>
                <a:spLocks/>
              </p:cNvSpPr>
              <p:nvPr/>
            </p:nvSpPr>
            <p:spPr bwMode="auto">
              <a:xfrm>
                <a:off x="5019675" y="2571750"/>
                <a:ext cx="61912" cy="30162"/>
              </a:xfrm>
              <a:custGeom>
                <a:avLst/>
                <a:gdLst>
                  <a:gd name="T0" fmla="*/ 0 w 39"/>
                  <a:gd name="T1" fmla="*/ 2147483647 h 19"/>
                  <a:gd name="T2" fmla="*/ 2147483647 w 39"/>
                  <a:gd name="T3" fmla="*/ 2147483647 h 19"/>
                  <a:gd name="T4" fmla="*/ 2147483647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9"/>
                    </a:lnTo>
                    <a:lnTo>
                      <a:pt x="39" y="0"/>
                    </a:lnTo>
                  </a:path>
                </a:pathLst>
              </a:custGeom>
              <a:noFill/>
              <a:ln w="15875">
                <a:solidFill>
                  <a:srgbClr val="0000FF"/>
                </a:solidFill>
                <a:round/>
                <a:headEnd/>
                <a:tailEnd/>
              </a:ln>
            </p:spPr>
            <p:txBody>
              <a:bodyPr/>
              <a:lstStyle/>
              <a:p>
                <a:endParaRPr lang="en-GB"/>
              </a:p>
            </p:txBody>
          </p:sp>
          <p:sp>
            <p:nvSpPr>
              <p:cNvPr id="30775" name="Freeform 67"/>
              <p:cNvSpPr>
                <a:spLocks/>
              </p:cNvSpPr>
              <p:nvPr/>
            </p:nvSpPr>
            <p:spPr bwMode="auto">
              <a:xfrm>
                <a:off x="5081587" y="2563812"/>
                <a:ext cx="60325" cy="7938"/>
              </a:xfrm>
              <a:custGeom>
                <a:avLst/>
                <a:gdLst>
                  <a:gd name="T0" fmla="*/ 0 w 38"/>
                  <a:gd name="T1" fmla="*/ 2147483647 h 5"/>
                  <a:gd name="T2" fmla="*/ 2147483647 w 38"/>
                  <a:gd name="T3" fmla="*/ 0 h 5"/>
                  <a:gd name="T4" fmla="*/ 2147483647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GB"/>
              </a:p>
            </p:txBody>
          </p:sp>
          <p:sp>
            <p:nvSpPr>
              <p:cNvPr id="30776" name="Freeform 68"/>
              <p:cNvSpPr>
                <a:spLocks/>
              </p:cNvSpPr>
              <p:nvPr/>
            </p:nvSpPr>
            <p:spPr bwMode="auto">
              <a:xfrm>
                <a:off x="5141912" y="2563812"/>
                <a:ext cx="61913" cy="30163"/>
              </a:xfrm>
              <a:custGeom>
                <a:avLst/>
                <a:gdLst>
                  <a:gd name="T0" fmla="*/ 0 w 39"/>
                  <a:gd name="T1" fmla="*/ 0 h 19"/>
                  <a:gd name="T2" fmla="*/ 2147483647 w 39"/>
                  <a:gd name="T3" fmla="*/ 2147483647 h 19"/>
                  <a:gd name="T4" fmla="*/ 2147483647 w 39"/>
                  <a:gd name="T5" fmla="*/ 2147483647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0"/>
                    </a:moveTo>
                    <a:lnTo>
                      <a:pt x="20" y="10"/>
                    </a:lnTo>
                    <a:lnTo>
                      <a:pt x="39" y="19"/>
                    </a:lnTo>
                  </a:path>
                </a:pathLst>
              </a:custGeom>
              <a:noFill/>
              <a:ln w="15875">
                <a:solidFill>
                  <a:srgbClr val="0000FF"/>
                </a:solidFill>
                <a:round/>
                <a:headEnd/>
                <a:tailEnd/>
              </a:ln>
            </p:spPr>
            <p:txBody>
              <a:bodyPr/>
              <a:lstStyle/>
              <a:p>
                <a:endParaRPr lang="en-GB"/>
              </a:p>
            </p:txBody>
          </p:sp>
          <p:sp>
            <p:nvSpPr>
              <p:cNvPr id="30777" name="Freeform 69"/>
              <p:cNvSpPr>
                <a:spLocks/>
              </p:cNvSpPr>
              <p:nvPr/>
            </p:nvSpPr>
            <p:spPr bwMode="auto">
              <a:xfrm>
                <a:off x="5203825" y="2593975"/>
                <a:ext cx="61912" cy="46037"/>
              </a:xfrm>
              <a:custGeom>
                <a:avLst/>
                <a:gdLst>
                  <a:gd name="T0" fmla="*/ 0 w 39"/>
                  <a:gd name="T1" fmla="*/ 0 h 29"/>
                  <a:gd name="T2" fmla="*/ 2147483647 w 39"/>
                  <a:gd name="T3" fmla="*/ 2147483647 h 29"/>
                  <a:gd name="T4" fmla="*/ 2147483647 w 39"/>
                  <a:gd name="T5" fmla="*/ 2147483647 h 29"/>
                  <a:gd name="T6" fmla="*/ 0 60000 65536"/>
                  <a:gd name="T7" fmla="*/ 0 60000 65536"/>
                  <a:gd name="T8" fmla="*/ 0 60000 65536"/>
                  <a:gd name="T9" fmla="*/ 0 w 39"/>
                  <a:gd name="T10" fmla="*/ 0 h 29"/>
                  <a:gd name="T11" fmla="*/ 39 w 39"/>
                  <a:gd name="T12" fmla="*/ 29 h 29"/>
                </a:gdLst>
                <a:ahLst/>
                <a:cxnLst>
                  <a:cxn ang="T6">
                    <a:pos x="T0" y="T1"/>
                  </a:cxn>
                  <a:cxn ang="T7">
                    <a:pos x="T2" y="T3"/>
                  </a:cxn>
                  <a:cxn ang="T8">
                    <a:pos x="T4" y="T5"/>
                  </a:cxn>
                </a:cxnLst>
                <a:rect l="T9" t="T10" r="T11" b="T12"/>
                <a:pathLst>
                  <a:path w="39" h="29">
                    <a:moveTo>
                      <a:pt x="0" y="0"/>
                    </a:moveTo>
                    <a:lnTo>
                      <a:pt x="19" y="15"/>
                    </a:lnTo>
                    <a:lnTo>
                      <a:pt x="39" y="29"/>
                    </a:lnTo>
                  </a:path>
                </a:pathLst>
              </a:custGeom>
              <a:noFill/>
              <a:ln w="15875">
                <a:solidFill>
                  <a:srgbClr val="0000FF"/>
                </a:solidFill>
                <a:round/>
                <a:headEnd/>
                <a:tailEnd/>
              </a:ln>
            </p:spPr>
            <p:txBody>
              <a:bodyPr/>
              <a:lstStyle/>
              <a:p>
                <a:endParaRPr lang="en-GB"/>
              </a:p>
            </p:txBody>
          </p:sp>
          <p:sp>
            <p:nvSpPr>
              <p:cNvPr id="30778" name="Freeform 70"/>
              <p:cNvSpPr>
                <a:spLocks/>
              </p:cNvSpPr>
              <p:nvPr/>
            </p:nvSpPr>
            <p:spPr bwMode="auto">
              <a:xfrm>
                <a:off x="5265737" y="2640012"/>
                <a:ext cx="61913" cy="77788"/>
              </a:xfrm>
              <a:custGeom>
                <a:avLst/>
                <a:gdLst>
                  <a:gd name="T0" fmla="*/ 0 w 39"/>
                  <a:gd name="T1" fmla="*/ 0 h 49"/>
                  <a:gd name="T2" fmla="*/ 2147483647 w 39"/>
                  <a:gd name="T3" fmla="*/ 2147483647 h 49"/>
                  <a:gd name="T4" fmla="*/ 2147483647 w 39"/>
                  <a:gd name="T5" fmla="*/ 2147483647 h 49"/>
                  <a:gd name="T6" fmla="*/ 0 60000 65536"/>
                  <a:gd name="T7" fmla="*/ 0 60000 65536"/>
                  <a:gd name="T8" fmla="*/ 0 60000 65536"/>
                  <a:gd name="T9" fmla="*/ 0 w 39"/>
                  <a:gd name="T10" fmla="*/ 0 h 49"/>
                  <a:gd name="T11" fmla="*/ 39 w 39"/>
                  <a:gd name="T12" fmla="*/ 49 h 49"/>
                </a:gdLst>
                <a:ahLst/>
                <a:cxnLst>
                  <a:cxn ang="T6">
                    <a:pos x="T0" y="T1"/>
                  </a:cxn>
                  <a:cxn ang="T7">
                    <a:pos x="T2" y="T3"/>
                  </a:cxn>
                  <a:cxn ang="T8">
                    <a:pos x="T4" y="T5"/>
                  </a:cxn>
                </a:cxnLst>
                <a:rect l="T9" t="T10" r="T11" b="T12"/>
                <a:pathLst>
                  <a:path w="39" h="49">
                    <a:moveTo>
                      <a:pt x="0" y="0"/>
                    </a:moveTo>
                    <a:lnTo>
                      <a:pt x="19" y="25"/>
                    </a:lnTo>
                    <a:lnTo>
                      <a:pt x="39" y="49"/>
                    </a:lnTo>
                  </a:path>
                </a:pathLst>
              </a:custGeom>
              <a:noFill/>
              <a:ln w="15875">
                <a:solidFill>
                  <a:srgbClr val="0000FF"/>
                </a:solidFill>
                <a:round/>
                <a:headEnd/>
                <a:tailEnd/>
              </a:ln>
            </p:spPr>
            <p:txBody>
              <a:bodyPr/>
              <a:lstStyle/>
              <a:p>
                <a:endParaRPr lang="en-GB"/>
              </a:p>
            </p:txBody>
          </p:sp>
          <p:sp>
            <p:nvSpPr>
              <p:cNvPr id="30779" name="Freeform 71"/>
              <p:cNvSpPr>
                <a:spLocks/>
              </p:cNvSpPr>
              <p:nvPr/>
            </p:nvSpPr>
            <p:spPr bwMode="auto">
              <a:xfrm>
                <a:off x="5327650" y="2717800"/>
                <a:ext cx="68262" cy="100012"/>
              </a:xfrm>
              <a:custGeom>
                <a:avLst/>
                <a:gdLst>
                  <a:gd name="T0" fmla="*/ 0 w 43"/>
                  <a:gd name="T1" fmla="*/ 0 h 63"/>
                  <a:gd name="T2" fmla="*/ 2147483647 w 43"/>
                  <a:gd name="T3" fmla="*/ 2147483647 h 63"/>
                  <a:gd name="T4" fmla="*/ 2147483647 w 43"/>
                  <a:gd name="T5" fmla="*/ 2147483647 h 63"/>
                  <a:gd name="T6" fmla="*/ 0 60000 65536"/>
                  <a:gd name="T7" fmla="*/ 0 60000 65536"/>
                  <a:gd name="T8" fmla="*/ 0 60000 65536"/>
                  <a:gd name="T9" fmla="*/ 0 w 43"/>
                  <a:gd name="T10" fmla="*/ 0 h 63"/>
                  <a:gd name="T11" fmla="*/ 43 w 43"/>
                  <a:gd name="T12" fmla="*/ 63 h 63"/>
                </a:gdLst>
                <a:ahLst/>
                <a:cxnLst>
                  <a:cxn ang="T6">
                    <a:pos x="T0" y="T1"/>
                  </a:cxn>
                  <a:cxn ang="T7">
                    <a:pos x="T2" y="T3"/>
                  </a:cxn>
                  <a:cxn ang="T8">
                    <a:pos x="T4" y="T5"/>
                  </a:cxn>
                </a:cxnLst>
                <a:rect l="T9" t="T10" r="T11" b="T12"/>
                <a:pathLst>
                  <a:path w="43" h="63">
                    <a:moveTo>
                      <a:pt x="0" y="0"/>
                    </a:moveTo>
                    <a:lnTo>
                      <a:pt x="19" y="29"/>
                    </a:lnTo>
                    <a:lnTo>
                      <a:pt x="43" y="63"/>
                    </a:lnTo>
                  </a:path>
                </a:pathLst>
              </a:custGeom>
              <a:noFill/>
              <a:ln w="15875">
                <a:solidFill>
                  <a:srgbClr val="0000FF"/>
                </a:solidFill>
                <a:round/>
                <a:headEnd/>
                <a:tailEnd/>
              </a:ln>
            </p:spPr>
            <p:txBody>
              <a:bodyPr/>
              <a:lstStyle/>
              <a:p>
                <a:endParaRPr lang="en-GB"/>
              </a:p>
            </p:txBody>
          </p:sp>
          <p:sp>
            <p:nvSpPr>
              <p:cNvPr id="30780" name="Freeform 72"/>
              <p:cNvSpPr>
                <a:spLocks/>
              </p:cNvSpPr>
              <p:nvPr/>
            </p:nvSpPr>
            <p:spPr bwMode="auto">
              <a:xfrm>
                <a:off x="5395912" y="2817812"/>
                <a:ext cx="61913" cy="122238"/>
              </a:xfrm>
              <a:custGeom>
                <a:avLst/>
                <a:gdLst>
                  <a:gd name="T0" fmla="*/ 0 w 39"/>
                  <a:gd name="T1" fmla="*/ 0 h 77"/>
                  <a:gd name="T2" fmla="*/ 2147483647 w 39"/>
                  <a:gd name="T3" fmla="*/ 2147483647 h 77"/>
                  <a:gd name="T4" fmla="*/ 2147483647 w 39"/>
                  <a:gd name="T5" fmla="*/ 2147483647 h 77"/>
                  <a:gd name="T6" fmla="*/ 0 60000 65536"/>
                  <a:gd name="T7" fmla="*/ 0 60000 65536"/>
                  <a:gd name="T8" fmla="*/ 0 60000 65536"/>
                  <a:gd name="T9" fmla="*/ 0 w 39"/>
                  <a:gd name="T10" fmla="*/ 0 h 77"/>
                  <a:gd name="T11" fmla="*/ 39 w 39"/>
                  <a:gd name="T12" fmla="*/ 77 h 77"/>
                </a:gdLst>
                <a:ahLst/>
                <a:cxnLst>
                  <a:cxn ang="T6">
                    <a:pos x="T0" y="T1"/>
                  </a:cxn>
                  <a:cxn ang="T7">
                    <a:pos x="T2" y="T3"/>
                  </a:cxn>
                  <a:cxn ang="T8">
                    <a:pos x="T4" y="T5"/>
                  </a:cxn>
                </a:cxnLst>
                <a:rect l="T9" t="T10" r="T11" b="T12"/>
                <a:pathLst>
                  <a:path w="39" h="77">
                    <a:moveTo>
                      <a:pt x="0" y="0"/>
                    </a:moveTo>
                    <a:lnTo>
                      <a:pt x="20" y="38"/>
                    </a:lnTo>
                    <a:lnTo>
                      <a:pt x="39" y="77"/>
                    </a:lnTo>
                  </a:path>
                </a:pathLst>
              </a:custGeom>
              <a:noFill/>
              <a:ln w="15875">
                <a:solidFill>
                  <a:srgbClr val="0000FF"/>
                </a:solidFill>
                <a:round/>
                <a:headEnd/>
                <a:tailEnd/>
              </a:ln>
            </p:spPr>
            <p:txBody>
              <a:bodyPr/>
              <a:lstStyle/>
              <a:p>
                <a:endParaRPr lang="en-GB"/>
              </a:p>
            </p:txBody>
          </p:sp>
          <p:sp>
            <p:nvSpPr>
              <p:cNvPr id="30781" name="Freeform 73"/>
              <p:cNvSpPr>
                <a:spLocks/>
              </p:cNvSpPr>
              <p:nvPr/>
            </p:nvSpPr>
            <p:spPr bwMode="auto">
              <a:xfrm>
                <a:off x="5457825" y="2940050"/>
                <a:ext cx="61912" cy="138112"/>
              </a:xfrm>
              <a:custGeom>
                <a:avLst/>
                <a:gdLst>
                  <a:gd name="T0" fmla="*/ 0 w 39"/>
                  <a:gd name="T1" fmla="*/ 0 h 87"/>
                  <a:gd name="T2" fmla="*/ 2147483647 w 39"/>
                  <a:gd name="T3" fmla="*/ 2147483647 h 87"/>
                  <a:gd name="T4" fmla="*/ 2147483647 w 39"/>
                  <a:gd name="T5" fmla="*/ 214748364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19" y="44"/>
                    </a:lnTo>
                    <a:lnTo>
                      <a:pt x="39" y="87"/>
                    </a:lnTo>
                  </a:path>
                </a:pathLst>
              </a:custGeom>
              <a:noFill/>
              <a:ln w="15875">
                <a:solidFill>
                  <a:srgbClr val="0000FF"/>
                </a:solidFill>
                <a:round/>
                <a:headEnd/>
                <a:tailEnd/>
              </a:ln>
            </p:spPr>
            <p:txBody>
              <a:bodyPr/>
              <a:lstStyle/>
              <a:p>
                <a:endParaRPr lang="en-GB"/>
              </a:p>
            </p:txBody>
          </p:sp>
          <p:sp>
            <p:nvSpPr>
              <p:cNvPr id="30782" name="Line 74"/>
              <p:cNvSpPr>
                <a:spLocks noChangeShapeType="1"/>
              </p:cNvSpPr>
              <p:nvPr/>
            </p:nvSpPr>
            <p:spPr bwMode="auto">
              <a:xfrm>
                <a:off x="5519737" y="3078162"/>
                <a:ext cx="60325" cy="146050"/>
              </a:xfrm>
              <a:prstGeom prst="line">
                <a:avLst/>
              </a:prstGeom>
              <a:noFill/>
              <a:ln w="15875">
                <a:solidFill>
                  <a:srgbClr val="0000FF"/>
                </a:solidFill>
                <a:round/>
                <a:headEnd/>
                <a:tailEnd/>
              </a:ln>
            </p:spPr>
            <p:txBody>
              <a:bodyPr/>
              <a:lstStyle/>
              <a:p>
                <a:endParaRPr lang="en-GB"/>
              </a:p>
            </p:txBody>
          </p:sp>
          <p:sp>
            <p:nvSpPr>
              <p:cNvPr id="30783" name="Freeform 75"/>
              <p:cNvSpPr>
                <a:spLocks/>
              </p:cNvSpPr>
              <p:nvPr/>
            </p:nvSpPr>
            <p:spPr bwMode="auto">
              <a:xfrm>
                <a:off x="5580062" y="3224212"/>
                <a:ext cx="61913" cy="161925"/>
              </a:xfrm>
              <a:custGeom>
                <a:avLst/>
                <a:gdLst>
                  <a:gd name="T0" fmla="*/ 0 w 39"/>
                  <a:gd name="T1" fmla="*/ 0 h 102"/>
                  <a:gd name="T2" fmla="*/ 2147483647 w 39"/>
                  <a:gd name="T3" fmla="*/ 2147483647 h 102"/>
                  <a:gd name="T4" fmla="*/ 2147483647 w 39"/>
                  <a:gd name="T5" fmla="*/ 2147483647 h 102"/>
                  <a:gd name="T6" fmla="*/ 0 60000 65536"/>
                  <a:gd name="T7" fmla="*/ 0 60000 65536"/>
                  <a:gd name="T8" fmla="*/ 0 60000 65536"/>
                  <a:gd name="T9" fmla="*/ 0 w 39"/>
                  <a:gd name="T10" fmla="*/ 0 h 102"/>
                  <a:gd name="T11" fmla="*/ 39 w 39"/>
                  <a:gd name="T12" fmla="*/ 102 h 102"/>
                </a:gdLst>
                <a:ahLst/>
                <a:cxnLst>
                  <a:cxn ang="T6">
                    <a:pos x="T0" y="T1"/>
                  </a:cxn>
                  <a:cxn ang="T7">
                    <a:pos x="T2" y="T3"/>
                  </a:cxn>
                  <a:cxn ang="T8">
                    <a:pos x="T4" y="T5"/>
                  </a:cxn>
                </a:cxnLst>
                <a:rect l="T9" t="T10" r="T11" b="T12"/>
                <a:pathLst>
                  <a:path w="39" h="102">
                    <a:moveTo>
                      <a:pt x="0" y="0"/>
                    </a:moveTo>
                    <a:lnTo>
                      <a:pt x="20" y="49"/>
                    </a:lnTo>
                    <a:lnTo>
                      <a:pt x="39" y="102"/>
                    </a:lnTo>
                  </a:path>
                </a:pathLst>
              </a:custGeom>
              <a:noFill/>
              <a:ln w="15875">
                <a:solidFill>
                  <a:srgbClr val="0000FF"/>
                </a:solidFill>
                <a:round/>
                <a:headEnd/>
                <a:tailEnd/>
              </a:ln>
            </p:spPr>
            <p:txBody>
              <a:bodyPr/>
              <a:lstStyle/>
              <a:p>
                <a:endParaRPr lang="en-GB"/>
              </a:p>
            </p:txBody>
          </p:sp>
          <p:sp>
            <p:nvSpPr>
              <p:cNvPr id="30784" name="Freeform 76"/>
              <p:cNvSpPr>
                <a:spLocks/>
              </p:cNvSpPr>
              <p:nvPr/>
            </p:nvSpPr>
            <p:spPr bwMode="auto">
              <a:xfrm>
                <a:off x="5641975" y="3386137"/>
                <a:ext cx="69850" cy="168275"/>
              </a:xfrm>
              <a:custGeom>
                <a:avLst/>
                <a:gdLst>
                  <a:gd name="T0" fmla="*/ 0 w 44"/>
                  <a:gd name="T1" fmla="*/ 0 h 106"/>
                  <a:gd name="T2" fmla="*/ 2147483647 w 44"/>
                  <a:gd name="T3" fmla="*/ 2147483647 h 106"/>
                  <a:gd name="T4" fmla="*/ 2147483647 w 44"/>
                  <a:gd name="T5" fmla="*/ 2147483647 h 106"/>
                  <a:gd name="T6" fmla="*/ 0 60000 65536"/>
                  <a:gd name="T7" fmla="*/ 0 60000 65536"/>
                  <a:gd name="T8" fmla="*/ 0 60000 65536"/>
                  <a:gd name="T9" fmla="*/ 0 w 44"/>
                  <a:gd name="T10" fmla="*/ 0 h 106"/>
                  <a:gd name="T11" fmla="*/ 44 w 44"/>
                  <a:gd name="T12" fmla="*/ 106 h 106"/>
                </a:gdLst>
                <a:ahLst/>
                <a:cxnLst>
                  <a:cxn ang="T6">
                    <a:pos x="T0" y="T1"/>
                  </a:cxn>
                  <a:cxn ang="T7">
                    <a:pos x="T2" y="T3"/>
                  </a:cxn>
                  <a:cxn ang="T8">
                    <a:pos x="T4" y="T5"/>
                  </a:cxn>
                </a:cxnLst>
                <a:rect l="T9" t="T10" r="T11" b="T12"/>
                <a:pathLst>
                  <a:path w="44" h="106">
                    <a:moveTo>
                      <a:pt x="0" y="0"/>
                    </a:moveTo>
                    <a:lnTo>
                      <a:pt x="20" y="53"/>
                    </a:lnTo>
                    <a:lnTo>
                      <a:pt x="44" y="106"/>
                    </a:lnTo>
                  </a:path>
                </a:pathLst>
              </a:custGeom>
              <a:noFill/>
              <a:ln w="15875">
                <a:solidFill>
                  <a:srgbClr val="0000FF"/>
                </a:solidFill>
                <a:round/>
                <a:headEnd/>
                <a:tailEnd/>
              </a:ln>
            </p:spPr>
            <p:txBody>
              <a:bodyPr/>
              <a:lstStyle/>
              <a:p>
                <a:endParaRPr lang="en-GB"/>
              </a:p>
            </p:txBody>
          </p:sp>
          <p:sp>
            <p:nvSpPr>
              <p:cNvPr id="30785" name="Line 77"/>
              <p:cNvSpPr>
                <a:spLocks noChangeShapeType="1"/>
              </p:cNvSpPr>
              <p:nvPr/>
            </p:nvSpPr>
            <p:spPr bwMode="auto">
              <a:xfrm>
                <a:off x="5711825" y="3554412"/>
                <a:ext cx="60325" cy="161925"/>
              </a:xfrm>
              <a:prstGeom prst="line">
                <a:avLst/>
              </a:prstGeom>
              <a:noFill/>
              <a:ln w="15875">
                <a:solidFill>
                  <a:srgbClr val="0000FF"/>
                </a:solidFill>
                <a:round/>
                <a:headEnd/>
                <a:tailEnd/>
              </a:ln>
            </p:spPr>
            <p:txBody>
              <a:bodyPr/>
              <a:lstStyle/>
              <a:p>
                <a:endParaRPr lang="en-GB"/>
              </a:p>
            </p:txBody>
          </p:sp>
          <p:sp>
            <p:nvSpPr>
              <p:cNvPr id="30786" name="Freeform 78"/>
              <p:cNvSpPr>
                <a:spLocks/>
              </p:cNvSpPr>
              <p:nvPr/>
            </p:nvSpPr>
            <p:spPr bwMode="auto">
              <a:xfrm>
                <a:off x="5772150" y="3716337"/>
                <a:ext cx="61912" cy="169863"/>
              </a:xfrm>
              <a:custGeom>
                <a:avLst/>
                <a:gdLst>
                  <a:gd name="T0" fmla="*/ 0 w 39"/>
                  <a:gd name="T1" fmla="*/ 0 h 107"/>
                  <a:gd name="T2" fmla="*/ 2147483647 w 39"/>
                  <a:gd name="T3" fmla="*/ 2147483647 h 107"/>
                  <a:gd name="T4" fmla="*/ 2147483647 w 39"/>
                  <a:gd name="T5" fmla="*/ 2147483647 h 107"/>
                  <a:gd name="T6" fmla="*/ 0 60000 65536"/>
                  <a:gd name="T7" fmla="*/ 0 60000 65536"/>
                  <a:gd name="T8" fmla="*/ 0 60000 65536"/>
                  <a:gd name="T9" fmla="*/ 0 w 39"/>
                  <a:gd name="T10" fmla="*/ 0 h 107"/>
                  <a:gd name="T11" fmla="*/ 39 w 39"/>
                  <a:gd name="T12" fmla="*/ 107 h 107"/>
                </a:gdLst>
                <a:ahLst/>
                <a:cxnLst>
                  <a:cxn ang="T6">
                    <a:pos x="T0" y="T1"/>
                  </a:cxn>
                  <a:cxn ang="T7">
                    <a:pos x="T2" y="T3"/>
                  </a:cxn>
                  <a:cxn ang="T8">
                    <a:pos x="T4" y="T5"/>
                  </a:cxn>
                </a:cxnLst>
                <a:rect l="T9" t="T10" r="T11" b="T12"/>
                <a:pathLst>
                  <a:path w="39" h="107">
                    <a:moveTo>
                      <a:pt x="0" y="0"/>
                    </a:moveTo>
                    <a:lnTo>
                      <a:pt x="20" y="53"/>
                    </a:lnTo>
                    <a:lnTo>
                      <a:pt x="39" y="107"/>
                    </a:lnTo>
                  </a:path>
                </a:pathLst>
              </a:custGeom>
              <a:noFill/>
              <a:ln w="15875">
                <a:solidFill>
                  <a:srgbClr val="0000FF"/>
                </a:solidFill>
                <a:round/>
                <a:headEnd/>
                <a:tailEnd/>
              </a:ln>
            </p:spPr>
            <p:txBody>
              <a:bodyPr/>
              <a:lstStyle/>
              <a:p>
                <a:endParaRPr lang="en-GB"/>
              </a:p>
            </p:txBody>
          </p:sp>
          <p:sp>
            <p:nvSpPr>
              <p:cNvPr id="30787" name="Line 79"/>
              <p:cNvSpPr>
                <a:spLocks noChangeShapeType="1"/>
              </p:cNvSpPr>
              <p:nvPr/>
            </p:nvSpPr>
            <p:spPr bwMode="auto">
              <a:xfrm>
                <a:off x="5834062" y="3886200"/>
                <a:ext cx="61913" cy="160337"/>
              </a:xfrm>
              <a:prstGeom prst="line">
                <a:avLst/>
              </a:prstGeom>
              <a:noFill/>
              <a:ln w="15875">
                <a:solidFill>
                  <a:srgbClr val="0000FF"/>
                </a:solidFill>
                <a:round/>
                <a:headEnd/>
                <a:tailEnd/>
              </a:ln>
            </p:spPr>
            <p:txBody>
              <a:bodyPr/>
              <a:lstStyle/>
              <a:p>
                <a:endParaRPr lang="en-GB"/>
              </a:p>
            </p:txBody>
          </p:sp>
          <p:sp>
            <p:nvSpPr>
              <p:cNvPr id="30788" name="Line 80"/>
              <p:cNvSpPr>
                <a:spLocks noChangeShapeType="1"/>
              </p:cNvSpPr>
              <p:nvPr/>
            </p:nvSpPr>
            <p:spPr bwMode="auto">
              <a:xfrm>
                <a:off x="5895975" y="4046537"/>
                <a:ext cx="61912" cy="153988"/>
              </a:xfrm>
              <a:prstGeom prst="line">
                <a:avLst/>
              </a:prstGeom>
              <a:noFill/>
              <a:ln w="15875">
                <a:solidFill>
                  <a:srgbClr val="0000FF"/>
                </a:solidFill>
                <a:round/>
                <a:headEnd/>
                <a:tailEnd/>
              </a:ln>
            </p:spPr>
            <p:txBody>
              <a:bodyPr/>
              <a:lstStyle/>
              <a:p>
                <a:endParaRPr lang="en-GB"/>
              </a:p>
            </p:txBody>
          </p:sp>
          <p:sp>
            <p:nvSpPr>
              <p:cNvPr id="30789" name="Freeform 81"/>
              <p:cNvSpPr>
                <a:spLocks/>
              </p:cNvSpPr>
              <p:nvPr/>
            </p:nvSpPr>
            <p:spPr bwMode="auto">
              <a:xfrm>
                <a:off x="5957887" y="4200525"/>
                <a:ext cx="68263" cy="146050"/>
              </a:xfrm>
              <a:custGeom>
                <a:avLst/>
                <a:gdLst>
                  <a:gd name="T0" fmla="*/ 0 w 43"/>
                  <a:gd name="T1" fmla="*/ 0 h 92"/>
                  <a:gd name="T2" fmla="*/ 2147483647 w 43"/>
                  <a:gd name="T3" fmla="*/ 2147483647 h 92"/>
                  <a:gd name="T4" fmla="*/ 2147483647 w 43"/>
                  <a:gd name="T5" fmla="*/ 2147483647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0"/>
                    </a:moveTo>
                    <a:lnTo>
                      <a:pt x="19" y="49"/>
                    </a:lnTo>
                    <a:lnTo>
                      <a:pt x="43" y="92"/>
                    </a:lnTo>
                  </a:path>
                </a:pathLst>
              </a:custGeom>
              <a:noFill/>
              <a:ln w="15875">
                <a:solidFill>
                  <a:srgbClr val="0000FF"/>
                </a:solidFill>
                <a:round/>
                <a:headEnd/>
                <a:tailEnd/>
              </a:ln>
            </p:spPr>
            <p:txBody>
              <a:bodyPr/>
              <a:lstStyle/>
              <a:p>
                <a:endParaRPr lang="en-GB"/>
              </a:p>
            </p:txBody>
          </p:sp>
          <p:sp>
            <p:nvSpPr>
              <p:cNvPr id="30790" name="Freeform 82"/>
              <p:cNvSpPr>
                <a:spLocks/>
              </p:cNvSpPr>
              <p:nvPr/>
            </p:nvSpPr>
            <p:spPr bwMode="auto">
              <a:xfrm>
                <a:off x="6026150" y="4346575"/>
                <a:ext cx="61912" cy="138112"/>
              </a:xfrm>
              <a:custGeom>
                <a:avLst/>
                <a:gdLst>
                  <a:gd name="T0" fmla="*/ 0 w 39"/>
                  <a:gd name="T1" fmla="*/ 0 h 87"/>
                  <a:gd name="T2" fmla="*/ 2147483647 w 39"/>
                  <a:gd name="T3" fmla="*/ 2147483647 h 87"/>
                  <a:gd name="T4" fmla="*/ 2147483647 w 39"/>
                  <a:gd name="T5" fmla="*/ 214748364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20" y="44"/>
                    </a:lnTo>
                    <a:lnTo>
                      <a:pt x="39" y="87"/>
                    </a:lnTo>
                  </a:path>
                </a:pathLst>
              </a:custGeom>
              <a:noFill/>
              <a:ln w="15875">
                <a:solidFill>
                  <a:srgbClr val="0000FF"/>
                </a:solidFill>
                <a:round/>
                <a:headEnd/>
                <a:tailEnd/>
              </a:ln>
            </p:spPr>
            <p:txBody>
              <a:bodyPr/>
              <a:lstStyle/>
              <a:p>
                <a:endParaRPr lang="en-GB"/>
              </a:p>
            </p:txBody>
          </p:sp>
          <p:sp>
            <p:nvSpPr>
              <p:cNvPr id="30791" name="Line 83"/>
              <p:cNvSpPr>
                <a:spLocks noChangeShapeType="1"/>
              </p:cNvSpPr>
              <p:nvPr/>
            </p:nvSpPr>
            <p:spPr bwMode="auto">
              <a:xfrm>
                <a:off x="6088062" y="4484687"/>
                <a:ext cx="61913" cy="123825"/>
              </a:xfrm>
              <a:prstGeom prst="line">
                <a:avLst/>
              </a:prstGeom>
              <a:noFill/>
              <a:ln w="15875">
                <a:solidFill>
                  <a:srgbClr val="0000FF"/>
                </a:solidFill>
                <a:round/>
                <a:headEnd/>
                <a:tailEnd/>
              </a:ln>
            </p:spPr>
            <p:txBody>
              <a:bodyPr/>
              <a:lstStyle/>
              <a:p>
                <a:endParaRPr lang="en-GB"/>
              </a:p>
            </p:txBody>
          </p:sp>
          <p:sp>
            <p:nvSpPr>
              <p:cNvPr id="30792" name="Freeform 84"/>
              <p:cNvSpPr>
                <a:spLocks/>
              </p:cNvSpPr>
              <p:nvPr/>
            </p:nvSpPr>
            <p:spPr bwMode="auto">
              <a:xfrm>
                <a:off x="6149975" y="4608512"/>
                <a:ext cx="61912" cy="114300"/>
              </a:xfrm>
              <a:custGeom>
                <a:avLst/>
                <a:gdLst>
                  <a:gd name="T0" fmla="*/ 0 w 39"/>
                  <a:gd name="T1" fmla="*/ 0 h 72"/>
                  <a:gd name="T2" fmla="*/ 2147483647 w 39"/>
                  <a:gd name="T3" fmla="*/ 2147483647 h 72"/>
                  <a:gd name="T4" fmla="*/ 2147483647 w 39"/>
                  <a:gd name="T5" fmla="*/ 2147483647 h 72"/>
                  <a:gd name="T6" fmla="*/ 0 60000 65536"/>
                  <a:gd name="T7" fmla="*/ 0 60000 65536"/>
                  <a:gd name="T8" fmla="*/ 0 60000 65536"/>
                  <a:gd name="T9" fmla="*/ 0 w 39"/>
                  <a:gd name="T10" fmla="*/ 0 h 72"/>
                  <a:gd name="T11" fmla="*/ 39 w 39"/>
                  <a:gd name="T12" fmla="*/ 72 h 72"/>
                </a:gdLst>
                <a:ahLst/>
                <a:cxnLst>
                  <a:cxn ang="T6">
                    <a:pos x="T0" y="T1"/>
                  </a:cxn>
                  <a:cxn ang="T7">
                    <a:pos x="T2" y="T3"/>
                  </a:cxn>
                  <a:cxn ang="T8">
                    <a:pos x="T4" y="T5"/>
                  </a:cxn>
                </a:cxnLst>
                <a:rect l="T9" t="T10" r="T11" b="T12"/>
                <a:pathLst>
                  <a:path w="39" h="72">
                    <a:moveTo>
                      <a:pt x="0" y="0"/>
                    </a:moveTo>
                    <a:lnTo>
                      <a:pt x="19" y="39"/>
                    </a:lnTo>
                    <a:lnTo>
                      <a:pt x="39" y="72"/>
                    </a:lnTo>
                  </a:path>
                </a:pathLst>
              </a:custGeom>
              <a:noFill/>
              <a:ln w="15875">
                <a:solidFill>
                  <a:srgbClr val="0000FF"/>
                </a:solidFill>
                <a:round/>
                <a:headEnd/>
                <a:tailEnd/>
              </a:ln>
            </p:spPr>
            <p:txBody>
              <a:bodyPr/>
              <a:lstStyle/>
              <a:p>
                <a:endParaRPr lang="en-GB"/>
              </a:p>
            </p:txBody>
          </p:sp>
          <p:sp>
            <p:nvSpPr>
              <p:cNvPr id="30793" name="Line 85"/>
              <p:cNvSpPr>
                <a:spLocks noChangeShapeType="1"/>
              </p:cNvSpPr>
              <p:nvPr/>
            </p:nvSpPr>
            <p:spPr bwMode="auto">
              <a:xfrm>
                <a:off x="6211887" y="4722812"/>
                <a:ext cx="60325" cy="100013"/>
              </a:xfrm>
              <a:prstGeom prst="line">
                <a:avLst/>
              </a:prstGeom>
              <a:noFill/>
              <a:ln w="15875">
                <a:solidFill>
                  <a:srgbClr val="0000FF"/>
                </a:solidFill>
                <a:round/>
                <a:headEnd/>
                <a:tailEnd/>
              </a:ln>
            </p:spPr>
            <p:txBody>
              <a:bodyPr/>
              <a:lstStyle/>
              <a:p>
                <a:endParaRPr lang="en-GB"/>
              </a:p>
            </p:txBody>
          </p:sp>
          <p:sp>
            <p:nvSpPr>
              <p:cNvPr id="30794" name="Line 86"/>
              <p:cNvSpPr>
                <a:spLocks noChangeShapeType="1"/>
              </p:cNvSpPr>
              <p:nvPr/>
            </p:nvSpPr>
            <p:spPr bwMode="auto">
              <a:xfrm>
                <a:off x="6272212" y="4822825"/>
                <a:ext cx="61913" cy="85725"/>
              </a:xfrm>
              <a:prstGeom prst="line">
                <a:avLst/>
              </a:prstGeom>
              <a:noFill/>
              <a:ln w="15875">
                <a:solidFill>
                  <a:srgbClr val="0000FF"/>
                </a:solidFill>
                <a:round/>
                <a:headEnd/>
                <a:tailEnd/>
              </a:ln>
            </p:spPr>
            <p:txBody>
              <a:bodyPr/>
              <a:lstStyle/>
              <a:p>
                <a:endParaRPr lang="en-GB"/>
              </a:p>
            </p:txBody>
          </p:sp>
          <p:sp>
            <p:nvSpPr>
              <p:cNvPr id="30795" name="Freeform 87"/>
              <p:cNvSpPr>
                <a:spLocks/>
              </p:cNvSpPr>
              <p:nvPr/>
            </p:nvSpPr>
            <p:spPr bwMode="auto">
              <a:xfrm>
                <a:off x="6334125" y="4908550"/>
                <a:ext cx="69850" cy="76200"/>
              </a:xfrm>
              <a:custGeom>
                <a:avLst/>
                <a:gdLst>
                  <a:gd name="T0" fmla="*/ 0 w 44"/>
                  <a:gd name="T1" fmla="*/ 0 h 48"/>
                  <a:gd name="T2" fmla="*/ 2147483647 w 44"/>
                  <a:gd name="T3" fmla="*/ 2147483647 h 48"/>
                  <a:gd name="T4" fmla="*/ 2147483647 w 44"/>
                  <a:gd name="T5" fmla="*/ 2147483647 h 48"/>
                  <a:gd name="T6" fmla="*/ 0 60000 65536"/>
                  <a:gd name="T7" fmla="*/ 0 60000 65536"/>
                  <a:gd name="T8" fmla="*/ 0 60000 65536"/>
                  <a:gd name="T9" fmla="*/ 0 w 44"/>
                  <a:gd name="T10" fmla="*/ 0 h 48"/>
                  <a:gd name="T11" fmla="*/ 44 w 44"/>
                  <a:gd name="T12" fmla="*/ 48 h 48"/>
                </a:gdLst>
                <a:ahLst/>
                <a:cxnLst>
                  <a:cxn ang="T6">
                    <a:pos x="T0" y="T1"/>
                  </a:cxn>
                  <a:cxn ang="T7">
                    <a:pos x="T2" y="T3"/>
                  </a:cxn>
                  <a:cxn ang="T8">
                    <a:pos x="T4" y="T5"/>
                  </a:cxn>
                </a:cxnLst>
                <a:rect l="T9" t="T10" r="T11" b="T12"/>
                <a:pathLst>
                  <a:path w="44" h="48">
                    <a:moveTo>
                      <a:pt x="0" y="0"/>
                    </a:moveTo>
                    <a:lnTo>
                      <a:pt x="19" y="24"/>
                    </a:lnTo>
                    <a:lnTo>
                      <a:pt x="44" y="48"/>
                    </a:lnTo>
                  </a:path>
                </a:pathLst>
              </a:custGeom>
              <a:noFill/>
              <a:ln w="15875">
                <a:solidFill>
                  <a:srgbClr val="0000FF"/>
                </a:solidFill>
                <a:round/>
                <a:headEnd/>
                <a:tailEnd/>
              </a:ln>
            </p:spPr>
            <p:txBody>
              <a:bodyPr/>
              <a:lstStyle/>
              <a:p>
                <a:endParaRPr lang="en-GB"/>
              </a:p>
            </p:txBody>
          </p:sp>
          <p:sp>
            <p:nvSpPr>
              <p:cNvPr id="30796" name="Freeform 88"/>
              <p:cNvSpPr>
                <a:spLocks/>
              </p:cNvSpPr>
              <p:nvPr/>
            </p:nvSpPr>
            <p:spPr bwMode="auto">
              <a:xfrm>
                <a:off x="6403975" y="4984750"/>
                <a:ext cx="60325" cy="69850"/>
              </a:xfrm>
              <a:custGeom>
                <a:avLst/>
                <a:gdLst>
                  <a:gd name="T0" fmla="*/ 0 w 38"/>
                  <a:gd name="T1" fmla="*/ 0 h 44"/>
                  <a:gd name="T2" fmla="*/ 2147483647 w 38"/>
                  <a:gd name="T3" fmla="*/ 2147483647 h 44"/>
                  <a:gd name="T4" fmla="*/ 2147483647 w 38"/>
                  <a:gd name="T5" fmla="*/ 2147483647 h 44"/>
                  <a:gd name="T6" fmla="*/ 0 60000 65536"/>
                  <a:gd name="T7" fmla="*/ 0 60000 65536"/>
                  <a:gd name="T8" fmla="*/ 0 60000 65536"/>
                  <a:gd name="T9" fmla="*/ 0 w 38"/>
                  <a:gd name="T10" fmla="*/ 0 h 44"/>
                  <a:gd name="T11" fmla="*/ 38 w 38"/>
                  <a:gd name="T12" fmla="*/ 44 h 44"/>
                </a:gdLst>
                <a:ahLst/>
                <a:cxnLst>
                  <a:cxn ang="T6">
                    <a:pos x="T0" y="T1"/>
                  </a:cxn>
                  <a:cxn ang="T7">
                    <a:pos x="T2" y="T3"/>
                  </a:cxn>
                  <a:cxn ang="T8">
                    <a:pos x="T4" y="T5"/>
                  </a:cxn>
                </a:cxnLst>
                <a:rect l="T9" t="T10" r="T11" b="T12"/>
                <a:pathLst>
                  <a:path w="38" h="44">
                    <a:moveTo>
                      <a:pt x="0" y="0"/>
                    </a:moveTo>
                    <a:lnTo>
                      <a:pt x="19" y="24"/>
                    </a:lnTo>
                    <a:lnTo>
                      <a:pt x="38" y="44"/>
                    </a:lnTo>
                  </a:path>
                </a:pathLst>
              </a:custGeom>
              <a:noFill/>
              <a:ln w="15875">
                <a:solidFill>
                  <a:srgbClr val="0000FF"/>
                </a:solidFill>
                <a:round/>
                <a:headEnd/>
                <a:tailEnd/>
              </a:ln>
            </p:spPr>
            <p:txBody>
              <a:bodyPr/>
              <a:lstStyle/>
              <a:p>
                <a:endParaRPr lang="en-GB"/>
              </a:p>
            </p:txBody>
          </p:sp>
          <p:sp>
            <p:nvSpPr>
              <p:cNvPr id="30797" name="Line 89"/>
              <p:cNvSpPr>
                <a:spLocks noChangeShapeType="1"/>
              </p:cNvSpPr>
              <p:nvPr/>
            </p:nvSpPr>
            <p:spPr bwMode="auto">
              <a:xfrm>
                <a:off x="6464300" y="5054600"/>
                <a:ext cx="61912" cy="52387"/>
              </a:xfrm>
              <a:prstGeom prst="line">
                <a:avLst/>
              </a:prstGeom>
              <a:noFill/>
              <a:ln w="15875">
                <a:solidFill>
                  <a:srgbClr val="0000FF"/>
                </a:solidFill>
                <a:round/>
                <a:headEnd/>
                <a:tailEnd/>
              </a:ln>
            </p:spPr>
            <p:txBody>
              <a:bodyPr/>
              <a:lstStyle/>
              <a:p>
                <a:endParaRPr lang="en-GB"/>
              </a:p>
            </p:txBody>
          </p:sp>
          <p:sp>
            <p:nvSpPr>
              <p:cNvPr id="30798" name="Line 90"/>
              <p:cNvSpPr>
                <a:spLocks noChangeShapeType="1"/>
              </p:cNvSpPr>
              <p:nvPr/>
            </p:nvSpPr>
            <p:spPr bwMode="auto">
              <a:xfrm>
                <a:off x="6526212" y="5106987"/>
                <a:ext cx="61913" cy="47625"/>
              </a:xfrm>
              <a:prstGeom prst="line">
                <a:avLst/>
              </a:prstGeom>
              <a:noFill/>
              <a:ln w="15875">
                <a:solidFill>
                  <a:srgbClr val="0000FF"/>
                </a:solidFill>
                <a:round/>
                <a:headEnd/>
                <a:tailEnd/>
              </a:ln>
            </p:spPr>
            <p:txBody>
              <a:bodyPr/>
              <a:lstStyle/>
              <a:p>
                <a:endParaRPr lang="en-GB"/>
              </a:p>
            </p:txBody>
          </p:sp>
          <p:sp>
            <p:nvSpPr>
              <p:cNvPr id="30799" name="Line 91"/>
              <p:cNvSpPr>
                <a:spLocks noChangeShapeType="1"/>
              </p:cNvSpPr>
              <p:nvPr/>
            </p:nvSpPr>
            <p:spPr bwMode="auto">
              <a:xfrm>
                <a:off x="6588125" y="5154612"/>
                <a:ext cx="61912" cy="38100"/>
              </a:xfrm>
              <a:prstGeom prst="line">
                <a:avLst/>
              </a:prstGeom>
              <a:noFill/>
              <a:ln w="15875">
                <a:solidFill>
                  <a:srgbClr val="0000FF"/>
                </a:solidFill>
                <a:round/>
                <a:headEnd/>
                <a:tailEnd/>
              </a:ln>
            </p:spPr>
            <p:txBody>
              <a:bodyPr/>
              <a:lstStyle/>
              <a:p>
                <a:endParaRPr lang="en-GB"/>
              </a:p>
            </p:txBody>
          </p:sp>
          <p:sp>
            <p:nvSpPr>
              <p:cNvPr id="30800" name="Freeform 92"/>
              <p:cNvSpPr>
                <a:spLocks/>
              </p:cNvSpPr>
              <p:nvPr/>
            </p:nvSpPr>
            <p:spPr bwMode="auto">
              <a:xfrm>
                <a:off x="6650037" y="5192712"/>
                <a:ext cx="68263" cy="30163"/>
              </a:xfrm>
              <a:custGeom>
                <a:avLst/>
                <a:gdLst>
                  <a:gd name="T0" fmla="*/ 0 w 43"/>
                  <a:gd name="T1" fmla="*/ 0 h 19"/>
                  <a:gd name="T2" fmla="*/ 2147483647 w 43"/>
                  <a:gd name="T3" fmla="*/ 2147483647 h 19"/>
                  <a:gd name="T4" fmla="*/ 2147483647 w 43"/>
                  <a:gd name="T5" fmla="*/ 2147483647 h 19"/>
                  <a:gd name="T6" fmla="*/ 0 60000 65536"/>
                  <a:gd name="T7" fmla="*/ 0 60000 65536"/>
                  <a:gd name="T8" fmla="*/ 0 60000 65536"/>
                  <a:gd name="T9" fmla="*/ 0 w 43"/>
                  <a:gd name="T10" fmla="*/ 0 h 19"/>
                  <a:gd name="T11" fmla="*/ 43 w 43"/>
                  <a:gd name="T12" fmla="*/ 19 h 19"/>
                </a:gdLst>
                <a:ahLst/>
                <a:cxnLst>
                  <a:cxn ang="T6">
                    <a:pos x="T0" y="T1"/>
                  </a:cxn>
                  <a:cxn ang="T7">
                    <a:pos x="T2" y="T3"/>
                  </a:cxn>
                  <a:cxn ang="T8">
                    <a:pos x="T4" y="T5"/>
                  </a:cxn>
                </a:cxnLst>
                <a:rect l="T9" t="T10" r="T11" b="T12"/>
                <a:pathLst>
                  <a:path w="43" h="19">
                    <a:moveTo>
                      <a:pt x="0" y="0"/>
                    </a:moveTo>
                    <a:lnTo>
                      <a:pt x="19" y="9"/>
                    </a:lnTo>
                    <a:lnTo>
                      <a:pt x="43" y="19"/>
                    </a:lnTo>
                  </a:path>
                </a:pathLst>
              </a:custGeom>
              <a:noFill/>
              <a:ln w="15875">
                <a:solidFill>
                  <a:srgbClr val="0000FF"/>
                </a:solidFill>
                <a:round/>
                <a:headEnd/>
                <a:tailEnd/>
              </a:ln>
            </p:spPr>
            <p:txBody>
              <a:bodyPr/>
              <a:lstStyle/>
              <a:p>
                <a:endParaRPr lang="en-GB"/>
              </a:p>
            </p:txBody>
          </p:sp>
          <p:sp>
            <p:nvSpPr>
              <p:cNvPr id="30801" name="Line 93"/>
              <p:cNvSpPr>
                <a:spLocks noChangeShapeType="1"/>
              </p:cNvSpPr>
              <p:nvPr/>
            </p:nvSpPr>
            <p:spPr bwMode="auto">
              <a:xfrm>
                <a:off x="6718300" y="5222875"/>
                <a:ext cx="61912" cy="23812"/>
              </a:xfrm>
              <a:prstGeom prst="line">
                <a:avLst/>
              </a:prstGeom>
              <a:noFill/>
              <a:ln w="15875">
                <a:solidFill>
                  <a:srgbClr val="0000FF"/>
                </a:solidFill>
                <a:round/>
                <a:headEnd/>
                <a:tailEnd/>
              </a:ln>
            </p:spPr>
            <p:txBody>
              <a:bodyPr/>
              <a:lstStyle/>
              <a:p>
                <a:endParaRPr lang="en-GB"/>
              </a:p>
            </p:txBody>
          </p:sp>
          <p:sp>
            <p:nvSpPr>
              <p:cNvPr id="30802" name="Line 94"/>
              <p:cNvSpPr>
                <a:spLocks noChangeShapeType="1"/>
              </p:cNvSpPr>
              <p:nvPr/>
            </p:nvSpPr>
            <p:spPr bwMode="auto">
              <a:xfrm>
                <a:off x="6780212" y="5246687"/>
                <a:ext cx="61913" cy="22225"/>
              </a:xfrm>
              <a:prstGeom prst="line">
                <a:avLst/>
              </a:prstGeom>
              <a:noFill/>
              <a:ln w="15875">
                <a:solidFill>
                  <a:srgbClr val="0000FF"/>
                </a:solidFill>
                <a:round/>
                <a:headEnd/>
                <a:tailEnd/>
              </a:ln>
            </p:spPr>
            <p:txBody>
              <a:bodyPr/>
              <a:lstStyle/>
              <a:p>
                <a:endParaRPr lang="en-GB"/>
              </a:p>
            </p:txBody>
          </p:sp>
          <p:sp>
            <p:nvSpPr>
              <p:cNvPr id="30803" name="Line 95"/>
              <p:cNvSpPr>
                <a:spLocks noChangeShapeType="1"/>
              </p:cNvSpPr>
              <p:nvPr/>
            </p:nvSpPr>
            <p:spPr bwMode="auto">
              <a:xfrm>
                <a:off x="6842125" y="5268912"/>
                <a:ext cx="60325" cy="15875"/>
              </a:xfrm>
              <a:prstGeom prst="line">
                <a:avLst/>
              </a:prstGeom>
              <a:noFill/>
              <a:ln w="15875">
                <a:solidFill>
                  <a:srgbClr val="0000FF"/>
                </a:solidFill>
                <a:round/>
                <a:headEnd/>
                <a:tailEnd/>
              </a:ln>
            </p:spPr>
            <p:txBody>
              <a:bodyPr/>
              <a:lstStyle/>
              <a:p>
                <a:endParaRPr lang="en-GB"/>
              </a:p>
            </p:txBody>
          </p:sp>
          <p:sp>
            <p:nvSpPr>
              <p:cNvPr id="30804" name="Line 96"/>
              <p:cNvSpPr>
                <a:spLocks noChangeShapeType="1"/>
              </p:cNvSpPr>
              <p:nvPr/>
            </p:nvSpPr>
            <p:spPr bwMode="auto">
              <a:xfrm>
                <a:off x="6902450" y="5284787"/>
                <a:ext cx="61912" cy="7938"/>
              </a:xfrm>
              <a:prstGeom prst="line">
                <a:avLst/>
              </a:prstGeom>
              <a:noFill/>
              <a:ln w="15875">
                <a:solidFill>
                  <a:srgbClr val="0000FF"/>
                </a:solidFill>
                <a:round/>
                <a:headEnd/>
                <a:tailEnd/>
              </a:ln>
            </p:spPr>
            <p:txBody>
              <a:bodyPr/>
              <a:lstStyle/>
              <a:p>
                <a:endParaRPr lang="en-GB"/>
              </a:p>
            </p:txBody>
          </p:sp>
          <p:sp>
            <p:nvSpPr>
              <p:cNvPr id="30805" name="Freeform 97"/>
              <p:cNvSpPr>
                <a:spLocks/>
              </p:cNvSpPr>
              <p:nvPr/>
            </p:nvSpPr>
            <p:spPr bwMode="auto">
              <a:xfrm>
                <a:off x="6964362" y="5292725"/>
                <a:ext cx="69850" cy="7937"/>
              </a:xfrm>
              <a:custGeom>
                <a:avLst/>
                <a:gdLst>
                  <a:gd name="T0" fmla="*/ 0 w 44"/>
                  <a:gd name="T1" fmla="*/ 0 h 5"/>
                  <a:gd name="T2" fmla="*/ 2147483647 w 44"/>
                  <a:gd name="T3" fmla="*/ 0 h 5"/>
                  <a:gd name="T4" fmla="*/ 2147483647 w 44"/>
                  <a:gd name="T5" fmla="*/ 2147483647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0"/>
                    </a:moveTo>
                    <a:lnTo>
                      <a:pt x="20" y="0"/>
                    </a:lnTo>
                    <a:lnTo>
                      <a:pt x="44" y="5"/>
                    </a:lnTo>
                  </a:path>
                </a:pathLst>
              </a:custGeom>
              <a:noFill/>
              <a:ln w="15875">
                <a:solidFill>
                  <a:srgbClr val="0000FF"/>
                </a:solidFill>
                <a:round/>
                <a:headEnd/>
                <a:tailEnd/>
              </a:ln>
            </p:spPr>
            <p:txBody>
              <a:bodyPr/>
              <a:lstStyle/>
              <a:p>
                <a:endParaRPr lang="en-GB"/>
              </a:p>
            </p:txBody>
          </p:sp>
          <p:sp>
            <p:nvSpPr>
              <p:cNvPr id="30806" name="Line 98"/>
              <p:cNvSpPr>
                <a:spLocks noChangeShapeType="1"/>
              </p:cNvSpPr>
              <p:nvPr/>
            </p:nvSpPr>
            <p:spPr bwMode="auto">
              <a:xfrm>
                <a:off x="7034212" y="5300662"/>
                <a:ext cx="61913" cy="6350"/>
              </a:xfrm>
              <a:prstGeom prst="line">
                <a:avLst/>
              </a:prstGeom>
              <a:noFill/>
              <a:ln w="15875">
                <a:solidFill>
                  <a:srgbClr val="0000FF"/>
                </a:solidFill>
                <a:round/>
                <a:headEnd/>
                <a:tailEnd/>
              </a:ln>
            </p:spPr>
            <p:txBody>
              <a:bodyPr/>
              <a:lstStyle/>
              <a:p>
                <a:endParaRPr lang="en-GB"/>
              </a:p>
            </p:txBody>
          </p:sp>
        </p:grpSp>
        <p:sp>
          <p:nvSpPr>
            <p:cNvPr id="30731" name="TextBox 94"/>
            <p:cNvSpPr txBox="1">
              <a:spLocks noChangeArrowheads="1"/>
            </p:cNvSpPr>
            <p:nvPr/>
          </p:nvSpPr>
          <p:spPr bwMode="auto">
            <a:xfrm>
              <a:off x="1403350" y="4265612"/>
              <a:ext cx="3505200" cy="400110"/>
            </a:xfrm>
            <a:prstGeom prst="rect">
              <a:avLst/>
            </a:prstGeom>
            <a:noFill/>
            <a:ln w="9525">
              <a:noFill/>
              <a:miter lim="800000"/>
              <a:headEnd/>
              <a:tailEnd/>
            </a:ln>
          </p:spPr>
          <p:txBody>
            <a:bodyPr>
              <a:spAutoFit/>
            </a:bodyPr>
            <a:lstStyle/>
            <a:p>
              <a:r>
                <a:rPr lang="en-US" sz="2000">
                  <a:latin typeface="Arial" charset="0"/>
                  <a:cs typeface="Arial" charset="0"/>
                </a:rPr>
                <a:t>Parameter value (</a:t>
              </a:r>
              <a:r>
                <a:rPr lang="el-GR" sz="2000">
                  <a:latin typeface="Arial" charset="0"/>
                  <a:cs typeface="Arial" charset="0"/>
                </a:rPr>
                <a:t>θ</a:t>
              </a:r>
              <a:r>
                <a:rPr lang="en-US" sz="2000">
                  <a:latin typeface="Arial" charset="0"/>
                  <a:cs typeface="Arial" charset="0"/>
                </a:rPr>
                <a:t>)</a:t>
              </a:r>
              <a:endParaRPr lang="en-GB" sz="2000">
                <a:latin typeface="Arial" charset="0"/>
                <a:cs typeface="Arial" charset="0"/>
              </a:endParaRPr>
            </a:p>
          </p:txBody>
        </p:sp>
        <p:sp>
          <p:nvSpPr>
            <p:cNvPr id="30732" name="TextBox 95"/>
            <p:cNvSpPr txBox="1">
              <a:spLocks noChangeArrowheads="1"/>
            </p:cNvSpPr>
            <p:nvPr/>
          </p:nvSpPr>
          <p:spPr bwMode="auto">
            <a:xfrm rot="-5400000">
              <a:off x="-708743" y="2603470"/>
              <a:ext cx="2085827" cy="400110"/>
            </a:xfrm>
            <a:prstGeom prst="rect">
              <a:avLst/>
            </a:prstGeom>
            <a:noFill/>
            <a:ln w="9525">
              <a:noFill/>
              <a:miter lim="800000"/>
              <a:headEnd/>
              <a:tailEnd/>
            </a:ln>
          </p:spPr>
          <p:txBody>
            <a:bodyPr wrap="none">
              <a:spAutoFit/>
            </a:bodyPr>
            <a:lstStyle/>
            <a:p>
              <a:r>
                <a:rPr lang="en-US" sz="2000">
                  <a:latin typeface="Arial" charset="0"/>
                  <a:cs typeface="Arial" charset="0"/>
                </a:rPr>
                <a:t>P(y|</a:t>
              </a:r>
              <a:r>
                <a:rPr lang="el-GR" sz="2000">
                  <a:latin typeface="Arial" charset="0"/>
                  <a:cs typeface="Arial" charset="0"/>
                </a:rPr>
                <a:t>θ</a:t>
              </a:r>
              <a:r>
                <a:rPr lang="en-US" sz="2000">
                  <a:latin typeface="Arial" charset="0"/>
                  <a:cs typeface="Arial" charset="0"/>
                </a:rPr>
                <a:t>)=likelihood</a:t>
              </a:r>
              <a:endParaRPr lang="en-GB" sz="2000">
                <a:latin typeface="Arial" charset="0"/>
                <a:cs typeface="Arial" charset="0"/>
              </a:endParaRPr>
            </a:p>
          </p:txBody>
        </p:sp>
        <p:sp>
          <p:nvSpPr>
            <p:cNvPr id="30733" name="TextBox 98"/>
            <p:cNvSpPr txBox="1">
              <a:spLocks noChangeArrowheads="1"/>
            </p:cNvSpPr>
            <p:nvPr/>
          </p:nvSpPr>
          <p:spPr bwMode="auto">
            <a:xfrm>
              <a:off x="2309813" y="1136650"/>
              <a:ext cx="1208985" cy="400110"/>
            </a:xfrm>
            <a:prstGeom prst="rect">
              <a:avLst/>
            </a:prstGeom>
            <a:noFill/>
            <a:ln w="9525">
              <a:noFill/>
              <a:miter lim="800000"/>
              <a:headEnd/>
              <a:tailEnd/>
            </a:ln>
          </p:spPr>
          <p:txBody>
            <a:bodyPr wrap="none">
              <a:spAutoFit/>
            </a:bodyPr>
            <a:lstStyle/>
            <a:p>
              <a:r>
                <a:rPr lang="en-US" sz="2000">
                  <a:latin typeface="Arial" charset="0"/>
                  <a:cs typeface="Arial" charset="0"/>
                </a:rPr>
                <a:t>MLE of </a:t>
              </a:r>
              <a:r>
                <a:rPr lang="el-GR" sz="2000">
                  <a:latin typeface="Arial" charset="0"/>
                  <a:cs typeface="Arial" charset="0"/>
                </a:rPr>
                <a:t>θ</a:t>
              </a:r>
              <a:endParaRPr lang="en-GB" sz="2000">
                <a:latin typeface="Arial" charset="0"/>
                <a:cs typeface="Arial" charset="0"/>
              </a:endParaRPr>
            </a:p>
          </p:txBody>
        </p:sp>
      </p:grpSp>
      <p:sp>
        <p:nvSpPr>
          <p:cNvPr id="30729" name="Title 1"/>
          <p:cNvSpPr>
            <a:spLocks noGrp="1"/>
          </p:cNvSpPr>
          <p:nvPr>
            <p:ph type="title"/>
          </p:nvPr>
        </p:nvSpPr>
        <p:spPr>
          <a:xfrm>
            <a:off x="76200" y="0"/>
            <a:ext cx="8915400" cy="1143000"/>
          </a:xfrm>
        </p:spPr>
        <p:txBody>
          <a:bodyPr/>
          <a:lstStyle/>
          <a:p>
            <a:r>
              <a:rPr lang="en-US" sz="2800" smtClean="0"/>
              <a:t>Foreshadowing….what do we need to do</a:t>
            </a:r>
            <a:br>
              <a:rPr lang="en-US" sz="2800" smtClean="0"/>
            </a:br>
            <a:r>
              <a:rPr lang="en-US" sz="2800" smtClean="0"/>
              <a:t>to make the area under the curve=1?</a:t>
            </a:r>
            <a:endParaRPr lang="en-GB" sz="28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 y="-228600"/>
            <a:ext cx="8915400" cy="1143000"/>
          </a:xfrm>
        </p:spPr>
        <p:txBody>
          <a:bodyPr/>
          <a:lstStyle/>
          <a:p>
            <a:pPr eaLnBrk="1" hangingPunct="1"/>
            <a:r>
              <a:rPr lang="en-US" sz="3200" smtClean="0"/>
              <a:t>So what is likelihood –and what is it good for?</a:t>
            </a:r>
          </a:p>
        </p:txBody>
      </p:sp>
      <p:sp>
        <p:nvSpPr>
          <p:cNvPr id="31747" name="Rectangle 3"/>
          <p:cNvSpPr>
            <a:spLocks noGrp="1" noChangeArrowheads="1"/>
          </p:cNvSpPr>
          <p:nvPr>
            <p:ph type="body" idx="1"/>
          </p:nvPr>
        </p:nvSpPr>
        <p:spPr>
          <a:xfrm>
            <a:off x="381000" y="1219200"/>
            <a:ext cx="8229600" cy="4114800"/>
          </a:xfrm>
        </p:spPr>
        <p:txBody>
          <a:bodyPr/>
          <a:lstStyle/>
          <a:p>
            <a:pPr marL="609600" indent="-609600" eaLnBrk="1" hangingPunct="1">
              <a:buClr>
                <a:schemeClr val="tx2"/>
              </a:buClr>
              <a:buFont typeface="Wingdings" pitchFamily="2" charset="2"/>
              <a:buChar char="§"/>
            </a:pPr>
            <a:r>
              <a:rPr lang="en-US" sz="2800" dirty="0" smtClean="0"/>
              <a:t>Scientific hypotheses cannot be treated as outcomes of trials (probabilities) because we will never have the full set of possible outcomes.  </a:t>
            </a:r>
          </a:p>
          <a:p>
            <a:pPr marL="609600" indent="-609600" eaLnBrk="1" hangingPunct="1">
              <a:buClr>
                <a:schemeClr val="tx2"/>
              </a:buClr>
              <a:buFont typeface="Wingdings" pitchFamily="2" charset="2"/>
              <a:buChar char="§"/>
            </a:pPr>
            <a:endParaRPr lang="en-US" sz="2800" dirty="0" smtClean="0"/>
          </a:p>
          <a:p>
            <a:pPr marL="609600" indent="-609600" eaLnBrk="1" hangingPunct="1">
              <a:buClr>
                <a:schemeClr val="tx2"/>
              </a:buClr>
              <a:buFont typeface="Wingdings" pitchFamily="2" charset="2"/>
              <a:buChar char="§"/>
            </a:pPr>
            <a:r>
              <a:rPr lang="en-US" sz="2800" dirty="0" smtClean="0"/>
              <a:t>However, we can calculate the probability that a given model (scientific hypothesis ) could produce the observed data (P(</a:t>
            </a:r>
            <a:r>
              <a:rPr lang="en-US" sz="2800" dirty="0" err="1" smtClean="0"/>
              <a:t>data|model</a:t>
            </a:r>
            <a:r>
              <a:rPr lang="en-US" sz="2800" dirty="0" smtClean="0"/>
              <a:t>).  </a:t>
            </a:r>
          </a:p>
          <a:p>
            <a:pPr marL="609600" indent="-609600" eaLnBrk="1" hangingPunct="1">
              <a:buClr>
                <a:schemeClr val="tx2"/>
              </a:buClr>
              <a:buFont typeface="Wingdings" pitchFamily="2" charset="2"/>
              <a:buChar char="§"/>
            </a:pPr>
            <a:endParaRPr lang="en-US" sz="2800" dirty="0" smtClean="0"/>
          </a:p>
          <a:p>
            <a:pPr marL="609600" indent="-609600" eaLnBrk="1" hangingPunct="1">
              <a:buClr>
                <a:schemeClr val="tx2"/>
              </a:buClr>
              <a:buFont typeface="Wingdings" pitchFamily="2" charset="2"/>
              <a:buChar char="§"/>
            </a:pPr>
            <a:r>
              <a:rPr lang="en-US" sz="2800" dirty="0" smtClean="0">
                <a:solidFill>
                  <a:srgbClr val="FF0000"/>
                </a:solidFill>
              </a:rPr>
              <a:t>Likelihood is proportional to this probability.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9220" name="Title 1"/>
          <p:cNvSpPr>
            <a:spLocks noGrp="1"/>
          </p:cNvSpPr>
          <p:nvPr>
            <p:ph type="title"/>
          </p:nvPr>
        </p:nvSpPr>
        <p:spPr>
          <a:xfrm>
            <a:off x="0" y="-228600"/>
            <a:ext cx="8229600" cy="1143000"/>
          </a:xfrm>
        </p:spPr>
        <p:txBody>
          <a:bodyPr/>
          <a:lstStyle/>
          <a:p>
            <a:r>
              <a:rPr lang="en-US" smtClean="0"/>
              <a:t>Intuition for Likelihood</a:t>
            </a:r>
            <a:endParaRPr lang="en-GB" smtClean="0"/>
          </a:p>
        </p:txBody>
      </p:sp>
      <p:sp>
        <p:nvSpPr>
          <p:cNvPr id="10" name="Freeform 9"/>
          <p:cNvSpPr/>
          <p:nvPr/>
        </p:nvSpPr>
        <p:spPr>
          <a:xfrm>
            <a:off x="1828800" y="2667000"/>
            <a:ext cx="4616450" cy="3463925"/>
          </a:xfrm>
          <a:custGeom>
            <a:avLst/>
            <a:gdLst>
              <a:gd name="connsiteX0" fmla="*/ 2038662 w 4616970"/>
              <a:gd name="connsiteY0" fmla="*/ 306748 h 3463929"/>
              <a:gd name="connsiteX1" fmla="*/ 2038662 w 4616970"/>
              <a:gd name="connsiteY1" fmla="*/ 306748 h 3463929"/>
              <a:gd name="connsiteX2" fmla="*/ 1888761 w 4616970"/>
              <a:gd name="connsiteY2" fmla="*/ 276767 h 3463929"/>
              <a:gd name="connsiteX3" fmla="*/ 1828800 w 4616970"/>
              <a:gd name="connsiteY3" fmla="*/ 246787 h 3463929"/>
              <a:gd name="connsiteX4" fmla="*/ 1783829 w 4616970"/>
              <a:gd name="connsiteY4" fmla="*/ 231797 h 3463929"/>
              <a:gd name="connsiteX5" fmla="*/ 1708879 w 4616970"/>
              <a:gd name="connsiteY5" fmla="*/ 201817 h 3463929"/>
              <a:gd name="connsiteX6" fmla="*/ 1663908 w 4616970"/>
              <a:gd name="connsiteY6" fmla="*/ 156846 h 3463929"/>
              <a:gd name="connsiteX7" fmla="*/ 1558977 w 4616970"/>
              <a:gd name="connsiteY7" fmla="*/ 96886 h 3463929"/>
              <a:gd name="connsiteX8" fmla="*/ 1424066 w 4616970"/>
              <a:gd name="connsiteY8" fmla="*/ 21935 h 3463929"/>
              <a:gd name="connsiteX9" fmla="*/ 1004341 w 4616970"/>
              <a:gd name="connsiteY9" fmla="*/ 81895 h 3463929"/>
              <a:gd name="connsiteX10" fmla="*/ 869429 w 4616970"/>
              <a:gd name="connsiteY10" fmla="*/ 111876 h 3463929"/>
              <a:gd name="connsiteX11" fmla="*/ 779489 w 4616970"/>
              <a:gd name="connsiteY11" fmla="*/ 141856 h 3463929"/>
              <a:gd name="connsiteX12" fmla="*/ 719528 w 4616970"/>
              <a:gd name="connsiteY12" fmla="*/ 201817 h 3463929"/>
              <a:gd name="connsiteX13" fmla="*/ 674557 w 4616970"/>
              <a:gd name="connsiteY13" fmla="*/ 246787 h 3463929"/>
              <a:gd name="connsiteX14" fmla="*/ 614597 w 4616970"/>
              <a:gd name="connsiteY14" fmla="*/ 441659 h 3463929"/>
              <a:gd name="connsiteX15" fmla="*/ 554636 w 4616970"/>
              <a:gd name="connsiteY15" fmla="*/ 756453 h 3463929"/>
              <a:gd name="connsiteX16" fmla="*/ 419725 w 4616970"/>
              <a:gd name="connsiteY16" fmla="*/ 816413 h 3463929"/>
              <a:gd name="connsiteX17" fmla="*/ 329784 w 4616970"/>
              <a:gd name="connsiteY17" fmla="*/ 846394 h 3463929"/>
              <a:gd name="connsiteX18" fmla="*/ 224852 w 4616970"/>
              <a:gd name="connsiteY18" fmla="*/ 906354 h 3463929"/>
              <a:gd name="connsiteX19" fmla="*/ 89941 w 4616970"/>
              <a:gd name="connsiteY19" fmla="*/ 966315 h 3463929"/>
              <a:gd name="connsiteX20" fmla="*/ 44970 w 4616970"/>
              <a:gd name="connsiteY20" fmla="*/ 996295 h 3463929"/>
              <a:gd name="connsiteX21" fmla="*/ 0 w 4616970"/>
              <a:gd name="connsiteY21" fmla="*/ 1146197 h 3463929"/>
              <a:gd name="connsiteX22" fmla="*/ 14990 w 4616970"/>
              <a:gd name="connsiteY22" fmla="*/ 1535941 h 3463929"/>
              <a:gd name="connsiteX23" fmla="*/ 29980 w 4616970"/>
              <a:gd name="connsiteY23" fmla="*/ 1580912 h 3463929"/>
              <a:gd name="connsiteX24" fmla="*/ 44970 w 4616970"/>
              <a:gd name="connsiteY24" fmla="*/ 1640872 h 3463929"/>
              <a:gd name="connsiteX25" fmla="*/ 89941 w 4616970"/>
              <a:gd name="connsiteY25" fmla="*/ 1775784 h 3463929"/>
              <a:gd name="connsiteX26" fmla="*/ 104931 w 4616970"/>
              <a:gd name="connsiteY26" fmla="*/ 1925686 h 3463929"/>
              <a:gd name="connsiteX27" fmla="*/ 119921 w 4616970"/>
              <a:gd name="connsiteY27" fmla="*/ 2240479 h 3463929"/>
              <a:gd name="connsiteX28" fmla="*/ 239843 w 4616970"/>
              <a:gd name="connsiteY28" fmla="*/ 2465331 h 3463929"/>
              <a:gd name="connsiteX29" fmla="*/ 269823 w 4616970"/>
              <a:gd name="connsiteY29" fmla="*/ 2495312 h 3463929"/>
              <a:gd name="connsiteX30" fmla="*/ 314793 w 4616970"/>
              <a:gd name="connsiteY30" fmla="*/ 2585253 h 3463929"/>
              <a:gd name="connsiteX31" fmla="*/ 359764 w 4616970"/>
              <a:gd name="connsiteY31" fmla="*/ 2630223 h 3463929"/>
              <a:gd name="connsiteX32" fmla="*/ 419725 w 4616970"/>
              <a:gd name="connsiteY32" fmla="*/ 2645213 h 3463929"/>
              <a:gd name="connsiteX33" fmla="*/ 494675 w 4616970"/>
              <a:gd name="connsiteY33" fmla="*/ 2750145 h 3463929"/>
              <a:gd name="connsiteX34" fmla="*/ 569626 w 4616970"/>
              <a:gd name="connsiteY34" fmla="*/ 2765135 h 3463929"/>
              <a:gd name="connsiteX35" fmla="*/ 689548 w 4616970"/>
              <a:gd name="connsiteY35" fmla="*/ 2855076 h 3463929"/>
              <a:gd name="connsiteX36" fmla="*/ 734518 w 4616970"/>
              <a:gd name="connsiteY36" fmla="*/ 2900046 h 3463929"/>
              <a:gd name="connsiteX37" fmla="*/ 884420 w 4616970"/>
              <a:gd name="connsiteY37" fmla="*/ 3004977 h 3463929"/>
              <a:gd name="connsiteX38" fmla="*/ 914400 w 4616970"/>
              <a:gd name="connsiteY38" fmla="*/ 3034958 h 3463929"/>
              <a:gd name="connsiteX39" fmla="*/ 1004341 w 4616970"/>
              <a:gd name="connsiteY39" fmla="*/ 3064938 h 3463929"/>
              <a:gd name="connsiteX40" fmla="*/ 1184223 w 4616970"/>
              <a:gd name="connsiteY40" fmla="*/ 3169869 h 3463929"/>
              <a:gd name="connsiteX41" fmla="*/ 1274164 w 4616970"/>
              <a:gd name="connsiteY41" fmla="*/ 3244820 h 3463929"/>
              <a:gd name="connsiteX42" fmla="*/ 1409075 w 4616970"/>
              <a:gd name="connsiteY42" fmla="*/ 3289790 h 3463929"/>
              <a:gd name="connsiteX43" fmla="*/ 1469036 w 4616970"/>
              <a:gd name="connsiteY43" fmla="*/ 3319771 h 3463929"/>
              <a:gd name="connsiteX44" fmla="*/ 1514007 w 4616970"/>
              <a:gd name="connsiteY44" fmla="*/ 3334761 h 3463929"/>
              <a:gd name="connsiteX45" fmla="*/ 1663908 w 4616970"/>
              <a:gd name="connsiteY45" fmla="*/ 3409712 h 3463929"/>
              <a:gd name="connsiteX46" fmla="*/ 1948721 w 4616970"/>
              <a:gd name="connsiteY46" fmla="*/ 3424702 h 3463929"/>
              <a:gd name="connsiteX47" fmla="*/ 2608289 w 4616970"/>
              <a:gd name="connsiteY47" fmla="*/ 3424702 h 3463929"/>
              <a:gd name="connsiteX48" fmla="*/ 2653259 w 4616970"/>
              <a:gd name="connsiteY48" fmla="*/ 3409712 h 3463929"/>
              <a:gd name="connsiteX49" fmla="*/ 3267856 w 4616970"/>
              <a:gd name="connsiteY49" fmla="*/ 3394722 h 3463929"/>
              <a:gd name="connsiteX50" fmla="*/ 3342807 w 4616970"/>
              <a:gd name="connsiteY50" fmla="*/ 3379731 h 3463929"/>
              <a:gd name="connsiteX51" fmla="*/ 3462728 w 4616970"/>
              <a:gd name="connsiteY51" fmla="*/ 3364741 h 3463929"/>
              <a:gd name="connsiteX52" fmla="*/ 3582649 w 4616970"/>
              <a:gd name="connsiteY52" fmla="*/ 3304781 h 3463929"/>
              <a:gd name="connsiteX53" fmla="*/ 3657600 w 4616970"/>
              <a:gd name="connsiteY53" fmla="*/ 3274800 h 3463929"/>
              <a:gd name="connsiteX54" fmla="*/ 3777521 w 4616970"/>
              <a:gd name="connsiteY54" fmla="*/ 3184859 h 3463929"/>
              <a:gd name="connsiteX55" fmla="*/ 3822492 w 4616970"/>
              <a:gd name="connsiteY55" fmla="*/ 3139889 h 3463929"/>
              <a:gd name="connsiteX56" fmla="*/ 3882452 w 4616970"/>
              <a:gd name="connsiteY56" fmla="*/ 3094918 h 3463929"/>
              <a:gd name="connsiteX57" fmla="*/ 3972393 w 4616970"/>
              <a:gd name="connsiteY57" fmla="*/ 3019967 h 3463929"/>
              <a:gd name="connsiteX58" fmla="*/ 4047344 w 4616970"/>
              <a:gd name="connsiteY58" fmla="*/ 2930027 h 3463929"/>
              <a:gd name="connsiteX59" fmla="*/ 4062334 w 4616970"/>
              <a:gd name="connsiteY59" fmla="*/ 2885056 h 3463929"/>
              <a:gd name="connsiteX60" fmla="*/ 4167266 w 4616970"/>
              <a:gd name="connsiteY60" fmla="*/ 2795115 h 3463929"/>
              <a:gd name="connsiteX61" fmla="*/ 4197246 w 4616970"/>
              <a:gd name="connsiteY61" fmla="*/ 2735154 h 3463929"/>
              <a:gd name="connsiteX62" fmla="*/ 4272197 w 4616970"/>
              <a:gd name="connsiteY62" fmla="*/ 2615233 h 3463929"/>
              <a:gd name="connsiteX63" fmla="*/ 4332157 w 4616970"/>
              <a:gd name="connsiteY63" fmla="*/ 2495312 h 3463929"/>
              <a:gd name="connsiteX64" fmla="*/ 4347148 w 4616970"/>
              <a:gd name="connsiteY64" fmla="*/ 2450341 h 3463929"/>
              <a:gd name="connsiteX65" fmla="*/ 4377128 w 4616970"/>
              <a:gd name="connsiteY65" fmla="*/ 2375390 h 3463929"/>
              <a:gd name="connsiteX66" fmla="*/ 4482059 w 4616970"/>
              <a:gd name="connsiteY66" fmla="*/ 2225489 h 3463929"/>
              <a:gd name="connsiteX67" fmla="*/ 4542020 w 4616970"/>
              <a:gd name="connsiteY67" fmla="*/ 2090577 h 3463929"/>
              <a:gd name="connsiteX68" fmla="*/ 4586990 w 4616970"/>
              <a:gd name="connsiteY68" fmla="*/ 1985646 h 3463929"/>
              <a:gd name="connsiteX69" fmla="*/ 4616970 w 4616970"/>
              <a:gd name="connsiteY69" fmla="*/ 1925686 h 3463929"/>
              <a:gd name="connsiteX70" fmla="*/ 4601980 w 4616970"/>
              <a:gd name="connsiteY70" fmla="*/ 1640872 h 3463929"/>
              <a:gd name="connsiteX71" fmla="*/ 4586990 w 4616970"/>
              <a:gd name="connsiteY71" fmla="*/ 1595902 h 3463929"/>
              <a:gd name="connsiteX72" fmla="*/ 4572000 w 4616970"/>
              <a:gd name="connsiteY72" fmla="*/ 1520951 h 3463929"/>
              <a:gd name="connsiteX73" fmla="*/ 4542020 w 4616970"/>
              <a:gd name="connsiteY73" fmla="*/ 1026276 h 3463929"/>
              <a:gd name="connsiteX74" fmla="*/ 4557010 w 4616970"/>
              <a:gd name="connsiteY74" fmla="*/ 786433 h 3463929"/>
              <a:gd name="connsiteX75" fmla="*/ 4542020 w 4616970"/>
              <a:gd name="connsiteY75" fmla="*/ 501620 h 3463929"/>
              <a:gd name="connsiteX76" fmla="*/ 4527029 w 4616970"/>
              <a:gd name="connsiteY76" fmla="*/ 441659 h 3463929"/>
              <a:gd name="connsiteX77" fmla="*/ 4287187 w 4616970"/>
              <a:gd name="connsiteY77" fmla="*/ 231797 h 3463929"/>
              <a:gd name="connsiteX78" fmla="*/ 4182256 w 4616970"/>
              <a:gd name="connsiteY78" fmla="*/ 171836 h 3463929"/>
              <a:gd name="connsiteX79" fmla="*/ 4002374 w 4616970"/>
              <a:gd name="connsiteY79" fmla="*/ 81895 h 3463929"/>
              <a:gd name="connsiteX80" fmla="*/ 3942413 w 4616970"/>
              <a:gd name="connsiteY80" fmla="*/ 36925 h 3463929"/>
              <a:gd name="connsiteX81" fmla="*/ 3852472 w 4616970"/>
              <a:gd name="connsiteY81" fmla="*/ 6945 h 3463929"/>
              <a:gd name="connsiteX82" fmla="*/ 3043003 w 4616970"/>
              <a:gd name="connsiteY82" fmla="*/ 21935 h 3463929"/>
              <a:gd name="connsiteX83" fmla="*/ 2998033 w 4616970"/>
              <a:gd name="connsiteY83" fmla="*/ 6945 h 3463929"/>
              <a:gd name="connsiteX84" fmla="*/ 2863121 w 4616970"/>
              <a:gd name="connsiteY84" fmla="*/ 21935 h 3463929"/>
              <a:gd name="connsiteX85" fmla="*/ 2683239 w 4616970"/>
              <a:gd name="connsiteY85" fmla="*/ 36925 h 3463929"/>
              <a:gd name="connsiteX86" fmla="*/ 2578308 w 4616970"/>
              <a:gd name="connsiteY86" fmla="*/ 66905 h 3463929"/>
              <a:gd name="connsiteX87" fmla="*/ 2503357 w 4616970"/>
              <a:gd name="connsiteY87" fmla="*/ 96886 h 3463929"/>
              <a:gd name="connsiteX88" fmla="*/ 2428407 w 4616970"/>
              <a:gd name="connsiteY88" fmla="*/ 111876 h 3463929"/>
              <a:gd name="connsiteX89" fmla="*/ 2368446 w 4616970"/>
              <a:gd name="connsiteY89" fmla="*/ 141856 h 3463929"/>
              <a:gd name="connsiteX90" fmla="*/ 2278505 w 4616970"/>
              <a:gd name="connsiteY90" fmla="*/ 171836 h 3463929"/>
              <a:gd name="connsiteX91" fmla="*/ 2248525 w 4616970"/>
              <a:gd name="connsiteY91" fmla="*/ 201817 h 3463929"/>
              <a:gd name="connsiteX92" fmla="*/ 2143593 w 4616970"/>
              <a:gd name="connsiteY92" fmla="*/ 231797 h 3463929"/>
              <a:gd name="connsiteX93" fmla="*/ 2038662 w 4616970"/>
              <a:gd name="connsiteY93" fmla="*/ 306748 h 3463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616970" h="3463929">
                <a:moveTo>
                  <a:pt x="2038662" y="306748"/>
                </a:moveTo>
                <a:lnTo>
                  <a:pt x="2038662" y="306748"/>
                </a:lnTo>
                <a:cubicBezTo>
                  <a:pt x="1988695" y="296754"/>
                  <a:pt x="1937757" y="290766"/>
                  <a:pt x="1888761" y="276767"/>
                </a:cubicBezTo>
                <a:cubicBezTo>
                  <a:pt x="1867275" y="270628"/>
                  <a:pt x="1849339" y="255589"/>
                  <a:pt x="1828800" y="246787"/>
                </a:cubicBezTo>
                <a:cubicBezTo>
                  <a:pt x="1814276" y="240563"/>
                  <a:pt x="1798624" y="237345"/>
                  <a:pt x="1783829" y="231797"/>
                </a:cubicBezTo>
                <a:cubicBezTo>
                  <a:pt x="1758634" y="222349"/>
                  <a:pt x="1733862" y="211810"/>
                  <a:pt x="1708879" y="201817"/>
                </a:cubicBezTo>
                <a:cubicBezTo>
                  <a:pt x="1693889" y="186827"/>
                  <a:pt x="1681159" y="169168"/>
                  <a:pt x="1663908" y="156846"/>
                </a:cubicBezTo>
                <a:cubicBezTo>
                  <a:pt x="1578846" y="96087"/>
                  <a:pt x="1629788" y="157580"/>
                  <a:pt x="1558977" y="96886"/>
                </a:cubicBezTo>
                <a:cubicBezTo>
                  <a:pt x="1464048" y="15519"/>
                  <a:pt x="1542013" y="45524"/>
                  <a:pt x="1424066" y="21935"/>
                </a:cubicBezTo>
                <a:cubicBezTo>
                  <a:pt x="841317" y="72608"/>
                  <a:pt x="1235656" y="4789"/>
                  <a:pt x="1004341" y="81895"/>
                </a:cubicBezTo>
                <a:cubicBezTo>
                  <a:pt x="943748" y="102093"/>
                  <a:pt x="934796" y="94049"/>
                  <a:pt x="869429" y="111876"/>
                </a:cubicBezTo>
                <a:cubicBezTo>
                  <a:pt x="838941" y="120191"/>
                  <a:pt x="779489" y="141856"/>
                  <a:pt x="779489" y="141856"/>
                </a:cubicBezTo>
                <a:lnTo>
                  <a:pt x="719528" y="201817"/>
                </a:lnTo>
                <a:lnTo>
                  <a:pt x="674557" y="246787"/>
                </a:lnTo>
                <a:cubicBezTo>
                  <a:pt x="633074" y="371238"/>
                  <a:pt x="653259" y="306342"/>
                  <a:pt x="614597" y="441659"/>
                </a:cubicBezTo>
                <a:cubicBezTo>
                  <a:pt x="607799" y="502844"/>
                  <a:pt x="629801" y="681287"/>
                  <a:pt x="554636" y="756453"/>
                </a:cubicBezTo>
                <a:cubicBezTo>
                  <a:pt x="519004" y="792085"/>
                  <a:pt x="464253" y="801570"/>
                  <a:pt x="419725" y="816413"/>
                </a:cubicBezTo>
                <a:lnTo>
                  <a:pt x="329784" y="846394"/>
                </a:lnTo>
                <a:cubicBezTo>
                  <a:pt x="264583" y="911593"/>
                  <a:pt x="343755" y="840296"/>
                  <a:pt x="224852" y="906354"/>
                </a:cubicBezTo>
                <a:cubicBezTo>
                  <a:pt x="100570" y="975400"/>
                  <a:pt x="234200" y="937464"/>
                  <a:pt x="89941" y="966315"/>
                </a:cubicBezTo>
                <a:cubicBezTo>
                  <a:pt x="74951" y="976308"/>
                  <a:pt x="54519" y="981017"/>
                  <a:pt x="44970" y="996295"/>
                </a:cubicBezTo>
                <a:cubicBezTo>
                  <a:pt x="29764" y="1020625"/>
                  <a:pt x="8776" y="1111093"/>
                  <a:pt x="0" y="1146197"/>
                </a:cubicBezTo>
                <a:cubicBezTo>
                  <a:pt x="4997" y="1276112"/>
                  <a:pt x="6045" y="1406238"/>
                  <a:pt x="14990" y="1535941"/>
                </a:cubicBezTo>
                <a:cubicBezTo>
                  <a:pt x="16077" y="1551705"/>
                  <a:pt x="25639" y="1565719"/>
                  <a:pt x="29980" y="1580912"/>
                </a:cubicBezTo>
                <a:cubicBezTo>
                  <a:pt x="35640" y="1600721"/>
                  <a:pt x="40930" y="1620670"/>
                  <a:pt x="44970" y="1640872"/>
                </a:cubicBezTo>
                <a:cubicBezTo>
                  <a:pt x="68052" y="1756277"/>
                  <a:pt x="40062" y="1700963"/>
                  <a:pt x="89941" y="1775784"/>
                </a:cubicBezTo>
                <a:cubicBezTo>
                  <a:pt x="94938" y="1825751"/>
                  <a:pt x="101698" y="1875574"/>
                  <a:pt x="104931" y="1925686"/>
                </a:cubicBezTo>
                <a:cubicBezTo>
                  <a:pt x="111694" y="2030518"/>
                  <a:pt x="99959" y="2137343"/>
                  <a:pt x="119921" y="2240479"/>
                </a:cubicBezTo>
                <a:cubicBezTo>
                  <a:pt x="123931" y="2261195"/>
                  <a:pt x="209923" y="2423443"/>
                  <a:pt x="239843" y="2465331"/>
                </a:cubicBezTo>
                <a:cubicBezTo>
                  <a:pt x="248058" y="2476831"/>
                  <a:pt x="259830" y="2485318"/>
                  <a:pt x="269823" y="2495312"/>
                </a:cubicBezTo>
                <a:cubicBezTo>
                  <a:pt x="284846" y="2540381"/>
                  <a:pt x="282507" y="2546509"/>
                  <a:pt x="314793" y="2585253"/>
                </a:cubicBezTo>
                <a:cubicBezTo>
                  <a:pt x="328364" y="2601539"/>
                  <a:pt x="341358" y="2619705"/>
                  <a:pt x="359764" y="2630223"/>
                </a:cubicBezTo>
                <a:cubicBezTo>
                  <a:pt x="377652" y="2640444"/>
                  <a:pt x="399738" y="2640216"/>
                  <a:pt x="419725" y="2645213"/>
                </a:cubicBezTo>
                <a:cubicBezTo>
                  <a:pt x="436423" y="2695309"/>
                  <a:pt x="436475" y="2717812"/>
                  <a:pt x="494675" y="2750145"/>
                </a:cubicBezTo>
                <a:cubicBezTo>
                  <a:pt x="516947" y="2762518"/>
                  <a:pt x="544642" y="2760138"/>
                  <a:pt x="569626" y="2765135"/>
                </a:cubicBezTo>
                <a:cubicBezTo>
                  <a:pt x="675859" y="2871366"/>
                  <a:pt x="540537" y="2743317"/>
                  <a:pt x="689548" y="2855076"/>
                </a:cubicBezTo>
                <a:cubicBezTo>
                  <a:pt x="706507" y="2867795"/>
                  <a:pt x="718422" y="2886250"/>
                  <a:pt x="734518" y="2900046"/>
                </a:cubicBezTo>
                <a:cubicBezTo>
                  <a:pt x="794243" y="2951239"/>
                  <a:pt x="815604" y="2953365"/>
                  <a:pt x="884420" y="3004977"/>
                </a:cubicBezTo>
                <a:cubicBezTo>
                  <a:pt x="895726" y="3013457"/>
                  <a:pt x="901759" y="3028638"/>
                  <a:pt x="914400" y="3034958"/>
                </a:cubicBezTo>
                <a:cubicBezTo>
                  <a:pt x="942666" y="3049091"/>
                  <a:pt x="974361" y="3054945"/>
                  <a:pt x="1004341" y="3064938"/>
                </a:cubicBezTo>
                <a:cubicBezTo>
                  <a:pt x="1178897" y="3239494"/>
                  <a:pt x="969252" y="3054116"/>
                  <a:pt x="1184223" y="3169869"/>
                </a:cubicBezTo>
                <a:cubicBezTo>
                  <a:pt x="1218584" y="3188371"/>
                  <a:pt x="1242193" y="3222440"/>
                  <a:pt x="1274164" y="3244820"/>
                </a:cubicBezTo>
                <a:cubicBezTo>
                  <a:pt x="1323813" y="3279574"/>
                  <a:pt x="1349953" y="3277966"/>
                  <a:pt x="1409075" y="3289790"/>
                </a:cubicBezTo>
                <a:cubicBezTo>
                  <a:pt x="1429062" y="3299784"/>
                  <a:pt x="1448497" y="3310968"/>
                  <a:pt x="1469036" y="3319771"/>
                </a:cubicBezTo>
                <a:cubicBezTo>
                  <a:pt x="1483560" y="3325995"/>
                  <a:pt x="1500194" y="3327087"/>
                  <a:pt x="1514007" y="3334761"/>
                </a:cubicBezTo>
                <a:cubicBezTo>
                  <a:pt x="1588722" y="3376269"/>
                  <a:pt x="1587499" y="3403068"/>
                  <a:pt x="1663908" y="3409712"/>
                </a:cubicBezTo>
                <a:cubicBezTo>
                  <a:pt x="1758620" y="3417948"/>
                  <a:pt x="1853783" y="3419705"/>
                  <a:pt x="1948721" y="3424702"/>
                </a:cubicBezTo>
                <a:cubicBezTo>
                  <a:pt x="2223314" y="3463929"/>
                  <a:pt x="2088608" y="3450686"/>
                  <a:pt x="2608289" y="3424702"/>
                </a:cubicBezTo>
                <a:cubicBezTo>
                  <a:pt x="2624070" y="3423913"/>
                  <a:pt x="2637474" y="3410429"/>
                  <a:pt x="2653259" y="3409712"/>
                </a:cubicBezTo>
                <a:cubicBezTo>
                  <a:pt x="2857974" y="3400407"/>
                  <a:pt x="3062990" y="3399719"/>
                  <a:pt x="3267856" y="3394722"/>
                </a:cubicBezTo>
                <a:cubicBezTo>
                  <a:pt x="3292840" y="3389725"/>
                  <a:pt x="3317625" y="3383605"/>
                  <a:pt x="3342807" y="3379731"/>
                </a:cubicBezTo>
                <a:cubicBezTo>
                  <a:pt x="3382623" y="3373605"/>
                  <a:pt x="3424277" y="3376757"/>
                  <a:pt x="3462728" y="3364741"/>
                </a:cubicBezTo>
                <a:cubicBezTo>
                  <a:pt x="3505386" y="3351411"/>
                  <a:pt x="3541154" y="3321379"/>
                  <a:pt x="3582649" y="3304781"/>
                </a:cubicBezTo>
                <a:lnTo>
                  <a:pt x="3657600" y="3274800"/>
                </a:lnTo>
                <a:cubicBezTo>
                  <a:pt x="3814230" y="3118173"/>
                  <a:pt x="3628348" y="3291411"/>
                  <a:pt x="3777521" y="3184859"/>
                </a:cubicBezTo>
                <a:cubicBezTo>
                  <a:pt x="3794772" y="3172537"/>
                  <a:pt x="3806396" y="3153685"/>
                  <a:pt x="3822492" y="3139889"/>
                </a:cubicBezTo>
                <a:cubicBezTo>
                  <a:pt x="3841461" y="3123630"/>
                  <a:pt x="3863483" y="3111177"/>
                  <a:pt x="3882452" y="3094918"/>
                </a:cubicBezTo>
                <a:cubicBezTo>
                  <a:pt x="3983443" y="3008354"/>
                  <a:pt x="3873003" y="3086229"/>
                  <a:pt x="3972393" y="3019967"/>
                </a:cubicBezTo>
                <a:cubicBezTo>
                  <a:pt x="4004850" y="2890146"/>
                  <a:pt x="3955891" y="3021481"/>
                  <a:pt x="4047344" y="2930027"/>
                </a:cubicBezTo>
                <a:cubicBezTo>
                  <a:pt x="4058517" y="2918854"/>
                  <a:pt x="4053150" y="2897914"/>
                  <a:pt x="4062334" y="2885056"/>
                </a:cubicBezTo>
                <a:cubicBezTo>
                  <a:pt x="4095380" y="2838791"/>
                  <a:pt x="4124051" y="2823924"/>
                  <a:pt x="4167266" y="2795115"/>
                </a:cubicBezTo>
                <a:cubicBezTo>
                  <a:pt x="4177259" y="2775128"/>
                  <a:pt x="4186394" y="2754688"/>
                  <a:pt x="4197246" y="2735154"/>
                </a:cubicBezTo>
                <a:cubicBezTo>
                  <a:pt x="4227379" y="2680914"/>
                  <a:pt x="4240961" y="2662087"/>
                  <a:pt x="4272197" y="2615233"/>
                </a:cubicBezTo>
                <a:cubicBezTo>
                  <a:pt x="4302001" y="2496016"/>
                  <a:pt x="4264210" y="2614219"/>
                  <a:pt x="4332157" y="2495312"/>
                </a:cubicBezTo>
                <a:cubicBezTo>
                  <a:pt x="4339997" y="2481593"/>
                  <a:pt x="4341600" y="2465136"/>
                  <a:pt x="4347148" y="2450341"/>
                </a:cubicBezTo>
                <a:cubicBezTo>
                  <a:pt x="4356596" y="2425146"/>
                  <a:pt x="4364243" y="2399013"/>
                  <a:pt x="4377128" y="2375390"/>
                </a:cubicBezTo>
                <a:cubicBezTo>
                  <a:pt x="4401733" y="2330281"/>
                  <a:pt x="4449593" y="2268777"/>
                  <a:pt x="4482059" y="2225489"/>
                </a:cubicBezTo>
                <a:cubicBezTo>
                  <a:pt x="4506768" y="2101941"/>
                  <a:pt x="4477036" y="2194551"/>
                  <a:pt x="4542020" y="2090577"/>
                </a:cubicBezTo>
                <a:cubicBezTo>
                  <a:pt x="4587216" y="2018263"/>
                  <a:pt x="4559171" y="2050558"/>
                  <a:pt x="4586990" y="1985646"/>
                </a:cubicBezTo>
                <a:cubicBezTo>
                  <a:pt x="4595792" y="1965107"/>
                  <a:pt x="4606977" y="1945673"/>
                  <a:pt x="4616970" y="1925686"/>
                </a:cubicBezTo>
                <a:cubicBezTo>
                  <a:pt x="4611973" y="1830748"/>
                  <a:pt x="4610587" y="1735551"/>
                  <a:pt x="4601980" y="1640872"/>
                </a:cubicBezTo>
                <a:cubicBezTo>
                  <a:pt x="4600549" y="1625136"/>
                  <a:pt x="4590822" y="1611231"/>
                  <a:pt x="4586990" y="1595902"/>
                </a:cubicBezTo>
                <a:cubicBezTo>
                  <a:pt x="4580811" y="1571184"/>
                  <a:pt x="4576997" y="1545935"/>
                  <a:pt x="4572000" y="1520951"/>
                </a:cubicBezTo>
                <a:cubicBezTo>
                  <a:pt x="4558511" y="1359082"/>
                  <a:pt x="4542020" y="1186944"/>
                  <a:pt x="4542020" y="1026276"/>
                </a:cubicBezTo>
                <a:cubicBezTo>
                  <a:pt x="4542020" y="946172"/>
                  <a:pt x="4552013" y="866381"/>
                  <a:pt x="4557010" y="786433"/>
                </a:cubicBezTo>
                <a:cubicBezTo>
                  <a:pt x="4552013" y="691495"/>
                  <a:pt x="4550256" y="596332"/>
                  <a:pt x="4542020" y="501620"/>
                </a:cubicBezTo>
                <a:cubicBezTo>
                  <a:pt x="4540235" y="481095"/>
                  <a:pt x="4539147" y="458321"/>
                  <a:pt x="4527029" y="441659"/>
                </a:cubicBezTo>
                <a:cubicBezTo>
                  <a:pt x="4437531" y="318599"/>
                  <a:pt x="4396971" y="341578"/>
                  <a:pt x="4287187" y="231797"/>
                </a:cubicBezTo>
                <a:cubicBezTo>
                  <a:pt x="4227648" y="172259"/>
                  <a:pt x="4262782" y="191969"/>
                  <a:pt x="4182256" y="171836"/>
                </a:cubicBezTo>
                <a:cubicBezTo>
                  <a:pt x="3924498" y="0"/>
                  <a:pt x="4250621" y="206019"/>
                  <a:pt x="4002374" y="81895"/>
                </a:cubicBezTo>
                <a:cubicBezTo>
                  <a:pt x="3980028" y="70722"/>
                  <a:pt x="3964759" y="48098"/>
                  <a:pt x="3942413" y="36925"/>
                </a:cubicBezTo>
                <a:cubicBezTo>
                  <a:pt x="3914147" y="22792"/>
                  <a:pt x="3852472" y="6945"/>
                  <a:pt x="3852472" y="6945"/>
                </a:cubicBezTo>
                <a:lnTo>
                  <a:pt x="3043003" y="21935"/>
                </a:lnTo>
                <a:cubicBezTo>
                  <a:pt x="3027202" y="21935"/>
                  <a:pt x="3013834" y="6945"/>
                  <a:pt x="2998033" y="6945"/>
                </a:cubicBezTo>
                <a:cubicBezTo>
                  <a:pt x="2952786" y="6945"/>
                  <a:pt x="2908165" y="17645"/>
                  <a:pt x="2863121" y="21935"/>
                </a:cubicBezTo>
                <a:cubicBezTo>
                  <a:pt x="2803224" y="27639"/>
                  <a:pt x="2743200" y="31928"/>
                  <a:pt x="2683239" y="36925"/>
                </a:cubicBezTo>
                <a:cubicBezTo>
                  <a:pt x="2635994" y="48736"/>
                  <a:pt x="2621314" y="50778"/>
                  <a:pt x="2578308" y="66905"/>
                </a:cubicBezTo>
                <a:cubicBezTo>
                  <a:pt x="2553113" y="76353"/>
                  <a:pt x="2529130" y="89154"/>
                  <a:pt x="2503357" y="96886"/>
                </a:cubicBezTo>
                <a:cubicBezTo>
                  <a:pt x="2478953" y="104207"/>
                  <a:pt x="2453390" y="106879"/>
                  <a:pt x="2428407" y="111876"/>
                </a:cubicBezTo>
                <a:cubicBezTo>
                  <a:pt x="2408420" y="121869"/>
                  <a:pt x="2389194" y="133557"/>
                  <a:pt x="2368446" y="141856"/>
                </a:cubicBezTo>
                <a:cubicBezTo>
                  <a:pt x="2339104" y="153593"/>
                  <a:pt x="2278505" y="171836"/>
                  <a:pt x="2278505" y="171836"/>
                </a:cubicBezTo>
                <a:cubicBezTo>
                  <a:pt x="2268512" y="181830"/>
                  <a:pt x="2260644" y="194546"/>
                  <a:pt x="2248525" y="201817"/>
                </a:cubicBezTo>
                <a:cubicBezTo>
                  <a:pt x="2233165" y="211033"/>
                  <a:pt x="2154792" y="228997"/>
                  <a:pt x="2143593" y="231797"/>
                </a:cubicBezTo>
                <a:cubicBezTo>
                  <a:pt x="2105298" y="289239"/>
                  <a:pt x="2056151" y="294256"/>
                  <a:pt x="2038662" y="306748"/>
                </a:cubicBezTo>
                <a:close/>
              </a:path>
            </a:pathLst>
          </a:cu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tx1"/>
              </a:solidFill>
            </a:endParaRPr>
          </a:p>
        </p:txBody>
      </p:sp>
      <p:cxnSp>
        <p:nvCxnSpPr>
          <p:cNvPr id="13" name="Straight Arrow Connector 12"/>
          <p:cNvCxnSpPr/>
          <p:nvPr/>
        </p:nvCxnSpPr>
        <p:spPr>
          <a:xfrm flipH="1">
            <a:off x="4648200" y="3581400"/>
            <a:ext cx="6858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6019800" y="5562600"/>
            <a:ext cx="7620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24" name="Rectangle 19"/>
          <p:cNvSpPr>
            <a:spLocks noChangeArrowheads="1"/>
          </p:cNvSpPr>
          <p:nvPr/>
        </p:nvSpPr>
        <p:spPr bwMode="auto">
          <a:xfrm>
            <a:off x="4899025" y="3211513"/>
            <a:ext cx="2149475" cy="431800"/>
          </a:xfrm>
          <a:prstGeom prst="rect">
            <a:avLst/>
          </a:prstGeom>
          <a:noFill/>
          <a:ln w="9525">
            <a:noFill/>
            <a:miter lim="800000"/>
            <a:headEnd/>
            <a:tailEnd/>
          </a:ln>
        </p:spPr>
        <p:txBody>
          <a:bodyPr wrap="none">
            <a:spAutoFit/>
          </a:bodyPr>
          <a:lstStyle/>
          <a:p>
            <a:r>
              <a:rPr lang="en-US" sz="2200" b="1">
                <a:latin typeface="Arial" charset="0"/>
              </a:rPr>
              <a:t>Observed data</a:t>
            </a:r>
            <a:endParaRPr lang="en-GB" sz="2200" b="1">
              <a:latin typeface="Arial" charset="0"/>
            </a:endParaRPr>
          </a:p>
        </p:txBody>
      </p:sp>
      <p:sp>
        <p:nvSpPr>
          <p:cNvPr id="9225" name="Rectangle 20"/>
          <p:cNvSpPr>
            <a:spLocks noChangeArrowheads="1"/>
          </p:cNvSpPr>
          <p:nvPr/>
        </p:nvSpPr>
        <p:spPr bwMode="auto">
          <a:xfrm>
            <a:off x="6727825" y="5954713"/>
            <a:ext cx="2359025" cy="431800"/>
          </a:xfrm>
          <a:prstGeom prst="rect">
            <a:avLst/>
          </a:prstGeom>
          <a:noFill/>
          <a:ln w="9525">
            <a:noFill/>
            <a:miter lim="800000"/>
            <a:headEnd/>
            <a:tailEnd/>
          </a:ln>
        </p:spPr>
        <p:txBody>
          <a:bodyPr wrap="none">
            <a:spAutoFit/>
          </a:bodyPr>
          <a:lstStyle/>
          <a:p>
            <a:r>
              <a:rPr lang="en-US" sz="2200">
                <a:latin typeface="Arial" charset="0"/>
              </a:rPr>
              <a:t>S= sample space</a:t>
            </a:r>
            <a:endParaRPr lang="en-GB" sz="2200">
              <a:latin typeface="Arial" charset="0"/>
            </a:endParaRPr>
          </a:p>
        </p:txBody>
      </p:sp>
      <p:sp>
        <p:nvSpPr>
          <p:cNvPr id="14" name="Freeform 13"/>
          <p:cNvSpPr/>
          <p:nvPr/>
        </p:nvSpPr>
        <p:spPr>
          <a:xfrm rot="16200000">
            <a:off x="3325813" y="3630612"/>
            <a:ext cx="1066800" cy="968375"/>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1" name="Freeform 10"/>
          <p:cNvSpPr/>
          <p:nvPr/>
        </p:nvSpPr>
        <p:spPr>
          <a:xfrm>
            <a:off x="3527425" y="3581400"/>
            <a:ext cx="968375" cy="833438"/>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9228" name="Rectangle 14"/>
          <p:cNvSpPr>
            <a:spLocks noChangeArrowheads="1"/>
          </p:cNvSpPr>
          <p:nvPr/>
        </p:nvSpPr>
        <p:spPr bwMode="auto">
          <a:xfrm>
            <a:off x="914400" y="3200400"/>
            <a:ext cx="2147888" cy="1108075"/>
          </a:xfrm>
          <a:prstGeom prst="rect">
            <a:avLst/>
          </a:prstGeom>
          <a:noFill/>
          <a:ln w="9525">
            <a:noFill/>
            <a:miter lim="800000"/>
            <a:headEnd/>
            <a:tailEnd/>
          </a:ln>
        </p:spPr>
        <p:txBody>
          <a:bodyPr wrap="none">
            <a:spAutoFit/>
          </a:bodyPr>
          <a:lstStyle/>
          <a:p>
            <a:r>
              <a:rPr lang="en-US" sz="2200" b="1">
                <a:latin typeface="Arial" charset="0"/>
              </a:rPr>
              <a:t>Predictions </a:t>
            </a:r>
            <a:r>
              <a:rPr lang="en-GB" sz="2200" b="1">
                <a:latin typeface="Arial" charset="0"/>
              </a:rPr>
              <a:t>of </a:t>
            </a:r>
          </a:p>
          <a:p>
            <a:r>
              <a:rPr lang="en-GB" sz="2200" b="1">
                <a:latin typeface="Arial" charset="0"/>
              </a:rPr>
              <a:t>model with </a:t>
            </a:r>
          </a:p>
          <a:p>
            <a:r>
              <a:rPr lang="en-US" sz="2200" b="1">
                <a:latin typeface="Arial" charset="0"/>
              </a:rPr>
              <a:t>parameters </a:t>
            </a:r>
            <a:r>
              <a:rPr lang="el-GR" sz="2200" b="1">
                <a:latin typeface="Arial" charset="0"/>
              </a:rPr>
              <a:t>θ</a:t>
            </a:r>
            <a:r>
              <a:rPr lang="en-US" sz="2200" b="1">
                <a:latin typeface="Arial" charset="0"/>
              </a:rPr>
              <a:t> </a:t>
            </a:r>
          </a:p>
        </p:txBody>
      </p:sp>
      <p:cxnSp>
        <p:nvCxnSpPr>
          <p:cNvPr id="16" name="Straight Arrow Connector 15"/>
          <p:cNvCxnSpPr/>
          <p:nvPr/>
        </p:nvCxnSpPr>
        <p:spPr>
          <a:xfrm>
            <a:off x="2743200" y="4191000"/>
            <a:ext cx="5334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218" name="Object 2"/>
          <p:cNvGraphicFramePr>
            <a:graphicFrameLocks noChangeAspect="1"/>
          </p:cNvGraphicFramePr>
          <p:nvPr/>
        </p:nvGraphicFramePr>
        <p:xfrm>
          <a:off x="3140075" y="1466850"/>
          <a:ext cx="1863725" cy="800100"/>
        </p:xfrm>
        <a:graphic>
          <a:graphicData uri="http://schemas.openxmlformats.org/presentationml/2006/ole">
            <mc:AlternateContent xmlns:mc="http://schemas.openxmlformats.org/markup-compatibility/2006">
              <mc:Choice xmlns:v="urn:schemas-microsoft-com:vml" Requires="v">
                <p:oleObj spid="_x0000_s82955" name="Equation" r:id="rId4" imgW="622080" imgH="266400" progId="Equation.3">
                  <p:embed/>
                </p:oleObj>
              </mc:Choice>
              <mc:Fallback>
                <p:oleObj name="Equation" r:id="rId4" imgW="622080" imgH="2664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0075" y="1466850"/>
                        <a:ext cx="1863725"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0244" name="Title 1"/>
          <p:cNvSpPr>
            <a:spLocks noGrp="1"/>
          </p:cNvSpPr>
          <p:nvPr>
            <p:ph type="title"/>
          </p:nvPr>
        </p:nvSpPr>
        <p:spPr>
          <a:xfrm>
            <a:off x="0" y="-228600"/>
            <a:ext cx="8229600" cy="1143000"/>
          </a:xfrm>
        </p:spPr>
        <p:txBody>
          <a:bodyPr/>
          <a:lstStyle/>
          <a:p>
            <a:r>
              <a:rPr lang="en-US" smtClean="0"/>
              <a:t>Intuition for Likelihood</a:t>
            </a:r>
            <a:endParaRPr lang="en-GB" smtClean="0"/>
          </a:p>
        </p:txBody>
      </p:sp>
      <p:sp>
        <p:nvSpPr>
          <p:cNvPr id="10" name="Freeform 9"/>
          <p:cNvSpPr/>
          <p:nvPr/>
        </p:nvSpPr>
        <p:spPr>
          <a:xfrm>
            <a:off x="1828800" y="2667000"/>
            <a:ext cx="4616450" cy="3463925"/>
          </a:xfrm>
          <a:custGeom>
            <a:avLst/>
            <a:gdLst>
              <a:gd name="connsiteX0" fmla="*/ 2038662 w 4616970"/>
              <a:gd name="connsiteY0" fmla="*/ 306748 h 3463929"/>
              <a:gd name="connsiteX1" fmla="*/ 2038662 w 4616970"/>
              <a:gd name="connsiteY1" fmla="*/ 306748 h 3463929"/>
              <a:gd name="connsiteX2" fmla="*/ 1888761 w 4616970"/>
              <a:gd name="connsiteY2" fmla="*/ 276767 h 3463929"/>
              <a:gd name="connsiteX3" fmla="*/ 1828800 w 4616970"/>
              <a:gd name="connsiteY3" fmla="*/ 246787 h 3463929"/>
              <a:gd name="connsiteX4" fmla="*/ 1783829 w 4616970"/>
              <a:gd name="connsiteY4" fmla="*/ 231797 h 3463929"/>
              <a:gd name="connsiteX5" fmla="*/ 1708879 w 4616970"/>
              <a:gd name="connsiteY5" fmla="*/ 201817 h 3463929"/>
              <a:gd name="connsiteX6" fmla="*/ 1663908 w 4616970"/>
              <a:gd name="connsiteY6" fmla="*/ 156846 h 3463929"/>
              <a:gd name="connsiteX7" fmla="*/ 1558977 w 4616970"/>
              <a:gd name="connsiteY7" fmla="*/ 96886 h 3463929"/>
              <a:gd name="connsiteX8" fmla="*/ 1424066 w 4616970"/>
              <a:gd name="connsiteY8" fmla="*/ 21935 h 3463929"/>
              <a:gd name="connsiteX9" fmla="*/ 1004341 w 4616970"/>
              <a:gd name="connsiteY9" fmla="*/ 81895 h 3463929"/>
              <a:gd name="connsiteX10" fmla="*/ 869429 w 4616970"/>
              <a:gd name="connsiteY10" fmla="*/ 111876 h 3463929"/>
              <a:gd name="connsiteX11" fmla="*/ 779489 w 4616970"/>
              <a:gd name="connsiteY11" fmla="*/ 141856 h 3463929"/>
              <a:gd name="connsiteX12" fmla="*/ 719528 w 4616970"/>
              <a:gd name="connsiteY12" fmla="*/ 201817 h 3463929"/>
              <a:gd name="connsiteX13" fmla="*/ 674557 w 4616970"/>
              <a:gd name="connsiteY13" fmla="*/ 246787 h 3463929"/>
              <a:gd name="connsiteX14" fmla="*/ 614597 w 4616970"/>
              <a:gd name="connsiteY14" fmla="*/ 441659 h 3463929"/>
              <a:gd name="connsiteX15" fmla="*/ 554636 w 4616970"/>
              <a:gd name="connsiteY15" fmla="*/ 756453 h 3463929"/>
              <a:gd name="connsiteX16" fmla="*/ 419725 w 4616970"/>
              <a:gd name="connsiteY16" fmla="*/ 816413 h 3463929"/>
              <a:gd name="connsiteX17" fmla="*/ 329784 w 4616970"/>
              <a:gd name="connsiteY17" fmla="*/ 846394 h 3463929"/>
              <a:gd name="connsiteX18" fmla="*/ 224852 w 4616970"/>
              <a:gd name="connsiteY18" fmla="*/ 906354 h 3463929"/>
              <a:gd name="connsiteX19" fmla="*/ 89941 w 4616970"/>
              <a:gd name="connsiteY19" fmla="*/ 966315 h 3463929"/>
              <a:gd name="connsiteX20" fmla="*/ 44970 w 4616970"/>
              <a:gd name="connsiteY20" fmla="*/ 996295 h 3463929"/>
              <a:gd name="connsiteX21" fmla="*/ 0 w 4616970"/>
              <a:gd name="connsiteY21" fmla="*/ 1146197 h 3463929"/>
              <a:gd name="connsiteX22" fmla="*/ 14990 w 4616970"/>
              <a:gd name="connsiteY22" fmla="*/ 1535941 h 3463929"/>
              <a:gd name="connsiteX23" fmla="*/ 29980 w 4616970"/>
              <a:gd name="connsiteY23" fmla="*/ 1580912 h 3463929"/>
              <a:gd name="connsiteX24" fmla="*/ 44970 w 4616970"/>
              <a:gd name="connsiteY24" fmla="*/ 1640872 h 3463929"/>
              <a:gd name="connsiteX25" fmla="*/ 89941 w 4616970"/>
              <a:gd name="connsiteY25" fmla="*/ 1775784 h 3463929"/>
              <a:gd name="connsiteX26" fmla="*/ 104931 w 4616970"/>
              <a:gd name="connsiteY26" fmla="*/ 1925686 h 3463929"/>
              <a:gd name="connsiteX27" fmla="*/ 119921 w 4616970"/>
              <a:gd name="connsiteY27" fmla="*/ 2240479 h 3463929"/>
              <a:gd name="connsiteX28" fmla="*/ 239843 w 4616970"/>
              <a:gd name="connsiteY28" fmla="*/ 2465331 h 3463929"/>
              <a:gd name="connsiteX29" fmla="*/ 269823 w 4616970"/>
              <a:gd name="connsiteY29" fmla="*/ 2495312 h 3463929"/>
              <a:gd name="connsiteX30" fmla="*/ 314793 w 4616970"/>
              <a:gd name="connsiteY30" fmla="*/ 2585253 h 3463929"/>
              <a:gd name="connsiteX31" fmla="*/ 359764 w 4616970"/>
              <a:gd name="connsiteY31" fmla="*/ 2630223 h 3463929"/>
              <a:gd name="connsiteX32" fmla="*/ 419725 w 4616970"/>
              <a:gd name="connsiteY32" fmla="*/ 2645213 h 3463929"/>
              <a:gd name="connsiteX33" fmla="*/ 494675 w 4616970"/>
              <a:gd name="connsiteY33" fmla="*/ 2750145 h 3463929"/>
              <a:gd name="connsiteX34" fmla="*/ 569626 w 4616970"/>
              <a:gd name="connsiteY34" fmla="*/ 2765135 h 3463929"/>
              <a:gd name="connsiteX35" fmla="*/ 689548 w 4616970"/>
              <a:gd name="connsiteY35" fmla="*/ 2855076 h 3463929"/>
              <a:gd name="connsiteX36" fmla="*/ 734518 w 4616970"/>
              <a:gd name="connsiteY36" fmla="*/ 2900046 h 3463929"/>
              <a:gd name="connsiteX37" fmla="*/ 884420 w 4616970"/>
              <a:gd name="connsiteY37" fmla="*/ 3004977 h 3463929"/>
              <a:gd name="connsiteX38" fmla="*/ 914400 w 4616970"/>
              <a:gd name="connsiteY38" fmla="*/ 3034958 h 3463929"/>
              <a:gd name="connsiteX39" fmla="*/ 1004341 w 4616970"/>
              <a:gd name="connsiteY39" fmla="*/ 3064938 h 3463929"/>
              <a:gd name="connsiteX40" fmla="*/ 1184223 w 4616970"/>
              <a:gd name="connsiteY40" fmla="*/ 3169869 h 3463929"/>
              <a:gd name="connsiteX41" fmla="*/ 1274164 w 4616970"/>
              <a:gd name="connsiteY41" fmla="*/ 3244820 h 3463929"/>
              <a:gd name="connsiteX42" fmla="*/ 1409075 w 4616970"/>
              <a:gd name="connsiteY42" fmla="*/ 3289790 h 3463929"/>
              <a:gd name="connsiteX43" fmla="*/ 1469036 w 4616970"/>
              <a:gd name="connsiteY43" fmla="*/ 3319771 h 3463929"/>
              <a:gd name="connsiteX44" fmla="*/ 1514007 w 4616970"/>
              <a:gd name="connsiteY44" fmla="*/ 3334761 h 3463929"/>
              <a:gd name="connsiteX45" fmla="*/ 1663908 w 4616970"/>
              <a:gd name="connsiteY45" fmla="*/ 3409712 h 3463929"/>
              <a:gd name="connsiteX46" fmla="*/ 1948721 w 4616970"/>
              <a:gd name="connsiteY46" fmla="*/ 3424702 h 3463929"/>
              <a:gd name="connsiteX47" fmla="*/ 2608289 w 4616970"/>
              <a:gd name="connsiteY47" fmla="*/ 3424702 h 3463929"/>
              <a:gd name="connsiteX48" fmla="*/ 2653259 w 4616970"/>
              <a:gd name="connsiteY48" fmla="*/ 3409712 h 3463929"/>
              <a:gd name="connsiteX49" fmla="*/ 3267856 w 4616970"/>
              <a:gd name="connsiteY49" fmla="*/ 3394722 h 3463929"/>
              <a:gd name="connsiteX50" fmla="*/ 3342807 w 4616970"/>
              <a:gd name="connsiteY50" fmla="*/ 3379731 h 3463929"/>
              <a:gd name="connsiteX51" fmla="*/ 3462728 w 4616970"/>
              <a:gd name="connsiteY51" fmla="*/ 3364741 h 3463929"/>
              <a:gd name="connsiteX52" fmla="*/ 3582649 w 4616970"/>
              <a:gd name="connsiteY52" fmla="*/ 3304781 h 3463929"/>
              <a:gd name="connsiteX53" fmla="*/ 3657600 w 4616970"/>
              <a:gd name="connsiteY53" fmla="*/ 3274800 h 3463929"/>
              <a:gd name="connsiteX54" fmla="*/ 3777521 w 4616970"/>
              <a:gd name="connsiteY54" fmla="*/ 3184859 h 3463929"/>
              <a:gd name="connsiteX55" fmla="*/ 3822492 w 4616970"/>
              <a:gd name="connsiteY55" fmla="*/ 3139889 h 3463929"/>
              <a:gd name="connsiteX56" fmla="*/ 3882452 w 4616970"/>
              <a:gd name="connsiteY56" fmla="*/ 3094918 h 3463929"/>
              <a:gd name="connsiteX57" fmla="*/ 3972393 w 4616970"/>
              <a:gd name="connsiteY57" fmla="*/ 3019967 h 3463929"/>
              <a:gd name="connsiteX58" fmla="*/ 4047344 w 4616970"/>
              <a:gd name="connsiteY58" fmla="*/ 2930027 h 3463929"/>
              <a:gd name="connsiteX59" fmla="*/ 4062334 w 4616970"/>
              <a:gd name="connsiteY59" fmla="*/ 2885056 h 3463929"/>
              <a:gd name="connsiteX60" fmla="*/ 4167266 w 4616970"/>
              <a:gd name="connsiteY60" fmla="*/ 2795115 h 3463929"/>
              <a:gd name="connsiteX61" fmla="*/ 4197246 w 4616970"/>
              <a:gd name="connsiteY61" fmla="*/ 2735154 h 3463929"/>
              <a:gd name="connsiteX62" fmla="*/ 4272197 w 4616970"/>
              <a:gd name="connsiteY62" fmla="*/ 2615233 h 3463929"/>
              <a:gd name="connsiteX63" fmla="*/ 4332157 w 4616970"/>
              <a:gd name="connsiteY63" fmla="*/ 2495312 h 3463929"/>
              <a:gd name="connsiteX64" fmla="*/ 4347148 w 4616970"/>
              <a:gd name="connsiteY64" fmla="*/ 2450341 h 3463929"/>
              <a:gd name="connsiteX65" fmla="*/ 4377128 w 4616970"/>
              <a:gd name="connsiteY65" fmla="*/ 2375390 h 3463929"/>
              <a:gd name="connsiteX66" fmla="*/ 4482059 w 4616970"/>
              <a:gd name="connsiteY66" fmla="*/ 2225489 h 3463929"/>
              <a:gd name="connsiteX67" fmla="*/ 4542020 w 4616970"/>
              <a:gd name="connsiteY67" fmla="*/ 2090577 h 3463929"/>
              <a:gd name="connsiteX68" fmla="*/ 4586990 w 4616970"/>
              <a:gd name="connsiteY68" fmla="*/ 1985646 h 3463929"/>
              <a:gd name="connsiteX69" fmla="*/ 4616970 w 4616970"/>
              <a:gd name="connsiteY69" fmla="*/ 1925686 h 3463929"/>
              <a:gd name="connsiteX70" fmla="*/ 4601980 w 4616970"/>
              <a:gd name="connsiteY70" fmla="*/ 1640872 h 3463929"/>
              <a:gd name="connsiteX71" fmla="*/ 4586990 w 4616970"/>
              <a:gd name="connsiteY71" fmla="*/ 1595902 h 3463929"/>
              <a:gd name="connsiteX72" fmla="*/ 4572000 w 4616970"/>
              <a:gd name="connsiteY72" fmla="*/ 1520951 h 3463929"/>
              <a:gd name="connsiteX73" fmla="*/ 4542020 w 4616970"/>
              <a:gd name="connsiteY73" fmla="*/ 1026276 h 3463929"/>
              <a:gd name="connsiteX74" fmla="*/ 4557010 w 4616970"/>
              <a:gd name="connsiteY74" fmla="*/ 786433 h 3463929"/>
              <a:gd name="connsiteX75" fmla="*/ 4542020 w 4616970"/>
              <a:gd name="connsiteY75" fmla="*/ 501620 h 3463929"/>
              <a:gd name="connsiteX76" fmla="*/ 4527029 w 4616970"/>
              <a:gd name="connsiteY76" fmla="*/ 441659 h 3463929"/>
              <a:gd name="connsiteX77" fmla="*/ 4287187 w 4616970"/>
              <a:gd name="connsiteY77" fmla="*/ 231797 h 3463929"/>
              <a:gd name="connsiteX78" fmla="*/ 4182256 w 4616970"/>
              <a:gd name="connsiteY78" fmla="*/ 171836 h 3463929"/>
              <a:gd name="connsiteX79" fmla="*/ 4002374 w 4616970"/>
              <a:gd name="connsiteY79" fmla="*/ 81895 h 3463929"/>
              <a:gd name="connsiteX80" fmla="*/ 3942413 w 4616970"/>
              <a:gd name="connsiteY80" fmla="*/ 36925 h 3463929"/>
              <a:gd name="connsiteX81" fmla="*/ 3852472 w 4616970"/>
              <a:gd name="connsiteY81" fmla="*/ 6945 h 3463929"/>
              <a:gd name="connsiteX82" fmla="*/ 3043003 w 4616970"/>
              <a:gd name="connsiteY82" fmla="*/ 21935 h 3463929"/>
              <a:gd name="connsiteX83" fmla="*/ 2998033 w 4616970"/>
              <a:gd name="connsiteY83" fmla="*/ 6945 h 3463929"/>
              <a:gd name="connsiteX84" fmla="*/ 2863121 w 4616970"/>
              <a:gd name="connsiteY84" fmla="*/ 21935 h 3463929"/>
              <a:gd name="connsiteX85" fmla="*/ 2683239 w 4616970"/>
              <a:gd name="connsiteY85" fmla="*/ 36925 h 3463929"/>
              <a:gd name="connsiteX86" fmla="*/ 2578308 w 4616970"/>
              <a:gd name="connsiteY86" fmla="*/ 66905 h 3463929"/>
              <a:gd name="connsiteX87" fmla="*/ 2503357 w 4616970"/>
              <a:gd name="connsiteY87" fmla="*/ 96886 h 3463929"/>
              <a:gd name="connsiteX88" fmla="*/ 2428407 w 4616970"/>
              <a:gd name="connsiteY88" fmla="*/ 111876 h 3463929"/>
              <a:gd name="connsiteX89" fmla="*/ 2368446 w 4616970"/>
              <a:gd name="connsiteY89" fmla="*/ 141856 h 3463929"/>
              <a:gd name="connsiteX90" fmla="*/ 2278505 w 4616970"/>
              <a:gd name="connsiteY90" fmla="*/ 171836 h 3463929"/>
              <a:gd name="connsiteX91" fmla="*/ 2248525 w 4616970"/>
              <a:gd name="connsiteY91" fmla="*/ 201817 h 3463929"/>
              <a:gd name="connsiteX92" fmla="*/ 2143593 w 4616970"/>
              <a:gd name="connsiteY92" fmla="*/ 231797 h 3463929"/>
              <a:gd name="connsiteX93" fmla="*/ 2038662 w 4616970"/>
              <a:gd name="connsiteY93" fmla="*/ 306748 h 3463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616970" h="3463929">
                <a:moveTo>
                  <a:pt x="2038662" y="306748"/>
                </a:moveTo>
                <a:lnTo>
                  <a:pt x="2038662" y="306748"/>
                </a:lnTo>
                <a:cubicBezTo>
                  <a:pt x="1988695" y="296754"/>
                  <a:pt x="1937757" y="290766"/>
                  <a:pt x="1888761" y="276767"/>
                </a:cubicBezTo>
                <a:cubicBezTo>
                  <a:pt x="1867275" y="270628"/>
                  <a:pt x="1849339" y="255589"/>
                  <a:pt x="1828800" y="246787"/>
                </a:cubicBezTo>
                <a:cubicBezTo>
                  <a:pt x="1814276" y="240563"/>
                  <a:pt x="1798624" y="237345"/>
                  <a:pt x="1783829" y="231797"/>
                </a:cubicBezTo>
                <a:cubicBezTo>
                  <a:pt x="1758634" y="222349"/>
                  <a:pt x="1733862" y="211810"/>
                  <a:pt x="1708879" y="201817"/>
                </a:cubicBezTo>
                <a:cubicBezTo>
                  <a:pt x="1693889" y="186827"/>
                  <a:pt x="1681159" y="169168"/>
                  <a:pt x="1663908" y="156846"/>
                </a:cubicBezTo>
                <a:cubicBezTo>
                  <a:pt x="1578846" y="96087"/>
                  <a:pt x="1629788" y="157580"/>
                  <a:pt x="1558977" y="96886"/>
                </a:cubicBezTo>
                <a:cubicBezTo>
                  <a:pt x="1464048" y="15519"/>
                  <a:pt x="1542013" y="45524"/>
                  <a:pt x="1424066" y="21935"/>
                </a:cubicBezTo>
                <a:cubicBezTo>
                  <a:pt x="841317" y="72608"/>
                  <a:pt x="1235656" y="4789"/>
                  <a:pt x="1004341" y="81895"/>
                </a:cubicBezTo>
                <a:cubicBezTo>
                  <a:pt x="943748" y="102093"/>
                  <a:pt x="934796" y="94049"/>
                  <a:pt x="869429" y="111876"/>
                </a:cubicBezTo>
                <a:cubicBezTo>
                  <a:pt x="838941" y="120191"/>
                  <a:pt x="779489" y="141856"/>
                  <a:pt x="779489" y="141856"/>
                </a:cubicBezTo>
                <a:lnTo>
                  <a:pt x="719528" y="201817"/>
                </a:lnTo>
                <a:lnTo>
                  <a:pt x="674557" y="246787"/>
                </a:lnTo>
                <a:cubicBezTo>
                  <a:pt x="633074" y="371238"/>
                  <a:pt x="653259" y="306342"/>
                  <a:pt x="614597" y="441659"/>
                </a:cubicBezTo>
                <a:cubicBezTo>
                  <a:pt x="607799" y="502844"/>
                  <a:pt x="629801" y="681287"/>
                  <a:pt x="554636" y="756453"/>
                </a:cubicBezTo>
                <a:cubicBezTo>
                  <a:pt x="519004" y="792085"/>
                  <a:pt x="464253" y="801570"/>
                  <a:pt x="419725" y="816413"/>
                </a:cubicBezTo>
                <a:lnTo>
                  <a:pt x="329784" y="846394"/>
                </a:lnTo>
                <a:cubicBezTo>
                  <a:pt x="264583" y="911593"/>
                  <a:pt x="343755" y="840296"/>
                  <a:pt x="224852" y="906354"/>
                </a:cubicBezTo>
                <a:cubicBezTo>
                  <a:pt x="100570" y="975400"/>
                  <a:pt x="234200" y="937464"/>
                  <a:pt x="89941" y="966315"/>
                </a:cubicBezTo>
                <a:cubicBezTo>
                  <a:pt x="74951" y="976308"/>
                  <a:pt x="54519" y="981017"/>
                  <a:pt x="44970" y="996295"/>
                </a:cubicBezTo>
                <a:cubicBezTo>
                  <a:pt x="29764" y="1020625"/>
                  <a:pt x="8776" y="1111093"/>
                  <a:pt x="0" y="1146197"/>
                </a:cubicBezTo>
                <a:cubicBezTo>
                  <a:pt x="4997" y="1276112"/>
                  <a:pt x="6045" y="1406238"/>
                  <a:pt x="14990" y="1535941"/>
                </a:cubicBezTo>
                <a:cubicBezTo>
                  <a:pt x="16077" y="1551705"/>
                  <a:pt x="25639" y="1565719"/>
                  <a:pt x="29980" y="1580912"/>
                </a:cubicBezTo>
                <a:cubicBezTo>
                  <a:pt x="35640" y="1600721"/>
                  <a:pt x="40930" y="1620670"/>
                  <a:pt x="44970" y="1640872"/>
                </a:cubicBezTo>
                <a:cubicBezTo>
                  <a:pt x="68052" y="1756277"/>
                  <a:pt x="40062" y="1700963"/>
                  <a:pt x="89941" y="1775784"/>
                </a:cubicBezTo>
                <a:cubicBezTo>
                  <a:pt x="94938" y="1825751"/>
                  <a:pt x="101698" y="1875574"/>
                  <a:pt x="104931" y="1925686"/>
                </a:cubicBezTo>
                <a:cubicBezTo>
                  <a:pt x="111694" y="2030518"/>
                  <a:pt x="99959" y="2137343"/>
                  <a:pt x="119921" y="2240479"/>
                </a:cubicBezTo>
                <a:cubicBezTo>
                  <a:pt x="123931" y="2261195"/>
                  <a:pt x="209923" y="2423443"/>
                  <a:pt x="239843" y="2465331"/>
                </a:cubicBezTo>
                <a:cubicBezTo>
                  <a:pt x="248058" y="2476831"/>
                  <a:pt x="259830" y="2485318"/>
                  <a:pt x="269823" y="2495312"/>
                </a:cubicBezTo>
                <a:cubicBezTo>
                  <a:pt x="284846" y="2540381"/>
                  <a:pt x="282507" y="2546509"/>
                  <a:pt x="314793" y="2585253"/>
                </a:cubicBezTo>
                <a:cubicBezTo>
                  <a:pt x="328364" y="2601539"/>
                  <a:pt x="341358" y="2619705"/>
                  <a:pt x="359764" y="2630223"/>
                </a:cubicBezTo>
                <a:cubicBezTo>
                  <a:pt x="377652" y="2640444"/>
                  <a:pt x="399738" y="2640216"/>
                  <a:pt x="419725" y="2645213"/>
                </a:cubicBezTo>
                <a:cubicBezTo>
                  <a:pt x="436423" y="2695309"/>
                  <a:pt x="436475" y="2717812"/>
                  <a:pt x="494675" y="2750145"/>
                </a:cubicBezTo>
                <a:cubicBezTo>
                  <a:pt x="516947" y="2762518"/>
                  <a:pt x="544642" y="2760138"/>
                  <a:pt x="569626" y="2765135"/>
                </a:cubicBezTo>
                <a:cubicBezTo>
                  <a:pt x="675859" y="2871366"/>
                  <a:pt x="540537" y="2743317"/>
                  <a:pt x="689548" y="2855076"/>
                </a:cubicBezTo>
                <a:cubicBezTo>
                  <a:pt x="706507" y="2867795"/>
                  <a:pt x="718422" y="2886250"/>
                  <a:pt x="734518" y="2900046"/>
                </a:cubicBezTo>
                <a:cubicBezTo>
                  <a:pt x="794243" y="2951239"/>
                  <a:pt x="815604" y="2953365"/>
                  <a:pt x="884420" y="3004977"/>
                </a:cubicBezTo>
                <a:cubicBezTo>
                  <a:pt x="895726" y="3013457"/>
                  <a:pt x="901759" y="3028638"/>
                  <a:pt x="914400" y="3034958"/>
                </a:cubicBezTo>
                <a:cubicBezTo>
                  <a:pt x="942666" y="3049091"/>
                  <a:pt x="974361" y="3054945"/>
                  <a:pt x="1004341" y="3064938"/>
                </a:cubicBezTo>
                <a:cubicBezTo>
                  <a:pt x="1178897" y="3239494"/>
                  <a:pt x="969252" y="3054116"/>
                  <a:pt x="1184223" y="3169869"/>
                </a:cubicBezTo>
                <a:cubicBezTo>
                  <a:pt x="1218584" y="3188371"/>
                  <a:pt x="1242193" y="3222440"/>
                  <a:pt x="1274164" y="3244820"/>
                </a:cubicBezTo>
                <a:cubicBezTo>
                  <a:pt x="1323813" y="3279574"/>
                  <a:pt x="1349953" y="3277966"/>
                  <a:pt x="1409075" y="3289790"/>
                </a:cubicBezTo>
                <a:cubicBezTo>
                  <a:pt x="1429062" y="3299784"/>
                  <a:pt x="1448497" y="3310968"/>
                  <a:pt x="1469036" y="3319771"/>
                </a:cubicBezTo>
                <a:cubicBezTo>
                  <a:pt x="1483560" y="3325995"/>
                  <a:pt x="1500194" y="3327087"/>
                  <a:pt x="1514007" y="3334761"/>
                </a:cubicBezTo>
                <a:cubicBezTo>
                  <a:pt x="1588722" y="3376269"/>
                  <a:pt x="1587499" y="3403068"/>
                  <a:pt x="1663908" y="3409712"/>
                </a:cubicBezTo>
                <a:cubicBezTo>
                  <a:pt x="1758620" y="3417948"/>
                  <a:pt x="1853783" y="3419705"/>
                  <a:pt x="1948721" y="3424702"/>
                </a:cubicBezTo>
                <a:cubicBezTo>
                  <a:pt x="2223314" y="3463929"/>
                  <a:pt x="2088608" y="3450686"/>
                  <a:pt x="2608289" y="3424702"/>
                </a:cubicBezTo>
                <a:cubicBezTo>
                  <a:pt x="2624070" y="3423913"/>
                  <a:pt x="2637474" y="3410429"/>
                  <a:pt x="2653259" y="3409712"/>
                </a:cubicBezTo>
                <a:cubicBezTo>
                  <a:pt x="2857974" y="3400407"/>
                  <a:pt x="3062990" y="3399719"/>
                  <a:pt x="3267856" y="3394722"/>
                </a:cubicBezTo>
                <a:cubicBezTo>
                  <a:pt x="3292840" y="3389725"/>
                  <a:pt x="3317625" y="3383605"/>
                  <a:pt x="3342807" y="3379731"/>
                </a:cubicBezTo>
                <a:cubicBezTo>
                  <a:pt x="3382623" y="3373605"/>
                  <a:pt x="3424277" y="3376757"/>
                  <a:pt x="3462728" y="3364741"/>
                </a:cubicBezTo>
                <a:cubicBezTo>
                  <a:pt x="3505386" y="3351411"/>
                  <a:pt x="3541154" y="3321379"/>
                  <a:pt x="3582649" y="3304781"/>
                </a:cubicBezTo>
                <a:lnTo>
                  <a:pt x="3657600" y="3274800"/>
                </a:lnTo>
                <a:cubicBezTo>
                  <a:pt x="3814230" y="3118173"/>
                  <a:pt x="3628348" y="3291411"/>
                  <a:pt x="3777521" y="3184859"/>
                </a:cubicBezTo>
                <a:cubicBezTo>
                  <a:pt x="3794772" y="3172537"/>
                  <a:pt x="3806396" y="3153685"/>
                  <a:pt x="3822492" y="3139889"/>
                </a:cubicBezTo>
                <a:cubicBezTo>
                  <a:pt x="3841461" y="3123630"/>
                  <a:pt x="3863483" y="3111177"/>
                  <a:pt x="3882452" y="3094918"/>
                </a:cubicBezTo>
                <a:cubicBezTo>
                  <a:pt x="3983443" y="3008354"/>
                  <a:pt x="3873003" y="3086229"/>
                  <a:pt x="3972393" y="3019967"/>
                </a:cubicBezTo>
                <a:cubicBezTo>
                  <a:pt x="4004850" y="2890146"/>
                  <a:pt x="3955891" y="3021481"/>
                  <a:pt x="4047344" y="2930027"/>
                </a:cubicBezTo>
                <a:cubicBezTo>
                  <a:pt x="4058517" y="2918854"/>
                  <a:pt x="4053150" y="2897914"/>
                  <a:pt x="4062334" y="2885056"/>
                </a:cubicBezTo>
                <a:cubicBezTo>
                  <a:pt x="4095380" y="2838791"/>
                  <a:pt x="4124051" y="2823924"/>
                  <a:pt x="4167266" y="2795115"/>
                </a:cubicBezTo>
                <a:cubicBezTo>
                  <a:pt x="4177259" y="2775128"/>
                  <a:pt x="4186394" y="2754688"/>
                  <a:pt x="4197246" y="2735154"/>
                </a:cubicBezTo>
                <a:cubicBezTo>
                  <a:pt x="4227379" y="2680914"/>
                  <a:pt x="4240961" y="2662087"/>
                  <a:pt x="4272197" y="2615233"/>
                </a:cubicBezTo>
                <a:cubicBezTo>
                  <a:pt x="4302001" y="2496016"/>
                  <a:pt x="4264210" y="2614219"/>
                  <a:pt x="4332157" y="2495312"/>
                </a:cubicBezTo>
                <a:cubicBezTo>
                  <a:pt x="4339997" y="2481593"/>
                  <a:pt x="4341600" y="2465136"/>
                  <a:pt x="4347148" y="2450341"/>
                </a:cubicBezTo>
                <a:cubicBezTo>
                  <a:pt x="4356596" y="2425146"/>
                  <a:pt x="4364243" y="2399013"/>
                  <a:pt x="4377128" y="2375390"/>
                </a:cubicBezTo>
                <a:cubicBezTo>
                  <a:pt x="4401733" y="2330281"/>
                  <a:pt x="4449593" y="2268777"/>
                  <a:pt x="4482059" y="2225489"/>
                </a:cubicBezTo>
                <a:cubicBezTo>
                  <a:pt x="4506768" y="2101941"/>
                  <a:pt x="4477036" y="2194551"/>
                  <a:pt x="4542020" y="2090577"/>
                </a:cubicBezTo>
                <a:cubicBezTo>
                  <a:pt x="4587216" y="2018263"/>
                  <a:pt x="4559171" y="2050558"/>
                  <a:pt x="4586990" y="1985646"/>
                </a:cubicBezTo>
                <a:cubicBezTo>
                  <a:pt x="4595792" y="1965107"/>
                  <a:pt x="4606977" y="1945673"/>
                  <a:pt x="4616970" y="1925686"/>
                </a:cubicBezTo>
                <a:cubicBezTo>
                  <a:pt x="4611973" y="1830748"/>
                  <a:pt x="4610587" y="1735551"/>
                  <a:pt x="4601980" y="1640872"/>
                </a:cubicBezTo>
                <a:cubicBezTo>
                  <a:pt x="4600549" y="1625136"/>
                  <a:pt x="4590822" y="1611231"/>
                  <a:pt x="4586990" y="1595902"/>
                </a:cubicBezTo>
                <a:cubicBezTo>
                  <a:pt x="4580811" y="1571184"/>
                  <a:pt x="4576997" y="1545935"/>
                  <a:pt x="4572000" y="1520951"/>
                </a:cubicBezTo>
                <a:cubicBezTo>
                  <a:pt x="4558511" y="1359082"/>
                  <a:pt x="4542020" y="1186944"/>
                  <a:pt x="4542020" y="1026276"/>
                </a:cubicBezTo>
                <a:cubicBezTo>
                  <a:pt x="4542020" y="946172"/>
                  <a:pt x="4552013" y="866381"/>
                  <a:pt x="4557010" y="786433"/>
                </a:cubicBezTo>
                <a:cubicBezTo>
                  <a:pt x="4552013" y="691495"/>
                  <a:pt x="4550256" y="596332"/>
                  <a:pt x="4542020" y="501620"/>
                </a:cubicBezTo>
                <a:cubicBezTo>
                  <a:pt x="4540235" y="481095"/>
                  <a:pt x="4539147" y="458321"/>
                  <a:pt x="4527029" y="441659"/>
                </a:cubicBezTo>
                <a:cubicBezTo>
                  <a:pt x="4437531" y="318599"/>
                  <a:pt x="4396971" y="341578"/>
                  <a:pt x="4287187" y="231797"/>
                </a:cubicBezTo>
                <a:cubicBezTo>
                  <a:pt x="4227648" y="172259"/>
                  <a:pt x="4262782" y="191969"/>
                  <a:pt x="4182256" y="171836"/>
                </a:cubicBezTo>
                <a:cubicBezTo>
                  <a:pt x="3924498" y="0"/>
                  <a:pt x="4250621" y="206019"/>
                  <a:pt x="4002374" y="81895"/>
                </a:cubicBezTo>
                <a:cubicBezTo>
                  <a:pt x="3980028" y="70722"/>
                  <a:pt x="3964759" y="48098"/>
                  <a:pt x="3942413" y="36925"/>
                </a:cubicBezTo>
                <a:cubicBezTo>
                  <a:pt x="3914147" y="22792"/>
                  <a:pt x="3852472" y="6945"/>
                  <a:pt x="3852472" y="6945"/>
                </a:cubicBezTo>
                <a:lnTo>
                  <a:pt x="3043003" y="21935"/>
                </a:lnTo>
                <a:cubicBezTo>
                  <a:pt x="3027202" y="21935"/>
                  <a:pt x="3013834" y="6945"/>
                  <a:pt x="2998033" y="6945"/>
                </a:cubicBezTo>
                <a:cubicBezTo>
                  <a:pt x="2952786" y="6945"/>
                  <a:pt x="2908165" y="17645"/>
                  <a:pt x="2863121" y="21935"/>
                </a:cubicBezTo>
                <a:cubicBezTo>
                  <a:pt x="2803224" y="27639"/>
                  <a:pt x="2743200" y="31928"/>
                  <a:pt x="2683239" y="36925"/>
                </a:cubicBezTo>
                <a:cubicBezTo>
                  <a:pt x="2635994" y="48736"/>
                  <a:pt x="2621314" y="50778"/>
                  <a:pt x="2578308" y="66905"/>
                </a:cubicBezTo>
                <a:cubicBezTo>
                  <a:pt x="2553113" y="76353"/>
                  <a:pt x="2529130" y="89154"/>
                  <a:pt x="2503357" y="96886"/>
                </a:cubicBezTo>
                <a:cubicBezTo>
                  <a:pt x="2478953" y="104207"/>
                  <a:pt x="2453390" y="106879"/>
                  <a:pt x="2428407" y="111876"/>
                </a:cubicBezTo>
                <a:cubicBezTo>
                  <a:pt x="2408420" y="121869"/>
                  <a:pt x="2389194" y="133557"/>
                  <a:pt x="2368446" y="141856"/>
                </a:cubicBezTo>
                <a:cubicBezTo>
                  <a:pt x="2339104" y="153593"/>
                  <a:pt x="2278505" y="171836"/>
                  <a:pt x="2278505" y="171836"/>
                </a:cubicBezTo>
                <a:cubicBezTo>
                  <a:pt x="2268512" y="181830"/>
                  <a:pt x="2260644" y="194546"/>
                  <a:pt x="2248525" y="201817"/>
                </a:cubicBezTo>
                <a:cubicBezTo>
                  <a:pt x="2233165" y="211033"/>
                  <a:pt x="2154792" y="228997"/>
                  <a:pt x="2143593" y="231797"/>
                </a:cubicBezTo>
                <a:cubicBezTo>
                  <a:pt x="2105298" y="289239"/>
                  <a:pt x="2056151" y="294256"/>
                  <a:pt x="2038662" y="306748"/>
                </a:cubicBezTo>
                <a:close/>
              </a:path>
            </a:pathLst>
          </a:cu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tx1"/>
              </a:solidFill>
            </a:endParaRPr>
          </a:p>
        </p:txBody>
      </p:sp>
      <p:cxnSp>
        <p:nvCxnSpPr>
          <p:cNvPr id="13" name="Straight Arrow Connector 12"/>
          <p:cNvCxnSpPr/>
          <p:nvPr/>
        </p:nvCxnSpPr>
        <p:spPr>
          <a:xfrm flipH="1">
            <a:off x="4648200" y="3581400"/>
            <a:ext cx="6858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6019800" y="5562600"/>
            <a:ext cx="7620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48" name="Rectangle 19"/>
          <p:cNvSpPr>
            <a:spLocks noChangeArrowheads="1"/>
          </p:cNvSpPr>
          <p:nvPr/>
        </p:nvSpPr>
        <p:spPr bwMode="auto">
          <a:xfrm>
            <a:off x="4899025" y="3211513"/>
            <a:ext cx="2149475" cy="431800"/>
          </a:xfrm>
          <a:prstGeom prst="rect">
            <a:avLst/>
          </a:prstGeom>
          <a:noFill/>
          <a:ln w="9525">
            <a:noFill/>
            <a:miter lim="800000"/>
            <a:headEnd/>
            <a:tailEnd/>
          </a:ln>
        </p:spPr>
        <p:txBody>
          <a:bodyPr wrap="none">
            <a:spAutoFit/>
          </a:bodyPr>
          <a:lstStyle/>
          <a:p>
            <a:r>
              <a:rPr lang="en-US" sz="2200" b="1">
                <a:latin typeface="Arial" charset="0"/>
              </a:rPr>
              <a:t>Observed data</a:t>
            </a:r>
            <a:endParaRPr lang="en-GB" sz="2200" b="1">
              <a:latin typeface="Arial" charset="0"/>
            </a:endParaRPr>
          </a:p>
        </p:txBody>
      </p:sp>
      <p:sp>
        <p:nvSpPr>
          <p:cNvPr id="10249" name="Rectangle 20"/>
          <p:cNvSpPr>
            <a:spLocks noChangeArrowheads="1"/>
          </p:cNvSpPr>
          <p:nvPr/>
        </p:nvSpPr>
        <p:spPr bwMode="auto">
          <a:xfrm>
            <a:off x="6727825" y="5954713"/>
            <a:ext cx="2359025" cy="431800"/>
          </a:xfrm>
          <a:prstGeom prst="rect">
            <a:avLst/>
          </a:prstGeom>
          <a:noFill/>
          <a:ln w="9525">
            <a:noFill/>
            <a:miter lim="800000"/>
            <a:headEnd/>
            <a:tailEnd/>
          </a:ln>
        </p:spPr>
        <p:txBody>
          <a:bodyPr wrap="none">
            <a:spAutoFit/>
          </a:bodyPr>
          <a:lstStyle/>
          <a:p>
            <a:r>
              <a:rPr lang="en-US" sz="2200">
                <a:latin typeface="Arial" charset="0"/>
              </a:rPr>
              <a:t>S= sample space</a:t>
            </a:r>
            <a:endParaRPr lang="en-GB" sz="2200">
              <a:latin typeface="Arial" charset="0"/>
            </a:endParaRPr>
          </a:p>
        </p:txBody>
      </p:sp>
      <p:sp>
        <p:nvSpPr>
          <p:cNvPr id="14" name="Freeform 13"/>
          <p:cNvSpPr/>
          <p:nvPr/>
        </p:nvSpPr>
        <p:spPr>
          <a:xfrm rot="16200000">
            <a:off x="3151188" y="4087812"/>
            <a:ext cx="1066800" cy="968375"/>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1" name="Freeform 10"/>
          <p:cNvSpPr/>
          <p:nvPr/>
        </p:nvSpPr>
        <p:spPr>
          <a:xfrm>
            <a:off x="3527425" y="3581400"/>
            <a:ext cx="968375" cy="833438"/>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0252" name="Rectangle 14"/>
          <p:cNvSpPr>
            <a:spLocks noChangeArrowheads="1"/>
          </p:cNvSpPr>
          <p:nvPr/>
        </p:nvSpPr>
        <p:spPr bwMode="auto">
          <a:xfrm>
            <a:off x="914400" y="3200400"/>
            <a:ext cx="2289175" cy="1446213"/>
          </a:xfrm>
          <a:prstGeom prst="rect">
            <a:avLst/>
          </a:prstGeom>
          <a:noFill/>
          <a:ln w="9525">
            <a:noFill/>
            <a:miter lim="800000"/>
            <a:headEnd/>
            <a:tailEnd/>
          </a:ln>
        </p:spPr>
        <p:txBody>
          <a:bodyPr wrap="none">
            <a:spAutoFit/>
          </a:bodyPr>
          <a:lstStyle/>
          <a:p>
            <a:r>
              <a:rPr lang="en-US" sz="2200" b="1">
                <a:latin typeface="Arial" charset="0"/>
              </a:rPr>
              <a:t>Predictions </a:t>
            </a:r>
            <a:r>
              <a:rPr lang="en-GB" sz="2200" b="1">
                <a:latin typeface="Arial" charset="0"/>
              </a:rPr>
              <a:t>of </a:t>
            </a:r>
          </a:p>
          <a:p>
            <a:r>
              <a:rPr lang="en-GB" sz="2200" b="1">
                <a:latin typeface="Arial" charset="0"/>
              </a:rPr>
              <a:t>model with new</a:t>
            </a:r>
          </a:p>
          <a:p>
            <a:r>
              <a:rPr lang="en-US" sz="2200" b="1">
                <a:latin typeface="Arial" charset="0"/>
              </a:rPr>
              <a:t>values for</a:t>
            </a:r>
          </a:p>
          <a:p>
            <a:r>
              <a:rPr lang="en-US" sz="2200" b="1">
                <a:latin typeface="Arial" charset="0"/>
              </a:rPr>
              <a:t>parameters </a:t>
            </a:r>
            <a:r>
              <a:rPr lang="el-GR" sz="2200" b="1">
                <a:latin typeface="Arial" charset="0"/>
              </a:rPr>
              <a:t>θ</a:t>
            </a:r>
            <a:r>
              <a:rPr lang="en-US" sz="2200" b="1">
                <a:latin typeface="Arial" charset="0"/>
              </a:rPr>
              <a:t> </a:t>
            </a:r>
          </a:p>
        </p:txBody>
      </p:sp>
      <p:cxnSp>
        <p:nvCxnSpPr>
          <p:cNvPr id="16" name="Straight Arrow Connector 15"/>
          <p:cNvCxnSpPr/>
          <p:nvPr/>
        </p:nvCxnSpPr>
        <p:spPr>
          <a:xfrm>
            <a:off x="2667000" y="4038600"/>
            <a:ext cx="5334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242" name="Object 2"/>
          <p:cNvGraphicFramePr>
            <a:graphicFrameLocks noChangeAspect="1"/>
          </p:cNvGraphicFramePr>
          <p:nvPr/>
        </p:nvGraphicFramePr>
        <p:xfrm>
          <a:off x="3140075" y="1466850"/>
          <a:ext cx="1863725" cy="800100"/>
        </p:xfrm>
        <a:graphic>
          <a:graphicData uri="http://schemas.openxmlformats.org/presentationml/2006/ole">
            <mc:AlternateContent xmlns:mc="http://schemas.openxmlformats.org/markup-compatibility/2006">
              <mc:Choice xmlns:v="urn:schemas-microsoft-com:vml" Requires="v">
                <p:oleObj spid="_x0000_s83979" name="Equation" r:id="rId4" imgW="622080" imgH="266400" progId="Equation.3">
                  <p:embed/>
                </p:oleObj>
              </mc:Choice>
              <mc:Fallback>
                <p:oleObj name="Equation" r:id="rId4" imgW="622080" imgH="2664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0075" y="1466850"/>
                        <a:ext cx="1863725"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54" name="TextBox 16"/>
          <p:cNvSpPr txBox="1">
            <a:spLocks noChangeArrowheads="1"/>
          </p:cNvSpPr>
          <p:nvPr/>
        </p:nvSpPr>
        <p:spPr bwMode="auto">
          <a:xfrm>
            <a:off x="5486400" y="1828800"/>
            <a:ext cx="2674938" cy="523875"/>
          </a:xfrm>
          <a:prstGeom prst="rect">
            <a:avLst/>
          </a:prstGeom>
          <a:noFill/>
          <a:ln w="9525">
            <a:noFill/>
            <a:miter lim="800000"/>
            <a:headEnd/>
            <a:tailEnd/>
          </a:ln>
        </p:spPr>
        <p:txBody>
          <a:bodyPr wrap="none">
            <a:spAutoFit/>
          </a:bodyPr>
          <a:lstStyle/>
          <a:p>
            <a:r>
              <a:rPr lang="en-US" sz="2800">
                <a:latin typeface="Arial" charset="0"/>
              </a:rPr>
              <a:t>Better? Worse?</a:t>
            </a:r>
            <a:endParaRPr lang="en-GB" sz="2800">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2400" y="-228600"/>
            <a:ext cx="8915400" cy="1143000"/>
          </a:xfrm>
        </p:spPr>
        <p:txBody>
          <a:bodyPr/>
          <a:lstStyle/>
          <a:p>
            <a:pPr eaLnBrk="1" hangingPunct="1"/>
            <a:r>
              <a:rPr lang="en-US" sz="3200" dirty="0" smtClean="0"/>
              <a:t>Likelihood</a:t>
            </a:r>
          </a:p>
        </p:txBody>
      </p:sp>
      <p:sp>
        <p:nvSpPr>
          <p:cNvPr id="32771" name="Rectangle 3"/>
          <p:cNvSpPr>
            <a:spLocks noGrp="1" noChangeArrowheads="1"/>
          </p:cNvSpPr>
          <p:nvPr>
            <p:ph type="body" idx="1"/>
          </p:nvPr>
        </p:nvSpPr>
        <p:spPr>
          <a:xfrm>
            <a:off x="304800" y="914400"/>
            <a:ext cx="8229600" cy="4114800"/>
          </a:xfrm>
        </p:spPr>
        <p:txBody>
          <a:bodyPr/>
          <a:lstStyle/>
          <a:p>
            <a:pPr marL="0" indent="-609600" eaLnBrk="1" hangingPunct="1">
              <a:buClr>
                <a:schemeClr val="tx2"/>
              </a:buClr>
              <a:buFontTx/>
              <a:buNone/>
            </a:pPr>
            <a:r>
              <a:rPr lang="en-US" sz="2800" i="1" dirty="0" smtClean="0"/>
              <a:t>“Assuming a model parameterized by a fixed and unknown </a:t>
            </a:r>
            <a:r>
              <a:rPr lang="el-GR" sz="2800" i="1" dirty="0" smtClean="0"/>
              <a:t>θ</a:t>
            </a:r>
            <a:r>
              <a:rPr lang="en-US" sz="2800" i="1" dirty="0" smtClean="0"/>
              <a:t>, the likelihood of </a:t>
            </a:r>
            <a:r>
              <a:rPr lang="el-GR" sz="2800" i="1" dirty="0" smtClean="0"/>
              <a:t>θ</a:t>
            </a:r>
            <a:r>
              <a:rPr lang="en-US" sz="2800" i="1" dirty="0" smtClean="0"/>
              <a:t> is the probability of the observed data as a function of </a:t>
            </a:r>
            <a:r>
              <a:rPr lang="el-GR" sz="2800" i="1" dirty="0" smtClean="0"/>
              <a:t>θ</a:t>
            </a:r>
            <a:r>
              <a:rPr lang="en-US" sz="2800" i="1" dirty="0" smtClean="0"/>
              <a:t>”</a:t>
            </a:r>
          </a:p>
          <a:p>
            <a:pPr marL="0" indent="-609600" eaLnBrk="1" hangingPunct="1">
              <a:buClr>
                <a:schemeClr val="tx2"/>
              </a:buClr>
              <a:buFontTx/>
              <a:buNone/>
            </a:pPr>
            <a:r>
              <a:rPr lang="en-US" sz="1800" i="1" dirty="0" smtClean="0"/>
              <a:t>							</a:t>
            </a:r>
            <a:r>
              <a:rPr lang="en-US" sz="1800" i="1" dirty="0" err="1" smtClean="0"/>
              <a:t>Pawitan</a:t>
            </a:r>
            <a:r>
              <a:rPr lang="en-US" sz="1800" i="1" dirty="0" smtClean="0"/>
              <a:t> 2001.</a:t>
            </a:r>
          </a:p>
          <a:p>
            <a:pPr marL="0" indent="-609600" eaLnBrk="1" hangingPunct="1">
              <a:buClr>
                <a:schemeClr val="tx2"/>
              </a:buClr>
              <a:buFontTx/>
              <a:buNone/>
            </a:pPr>
            <a:r>
              <a:rPr lang="en-US" sz="2800" i="1" dirty="0" smtClean="0"/>
              <a:t>“ Likelihood is predicated on fixed data… and for varying hypotheses may be regarded as a function of the hypotheses or the parameters”</a:t>
            </a:r>
          </a:p>
          <a:p>
            <a:pPr marL="0" indent="-609600" eaLnBrk="1" hangingPunct="1">
              <a:buClr>
                <a:schemeClr val="tx2"/>
              </a:buClr>
              <a:buFontTx/>
              <a:buNone/>
            </a:pPr>
            <a:endParaRPr lang="en-US" sz="2800" i="1" dirty="0" smtClean="0"/>
          </a:p>
          <a:p>
            <a:pPr marL="0" indent="-609600" eaLnBrk="1" hangingPunct="1">
              <a:buClr>
                <a:schemeClr val="tx2"/>
              </a:buClr>
              <a:buFontTx/>
              <a:buNone/>
            </a:pPr>
            <a:r>
              <a:rPr lang="en-US" sz="2800" i="1" dirty="0" smtClean="0"/>
              <a:t>“[it is] …a mathematical quantity that appears to be appropriate for measuring our order of preference among different possible populations but does not in fact obey the laws of probability”</a:t>
            </a:r>
          </a:p>
          <a:p>
            <a:pPr marL="0" indent="-609600" eaLnBrk="1" hangingPunct="1">
              <a:buClr>
                <a:schemeClr val="tx2"/>
              </a:buClr>
              <a:buFontTx/>
              <a:buNone/>
            </a:pPr>
            <a:r>
              <a:rPr lang="en-US" sz="2800" i="1" dirty="0" smtClean="0"/>
              <a:t>							</a:t>
            </a:r>
            <a:r>
              <a:rPr lang="en-US" sz="1800" i="1" dirty="0" smtClean="0"/>
              <a:t>Edwards 1992</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914400" y="341313"/>
            <a:ext cx="7739063" cy="1077912"/>
          </a:xfrm>
          <a:prstGeom prst="rect">
            <a:avLst/>
          </a:prstGeom>
          <a:noFill/>
          <a:ln w="9525">
            <a:noFill/>
            <a:miter lim="800000"/>
            <a:headEnd/>
            <a:tailEnd/>
          </a:ln>
        </p:spPr>
        <p:txBody>
          <a:bodyPr wrap="none">
            <a:spAutoFit/>
          </a:bodyPr>
          <a:lstStyle/>
          <a:p>
            <a:pPr algn="ctr"/>
            <a:r>
              <a:rPr lang="en-US">
                <a:solidFill>
                  <a:schemeClr val="accent2"/>
                </a:solidFill>
                <a:latin typeface="Comic Sans MS" pitchFamily="66" charset="0"/>
              </a:rPr>
              <a:t>In plain English:</a:t>
            </a:r>
          </a:p>
          <a:p>
            <a:pPr algn="ctr"/>
            <a:r>
              <a:rPr lang="en-US">
                <a:solidFill>
                  <a:schemeClr val="accent2"/>
                </a:solidFill>
                <a:latin typeface="Comic Sans MS" pitchFamily="66" charset="0"/>
              </a:rPr>
              <a:t>Likelihood is proportional to probability</a:t>
            </a:r>
          </a:p>
        </p:txBody>
      </p:sp>
      <p:sp>
        <p:nvSpPr>
          <p:cNvPr id="33795" name="Text Box 9"/>
          <p:cNvSpPr txBox="1">
            <a:spLocks noChangeArrowheads="1"/>
          </p:cNvSpPr>
          <p:nvPr/>
        </p:nvSpPr>
        <p:spPr bwMode="auto">
          <a:xfrm>
            <a:off x="1219200" y="1628775"/>
            <a:ext cx="7315200" cy="1446213"/>
          </a:xfrm>
          <a:prstGeom prst="rect">
            <a:avLst/>
          </a:prstGeom>
          <a:noFill/>
          <a:ln w="9525">
            <a:noFill/>
            <a:miter lim="800000"/>
            <a:headEnd/>
            <a:tailEnd/>
          </a:ln>
        </p:spPr>
        <p:txBody>
          <a:bodyPr>
            <a:spAutoFit/>
          </a:bodyPr>
          <a:lstStyle/>
          <a:p>
            <a:pPr marL="457200" indent="-457200"/>
            <a:r>
              <a:rPr lang="en-US" sz="2800" dirty="0"/>
              <a:t>P(data | model </a:t>
            </a:r>
            <a:r>
              <a:rPr lang="en-US" sz="2800" dirty="0">
                <a:cs typeface="Times New Roman" pitchFamily="18" charset="0"/>
              </a:rPr>
              <a:t>(</a:t>
            </a:r>
            <a:r>
              <a:rPr lang="en-US" sz="2400" i="1" dirty="0" smtClean="0">
                <a:latin typeface="Symbol" pitchFamily="18" charset="2"/>
              </a:rPr>
              <a:t>q</a:t>
            </a:r>
            <a:r>
              <a:rPr lang="en-US" sz="2800" dirty="0" smtClean="0">
                <a:cs typeface="Times New Roman" pitchFamily="18" charset="0"/>
              </a:rPr>
              <a:t> </a:t>
            </a:r>
            <a:r>
              <a:rPr lang="en-US" sz="2800" dirty="0">
                <a:cs typeface="Times New Roman" pitchFamily="18" charset="0"/>
              </a:rPr>
              <a:t>)</a:t>
            </a:r>
            <a:r>
              <a:rPr lang="en-US" sz="2800" dirty="0"/>
              <a:t>) </a:t>
            </a:r>
            <a:r>
              <a:rPr lang="el-GR" sz="2800" dirty="0" smtClean="0">
                <a:latin typeface="Calibri"/>
                <a:cs typeface="Calibri"/>
              </a:rPr>
              <a:t>α</a:t>
            </a:r>
            <a:r>
              <a:rPr lang="en-US" sz="2800" dirty="0" smtClean="0">
                <a:latin typeface="Calibri"/>
                <a:cs typeface="Calibri"/>
              </a:rPr>
              <a:t> </a:t>
            </a:r>
            <a:r>
              <a:rPr lang="en-US" sz="2800" dirty="0" smtClean="0">
                <a:latin typeface="Arial" charset="0"/>
              </a:rPr>
              <a:t>L</a:t>
            </a:r>
            <a:r>
              <a:rPr lang="en-US" sz="2800" dirty="0" smtClean="0"/>
              <a:t>(</a:t>
            </a:r>
            <a:r>
              <a:rPr lang="en-US" sz="2800" dirty="0" err="1" smtClean="0">
                <a:cs typeface="Times New Roman" pitchFamily="18" charset="0"/>
              </a:rPr>
              <a:t>model|data</a:t>
            </a:r>
            <a:r>
              <a:rPr lang="en-US" sz="2800" dirty="0">
                <a:cs typeface="Times New Roman" pitchFamily="18" charset="0"/>
              </a:rPr>
              <a:t>) </a:t>
            </a:r>
          </a:p>
          <a:p>
            <a:pPr marL="457200" indent="-457200"/>
            <a:endParaRPr lang="en-US" sz="2800" dirty="0"/>
          </a:p>
          <a:p>
            <a:pPr marL="457200" indent="-457200"/>
            <a:r>
              <a:rPr lang="en-US" sz="2800" dirty="0"/>
              <a:t>P(data | model </a:t>
            </a:r>
            <a:r>
              <a:rPr lang="en-US" sz="2800" dirty="0">
                <a:cs typeface="Times New Roman" pitchFamily="18" charset="0"/>
              </a:rPr>
              <a:t>(</a:t>
            </a:r>
            <a:r>
              <a:rPr lang="en-US" sz="2400" i="1" dirty="0">
                <a:latin typeface="Symbol" pitchFamily="18" charset="2"/>
              </a:rPr>
              <a:t>q</a:t>
            </a:r>
            <a:r>
              <a:rPr lang="en-US" sz="2800" dirty="0">
                <a:cs typeface="Times New Roman" pitchFamily="18" charset="0"/>
              </a:rPr>
              <a:t> )</a:t>
            </a:r>
            <a:r>
              <a:rPr lang="en-US" sz="2800" dirty="0"/>
              <a:t>) </a:t>
            </a:r>
            <a:r>
              <a:rPr lang="en-US" sz="2800" dirty="0">
                <a:sym typeface="Symbol" pitchFamily="18" charset="2"/>
              </a:rPr>
              <a:t>= </a:t>
            </a:r>
            <a:r>
              <a:rPr lang="en-US" sz="2800" i="1" dirty="0" err="1">
                <a:sym typeface="Symbol" pitchFamily="18" charset="2"/>
              </a:rPr>
              <a:t>k</a:t>
            </a:r>
            <a:r>
              <a:rPr lang="en-US" sz="2800" dirty="0" err="1">
                <a:latin typeface="Arial" charset="0"/>
              </a:rPr>
              <a:t>L</a:t>
            </a:r>
            <a:r>
              <a:rPr lang="en-US" sz="2800" dirty="0"/>
              <a:t>(</a:t>
            </a:r>
            <a:r>
              <a:rPr lang="en-US" sz="2400" i="1" dirty="0">
                <a:latin typeface="Symbol" pitchFamily="18" charset="2"/>
              </a:rPr>
              <a:t>q</a:t>
            </a:r>
            <a:r>
              <a:rPr lang="en-US" dirty="0"/>
              <a:t>|</a:t>
            </a:r>
            <a:r>
              <a:rPr lang="en-US" sz="2800" dirty="0">
                <a:cs typeface="Times New Roman" pitchFamily="18" charset="0"/>
              </a:rPr>
              <a:t> data) 		</a:t>
            </a:r>
          </a:p>
        </p:txBody>
      </p:sp>
      <p:sp>
        <p:nvSpPr>
          <p:cNvPr id="33796" name="Text Box 12"/>
          <p:cNvSpPr txBox="1">
            <a:spLocks noChangeArrowheads="1"/>
          </p:cNvSpPr>
          <p:nvPr/>
        </p:nvSpPr>
        <p:spPr bwMode="auto">
          <a:xfrm>
            <a:off x="457200" y="3505200"/>
            <a:ext cx="8077200" cy="1200150"/>
          </a:xfrm>
          <a:prstGeom prst="rect">
            <a:avLst/>
          </a:prstGeom>
          <a:noFill/>
          <a:ln w="9525">
            <a:noFill/>
            <a:miter lim="800000"/>
            <a:headEnd/>
            <a:tailEnd/>
          </a:ln>
        </p:spPr>
        <p:txBody>
          <a:bodyPr>
            <a:spAutoFit/>
          </a:bodyPr>
          <a:lstStyle/>
          <a:p>
            <a:pPr eaLnBrk="0" hangingPunct="0"/>
            <a:r>
              <a:rPr lang="en-US" sz="2400"/>
              <a:t>Where </a:t>
            </a:r>
            <a:r>
              <a:rPr lang="en-US" sz="2400" i="1"/>
              <a:t>k</a:t>
            </a:r>
            <a:r>
              <a:rPr lang="en-US" sz="2400"/>
              <a:t> is an arbitrary constant. In practice we can ignore it</a:t>
            </a:r>
          </a:p>
          <a:p>
            <a:pPr eaLnBrk="0" hangingPunct="0"/>
            <a:r>
              <a:rPr lang="en-US" sz="2400"/>
              <a:t>because we are always comparing one likelihood value</a:t>
            </a:r>
            <a:r>
              <a:rPr lang="en-US" sz="2400" u="sng"/>
              <a:t> relative </a:t>
            </a:r>
          </a:p>
          <a:p>
            <a:pPr eaLnBrk="0" hangingPunct="0"/>
            <a:r>
              <a:rPr lang="en-US" sz="2400"/>
              <a:t>to another.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52400" y="-228600"/>
            <a:ext cx="8915400" cy="1143000"/>
          </a:xfrm>
        </p:spPr>
        <p:txBody>
          <a:bodyPr/>
          <a:lstStyle/>
          <a:p>
            <a:pPr eaLnBrk="1" hangingPunct="1"/>
            <a:r>
              <a:rPr lang="en-US" sz="3200" smtClean="0"/>
              <a:t>When we have multiple observations:</a:t>
            </a:r>
          </a:p>
        </p:txBody>
      </p:sp>
      <p:sp>
        <p:nvSpPr>
          <p:cNvPr id="4100" name="TextBox 4"/>
          <p:cNvSpPr txBox="1">
            <a:spLocks noChangeArrowheads="1"/>
          </p:cNvSpPr>
          <p:nvPr/>
        </p:nvSpPr>
        <p:spPr bwMode="auto">
          <a:xfrm>
            <a:off x="533400" y="1219200"/>
            <a:ext cx="7277100" cy="1016000"/>
          </a:xfrm>
          <a:prstGeom prst="rect">
            <a:avLst/>
          </a:prstGeom>
          <a:noFill/>
          <a:ln w="9525">
            <a:noFill/>
            <a:miter lim="800000"/>
            <a:headEnd/>
            <a:tailEnd/>
          </a:ln>
        </p:spPr>
        <p:txBody>
          <a:bodyPr wrap="none">
            <a:spAutoFit/>
          </a:bodyPr>
          <a:lstStyle/>
          <a:p>
            <a:r>
              <a:rPr lang="en-US" sz="2000">
                <a:latin typeface="Arial" charset="0"/>
                <a:cs typeface="Arial" charset="0"/>
              </a:rPr>
              <a:t>When data are independent, the likelihood based on several</a:t>
            </a:r>
          </a:p>
          <a:p>
            <a:r>
              <a:rPr lang="en-US" sz="2000">
                <a:latin typeface="Arial" charset="0"/>
                <a:cs typeface="Arial" charset="0"/>
              </a:rPr>
              <a:t>observations can be estimated as the product of the individual </a:t>
            </a:r>
          </a:p>
          <a:p>
            <a:r>
              <a:rPr lang="en-US" sz="2000">
                <a:latin typeface="Arial" charset="0"/>
                <a:cs typeface="Arial" charset="0"/>
              </a:rPr>
              <a:t>likelihoods.</a:t>
            </a:r>
            <a:endParaRPr lang="en-GB" sz="2000">
              <a:latin typeface="Arial" charset="0"/>
              <a:cs typeface="Arial" charset="0"/>
            </a:endParaRPr>
          </a:p>
        </p:txBody>
      </p:sp>
      <p:graphicFrame>
        <p:nvGraphicFramePr>
          <p:cNvPr id="4098" name="Object 2"/>
          <p:cNvGraphicFramePr>
            <a:graphicFrameLocks noChangeAspect="1"/>
          </p:cNvGraphicFramePr>
          <p:nvPr/>
        </p:nvGraphicFramePr>
        <p:xfrm>
          <a:off x="1524000" y="2743200"/>
          <a:ext cx="5041900" cy="914400"/>
        </p:xfrm>
        <a:graphic>
          <a:graphicData uri="http://schemas.openxmlformats.org/presentationml/2006/ole">
            <mc:AlternateContent xmlns:mc="http://schemas.openxmlformats.org/markup-compatibility/2006">
              <mc:Choice xmlns:v="urn:schemas-microsoft-com:vml" Requires="v">
                <p:oleObj spid="_x0000_s4107" name="Equation" r:id="rId4" imgW="2450880" imgH="444240" progId="Equation.3">
                  <p:embed/>
                </p:oleObj>
              </mc:Choice>
              <mc:Fallback>
                <p:oleObj name="Equation" r:id="rId4" imgW="2450880" imgH="4442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2743200"/>
                        <a:ext cx="50419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Roadmap</a:t>
            </a:r>
            <a:endParaRPr lang="en-GB" dirty="0" smtClean="0"/>
          </a:p>
        </p:txBody>
      </p:sp>
      <p:sp>
        <p:nvSpPr>
          <p:cNvPr id="20483" name="TextBox 2"/>
          <p:cNvSpPr txBox="1">
            <a:spLocks noChangeArrowheads="1"/>
          </p:cNvSpPr>
          <p:nvPr/>
        </p:nvSpPr>
        <p:spPr bwMode="auto">
          <a:xfrm>
            <a:off x="228600" y="1138238"/>
            <a:ext cx="1773238" cy="461962"/>
          </a:xfrm>
          <a:prstGeom prst="rect">
            <a:avLst/>
          </a:prstGeom>
          <a:noFill/>
          <a:ln w="9525">
            <a:noFill/>
            <a:miter lim="800000"/>
            <a:headEnd/>
            <a:tailEnd/>
          </a:ln>
        </p:spPr>
        <p:txBody>
          <a:bodyPr wrap="none">
            <a:spAutoFit/>
          </a:bodyPr>
          <a:lstStyle/>
          <a:p>
            <a:r>
              <a:rPr lang="en-US" sz="2400" b="1">
                <a:latin typeface="Arial" charset="0"/>
                <a:cs typeface="Arial" charset="0"/>
              </a:rPr>
              <a:t>Probability</a:t>
            </a:r>
            <a:endParaRPr lang="en-GB" sz="2400" b="1">
              <a:latin typeface="Arial" charset="0"/>
              <a:cs typeface="Arial" charset="0"/>
            </a:endParaRPr>
          </a:p>
        </p:txBody>
      </p:sp>
      <p:sp>
        <p:nvSpPr>
          <p:cNvPr id="20484" name="TextBox 3"/>
          <p:cNvSpPr txBox="1">
            <a:spLocks noChangeArrowheads="1"/>
          </p:cNvSpPr>
          <p:nvPr/>
        </p:nvSpPr>
        <p:spPr bwMode="auto">
          <a:xfrm>
            <a:off x="2951163" y="914400"/>
            <a:ext cx="2081212" cy="830263"/>
          </a:xfrm>
          <a:prstGeom prst="rect">
            <a:avLst/>
          </a:prstGeom>
          <a:noFill/>
          <a:ln w="9525">
            <a:noFill/>
            <a:miter lim="800000"/>
            <a:headEnd/>
            <a:tailEnd/>
          </a:ln>
        </p:spPr>
        <p:txBody>
          <a:bodyPr wrap="none">
            <a:spAutoFit/>
          </a:bodyPr>
          <a:lstStyle/>
          <a:p>
            <a:r>
              <a:rPr lang="en-US" sz="2400" b="1">
                <a:latin typeface="Arial" charset="0"/>
                <a:cs typeface="Arial" charset="0"/>
              </a:rPr>
              <a:t>Probability</a:t>
            </a:r>
          </a:p>
          <a:p>
            <a:r>
              <a:rPr lang="en-US" sz="2400" b="1">
                <a:latin typeface="Arial" charset="0"/>
                <a:cs typeface="Arial" charset="0"/>
              </a:rPr>
              <a:t>Distributions</a:t>
            </a:r>
            <a:endParaRPr lang="en-GB" sz="2400" b="1">
              <a:latin typeface="Arial" charset="0"/>
              <a:cs typeface="Arial" charset="0"/>
            </a:endParaRPr>
          </a:p>
        </p:txBody>
      </p:sp>
      <p:sp>
        <p:nvSpPr>
          <p:cNvPr id="20485" name="TextBox 4"/>
          <p:cNvSpPr txBox="1">
            <a:spLocks noChangeArrowheads="1"/>
          </p:cNvSpPr>
          <p:nvPr/>
        </p:nvSpPr>
        <p:spPr bwMode="auto">
          <a:xfrm>
            <a:off x="6629400" y="838200"/>
            <a:ext cx="1720850" cy="1200150"/>
          </a:xfrm>
          <a:prstGeom prst="rect">
            <a:avLst/>
          </a:prstGeom>
          <a:noFill/>
          <a:ln w="9525">
            <a:noFill/>
            <a:miter lim="800000"/>
            <a:headEnd/>
            <a:tailEnd/>
          </a:ln>
        </p:spPr>
        <p:txBody>
          <a:bodyPr wrap="none">
            <a:spAutoFit/>
          </a:bodyPr>
          <a:lstStyle/>
          <a:p>
            <a:r>
              <a:rPr lang="en-US" sz="2400" b="1">
                <a:latin typeface="Arial" charset="0"/>
                <a:cs typeface="Arial" charset="0"/>
              </a:rPr>
              <a:t>Likelihood</a:t>
            </a:r>
          </a:p>
          <a:p>
            <a:r>
              <a:rPr lang="en-US" sz="2400" b="1">
                <a:latin typeface="Arial" charset="0"/>
                <a:cs typeface="Arial" charset="0"/>
              </a:rPr>
              <a:t>Maximum</a:t>
            </a:r>
          </a:p>
          <a:p>
            <a:r>
              <a:rPr lang="en-US" sz="2400" b="1">
                <a:latin typeface="Arial" charset="0"/>
                <a:cs typeface="Arial" charset="0"/>
              </a:rPr>
              <a:t> likelihood</a:t>
            </a:r>
            <a:endParaRPr lang="en-GB" sz="2400" b="1">
              <a:latin typeface="Arial" charset="0"/>
              <a:cs typeface="Arial" charset="0"/>
            </a:endParaRPr>
          </a:p>
        </p:txBody>
      </p:sp>
      <p:sp>
        <p:nvSpPr>
          <p:cNvPr id="20486" name="TextBox 5"/>
          <p:cNvSpPr txBox="1">
            <a:spLocks noChangeArrowheads="1"/>
          </p:cNvSpPr>
          <p:nvPr/>
        </p:nvSpPr>
        <p:spPr bwMode="auto">
          <a:xfrm>
            <a:off x="381000" y="2971800"/>
            <a:ext cx="3819525" cy="830263"/>
          </a:xfrm>
          <a:prstGeom prst="rect">
            <a:avLst/>
          </a:prstGeom>
          <a:noFill/>
          <a:ln w="9525">
            <a:noFill/>
            <a:miter lim="800000"/>
            <a:headEnd/>
            <a:tailEnd/>
          </a:ln>
        </p:spPr>
        <p:txBody>
          <a:bodyPr wrap="none">
            <a:spAutoFit/>
          </a:bodyPr>
          <a:lstStyle/>
          <a:p>
            <a:r>
              <a:rPr lang="en-US" sz="2400" b="1">
                <a:latin typeface="Arial" charset="0"/>
                <a:cs typeface="Arial" charset="0"/>
              </a:rPr>
              <a:t>Bayes law and its</a:t>
            </a:r>
          </a:p>
          <a:p>
            <a:r>
              <a:rPr lang="en-US" sz="2400" b="1">
                <a:latin typeface="Arial" charset="0"/>
                <a:cs typeface="Arial" charset="0"/>
              </a:rPr>
              <a:t>relationship to likelihood</a:t>
            </a:r>
            <a:endParaRPr lang="en-GB" sz="2400" b="1">
              <a:latin typeface="Arial" charset="0"/>
              <a:cs typeface="Arial" charset="0"/>
            </a:endParaRPr>
          </a:p>
        </p:txBody>
      </p:sp>
      <p:sp>
        <p:nvSpPr>
          <p:cNvPr id="20487" name="TextBox 6"/>
          <p:cNvSpPr txBox="1">
            <a:spLocks noChangeArrowheads="1"/>
          </p:cNvSpPr>
          <p:nvPr/>
        </p:nvSpPr>
        <p:spPr bwMode="auto">
          <a:xfrm>
            <a:off x="5287963" y="2971800"/>
            <a:ext cx="3757612" cy="830263"/>
          </a:xfrm>
          <a:prstGeom prst="rect">
            <a:avLst/>
          </a:prstGeom>
          <a:noFill/>
          <a:ln w="9525">
            <a:noFill/>
            <a:miter lim="800000"/>
            <a:headEnd/>
            <a:tailEnd/>
          </a:ln>
        </p:spPr>
        <p:txBody>
          <a:bodyPr wrap="none">
            <a:spAutoFit/>
          </a:bodyPr>
          <a:lstStyle/>
          <a:p>
            <a:r>
              <a:rPr lang="en-US" sz="2400" b="1">
                <a:latin typeface="Arial" charset="0"/>
                <a:cs typeface="Arial" charset="0"/>
              </a:rPr>
              <a:t>MCMC as a method for</a:t>
            </a:r>
          </a:p>
          <a:p>
            <a:r>
              <a:rPr lang="en-US" sz="2400" b="1">
                <a:latin typeface="Arial" charset="0"/>
                <a:cs typeface="Arial" charset="0"/>
              </a:rPr>
              <a:t>implementing Bayes law</a:t>
            </a:r>
            <a:endParaRPr lang="en-GB" sz="2400" b="1">
              <a:latin typeface="Arial" charset="0"/>
              <a:cs typeface="Arial" charset="0"/>
            </a:endParaRPr>
          </a:p>
        </p:txBody>
      </p:sp>
      <p:sp>
        <p:nvSpPr>
          <p:cNvPr id="20488" name="TextBox 7"/>
          <p:cNvSpPr txBox="1">
            <a:spLocks noChangeArrowheads="1"/>
          </p:cNvSpPr>
          <p:nvPr/>
        </p:nvSpPr>
        <p:spPr bwMode="auto">
          <a:xfrm>
            <a:off x="1581150" y="5253038"/>
            <a:ext cx="4419600" cy="461962"/>
          </a:xfrm>
          <a:prstGeom prst="rect">
            <a:avLst/>
          </a:prstGeom>
          <a:noFill/>
          <a:ln w="9525">
            <a:noFill/>
            <a:miter lim="800000"/>
            <a:headEnd/>
            <a:tailEnd/>
          </a:ln>
        </p:spPr>
        <p:txBody>
          <a:bodyPr wrap="none">
            <a:spAutoFit/>
          </a:bodyPr>
          <a:lstStyle/>
          <a:p>
            <a:r>
              <a:rPr lang="en-US" sz="2400" b="1">
                <a:latin typeface="Arial" charset="0"/>
                <a:cs typeface="Arial" charset="0"/>
              </a:rPr>
              <a:t>Model-data fusion in ecology</a:t>
            </a:r>
            <a:endParaRPr lang="en-GB" sz="2400" b="1">
              <a:latin typeface="Arial" charset="0"/>
              <a:cs typeface="Arial" charset="0"/>
            </a:endParaRPr>
          </a:p>
        </p:txBody>
      </p:sp>
      <p:cxnSp>
        <p:nvCxnSpPr>
          <p:cNvPr id="11" name="Straight Arrow Connector 10"/>
          <p:cNvCxnSpPr/>
          <p:nvPr/>
        </p:nvCxnSpPr>
        <p:spPr>
          <a:xfrm>
            <a:off x="2078038" y="1370013"/>
            <a:ext cx="741362" cy="158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202238" y="1370013"/>
            <a:ext cx="741362" cy="158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3429000" y="1752600"/>
            <a:ext cx="2819400" cy="1219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581400" y="3962400"/>
            <a:ext cx="2819400" cy="1219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287838" y="3427413"/>
            <a:ext cx="741362" cy="158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6019800" y="609600"/>
            <a:ext cx="2895600" cy="1524000"/>
          </a:xfrm>
          <a:prstGeom prst="ellips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2"/>
          <p:cNvSpPr txBox="1">
            <a:spLocks noChangeArrowheads="1"/>
          </p:cNvSpPr>
          <p:nvPr/>
        </p:nvSpPr>
        <p:spPr bwMode="auto">
          <a:xfrm>
            <a:off x="2078038" y="341313"/>
            <a:ext cx="5048250" cy="579437"/>
          </a:xfrm>
          <a:prstGeom prst="rect">
            <a:avLst/>
          </a:prstGeom>
          <a:noFill/>
          <a:ln w="9525">
            <a:noFill/>
            <a:miter lim="800000"/>
            <a:headEnd/>
            <a:tailEnd/>
          </a:ln>
        </p:spPr>
        <p:txBody>
          <a:bodyPr wrap="none">
            <a:spAutoFit/>
          </a:bodyPr>
          <a:lstStyle/>
          <a:p>
            <a:r>
              <a:rPr lang="en-US">
                <a:solidFill>
                  <a:schemeClr val="accent2"/>
                </a:solidFill>
                <a:latin typeface="Comic Sans MS" pitchFamily="66" charset="0"/>
              </a:rPr>
              <a:t>Probability and Likelihood</a:t>
            </a:r>
          </a:p>
        </p:txBody>
      </p:sp>
      <p:sp>
        <p:nvSpPr>
          <p:cNvPr id="5124" name="Line 3"/>
          <p:cNvSpPr>
            <a:spLocks noChangeShapeType="1"/>
          </p:cNvSpPr>
          <p:nvPr/>
        </p:nvSpPr>
        <p:spPr bwMode="auto">
          <a:xfrm>
            <a:off x="762000" y="1143000"/>
            <a:ext cx="7924800" cy="0"/>
          </a:xfrm>
          <a:prstGeom prst="line">
            <a:avLst/>
          </a:prstGeom>
          <a:noFill/>
          <a:ln w="76200">
            <a:solidFill>
              <a:srgbClr val="008000"/>
            </a:solidFill>
            <a:round/>
            <a:headEnd/>
            <a:tailEnd/>
          </a:ln>
        </p:spPr>
        <p:txBody>
          <a:bodyPr wrap="none" anchor="ctr"/>
          <a:lstStyle/>
          <a:p>
            <a:endParaRPr lang="en-GB"/>
          </a:p>
        </p:txBody>
      </p:sp>
      <p:sp>
        <p:nvSpPr>
          <p:cNvPr id="5125" name="Text Box 4"/>
          <p:cNvSpPr txBox="1">
            <a:spLocks noChangeArrowheads="1"/>
          </p:cNvSpPr>
          <p:nvPr/>
        </p:nvSpPr>
        <p:spPr bwMode="auto">
          <a:xfrm>
            <a:off x="381000" y="1533525"/>
            <a:ext cx="8534400" cy="4108450"/>
          </a:xfrm>
          <a:prstGeom prst="rect">
            <a:avLst/>
          </a:prstGeom>
          <a:noFill/>
          <a:ln w="9525">
            <a:noFill/>
            <a:miter lim="800000"/>
            <a:headEnd/>
            <a:tailEnd/>
          </a:ln>
        </p:spPr>
        <p:txBody>
          <a:bodyPr>
            <a:spAutoFit/>
          </a:bodyPr>
          <a:lstStyle/>
          <a:p>
            <a:pPr marL="457200" indent="-457200" eaLnBrk="0" hangingPunct="0">
              <a:buFontTx/>
              <a:buAutoNum type="arabicPeriod"/>
            </a:pPr>
            <a:r>
              <a:rPr lang="en-US" sz="2400" dirty="0"/>
              <a:t>Multiplying probabilities is not convenient from a computational point of view.</a:t>
            </a:r>
          </a:p>
          <a:p>
            <a:pPr marL="457200" indent="-457200" eaLnBrk="0" hangingPunct="0">
              <a:buFontTx/>
              <a:buAutoNum type="arabicPeriod"/>
            </a:pPr>
            <a:endParaRPr lang="en-US" sz="2400" dirty="0"/>
          </a:p>
          <a:p>
            <a:pPr marL="457200" indent="-457200" eaLnBrk="0" hangingPunct="0">
              <a:buFontTx/>
              <a:buAutoNum type="arabicPeriod"/>
            </a:pPr>
            <a:r>
              <a:rPr lang="en-US" sz="2400" dirty="0"/>
              <a:t>We take the log of the probabilities and we maximize that number. </a:t>
            </a:r>
          </a:p>
          <a:p>
            <a:pPr marL="457200" indent="-457200" eaLnBrk="0" hangingPunct="0">
              <a:buFontTx/>
              <a:buAutoNum type="arabicPeriod"/>
            </a:pPr>
            <a:endParaRPr lang="en-US" sz="2400" dirty="0"/>
          </a:p>
          <a:p>
            <a:pPr marL="457200" indent="-457200" eaLnBrk="0" hangingPunct="0">
              <a:buFontTx/>
              <a:buAutoNum type="arabicPeriod"/>
            </a:pPr>
            <a:r>
              <a:rPr lang="en-US" sz="2400" dirty="0"/>
              <a:t>This gives us the Maximum Likelihood Estimate of the parameter.</a:t>
            </a:r>
            <a:endParaRPr lang="en-US" sz="2400" i="1" dirty="0">
              <a:latin typeface="Symbol" pitchFamily="18" charset="2"/>
            </a:endParaRPr>
          </a:p>
          <a:p>
            <a:pPr marL="457200" indent="-457200" eaLnBrk="0" hangingPunct="0"/>
            <a:endParaRPr lang="en-US" sz="2400" i="1" dirty="0">
              <a:latin typeface="Symbol" pitchFamily="18" charset="2"/>
            </a:endParaRPr>
          </a:p>
          <a:p>
            <a:pPr marL="457200" indent="-457200" eaLnBrk="0" hangingPunct="0"/>
            <a:endParaRPr lang="en-US" sz="2400" i="1" dirty="0">
              <a:latin typeface="Symbol" pitchFamily="18" charset="2"/>
            </a:endParaRPr>
          </a:p>
          <a:p>
            <a:pPr marL="457200" indent="-457200" eaLnBrk="0" hangingPunct="0"/>
            <a:endParaRPr lang="en-US" sz="2400" dirty="0"/>
          </a:p>
        </p:txBody>
      </p:sp>
      <p:graphicFrame>
        <p:nvGraphicFramePr>
          <p:cNvPr id="5122" name="Object 5"/>
          <p:cNvGraphicFramePr>
            <a:graphicFrameLocks noChangeAspect="1"/>
          </p:cNvGraphicFramePr>
          <p:nvPr/>
        </p:nvGraphicFramePr>
        <p:xfrm>
          <a:off x="695325" y="4800600"/>
          <a:ext cx="6243638" cy="914400"/>
        </p:xfrm>
        <a:graphic>
          <a:graphicData uri="http://schemas.openxmlformats.org/presentationml/2006/ole">
            <mc:AlternateContent xmlns:mc="http://schemas.openxmlformats.org/markup-compatibility/2006">
              <mc:Choice xmlns:v="urn:schemas-microsoft-com:vml" Requires="v">
                <p:oleObj spid="_x0000_s5131" name="Equation" r:id="rId4" imgW="3035160" imgH="444240" progId="Equation.3">
                  <p:embed/>
                </p:oleObj>
              </mc:Choice>
              <mc:Fallback>
                <p:oleObj name="Equation" r:id="rId4" imgW="3035160" imgH="4442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5325" y="4800600"/>
                        <a:ext cx="6243638"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2"/>
          <p:cNvSpPr txBox="1">
            <a:spLocks noChangeArrowheads="1"/>
          </p:cNvSpPr>
          <p:nvPr/>
        </p:nvSpPr>
        <p:spPr bwMode="auto">
          <a:xfrm>
            <a:off x="2665413" y="238125"/>
            <a:ext cx="3487737" cy="579438"/>
          </a:xfrm>
          <a:prstGeom prst="rect">
            <a:avLst/>
          </a:prstGeom>
          <a:noFill/>
          <a:ln w="9525">
            <a:noFill/>
            <a:miter lim="800000"/>
            <a:headEnd/>
            <a:tailEnd/>
          </a:ln>
        </p:spPr>
        <p:txBody>
          <a:bodyPr wrap="none">
            <a:spAutoFit/>
          </a:bodyPr>
          <a:lstStyle/>
          <a:p>
            <a:pPr algn="ctr"/>
            <a:r>
              <a:rPr lang="en-US">
                <a:solidFill>
                  <a:schemeClr val="accent2"/>
                </a:solidFill>
                <a:latin typeface="Comic Sans MS" pitchFamily="66" charset="0"/>
              </a:rPr>
              <a:t>Likelihood Profile</a:t>
            </a:r>
          </a:p>
        </p:txBody>
      </p:sp>
      <p:graphicFrame>
        <p:nvGraphicFramePr>
          <p:cNvPr id="6146" name="Object 3"/>
          <p:cNvGraphicFramePr>
            <a:graphicFrameLocks noChangeAspect="1"/>
          </p:cNvGraphicFramePr>
          <p:nvPr/>
        </p:nvGraphicFramePr>
        <p:xfrm>
          <a:off x="381000" y="1379538"/>
          <a:ext cx="8534400" cy="4868862"/>
        </p:xfrm>
        <a:graphic>
          <a:graphicData uri="http://schemas.openxmlformats.org/presentationml/2006/ole">
            <mc:AlternateContent xmlns:mc="http://schemas.openxmlformats.org/markup-compatibility/2006">
              <mc:Choice xmlns:v="urn:schemas-microsoft-com:vml" Requires="v">
                <p:oleObj spid="_x0000_s6155" name="Chart" r:id="rId4" imgW="5716800" imgH="3175200" progId="Excel.Sheet.8">
                  <p:embed/>
                </p:oleObj>
              </mc:Choice>
              <mc:Fallback>
                <p:oleObj name="Chart" r:id="rId4" imgW="5716800" imgH="317520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379538"/>
                        <a:ext cx="8534400" cy="4868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8" name="Line 4"/>
          <p:cNvSpPr>
            <a:spLocks noChangeShapeType="1"/>
          </p:cNvSpPr>
          <p:nvPr/>
        </p:nvSpPr>
        <p:spPr bwMode="auto">
          <a:xfrm rot="10799104" flipV="1">
            <a:off x="4800600" y="2209800"/>
            <a:ext cx="1588" cy="533400"/>
          </a:xfrm>
          <a:prstGeom prst="line">
            <a:avLst/>
          </a:prstGeom>
          <a:noFill/>
          <a:ln w="25400">
            <a:solidFill>
              <a:srgbClr val="FF0000"/>
            </a:solidFill>
            <a:round/>
            <a:headEnd type="triangle" w="med" len="med"/>
            <a:tailEnd/>
          </a:ln>
        </p:spPr>
        <p:txBody>
          <a:bodyPr/>
          <a:lstStyle/>
          <a:p>
            <a:endParaRPr lang="en-GB"/>
          </a:p>
        </p:txBody>
      </p:sp>
      <p:sp>
        <p:nvSpPr>
          <p:cNvPr id="6149" name="Text Box 5"/>
          <p:cNvSpPr txBox="1">
            <a:spLocks noChangeArrowheads="1"/>
          </p:cNvSpPr>
          <p:nvPr/>
        </p:nvSpPr>
        <p:spPr bwMode="auto">
          <a:xfrm>
            <a:off x="4267200" y="2803525"/>
            <a:ext cx="1471613" cy="396875"/>
          </a:xfrm>
          <a:prstGeom prst="rect">
            <a:avLst/>
          </a:prstGeom>
          <a:noFill/>
          <a:ln w="12700">
            <a:noFill/>
            <a:miter lim="800000"/>
            <a:headEnd/>
            <a:tailEnd/>
          </a:ln>
        </p:spPr>
        <p:txBody>
          <a:bodyPr wrap="none">
            <a:spAutoFit/>
          </a:bodyPr>
          <a:lstStyle/>
          <a:p>
            <a:r>
              <a:rPr lang="en-US" sz="2000"/>
              <a:t>ML estimate</a:t>
            </a:r>
          </a:p>
        </p:txBody>
      </p:sp>
      <p:sp>
        <p:nvSpPr>
          <p:cNvPr id="6150" name="Text Box 6"/>
          <p:cNvSpPr txBox="1">
            <a:spLocks noChangeArrowheads="1"/>
          </p:cNvSpPr>
          <p:nvPr/>
        </p:nvSpPr>
        <p:spPr bwMode="auto">
          <a:xfrm>
            <a:off x="4217988" y="1127125"/>
            <a:ext cx="735012" cy="396875"/>
          </a:xfrm>
          <a:prstGeom prst="rect">
            <a:avLst/>
          </a:prstGeom>
          <a:noFill/>
          <a:ln w="12700">
            <a:noFill/>
            <a:miter lim="800000"/>
            <a:headEnd/>
            <a:tailEnd/>
          </a:ln>
        </p:spPr>
        <p:txBody>
          <a:bodyPr wrap="none">
            <a:spAutoFit/>
          </a:bodyPr>
          <a:lstStyle/>
          <a:p>
            <a:r>
              <a:rPr lang="en-US" sz="2000" b="1">
                <a:latin typeface="Arial" charset="0"/>
              </a:rPr>
              <a:t>Beta</a:t>
            </a:r>
          </a:p>
        </p:txBody>
      </p:sp>
      <p:sp>
        <p:nvSpPr>
          <p:cNvPr id="6151" name="Rectangle 7"/>
          <p:cNvSpPr>
            <a:spLocks noChangeArrowheads="1"/>
          </p:cNvSpPr>
          <p:nvPr/>
        </p:nvSpPr>
        <p:spPr bwMode="auto">
          <a:xfrm>
            <a:off x="3675063" y="5334000"/>
            <a:ext cx="2538412" cy="461963"/>
          </a:xfrm>
          <a:prstGeom prst="rect">
            <a:avLst/>
          </a:prstGeom>
          <a:noFill/>
          <a:ln w="12700">
            <a:noFill/>
            <a:miter lim="800000"/>
            <a:headEnd/>
            <a:tailEnd/>
          </a:ln>
        </p:spPr>
        <p:txBody>
          <a:bodyPr wrap="none">
            <a:spAutoFit/>
          </a:bodyPr>
          <a:lstStyle/>
          <a:p>
            <a:pPr eaLnBrk="0" hangingPunct="0"/>
            <a:r>
              <a:rPr lang="en-US" sz="2400"/>
              <a:t>Model </a:t>
            </a:r>
            <a:r>
              <a:rPr lang="en-US" sz="2400" i="1"/>
              <a:t> μ</a:t>
            </a:r>
            <a:r>
              <a:rPr lang="en-US" sz="2400" i="1" baseline="-25000"/>
              <a:t>i</a:t>
            </a:r>
            <a:r>
              <a:rPr lang="en-US" sz="2400" i="1"/>
              <a:t> = DBH </a:t>
            </a:r>
            <a:r>
              <a:rPr lang="en-US" sz="2400" i="1" baseline="30000">
                <a:latin typeface="Symbol" pitchFamily="18" charset="2"/>
              </a:rPr>
              <a:t>b</a:t>
            </a:r>
          </a:p>
        </p:txBody>
      </p:sp>
      <p:sp>
        <p:nvSpPr>
          <p:cNvPr id="2" name="TextBox 1"/>
          <p:cNvSpPr txBox="1"/>
          <p:nvPr/>
        </p:nvSpPr>
        <p:spPr>
          <a:xfrm>
            <a:off x="1239302" y="6096000"/>
            <a:ext cx="6940490" cy="584775"/>
          </a:xfrm>
          <a:prstGeom prst="rect">
            <a:avLst/>
          </a:prstGeom>
          <a:noFill/>
        </p:spPr>
        <p:txBody>
          <a:bodyPr wrap="none" rtlCol="0">
            <a:spAutoFit/>
          </a:bodyPr>
          <a:lstStyle/>
          <a:p>
            <a:r>
              <a:rPr lang="en-US" dirty="0" smtClean="0"/>
              <a:t>Maximizing L vs. minimizing negative L</a:t>
            </a:r>
            <a:endParaRPr lang="es-C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304800"/>
            <a:ext cx="4572000" cy="717550"/>
          </a:xfrm>
        </p:spPr>
        <p:txBody>
          <a:bodyPr/>
          <a:lstStyle/>
          <a:p>
            <a:pPr algn="l" eaLnBrk="1" hangingPunct="1"/>
            <a:r>
              <a:rPr lang="en-US" sz="3200" smtClean="0"/>
              <a:t>Model comparison</a:t>
            </a:r>
          </a:p>
        </p:txBody>
      </p:sp>
      <p:grpSp>
        <p:nvGrpSpPr>
          <p:cNvPr id="34819" name="Group 3"/>
          <p:cNvGrpSpPr>
            <a:grpSpLocks/>
          </p:cNvGrpSpPr>
          <p:nvPr/>
        </p:nvGrpSpPr>
        <p:grpSpPr bwMode="auto">
          <a:xfrm>
            <a:off x="5105400" y="58738"/>
            <a:ext cx="4114800" cy="1922462"/>
            <a:chOff x="3024" y="192"/>
            <a:chExt cx="2592" cy="1211"/>
          </a:xfrm>
        </p:grpSpPr>
        <p:sp>
          <p:nvSpPr>
            <p:cNvPr id="34821" name="Freeform 4"/>
            <p:cNvSpPr>
              <a:spLocks/>
            </p:cNvSpPr>
            <p:nvPr/>
          </p:nvSpPr>
          <p:spPr bwMode="auto">
            <a:xfrm>
              <a:off x="3659" y="377"/>
              <a:ext cx="1031" cy="872"/>
            </a:xfrm>
            <a:custGeom>
              <a:avLst/>
              <a:gdLst>
                <a:gd name="T0" fmla="*/ 16 w 2063"/>
                <a:gd name="T1" fmla="*/ 0 h 1745"/>
                <a:gd name="T2" fmla="*/ 0 w 2063"/>
                <a:gd name="T3" fmla="*/ 27 h 1745"/>
                <a:gd name="T4" fmla="*/ 32 w 2063"/>
                <a:gd name="T5" fmla="*/ 27 h 1745"/>
                <a:gd name="T6" fmla="*/ 16 w 2063"/>
                <a:gd name="T7" fmla="*/ 0 h 1745"/>
                <a:gd name="T8" fmla="*/ 0 60000 65536"/>
                <a:gd name="T9" fmla="*/ 0 60000 65536"/>
                <a:gd name="T10" fmla="*/ 0 60000 65536"/>
                <a:gd name="T11" fmla="*/ 0 60000 65536"/>
                <a:gd name="T12" fmla="*/ 0 w 2063"/>
                <a:gd name="T13" fmla="*/ 0 h 1745"/>
                <a:gd name="T14" fmla="*/ 2063 w 2063"/>
                <a:gd name="T15" fmla="*/ 1745 h 1745"/>
              </a:gdLst>
              <a:ahLst/>
              <a:cxnLst>
                <a:cxn ang="T8">
                  <a:pos x="T0" y="T1"/>
                </a:cxn>
                <a:cxn ang="T9">
                  <a:pos x="T2" y="T3"/>
                </a:cxn>
                <a:cxn ang="T10">
                  <a:pos x="T4" y="T5"/>
                </a:cxn>
                <a:cxn ang="T11">
                  <a:pos x="T6" y="T7"/>
                </a:cxn>
              </a:cxnLst>
              <a:rect l="T12" t="T13" r="T14" b="T15"/>
              <a:pathLst>
                <a:path w="2063" h="1745">
                  <a:moveTo>
                    <a:pt x="1032" y="0"/>
                  </a:moveTo>
                  <a:lnTo>
                    <a:pt x="0" y="1745"/>
                  </a:lnTo>
                  <a:lnTo>
                    <a:pt x="2063" y="1745"/>
                  </a:lnTo>
                  <a:lnTo>
                    <a:pt x="1032" y="0"/>
                  </a:lnTo>
                  <a:close/>
                </a:path>
              </a:pathLst>
            </a:custGeom>
            <a:solidFill>
              <a:srgbClr val="3399FF"/>
            </a:solidFill>
            <a:ln w="4763">
              <a:solidFill>
                <a:srgbClr val="000000"/>
              </a:solidFill>
              <a:round/>
              <a:headEnd/>
              <a:tailEnd/>
            </a:ln>
          </p:spPr>
          <p:txBody>
            <a:bodyPr/>
            <a:lstStyle/>
            <a:p>
              <a:endParaRPr lang="en-GB"/>
            </a:p>
          </p:txBody>
        </p:sp>
        <p:sp>
          <p:nvSpPr>
            <p:cNvPr id="34822" name="Rectangle 5"/>
            <p:cNvSpPr>
              <a:spLocks noChangeArrowheads="1"/>
            </p:cNvSpPr>
            <p:nvPr/>
          </p:nvSpPr>
          <p:spPr bwMode="auto">
            <a:xfrm>
              <a:off x="4050" y="192"/>
              <a:ext cx="264" cy="159"/>
            </a:xfrm>
            <a:prstGeom prst="rect">
              <a:avLst/>
            </a:prstGeom>
            <a:noFill/>
            <a:ln w="9525">
              <a:noFill/>
              <a:miter lim="800000"/>
              <a:headEnd/>
              <a:tailEnd/>
            </a:ln>
          </p:spPr>
          <p:txBody>
            <a:bodyPr/>
            <a:lstStyle/>
            <a:p>
              <a:endParaRPr lang="en-US"/>
            </a:p>
          </p:txBody>
        </p:sp>
        <p:sp>
          <p:nvSpPr>
            <p:cNvPr id="34823" name="Rectangle 6"/>
            <p:cNvSpPr>
              <a:spLocks noChangeArrowheads="1"/>
            </p:cNvSpPr>
            <p:nvPr/>
          </p:nvSpPr>
          <p:spPr bwMode="auto">
            <a:xfrm>
              <a:off x="4082" y="215"/>
              <a:ext cx="196" cy="125"/>
            </a:xfrm>
            <a:prstGeom prst="rect">
              <a:avLst/>
            </a:prstGeom>
            <a:noFill/>
            <a:ln w="9525">
              <a:noFill/>
              <a:miter lim="800000"/>
              <a:headEnd/>
              <a:tailEnd/>
            </a:ln>
          </p:spPr>
          <p:txBody>
            <a:bodyPr wrap="none" lIns="0" tIns="0" rIns="0" bIns="0">
              <a:spAutoFit/>
            </a:bodyPr>
            <a:lstStyle/>
            <a:p>
              <a:r>
                <a:rPr lang="en-US" sz="1300">
                  <a:solidFill>
                    <a:srgbClr val="000000"/>
                  </a:solidFill>
                </a:rPr>
                <a:t>Data</a:t>
              </a:r>
              <a:endParaRPr lang="en-US" sz="2000"/>
            </a:p>
          </p:txBody>
        </p:sp>
        <p:sp>
          <p:nvSpPr>
            <p:cNvPr id="34824" name="Rectangle 7"/>
            <p:cNvSpPr>
              <a:spLocks noChangeArrowheads="1"/>
            </p:cNvSpPr>
            <p:nvPr/>
          </p:nvSpPr>
          <p:spPr bwMode="auto">
            <a:xfrm>
              <a:off x="4769" y="1117"/>
              <a:ext cx="847" cy="286"/>
            </a:xfrm>
            <a:prstGeom prst="rect">
              <a:avLst/>
            </a:prstGeom>
            <a:noFill/>
            <a:ln w="9525">
              <a:noFill/>
              <a:miter lim="800000"/>
              <a:headEnd/>
              <a:tailEnd/>
            </a:ln>
          </p:spPr>
          <p:txBody>
            <a:bodyPr/>
            <a:lstStyle/>
            <a:p>
              <a:endParaRPr lang="en-US"/>
            </a:p>
          </p:txBody>
        </p:sp>
        <p:sp>
          <p:nvSpPr>
            <p:cNvPr id="34825" name="Rectangle 8"/>
            <p:cNvSpPr>
              <a:spLocks noChangeArrowheads="1"/>
            </p:cNvSpPr>
            <p:nvPr/>
          </p:nvSpPr>
          <p:spPr bwMode="auto">
            <a:xfrm>
              <a:off x="4801" y="1140"/>
              <a:ext cx="722" cy="125"/>
            </a:xfrm>
            <a:prstGeom prst="rect">
              <a:avLst/>
            </a:prstGeom>
            <a:noFill/>
            <a:ln w="9525">
              <a:noFill/>
              <a:miter lim="800000"/>
              <a:headEnd/>
              <a:tailEnd/>
            </a:ln>
          </p:spPr>
          <p:txBody>
            <a:bodyPr wrap="none" lIns="0" tIns="0" rIns="0" bIns="0">
              <a:spAutoFit/>
            </a:bodyPr>
            <a:lstStyle/>
            <a:p>
              <a:r>
                <a:rPr lang="en-US" sz="1300">
                  <a:solidFill>
                    <a:srgbClr val="000000"/>
                  </a:solidFill>
                </a:rPr>
                <a:t>Scientific Model </a:t>
              </a:r>
              <a:endParaRPr lang="en-US" sz="2000"/>
            </a:p>
          </p:txBody>
        </p:sp>
        <p:sp>
          <p:nvSpPr>
            <p:cNvPr id="34826" name="Rectangle 9"/>
            <p:cNvSpPr>
              <a:spLocks noChangeArrowheads="1"/>
            </p:cNvSpPr>
            <p:nvPr/>
          </p:nvSpPr>
          <p:spPr bwMode="auto">
            <a:xfrm>
              <a:off x="4801" y="1267"/>
              <a:ext cx="514" cy="125"/>
            </a:xfrm>
            <a:prstGeom prst="rect">
              <a:avLst/>
            </a:prstGeom>
            <a:noFill/>
            <a:ln w="9525">
              <a:noFill/>
              <a:miter lim="800000"/>
              <a:headEnd/>
              <a:tailEnd/>
            </a:ln>
          </p:spPr>
          <p:txBody>
            <a:bodyPr wrap="none" lIns="0" tIns="0" rIns="0" bIns="0">
              <a:spAutoFit/>
            </a:bodyPr>
            <a:lstStyle/>
            <a:p>
              <a:r>
                <a:rPr lang="en-US" sz="1300">
                  <a:solidFill>
                    <a:srgbClr val="000000"/>
                  </a:solidFill>
                </a:rPr>
                <a:t>(hypothesis)</a:t>
              </a:r>
              <a:endParaRPr lang="en-US" sz="2000"/>
            </a:p>
          </p:txBody>
        </p:sp>
        <p:sp>
          <p:nvSpPr>
            <p:cNvPr id="34827" name="Rectangle 10"/>
            <p:cNvSpPr>
              <a:spLocks noChangeArrowheads="1"/>
            </p:cNvSpPr>
            <p:nvPr/>
          </p:nvSpPr>
          <p:spPr bwMode="auto">
            <a:xfrm>
              <a:off x="3024" y="1091"/>
              <a:ext cx="582" cy="286"/>
            </a:xfrm>
            <a:prstGeom prst="rect">
              <a:avLst/>
            </a:prstGeom>
            <a:noFill/>
            <a:ln w="9525">
              <a:noFill/>
              <a:miter lim="800000"/>
              <a:headEnd/>
              <a:tailEnd/>
            </a:ln>
          </p:spPr>
          <p:txBody>
            <a:bodyPr/>
            <a:lstStyle/>
            <a:p>
              <a:endParaRPr lang="en-US"/>
            </a:p>
          </p:txBody>
        </p:sp>
        <p:sp>
          <p:nvSpPr>
            <p:cNvPr id="34828" name="Rectangle 11"/>
            <p:cNvSpPr>
              <a:spLocks noChangeArrowheads="1"/>
            </p:cNvSpPr>
            <p:nvPr/>
          </p:nvSpPr>
          <p:spPr bwMode="auto">
            <a:xfrm>
              <a:off x="3056" y="1114"/>
              <a:ext cx="489" cy="125"/>
            </a:xfrm>
            <a:prstGeom prst="rect">
              <a:avLst/>
            </a:prstGeom>
            <a:noFill/>
            <a:ln w="9525">
              <a:noFill/>
              <a:miter lim="800000"/>
              <a:headEnd/>
              <a:tailEnd/>
            </a:ln>
          </p:spPr>
          <p:txBody>
            <a:bodyPr wrap="none" lIns="0" tIns="0" rIns="0" bIns="0">
              <a:spAutoFit/>
            </a:bodyPr>
            <a:lstStyle/>
            <a:p>
              <a:r>
                <a:rPr lang="en-US" sz="1300">
                  <a:solidFill>
                    <a:srgbClr val="000000"/>
                  </a:solidFill>
                </a:rPr>
                <a:t>Probability </a:t>
              </a:r>
              <a:endParaRPr lang="en-US" sz="2000"/>
            </a:p>
          </p:txBody>
        </p:sp>
        <p:sp>
          <p:nvSpPr>
            <p:cNvPr id="34829" name="Rectangle 12"/>
            <p:cNvSpPr>
              <a:spLocks noChangeArrowheads="1"/>
            </p:cNvSpPr>
            <p:nvPr/>
          </p:nvSpPr>
          <p:spPr bwMode="auto">
            <a:xfrm>
              <a:off x="3056" y="1240"/>
              <a:ext cx="271" cy="125"/>
            </a:xfrm>
            <a:prstGeom prst="rect">
              <a:avLst/>
            </a:prstGeom>
            <a:noFill/>
            <a:ln w="9525">
              <a:noFill/>
              <a:miter lim="800000"/>
              <a:headEnd/>
              <a:tailEnd/>
            </a:ln>
          </p:spPr>
          <p:txBody>
            <a:bodyPr wrap="none" lIns="0" tIns="0" rIns="0" bIns="0">
              <a:spAutoFit/>
            </a:bodyPr>
            <a:lstStyle/>
            <a:p>
              <a:r>
                <a:rPr lang="en-US" sz="1300">
                  <a:solidFill>
                    <a:srgbClr val="000000"/>
                  </a:solidFill>
                </a:rPr>
                <a:t>Model</a:t>
              </a:r>
              <a:endParaRPr lang="en-US" sz="2000"/>
            </a:p>
          </p:txBody>
        </p:sp>
        <p:sp>
          <p:nvSpPr>
            <p:cNvPr id="34830" name="Rectangle 13"/>
            <p:cNvSpPr>
              <a:spLocks noChangeArrowheads="1"/>
            </p:cNvSpPr>
            <p:nvPr/>
          </p:nvSpPr>
          <p:spPr bwMode="auto">
            <a:xfrm>
              <a:off x="3923" y="853"/>
              <a:ext cx="582" cy="159"/>
            </a:xfrm>
            <a:prstGeom prst="rect">
              <a:avLst/>
            </a:prstGeom>
            <a:noFill/>
            <a:ln w="9525">
              <a:noFill/>
              <a:miter lim="800000"/>
              <a:headEnd/>
              <a:tailEnd/>
            </a:ln>
          </p:spPr>
          <p:txBody>
            <a:bodyPr/>
            <a:lstStyle/>
            <a:p>
              <a:endParaRPr lang="en-US"/>
            </a:p>
          </p:txBody>
        </p:sp>
        <p:sp>
          <p:nvSpPr>
            <p:cNvPr id="34831" name="Rectangle 14"/>
            <p:cNvSpPr>
              <a:spLocks noChangeArrowheads="1"/>
            </p:cNvSpPr>
            <p:nvPr/>
          </p:nvSpPr>
          <p:spPr bwMode="auto">
            <a:xfrm>
              <a:off x="3955" y="876"/>
              <a:ext cx="393" cy="125"/>
            </a:xfrm>
            <a:prstGeom prst="rect">
              <a:avLst/>
            </a:prstGeom>
            <a:noFill/>
            <a:ln w="9525">
              <a:noFill/>
              <a:miter lim="800000"/>
              <a:headEnd/>
              <a:tailEnd/>
            </a:ln>
          </p:spPr>
          <p:txBody>
            <a:bodyPr wrap="none" lIns="0" tIns="0" rIns="0" bIns="0">
              <a:spAutoFit/>
            </a:bodyPr>
            <a:lstStyle/>
            <a:p>
              <a:r>
                <a:rPr lang="en-US" sz="1300">
                  <a:solidFill>
                    <a:srgbClr val="000000"/>
                  </a:solidFill>
                </a:rPr>
                <a:t>Inference</a:t>
              </a:r>
              <a:endParaRPr lang="en-US" sz="2000"/>
            </a:p>
          </p:txBody>
        </p:sp>
        <p:sp>
          <p:nvSpPr>
            <p:cNvPr id="34832" name="Freeform 15"/>
            <p:cNvSpPr>
              <a:spLocks/>
            </p:cNvSpPr>
            <p:nvPr/>
          </p:nvSpPr>
          <p:spPr bwMode="auto">
            <a:xfrm>
              <a:off x="3659" y="377"/>
              <a:ext cx="1031" cy="872"/>
            </a:xfrm>
            <a:custGeom>
              <a:avLst/>
              <a:gdLst>
                <a:gd name="T0" fmla="*/ 16 w 2063"/>
                <a:gd name="T1" fmla="*/ 0 h 1745"/>
                <a:gd name="T2" fmla="*/ 0 w 2063"/>
                <a:gd name="T3" fmla="*/ 27 h 1745"/>
                <a:gd name="T4" fmla="*/ 32 w 2063"/>
                <a:gd name="T5" fmla="*/ 27 h 1745"/>
                <a:gd name="T6" fmla="*/ 16 w 2063"/>
                <a:gd name="T7" fmla="*/ 0 h 1745"/>
                <a:gd name="T8" fmla="*/ 0 60000 65536"/>
                <a:gd name="T9" fmla="*/ 0 60000 65536"/>
                <a:gd name="T10" fmla="*/ 0 60000 65536"/>
                <a:gd name="T11" fmla="*/ 0 60000 65536"/>
                <a:gd name="T12" fmla="*/ 0 w 2063"/>
                <a:gd name="T13" fmla="*/ 0 h 1745"/>
                <a:gd name="T14" fmla="*/ 2063 w 2063"/>
                <a:gd name="T15" fmla="*/ 1745 h 1745"/>
              </a:gdLst>
              <a:ahLst/>
              <a:cxnLst>
                <a:cxn ang="T8">
                  <a:pos x="T0" y="T1"/>
                </a:cxn>
                <a:cxn ang="T9">
                  <a:pos x="T2" y="T3"/>
                </a:cxn>
                <a:cxn ang="T10">
                  <a:pos x="T4" y="T5"/>
                </a:cxn>
                <a:cxn ang="T11">
                  <a:pos x="T6" y="T7"/>
                </a:cxn>
              </a:cxnLst>
              <a:rect l="T12" t="T13" r="T14" b="T15"/>
              <a:pathLst>
                <a:path w="2063" h="1745">
                  <a:moveTo>
                    <a:pt x="1032" y="0"/>
                  </a:moveTo>
                  <a:lnTo>
                    <a:pt x="0" y="1745"/>
                  </a:lnTo>
                  <a:lnTo>
                    <a:pt x="2063" y="1745"/>
                  </a:lnTo>
                  <a:lnTo>
                    <a:pt x="1032" y="0"/>
                  </a:lnTo>
                  <a:close/>
                </a:path>
              </a:pathLst>
            </a:custGeom>
            <a:solidFill>
              <a:schemeClr val="accent1"/>
            </a:solidFill>
            <a:ln w="4826">
              <a:solidFill>
                <a:srgbClr val="000000"/>
              </a:solidFill>
              <a:round/>
              <a:headEnd/>
              <a:tailEnd/>
            </a:ln>
          </p:spPr>
          <p:txBody>
            <a:bodyPr/>
            <a:lstStyle/>
            <a:p>
              <a:endParaRPr lang="en-GB"/>
            </a:p>
          </p:txBody>
        </p:sp>
        <p:sp>
          <p:nvSpPr>
            <p:cNvPr id="34833" name="Rectangle 16"/>
            <p:cNvSpPr>
              <a:spLocks noChangeArrowheads="1"/>
            </p:cNvSpPr>
            <p:nvPr/>
          </p:nvSpPr>
          <p:spPr bwMode="auto">
            <a:xfrm>
              <a:off x="4050" y="192"/>
              <a:ext cx="264" cy="159"/>
            </a:xfrm>
            <a:prstGeom prst="rect">
              <a:avLst/>
            </a:prstGeom>
            <a:noFill/>
            <a:ln w="9525">
              <a:noFill/>
              <a:miter lim="800000"/>
              <a:headEnd/>
              <a:tailEnd/>
            </a:ln>
          </p:spPr>
          <p:txBody>
            <a:bodyPr/>
            <a:lstStyle/>
            <a:p>
              <a:endParaRPr lang="en-US"/>
            </a:p>
          </p:txBody>
        </p:sp>
        <p:sp>
          <p:nvSpPr>
            <p:cNvPr id="34834" name="Rectangle 17"/>
            <p:cNvSpPr>
              <a:spLocks noChangeArrowheads="1"/>
            </p:cNvSpPr>
            <p:nvPr/>
          </p:nvSpPr>
          <p:spPr bwMode="auto">
            <a:xfrm>
              <a:off x="4082" y="215"/>
              <a:ext cx="196" cy="125"/>
            </a:xfrm>
            <a:prstGeom prst="rect">
              <a:avLst/>
            </a:prstGeom>
            <a:noFill/>
            <a:ln w="9525">
              <a:noFill/>
              <a:miter lim="800000"/>
              <a:headEnd/>
              <a:tailEnd/>
            </a:ln>
          </p:spPr>
          <p:txBody>
            <a:bodyPr wrap="none" lIns="0" tIns="0" rIns="0" bIns="0">
              <a:spAutoFit/>
            </a:bodyPr>
            <a:lstStyle/>
            <a:p>
              <a:r>
                <a:rPr lang="en-US" sz="1300">
                  <a:solidFill>
                    <a:srgbClr val="000000"/>
                  </a:solidFill>
                </a:rPr>
                <a:t>Data</a:t>
              </a:r>
              <a:endParaRPr lang="en-US" sz="2000"/>
            </a:p>
          </p:txBody>
        </p:sp>
        <p:sp>
          <p:nvSpPr>
            <p:cNvPr id="34835" name="Rectangle 18"/>
            <p:cNvSpPr>
              <a:spLocks noChangeArrowheads="1"/>
            </p:cNvSpPr>
            <p:nvPr/>
          </p:nvSpPr>
          <p:spPr bwMode="auto">
            <a:xfrm>
              <a:off x="4769" y="1117"/>
              <a:ext cx="847" cy="286"/>
            </a:xfrm>
            <a:prstGeom prst="rect">
              <a:avLst/>
            </a:prstGeom>
            <a:noFill/>
            <a:ln w="9525">
              <a:noFill/>
              <a:miter lim="800000"/>
              <a:headEnd/>
              <a:tailEnd/>
            </a:ln>
          </p:spPr>
          <p:txBody>
            <a:bodyPr/>
            <a:lstStyle/>
            <a:p>
              <a:endParaRPr lang="en-US"/>
            </a:p>
          </p:txBody>
        </p:sp>
        <p:sp>
          <p:nvSpPr>
            <p:cNvPr id="34836" name="Rectangle 19"/>
            <p:cNvSpPr>
              <a:spLocks noChangeArrowheads="1"/>
            </p:cNvSpPr>
            <p:nvPr/>
          </p:nvSpPr>
          <p:spPr bwMode="auto">
            <a:xfrm>
              <a:off x="4801" y="1140"/>
              <a:ext cx="722" cy="125"/>
            </a:xfrm>
            <a:prstGeom prst="rect">
              <a:avLst/>
            </a:prstGeom>
            <a:noFill/>
            <a:ln w="9525">
              <a:noFill/>
              <a:miter lim="800000"/>
              <a:headEnd/>
              <a:tailEnd/>
            </a:ln>
          </p:spPr>
          <p:txBody>
            <a:bodyPr wrap="none" lIns="0" tIns="0" rIns="0" bIns="0">
              <a:spAutoFit/>
            </a:bodyPr>
            <a:lstStyle/>
            <a:p>
              <a:r>
                <a:rPr lang="en-US" sz="1300">
                  <a:solidFill>
                    <a:srgbClr val="000000"/>
                  </a:solidFill>
                </a:rPr>
                <a:t>Scientific Model </a:t>
              </a:r>
              <a:endParaRPr lang="en-US" sz="2000"/>
            </a:p>
          </p:txBody>
        </p:sp>
        <p:sp>
          <p:nvSpPr>
            <p:cNvPr id="34837" name="Rectangle 20"/>
            <p:cNvSpPr>
              <a:spLocks noChangeArrowheads="1"/>
            </p:cNvSpPr>
            <p:nvPr/>
          </p:nvSpPr>
          <p:spPr bwMode="auto">
            <a:xfrm>
              <a:off x="4801" y="1267"/>
              <a:ext cx="514" cy="125"/>
            </a:xfrm>
            <a:prstGeom prst="rect">
              <a:avLst/>
            </a:prstGeom>
            <a:noFill/>
            <a:ln w="9525">
              <a:noFill/>
              <a:miter lim="800000"/>
              <a:headEnd/>
              <a:tailEnd/>
            </a:ln>
          </p:spPr>
          <p:txBody>
            <a:bodyPr wrap="none" lIns="0" tIns="0" rIns="0" bIns="0">
              <a:spAutoFit/>
            </a:bodyPr>
            <a:lstStyle/>
            <a:p>
              <a:r>
                <a:rPr lang="en-US" sz="1300">
                  <a:solidFill>
                    <a:srgbClr val="000000"/>
                  </a:solidFill>
                </a:rPr>
                <a:t>(hypothesis)</a:t>
              </a:r>
              <a:endParaRPr lang="en-US" sz="2000"/>
            </a:p>
          </p:txBody>
        </p:sp>
        <p:sp>
          <p:nvSpPr>
            <p:cNvPr id="34838" name="Rectangle 21"/>
            <p:cNvSpPr>
              <a:spLocks noChangeArrowheads="1"/>
            </p:cNvSpPr>
            <p:nvPr/>
          </p:nvSpPr>
          <p:spPr bwMode="auto">
            <a:xfrm>
              <a:off x="3024" y="1091"/>
              <a:ext cx="582" cy="286"/>
            </a:xfrm>
            <a:prstGeom prst="rect">
              <a:avLst/>
            </a:prstGeom>
            <a:noFill/>
            <a:ln w="9525">
              <a:noFill/>
              <a:miter lim="800000"/>
              <a:headEnd/>
              <a:tailEnd/>
            </a:ln>
          </p:spPr>
          <p:txBody>
            <a:bodyPr/>
            <a:lstStyle/>
            <a:p>
              <a:endParaRPr lang="en-US"/>
            </a:p>
          </p:txBody>
        </p:sp>
        <p:sp>
          <p:nvSpPr>
            <p:cNvPr id="34839" name="Rectangle 22"/>
            <p:cNvSpPr>
              <a:spLocks noChangeArrowheads="1"/>
            </p:cNvSpPr>
            <p:nvPr/>
          </p:nvSpPr>
          <p:spPr bwMode="auto">
            <a:xfrm>
              <a:off x="3056" y="1114"/>
              <a:ext cx="489" cy="125"/>
            </a:xfrm>
            <a:prstGeom prst="rect">
              <a:avLst/>
            </a:prstGeom>
            <a:noFill/>
            <a:ln w="9525">
              <a:noFill/>
              <a:miter lim="800000"/>
              <a:headEnd/>
              <a:tailEnd/>
            </a:ln>
          </p:spPr>
          <p:txBody>
            <a:bodyPr wrap="none" lIns="0" tIns="0" rIns="0" bIns="0">
              <a:spAutoFit/>
            </a:bodyPr>
            <a:lstStyle/>
            <a:p>
              <a:r>
                <a:rPr lang="en-US" sz="1300">
                  <a:solidFill>
                    <a:srgbClr val="000000"/>
                  </a:solidFill>
                </a:rPr>
                <a:t>Probability </a:t>
              </a:r>
              <a:endParaRPr lang="en-US" sz="2000"/>
            </a:p>
          </p:txBody>
        </p:sp>
        <p:sp>
          <p:nvSpPr>
            <p:cNvPr id="34840" name="Rectangle 23"/>
            <p:cNvSpPr>
              <a:spLocks noChangeArrowheads="1"/>
            </p:cNvSpPr>
            <p:nvPr/>
          </p:nvSpPr>
          <p:spPr bwMode="auto">
            <a:xfrm>
              <a:off x="3056" y="1240"/>
              <a:ext cx="271" cy="125"/>
            </a:xfrm>
            <a:prstGeom prst="rect">
              <a:avLst/>
            </a:prstGeom>
            <a:noFill/>
            <a:ln w="9525">
              <a:noFill/>
              <a:miter lim="800000"/>
              <a:headEnd/>
              <a:tailEnd/>
            </a:ln>
          </p:spPr>
          <p:txBody>
            <a:bodyPr wrap="none" lIns="0" tIns="0" rIns="0" bIns="0">
              <a:spAutoFit/>
            </a:bodyPr>
            <a:lstStyle/>
            <a:p>
              <a:r>
                <a:rPr lang="en-US" sz="1300">
                  <a:solidFill>
                    <a:srgbClr val="000000"/>
                  </a:solidFill>
                </a:rPr>
                <a:t>Model</a:t>
              </a:r>
              <a:endParaRPr lang="en-US" sz="2000"/>
            </a:p>
          </p:txBody>
        </p:sp>
        <p:sp>
          <p:nvSpPr>
            <p:cNvPr id="34841" name="Rectangle 24"/>
            <p:cNvSpPr>
              <a:spLocks noChangeArrowheads="1"/>
            </p:cNvSpPr>
            <p:nvPr/>
          </p:nvSpPr>
          <p:spPr bwMode="auto">
            <a:xfrm>
              <a:off x="3923" y="853"/>
              <a:ext cx="582" cy="159"/>
            </a:xfrm>
            <a:prstGeom prst="rect">
              <a:avLst/>
            </a:prstGeom>
            <a:noFill/>
            <a:ln w="9525">
              <a:noFill/>
              <a:miter lim="800000"/>
              <a:headEnd/>
              <a:tailEnd/>
            </a:ln>
          </p:spPr>
          <p:txBody>
            <a:bodyPr/>
            <a:lstStyle/>
            <a:p>
              <a:endParaRPr lang="en-US"/>
            </a:p>
          </p:txBody>
        </p:sp>
        <p:sp>
          <p:nvSpPr>
            <p:cNvPr id="34842" name="Rectangle 25"/>
            <p:cNvSpPr>
              <a:spLocks noChangeArrowheads="1"/>
            </p:cNvSpPr>
            <p:nvPr/>
          </p:nvSpPr>
          <p:spPr bwMode="auto">
            <a:xfrm>
              <a:off x="3955" y="876"/>
              <a:ext cx="393" cy="125"/>
            </a:xfrm>
            <a:prstGeom prst="rect">
              <a:avLst/>
            </a:prstGeom>
            <a:noFill/>
            <a:ln w="9525">
              <a:noFill/>
              <a:miter lim="800000"/>
              <a:headEnd/>
              <a:tailEnd/>
            </a:ln>
          </p:spPr>
          <p:txBody>
            <a:bodyPr wrap="none" lIns="0" tIns="0" rIns="0" bIns="0">
              <a:spAutoFit/>
            </a:bodyPr>
            <a:lstStyle/>
            <a:p>
              <a:r>
                <a:rPr lang="en-US" sz="1300">
                  <a:solidFill>
                    <a:srgbClr val="000000"/>
                  </a:solidFill>
                </a:rPr>
                <a:t>Inference</a:t>
              </a:r>
              <a:endParaRPr lang="en-US" sz="2000"/>
            </a:p>
          </p:txBody>
        </p:sp>
      </p:grpSp>
      <p:sp>
        <p:nvSpPr>
          <p:cNvPr id="28676" name="Text Box 26"/>
          <p:cNvSpPr txBox="1">
            <a:spLocks noChangeArrowheads="1"/>
          </p:cNvSpPr>
          <p:nvPr/>
        </p:nvSpPr>
        <p:spPr bwMode="auto">
          <a:xfrm>
            <a:off x="381000" y="1447800"/>
            <a:ext cx="8229600" cy="6002338"/>
          </a:xfrm>
          <a:prstGeom prst="rect">
            <a:avLst/>
          </a:prstGeom>
          <a:noFill/>
          <a:ln w="9525">
            <a:noFill/>
            <a:miter lim="800000"/>
            <a:headEnd/>
            <a:tailEnd/>
          </a:ln>
        </p:spPr>
        <p:txBody>
          <a:bodyPr>
            <a:spAutoFit/>
          </a:bodyPr>
          <a:lstStyle/>
          <a:p>
            <a:pPr eaLnBrk="0" hangingPunct="0">
              <a:defRPr/>
            </a:pPr>
            <a:r>
              <a:rPr lang="en-US" sz="2400" dirty="0">
                <a:solidFill>
                  <a:schemeClr val="folHlink"/>
                </a:solidFill>
                <a:latin typeface="Arial" charset="0"/>
              </a:rPr>
              <a:t>The Data:</a:t>
            </a:r>
          </a:p>
          <a:p>
            <a:pPr eaLnBrk="0" hangingPunct="0">
              <a:defRPr/>
            </a:pPr>
            <a:r>
              <a:rPr lang="en-US" sz="2400" i="1" dirty="0">
                <a:solidFill>
                  <a:schemeClr val="folHlink"/>
                </a:solidFill>
              </a:rPr>
              <a:t>x</a:t>
            </a:r>
            <a:r>
              <a:rPr lang="en-US" sz="2400" i="1" baseline="-25000" dirty="0">
                <a:solidFill>
                  <a:schemeClr val="folHlink"/>
                </a:solidFill>
              </a:rPr>
              <a:t>i</a:t>
            </a:r>
            <a:r>
              <a:rPr lang="en-US" sz="2400" dirty="0">
                <a:solidFill>
                  <a:schemeClr val="folHlink"/>
                </a:solidFill>
              </a:rPr>
              <a:t> = measurements of DBH on 50 trees</a:t>
            </a:r>
          </a:p>
          <a:p>
            <a:pPr eaLnBrk="0" hangingPunct="0">
              <a:defRPr/>
            </a:pPr>
            <a:r>
              <a:rPr lang="en-US" sz="2400" i="1" dirty="0" err="1">
                <a:solidFill>
                  <a:schemeClr val="folHlink"/>
                </a:solidFill>
              </a:rPr>
              <a:t>y</a:t>
            </a:r>
            <a:r>
              <a:rPr lang="en-US" sz="2400" i="1" baseline="-25000" dirty="0" err="1">
                <a:solidFill>
                  <a:schemeClr val="folHlink"/>
                </a:solidFill>
              </a:rPr>
              <a:t>i</a:t>
            </a:r>
            <a:r>
              <a:rPr lang="en-US" sz="2400" dirty="0">
                <a:solidFill>
                  <a:schemeClr val="folHlink"/>
                </a:solidFill>
              </a:rPr>
              <a:t> = counts of seed produced by trees</a:t>
            </a:r>
          </a:p>
          <a:p>
            <a:pPr eaLnBrk="0" hangingPunct="0">
              <a:defRPr/>
            </a:pPr>
            <a:endParaRPr lang="en-US" sz="2400" dirty="0"/>
          </a:p>
          <a:p>
            <a:pPr eaLnBrk="0" hangingPunct="0">
              <a:defRPr/>
            </a:pPr>
            <a:r>
              <a:rPr lang="en-US" sz="2400" dirty="0">
                <a:latin typeface="Arial" charset="0"/>
              </a:rPr>
              <a:t>The Scientific Models:</a:t>
            </a:r>
          </a:p>
          <a:p>
            <a:pPr eaLnBrk="0" hangingPunct="0">
              <a:defRPr/>
            </a:pPr>
            <a:r>
              <a:rPr lang="el-GR" sz="2400" i="1" dirty="0">
                <a:latin typeface="Calibri"/>
                <a:cs typeface="Calibri"/>
              </a:rPr>
              <a:t>λ</a:t>
            </a:r>
            <a:r>
              <a:rPr lang="en-US" sz="2400" i="1" baseline="-25000" dirty="0" err="1" smtClean="0"/>
              <a:t>i</a:t>
            </a:r>
            <a:r>
              <a:rPr lang="en-US" sz="2400" i="1" dirty="0" smtClean="0"/>
              <a:t> </a:t>
            </a:r>
            <a:r>
              <a:rPr lang="en-US" sz="2400" i="1" dirty="0"/>
              <a:t>= DBH </a:t>
            </a:r>
            <a:r>
              <a:rPr lang="en-US" sz="2400" i="1" baseline="30000" dirty="0">
                <a:latin typeface="Symbol" pitchFamily="18" charset="2"/>
              </a:rPr>
              <a:t>b </a:t>
            </a:r>
            <a:r>
              <a:rPr lang="en-US" sz="2400" dirty="0"/>
              <a:t> exponential relationship, with 1 parameter (</a:t>
            </a:r>
            <a:r>
              <a:rPr lang="en-US" sz="2400" i="1" dirty="0">
                <a:latin typeface="Symbol" pitchFamily="18" charset="2"/>
              </a:rPr>
              <a:t>b</a:t>
            </a:r>
            <a:r>
              <a:rPr lang="en-US" sz="2400" dirty="0">
                <a:latin typeface="Symbol" pitchFamily="18" charset="2"/>
              </a:rPr>
              <a:t>)</a:t>
            </a:r>
          </a:p>
          <a:p>
            <a:pPr eaLnBrk="0" hangingPunct="0">
              <a:defRPr/>
            </a:pPr>
            <a:endParaRPr lang="en-US" sz="2400" dirty="0">
              <a:latin typeface="Symbol" pitchFamily="18" charset="2"/>
            </a:endParaRPr>
          </a:p>
          <a:p>
            <a:pPr lvl="3" eaLnBrk="0" hangingPunct="0">
              <a:buFont typeface="Symbol" pitchFamily="18" charset="2"/>
              <a:buChar char=" "/>
              <a:defRPr/>
            </a:pPr>
            <a:r>
              <a:rPr lang="en-US" sz="2400" i="1" dirty="0"/>
              <a:t>OR</a:t>
            </a:r>
          </a:p>
          <a:p>
            <a:pPr eaLnBrk="0" hangingPunct="0">
              <a:buFont typeface="Symbol" pitchFamily="18" charset="2"/>
              <a:buChar char=" "/>
              <a:defRPr/>
            </a:pPr>
            <a:endParaRPr lang="en-US" sz="2400" dirty="0"/>
          </a:p>
          <a:p>
            <a:pPr eaLnBrk="0" hangingPunct="0">
              <a:buFont typeface="Symbol" pitchFamily="18" charset="2"/>
              <a:buChar char=" "/>
              <a:defRPr/>
            </a:pPr>
            <a:r>
              <a:rPr lang="el-GR" sz="2400" i="1" dirty="0">
                <a:latin typeface="Calibri"/>
                <a:cs typeface="Calibri"/>
              </a:rPr>
              <a:t>λ</a:t>
            </a:r>
            <a:r>
              <a:rPr lang="en-US" sz="2400" i="1" baseline="-25000" dirty="0" err="1" smtClean="0"/>
              <a:t>i</a:t>
            </a:r>
            <a:r>
              <a:rPr lang="en-US" sz="2400" i="1" dirty="0" smtClean="0"/>
              <a:t> </a:t>
            </a:r>
            <a:r>
              <a:rPr lang="en-US" sz="2400" i="1" dirty="0"/>
              <a:t>= </a:t>
            </a:r>
            <a:r>
              <a:rPr lang="en-US" sz="2400" i="1" dirty="0">
                <a:latin typeface="Symbol" pitchFamily="18" charset="2"/>
              </a:rPr>
              <a:t>g </a:t>
            </a:r>
            <a:r>
              <a:rPr lang="en-US" sz="2400" i="1" dirty="0"/>
              <a:t>DBH </a:t>
            </a:r>
            <a:r>
              <a:rPr lang="en-US" sz="2400" i="1" baseline="30000" dirty="0">
                <a:latin typeface="Symbol" pitchFamily="18" charset="2"/>
              </a:rPr>
              <a:t> </a:t>
            </a:r>
            <a:r>
              <a:rPr lang="en-US" sz="2400" i="1" dirty="0">
                <a:latin typeface="Symbol" pitchFamily="18" charset="2"/>
              </a:rPr>
              <a:t>e   </a:t>
            </a:r>
            <a:r>
              <a:rPr lang="en-US" sz="2400" dirty="0"/>
              <a:t>linear relationship with 1 parameter (</a:t>
            </a:r>
            <a:r>
              <a:rPr lang="en-US" sz="2400" i="1" dirty="0">
                <a:latin typeface="Symbol" pitchFamily="18" charset="2"/>
              </a:rPr>
              <a:t>g )</a:t>
            </a:r>
            <a:endParaRPr lang="en-US" sz="2400" dirty="0"/>
          </a:p>
          <a:p>
            <a:pPr eaLnBrk="0" hangingPunct="0">
              <a:defRPr/>
            </a:pPr>
            <a:endParaRPr lang="en-US" sz="2400" dirty="0"/>
          </a:p>
          <a:p>
            <a:pPr eaLnBrk="0" hangingPunct="0">
              <a:defRPr/>
            </a:pPr>
            <a:r>
              <a:rPr lang="en-US" sz="2400" dirty="0">
                <a:solidFill>
                  <a:schemeClr val="folHlink"/>
                </a:solidFill>
                <a:latin typeface="Arial" charset="0"/>
              </a:rPr>
              <a:t>The Probability Model:</a:t>
            </a:r>
          </a:p>
          <a:p>
            <a:pPr eaLnBrk="0" hangingPunct="0">
              <a:defRPr/>
            </a:pPr>
            <a:r>
              <a:rPr lang="en-US" sz="2400" i="1" dirty="0" err="1">
                <a:solidFill>
                  <a:schemeClr val="bg1">
                    <a:lumMod val="65000"/>
                  </a:schemeClr>
                </a:solidFill>
              </a:rPr>
              <a:t>y</a:t>
            </a:r>
            <a:r>
              <a:rPr lang="en-US" sz="2400" i="1" baseline="-25000" dirty="0" err="1">
                <a:solidFill>
                  <a:schemeClr val="bg1">
                    <a:lumMod val="65000"/>
                  </a:schemeClr>
                </a:solidFill>
              </a:rPr>
              <a:t>i</a:t>
            </a:r>
            <a:r>
              <a:rPr lang="en-US" sz="2400" i="1" dirty="0">
                <a:solidFill>
                  <a:schemeClr val="bg1">
                    <a:lumMod val="65000"/>
                  </a:schemeClr>
                </a:solidFill>
              </a:rPr>
              <a:t> ~</a:t>
            </a:r>
            <a:r>
              <a:rPr lang="en-US" sz="2400" dirty="0">
                <a:solidFill>
                  <a:schemeClr val="bg1">
                    <a:lumMod val="65000"/>
                  </a:schemeClr>
                </a:solidFill>
              </a:rPr>
              <a:t>Poisson (</a:t>
            </a:r>
            <a:r>
              <a:rPr lang="en-US" sz="2400" dirty="0">
                <a:solidFill>
                  <a:schemeClr val="bg1">
                    <a:lumMod val="65000"/>
                  </a:schemeClr>
                </a:solidFill>
                <a:cs typeface="Times New Roman" pitchFamily="18" charset="0"/>
              </a:rPr>
              <a:t>λ</a:t>
            </a:r>
            <a:r>
              <a:rPr lang="en-US" sz="2400" dirty="0">
                <a:solidFill>
                  <a:schemeClr val="bg1">
                    <a:lumMod val="65000"/>
                  </a:schemeClr>
                </a:solidFill>
              </a:rPr>
              <a:t>)</a:t>
            </a:r>
            <a:endParaRPr lang="en-US" sz="2400" dirty="0">
              <a:solidFill>
                <a:schemeClr val="bg1">
                  <a:lumMod val="65000"/>
                </a:schemeClr>
              </a:solidFill>
              <a:latin typeface="Symbol" pitchFamily="18" charset="2"/>
            </a:endParaRPr>
          </a:p>
          <a:p>
            <a:pPr eaLnBrk="0" hangingPunct="0">
              <a:defRPr/>
            </a:pPr>
            <a:endParaRPr lang="en-US" sz="2400" dirty="0">
              <a:solidFill>
                <a:schemeClr val="folHlink"/>
              </a:solidFill>
              <a:latin typeface="Arial" charset="0"/>
            </a:endParaRPr>
          </a:p>
          <a:p>
            <a:pPr eaLnBrk="0" hangingPunct="0">
              <a:defRPr/>
            </a:pPr>
            <a:r>
              <a:rPr lang="en-US" sz="2400" dirty="0"/>
              <a:t> </a:t>
            </a:r>
            <a:endParaRPr lang="en-US" sz="2400" dirty="0">
              <a:latin typeface="Symbol" pitchFamily="18" charset="2"/>
            </a:endParaRPr>
          </a:p>
          <a:p>
            <a:pPr eaLnBrk="0" hangingPunct="0">
              <a:defRPr/>
            </a:pP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381000"/>
            <a:ext cx="4572000" cy="717550"/>
          </a:xfrm>
        </p:spPr>
        <p:txBody>
          <a:bodyPr/>
          <a:lstStyle/>
          <a:p>
            <a:pPr algn="l" eaLnBrk="1" hangingPunct="1"/>
            <a:r>
              <a:rPr lang="en-US" sz="3200" smtClean="0"/>
              <a:t>Model comparison</a:t>
            </a:r>
          </a:p>
        </p:txBody>
      </p:sp>
      <p:grpSp>
        <p:nvGrpSpPr>
          <p:cNvPr id="35843" name="Group 3"/>
          <p:cNvGrpSpPr>
            <a:grpSpLocks/>
          </p:cNvGrpSpPr>
          <p:nvPr/>
        </p:nvGrpSpPr>
        <p:grpSpPr bwMode="auto">
          <a:xfrm>
            <a:off x="5105400" y="58738"/>
            <a:ext cx="4114800" cy="1922462"/>
            <a:chOff x="3024" y="192"/>
            <a:chExt cx="2592" cy="1211"/>
          </a:xfrm>
        </p:grpSpPr>
        <p:sp>
          <p:nvSpPr>
            <p:cNvPr id="35845" name="Freeform 4"/>
            <p:cNvSpPr>
              <a:spLocks/>
            </p:cNvSpPr>
            <p:nvPr/>
          </p:nvSpPr>
          <p:spPr bwMode="auto">
            <a:xfrm>
              <a:off x="3659" y="377"/>
              <a:ext cx="1031" cy="872"/>
            </a:xfrm>
            <a:custGeom>
              <a:avLst/>
              <a:gdLst>
                <a:gd name="T0" fmla="*/ 16 w 2063"/>
                <a:gd name="T1" fmla="*/ 0 h 1745"/>
                <a:gd name="T2" fmla="*/ 0 w 2063"/>
                <a:gd name="T3" fmla="*/ 27 h 1745"/>
                <a:gd name="T4" fmla="*/ 32 w 2063"/>
                <a:gd name="T5" fmla="*/ 27 h 1745"/>
                <a:gd name="T6" fmla="*/ 16 w 2063"/>
                <a:gd name="T7" fmla="*/ 0 h 1745"/>
                <a:gd name="T8" fmla="*/ 0 60000 65536"/>
                <a:gd name="T9" fmla="*/ 0 60000 65536"/>
                <a:gd name="T10" fmla="*/ 0 60000 65536"/>
                <a:gd name="T11" fmla="*/ 0 60000 65536"/>
                <a:gd name="T12" fmla="*/ 0 w 2063"/>
                <a:gd name="T13" fmla="*/ 0 h 1745"/>
                <a:gd name="T14" fmla="*/ 2063 w 2063"/>
                <a:gd name="T15" fmla="*/ 1745 h 1745"/>
              </a:gdLst>
              <a:ahLst/>
              <a:cxnLst>
                <a:cxn ang="T8">
                  <a:pos x="T0" y="T1"/>
                </a:cxn>
                <a:cxn ang="T9">
                  <a:pos x="T2" y="T3"/>
                </a:cxn>
                <a:cxn ang="T10">
                  <a:pos x="T4" y="T5"/>
                </a:cxn>
                <a:cxn ang="T11">
                  <a:pos x="T6" y="T7"/>
                </a:cxn>
              </a:cxnLst>
              <a:rect l="T12" t="T13" r="T14" b="T15"/>
              <a:pathLst>
                <a:path w="2063" h="1745">
                  <a:moveTo>
                    <a:pt x="1032" y="0"/>
                  </a:moveTo>
                  <a:lnTo>
                    <a:pt x="0" y="1745"/>
                  </a:lnTo>
                  <a:lnTo>
                    <a:pt x="2063" y="1745"/>
                  </a:lnTo>
                  <a:lnTo>
                    <a:pt x="1032" y="0"/>
                  </a:lnTo>
                  <a:close/>
                </a:path>
              </a:pathLst>
            </a:custGeom>
            <a:solidFill>
              <a:srgbClr val="3399FF"/>
            </a:solidFill>
            <a:ln w="4763">
              <a:solidFill>
                <a:srgbClr val="000000"/>
              </a:solidFill>
              <a:round/>
              <a:headEnd/>
              <a:tailEnd/>
            </a:ln>
          </p:spPr>
          <p:txBody>
            <a:bodyPr/>
            <a:lstStyle/>
            <a:p>
              <a:endParaRPr lang="en-GB"/>
            </a:p>
          </p:txBody>
        </p:sp>
        <p:sp>
          <p:nvSpPr>
            <p:cNvPr id="35846" name="Rectangle 5"/>
            <p:cNvSpPr>
              <a:spLocks noChangeArrowheads="1"/>
            </p:cNvSpPr>
            <p:nvPr/>
          </p:nvSpPr>
          <p:spPr bwMode="auto">
            <a:xfrm>
              <a:off x="4050" y="192"/>
              <a:ext cx="264" cy="159"/>
            </a:xfrm>
            <a:prstGeom prst="rect">
              <a:avLst/>
            </a:prstGeom>
            <a:noFill/>
            <a:ln w="9525">
              <a:noFill/>
              <a:miter lim="800000"/>
              <a:headEnd/>
              <a:tailEnd/>
            </a:ln>
          </p:spPr>
          <p:txBody>
            <a:bodyPr/>
            <a:lstStyle/>
            <a:p>
              <a:endParaRPr lang="en-US"/>
            </a:p>
          </p:txBody>
        </p:sp>
        <p:sp>
          <p:nvSpPr>
            <p:cNvPr id="35847" name="Rectangle 6"/>
            <p:cNvSpPr>
              <a:spLocks noChangeArrowheads="1"/>
            </p:cNvSpPr>
            <p:nvPr/>
          </p:nvSpPr>
          <p:spPr bwMode="auto">
            <a:xfrm>
              <a:off x="4082" y="215"/>
              <a:ext cx="196" cy="125"/>
            </a:xfrm>
            <a:prstGeom prst="rect">
              <a:avLst/>
            </a:prstGeom>
            <a:noFill/>
            <a:ln w="9525">
              <a:noFill/>
              <a:miter lim="800000"/>
              <a:headEnd/>
              <a:tailEnd/>
            </a:ln>
          </p:spPr>
          <p:txBody>
            <a:bodyPr wrap="none" lIns="0" tIns="0" rIns="0" bIns="0">
              <a:spAutoFit/>
            </a:bodyPr>
            <a:lstStyle/>
            <a:p>
              <a:r>
                <a:rPr lang="en-US" sz="1300">
                  <a:solidFill>
                    <a:srgbClr val="000000"/>
                  </a:solidFill>
                </a:rPr>
                <a:t>Data</a:t>
              </a:r>
              <a:endParaRPr lang="en-US" sz="2000"/>
            </a:p>
          </p:txBody>
        </p:sp>
        <p:sp>
          <p:nvSpPr>
            <p:cNvPr id="35848" name="Rectangle 7"/>
            <p:cNvSpPr>
              <a:spLocks noChangeArrowheads="1"/>
            </p:cNvSpPr>
            <p:nvPr/>
          </p:nvSpPr>
          <p:spPr bwMode="auto">
            <a:xfrm>
              <a:off x="4769" y="1117"/>
              <a:ext cx="847" cy="286"/>
            </a:xfrm>
            <a:prstGeom prst="rect">
              <a:avLst/>
            </a:prstGeom>
            <a:noFill/>
            <a:ln w="9525">
              <a:noFill/>
              <a:miter lim="800000"/>
              <a:headEnd/>
              <a:tailEnd/>
            </a:ln>
          </p:spPr>
          <p:txBody>
            <a:bodyPr/>
            <a:lstStyle/>
            <a:p>
              <a:endParaRPr lang="en-US"/>
            </a:p>
          </p:txBody>
        </p:sp>
        <p:sp>
          <p:nvSpPr>
            <p:cNvPr id="35849" name="Rectangle 8"/>
            <p:cNvSpPr>
              <a:spLocks noChangeArrowheads="1"/>
            </p:cNvSpPr>
            <p:nvPr/>
          </p:nvSpPr>
          <p:spPr bwMode="auto">
            <a:xfrm>
              <a:off x="4801" y="1140"/>
              <a:ext cx="722" cy="125"/>
            </a:xfrm>
            <a:prstGeom prst="rect">
              <a:avLst/>
            </a:prstGeom>
            <a:noFill/>
            <a:ln w="9525">
              <a:noFill/>
              <a:miter lim="800000"/>
              <a:headEnd/>
              <a:tailEnd/>
            </a:ln>
          </p:spPr>
          <p:txBody>
            <a:bodyPr wrap="none" lIns="0" tIns="0" rIns="0" bIns="0">
              <a:spAutoFit/>
            </a:bodyPr>
            <a:lstStyle/>
            <a:p>
              <a:r>
                <a:rPr lang="en-US" sz="1300">
                  <a:solidFill>
                    <a:srgbClr val="000000"/>
                  </a:solidFill>
                </a:rPr>
                <a:t>Scientific Model </a:t>
              </a:r>
              <a:endParaRPr lang="en-US" sz="2000"/>
            </a:p>
          </p:txBody>
        </p:sp>
        <p:sp>
          <p:nvSpPr>
            <p:cNvPr id="35850" name="Rectangle 9"/>
            <p:cNvSpPr>
              <a:spLocks noChangeArrowheads="1"/>
            </p:cNvSpPr>
            <p:nvPr/>
          </p:nvSpPr>
          <p:spPr bwMode="auto">
            <a:xfrm>
              <a:off x="4801" y="1267"/>
              <a:ext cx="514" cy="125"/>
            </a:xfrm>
            <a:prstGeom prst="rect">
              <a:avLst/>
            </a:prstGeom>
            <a:noFill/>
            <a:ln w="9525">
              <a:noFill/>
              <a:miter lim="800000"/>
              <a:headEnd/>
              <a:tailEnd/>
            </a:ln>
          </p:spPr>
          <p:txBody>
            <a:bodyPr wrap="none" lIns="0" tIns="0" rIns="0" bIns="0">
              <a:spAutoFit/>
            </a:bodyPr>
            <a:lstStyle/>
            <a:p>
              <a:r>
                <a:rPr lang="en-US" sz="1300">
                  <a:solidFill>
                    <a:srgbClr val="000000"/>
                  </a:solidFill>
                </a:rPr>
                <a:t>(hypothesis)</a:t>
              </a:r>
              <a:endParaRPr lang="en-US" sz="2000"/>
            </a:p>
          </p:txBody>
        </p:sp>
        <p:sp>
          <p:nvSpPr>
            <p:cNvPr id="35851" name="Rectangle 10"/>
            <p:cNvSpPr>
              <a:spLocks noChangeArrowheads="1"/>
            </p:cNvSpPr>
            <p:nvPr/>
          </p:nvSpPr>
          <p:spPr bwMode="auto">
            <a:xfrm>
              <a:off x="3024" y="1091"/>
              <a:ext cx="582" cy="286"/>
            </a:xfrm>
            <a:prstGeom prst="rect">
              <a:avLst/>
            </a:prstGeom>
            <a:noFill/>
            <a:ln w="9525">
              <a:noFill/>
              <a:miter lim="800000"/>
              <a:headEnd/>
              <a:tailEnd/>
            </a:ln>
          </p:spPr>
          <p:txBody>
            <a:bodyPr/>
            <a:lstStyle/>
            <a:p>
              <a:endParaRPr lang="en-US"/>
            </a:p>
          </p:txBody>
        </p:sp>
        <p:sp>
          <p:nvSpPr>
            <p:cNvPr id="35852" name="Rectangle 11"/>
            <p:cNvSpPr>
              <a:spLocks noChangeArrowheads="1"/>
            </p:cNvSpPr>
            <p:nvPr/>
          </p:nvSpPr>
          <p:spPr bwMode="auto">
            <a:xfrm>
              <a:off x="3056" y="1114"/>
              <a:ext cx="489" cy="125"/>
            </a:xfrm>
            <a:prstGeom prst="rect">
              <a:avLst/>
            </a:prstGeom>
            <a:noFill/>
            <a:ln w="9525">
              <a:noFill/>
              <a:miter lim="800000"/>
              <a:headEnd/>
              <a:tailEnd/>
            </a:ln>
          </p:spPr>
          <p:txBody>
            <a:bodyPr wrap="none" lIns="0" tIns="0" rIns="0" bIns="0">
              <a:spAutoFit/>
            </a:bodyPr>
            <a:lstStyle/>
            <a:p>
              <a:r>
                <a:rPr lang="en-US" sz="1300">
                  <a:solidFill>
                    <a:srgbClr val="000000"/>
                  </a:solidFill>
                </a:rPr>
                <a:t>Probability </a:t>
              </a:r>
              <a:endParaRPr lang="en-US" sz="2000"/>
            </a:p>
          </p:txBody>
        </p:sp>
        <p:sp>
          <p:nvSpPr>
            <p:cNvPr id="35853" name="Rectangle 12"/>
            <p:cNvSpPr>
              <a:spLocks noChangeArrowheads="1"/>
            </p:cNvSpPr>
            <p:nvPr/>
          </p:nvSpPr>
          <p:spPr bwMode="auto">
            <a:xfrm>
              <a:off x="3056" y="1240"/>
              <a:ext cx="271" cy="125"/>
            </a:xfrm>
            <a:prstGeom prst="rect">
              <a:avLst/>
            </a:prstGeom>
            <a:noFill/>
            <a:ln w="9525">
              <a:noFill/>
              <a:miter lim="800000"/>
              <a:headEnd/>
              <a:tailEnd/>
            </a:ln>
          </p:spPr>
          <p:txBody>
            <a:bodyPr wrap="none" lIns="0" tIns="0" rIns="0" bIns="0">
              <a:spAutoFit/>
            </a:bodyPr>
            <a:lstStyle/>
            <a:p>
              <a:r>
                <a:rPr lang="en-US" sz="1300">
                  <a:solidFill>
                    <a:srgbClr val="000000"/>
                  </a:solidFill>
                </a:rPr>
                <a:t>Model</a:t>
              </a:r>
              <a:endParaRPr lang="en-US" sz="2000"/>
            </a:p>
          </p:txBody>
        </p:sp>
        <p:sp>
          <p:nvSpPr>
            <p:cNvPr id="35854" name="Rectangle 13"/>
            <p:cNvSpPr>
              <a:spLocks noChangeArrowheads="1"/>
            </p:cNvSpPr>
            <p:nvPr/>
          </p:nvSpPr>
          <p:spPr bwMode="auto">
            <a:xfrm>
              <a:off x="3923" y="853"/>
              <a:ext cx="582" cy="159"/>
            </a:xfrm>
            <a:prstGeom prst="rect">
              <a:avLst/>
            </a:prstGeom>
            <a:noFill/>
            <a:ln w="9525">
              <a:noFill/>
              <a:miter lim="800000"/>
              <a:headEnd/>
              <a:tailEnd/>
            </a:ln>
          </p:spPr>
          <p:txBody>
            <a:bodyPr/>
            <a:lstStyle/>
            <a:p>
              <a:endParaRPr lang="en-US"/>
            </a:p>
          </p:txBody>
        </p:sp>
        <p:sp>
          <p:nvSpPr>
            <p:cNvPr id="35855" name="Rectangle 14"/>
            <p:cNvSpPr>
              <a:spLocks noChangeArrowheads="1"/>
            </p:cNvSpPr>
            <p:nvPr/>
          </p:nvSpPr>
          <p:spPr bwMode="auto">
            <a:xfrm>
              <a:off x="3955" y="876"/>
              <a:ext cx="393" cy="125"/>
            </a:xfrm>
            <a:prstGeom prst="rect">
              <a:avLst/>
            </a:prstGeom>
            <a:noFill/>
            <a:ln w="9525">
              <a:noFill/>
              <a:miter lim="800000"/>
              <a:headEnd/>
              <a:tailEnd/>
            </a:ln>
          </p:spPr>
          <p:txBody>
            <a:bodyPr wrap="none" lIns="0" tIns="0" rIns="0" bIns="0">
              <a:spAutoFit/>
            </a:bodyPr>
            <a:lstStyle/>
            <a:p>
              <a:r>
                <a:rPr lang="en-US" sz="1300">
                  <a:solidFill>
                    <a:srgbClr val="000000"/>
                  </a:solidFill>
                </a:rPr>
                <a:t>Inference</a:t>
              </a:r>
              <a:endParaRPr lang="en-US" sz="2000"/>
            </a:p>
          </p:txBody>
        </p:sp>
        <p:sp>
          <p:nvSpPr>
            <p:cNvPr id="35856" name="Freeform 15"/>
            <p:cNvSpPr>
              <a:spLocks/>
            </p:cNvSpPr>
            <p:nvPr/>
          </p:nvSpPr>
          <p:spPr bwMode="auto">
            <a:xfrm>
              <a:off x="3659" y="377"/>
              <a:ext cx="1031" cy="872"/>
            </a:xfrm>
            <a:custGeom>
              <a:avLst/>
              <a:gdLst>
                <a:gd name="T0" fmla="*/ 16 w 2063"/>
                <a:gd name="T1" fmla="*/ 0 h 1745"/>
                <a:gd name="T2" fmla="*/ 0 w 2063"/>
                <a:gd name="T3" fmla="*/ 27 h 1745"/>
                <a:gd name="T4" fmla="*/ 32 w 2063"/>
                <a:gd name="T5" fmla="*/ 27 h 1745"/>
                <a:gd name="T6" fmla="*/ 16 w 2063"/>
                <a:gd name="T7" fmla="*/ 0 h 1745"/>
                <a:gd name="T8" fmla="*/ 0 60000 65536"/>
                <a:gd name="T9" fmla="*/ 0 60000 65536"/>
                <a:gd name="T10" fmla="*/ 0 60000 65536"/>
                <a:gd name="T11" fmla="*/ 0 60000 65536"/>
                <a:gd name="T12" fmla="*/ 0 w 2063"/>
                <a:gd name="T13" fmla="*/ 0 h 1745"/>
                <a:gd name="T14" fmla="*/ 2063 w 2063"/>
                <a:gd name="T15" fmla="*/ 1745 h 1745"/>
              </a:gdLst>
              <a:ahLst/>
              <a:cxnLst>
                <a:cxn ang="T8">
                  <a:pos x="T0" y="T1"/>
                </a:cxn>
                <a:cxn ang="T9">
                  <a:pos x="T2" y="T3"/>
                </a:cxn>
                <a:cxn ang="T10">
                  <a:pos x="T4" y="T5"/>
                </a:cxn>
                <a:cxn ang="T11">
                  <a:pos x="T6" y="T7"/>
                </a:cxn>
              </a:cxnLst>
              <a:rect l="T12" t="T13" r="T14" b="T15"/>
              <a:pathLst>
                <a:path w="2063" h="1745">
                  <a:moveTo>
                    <a:pt x="1032" y="0"/>
                  </a:moveTo>
                  <a:lnTo>
                    <a:pt x="0" y="1745"/>
                  </a:lnTo>
                  <a:lnTo>
                    <a:pt x="2063" y="1745"/>
                  </a:lnTo>
                  <a:lnTo>
                    <a:pt x="1032" y="0"/>
                  </a:lnTo>
                  <a:close/>
                </a:path>
              </a:pathLst>
            </a:custGeom>
            <a:solidFill>
              <a:schemeClr val="accent1"/>
            </a:solidFill>
            <a:ln w="4826">
              <a:solidFill>
                <a:srgbClr val="000000"/>
              </a:solidFill>
              <a:round/>
              <a:headEnd/>
              <a:tailEnd/>
            </a:ln>
          </p:spPr>
          <p:txBody>
            <a:bodyPr/>
            <a:lstStyle/>
            <a:p>
              <a:endParaRPr lang="en-GB"/>
            </a:p>
          </p:txBody>
        </p:sp>
        <p:sp>
          <p:nvSpPr>
            <p:cNvPr id="35857" name="Rectangle 16"/>
            <p:cNvSpPr>
              <a:spLocks noChangeArrowheads="1"/>
            </p:cNvSpPr>
            <p:nvPr/>
          </p:nvSpPr>
          <p:spPr bwMode="auto">
            <a:xfrm>
              <a:off x="4050" y="192"/>
              <a:ext cx="264" cy="159"/>
            </a:xfrm>
            <a:prstGeom prst="rect">
              <a:avLst/>
            </a:prstGeom>
            <a:noFill/>
            <a:ln w="9525">
              <a:noFill/>
              <a:miter lim="800000"/>
              <a:headEnd/>
              <a:tailEnd/>
            </a:ln>
          </p:spPr>
          <p:txBody>
            <a:bodyPr/>
            <a:lstStyle/>
            <a:p>
              <a:endParaRPr lang="en-US"/>
            </a:p>
          </p:txBody>
        </p:sp>
        <p:sp>
          <p:nvSpPr>
            <p:cNvPr id="35858" name="Rectangle 17"/>
            <p:cNvSpPr>
              <a:spLocks noChangeArrowheads="1"/>
            </p:cNvSpPr>
            <p:nvPr/>
          </p:nvSpPr>
          <p:spPr bwMode="auto">
            <a:xfrm>
              <a:off x="4082" y="215"/>
              <a:ext cx="196" cy="125"/>
            </a:xfrm>
            <a:prstGeom prst="rect">
              <a:avLst/>
            </a:prstGeom>
            <a:noFill/>
            <a:ln w="9525">
              <a:noFill/>
              <a:miter lim="800000"/>
              <a:headEnd/>
              <a:tailEnd/>
            </a:ln>
          </p:spPr>
          <p:txBody>
            <a:bodyPr wrap="none" lIns="0" tIns="0" rIns="0" bIns="0">
              <a:spAutoFit/>
            </a:bodyPr>
            <a:lstStyle/>
            <a:p>
              <a:r>
                <a:rPr lang="en-US" sz="1300">
                  <a:solidFill>
                    <a:srgbClr val="000000"/>
                  </a:solidFill>
                </a:rPr>
                <a:t>Data</a:t>
              </a:r>
              <a:endParaRPr lang="en-US" sz="2000"/>
            </a:p>
          </p:txBody>
        </p:sp>
        <p:sp>
          <p:nvSpPr>
            <p:cNvPr id="35859" name="Rectangle 18"/>
            <p:cNvSpPr>
              <a:spLocks noChangeArrowheads="1"/>
            </p:cNvSpPr>
            <p:nvPr/>
          </p:nvSpPr>
          <p:spPr bwMode="auto">
            <a:xfrm>
              <a:off x="4769" y="1117"/>
              <a:ext cx="847" cy="286"/>
            </a:xfrm>
            <a:prstGeom prst="rect">
              <a:avLst/>
            </a:prstGeom>
            <a:noFill/>
            <a:ln w="9525">
              <a:noFill/>
              <a:miter lim="800000"/>
              <a:headEnd/>
              <a:tailEnd/>
            </a:ln>
          </p:spPr>
          <p:txBody>
            <a:bodyPr/>
            <a:lstStyle/>
            <a:p>
              <a:endParaRPr lang="en-US"/>
            </a:p>
          </p:txBody>
        </p:sp>
        <p:sp>
          <p:nvSpPr>
            <p:cNvPr id="35860" name="Rectangle 19"/>
            <p:cNvSpPr>
              <a:spLocks noChangeArrowheads="1"/>
            </p:cNvSpPr>
            <p:nvPr/>
          </p:nvSpPr>
          <p:spPr bwMode="auto">
            <a:xfrm>
              <a:off x="4801" y="1140"/>
              <a:ext cx="722" cy="125"/>
            </a:xfrm>
            <a:prstGeom prst="rect">
              <a:avLst/>
            </a:prstGeom>
            <a:noFill/>
            <a:ln w="9525">
              <a:noFill/>
              <a:miter lim="800000"/>
              <a:headEnd/>
              <a:tailEnd/>
            </a:ln>
          </p:spPr>
          <p:txBody>
            <a:bodyPr wrap="none" lIns="0" tIns="0" rIns="0" bIns="0">
              <a:spAutoFit/>
            </a:bodyPr>
            <a:lstStyle/>
            <a:p>
              <a:r>
                <a:rPr lang="en-US" sz="1300">
                  <a:solidFill>
                    <a:srgbClr val="000000"/>
                  </a:solidFill>
                </a:rPr>
                <a:t>Scientific Model </a:t>
              </a:r>
              <a:endParaRPr lang="en-US" sz="2000"/>
            </a:p>
          </p:txBody>
        </p:sp>
        <p:sp>
          <p:nvSpPr>
            <p:cNvPr id="35861" name="Rectangle 20"/>
            <p:cNvSpPr>
              <a:spLocks noChangeArrowheads="1"/>
            </p:cNvSpPr>
            <p:nvPr/>
          </p:nvSpPr>
          <p:spPr bwMode="auto">
            <a:xfrm>
              <a:off x="4801" y="1267"/>
              <a:ext cx="514" cy="125"/>
            </a:xfrm>
            <a:prstGeom prst="rect">
              <a:avLst/>
            </a:prstGeom>
            <a:noFill/>
            <a:ln w="9525">
              <a:noFill/>
              <a:miter lim="800000"/>
              <a:headEnd/>
              <a:tailEnd/>
            </a:ln>
          </p:spPr>
          <p:txBody>
            <a:bodyPr wrap="none" lIns="0" tIns="0" rIns="0" bIns="0">
              <a:spAutoFit/>
            </a:bodyPr>
            <a:lstStyle/>
            <a:p>
              <a:r>
                <a:rPr lang="en-US" sz="1300">
                  <a:solidFill>
                    <a:srgbClr val="000000"/>
                  </a:solidFill>
                </a:rPr>
                <a:t>(hypothesis)</a:t>
              </a:r>
              <a:endParaRPr lang="en-US" sz="2000"/>
            </a:p>
          </p:txBody>
        </p:sp>
        <p:sp>
          <p:nvSpPr>
            <p:cNvPr id="35862" name="Rectangle 21"/>
            <p:cNvSpPr>
              <a:spLocks noChangeArrowheads="1"/>
            </p:cNvSpPr>
            <p:nvPr/>
          </p:nvSpPr>
          <p:spPr bwMode="auto">
            <a:xfrm>
              <a:off x="3024" y="1091"/>
              <a:ext cx="582" cy="286"/>
            </a:xfrm>
            <a:prstGeom prst="rect">
              <a:avLst/>
            </a:prstGeom>
            <a:noFill/>
            <a:ln w="9525">
              <a:noFill/>
              <a:miter lim="800000"/>
              <a:headEnd/>
              <a:tailEnd/>
            </a:ln>
          </p:spPr>
          <p:txBody>
            <a:bodyPr/>
            <a:lstStyle/>
            <a:p>
              <a:endParaRPr lang="en-US"/>
            </a:p>
          </p:txBody>
        </p:sp>
        <p:sp>
          <p:nvSpPr>
            <p:cNvPr id="35863" name="Rectangle 22"/>
            <p:cNvSpPr>
              <a:spLocks noChangeArrowheads="1"/>
            </p:cNvSpPr>
            <p:nvPr/>
          </p:nvSpPr>
          <p:spPr bwMode="auto">
            <a:xfrm>
              <a:off x="3056" y="1114"/>
              <a:ext cx="489" cy="125"/>
            </a:xfrm>
            <a:prstGeom prst="rect">
              <a:avLst/>
            </a:prstGeom>
            <a:noFill/>
            <a:ln w="9525">
              <a:noFill/>
              <a:miter lim="800000"/>
              <a:headEnd/>
              <a:tailEnd/>
            </a:ln>
          </p:spPr>
          <p:txBody>
            <a:bodyPr wrap="none" lIns="0" tIns="0" rIns="0" bIns="0">
              <a:spAutoFit/>
            </a:bodyPr>
            <a:lstStyle/>
            <a:p>
              <a:r>
                <a:rPr lang="en-US" sz="1300">
                  <a:solidFill>
                    <a:srgbClr val="000000"/>
                  </a:solidFill>
                </a:rPr>
                <a:t>Probability </a:t>
              </a:r>
              <a:endParaRPr lang="en-US" sz="2000"/>
            </a:p>
          </p:txBody>
        </p:sp>
        <p:sp>
          <p:nvSpPr>
            <p:cNvPr id="35864" name="Rectangle 23"/>
            <p:cNvSpPr>
              <a:spLocks noChangeArrowheads="1"/>
            </p:cNvSpPr>
            <p:nvPr/>
          </p:nvSpPr>
          <p:spPr bwMode="auto">
            <a:xfrm>
              <a:off x="3056" y="1240"/>
              <a:ext cx="271" cy="125"/>
            </a:xfrm>
            <a:prstGeom prst="rect">
              <a:avLst/>
            </a:prstGeom>
            <a:noFill/>
            <a:ln w="9525">
              <a:noFill/>
              <a:miter lim="800000"/>
              <a:headEnd/>
              <a:tailEnd/>
            </a:ln>
          </p:spPr>
          <p:txBody>
            <a:bodyPr wrap="none" lIns="0" tIns="0" rIns="0" bIns="0">
              <a:spAutoFit/>
            </a:bodyPr>
            <a:lstStyle/>
            <a:p>
              <a:r>
                <a:rPr lang="en-US" sz="1300">
                  <a:solidFill>
                    <a:srgbClr val="000000"/>
                  </a:solidFill>
                </a:rPr>
                <a:t>Model</a:t>
              </a:r>
              <a:endParaRPr lang="en-US" sz="2000"/>
            </a:p>
          </p:txBody>
        </p:sp>
        <p:sp>
          <p:nvSpPr>
            <p:cNvPr id="35865" name="Rectangle 24"/>
            <p:cNvSpPr>
              <a:spLocks noChangeArrowheads="1"/>
            </p:cNvSpPr>
            <p:nvPr/>
          </p:nvSpPr>
          <p:spPr bwMode="auto">
            <a:xfrm>
              <a:off x="3923" y="853"/>
              <a:ext cx="582" cy="159"/>
            </a:xfrm>
            <a:prstGeom prst="rect">
              <a:avLst/>
            </a:prstGeom>
            <a:noFill/>
            <a:ln w="9525">
              <a:noFill/>
              <a:miter lim="800000"/>
              <a:headEnd/>
              <a:tailEnd/>
            </a:ln>
          </p:spPr>
          <p:txBody>
            <a:bodyPr/>
            <a:lstStyle/>
            <a:p>
              <a:endParaRPr lang="en-US"/>
            </a:p>
          </p:txBody>
        </p:sp>
        <p:sp>
          <p:nvSpPr>
            <p:cNvPr id="35866" name="Rectangle 25"/>
            <p:cNvSpPr>
              <a:spLocks noChangeArrowheads="1"/>
            </p:cNvSpPr>
            <p:nvPr/>
          </p:nvSpPr>
          <p:spPr bwMode="auto">
            <a:xfrm>
              <a:off x="3955" y="876"/>
              <a:ext cx="393" cy="125"/>
            </a:xfrm>
            <a:prstGeom prst="rect">
              <a:avLst/>
            </a:prstGeom>
            <a:noFill/>
            <a:ln w="9525">
              <a:noFill/>
              <a:miter lim="800000"/>
              <a:headEnd/>
              <a:tailEnd/>
            </a:ln>
          </p:spPr>
          <p:txBody>
            <a:bodyPr wrap="none" lIns="0" tIns="0" rIns="0" bIns="0">
              <a:spAutoFit/>
            </a:bodyPr>
            <a:lstStyle/>
            <a:p>
              <a:r>
                <a:rPr lang="en-US" sz="1300">
                  <a:solidFill>
                    <a:srgbClr val="000000"/>
                  </a:solidFill>
                </a:rPr>
                <a:t>Inference</a:t>
              </a:r>
              <a:endParaRPr lang="en-US" sz="2000"/>
            </a:p>
          </p:txBody>
        </p:sp>
      </p:grpSp>
      <p:sp>
        <p:nvSpPr>
          <p:cNvPr id="35844" name="Text Box 26"/>
          <p:cNvSpPr txBox="1">
            <a:spLocks noChangeArrowheads="1"/>
          </p:cNvSpPr>
          <p:nvPr/>
        </p:nvSpPr>
        <p:spPr bwMode="auto">
          <a:xfrm>
            <a:off x="381000" y="1447800"/>
            <a:ext cx="8229600" cy="4524375"/>
          </a:xfrm>
          <a:prstGeom prst="rect">
            <a:avLst/>
          </a:prstGeom>
          <a:noFill/>
          <a:ln w="9525">
            <a:noFill/>
            <a:miter lim="800000"/>
            <a:headEnd/>
            <a:tailEnd/>
          </a:ln>
        </p:spPr>
        <p:txBody>
          <a:bodyPr>
            <a:spAutoFit/>
          </a:bodyPr>
          <a:lstStyle/>
          <a:p>
            <a:pPr eaLnBrk="0" hangingPunct="0"/>
            <a:r>
              <a:rPr lang="en-US" sz="2400">
                <a:solidFill>
                  <a:schemeClr val="folHlink"/>
                </a:solidFill>
                <a:latin typeface="Arial" charset="0"/>
              </a:rPr>
              <a:t>The Data:</a:t>
            </a:r>
          </a:p>
          <a:p>
            <a:pPr eaLnBrk="0" hangingPunct="0"/>
            <a:r>
              <a:rPr lang="en-US" sz="2400" i="1">
                <a:solidFill>
                  <a:schemeClr val="folHlink"/>
                </a:solidFill>
              </a:rPr>
              <a:t>x</a:t>
            </a:r>
            <a:r>
              <a:rPr lang="en-US" sz="2400" i="1" baseline="-25000">
                <a:solidFill>
                  <a:schemeClr val="folHlink"/>
                </a:solidFill>
              </a:rPr>
              <a:t>i</a:t>
            </a:r>
            <a:r>
              <a:rPr lang="en-US" sz="2400">
                <a:solidFill>
                  <a:schemeClr val="folHlink"/>
                </a:solidFill>
              </a:rPr>
              <a:t> = measurements of DBH on 50 trees</a:t>
            </a:r>
          </a:p>
          <a:p>
            <a:pPr eaLnBrk="0" hangingPunct="0"/>
            <a:r>
              <a:rPr lang="en-US" sz="2400" i="1">
                <a:solidFill>
                  <a:schemeClr val="folHlink"/>
                </a:solidFill>
              </a:rPr>
              <a:t>y</a:t>
            </a:r>
            <a:r>
              <a:rPr lang="en-US" sz="2400" i="1" baseline="-25000">
                <a:solidFill>
                  <a:schemeClr val="folHlink"/>
                </a:solidFill>
              </a:rPr>
              <a:t>i</a:t>
            </a:r>
            <a:r>
              <a:rPr lang="en-US" sz="2400">
                <a:solidFill>
                  <a:schemeClr val="folHlink"/>
                </a:solidFill>
              </a:rPr>
              <a:t> = counts of seed produced by trees</a:t>
            </a:r>
          </a:p>
          <a:p>
            <a:pPr eaLnBrk="0" hangingPunct="0"/>
            <a:endParaRPr lang="en-US" sz="2400"/>
          </a:p>
          <a:p>
            <a:pPr eaLnBrk="0" hangingPunct="0"/>
            <a:r>
              <a:rPr lang="en-US" sz="2400">
                <a:solidFill>
                  <a:schemeClr val="folHlink"/>
                </a:solidFill>
                <a:latin typeface="Arial" charset="0"/>
              </a:rPr>
              <a:t>The Scientific Models:</a:t>
            </a:r>
          </a:p>
          <a:p>
            <a:pPr eaLnBrk="0" hangingPunct="0"/>
            <a:r>
              <a:rPr lang="en-US" sz="2400" i="1">
                <a:solidFill>
                  <a:schemeClr val="folHlink"/>
                </a:solidFill>
              </a:rPr>
              <a:t>μ</a:t>
            </a:r>
            <a:r>
              <a:rPr lang="en-US" sz="2400" i="1" baseline="-25000">
                <a:solidFill>
                  <a:schemeClr val="folHlink"/>
                </a:solidFill>
              </a:rPr>
              <a:t>i</a:t>
            </a:r>
            <a:r>
              <a:rPr lang="en-US" sz="2400" i="1">
                <a:solidFill>
                  <a:schemeClr val="folHlink"/>
                </a:solidFill>
              </a:rPr>
              <a:t> = DBH </a:t>
            </a:r>
            <a:r>
              <a:rPr lang="en-US" sz="2400" i="1" baseline="30000">
                <a:solidFill>
                  <a:schemeClr val="folHlink"/>
                </a:solidFill>
                <a:latin typeface="Symbol" pitchFamily="18" charset="2"/>
              </a:rPr>
              <a:t>b   </a:t>
            </a:r>
            <a:r>
              <a:rPr lang="en-US" sz="2400">
                <a:solidFill>
                  <a:schemeClr val="folHlink"/>
                </a:solidFill>
              </a:rPr>
              <a:t>exponential relationship, with 1 parameter (</a:t>
            </a:r>
            <a:r>
              <a:rPr lang="en-US" sz="2400" i="1">
                <a:solidFill>
                  <a:schemeClr val="folHlink"/>
                </a:solidFill>
                <a:latin typeface="Symbol" pitchFamily="18" charset="2"/>
              </a:rPr>
              <a:t>b</a:t>
            </a:r>
            <a:r>
              <a:rPr lang="en-US" sz="2400">
                <a:solidFill>
                  <a:schemeClr val="folHlink"/>
                </a:solidFill>
                <a:latin typeface="Symbol" pitchFamily="18" charset="2"/>
              </a:rPr>
              <a:t>)</a:t>
            </a:r>
          </a:p>
          <a:p>
            <a:pPr eaLnBrk="0" hangingPunct="0"/>
            <a:endParaRPr lang="en-US" sz="2400">
              <a:solidFill>
                <a:schemeClr val="folHlink"/>
              </a:solidFill>
            </a:endParaRPr>
          </a:p>
          <a:p>
            <a:pPr eaLnBrk="0" hangingPunct="0"/>
            <a:r>
              <a:rPr lang="en-US" sz="2400">
                <a:latin typeface="Arial" charset="0"/>
              </a:rPr>
              <a:t>The Probability Model:</a:t>
            </a:r>
          </a:p>
          <a:p>
            <a:pPr eaLnBrk="0" hangingPunct="0"/>
            <a:r>
              <a:rPr lang="en-US" sz="2400" i="1"/>
              <a:t>y</a:t>
            </a:r>
            <a:r>
              <a:rPr lang="en-US" sz="2400" i="1" baseline="-25000"/>
              <a:t>i</a:t>
            </a:r>
            <a:r>
              <a:rPr lang="en-US" sz="2400" i="1"/>
              <a:t> ~</a:t>
            </a:r>
            <a:r>
              <a:rPr lang="en-US" sz="2400"/>
              <a:t>Poisson (</a:t>
            </a:r>
            <a:r>
              <a:rPr lang="en-US" sz="2400">
                <a:cs typeface="Times New Roman" pitchFamily="18" charset="0"/>
              </a:rPr>
              <a:t>λ</a:t>
            </a:r>
            <a:r>
              <a:rPr lang="en-US" sz="2400"/>
              <a:t>)</a:t>
            </a:r>
            <a:endParaRPr lang="en-US" sz="2400">
              <a:latin typeface="Symbol" pitchFamily="18" charset="2"/>
            </a:endParaRPr>
          </a:p>
          <a:p>
            <a:pPr eaLnBrk="0" hangingPunct="0"/>
            <a:r>
              <a:rPr lang="en-US" sz="2400"/>
              <a:t>		OR</a:t>
            </a:r>
          </a:p>
          <a:p>
            <a:pPr eaLnBrk="0" hangingPunct="0"/>
            <a:r>
              <a:rPr lang="en-US" sz="2400" i="1"/>
              <a:t>y</a:t>
            </a:r>
            <a:r>
              <a:rPr lang="en-US" sz="2400" i="1" baseline="-25000"/>
              <a:t>i</a:t>
            </a:r>
            <a:r>
              <a:rPr lang="en-US" sz="2400" i="1"/>
              <a:t> ~</a:t>
            </a:r>
            <a:r>
              <a:rPr lang="en-US" sz="2400"/>
              <a:t>NegBin (</a:t>
            </a:r>
            <a:r>
              <a:rPr lang="en-US" sz="2400">
                <a:cs typeface="Times New Roman" pitchFamily="18" charset="0"/>
              </a:rPr>
              <a:t>m,k</a:t>
            </a:r>
            <a:r>
              <a:rPr lang="en-US" sz="2400"/>
              <a:t>)</a:t>
            </a:r>
            <a:endParaRPr lang="en-US" sz="2400">
              <a:latin typeface="Symbol" pitchFamily="18" charset="2"/>
            </a:endParaRPr>
          </a:p>
          <a:p>
            <a:pPr eaLnBrk="0" hangingPunct="0"/>
            <a:endParaRPr lang="en-US" sz="2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381000" y="1219200"/>
            <a:ext cx="8077200" cy="4114800"/>
          </a:xfrm>
        </p:spPr>
        <p:txBody>
          <a:bodyPr/>
          <a:lstStyle/>
          <a:p>
            <a:pPr marL="609600" indent="-609600" eaLnBrk="1" hangingPunct="1">
              <a:lnSpc>
                <a:spcPct val="90000"/>
              </a:lnSpc>
              <a:buFontTx/>
              <a:buNone/>
            </a:pPr>
            <a:r>
              <a:rPr lang="en-US" sz="2400" smtClean="0"/>
              <a:t>FIRST PRINCIPLES</a:t>
            </a:r>
          </a:p>
          <a:p>
            <a:pPr marL="609600" indent="-609600" eaLnBrk="1" hangingPunct="1">
              <a:lnSpc>
                <a:spcPct val="90000"/>
              </a:lnSpc>
              <a:buFontTx/>
              <a:buAutoNum type="arabicPeriod"/>
            </a:pPr>
            <a:r>
              <a:rPr lang="en-US" sz="2400" smtClean="0"/>
              <a:t>Proportions</a:t>
            </a:r>
            <a:r>
              <a:rPr lang="en-US" sz="2400" smtClean="0">
                <a:sym typeface="Wingdings" pitchFamily="2" charset="2"/>
              </a:rPr>
              <a:t> Binomial</a:t>
            </a:r>
          </a:p>
          <a:p>
            <a:pPr marL="609600" indent="-609600" eaLnBrk="1" hangingPunct="1">
              <a:lnSpc>
                <a:spcPct val="90000"/>
              </a:lnSpc>
              <a:buFontTx/>
              <a:buAutoNum type="arabicPeriod"/>
            </a:pPr>
            <a:r>
              <a:rPr lang="en-US" sz="2400" smtClean="0">
                <a:sym typeface="Wingdings" pitchFamily="2" charset="2"/>
              </a:rPr>
              <a:t>Several categories Multinomial</a:t>
            </a:r>
          </a:p>
          <a:p>
            <a:pPr marL="609600" indent="-609600" eaLnBrk="1" hangingPunct="1">
              <a:lnSpc>
                <a:spcPct val="90000"/>
              </a:lnSpc>
              <a:buFontTx/>
              <a:buAutoNum type="arabicPeriod"/>
            </a:pPr>
            <a:r>
              <a:rPr lang="en-US" sz="2400" smtClean="0">
                <a:sym typeface="Wingdings" pitchFamily="2" charset="2"/>
              </a:rPr>
              <a:t>Count events Poisson, Neg. binomial</a:t>
            </a:r>
          </a:p>
          <a:p>
            <a:pPr marL="609600" indent="-609600" eaLnBrk="1" hangingPunct="1">
              <a:lnSpc>
                <a:spcPct val="90000"/>
              </a:lnSpc>
              <a:buFontTx/>
              <a:buAutoNum type="arabicPeriod"/>
            </a:pPr>
            <a:r>
              <a:rPr lang="en-US" sz="2400" smtClean="0">
                <a:sym typeface="Wingdings" pitchFamily="2" charset="2"/>
              </a:rPr>
              <a:t>Continuous data, additive processes Normal</a:t>
            </a:r>
          </a:p>
          <a:p>
            <a:pPr marL="609600" indent="-609600" eaLnBrk="1" hangingPunct="1">
              <a:lnSpc>
                <a:spcPct val="90000"/>
              </a:lnSpc>
              <a:buFontTx/>
              <a:buAutoNum type="arabicPeriod"/>
            </a:pPr>
            <a:r>
              <a:rPr lang="en-US" sz="2400" smtClean="0">
                <a:sym typeface="Wingdings" pitchFamily="2" charset="2"/>
              </a:rPr>
              <a:t>Quantities from multiplicative probabilities Lognormal, Gamma.</a:t>
            </a:r>
          </a:p>
          <a:p>
            <a:pPr marL="609600" indent="-609600" eaLnBrk="1" hangingPunct="1">
              <a:lnSpc>
                <a:spcPct val="90000"/>
              </a:lnSpc>
              <a:buFontTx/>
              <a:buNone/>
            </a:pPr>
            <a:r>
              <a:rPr lang="en-US" sz="2400" smtClean="0"/>
              <a:t>EMPIRICAL</a:t>
            </a:r>
          </a:p>
          <a:p>
            <a:pPr marL="609600" indent="-609600" eaLnBrk="1" hangingPunct="1">
              <a:lnSpc>
                <a:spcPct val="90000"/>
              </a:lnSpc>
              <a:buFontTx/>
              <a:buAutoNum type="arabicPeriod"/>
            </a:pPr>
            <a:r>
              <a:rPr lang="en-US" sz="2400" smtClean="0"/>
              <a:t>Examine data.</a:t>
            </a:r>
          </a:p>
          <a:p>
            <a:pPr marL="609600" indent="-609600" eaLnBrk="1" hangingPunct="1">
              <a:lnSpc>
                <a:spcPct val="90000"/>
              </a:lnSpc>
              <a:buFontTx/>
              <a:buAutoNum type="arabicPeriod"/>
            </a:pPr>
            <a:r>
              <a:rPr lang="en-US" sz="2400" smtClean="0"/>
              <a:t>Tests different probability distributions for model errors.</a:t>
            </a:r>
          </a:p>
          <a:p>
            <a:pPr marL="609600" indent="-609600" eaLnBrk="1" hangingPunct="1">
              <a:lnSpc>
                <a:spcPct val="90000"/>
              </a:lnSpc>
              <a:buFontTx/>
              <a:buNone/>
            </a:pPr>
            <a:endParaRPr lang="en-US" sz="2400" smtClean="0"/>
          </a:p>
        </p:txBody>
      </p:sp>
      <p:sp>
        <p:nvSpPr>
          <p:cNvPr id="36867" name="Rectangle 5"/>
          <p:cNvSpPr>
            <a:spLocks noGrp="1" noChangeArrowheads="1"/>
          </p:cNvSpPr>
          <p:nvPr>
            <p:ph type="title"/>
          </p:nvPr>
        </p:nvSpPr>
        <p:spPr>
          <a:xfrm>
            <a:off x="304800" y="120650"/>
            <a:ext cx="8610600" cy="717550"/>
          </a:xfrm>
          <a:noFill/>
        </p:spPr>
        <p:txBody>
          <a:bodyPr/>
          <a:lstStyle/>
          <a:p>
            <a:pPr eaLnBrk="1" hangingPunct="1"/>
            <a:r>
              <a:rPr lang="en-US" sz="2800" smtClean="0"/>
              <a:t>Determination of appropriate likelihood function</a:t>
            </a:r>
          </a:p>
        </p:txBody>
      </p:sp>
      <p:sp>
        <p:nvSpPr>
          <p:cNvPr id="186374" name="Text Box 6"/>
          <p:cNvSpPr txBox="1">
            <a:spLocks noChangeArrowheads="1"/>
          </p:cNvSpPr>
          <p:nvPr/>
        </p:nvSpPr>
        <p:spPr bwMode="auto">
          <a:xfrm>
            <a:off x="381000" y="5429250"/>
            <a:ext cx="8610600" cy="1828800"/>
          </a:xfrm>
          <a:prstGeom prst="rect">
            <a:avLst/>
          </a:prstGeom>
          <a:noFill/>
          <a:ln w="9525">
            <a:noFill/>
            <a:miter lim="800000"/>
            <a:headEnd/>
            <a:tailEnd/>
          </a:ln>
        </p:spPr>
        <p:txBody>
          <a:bodyPr>
            <a:spAutoFit/>
          </a:bodyPr>
          <a:lstStyle/>
          <a:p>
            <a:pPr>
              <a:lnSpc>
                <a:spcPct val="90000"/>
              </a:lnSpc>
              <a:spcBef>
                <a:spcPct val="20000"/>
              </a:spcBef>
            </a:pPr>
            <a:r>
              <a:rPr lang="en-US" sz="2400" b="1" i="1">
                <a:solidFill>
                  <a:srgbClr val="FF0000"/>
                </a:solidFill>
              </a:rPr>
              <a:t>Probability models can be thought of as competing hypotheses in exactly the same way that different parameter values (scientific models) are competing hypotheses.</a:t>
            </a:r>
          </a:p>
          <a:p>
            <a:pPr>
              <a:spcBef>
                <a:spcPct val="50000"/>
              </a:spcBef>
            </a:pPr>
            <a:endParaRPr lang="en-US" b="1" i="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63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4"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152400"/>
            <a:ext cx="8458200" cy="717550"/>
          </a:xfrm>
        </p:spPr>
        <p:txBody>
          <a:bodyPr/>
          <a:lstStyle/>
          <a:p>
            <a:pPr eaLnBrk="1" hangingPunct="1"/>
            <a:r>
              <a:rPr lang="en-US" sz="2800" smtClean="0"/>
              <a:t>Evaluating the strength of evidence for the MLE</a:t>
            </a:r>
          </a:p>
        </p:txBody>
      </p:sp>
      <p:sp>
        <p:nvSpPr>
          <p:cNvPr id="37891" name="Text Box 3"/>
          <p:cNvSpPr txBox="1">
            <a:spLocks noChangeArrowheads="1"/>
          </p:cNvSpPr>
          <p:nvPr/>
        </p:nvSpPr>
        <p:spPr bwMode="auto">
          <a:xfrm>
            <a:off x="471488" y="3182938"/>
            <a:ext cx="8304212" cy="519112"/>
          </a:xfrm>
          <a:prstGeom prst="rect">
            <a:avLst/>
          </a:prstGeom>
          <a:noFill/>
          <a:ln w="9525">
            <a:noFill/>
            <a:miter lim="800000"/>
            <a:headEnd/>
            <a:tailEnd/>
          </a:ln>
        </p:spPr>
        <p:txBody>
          <a:bodyPr wrap="none">
            <a:spAutoFit/>
          </a:bodyPr>
          <a:lstStyle/>
          <a:p>
            <a:pPr algn="ctr" eaLnBrk="0" hangingPunct="0"/>
            <a:r>
              <a:rPr lang="en-US" sz="2800"/>
              <a:t>Now that you have an MLE, how should you evaluate it?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General method</a:t>
            </a:r>
          </a:p>
        </p:txBody>
      </p:sp>
      <p:sp>
        <p:nvSpPr>
          <p:cNvPr id="41987" name="Rectangle 3"/>
          <p:cNvSpPr>
            <a:spLocks noGrp="1" noChangeArrowheads="1"/>
          </p:cNvSpPr>
          <p:nvPr>
            <p:ph type="body" idx="1"/>
          </p:nvPr>
        </p:nvSpPr>
        <p:spPr>
          <a:xfrm>
            <a:off x="152400" y="838200"/>
            <a:ext cx="8534400" cy="4114800"/>
          </a:xfrm>
        </p:spPr>
        <p:txBody>
          <a:bodyPr/>
          <a:lstStyle/>
          <a:p>
            <a:pPr eaLnBrk="1" hangingPunct="1"/>
            <a:r>
              <a:rPr lang="en-US" sz="2800" smtClean="0"/>
              <a:t>The support for a parameter value or model is defined as a the log of the likelihood of the parameter conditioned on the data. Thus, the difference between the log likelihoods provides a measure of the strength of support for one value over another.</a:t>
            </a:r>
          </a:p>
          <a:p>
            <a:pPr eaLnBrk="1" hangingPunct="1"/>
            <a:endParaRPr lang="en-US" sz="2800" smtClean="0"/>
          </a:p>
          <a:p>
            <a:pPr eaLnBrk="1" hangingPunct="1"/>
            <a:r>
              <a:rPr lang="en-US" sz="2800" smtClean="0"/>
              <a:t>Draw the likelihood curve (one parameter) or surface (two parameters) or n-dimensional space (n-parameters).</a:t>
            </a:r>
          </a:p>
          <a:p>
            <a:pPr eaLnBrk="1" hangingPunct="1"/>
            <a:endParaRPr lang="en-US" sz="2800" smtClean="0"/>
          </a:p>
          <a:p>
            <a:pPr eaLnBrk="1" hangingPunct="1"/>
            <a:r>
              <a:rPr lang="en-US" sz="2800" smtClean="0"/>
              <a:t>Figure out how much the likelihood changes as the parameter of interest moves away from the MLE. </a:t>
            </a:r>
          </a:p>
          <a:p>
            <a:pPr eaLnBrk="1" hangingPunct="1"/>
            <a:endParaRPr lang="en-US" sz="2800" smtClean="0"/>
          </a:p>
          <a:p>
            <a:pPr eaLnBrk="1" hangingPunct="1"/>
            <a:endParaRPr lang="en-US" sz="28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90600" y="304800"/>
            <a:ext cx="6975475" cy="717550"/>
          </a:xfrm>
        </p:spPr>
        <p:txBody>
          <a:bodyPr/>
          <a:lstStyle/>
          <a:p>
            <a:pPr eaLnBrk="1" hangingPunct="1"/>
            <a:r>
              <a:rPr lang="en-US" sz="2800" smtClean="0"/>
              <a:t>Strength of evidence for particular parameter estimates – “Support”</a:t>
            </a:r>
          </a:p>
        </p:txBody>
      </p:sp>
      <p:sp>
        <p:nvSpPr>
          <p:cNvPr id="43011" name="Rectangle 3"/>
          <p:cNvSpPr>
            <a:spLocks noGrp="1" noChangeArrowheads="1"/>
          </p:cNvSpPr>
          <p:nvPr>
            <p:ph type="body" idx="1"/>
          </p:nvPr>
        </p:nvSpPr>
        <p:spPr>
          <a:xfrm>
            <a:off x="609600" y="1828800"/>
            <a:ext cx="7721600" cy="1524000"/>
          </a:xfrm>
        </p:spPr>
        <p:txBody>
          <a:bodyPr/>
          <a:lstStyle/>
          <a:p>
            <a:pPr eaLnBrk="1" hangingPunct="1"/>
            <a:r>
              <a:rPr lang="en-US" sz="2800" dirty="0" smtClean="0"/>
              <a:t>Likelihood provides an objective measure of the strength of evidence for different parameter estimates.</a:t>
            </a:r>
          </a:p>
        </p:txBody>
      </p:sp>
      <p:sp>
        <p:nvSpPr>
          <p:cNvPr id="43012" name="Text Box 4"/>
          <p:cNvSpPr txBox="1">
            <a:spLocks noChangeArrowheads="1"/>
          </p:cNvSpPr>
          <p:nvPr/>
        </p:nvSpPr>
        <p:spPr bwMode="auto">
          <a:xfrm>
            <a:off x="1295400" y="1371600"/>
            <a:ext cx="6267450" cy="457200"/>
          </a:xfrm>
          <a:prstGeom prst="rect">
            <a:avLst/>
          </a:prstGeom>
          <a:noFill/>
          <a:ln w="9525">
            <a:noFill/>
            <a:miter lim="800000"/>
            <a:headEnd/>
            <a:tailEnd/>
          </a:ln>
        </p:spPr>
        <p:txBody>
          <a:bodyPr wrap="none">
            <a:spAutoFit/>
          </a:bodyPr>
          <a:lstStyle/>
          <a:p>
            <a:pPr algn="ctr" eaLnBrk="0" hangingPunct="0"/>
            <a:r>
              <a:rPr lang="en-US" sz="2400">
                <a:solidFill>
                  <a:srgbClr val="006600"/>
                </a:solidFill>
                <a:latin typeface="Comic Sans MS" pitchFamily="66" charset="0"/>
              </a:rPr>
              <a:t>Log-likelihood = “Support”  (Edwards 1992)</a:t>
            </a:r>
          </a:p>
        </p:txBody>
      </p:sp>
      <p:pic>
        <p:nvPicPr>
          <p:cNvPr id="43013" name="Picture 5"/>
          <p:cNvPicPr>
            <a:picLocks noChangeAspect="1" noChangeArrowheads="1"/>
          </p:cNvPicPr>
          <p:nvPr/>
        </p:nvPicPr>
        <p:blipFill>
          <a:blip r:embed="rId3" cstate="print"/>
          <a:srcRect l="5412" t="8954" r="2707" b="8954"/>
          <a:stretch>
            <a:fillRect/>
          </a:stretch>
        </p:blipFill>
        <p:spPr bwMode="auto">
          <a:xfrm>
            <a:off x="3048000" y="3505200"/>
            <a:ext cx="5919788"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066800" y="304800"/>
            <a:ext cx="6975475" cy="717550"/>
          </a:xfrm>
        </p:spPr>
        <p:txBody>
          <a:bodyPr/>
          <a:lstStyle/>
          <a:p>
            <a:pPr eaLnBrk="1" hangingPunct="1"/>
            <a:r>
              <a:rPr lang="en-US" sz="2800" smtClean="0"/>
              <a:t>Asymptotic  vs. Simultaneous</a:t>
            </a:r>
            <a:br>
              <a:rPr lang="en-US" sz="2800" smtClean="0"/>
            </a:br>
            <a:r>
              <a:rPr lang="en-US" sz="2800" smtClean="0"/>
              <a:t> M-Unit Support Limits</a:t>
            </a:r>
          </a:p>
        </p:txBody>
      </p:sp>
      <p:sp>
        <p:nvSpPr>
          <p:cNvPr id="44035" name="Rectangle 3"/>
          <p:cNvSpPr>
            <a:spLocks noGrp="1" noChangeArrowheads="1"/>
          </p:cNvSpPr>
          <p:nvPr>
            <p:ph type="body" idx="1"/>
          </p:nvPr>
        </p:nvSpPr>
        <p:spPr>
          <a:xfrm>
            <a:off x="304800" y="1219200"/>
            <a:ext cx="7721600" cy="1676400"/>
          </a:xfrm>
        </p:spPr>
        <p:txBody>
          <a:bodyPr/>
          <a:lstStyle/>
          <a:p>
            <a:pPr eaLnBrk="1" hangingPunct="1">
              <a:lnSpc>
                <a:spcPct val="90000"/>
              </a:lnSpc>
            </a:pPr>
            <a:r>
              <a:rPr lang="en-US" sz="2800" smtClean="0"/>
              <a:t>Asymptotic:</a:t>
            </a:r>
          </a:p>
          <a:p>
            <a:pPr lvl="1" eaLnBrk="1" hangingPunct="1">
              <a:lnSpc>
                <a:spcPct val="90000"/>
              </a:lnSpc>
            </a:pPr>
            <a:r>
              <a:rPr lang="en-US" sz="2600" smtClean="0"/>
              <a:t>Hold all other parameters at their MLE values, and systematically vary the remaining parameter until likelihood declines by a chosen amount (</a:t>
            </a:r>
            <a:r>
              <a:rPr lang="en-US" sz="2600" i="1" smtClean="0"/>
              <a:t>m</a:t>
            </a:r>
            <a:r>
              <a:rPr lang="en-US" sz="2600" smtClean="0"/>
              <a:t>)</a:t>
            </a:r>
          </a:p>
        </p:txBody>
      </p:sp>
      <p:pic>
        <p:nvPicPr>
          <p:cNvPr id="44036" name="Picture 4"/>
          <p:cNvPicPr>
            <a:picLocks noChangeAspect="1" noChangeArrowheads="1"/>
          </p:cNvPicPr>
          <p:nvPr/>
        </p:nvPicPr>
        <p:blipFill>
          <a:blip r:embed="rId3" cstate="print"/>
          <a:srcRect t="8127" b="8127"/>
          <a:stretch>
            <a:fillRect/>
          </a:stretch>
        </p:blipFill>
        <p:spPr bwMode="auto">
          <a:xfrm>
            <a:off x="2057400" y="3048000"/>
            <a:ext cx="6781800" cy="3592513"/>
          </a:xfrm>
          <a:prstGeom prst="rect">
            <a:avLst/>
          </a:prstGeom>
          <a:noFill/>
          <a:ln w="9525">
            <a:noFill/>
            <a:miter lim="800000"/>
            <a:headEnd/>
            <a:tailEnd/>
          </a:ln>
        </p:spPr>
      </p:pic>
      <p:sp>
        <p:nvSpPr>
          <p:cNvPr id="44037" name="Text Box 5"/>
          <p:cNvSpPr txBox="1">
            <a:spLocks noChangeArrowheads="1"/>
          </p:cNvSpPr>
          <p:nvPr/>
        </p:nvSpPr>
        <p:spPr bwMode="auto">
          <a:xfrm>
            <a:off x="152400" y="4038600"/>
            <a:ext cx="2133600" cy="1920875"/>
          </a:xfrm>
          <a:prstGeom prst="rect">
            <a:avLst/>
          </a:prstGeom>
          <a:noFill/>
          <a:ln w="9525">
            <a:noFill/>
            <a:miter lim="800000"/>
            <a:headEnd/>
            <a:tailEnd/>
          </a:ln>
        </p:spPr>
        <p:txBody>
          <a:bodyPr>
            <a:spAutoFit/>
          </a:bodyPr>
          <a:lstStyle/>
          <a:p>
            <a:pPr algn="ctr" eaLnBrk="0" hangingPunct="0"/>
            <a:r>
              <a:rPr lang="en-US" sz="2000">
                <a:solidFill>
                  <a:srgbClr val="0000FF"/>
                </a:solidFill>
                <a:latin typeface="Garamond" pitchFamily="18" charset="0"/>
              </a:rPr>
              <a:t>What should “m” be?   (1.92 is a good number, and is roughly analogous to a 95% CI)</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solidFill>
                  <a:srgbClr val="0000FF"/>
                </a:solidFill>
                <a:latin typeface="Comic Sans MS" pitchFamily="66" charset="0"/>
              </a:rPr>
              <a:t>Steps in Maximum</a:t>
            </a:r>
            <a:br>
              <a:rPr lang="en-US" sz="3600" dirty="0" smtClean="0">
                <a:solidFill>
                  <a:srgbClr val="0000FF"/>
                </a:solidFill>
                <a:latin typeface="Comic Sans MS" pitchFamily="66" charset="0"/>
              </a:rPr>
            </a:br>
            <a:r>
              <a:rPr lang="en-US" sz="3600" dirty="0" smtClean="0">
                <a:solidFill>
                  <a:srgbClr val="0000FF"/>
                </a:solidFill>
                <a:latin typeface="Comic Sans MS" pitchFamily="66" charset="0"/>
              </a:rPr>
              <a:t>Likelihood Estimation:</a:t>
            </a:r>
            <a:br>
              <a:rPr lang="en-US" sz="3600" dirty="0" smtClean="0">
                <a:solidFill>
                  <a:srgbClr val="0000FF"/>
                </a:solidFill>
                <a:latin typeface="Comic Sans MS" pitchFamily="66" charset="0"/>
              </a:rPr>
            </a:br>
            <a:r>
              <a:rPr lang="en-US" sz="3600" dirty="0" smtClean="0">
                <a:solidFill>
                  <a:srgbClr val="0000FF"/>
                </a:solidFill>
                <a:latin typeface="Comic Sans MS" pitchFamily="66" charset="0"/>
              </a:rPr>
              <a:t>The Nuts and Bolts of MLE</a:t>
            </a:r>
            <a:endParaRPr lang="en-GB" sz="3600" dirty="0">
              <a:solidFill>
                <a:srgbClr val="0000FF"/>
              </a:solidFill>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914400" y="349250"/>
            <a:ext cx="6975475" cy="717550"/>
          </a:xfrm>
        </p:spPr>
        <p:txBody>
          <a:bodyPr/>
          <a:lstStyle/>
          <a:p>
            <a:r>
              <a:rPr lang="en-US" dirty="0" err="1" smtClean="0"/>
              <a:t>Stochasticity</a:t>
            </a:r>
            <a:r>
              <a:rPr lang="en-US" dirty="0" smtClean="0"/>
              <a:t> </a:t>
            </a:r>
            <a:endParaRPr lang="en-GB" dirty="0" smtClean="0"/>
          </a:p>
        </p:txBody>
      </p:sp>
      <p:sp>
        <p:nvSpPr>
          <p:cNvPr id="13315" name="Content Placeholder 2"/>
          <p:cNvSpPr>
            <a:spLocks noGrp="1"/>
          </p:cNvSpPr>
          <p:nvPr>
            <p:ph idx="1"/>
          </p:nvPr>
        </p:nvSpPr>
        <p:spPr>
          <a:xfrm>
            <a:off x="304800" y="1447800"/>
            <a:ext cx="8839200" cy="5105400"/>
          </a:xfrm>
        </p:spPr>
        <p:txBody>
          <a:bodyPr/>
          <a:lstStyle/>
          <a:p>
            <a:r>
              <a:rPr lang="en-US" sz="3000" dirty="0" err="1" smtClean="0"/>
              <a:t>Stochasticity</a:t>
            </a:r>
            <a:r>
              <a:rPr lang="en-US" sz="3000" dirty="0" smtClean="0"/>
              <a:t> refers to things that are unknown.</a:t>
            </a:r>
          </a:p>
          <a:p>
            <a:r>
              <a:rPr lang="en-US" sz="3000" dirty="0" smtClean="0"/>
              <a:t>Models are stochastic because we cannot specify everything (if we did, we wouldn’t have a model).</a:t>
            </a:r>
          </a:p>
          <a:p>
            <a:r>
              <a:rPr lang="en-US" sz="3000" dirty="0" smtClean="0"/>
              <a:t>The elements that we leave out of models are treated stochastically.</a:t>
            </a:r>
          </a:p>
          <a:p>
            <a:r>
              <a:rPr lang="en-US" sz="3000" dirty="0" smtClean="0"/>
              <a:t>This means our models have two parts: a </a:t>
            </a:r>
            <a:r>
              <a:rPr lang="en-US" sz="3000" b="1" dirty="0" smtClean="0"/>
              <a:t>deterministic </a:t>
            </a:r>
            <a:r>
              <a:rPr lang="en-US" sz="3000" dirty="0" smtClean="0"/>
              <a:t>part (the process model)</a:t>
            </a:r>
            <a:r>
              <a:rPr lang="en-US" sz="3000" b="1" dirty="0" smtClean="0"/>
              <a:t> </a:t>
            </a:r>
            <a:r>
              <a:rPr lang="en-US" sz="3000" dirty="0" smtClean="0"/>
              <a:t>and a </a:t>
            </a:r>
            <a:r>
              <a:rPr lang="en-US" sz="3000" b="1" dirty="0" smtClean="0"/>
              <a:t>stochastic </a:t>
            </a:r>
            <a:r>
              <a:rPr lang="en-US" sz="3000" dirty="0" smtClean="0"/>
              <a:t>part (the probability model). Both are abstractions and both will require choices.</a:t>
            </a:r>
            <a:endParaRPr lang="en-GB" sz="30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25450"/>
            <a:ext cx="6975475" cy="717550"/>
          </a:xfrm>
        </p:spPr>
        <p:txBody>
          <a:bodyPr/>
          <a:lstStyle/>
          <a:p>
            <a:r>
              <a:rPr lang="en-US" sz="3200" dirty="0" smtClean="0"/>
              <a:t>Steps in Maximum Likelihood Estimation</a:t>
            </a:r>
            <a:endParaRPr lang="en-GB" sz="3200" dirty="0"/>
          </a:p>
        </p:txBody>
      </p:sp>
      <p:sp>
        <p:nvSpPr>
          <p:cNvPr id="3" name="Content Placeholder 2"/>
          <p:cNvSpPr>
            <a:spLocks noGrp="1"/>
          </p:cNvSpPr>
          <p:nvPr>
            <p:ph idx="1"/>
          </p:nvPr>
        </p:nvSpPr>
        <p:spPr>
          <a:xfrm>
            <a:off x="457200" y="1371600"/>
            <a:ext cx="8229600" cy="4525963"/>
          </a:xfrm>
        </p:spPr>
        <p:txBody>
          <a:bodyPr>
            <a:noAutofit/>
          </a:bodyPr>
          <a:lstStyle/>
          <a:p>
            <a:pPr marL="457200" indent="-457200">
              <a:buFont typeface="+mj-lt"/>
              <a:buAutoNum type="arabicPeriod"/>
            </a:pPr>
            <a:r>
              <a:rPr lang="en-US" sz="2600" dirty="0" smtClean="0"/>
              <a:t>Choose a deterministic model to represent the process of interest.</a:t>
            </a:r>
          </a:p>
          <a:p>
            <a:pPr marL="457200" indent="-457200">
              <a:buFont typeface="+mj-lt"/>
              <a:buAutoNum type="arabicPeriod"/>
            </a:pPr>
            <a:r>
              <a:rPr lang="en-US" sz="2600" dirty="0" smtClean="0"/>
              <a:t>Choose a probability model to represent uncertainty about the process.</a:t>
            </a:r>
          </a:p>
          <a:p>
            <a:pPr marL="457200" indent="-457200">
              <a:buFont typeface="+mj-lt"/>
              <a:buAutoNum type="arabicPeriod"/>
            </a:pPr>
            <a:r>
              <a:rPr lang="en-US" sz="2600" dirty="0" smtClean="0"/>
              <a:t>Combine the deterministic and probability models to estimate the likelihood of the parameters conditional on the data (not the probability of the parameters!)</a:t>
            </a:r>
          </a:p>
          <a:p>
            <a:pPr marL="457200" indent="-457200">
              <a:buFont typeface="+mj-lt"/>
              <a:buAutoNum type="arabicPeriod"/>
            </a:pPr>
            <a:r>
              <a:rPr lang="en-US" sz="2600" dirty="0" smtClean="0"/>
              <a:t>Use numerical search tools to find the values of the parameters that maximize the likelihood (or minimize the negative </a:t>
            </a:r>
            <a:r>
              <a:rPr lang="en-US" sz="2600" dirty="0" err="1" smtClean="0"/>
              <a:t>loglikelihood</a:t>
            </a:r>
            <a:r>
              <a:rPr lang="en-US" sz="2600" dirty="0" smtClean="0"/>
              <a:t>). </a:t>
            </a:r>
          </a:p>
          <a:p>
            <a:pPr marL="457200" indent="-457200">
              <a:buFont typeface="+mj-lt"/>
              <a:buAutoNum type="arabicPeriod"/>
            </a:pPr>
            <a:r>
              <a:rPr lang="en-US" sz="2600" dirty="0" smtClean="0">
                <a:solidFill>
                  <a:srgbClr val="FF0000"/>
                </a:solidFill>
              </a:rPr>
              <a:t>Examine your results.</a:t>
            </a:r>
            <a:endParaRPr lang="en-GB" sz="2600" dirty="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2800" dirty="0" smtClean="0"/>
              <a:t>How do we use likelihood to estimate parameters? A </a:t>
            </a:r>
            <a:r>
              <a:rPr lang="en-US" sz="2800" dirty="0" err="1" smtClean="0"/>
              <a:t>sightability</a:t>
            </a:r>
            <a:r>
              <a:rPr lang="en-US" sz="2800" dirty="0" smtClean="0"/>
              <a:t> curve</a:t>
            </a:r>
            <a:endParaRPr lang="en-GB" sz="2800" dirty="0"/>
          </a:p>
        </p:txBody>
      </p:sp>
      <p:pic>
        <p:nvPicPr>
          <p:cNvPr id="1026" name="Picture 2"/>
          <p:cNvPicPr>
            <a:picLocks noChangeAspect="1" noChangeArrowheads="1"/>
          </p:cNvPicPr>
          <p:nvPr/>
        </p:nvPicPr>
        <p:blipFill>
          <a:blip r:embed="rId3" cstate="print"/>
          <a:srcRect/>
          <a:stretch>
            <a:fillRect/>
          </a:stretch>
        </p:blipFill>
        <p:spPr bwMode="auto">
          <a:xfrm>
            <a:off x="4800600" y="609600"/>
            <a:ext cx="4386262" cy="4378331"/>
          </a:xfrm>
          <a:prstGeom prst="rect">
            <a:avLst/>
          </a:prstGeom>
          <a:noFill/>
          <a:ln w="9525">
            <a:noFill/>
            <a:miter lim="800000"/>
            <a:headEnd/>
            <a:tailEnd/>
          </a:ln>
          <a:effectLst/>
        </p:spPr>
      </p:pic>
      <p:graphicFrame>
        <p:nvGraphicFramePr>
          <p:cNvPr id="5" name="Object 4"/>
          <p:cNvGraphicFramePr>
            <a:graphicFrameLocks noChangeAspect="1"/>
          </p:cNvGraphicFramePr>
          <p:nvPr/>
        </p:nvGraphicFramePr>
        <p:xfrm>
          <a:off x="617621" y="1828800"/>
          <a:ext cx="3116179" cy="533400"/>
        </p:xfrm>
        <a:graphic>
          <a:graphicData uri="http://schemas.openxmlformats.org/presentationml/2006/ole">
            <mc:AlternateContent xmlns:mc="http://schemas.openxmlformats.org/markup-compatibility/2006">
              <mc:Choice xmlns:v="urn:schemas-microsoft-com:vml" Requires="v">
                <p:oleObj spid="_x0000_s59403" name="Equation" r:id="rId4" imgW="1409400" imgH="241200" progId="Equation.3">
                  <p:embed/>
                </p:oleObj>
              </mc:Choice>
              <mc:Fallback>
                <p:oleObj name="Equation" r:id="rId4" imgW="1409400" imgH="2412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621" y="1828800"/>
                        <a:ext cx="3116179"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228600" y="3811012"/>
            <a:ext cx="6606296" cy="3046988"/>
          </a:xfrm>
          <a:prstGeom prst="rect">
            <a:avLst/>
          </a:prstGeom>
          <a:noFill/>
        </p:spPr>
        <p:txBody>
          <a:bodyPr wrap="none" rtlCol="0">
            <a:spAutoFit/>
          </a:bodyPr>
          <a:lstStyle/>
          <a:p>
            <a:r>
              <a:rPr lang="el-GR" sz="2400" dirty="0" smtClean="0"/>
              <a:t>μ</a:t>
            </a:r>
            <a:r>
              <a:rPr lang="en-US" sz="2400" baseline="-25000" dirty="0" err="1" smtClean="0"/>
              <a:t>i</a:t>
            </a:r>
            <a:r>
              <a:rPr lang="en-US" sz="2400" dirty="0" smtClean="0"/>
              <a:t>=model prediction of number</a:t>
            </a:r>
          </a:p>
          <a:p>
            <a:r>
              <a:rPr lang="en-US" sz="2400" dirty="0"/>
              <a:t>o</a:t>
            </a:r>
            <a:r>
              <a:rPr lang="en-US" sz="2400" dirty="0" smtClean="0"/>
              <a:t>bserved as a function on number in plot</a:t>
            </a:r>
          </a:p>
          <a:p>
            <a:endParaRPr lang="en-US" sz="2400" dirty="0"/>
          </a:p>
          <a:p>
            <a:r>
              <a:rPr lang="en-US" sz="2400" dirty="0" err="1" smtClean="0"/>
              <a:t>y</a:t>
            </a:r>
            <a:r>
              <a:rPr lang="en-US" sz="2400" baseline="-25000" dirty="0" err="1" smtClean="0"/>
              <a:t>i</a:t>
            </a:r>
            <a:r>
              <a:rPr lang="en-US" sz="2400" dirty="0" smtClean="0"/>
              <a:t>=number observed</a:t>
            </a:r>
          </a:p>
          <a:p>
            <a:r>
              <a:rPr lang="en-US" sz="2400" dirty="0" smtClean="0"/>
              <a:t>x</a:t>
            </a:r>
            <a:r>
              <a:rPr lang="en-US" sz="2400" baseline="-25000" dirty="0" smtClean="0"/>
              <a:t>i</a:t>
            </a:r>
            <a:r>
              <a:rPr lang="en-US" sz="2400" dirty="0" smtClean="0"/>
              <a:t>=true number of individuals in plot I</a:t>
            </a:r>
          </a:p>
          <a:p>
            <a:r>
              <a:rPr lang="en-US" sz="2400" dirty="0"/>
              <a:t>a</a:t>
            </a:r>
            <a:r>
              <a:rPr lang="en-US" sz="2400" dirty="0" smtClean="0"/>
              <a:t>=intercept that allows individuals to be unobserved</a:t>
            </a:r>
          </a:p>
          <a:p>
            <a:r>
              <a:rPr lang="en-US" sz="2400" dirty="0"/>
              <a:t>w</a:t>
            </a:r>
            <a:r>
              <a:rPr lang="en-US" sz="2400" dirty="0" smtClean="0"/>
              <a:t>hen they are rare</a:t>
            </a:r>
          </a:p>
          <a:p>
            <a:r>
              <a:rPr lang="en-US" sz="2400" dirty="0"/>
              <a:t>b</a:t>
            </a:r>
            <a:r>
              <a:rPr lang="en-US" sz="2400" dirty="0" smtClean="0"/>
              <a:t>=proportion of animals observed</a:t>
            </a:r>
            <a:endParaRPr lang="en-GB" sz="2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nvGraphicFramePr>
        <p:xfrm>
          <a:off x="762000" y="2286000"/>
          <a:ext cx="2888452" cy="1066800"/>
        </p:xfrm>
        <a:graphic>
          <a:graphicData uri="http://schemas.openxmlformats.org/presentationml/2006/ole">
            <mc:AlternateContent xmlns:mc="http://schemas.openxmlformats.org/markup-compatibility/2006">
              <mc:Choice xmlns:v="urn:schemas-microsoft-com:vml" Requires="v">
                <p:oleObj spid="_x0000_s60427" name="Equation" r:id="rId3" imgW="1409400" imgH="520560" progId="Equation.3">
                  <p:embed/>
                </p:oleObj>
              </mc:Choice>
              <mc:Fallback>
                <p:oleObj name="Equation" r:id="rId3" imgW="1409400" imgH="5205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286000"/>
                        <a:ext cx="2888452"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609600" y="304800"/>
            <a:ext cx="7696200" cy="1200329"/>
          </a:xfrm>
          <a:prstGeom prst="rect">
            <a:avLst/>
          </a:prstGeom>
          <a:noFill/>
        </p:spPr>
        <p:txBody>
          <a:bodyPr wrap="square" rtlCol="0">
            <a:spAutoFit/>
          </a:bodyPr>
          <a:lstStyle/>
          <a:p>
            <a:r>
              <a:rPr lang="en-US" sz="2400" dirty="0" smtClean="0"/>
              <a:t>Let P(</a:t>
            </a:r>
            <a:r>
              <a:rPr lang="en-US" sz="2400" dirty="0" err="1" smtClean="0"/>
              <a:t>y</a:t>
            </a:r>
            <a:r>
              <a:rPr lang="en-US" sz="2400" baseline="-25000" dirty="0" err="1" smtClean="0"/>
              <a:t>i</a:t>
            </a:r>
            <a:r>
              <a:rPr lang="en-US" sz="2400" dirty="0" smtClean="0"/>
              <a:t>|</a:t>
            </a:r>
            <a:r>
              <a:rPr lang="el-GR" sz="2400" dirty="0" smtClean="0"/>
              <a:t>θ</a:t>
            </a:r>
            <a:r>
              <a:rPr lang="en-US" sz="2400" dirty="0" smtClean="0"/>
              <a:t>) =Poisson (</a:t>
            </a:r>
            <a:r>
              <a:rPr lang="en-US" sz="2400" dirty="0" err="1" smtClean="0"/>
              <a:t>y</a:t>
            </a:r>
            <a:r>
              <a:rPr lang="en-US" sz="2400" baseline="-25000" dirty="0" err="1" smtClean="0"/>
              <a:t>i</a:t>
            </a:r>
            <a:r>
              <a:rPr lang="en-US" sz="2400" dirty="0" smtClean="0"/>
              <a:t>|</a:t>
            </a:r>
            <a:r>
              <a:rPr lang="el-GR" sz="2400" dirty="0" smtClean="0"/>
              <a:t>μ</a:t>
            </a:r>
            <a:r>
              <a:rPr lang="en-US" sz="2400" baseline="-25000" dirty="0" err="1" smtClean="0"/>
              <a:t>i</a:t>
            </a:r>
            <a:r>
              <a:rPr lang="en-US" sz="2400" dirty="0" smtClean="0"/>
              <a:t>). That is, the probability of the data given the parameter values is given by a Poisson likelihood function with parameter </a:t>
            </a:r>
            <a:r>
              <a:rPr lang="el-GR" sz="2400" dirty="0" smtClean="0"/>
              <a:t>μ</a:t>
            </a:r>
            <a:r>
              <a:rPr lang="en-US" sz="2400" baseline="-25000" dirty="0" err="1" smtClean="0"/>
              <a:t>i</a:t>
            </a:r>
            <a:endParaRPr lang="en-US" sz="2400" dirty="0"/>
          </a:p>
        </p:txBody>
      </p:sp>
      <p:sp>
        <p:nvSpPr>
          <p:cNvPr id="8" name="TextBox 7"/>
          <p:cNvSpPr txBox="1"/>
          <p:nvPr/>
        </p:nvSpPr>
        <p:spPr>
          <a:xfrm>
            <a:off x="533400" y="3962400"/>
            <a:ext cx="7696200" cy="1938992"/>
          </a:xfrm>
          <a:prstGeom prst="rect">
            <a:avLst/>
          </a:prstGeom>
          <a:noFill/>
        </p:spPr>
        <p:txBody>
          <a:bodyPr wrap="square" rtlCol="0">
            <a:spAutoFit/>
          </a:bodyPr>
          <a:lstStyle/>
          <a:p>
            <a:r>
              <a:rPr lang="en-US" sz="2400" dirty="0" smtClean="0"/>
              <a:t>The </a:t>
            </a:r>
            <a:r>
              <a:rPr lang="en-US" sz="2400" dirty="0" err="1" smtClean="0"/>
              <a:t>y</a:t>
            </a:r>
            <a:r>
              <a:rPr lang="en-US" sz="2400" baseline="-25000" dirty="0" err="1" smtClean="0"/>
              <a:t>i</a:t>
            </a:r>
            <a:r>
              <a:rPr lang="en-US" sz="2400" dirty="0"/>
              <a:t> </a:t>
            </a:r>
            <a:r>
              <a:rPr lang="en-US" sz="2400" dirty="0" smtClean="0"/>
              <a:t>are the number of individuals counted. The thing to note is the nesting—the prediction of the </a:t>
            </a:r>
            <a:r>
              <a:rPr lang="en-US" sz="2400" dirty="0" err="1" smtClean="0"/>
              <a:t>sightability</a:t>
            </a:r>
            <a:r>
              <a:rPr lang="en-US" sz="2400" dirty="0" smtClean="0"/>
              <a:t> mode;</a:t>
            </a:r>
          </a:p>
          <a:p>
            <a:r>
              <a:rPr lang="en-US" sz="2400" dirty="0" smtClean="0"/>
              <a:t>becomes a parameter (the mean) in the Poisson likelihood. This linkage allows the parameters of the deterministic model to be estimated via likelihood or </a:t>
            </a:r>
            <a:r>
              <a:rPr lang="en-US" sz="2400" dirty="0" err="1" smtClean="0"/>
              <a:t>Bayes</a:t>
            </a:r>
            <a:r>
              <a:rPr lang="en-US" sz="2400" dirty="0" smtClean="0"/>
              <a:t>.</a:t>
            </a:r>
            <a:endParaRPr lang="en-US" sz="2400" dirty="0"/>
          </a:p>
        </p:txBody>
      </p:sp>
      <p:cxnSp>
        <p:nvCxnSpPr>
          <p:cNvPr id="10" name="Straight Arrow Connector 9"/>
          <p:cNvCxnSpPr/>
          <p:nvPr/>
        </p:nvCxnSpPr>
        <p:spPr>
          <a:xfrm flipH="1">
            <a:off x="3657600" y="1981200"/>
            <a:ext cx="1066800" cy="381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3352800" y="3124200"/>
            <a:ext cx="1295400" cy="228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724400" y="1828800"/>
            <a:ext cx="1880771" cy="369332"/>
          </a:xfrm>
          <a:prstGeom prst="rect">
            <a:avLst/>
          </a:prstGeom>
          <a:noFill/>
        </p:spPr>
        <p:txBody>
          <a:bodyPr wrap="none" rtlCol="0">
            <a:spAutoFit/>
          </a:bodyPr>
          <a:lstStyle/>
          <a:p>
            <a:r>
              <a:rPr lang="en-US" dirty="0" smtClean="0"/>
              <a:t>Deterministic part</a:t>
            </a:r>
            <a:endParaRPr lang="en-GB" dirty="0"/>
          </a:p>
        </p:txBody>
      </p:sp>
      <p:sp>
        <p:nvSpPr>
          <p:cNvPr id="16" name="TextBox 15"/>
          <p:cNvSpPr txBox="1"/>
          <p:nvPr/>
        </p:nvSpPr>
        <p:spPr>
          <a:xfrm>
            <a:off x="4748629" y="3135868"/>
            <a:ext cx="1574470" cy="369332"/>
          </a:xfrm>
          <a:prstGeom prst="rect">
            <a:avLst/>
          </a:prstGeom>
          <a:noFill/>
        </p:spPr>
        <p:txBody>
          <a:bodyPr wrap="none" rtlCol="0">
            <a:spAutoFit/>
          </a:bodyPr>
          <a:lstStyle/>
          <a:p>
            <a:r>
              <a:rPr lang="en-US" dirty="0" smtClean="0"/>
              <a:t>Stochastic part</a:t>
            </a:r>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838200" y="457200"/>
          <a:ext cx="3962400" cy="2747427"/>
        </p:xfrm>
        <a:graphic>
          <a:graphicData uri="http://schemas.openxmlformats.org/presentationml/2006/ole">
            <mc:AlternateContent xmlns:mc="http://schemas.openxmlformats.org/markup-compatibility/2006">
              <mc:Choice xmlns:v="urn:schemas-microsoft-com:vml" Requires="v">
                <p:oleObj spid="_x0000_s61451" name="Equation" r:id="rId3" imgW="2514600" imgH="1701720" progId="Equation.3">
                  <p:embed/>
                </p:oleObj>
              </mc:Choice>
              <mc:Fallback>
                <p:oleObj name="Equation" r:id="rId3" imgW="2514600" imgH="17017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57200"/>
                        <a:ext cx="3962400" cy="27474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685800" y="3581400"/>
            <a:ext cx="7696200" cy="830997"/>
          </a:xfrm>
          <a:prstGeom prst="rect">
            <a:avLst/>
          </a:prstGeom>
          <a:noFill/>
        </p:spPr>
        <p:txBody>
          <a:bodyPr wrap="square" rtlCol="0">
            <a:spAutoFit/>
          </a:bodyPr>
          <a:lstStyle/>
          <a:p>
            <a:r>
              <a:rPr lang="en-US" sz="2400" dirty="0" smtClean="0"/>
              <a:t>We search over a and b to find the values that give the maximum </a:t>
            </a:r>
            <a:r>
              <a:rPr lang="en-US" sz="2400" i="1" dirty="0" smtClean="0"/>
              <a:t>L (</a:t>
            </a:r>
            <a:r>
              <a:rPr lang="en-US" sz="2400" i="1" dirty="0" err="1" smtClean="0"/>
              <a:t>a,b|y</a:t>
            </a:r>
            <a:r>
              <a:rPr lang="en-US" sz="2400" i="1" dirty="0" smtClean="0"/>
              <a:t>).</a:t>
            </a:r>
            <a:endParaRPr lang="en-US" sz="2400" i="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77850"/>
            <a:ext cx="6975475" cy="717550"/>
          </a:xfrm>
        </p:spPr>
        <p:txBody>
          <a:bodyPr/>
          <a:lstStyle/>
          <a:p>
            <a:r>
              <a:rPr lang="en-US" dirty="0" smtClean="0"/>
              <a:t>Searching for MLE on a surface:</a:t>
            </a:r>
            <a:br>
              <a:rPr lang="en-US" dirty="0" smtClean="0"/>
            </a:br>
            <a:r>
              <a:rPr lang="en-US" dirty="0" smtClean="0"/>
              <a:t>Two or more parameters</a:t>
            </a:r>
            <a:endParaRPr lang="en-GB" dirty="0"/>
          </a:p>
        </p:txBody>
      </p:sp>
      <p:grpSp>
        <p:nvGrpSpPr>
          <p:cNvPr id="3" name="Group 7"/>
          <p:cNvGrpSpPr/>
          <p:nvPr/>
        </p:nvGrpSpPr>
        <p:grpSpPr>
          <a:xfrm>
            <a:off x="914400" y="2057400"/>
            <a:ext cx="6702116" cy="3962400"/>
            <a:chOff x="914400" y="2057400"/>
            <a:chExt cx="6702116" cy="3962400"/>
          </a:xfrm>
        </p:grpSpPr>
        <p:pic>
          <p:nvPicPr>
            <p:cNvPr id="4098" name="Picture 2"/>
            <p:cNvPicPr>
              <a:picLocks noChangeAspect="1" noChangeArrowheads="1"/>
            </p:cNvPicPr>
            <p:nvPr/>
          </p:nvPicPr>
          <p:blipFill>
            <a:blip r:embed="rId2" cstate="print"/>
            <a:srcRect/>
            <a:stretch>
              <a:fillRect/>
            </a:stretch>
          </p:blipFill>
          <p:spPr bwMode="auto">
            <a:xfrm>
              <a:off x="914400" y="2057400"/>
              <a:ext cx="6702116" cy="3962400"/>
            </a:xfrm>
            <a:prstGeom prst="rect">
              <a:avLst/>
            </a:prstGeom>
            <a:noFill/>
            <a:ln w="9525">
              <a:noFill/>
              <a:miter lim="800000"/>
              <a:headEnd/>
              <a:tailEnd/>
            </a:ln>
          </p:spPr>
        </p:pic>
        <p:sp>
          <p:nvSpPr>
            <p:cNvPr id="5" name="TextBox 4"/>
            <p:cNvSpPr txBox="1"/>
            <p:nvPr/>
          </p:nvSpPr>
          <p:spPr>
            <a:xfrm>
              <a:off x="1066800" y="2667000"/>
              <a:ext cx="1173719" cy="461665"/>
            </a:xfrm>
            <a:prstGeom prst="rect">
              <a:avLst/>
            </a:prstGeom>
            <a:solidFill>
              <a:schemeClr val="bg1"/>
            </a:solidFill>
          </p:spPr>
          <p:txBody>
            <a:bodyPr wrap="none" rtlCol="0">
              <a:spAutoFit/>
            </a:bodyPr>
            <a:lstStyle/>
            <a:p>
              <a:r>
                <a:rPr lang="en-US" sz="2400" i="1" dirty="0" smtClean="0"/>
                <a:t>L(</a:t>
              </a:r>
              <a:r>
                <a:rPr lang="en-US" sz="2400" i="1" dirty="0" err="1" smtClean="0"/>
                <a:t>a,b|y</a:t>
              </a:r>
              <a:r>
                <a:rPr lang="en-US" sz="2400" i="1" dirty="0" smtClean="0"/>
                <a:t>)</a:t>
              </a:r>
              <a:endParaRPr lang="en-GB" sz="2400" i="1" dirty="0"/>
            </a:p>
          </p:txBody>
        </p:sp>
        <p:sp>
          <p:nvSpPr>
            <p:cNvPr id="6" name="TextBox 5"/>
            <p:cNvSpPr txBox="1"/>
            <p:nvPr/>
          </p:nvSpPr>
          <p:spPr>
            <a:xfrm>
              <a:off x="2971800" y="4876800"/>
              <a:ext cx="343364" cy="461665"/>
            </a:xfrm>
            <a:prstGeom prst="rect">
              <a:avLst/>
            </a:prstGeom>
            <a:solidFill>
              <a:schemeClr val="bg1"/>
            </a:solidFill>
          </p:spPr>
          <p:txBody>
            <a:bodyPr wrap="none" rtlCol="0">
              <a:spAutoFit/>
            </a:bodyPr>
            <a:lstStyle/>
            <a:p>
              <a:r>
                <a:rPr lang="en-US" sz="2400" i="1" dirty="0" smtClean="0"/>
                <a:t>a</a:t>
              </a:r>
              <a:endParaRPr lang="en-GB" sz="2400" i="1" dirty="0"/>
            </a:p>
          </p:txBody>
        </p:sp>
        <p:sp>
          <p:nvSpPr>
            <p:cNvPr id="7" name="TextBox 6"/>
            <p:cNvSpPr txBox="1"/>
            <p:nvPr/>
          </p:nvSpPr>
          <p:spPr>
            <a:xfrm>
              <a:off x="5676436" y="4876800"/>
              <a:ext cx="343364" cy="461665"/>
            </a:xfrm>
            <a:prstGeom prst="rect">
              <a:avLst/>
            </a:prstGeom>
            <a:solidFill>
              <a:schemeClr val="bg1"/>
            </a:solidFill>
          </p:spPr>
          <p:txBody>
            <a:bodyPr wrap="none" rtlCol="0">
              <a:spAutoFit/>
            </a:bodyPr>
            <a:lstStyle/>
            <a:p>
              <a:r>
                <a:rPr lang="en-US" sz="2400" i="1" dirty="0" smtClean="0"/>
                <a:t>b</a:t>
              </a:r>
              <a:endParaRPr lang="en-GB" sz="2400" i="1" dirty="0"/>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I. Choose model</a:t>
            </a:r>
            <a:endParaRPr lang="en-GB" dirty="0"/>
          </a:p>
        </p:txBody>
      </p:sp>
      <p:sp>
        <p:nvSpPr>
          <p:cNvPr id="3" name="Content Placeholder 2"/>
          <p:cNvSpPr>
            <a:spLocks noGrp="1"/>
          </p:cNvSpPr>
          <p:nvPr>
            <p:ph idx="1"/>
          </p:nvPr>
        </p:nvSpPr>
        <p:spPr>
          <a:xfrm>
            <a:off x="457200" y="762000"/>
            <a:ext cx="8229600" cy="4525963"/>
          </a:xfrm>
        </p:spPr>
        <p:txBody>
          <a:bodyPr>
            <a:noAutofit/>
          </a:bodyPr>
          <a:lstStyle/>
          <a:p>
            <a:pPr>
              <a:buNone/>
            </a:pPr>
            <a:r>
              <a:rPr lang="en-GB" sz="2000" b="1" dirty="0" smtClean="0"/>
              <a:t># function for model.</a:t>
            </a:r>
          </a:p>
          <a:p>
            <a:pPr>
              <a:buNone/>
            </a:pPr>
            <a:r>
              <a:rPr lang="en-GB" sz="2000" dirty="0" smtClean="0">
                <a:solidFill>
                  <a:srgbClr val="0000FF"/>
                </a:solidFill>
                <a:latin typeface="Arial" pitchFamily="34" charset="0"/>
                <a:cs typeface="Arial" pitchFamily="34" charset="0"/>
              </a:rPr>
              <a:t>x&lt;-</a:t>
            </a:r>
            <a:r>
              <a:rPr lang="en-GB" sz="2000" dirty="0" err="1" smtClean="0">
                <a:solidFill>
                  <a:srgbClr val="0000FF"/>
                </a:solidFill>
                <a:latin typeface="Arial" pitchFamily="34" charset="0"/>
                <a:cs typeface="Arial" pitchFamily="34" charset="0"/>
              </a:rPr>
              <a:t>seq</a:t>
            </a:r>
            <a:r>
              <a:rPr lang="en-GB" sz="2000" dirty="0" smtClean="0">
                <a:solidFill>
                  <a:srgbClr val="0000FF"/>
                </a:solidFill>
                <a:latin typeface="Arial" pitchFamily="34" charset="0"/>
                <a:cs typeface="Arial" pitchFamily="34" charset="0"/>
              </a:rPr>
              <a:t>(0,20,1)</a:t>
            </a:r>
          </a:p>
          <a:p>
            <a:pPr>
              <a:buNone/>
            </a:pPr>
            <a:r>
              <a:rPr lang="en-GB" sz="2000" dirty="0" err="1" smtClean="0">
                <a:solidFill>
                  <a:srgbClr val="0000FF"/>
                </a:solidFill>
                <a:latin typeface="Arial" pitchFamily="34" charset="0"/>
                <a:cs typeface="Arial" pitchFamily="34" charset="0"/>
              </a:rPr>
              <a:t>yhat</a:t>
            </a:r>
            <a:r>
              <a:rPr lang="en-GB" sz="2000" dirty="0" smtClean="0">
                <a:solidFill>
                  <a:srgbClr val="0000FF"/>
                </a:solidFill>
                <a:latin typeface="Arial" pitchFamily="34" charset="0"/>
                <a:cs typeface="Arial" pitchFamily="34" charset="0"/>
              </a:rPr>
              <a:t>&lt;-function(</a:t>
            </a:r>
            <a:r>
              <a:rPr lang="en-GB" sz="2000" dirty="0" err="1" smtClean="0">
                <a:solidFill>
                  <a:srgbClr val="0000FF"/>
                </a:solidFill>
                <a:latin typeface="Arial" pitchFamily="34" charset="0"/>
                <a:cs typeface="Arial" pitchFamily="34" charset="0"/>
              </a:rPr>
              <a:t>a,b</a:t>
            </a:r>
            <a:r>
              <a:rPr lang="en-GB" sz="2000" dirty="0" smtClean="0">
                <a:solidFill>
                  <a:srgbClr val="0000FF"/>
                </a:solidFill>
                <a:latin typeface="Arial" pitchFamily="34" charset="0"/>
                <a:cs typeface="Arial" pitchFamily="34" charset="0"/>
              </a:rPr>
              <a:t>){</a:t>
            </a:r>
          </a:p>
          <a:p>
            <a:pPr>
              <a:buNone/>
            </a:pPr>
            <a:r>
              <a:rPr lang="en-GB" sz="2000" dirty="0" smtClean="0">
                <a:solidFill>
                  <a:srgbClr val="0000FF"/>
                </a:solidFill>
                <a:latin typeface="Arial" pitchFamily="34" charset="0"/>
                <a:cs typeface="Arial" pitchFamily="34" charset="0"/>
              </a:rPr>
              <a:t>	mu=</a:t>
            </a:r>
            <a:r>
              <a:rPr lang="en-GB" sz="2000" dirty="0" err="1" smtClean="0">
                <a:solidFill>
                  <a:srgbClr val="0000FF"/>
                </a:solidFill>
                <a:latin typeface="Arial" pitchFamily="34" charset="0"/>
                <a:cs typeface="Arial" pitchFamily="34" charset="0"/>
              </a:rPr>
              <a:t>a+b</a:t>
            </a:r>
            <a:r>
              <a:rPr lang="en-GB" sz="2000" dirty="0" smtClean="0">
                <a:solidFill>
                  <a:srgbClr val="0000FF"/>
                </a:solidFill>
                <a:latin typeface="Arial" pitchFamily="34" charset="0"/>
                <a:cs typeface="Arial" pitchFamily="34" charset="0"/>
              </a:rPr>
              <a:t>*x</a:t>
            </a:r>
          </a:p>
          <a:p>
            <a:pPr>
              <a:buNone/>
            </a:pPr>
            <a:r>
              <a:rPr lang="en-GB" sz="2000" dirty="0" smtClean="0">
                <a:solidFill>
                  <a:srgbClr val="0000FF"/>
                </a:solidFill>
                <a:latin typeface="Arial" pitchFamily="34" charset="0"/>
                <a:cs typeface="Arial" pitchFamily="34" charset="0"/>
              </a:rPr>
              <a:t>	mu[mu&lt;0]=0 # don't let it take negative values</a:t>
            </a:r>
          </a:p>
          <a:p>
            <a:pPr>
              <a:buNone/>
            </a:pPr>
            <a:r>
              <a:rPr lang="en-GB" sz="2000" dirty="0" smtClean="0">
                <a:solidFill>
                  <a:srgbClr val="0000FF"/>
                </a:solidFill>
                <a:latin typeface="Arial" pitchFamily="34" charset="0"/>
                <a:cs typeface="Arial" pitchFamily="34" charset="0"/>
              </a:rPr>
              <a:t>	return(mu)</a:t>
            </a:r>
          </a:p>
          <a:p>
            <a:pPr>
              <a:buNone/>
            </a:pPr>
            <a:r>
              <a:rPr lang="en-GB" sz="2000" dirty="0" smtClean="0">
                <a:solidFill>
                  <a:srgbClr val="0000FF"/>
                </a:solidFill>
                <a:latin typeface="Arial" pitchFamily="34" charset="0"/>
                <a:cs typeface="Arial" pitchFamily="34" charset="0"/>
              </a:rPr>
              <a:t>}</a:t>
            </a:r>
          </a:p>
          <a:p>
            <a:pPr>
              <a:buNone/>
            </a:pPr>
            <a:r>
              <a:rPr lang="en-GB" sz="2000" b="1" dirty="0" smtClean="0"/>
              <a:t># The generating function (to generate fake data)</a:t>
            </a:r>
          </a:p>
          <a:p>
            <a:pPr>
              <a:buNone/>
            </a:pPr>
            <a:r>
              <a:rPr lang="en-GB" sz="2000" dirty="0" smtClean="0">
                <a:solidFill>
                  <a:srgbClr val="0000FF"/>
                </a:solidFill>
                <a:latin typeface="Arial" pitchFamily="34" charset="0"/>
                <a:cs typeface="Arial" pitchFamily="34" charset="0"/>
              </a:rPr>
              <a:t>y=</a:t>
            </a:r>
            <a:r>
              <a:rPr lang="en-GB" sz="2000" dirty="0" err="1" smtClean="0">
                <a:solidFill>
                  <a:srgbClr val="0000FF"/>
                </a:solidFill>
                <a:latin typeface="Arial" pitchFamily="34" charset="0"/>
                <a:cs typeface="Arial" pitchFamily="34" charset="0"/>
              </a:rPr>
              <a:t>yhat</a:t>
            </a:r>
            <a:r>
              <a:rPr lang="en-GB" sz="2000" dirty="0" smtClean="0">
                <a:solidFill>
                  <a:srgbClr val="0000FF"/>
                </a:solidFill>
                <a:latin typeface="Arial" pitchFamily="34" charset="0"/>
                <a:cs typeface="Arial" pitchFamily="34" charset="0"/>
              </a:rPr>
              <a:t>(a=a, b=b)</a:t>
            </a:r>
          </a:p>
          <a:p>
            <a:pPr>
              <a:buNone/>
            </a:pPr>
            <a:r>
              <a:rPr lang="en-GB" sz="2000" dirty="0" smtClean="0">
                <a:solidFill>
                  <a:srgbClr val="0000FF"/>
                </a:solidFill>
                <a:latin typeface="Arial" pitchFamily="34" charset="0"/>
                <a:cs typeface="Arial" pitchFamily="34" charset="0"/>
              </a:rPr>
              <a:t>y=</a:t>
            </a:r>
            <a:r>
              <a:rPr lang="en-GB" sz="2000" dirty="0" err="1" smtClean="0">
                <a:solidFill>
                  <a:srgbClr val="0000FF"/>
                </a:solidFill>
                <a:latin typeface="Arial" pitchFamily="34" charset="0"/>
                <a:cs typeface="Arial" pitchFamily="34" charset="0"/>
              </a:rPr>
              <a:t>yhat</a:t>
            </a:r>
            <a:r>
              <a:rPr lang="en-GB" sz="2000" dirty="0" smtClean="0">
                <a:solidFill>
                  <a:srgbClr val="0000FF"/>
                </a:solidFill>
                <a:latin typeface="Arial" pitchFamily="34" charset="0"/>
                <a:cs typeface="Arial" pitchFamily="34" charset="0"/>
              </a:rPr>
              <a:t>(2,0.6)</a:t>
            </a:r>
          </a:p>
          <a:p>
            <a:pPr>
              <a:buNone/>
            </a:pPr>
            <a:r>
              <a:rPr lang="en-GB" sz="2000" dirty="0" smtClean="0">
                <a:solidFill>
                  <a:srgbClr val="0000FF"/>
                </a:solidFill>
                <a:latin typeface="Arial" pitchFamily="34" charset="0"/>
                <a:cs typeface="Arial" pitchFamily="34" charset="0"/>
              </a:rPr>
              <a:t>plot(</a:t>
            </a:r>
            <a:r>
              <a:rPr lang="en-GB" sz="2000" dirty="0" err="1" smtClean="0">
                <a:solidFill>
                  <a:srgbClr val="0000FF"/>
                </a:solidFill>
                <a:latin typeface="Arial" pitchFamily="34" charset="0"/>
                <a:cs typeface="Arial" pitchFamily="34" charset="0"/>
              </a:rPr>
              <a:t>x,y,typ</a:t>
            </a:r>
            <a:r>
              <a:rPr lang="en-GB" sz="2000" dirty="0" smtClean="0">
                <a:solidFill>
                  <a:srgbClr val="0000FF"/>
                </a:solidFill>
                <a:latin typeface="Arial" pitchFamily="34" charset="0"/>
                <a:cs typeface="Arial" pitchFamily="34" charset="0"/>
              </a:rPr>
              <a:t>="</a:t>
            </a:r>
            <a:r>
              <a:rPr lang="en-GB" sz="2000" dirty="0" err="1" smtClean="0">
                <a:solidFill>
                  <a:srgbClr val="0000FF"/>
                </a:solidFill>
                <a:latin typeface="Arial" pitchFamily="34" charset="0"/>
                <a:cs typeface="Arial" pitchFamily="34" charset="0"/>
              </a:rPr>
              <a:t>l",col</a:t>
            </a:r>
            <a:r>
              <a:rPr lang="en-GB" sz="2000" dirty="0" smtClean="0">
                <a:solidFill>
                  <a:srgbClr val="0000FF"/>
                </a:solidFill>
                <a:latin typeface="Arial" pitchFamily="34" charset="0"/>
                <a:cs typeface="Arial" pitchFamily="34" charset="0"/>
              </a:rPr>
              <a:t>="red", cex.lab=1.5, </a:t>
            </a:r>
            <a:r>
              <a:rPr lang="en-GB" sz="2000" dirty="0" err="1" smtClean="0">
                <a:solidFill>
                  <a:srgbClr val="0000FF"/>
                </a:solidFill>
                <a:latin typeface="Arial" pitchFamily="34" charset="0"/>
                <a:cs typeface="Arial" pitchFamily="34" charset="0"/>
              </a:rPr>
              <a:t>cex</a:t>
            </a:r>
            <a:r>
              <a:rPr lang="en-GB" sz="2000" dirty="0" smtClean="0">
                <a:solidFill>
                  <a:srgbClr val="0000FF"/>
                </a:solidFill>
                <a:latin typeface="Arial" pitchFamily="34" charset="0"/>
                <a:cs typeface="Arial" pitchFamily="34" charset="0"/>
              </a:rPr>
              <a:t>=1.5,</a:t>
            </a:r>
          </a:p>
          <a:p>
            <a:pPr>
              <a:buNone/>
            </a:pPr>
            <a:r>
              <a:rPr lang="en-GB" sz="2000" dirty="0" err="1" smtClean="0">
                <a:solidFill>
                  <a:srgbClr val="0000FF"/>
                </a:solidFill>
                <a:latin typeface="Arial" pitchFamily="34" charset="0"/>
                <a:cs typeface="Arial" pitchFamily="34" charset="0"/>
              </a:rPr>
              <a:t>xlab</a:t>
            </a:r>
            <a:r>
              <a:rPr lang="en-GB" sz="2000" dirty="0" smtClean="0">
                <a:solidFill>
                  <a:srgbClr val="0000FF"/>
                </a:solidFill>
                <a:latin typeface="Arial" pitchFamily="34" charset="0"/>
                <a:cs typeface="Arial" pitchFamily="34" charset="0"/>
              </a:rPr>
              <a:t>="Number present", </a:t>
            </a:r>
            <a:r>
              <a:rPr lang="en-GB" sz="2000" dirty="0" err="1" smtClean="0">
                <a:solidFill>
                  <a:srgbClr val="0000FF"/>
                </a:solidFill>
                <a:latin typeface="Arial" pitchFamily="34" charset="0"/>
                <a:cs typeface="Arial" pitchFamily="34" charset="0"/>
              </a:rPr>
              <a:t>ylab</a:t>
            </a:r>
            <a:r>
              <a:rPr lang="en-GB" sz="2000" dirty="0" smtClean="0">
                <a:solidFill>
                  <a:srgbClr val="0000FF"/>
                </a:solidFill>
                <a:latin typeface="Arial" pitchFamily="34" charset="0"/>
                <a:cs typeface="Arial" pitchFamily="34" charset="0"/>
              </a:rPr>
              <a:t>="Number observed")</a:t>
            </a:r>
          </a:p>
          <a:p>
            <a:pPr>
              <a:buNone/>
            </a:pPr>
            <a:endParaRPr lang="en-GB" sz="2000" dirty="0" smtClean="0"/>
          </a:p>
          <a:p>
            <a:pPr>
              <a:buNone/>
            </a:pPr>
            <a:r>
              <a:rPr lang="en-GB" sz="2000" b="1" dirty="0" smtClean="0"/>
              <a:t>#generate data from function</a:t>
            </a:r>
          </a:p>
          <a:p>
            <a:pPr>
              <a:buNone/>
            </a:pPr>
            <a:r>
              <a:rPr lang="en-GB" sz="2000" dirty="0" smtClean="0">
                <a:solidFill>
                  <a:srgbClr val="0000FF"/>
                </a:solidFill>
                <a:latin typeface="Arial" pitchFamily="34" charset="0"/>
                <a:cs typeface="Arial" pitchFamily="34" charset="0"/>
              </a:rPr>
              <a:t>data&lt;-</a:t>
            </a:r>
            <a:r>
              <a:rPr lang="en-GB" sz="2000" dirty="0" err="1" smtClean="0">
                <a:solidFill>
                  <a:srgbClr val="0000FF"/>
                </a:solidFill>
                <a:latin typeface="Arial" pitchFamily="34" charset="0"/>
                <a:cs typeface="Arial" pitchFamily="34" charset="0"/>
              </a:rPr>
              <a:t>rpois</a:t>
            </a:r>
            <a:r>
              <a:rPr lang="en-GB" sz="2000" dirty="0" smtClean="0">
                <a:solidFill>
                  <a:srgbClr val="0000FF"/>
                </a:solidFill>
                <a:latin typeface="Arial" pitchFamily="34" charset="0"/>
                <a:cs typeface="Arial" pitchFamily="34" charset="0"/>
              </a:rPr>
              <a:t>(length(y),y)</a:t>
            </a:r>
          </a:p>
          <a:p>
            <a:pPr>
              <a:buNone/>
            </a:pPr>
            <a:r>
              <a:rPr lang="en-GB" sz="2000" dirty="0" smtClean="0">
                <a:solidFill>
                  <a:srgbClr val="0000FF"/>
                </a:solidFill>
                <a:latin typeface="Arial" pitchFamily="34" charset="0"/>
                <a:cs typeface="Arial" pitchFamily="34" charset="0"/>
              </a:rPr>
              <a:t>points(x, data)</a:t>
            </a:r>
          </a:p>
          <a:p>
            <a:pPr>
              <a:buNone/>
            </a:pPr>
            <a:endParaRPr lang="en-GB"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6975475" cy="717550"/>
          </a:xfrm>
        </p:spPr>
        <p:txBody>
          <a:bodyPr/>
          <a:lstStyle/>
          <a:p>
            <a:r>
              <a:rPr lang="en-US" sz="2800" dirty="0" smtClean="0"/>
              <a:t>Step 2&amp;3: Choose a probability model and combine with deterministic model</a:t>
            </a:r>
            <a:endParaRPr lang="en-GB" sz="2800" dirty="0"/>
          </a:p>
        </p:txBody>
      </p:sp>
      <p:sp>
        <p:nvSpPr>
          <p:cNvPr id="3" name="Content Placeholder 2"/>
          <p:cNvSpPr>
            <a:spLocks noGrp="1"/>
          </p:cNvSpPr>
          <p:nvPr>
            <p:ph idx="1"/>
          </p:nvPr>
        </p:nvSpPr>
        <p:spPr/>
        <p:txBody>
          <a:bodyPr>
            <a:normAutofit/>
          </a:bodyPr>
          <a:lstStyle/>
          <a:p>
            <a:pPr>
              <a:buNone/>
            </a:pPr>
            <a:r>
              <a:rPr lang="en-GB" sz="2000" b="1" dirty="0" smtClean="0"/>
              <a:t># function for the negative </a:t>
            </a:r>
            <a:r>
              <a:rPr lang="en-GB" sz="2000" b="1" dirty="0" err="1" smtClean="0"/>
              <a:t>loglikelihood</a:t>
            </a:r>
            <a:endParaRPr lang="en-GB" sz="2000" b="1" dirty="0" smtClean="0"/>
          </a:p>
          <a:p>
            <a:pPr>
              <a:buNone/>
            </a:pPr>
            <a:r>
              <a:rPr lang="en-GB" sz="2000" dirty="0" smtClean="0">
                <a:solidFill>
                  <a:srgbClr val="0000FF"/>
                </a:solidFill>
                <a:latin typeface="Arial" pitchFamily="34" charset="0"/>
                <a:cs typeface="Arial" pitchFamily="34" charset="0"/>
              </a:rPr>
              <a:t>LL1&lt;-function(a, b, y=data){</a:t>
            </a:r>
          </a:p>
          <a:p>
            <a:pPr>
              <a:buNone/>
            </a:pPr>
            <a:r>
              <a:rPr lang="en-GB" sz="2000" dirty="0" smtClean="0">
                <a:solidFill>
                  <a:srgbClr val="0000FF"/>
                </a:solidFill>
                <a:latin typeface="Arial" pitchFamily="34" charset="0"/>
                <a:cs typeface="Arial" pitchFamily="34" charset="0"/>
              </a:rPr>
              <a:t>	mu=</a:t>
            </a:r>
            <a:r>
              <a:rPr lang="en-GB" sz="2000" dirty="0" err="1" smtClean="0">
                <a:solidFill>
                  <a:srgbClr val="0000FF"/>
                </a:solidFill>
                <a:latin typeface="Arial" pitchFamily="34" charset="0"/>
                <a:cs typeface="Arial" pitchFamily="34" charset="0"/>
              </a:rPr>
              <a:t>yhat</a:t>
            </a:r>
            <a:r>
              <a:rPr lang="en-GB" sz="2000" dirty="0" smtClean="0">
                <a:solidFill>
                  <a:srgbClr val="0000FF"/>
                </a:solidFill>
                <a:latin typeface="Arial" pitchFamily="34" charset="0"/>
                <a:cs typeface="Arial" pitchFamily="34" charset="0"/>
              </a:rPr>
              <a:t>(</a:t>
            </a:r>
            <a:r>
              <a:rPr lang="en-GB" sz="2000" dirty="0" err="1" smtClean="0">
                <a:solidFill>
                  <a:srgbClr val="0000FF"/>
                </a:solidFill>
                <a:latin typeface="Arial" pitchFamily="34" charset="0"/>
                <a:cs typeface="Arial" pitchFamily="34" charset="0"/>
              </a:rPr>
              <a:t>a,b</a:t>
            </a:r>
            <a:r>
              <a:rPr lang="en-GB" sz="2000" dirty="0" smtClean="0">
                <a:solidFill>
                  <a:srgbClr val="0000FF"/>
                </a:solidFill>
                <a:latin typeface="Arial" pitchFamily="34" charset="0"/>
                <a:cs typeface="Arial" pitchFamily="34" charset="0"/>
              </a:rPr>
              <a:t>)  	</a:t>
            </a:r>
            <a:endParaRPr lang="en-GB" sz="2000" dirty="0" smtClean="0">
              <a:solidFill>
                <a:srgbClr val="0000FF"/>
              </a:solidFill>
              <a:latin typeface="Arial" pitchFamily="34" charset="0"/>
              <a:cs typeface="Arial" pitchFamily="34" charset="0"/>
            </a:endParaRPr>
          </a:p>
          <a:p>
            <a:pPr>
              <a:buNone/>
            </a:pPr>
            <a:endParaRPr lang="en-GB" sz="2000" dirty="0" smtClean="0">
              <a:solidFill>
                <a:srgbClr val="0000FF"/>
              </a:solidFill>
              <a:latin typeface="Arial" pitchFamily="34" charset="0"/>
              <a:cs typeface="Arial" pitchFamily="34" charset="0"/>
            </a:endParaRPr>
          </a:p>
          <a:p>
            <a:pPr>
              <a:buNone/>
            </a:pPr>
            <a:r>
              <a:rPr lang="en-GB" sz="2000" dirty="0" smtClean="0">
                <a:solidFill>
                  <a:srgbClr val="0000FF"/>
                </a:solidFill>
                <a:latin typeface="Arial" pitchFamily="34" charset="0"/>
                <a:cs typeface="Arial" pitchFamily="34" charset="0"/>
              </a:rPr>
              <a:t>	# get the total negative </a:t>
            </a:r>
            <a:r>
              <a:rPr lang="en-GB" sz="2000" dirty="0" err="1" smtClean="0">
                <a:solidFill>
                  <a:srgbClr val="0000FF"/>
                </a:solidFill>
                <a:latin typeface="Arial" pitchFamily="34" charset="0"/>
                <a:cs typeface="Arial" pitchFamily="34" charset="0"/>
              </a:rPr>
              <a:t>loglikelihood</a:t>
            </a:r>
            <a:endParaRPr lang="en-GB" sz="2000" dirty="0" smtClean="0">
              <a:solidFill>
                <a:srgbClr val="0000FF"/>
              </a:solidFill>
              <a:latin typeface="Arial" pitchFamily="34" charset="0"/>
              <a:cs typeface="Arial" pitchFamily="34" charset="0"/>
            </a:endParaRPr>
          </a:p>
          <a:p>
            <a:pPr>
              <a:buNone/>
            </a:pPr>
            <a:r>
              <a:rPr lang="en-GB" sz="2000" dirty="0" smtClean="0">
                <a:solidFill>
                  <a:srgbClr val="0000FF"/>
                </a:solidFill>
                <a:latin typeface="Arial" pitchFamily="34" charset="0"/>
                <a:cs typeface="Arial" pitchFamily="34" charset="0"/>
              </a:rPr>
              <a:t>	</a:t>
            </a:r>
            <a:r>
              <a:rPr lang="en-GB" sz="2000" dirty="0" err="1" smtClean="0">
                <a:solidFill>
                  <a:srgbClr val="0000FF"/>
                </a:solidFill>
                <a:latin typeface="Arial" pitchFamily="34" charset="0"/>
                <a:cs typeface="Arial" pitchFamily="34" charset="0"/>
              </a:rPr>
              <a:t>loglike</a:t>
            </a:r>
            <a:r>
              <a:rPr lang="en-GB" sz="2000" dirty="0" smtClean="0">
                <a:solidFill>
                  <a:srgbClr val="0000FF"/>
                </a:solidFill>
                <a:latin typeface="Arial" pitchFamily="34" charset="0"/>
                <a:cs typeface="Arial" pitchFamily="34" charset="0"/>
              </a:rPr>
              <a:t>&lt;- -sum(</a:t>
            </a:r>
            <a:r>
              <a:rPr lang="en-GB" sz="2000" dirty="0" err="1" smtClean="0">
                <a:solidFill>
                  <a:srgbClr val="0000FF"/>
                </a:solidFill>
                <a:latin typeface="Arial" pitchFamily="34" charset="0"/>
                <a:cs typeface="Arial" pitchFamily="34" charset="0"/>
              </a:rPr>
              <a:t>dpois</a:t>
            </a:r>
            <a:r>
              <a:rPr lang="en-GB" sz="2000" dirty="0" smtClean="0">
                <a:solidFill>
                  <a:srgbClr val="0000FF"/>
                </a:solidFill>
                <a:latin typeface="Arial" pitchFamily="34" charset="0"/>
                <a:cs typeface="Arial" pitchFamily="34" charset="0"/>
              </a:rPr>
              <a:t>(</a:t>
            </a:r>
            <a:r>
              <a:rPr lang="en-GB" sz="2000" dirty="0" err="1" smtClean="0">
                <a:solidFill>
                  <a:srgbClr val="0000FF"/>
                </a:solidFill>
                <a:latin typeface="Arial" pitchFamily="34" charset="0"/>
                <a:cs typeface="Arial" pitchFamily="34" charset="0"/>
              </a:rPr>
              <a:t>y,mu,log</a:t>
            </a:r>
            <a:r>
              <a:rPr lang="en-GB" sz="2000" dirty="0" smtClean="0">
                <a:solidFill>
                  <a:srgbClr val="0000FF"/>
                </a:solidFill>
                <a:latin typeface="Arial" pitchFamily="34" charset="0"/>
                <a:cs typeface="Arial" pitchFamily="34" charset="0"/>
              </a:rPr>
              <a:t>=TRUE))</a:t>
            </a:r>
          </a:p>
          <a:p>
            <a:pPr>
              <a:buNone/>
            </a:pPr>
            <a:r>
              <a:rPr lang="en-GB" sz="2000" dirty="0" smtClean="0">
                <a:solidFill>
                  <a:srgbClr val="0000FF"/>
                </a:solidFill>
                <a:latin typeface="Arial" pitchFamily="34" charset="0"/>
                <a:cs typeface="Arial" pitchFamily="34" charset="0"/>
              </a:rPr>
              <a:t>	return(</a:t>
            </a:r>
            <a:r>
              <a:rPr lang="en-GB" sz="2000" dirty="0" err="1" smtClean="0">
                <a:solidFill>
                  <a:srgbClr val="0000FF"/>
                </a:solidFill>
                <a:latin typeface="Arial" pitchFamily="34" charset="0"/>
                <a:cs typeface="Arial" pitchFamily="34" charset="0"/>
              </a:rPr>
              <a:t>loglike</a:t>
            </a:r>
            <a:r>
              <a:rPr lang="en-GB" sz="2000" dirty="0" smtClean="0">
                <a:solidFill>
                  <a:srgbClr val="0000FF"/>
                </a:solidFill>
                <a:latin typeface="Arial" pitchFamily="34" charset="0"/>
                <a:cs typeface="Arial" pitchFamily="34" charset="0"/>
              </a:rPr>
              <a:t>)</a:t>
            </a:r>
          </a:p>
          <a:p>
            <a:pPr>
              <a:buNone/>
            </a:pPr>
            <a:r>
              <a:rPr lang="en-GB" sz="2000" dirty="0" smtClean="0">
                <a:solidFill>
                  <a:srgbClr val="0000FF"/>
                </a:solidFill>
                <a:latin typeface="Arial" pitchFamily="34" charset="0"/>
                <a:cs typeface="Arial" pitchFamily="34" charset="0"/>
              </a:rPr>
              <a:t>}</a:t>
            </a:r>
          </a:p>
          <a:p>
            <a:pPr>
              <a:buNone/>
            </a:pPr>
            <a:endParaRPr lang="en-GB" sz="2000" dirty="0"/>
          </a:p>
        </p:txBody>
      </p:sp>
      <p:graphicFrame>
        <p:nvGraphicFramePr>
          <p:cNvPr id="5122" name="Object 2"/>
          <p:cNvGraphicFramePr>
            <a:graphicFrameLocks noChangeAspect="1"/>
          </p:cNvGraphicFramePr>
          <p:nvPr>
            <p:extLst>
              <p:ext uri="{D42A27DB-BD31-4B8C-83A1-F6EECF244321}">
                <p14:modId xmlns:p14="http://schemas.microsoft.com/office/powerpoint/2010/main" val="1414371867"/>
              </p:ext>
            </p:extLst>
          </p:nvPr>
        </p:nvGraphicFramePr>
        <p:xfrm>
          <a:off x="4114800" y="4564063"/>
          <a:ext cx="3962400" cy="1989137"/>
        </p:xfrm>
        <a:graphic>
          <a:graphicData uri="http://schemas.openxmlformats.org/presentationml/2006/ole">
            <mc:AlternateContent xmlns:mc="http://schemas.openxmlformats.org/markup-compatibility/2006">
              <mc:Choice xmlns:v="urn:schemas-microsoft-com:vml" Requires="v">
                <p:oleObj spid="_x0000_s62475" name="Equation" r:id="rId3" imgW="2514600" imgH="1231560" progId="Equation.3">
                  <p:embed/>
                </p:oleObj>
              </mc:Choice>
              <mc:Fallback>
                <p:oleObj name="Equation" r:id="rId3" imgW="2514600" imgH="12315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4564063"/>
                        <a:ext cx="3962400" cy="1989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1143000"/>
          </a:xfrm>
        </p:spPr>
        <p:txBody>
          <a:bodyPr>
            <a:normAutofit fontScale="90000"/>
          </a:bodyPr>
          <a:lstStyle/>
          <a:p>
            <a:r>
              <a:rPr lang="en-US" sz="2400" dirty="0" smtClean="0"/>
              <a:t>Step 4: Search over the parameters to find values that </a:t>
            </a:r>
            <a:br>
              <a:rPr lang="en-US" sz="2400" dirty="0" smtClean="0"/>
            </a:br>
            <a:r>
              <a:rPr lang="en-US" sz="2400" dirty="0" smtClean="0"/>
              <a:t>maximize the likelihood or minimize the negative log likelihood</a:t>
            </a:r>
            <a:endParaRPr lang="en-GB" sz="2400" dirty="0"/>
          </a:p>
        </p:txBody>
      </p:sp>
      <p:sp>
        <p:nvSpPr>
          <p:cNvPr id="3" name="Content Placeholder 2"/>
          <p:cNvSpPr>
            <a:spLocks noGrp="1"/>
          </p:cNvSpPr>
          <p:nvPr>
            <p:ph idx="1"/>
          </p:nvPr>
        </p:nvSpPr>
        <p:spPr/>
        <p:txBody>
          <a:bodyPr>
            <a:normAutofit/>
          </a:bodyPr>
          <a:lstStyle/>
          <a:p>
            <a:pPr>
              <a:buNone/>
            </a:pPr>
            <a:r>
              <a:rPr lang="en-GB" sz="2000" b="1" dirty="0" smtClean="0"/>
              <a:t>#call </a:t>
            </a:r>
            <a:r>
              <a:rPr lang="en-GB" sz="2000" b="1" dirty="0" err="1" smtClean="0"/>
              <a:t>bbmle</a:t>
            </a:r>
            <a:endParaRPr lang="en-GB" sz="2000" b="1" dirty="0" smtClean="0"/>
          </a:p>
          <a:p>
            <a:pPr>
              <a:buNone/>
            </a:pPr>
            <a:r>
              <a:rPr lang="en-GB" sz="2000" dirty="0" smtClean="0">
                <a:solidFill>
                  <a:srgbClr val="0000FF"/>
                </a:solidFill>
              </a:rPr>
              <a:t>library(</a:t>
            </a:r>
            <a:r>
              <a:rPr lang="en-GB" sz="2000" dirty="0" err="1" smtClean="0">
                <a:solidFill>
                  <a:srgbClr val="0000FF"/>
                </a:solidFill>
              </a:rPr>
              <a:t>bbmle</a:t>
            </a:r>
            <a:r>
              <a:rPr lang="en-GB" sz="2000" dirty="0" smtClean="0">
                <a:solidFill>
                  <a:srgbClr val="0000FF"/>
                </a:solidFill>
              </a:rPr>
              <a:t>)</a:t>
            </a:r>
          </a:p>
          <a:p>
            <a:pPr>
              <a:buNone/>
            </a:pPr>
            <a:r>
              <a:rPr lang="en-GB" sz="2000" dirty="0" smtClean="0">
                <a:solidFill>
                  <a:srgbClr val="0000FF"/>
                </a:solidFill>
              </a:rPr>
              <a:t>m1&lt;-mle2(</a:t>
            </a:r>
            <a:r>
              <a:rPr lang="en-GB" sz="2000" dirty="0" err="1" smtClean="0">
                <a:solidFill>
                  <a:srgbClr val="0000FF"/>
                </a:solidFill>
              </a:rPr>
              <a:t>minuslogl</a:t>
            </a:r>
            <a:r>
              <a:rPr lang="en-GB" sz="2000" dirty="0" smtClean="0">
                <a:solidFill>
                  <a:srgbClr val="0000FF"/>
                </a:solidFill>
              </a:rPr>
              <a:t>=LL1,start=list(a=1,b=.8), control=list(</a:t>
            </a:r>
            <a:r>
              <a:rPr lang="en-GB" sz="2000" dirty="0" err="1" smtClean="0">
                <a:solidFill>
                  <a:srgbClr val="0000FF"/>
                </a:solidFill>
              </a:rPr>
              <a:t>maxit</a:t>
            </a:r>
            <a:r>
              <a:rPr lang="en-GB" sz="2000" dirty="0" smtClean="0">
                <a:solidFill>
                  <a:srgbClr val="0000FF"/>
                </a:solidFill>
              </a:rPr>
              <a:t>=10000))</a:t>
            </a:r>
          </a:p>
          <a:p>
            <a:pPr>
              <a:buNone/>
            </a:pPr>
            <a:endParaRPr lang="en-GB" sz="2000" dirty="0"/>
          </a:p>
        </p:txBody>
      </p:sp>
      <p:grpSp>
        <p:nvGrpSpPr>
          <p:cNvPr id="4" name="Group 4"/>
          <p:cNvGrpSpPr/>
          <p:nvPr/>
        </p:nvGrpSpPr>
        <p:grpSpPr>
          <a:xfrm>
            <a:off x="4191000" y="3352800"/>
            <a:ext cx="3810000" cy="2895600"/>
            <a:chOff x="480060" y="2057400"/>
            <a:chExt cx="6454140" cy="3886200"/>
          </a:xfrm>
        </p:grpSpPr>
        <p:pic>
          <p:nvPicPr>
            <p:cNvPr id="6" name="Picture 2"/>
            <p:cNvPicPr>
              <a:picLocks noChangeAspect="1" noChangeArrowheads="1"/>
            </p:cNvPicPr>
            <p:nvPr/>
          </p:nvPicPr>
          <p:blipFill>
            <a:blip r:embed="rId2" cstate="print"/>
            <a:srcRect l="21602" r="10181"/>
            <a:stretch>
              <a:fillRect/>
            </a:stretch>
          </p:blipFill>
          <p:spPr bwMode="auto">
            <a:xfrm>
              <a:off x="2362200" y="2057400"/>
              <a:ext cx="4572000" cy="3886200"/>
            </a:xfrm>
            <a:prstGeom prst="rect">
              <a:avLst/>
            </a:prstGeom>
            <a:noFill/>
            <a:ln w="9525">
              <a:noFill/>
              <a:miter lim="800000"/>
              <a:headEnd/>
              <a:tailEnd/>
            </a:ln>
          </p:spPr>
        </p:pic>
        <p:sp>
          <p:nvSpPr>
            <p:cNvPr id="7" name="TextBox 6"/>
            <p:cNvSpPr txBox="1"/>
            <p:nvPr/>
          </p:nvSpPr>
          <p:spPr>
            <a:xfrm>
              <a:off x="480060" y="2763982"/>
              <a:ext cx="1663853" cy="523220"/>
            </a:xfrm>
            <a:prstGeom prst="rect">
              <a:avLst/>
            </a:prstGeom>
            <a:solidFill>
              <a:schemeClr val="bg1"/>
            </a:solidFill>
          </p:spPr>
          <p:txBody>
            <a:bodyPr wrap="none" rtlCol="0">
              <a:spAutoFit/>
            </a:bodyPr>
            <a:lstStyle/>
            <a:p>
              <a:r>
                <a:rPr lang="en-US" sz="1600" b="1" i="1" dirty="0" smtClean="0"/>
                <a:t>L(</a:t>
              </a:r>
              <a:r>
                <a:rPr lang="en-US" sz="1600" b="1" i="1" dirty="0" err="1" smtClean="0"/>
                <a:t>a,b|y</a:t>
              </a:r>
              <a:r>
                <a:rPr lang="en-US" sz="1600" b="1" i="1" dirty="0" smtClean="0"/>
                <a:t>)</a:t>
              </a:r>
              <a:endParaRPr lang="en-GB" sz="1600" b="1" i="1" dirty="0"/>
            </a:p>
          </p:txBody>
        </p:sp>
        <p:sp>
          <p:nvSpPr>
            <p:cNvPr id="8" name="TextBox 7"/>
            <p:cNvSpPr txBox="1"/>
            <p:nvPr/>
          </p:nvSpPr>
          <p:spPr>
            <a:xfrm>
              <a:off x="2971799" y="4876801"/>
              <a:ext cx="565315" cy="523220"/>
            </a:xfrm>
            <a:prstGeom prst="rect">
              <a:avLst/>
            </a:prstGeom>
            <a:solidFill>
              <a:schemeClr val="bg1"/>
            </a:solidFill>
          </p:spPr>
          <p:txBody>
            <a:bodyPr wrap="none" rtlCol="0">
              <a:spAutoFit/>
            </a:bodyPr>
            <a:lstStyle/>
            <a:p>
              <a:r>
                <a:rPr lang="en-US" sz="1600" b="1" i="1" dirty="0" smtClean="0"/>
                <a:t>a</a:t>
              </a:r>
              <a:endParaRPr lang="en-GB" sz="1600" b="1" i="1" dirty="0"/>
            </a:p>
          </p:txBody>
        </p:sp>
        <p:sp>
          <p:nvSpPr>
            <p:cNvPr id="9" name="TextBox 8"/>
            <p:cNvSpPr txBox="1"/>
            <p:nvPr/>
          </p:nvSpPr>
          <p:spPr>
            <a:xfrm>
              <a:off x="5676436" y="4876801"/>
              <a:ext cx="565315" cy="523220"/>
            </a:xfrm>
            <a:prstGeom prst="rect">
              <a:avLst/>
            </a:prstGeom>
            <a:solidFill>
              <a:schemeClr val="bg1"/>
            </a:solidFill>
          </p:spPr>
          <p:txBody>
            <a:bodyPr wrap="none" rtlCol="0">
              <a:spAutoFit/>
            </a:bodyPr>
            <a:lstStyle/>
            <a:p>
              <a:r>
                <a:rPr lang="en-US" sz="1600" b="1" i="1" dirty="0" smtClean="0"/>
                <a:t>b</a:t>
              </a:r>
              <a:endParaRPr lang="en-GB" sz="1600" b="1" i="1" dirty="0"/>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Optimization: Searching for MLE</a:t>
            </a:r>
            <a:endParaRPr lang="en-GB" dirty="0"/>
          </a:p>
        </p:txBody>
      </p:sp>
      <p:sp>
        <p:nvSpPr>
          <p:cNvPr id="3" name="Content Placeholder 2"/>
          <p:cNvSpPr>
            <a:spLocks noGrp="1"/>
          </p:cNvSpPr>
          <p:nvPr>
            <p:ph idx="1"/>
          </p:nvPr>
        </p:nvSpPr>
        <p:spPr>
          <a:xfrm>
            <a:off x="609600" y="1066800"/>
            <a:ext cx="7721600" cy="4114800"/>
          </a:xfrm>
        </p:spPr>
        <p:txBody>
          <a:bodyPr/>
          <a:lstStyle/>
          <a:p>
            <a:r>
              <a:rPr lang="en-US" sz="2800" u="sng" dirty="0" smtClean="0"/>
              <a:t>Analytical</a:t>
            </a:r>
            <a:r>
              <a:rPr lang="en-US" sz="2800" dirty="0" smtClean="0"/>
              <a:t>: set the derivative of L(</a:t>
            </a:r>
            <a:r>
              <a:rPr lang="el-GR" sz="2800" dirty="0" smtClean="0"/>
              <a:t>θ</a:t>
            </a:r>
            <a:r>
              <a:rPr lang="en-US" sz="2800" dirty="0" smtClean="0"/>
              <a:t>|y)=0. Solve for </a:t>
            </a:r>
            <a:r>
              <a:rPr lang="el-GR" sz="2800" dirty="0" smtClean="0"/>
              <a:t>θ</a:t>
            </a:r>
            <a:r>
              <a:rPr lang="en-US" sz="2800" dirty="0" smtClean="0"/>
              <a:t>. Possible only for simple models.</a:t>
            </a:r>
          </a:p>
          <a:p>
            <a:endParaRPr lang="en-US" sz="2800" dirty="0"/>
          </a:p>
          <a:p>
            <a:r>
              <a:rPr lang="en-US" sz="2800" u="sng" dirty="0" smtClean="0"/>
              <a:t>Numerical</a:t>
            </a:r>
            <a:r>
              <a:rPr lang="en-US" sz="2800" dirty="0"/>
              <a:t>:</a:t>
            </a:r>
            <a:r>
              <a:rPr lang="en-US" sz="2800" dirty="0" smtClean="0"/>
              <a:t> Search over the parameter space, that is, all potential values for </a:t>
            </a:r>
            <a:r>
              <a:rPr lang="el-GR" sz="2800" dirty="0" smtClean="0"/>
              <a:t>θ</a:t>
            </a:r>
            <a:r>
              <a:rPr lang="en-US" sz="2800" dirty="0" smtClean="0"/>
              <a:t>. Find the parameter values that yield the maximum L(</a:t>
            </a:r>
            <a:r>
              <a:rPr lang="el-GR" sz="2800" dirty="0" smtClean="0"/>
              <a:t>θ</a:t>
            </a:r>
            <a:r>
              <a:rPr lang="en-US" sz="2800" dirty="0" smtClean="0"/>
              <a:t>|y). </a:t>
            </a:r>
          </a:p>
          <a:p>
            <a:pPr lvl="1"/>
            <a:r>
              <a:rPr lang="en-US" dirty="0" smtClean="0"/>
              <a:t>Direct search techniques.</a:t>
            </a:r>
          </a:p>
          <a:p>
            <a:pPr lvl="1"/>
            <a:r>
              <a:rPr lang="en-US" dirty="0" smtClean="0"/>
              <a:t>Gradient search techniques. </a:t>
            </a:r>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sz="2800" dirty="0" smtClean="0"/>
              <a:t>The art of parameter estimation by</a:t>
            </a:r>
            <a:br>
              <a:rPr lang="en-US" sz="2800" dirty="0" smtClean="0"/>
            </a:br>
            <a:r>
              <a:rPr lang="en-US" sz="2800" dirty="0" smtClean="0"/>
              <a:t>numerical search</a:t>
            </a:r>
            <a:endParaRPr lang="en-GB" sz="2800" dirty="0"/>
          </a:p>
        </p:txBody>
      </p:sp>
      <p:sp>
        <p:nvSpPr>
          <p:cNvPr id="3" name="Content Placeholder 2"/>
          <p:cNvSpPr>
            <a:spLocks noGrp="1"/>
          </p:cNvSpPr>
          <p:nvPr>
            <p:ph idx="1"/>
          </p:nvPr>
        </p:nvSpPr>
        <p:spPr>
          <a:xfrm>
            <a:off x="152400" y="1371600"/>
            <a:ext cx="8839200" cy="4525963"/>
          </a:xfrm>
        </p:spPr>
        <p:txBody>
          <a:bodyPr>
            <a:noAutofit/>
          </a:bodyPr>
          <a:lstStyle/>
          <a:p>
            <a:r>
              <a:rPr lang="en-US" sz="2600" dirty="0" smtClean="0"/>
              <a:t>Know your model.  Plot it. Understand it.</a:t>
            </a:r>
          </a:p>
          <a:p>
            <a:r>
              <a:rPr lang="en-US" sz="2600" dirty="0" smtClean="0"/>
              <a:t>Always simulate your data.</a:t>
            </a:r>
          </a:p>
          <a:p>
            <a:r>
              <a:rPr lang="en-US" sz="2600" dirty="0" smtClean="0"/>
              <a:t>Test search methods against almost deterministic simulated data.</a:t>
            </a:r>
          </a:p>
          <a:p>
            <a:r>
              <a:rPr lang="en-US" sz="2600" dirty="0" smtClean="0"/>
              <a:t>Once you have assured yourself that the methods work, use real data.</a:t>
            </a:r>
          </a:p>
          <a:p>
            <a:r>
              <a:rPr lang="en-US" sz="2600" dirty="0" smtClean="0"/>
              <a:t>Good idea to use multiple initial conditions for parameters to search for local maxima and minima.</a:t>
            </a:r>
          </a:p>
          <a:p>
            <a:r>
              <a:rPr lang="en-US" sz="2600" dirty="0" smtClean="0"/>
              <a:t>Be prepared to use alternative search methods, constrain parameter values, change scale of the search, and modify structure of equations to increase </a:t>
            </a:r>
            <a:r>
              <a:rPr lang="en-US" sz="2600" dirty="0" err="1" smtClean="0"/>
              <a:t>orthogonality</a:t>
            </a:r>
            <a:r>
              <a:rPr lang="en-US" sz="2600" dirty="0" smtClean="0"/>
              <a:t> in parameter values.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349250"/>
            <a:ext cx="6975475" cy="717550"/>
          </a:xfrm>
        </p:spPr>
        <p:txBody>
          <a:bodyPr/>
          <a:lstStyle/>
          <a:p>
            <a:r>
              <a:rPr lang="en-US" smtClean="0"/>
              <a:t>Exercise on P(y</a:t>
            </a:r>
            <a:r>
              <a:rPr lang="en-US" baseline="-25000" smtClean="0"/>
              <a:t>i</a:t>
            </a:r>
            <a:r>
              <a:rPr lang="en-US" smtClean="0"/>
              <a:t>|</a:t>
            </a:r>
            <a:r>
              <a:rPr lang="el-GR" smtClean="0"/>
              <a:t>θ</a:t>
            </a:r>
            <a:r>
              <a:rPr lang="en-US" smtClean="0"/>
              <a:t>) </a:t>
            </a:r>
            <a:endParaRPr lang="en-GB" smtClean="0"/>
          </a:p>
        </p:txBody>
      </p:sp>
      <p:sp>
        <p:nvSpPr>
          <p:cNvPr id="14339" name="Content Placeholder 2"/>
          <p:cNvSpPr>
            <a:spLocks noGrp="1"/>
          </p:cNvSpPr>
          <p:nvPr>
            <p:ph idx="1"/>
          </p:nvPr>
        </p:nvSpPr>
        <p:spPr>
          <a:xfrm>
            <a:off x="685800" y="1676400"/>
            <a:ext cx="7721600" cy="4114800"/>
          </a:xfrm>
        </p:spPr>
        <p:txBody>
          <a:bodyPr/>
          <a:lstStyle/>
          <a:p>
            <a:r>
              <a:rPr lang="en-US" sz="2800" smtClean="0"/>
              <a:t>You collect data on the number of tadpoles in a 1 liter sample of water in a pond. You hypothesize that the average number of tadpoles in 23. Assuming your hypothesis is true, what  is the probability that your sample will contain 22 tadpoles? 0 tadpoles? 15 tadpoles?</a:t>
            </a:r>
          </a:p>
          <a:p>
            <a:endParaRPr lang="en-US" sz="2800" smtClean="0"/>
          </a:p>
        </p:txBody>
      </p:sp>
      <p:sp>
        <p:nvSpPr>
          <p:cNvPr id="4" name="TextBox 3"/>
          <p:cNvSpPr txBox="1"/>
          <p:nvPr/>
        </p:nvSpPr>
        <p:spPr>
          <a:xfrm>
            <a:off x="533400" y="5105400"/>
            <a:ext cx="6692858" cy="461665"/>
          </a:xfrm>
          <a:prstGeom prst="rect">
            <a:avLst/>
          </a:prstGeom>
          <a:noFill/>
        </p:spPr>
        <p:txBody>
          <a:bodyPr wrap="none" rtlCol="0">
            <a:spAutoFit/>
          </a:bodyPr>
          <a:lstStyle/>
          <a:p>
            <a:r>
              <a:rPr lang="en-US" sz="2400" dirty="0" smtClean="0">
                <a:solidFill>
                  <a:schemeClr val="tx2"/>
                </a:solidFill>
                <a:latin typeface="Arial" pitchFamily="34" charset="0"/>
                <a:cs typeface="Arial" pitchFamily="34" charset="0"/>
              </a:rPr>
              <a:t>What probability distribution would you choose?</a:t>
            </a:r>
            <a:endParaRPr lang="en-GB" sz="2400" dirty="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196850"/>
            <a:ext cx="6975475" cy="717550"/>
          </a:xfrm>
        </p:spPr>
        <p:txBody>
          <a:bodyPr/>
          <a:lstStyle/>
          <a:p>
            <a:r>
              <a:rPr lang="en-US" dirty="0"/>
              <a:t>Parameter Estimation</a:t>
            </a:r>
          </a:p>
        </p:txBody>
      </p:sp>
      <p:sp>
        <p:nvSpPr>
          <p:cNvPr id="15363" name="Rectangle 3"/>
          <p:cNvSpPr>
            <a:spLocks noGrp="1" noChangeArrowheads="1"/>
          </p:cNvSpPr>
          <p:nvPr>
            <p:ph type="body" idx="1"/>
          </p:nvPr>
        </p:nvSpPr>
        <p:spPr>
          <a:xfrm>
            <a:off x="762000" y="1524000"/>
            <a:ext cx="7721600" cy="4114800"/>
          </a:xfrm>
        </p:spPr>
        <p:txBody>
          <a:bodyPr/>
          <a:lstStyle/>
          <a:p>
            <a:pPr>
              <a:lnSpc>
                <a:spcPct val="90000"/>
              </a:lnSpc>
            </a:pPr>
            <a:r>
              <a:rPr lang="en-US" sz="2800" dirty="0"/>
              <a:t>Finding Maximum Likelihood Estimates (MLEs)</a:t>
            </a:r>
          </a:p>
          <a:p>
            <a:pPr lvl="1">
              <a:lnSpc>
                <a:spcPct val="90000"/>
              </a:lnSpc>
            </a:pPr>
            <a:r>
              <a:rPr lang="en-US" dirty="0"/>
              <a:t>Grid searches</a:t>
            </a:r>
          </a:p>
          <a:p>
            <a:pPr lvl="1">
              <a:lnSpc>
                <a:spcPct val="90000"/>
              </a:lnSpc>
            </a:pPr>
            <a:r>
              <a:rPr lang="en-US" dirty="0"/>
              <a:t>Local optimization</a:t>
            </a:r>
          </a:p>
          <a:p>
            <a:pPr lvl="2">
              <a:lnSpc>
                <a:spcPct val="90000"/>
              </a:lnSpc>
            </a:pPr>
            <a:r>
              <a:rPr lang="en-US" sz="2800" dirty="0"/>
              <a:t>Gradient methods</a:t>
            </a:r>
          </a:p>
          <a:p>
            <a:pPr lvl="2">
              <a:lnSpc>
                <a:spcPct val="90000"/>
              </a:lnSpc>
            </a:pPr>
            <a:r>
              <a:rPr lang="en-US" sz="2800" dirty="0"/>
              <a:t>Simplex (</a:t>
            </a:r>
            <a:r>
              <a:rPr lang="en-US" sz="2800" dirty="0" err="1"/>
              <a:t>Nelder</a:t>
            </a:r>
            <a:r>
              <a:rPr lang="en-US" sz="2800" dirty="0"/>
              <a:t>-Mead</a:t>
            </a:r>
            <a:r>
              <a:rPr lang="en-US" sz="2800" dirty="0" smtClean="0"/>
              <a:t>)</a:t>
            </a:r>
          </a:p>
          <a:p>
            <a:pPr lvl="2">
              <a:lnSpc>
                <a:spcPct val="90000"/>
              </a:lnSpc>
              <a:buNone/>
            </a:pPr>
            <a:endParaRPr lang="en-US" sz="2800" dirty="0"/>
          </a:p>
          <a:p>
            <a:pPr lvl="1">
              <a:lnSpc>
                <a:spcPct val="90000"/>
              </a:lnSpc>
            </a:pPr>
            <a:r>
              <a:rPr lang="en-US" dirty="0"/>
              <a:t> Global optimization</a:t>
            </a:r>
          </a:p>
          <a:p>
            <a:pPr lvl="2">
              <a:lnSpc>
                <a:spcPct val="90000"/>
              </a:lnSpc>
            </a:pPr>
            <a:r>
              <a:rPr lang="en-US" sz="2800" dirty="0"/>
              <a:t>Simulated Annealing</a:t>
            </a:r>
            <a:br>
              <a:rPr lang="en-US" sz="2800" dirty="0"/>
            </a:br>
            <a:endParaRPr lang="en-US" sz="28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0650"/>
            <a:ext cx="6975475" cy="717550"/>
          </a:xfrm>
        </p:spPr>
        <p:txBody>
          <a:bodyPr/>
          <a:lstStyle/>
          <a:p>
            <a:r>
              <a:rPr lang="en-US" dirty="0" smtClean="0"/>
              <a:t>References</a:t>
            </a:r>
            <a:endParaRPr lang="en-GB" dirty="0"/>
          </a:p>
        </p:txBody>
      </p:sp>
      <p:sp>
        <p:nvSpPr>
          <p:cNvPr id="3" name="Content Placeholder 2"/>
          <p:cNvSpPr>
            <a:spLocks noGrp="1"/>
          </p:cNvSpPr>
          <p:nvPr>
            <p:ph idx="1"/>
          </p:nvPr>
        </p:nvSpPr>
        <p:spPr>
          <a:xfrm>
            <a:off x="533400" y="1143000"/>
            <a:ext cx="7721600" cy="4114800"/>
          </a:xfrm>
        </p:spPr>
        <p:txBody>
          <a:bodyPr/>
          <a:lstStyle/>
          <a:p>
            <a:r>
              <a:rPr lang="en-US" dirty="0" err="1" smtClean="0"/>
              <a:t>Bolker</a:t>
            </a:r>
            <a:r>
              <a:rPr lang="en-US" dirty="0" smtClean="0"/>
              <a:t>, B. 2009. </a:t>
            </a:r>
            <a:r>
              <a:rPr lang="en-US" i="1" dirty="0" smtClean="0"/>
              <a:t>Ecological Models and Data in R.</a:t>
            </a:r>
            <a:r>
              <a:rPr lang="en-US" dirty="0" smtClean="0"/>
              <a:t> </a:t>
            </a:r>
          </a:p>
          <a:p>
            <a:endParaRPr lang="en-US" dirty="0" smtClean="0"/>
          </a:p>
          <a:p>
            <a:r>
              <a:rPr lang="en-US" dirty="0" smtClean="0"/>
              <a:t>Accompanying R package </a:t>
            </a:r>
            <a:r>
              <a:rPr lang="en-US" dirty="0" err="1" smtClean="0"/>
              <a:t>emdbook</a:t>
            </a:r>
            <a:r>
              <a:rPr lang="en-US" dirty="0" smtClean="0"/>
              <a:t>, </a:t>
            </a:r>
            <a:r>
              <a:rPr lang="en-US" dirty="0" err="1" smtClean="0"/>
              <a:t>bblme</a:t>
            </a:r>
            <a:r>
              <a:rPr lang="en-US" dirty="0" smtClean="0"/>
              <a:t>.</a:t>
            </a:r>
          </a:p>
          <a:p>
            <a:endParaRPr lang="en-US" dirty="0"/>
          </a:p>
          <a:p>
            <a:r>
              <a:rPr lang="en-US" dirty="0" smtClean="0"/>
              <a:t>Hobbs &amp; </a:t>
            </a:r>
            <a:r>
              <a:rPr lang="en-US" dirty="0" err="1" smtClean="0"/>
              <a:t>Hooten</a:t>
            </a:r>
            <a:r>
              <a:rPr lang="en-US" dirty="0" smtClean="0"/>
              <a:t>.</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6975475" cy="717550"/>
          </a:xfrm>
        </p:spPr>
        <p:txBody>
          <a:bodyPr/>
          <a:lstStyle/>
          <a:p>
            <a:r>
              <a:rPr lang="en-US" dirty="0" smtClean="0"/>
              <a:t>Foreshadowing </a:t>
            </a:r>
            <a:r>
              <a:rPr lang="en-US" dirty="0" err="1" smtClean="0"/>
              <a:t>Bayes</a:t>
            </a:r>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914400" y="349250"/>
            <a:ext cx="6975475" cy="717550"/>
          </a:xfrm>
        </p:spPr>
        <p:txBody>
          <a:bodyPr/>
          <a:lstStyle/>
          <a:p>
            <a:r>
              <a:rPr lang="en-US" smtClean="0"/>
              <a:t>Exercise on P(y</a:t>
            </a:r>
            <a:r>
              <a:rPr lang="en-US" baseline="-25000" smtClean="0"/>
              <a:t>i</a:t>
            </a:r>
            <a:r>
              <a:rPr lang="en-US" smtClean="0"/>
              <a:t>|</a:t>
            </a:r>
            <a:r>
              <a:rPr lang="el-GR" smtClean="0"/>
              <a:t>θ</a:t>
            </a:r>
            <a:r>
              <a:rPr lang="en-US" smtClean="0"/>
              <a:t>)</a:t>
            </a:r>
            <a:endParaRPr lang="en-GB" smtClean="0"/>
          </a:p>
        </p:txBody>
      </p:sp>
      <p:sp>
        <p:nvSpPr>
          <p:cNvPr id="16387" name="Content Placeholder 2"/>
          <p:cNvSpPr>
            <a:spLocks noGrp="1"/>
          </p:cNvSpPr>
          <p:nvPr>
            <p:ph idx="1"/>
          </p:nvPr>
        </p:nvSpPr>
        <p:spPr>
          <a:xfrm>
            <a:off x="685800" y="1676400"/>
            <a:ext cx="7721600" cy="4114800"/>
          </a:xfrm>
        </p:spPr>
        <p:txBody>
          <a:bodyPr/>
          <a:lstStyle/>
          <a:p>
            <a:r>
              <a:rPr lang="en-US" sz="2800" dirty="0" smtClean="0"/>
              <a:t>Prevalence is used in disease ecology to indicate the proportion of the population that is infected.</a:t>
            </a:r>
          </a:p>
          <a:p>
            <a:r>
              <a:rPr lang="en-US" sz="2800" dirty="0" smtClean="0"/>
              <a:t>Prevalence of WNV in a mosquito population averages 12%. A sample of 24 </a:t>
            </a:r>
            <a:r>
              <a:rPr lang="en-US" sz="2800" dirty="0" err="1" smtClean="0"/>
              <a:t>mosquitos</a:t>
            </a:r>
            <a:r>
              <a:rPr lang="en-US" sz="2800" dirty="0" smtClean="0"/>
              <a:t> includes 4 infected individuals. </a:t>
            </a:r>
          </a:p>
          <a:p>
            <a:r>
              <a:rPr lang="en-US" sz="2800" dirty="0" smtClean="0"/>
              <a:t>What is the probability of obtaining these data if the estimate of prevalence is true?</a:t>
            </a:r>
          </a:p>
          <a:p>
            <a:endParaRPr lang="en-US" sz="2800" dirty="0" smtClean="0"/>
          </a:p>
        </p:txBody>
      </p:sp>
      <p:sp>
        <p:nvSpPr>
          <p:cNvPr id="4" name="TextBox 3"/>
          <p:cNvSpPr txBox="1"/>
          <p:nvPr/>
        </p:nvSpPr>
        <p:spPr>
          <a:xfrm>
            <a:off x="1295400" y="5410200"/>
            <a:ext cx="6692858" cy="461665"/>
          </a:xfrm>
          <a:prstGeom prst="rect">
            <a:avLst/>
          </a:prstGeom>
          <a:noFill/>
        </p:spPr>
        <p:txBody>
          <a:bodyPr wrap="none" rtlCol="0">
            <a:spAutoFit/>
          </a:bodyPr>
          <a:lstStyle/>
          <a:p>
            <a:r>
              <a:rPr lang="en-US" sz="2400" dirty="0" smtClean="0">
                <a:solidFill>
                  <a:schemeClr val="tx2"/>
                </a:solidFill>
                <a:latin typeface="Arial" pitchFamily="34" charset="0"/>
                <a:cs typeface="Arial" pitchFamily="34" charset="0"/>
              </a:rPr>
              <a:t>What probability distribution would you choose?</a:t>
            </a:r>
            <a:endParaRPr lang="en-GB" sz="2400" dirty="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28600" y="501650"/>
            <a:ext cx="8915400" cy="717550"/>
          </a:xfrm>
        </p:spPr>
        <p:txBody>
          <a:bodyPr/>
          <a:lstStyle/>
          <a:p>
            <a:r>
              <a:rPr lang="en-US" sz="2800" smtClean="0"/>
              <a:t>Doesn’t this feel a little weird?</a:t>
            </a:r>
            <a:br>
              <a:rPr lang="en-US" sz="2800" smtClean="0"/>
            </a:br>
            <a:r>
              <a:rPr lang="en-US" sz="2800" smtClean="0"/>
              <a:t>Backwards perhaps?</a:t>
            </a:r>
            <a:endParaRPr lang="en-GB" sz="2800" smtClean="0"/>
          </a:p>
        </p:txBody>
      </p:sp>
      <p:sp>
        <p:nvSpPr>
          <p:cNvPr id="20483" name="Content Placeholder 2"/>
          <p:cNvSpPr>
            <a:spLocks noGrp="1"/>
          </p:cNvSpPr>
          <p:nvPr>
            <p:ph idx="1"/>
          </p:nvPr>
        </p:nvSpPr>
        <p:spPr>
          <a:xfrm>
            <a:off x="685800" y="1676400"/>
            <a:ext cx="7721600" cy="4114800"/>
          </a:xfrm>
        </p:spPr>
        <p:txBody>
          <a:bodyPr/>
          <a:lstStyle/>
          <a:p>
            <a:r>
              <a:rPr lang="en-US" sz="2800" smtClean="0"/>
              <a:t>Wouldn’t things be a whole lot more intuitive if we knew P(</a:t>
            </a:r>
            <a:r>
              <a:rPr lang="el-GR" sz="2800" smtClean="0"/>
              <a:t>θ</a:t>
            </a:r>
            <a:r>
              <a:rPr lang="en-US" sz="2800" smtClean="0"/>
              <a:t>|y</a:t>
            </a:r>
            <a:r>
              <a:rPr lang="en-US" sz="2800" baseline="-25000" smtClean="0"/>
              <a:t>i </a:t>
            </a:r>
            <a:r>
              <a:rPr lang="en-US" sz="2800" smtClean="0"/>
              <a:t>) instead of P(y</a:t>
            </a:r>
            <a:r>
              <a:rPr lang="en-US" sz="2800" baseline="-25000" smtClean="0"/>
              <a:t>i </a:t>
            </a:r>
            <a:r>
              <a:rPr lang="en-US" sz="2800" smtClean="0"/>
              <a:t>|</a:t>
            </a:r>
            <a:r>
              <a:rPr lang="el-GR" sz="2800" smtClean="0"/>
              <a:t> θ</a:t>
            </a:r>
            <a:r>
              <a:rPr lang="en-US" sz="2800" smtClean="0"/>
              <a:t>)?</a:t>
            </a:r>
          </a:p>
          <a:p>
            <a:endParaRPr lang="en-US" sz="2800" smtClean="0"/>
          </a:p>
          <a:p>
            <a:r>
              <a:rPr lang="en-US" sz="2800" smtClean="0"/>
              <a:t>Wouldn’t we like to know “what is the probability of  the parameter given the data?</a:t>
            </a:r>
          </a:p>
          <a:p>
            <a:endParaRPr lang="en-US" sz="280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685800" y="1676400"/>
            <a:ext cx="7721600" cy="4114800"/>
          </a:xfrm>
        </p:spPr>
        <p:txBody>
          <a:bodyPr/>
          <a:lstStyle/>
          <a:p>
            <a:r>
              <a:rPr lang="en-US" sz="2800" dirty="0" smtClean="0"/>
              <a:t>A sample of 24 </a:t>
            </a:r>
            <a:r>
              <a:rPr lang="en-US" sz="2800" dirty="0" err="1" smtClean="0"/>
              <a:t>mosquitos</a:t>
            </a:r>
            <a:r>
              <a:rPr lang="en-US" sz="2800" dirty="0" smtClean="0"/>
              <a:t> includes 4 infected individuals. </a:t>
            </a:r>
          </a:p>
          <a:p>
            <a:r>
              <a:rPr lang="en-US" sz="2800" dirty="0" smtClean="0"/>
              <a:t>In light of these data</a:t>
            </a:r>
            <a:r>
              <a:rPr lang="en-US" sz="2800" dirty="0" smtClean="0"/>
              <a:t>, what </a:t>
            </a:r>
            <a:r>
              <a:rPr lang="en-US" sz="2800" dirty="0" smtClean="0"/>
              <a:t>is the probability that the average prevalence of WNV is  12%? </a:t>
            </a:r>
          </a:p>
          <a:p>
            <a:r>
              <a:rPr lang="en-US" sz="2800" dirty="0" smtClean="0"/>
              <a:t>What is our best estimate of average prevalence? </a:t>
            </a:r>
          </a:p>
          <a:p>
            <a:r>
              <a:rPr lang="en-US" sz="2800" dirty="0" smtClean="0"/>
              <a:t>What is the probability that the true prevalence ,</a:t>
            </a:r>
            <a:r>
              <a:rPr lang="el-GR" sz="2800" dirty="0" smtClean="0"/>
              <a:t>ρ</a:t>
            </a:r>
            <a:r>
              <a:rPr lang="en-US" sz="2800" dirty="0" smtClean="0"/>
              <a:t>, is between </a:t>
            </a:r>
            <a:r>
              <a:rPr lang="el-GR" sz="2800" dirty="0" smtClean="0"/>
              <a:t>ρ</a:t>
            </a:r>
            <a:r>
              <a:rPr lang="en-US" sz="2800" dirty="0" smtClean="0"/>
              <a:t> </a:t>
            </a:r>
            <a:r>
              <a:rPr lang="el-GR" sz="2800" dirty="0" smtClean="0"/>
              <a:t>±</a:t>
            </a:r>
            <a:r>
              <a:rPr lang="en-US" sz="2800" dirty="0" smtClean="0"/>
              <a:t> c?</a:t>
            </a:r>
          </a:p>
          <a:p>
            <a:endParaRPr lang="en-US" sz="2800" dirty="0" smtClean="0"/>
          </a:p>
        </p:txBody>
      </p:sp>
      <p:sp>
        <p:nvSpPr>
          <p:cNvPr id="5" name="Title 1"/>
          <p:cNvSpPr txBox="1">
            <a:spLocks/>
          </p:cNvSpPr>
          <p:nvPr/>
        </p:nvSpPr>
        <p:spPr bwMode="auto">
          <a:xfrm>
            <a:off x="914400" y="381000"/>
            <a:ext cx="6975475" cy="717550"/>
          </a:xfrm>
          <a:prstGeom prst="rect">
            <a:avLst/>
          </a:prstGeom>
          <a:noFill/>
          <a:ln w="12700">
            <a:noFill/>
            <a:miter lim="800000"/>
            <a:headEnd/>
            <a:tailEnd/>
          </a:ln>
        </p:spPr>
        <p:txBody>
          <a:bodyPr lIns="84448" tIns="41483" rIns="84448" bIns="41483" anchor="b"/>
          <a:lstStyle/>
          <a:p>
            <a:pPr algn="ctr" eaLnBrk="0" hangingPunct="0">
              <a:defRPr/>
            </a:pPr>
            <a:r>
              <a:rPr lang="en-US" sz="3400" kern="0" dirty="0">
                <a:solidFill>
                  <a:schemeClr val="tx2"/>
                </a:solidFill>
                <a:latin typeface="+mj-lt"/>
                <a:ea typeface="+mj-ea"/>
                <a:cs typeface="+mj-cs"/>
              </a:rPr>
              <a:t>If it were P(</a:t>
            </a:r>
            <a:r>
              <a:rPr lang="el-GR" sz="3400" kern="0" dirty="0">
                <a:solidFill>
                  <a:schemeClr val="tx2"/>
                </a:solidFill>
                <a:latin typeface="+mj-lt"/>
                <a:ea typeface="+mj-ea"/>
                <a:cs typeface="+mj-cs"/>
              </a:rPr>
              <a:t>θ </a:t>
            </a:r>
            <a:r>
              <a:rPr lang="en-US" sz="3400" kern="0" dirty="0">
                <a:solidFill>
                  <a:schemeClr val="tx2"/>
                </a:solidFill>
                <a:latin typeface="+mj-lt"/>
                <a:ea typeface="+mj-ea"/>
                <a:cs typeface="+mj-cs"/>
              </a:rPr>
              <a:t>|</a:t>
            </a:r>
            <a:r>
              <a:rPr lang="en-US" sz="3400" kern="0" dirty="0" err="1">
                <a:solidFill>
                  <a:schemeClr val="tx2"/>
                </a:solidFill>
                <a:latin typeface="+mj-lt"/>
                <a:ea typeface="+mj-ea"/>
                <a:cs typeface="+mj-cs"/>
              </a:rPr>
              <a:t>y</a:t>
            </a:r>
            <a:r>
              <a:rPr lang="en-US" sz="3400" kern="0" baseline="-25000" dirty="0" err="1">
                <a:solidFill>
                  <a:schemeClr val="tx2"/>
                </a:solidFill>
                <a:latin typeface="+mj-lt"/>
                <a:ea typeface="+mj-ea"/>
                <a:cs typeface="+mj-cs"/>
              </a:rPr>
              <a:t>i</a:t>
            </a:r>
            <a:r>
              <a:rPr lang="en-US" sz="3400" kern="0" dirty="0" smtClean="0">
                <a:solidFill>
                  <a:schemeClr val="tx2"/>
                </a:solidFill>
                <a:latin typeface="+mj-lt"/>
                <a:ea typeface="+mj-ea"/>
                <a:cs typeface="+mj-cs"/>
              </a:rPr>
              <a:t>)</a:t>
            </a:r>
            <a:endParaRPr lang="en-GB" sz="3400"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04800" y="120650"/>
            <a:ext cx="6975475" cy="717550"/>
          </a:xfrm>
        </p:spPr>
        <p:txBody>
          <a:bodyPr/>
          <a:lstStyle/>
          <a:p>
            <a:r>
              <a:rPr lang="en-US" dirty="0" smtClean="0"/>
              <a:t>Bayes theorem</a:t>
            </a:r>
            <a:endParaRPr lang="en-GB" dirty="0" smtClean="0"/>
          </a:p>
        </p:txBody>
      </p:sp>
      <p:sp>
        <p:nvSpPr>
          <p:cNvPr id="23555" name="Line 26"/>
          <p:cNvSpPr>
            <a:spLocks noChangeShapeType="1"/>
          </p:cNvSpPr>
          <p:nvPr/>
        </p:nvSpPr>
        <p:spPr bwMode="auto">
          <a:xfrm>
            <a:off x="990600" y="4953000"/>
            <a:ext cx="4600575" cy="0"/>
          </a:xfrm>
          <a:prstGeom prst="line">
            <a:avLst/>
          </a:prstGeom>
          <a:noFill/>
          <a:ln w="0">
            <a:solidFill>
              <a:srgbClr val="000000"/>
            </a:solidFill>
            <a:round/>
            <a:headEnd/>
            <a:tailEnd/>
          </a:ln>
        </p:spPr>
        <p:txBody>
          <a:bodyPr/>
          <a:lstStyle/>
          <a:p>
            <a:endParaRPr lang="en-GB"/>
          </a:p>
        </p:txBody>
      </p:sp>
      <p:grpSp>
        <p:nvGrpSpPr>
          <p:cNvPr id="2" name="Group 93"/>
          <p:cNvGrpSpPr>
            <a:grpSpLocks/>
          </p:cNvGrpSpPr>
          <p:nvPr/>
        </p:nvGrpSpPr>
        <p:grpSpPr bwMode="auto">
          <a:xfrm>
            <a:off x="1057275" y="2054225"/>
            <a:ext cx="4200525" cy="2894013"/>
            <a:chOff x="2559050" y="2209800"/>
            <a:chExt cx="4537075" cy="3122612"/>
          </a:xfrm>
        </p:grpSpPr>
        <p:sp>
          <p:nvSpPr>
            <p:cNvPr id="23561" name="Line 25"/>
            <p:cNvSpPr>
              <a:spLocks noChangeShapeType="1"/>
            </p:cNvSpPr>
            <p:nvPr/>
          </p:nvSpPr>
          <p:spPr bwMode="auto">
            <a:xfrm>
              <a:off x="2665412" y="2209800"/>
              <a:ext cx="1588" cy="3121025"/>
            </a:xfrm>
            <a:prstGeom prst="line">
              <a:avLst/>
            </a:prstGeom>
            <a:noFill/>
            <a:ln w="0">
              <a:solidFill>
                <a:srgbClr val="000000"/>
              </a:solidFill>
              <a:round/>
              <a:headEnd/>
              <a:tailEnd/>
            </a:ln>
          </p:spPr>
          <p:txBody>
            <a:bodyPr/>
            <a:lstStyle/>
            <a:p>
              <a:endParaRPr lang="en-GB"/>
            </a:p>
          </p:txBody>
        </p:sp>
        <p:sp>
          <p:nvSpPr>
            <p:cNvPr id="23562" name="Line 27"/>
            <p:cNvSpPr>
              <a:spLocks noChangeShapeType="1"/>
            </p:cNvSpPr>
            <p:nvPr/>
          </p:nvSpPr>
          <p:spPr bwMode="auto">
            <a:xfrm>
              <a:off x="2559050" y="5330825"/>
              <a:ext cx="61912" cy="1587"/>
            </a:xfrm>
            <a:prstGeom prst="line">
              <a:avLst/>
            </a:prstGeom>
            <a:noFill/>
            <a:ln w="15875">
              <a:solidFill>
                <a:srgbClr val="0000FF"/>
              </a:solidFill>
              <a:round/>
              <a:headEnd/>
              <a:tailEnd/>
            </a:ln>
          </p:spPr>
          <p:txBody>
            <a:bodyPr/>
            <a:lstStyle/>
            <a:p>
              <a:endParaRPr lang="en-GB"/>
            </a:p>
          </p:txBody>
        </p:sp>
        <p:sp>
          <p:nvSpPr>
            <p:cNvPr id="23563" name="Freeform 28"/>
            <p:cNvSpPr>
              <a:spLocks/>
            </p:cNvSpPr>
            <p:nvPr/>
          </p:nvSpPr>
          <p:spPr bwMode="auto">
            <a:xfrm>
              <a:off x="2620962" y="5330825"/>
              <a:ext cx="68263" cy="1587"/>
            </a:xfrm>
            <a:custGeom>
              <a:avLst/>
              <a:gdLst>
                <a:gd name="T0" fmla="*/ 0 w 43"/>
                <a:gd name="T1" fmla="*/ 0 h 1587"/>
                <a:gd name="T2" fmla="*/ 2147483647 w 43"/>
                <a:gd name="T3" fmla="*/ 0 h 1587"/>
                <a:gd name="T4" fmla="*/ 2147483647 w 43"/>
                <a:gd name="T5" fmla="*/ 0 h 1587"/>
                <a:gd name="T6" fmla="*/ 0 60000 65536"/>
                <a:gd name="T7" fmla="*/ 0 60000 65536"/>
                <a:gd name="T8" fmla="*/ 0 60000 65536"/>
                <a:gd name="T9" fmla="*/ 0 w 43"/>
                <a:gd name="T10" fmla="*/ 0 h 1587"/>
                <a:gd name="T11" fmla="*/ 43 w 43"/>
                <a:gd name="T12" fmla="*/ 1587 h 1587"/>
              </a:gdLst>
              <a:ahLst/>
              <a:cxnLst>
                <a:cxn ang="T6">
                  <a:pos x="T0" y="T1"/>
                </a:cxn>
                <a:cxn ang="T7">
                  <a:pos x="T2" y="T3"/>
                </a:cxn>
                <a:cxn ang="T8">
                  <a:pos x="T4" y="T5"/>
                </a:cxn>
              </a:cxnLst>
              <a:rect l="T9" t="T10" r="T11" b="T12"/>
              <a:pathLst>
                <a:path w="43" h="1587">
                  <a:moveTo>
                    <a:pt x="0" y="0"/>
                  </a:moveTo>
                  <a:lnTo>
                    <a:pt x="19" y="0"/>
                  </a:lnTo>
                  <a:lnTo>
                    <a:pt x="43" y="0"/>
                  </a:lnTo>
                </a:path>
              </a:pathLst>
            </a:custGeom>
            <a:noFill/>
            <a:ln w="15875">
              <a:solidFill>
                <a:srgbClr val="0000FF"/>
              </a:solidFill>
              <a:round/>
              <a:headEnd/>
              <a:tailEnd/>
            </a:ln>
          </p:spPr>
          <p:txBody>
            <a:bodyPr/>
            <a:lstStyle/>
            <a:p>
              <a:endParaRPr lang="en-GB"/>
            </a:p>
          </p:txBody>
        </p:sp>
        <p:sp>
          <p:nvSpPr>
            <p:cNvPr id="23564" name="Line 29"/>
            <p:cNvSpPr>
              <a:spLocks noChangeShapeType="1"/>
            </p:cNvSpPr>
            <p:nvPr/>
          </p:nvSpPr>
          <p:spPr bwMode="auto">
            <a:xfrm>
              <a:off x="2689225" y="5330825"/>
              <a:ext cx="61912" cy="1587"/>
            </a:xfrm>
            <a:prstGeom prst="line">
              <a:avLst/>
            </a:prstGeom>
            <a:noFill/>
            <a:ln w="15875">
              <a:solidFill>
                <a:srgbClr val="0000FF"/>
              </a:solidFill>
              <a:round/>
              <a:headEnd/>
              <a:tailEnd/>
            </a:ln>
          </p:spPr>
          <p:txBody>
            <a:bodyPr/>
            <a:lstStyle/>
            <a:p>
              <a:endParaRPr lang="en-GB"/>
            </a:p>
          </p:txBody>
        </p:sp>
        <p:sp>
          <p:nvSpPr>
            <p:cNvPr id="23565" name="Line 30"/>
            <p:cNvSpPr>
              <a:spLocks noChangeShapeType="1"/>
            </p:cNvSpPr>
            <p:nvPr/>
          </p:nvSpPr>
          <p:spPr bwMode="auto">
            <a:xfrm>
              <a:off x="2751137" y="5330825"/>
              <a:ext cx="61913" cy="1587"/>
            </a:xfrm>
            <a:prstGeom prst="line">
              <a:avLst/>
            </a:prstGeom>
            <a:noFill/>
            <a:ln w="15875">
              <a:solidFill>
                <a:srgbClr val="0000FF"/>
              </a:solidFill>
              <a:round/>
              <a:headEnd/>
              <a:tailEnd/>
            </a:ln>
          </p:spPr>
          <p:txBody>
            <a:bodyPr/>
            <a:lstStyle/>
            <a:p>
              <a:endParaRPr lang="en-GB"/>
            </a:p>
          </p:txBody>
        </p:sp>
        <p:sp>
          <p:nvSpPr>
            <p:cNvPr id="23566" name="Freeform 31"/>
            <p:cNvSpPr>
              <a:spLocks/>
            </p:cNvSpPr>
            <p:nvPr/>
          </p:nvSpPr>
          <p:spPr bwMode="auto">
            <a:xfrm>
              <a:off x="2813050" y="5322887"/>
              <a:ext cx="60325" cy="7938"/>
            </a:xfrm>
            <a:custGeom>
              <a:avLst/>
              <a:gdLst>
                <a:gd name="T0" fmla="*/ 0 w 38"/>
                <a:gd name="T1" fmla="*/ 2147483647 h 5"/>
                <a:gd name="T2" fmla="*/ 2147483647 w 38"/>
                <a:gd name="T3" fmla="*/ 0 h 5"/>
                <a:gd name="T4" fmla="*/ 2147483647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GB"/>
            </a:p>
          </p:txBody>
        </p:sp>
        <p:sp>
          <p:nvSpPr>
            <p:cNvPr id="23567" name="Line 32"/>
            <p:cNvSpPr>
              <a:spLocks noChangeShapeType="1"/>
            </p:cNvSpPr>
            <p:nvPr/>
          </p:nvSpPr>
          <p:spPr bwMode="auto">
            <a:xfrm>
              <a:off x="2873375" y="5322887"/>
              <a:ext cx="61912" cy="1588"/>
            </a:xfrm>
            <a:prstGeom prst="line">
              <a:avLst/>
            </a:prstGeom>
            <a:noFill/>
            <a:ln w="15875">
              <a:solidFill>
                <a:srgbClr val="0000FF"/>
              </a:solidFill>
              <a:round/>
              <a:headEnd/>
              <a:tailEnd/>
            </a:ln>
          </p:spPr>
          <p:txBody>
            <a:bodyPr/>
            <a:lstStyle/>
            <a:p>
              <a:endParaRPr lang="en-GB"/>
            </a:p>
          </p:txBody>
        </p:sp>
        <p:sp>
          <p:nvSpPr>
            <p:cNvPr id="23568" name="Line 33"/>
            <p:cNvSpPr>
              <a:spLocks noChangeShapeType="1"/>
            </p:cNvSpPr>
            <p:nvPr/>
          </p:nvSpPr>
          <p:spPr bwMode="auto">
            <a:xfrm>
              <a:off x="2935287" y="5322887"/>
              <a:ext cx="61913" cy="1588"/>
            </a:xfrm>
            <a:prstGeom prst="line">
              <a:avLst/>
            </a:prstGeom>
            <a:noFill/>
            <a:ln w="15875">
              <a:solidFill>
                <a:srgbClr val="0000FF"/>
              </a:solidFill>
              <a:round/>
              <a:headEnd/>
              <a:tailEnd/>
            </a:ln>
          </p:spPr>
          <p:txBody>
            <a:bodyPr/>
            <a:lstStyle/>
            <a:p>
              <a:endParaRPr lang="en-GB"/>
            </a:p>
          </p:txBody>
        </p:sp>
        <p:sp>
          <p:nvSpPr>
            <p:cNvPr id="23569" name="Freeform 34"/>
            <p:cNvSpPr>
              <a:spLocks/>
            </p:cNvSpPr>
            <p:nvPr/>
          </p:nvSpPr>
          <p:spPr bwMode="auto">
            <a:xfrm>
              <a:off x="2997200" y="5314950"/>
              <a:ext cx="69850" cy="7937"/>
            </a:xfrm>
            <a:custGeom>
              <a:avLst/>
              <a:gdLst>
                <a:gd name="T0" fmla="*/ 0 w 44"/>
                <a:gd name="T1" fmla="*/ 2147483647 h 5"/>
                <a:gd name="T2" fmla="*/ 2147483647 w 44"/>
                <a:gd name="T3" fmla="*/ 0 h 5"/>
                <a:gd name="T4" fmla="*/ 2147483647 w 44"/>
                <a:gd name="T5" fmla="*/ 0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5"/>
                  </a:moveTo>
                  <a:lnTo>
                    <a:pt x="19" y="0"/>
                  </a:lnTo>
                  <a:lnTo>
                    <a:pt x="44" y="0"/>
                  </a:lnTo>
                </a:path>
              </a:pathLst>
            </a:custGeom>
            <a:noFill/>
            <a:ln w="15875">
              <a:solidFill>
                <a:srgbClr val="0000FF"/>
              </a:solidFill>
              <a:round/>
              <a:headEnd/>
              <a:tailEnd/>
            </a:ln>
          </p:spPr>
          <p:txBody>
            <a:bodyPr/>
            <a:lstStyle/>
            <a:p>
              <a:endParaRPr lang="en-GB"/>
            </a:p>
          </p:txBody>
        </p:sp>
        <p:sp>
          <p:nvSpPr>
            <p:cNvPr id="23570" name="Line 35"/>
            <p:cNvSpPr>
              <a:spLocks noChangeShapeType="1"/>
            </p:cNvSpPr>
            <p:nvPr/>
          </p:nvSpPr>
          <p:spPr bwMode="auto">
            <a:xfrm>
              <a:off x="3067050" y="5314950"/>
              <a:ext cx="60325" cy="1587"/>
            </a:xfrm>
            <a:prstGeom prst="line">
              <a:avLst/>
            </a:prstGeom>
            <a:noFill/>
            <a:ln w="15875">
              <a:solidFill>
                <a:srgbClr val="0000FF"/>
              </a:solidFill>
              <a:round/>
              <a:headEnd/>
              <a:tailEnd/>
            </a:ln>
          </p:spPr>
          <p:txBody>
            <a:bodyPr/>
            <a:lstStyle/>
            <a:p>
              <a:endParaRPr lang="en-GB"/>
            </a:p>
          </p:txBody>
        </p:sp>
        <p:sp>
          <p:nvSpPr>
            <p:cNvPr id="23571" name="Line 36"/>
            <p:cNvSpPr>
              <a:spLocks noChangeShapeType="1"/>
            </p:cNvSpPr>
            <p:nvPr/>
          </p:nvSpPr>
          <p:spPr bwMode="auto">
            <a:xfrm flipV="1">
              <a:off x="3127375" y="5307012"/>
              <a:ext cx="61912" cy="7938"/>
            </a:xfrm>
            <a:prstGeom prst="line">
              <a:avLst/>
            </a:prstGeom>
            <a:noFill/>
            <a:ln w="15875">
              <a:solidFill>
                <a:srgbClr val="0000FF"/>
              </a:solidFill>
              <a:round/>
              <a:headEnd/>
              <a:tailEnd/>
            </a:ln>
          </p:spPr>
          <p:txBody>
            <a:bodyPr/>
            <a:lstStyle/>
            <a:p>
              <a:endParaRPr lang="en-GB"/>
            </a:p>
          </p:txBody>
        </p:sp>
        <p:sp>
          <p:nvSpPr>
            <p:cNvPr id="23572" name="Line 37"/>
            <p:cNvSpPr>
              <a:spLocks noChangeShapeType="1"/>
            </p:cNvSpPr>
            <p:nvPr/>
          </p:nvSpPr>
          <p:spPr bwMode="auto">
            <a:xfrm flipV="1">
              <a:off x="3189287" y="5292725"/>
              <a:ext cx="61913" cy="14287"/>
            </a:xfrm>
            <a:prstGeom prst="line">
              <a:avLst/>
            </a:prstGeom>
            <a:noFill/>
            <a:ln w="15875">
              <a:solidFill>
                <a:srgbClr val="0000FF"/>
              </a:solidFill>
              <a:round/>
              <a:headEnd/>
              <a:tailEnd/>
            </a:ln>
          </p:spPr>
          <p:txBody>
            <a:bodyPr/>
            <a:lstStyle/>
            <a:p>
              <a:endParaRPr lang="en-GB"/>
            </a:p>
          </p:txBody>
        </p:sp>
        <p:sp>
          <p:nvSpPr>
            <p:cNvPr id="23573" name="Line 38"/>
            <p:cNvSpPr>
              <a:spLocks noChangeShapeType="1"/>
            </p:cNvSpPr>
            <p:nvPr/>
          </p:nvSpPr>
          <p:spPr bwMode="auto">
            <a:xfrm flipV="1">
              <a:off x="3251200" y="5284787"/>
              <a:ext cx="61912" cy="7938"/>
            </a:xfrm>
            <a:prstGeom prst="line">
              <a:avLst/>
            </a:prstGeom>
            <a:noFill/>
            <a:ln w="15875">
              <a:solidFill>
                <a:srgbClr val="0000FF"/>
              </a:solidFill>
              <a:round/>
              <a:headEnd/>
              <a:tailEnd/>
            </a:ln>
          </p:spPr>
          <p:txBody>
            <a:bodyPr/>
            <a:lstStyle/>
            <a:p>
              <a:endParaRPr lang="en-GB"/>
            </a:p>
          </p:txBody>
        </p:sp>
        <p:sp>
          <p:nvSpPr>
            <p:cNvPr id="23574" name="Freeform 39"/>
            <p:cNvSpPr>
              <a:spLocks/>
            </p:cNvSpPr>
            <p:nvPr/>
          </p:nvSpPr>
          <p:spPr bwMode="auto">
            <a:xfrm>
              <a:off x="3313112" y="5268912"/>
              <a:ext cx="68263" cy="15875"/>
            </a:xfrm>
            <a:custGeom>
              <a:avLst/>
              <a:gdLst>
                <a:gd name="T0" fmla="*/ 0 w 43"/>
                <a:gd name="T1" fmla="*/ 2147483647 h 10"/>
                <a:gd name="T2" fmla="*/ 2147483647 w 43"/>
                <a:gd name="T3" fmla="*/ 2147483647 h 10"/>
                <a:gd name="T4" fmla="*/ 2147483647 w 43"/>
                <a:gd name="T5" fmla="*/ 0 h 10"/>
                <a:gd name="T6" fmla="*/ 0 60000 65536"/>
                <a:gd name="T7" fmla="*/ 0 60000 65536"/>
                <a:gd name="T8" fmla="*/ 0 60000 65536"/>
                <a:gd name="T9" fmla="*/ 0 w 43"/>
                <a:gd name="T10" fmla="*/ 0 h 10"/>
                <a:gd name="T11" fmla="*/ 43 w 43"/>
                <a:gd name="T12" fmla="*/ 10 h 10"/>
              </a:gdLst>
              <a:ahLst/>
              <a:cxnLst>
                <a:cxn ang="T6">
                  <a:pos x="T0" y="T1"/>
                </a:cxn>
                <a:cxn ang="T7">
                  <a:pos x="T2" y="T3"/>
                </a:cxn>
                <a:cxn ang="T8">
                  <a:pos x="T4" y="T5"/>
                </a:cxn>
              </a:cxnLst>
              <a:rect l="T9" t="T10" r="T11" b="T12"/>
              <a:pathLst>
                <a:path w="43" h="10">
                  <a:moveTo>
                    <a:pt x="0" y="10"/>
                  </a:moveTo>
                  <a:lnTo>
                    <a:pt x="19" y="5"/>
                  </a:lnTo>
                  <a:lnTo>
                    <a:pt x="43" y="0"/>
                  </a:lnTo>
                </a:path>
              </a:pathLst>
            </a:custGeom>
            <a:noFill/>
            <a:ln w="15875">
              <a:solidFill>
                <a:srgbClr val="0000FF"/>
              </a:solidFill>
              <a:round/>
              <a:headEnd/>
              <a:tailEnd/>
            </a:ln>
          </p:spPr>
          <p:txBody>
            <a:bodyPr/>
            <a:lstStyle/>
            <a:p>
              <a:endParaRPr lang="en-GB"/>
            </a:p>
          </p:txBody>
        </p:sp>
        <p:sp>
          <p:nvSpPr>
            <p:cNvPr id="23575" name="Freeform 40"/>
            <p:cNvSpPr>
              <a:spLocks/>
            </p:cNvSpPr>
            <p:nvPr/>
          </p:nvSpPr>
          <p:spPr bwMode="auto">
            <a:xfrm>
              <a:off x="3381375" y="5253037"/>
              <a:ext cx="61912" cy="15875"/>
            </a:xfrm>
            <a:custGeom>
              <a:avLst/>
              <a:gdLst>
                <a:gd name="T0" fmla="*/ 0 w 39"/>
                <a:gd name="T1" fmla="*/ 2147483647 h 10"/>
                <a:gd name="T2" fmla="*/ 2147483647 w 39"/>
                <a:gd name="T3" fmla="*/ 2147483647 h 10"/>
                <a:gd name="T4" fmla="*/ 2147483647 w 39"/>
                <a:gd name="T5" fmla="*/ 0 h 10"/>
                <a:gd name="T6" fmla="*/ 0 60000 65536"/>
                <a:gd name="T7" fmla="*/ 0 60000 65536"/>
                <a:gd name="T8" fmla="*/ 0 60000 65536"/>
                <a:gd name="T9" fmla="*/ 0 w 39"/>
                <a:gd name="T10" fmla="*/ 0 h 10"/>
                <a:gd name="T11" fmla="*/ 39 w 39"/>
                <a:gd name="T12" fmla="*/ 10 h 10"/>
              </a:gdLst>
              <a:ahLst/>
              <a:cxnLst>
                <a:cxn ang="T6">
                  <a:pos x="T0" y="T1"/>
                </a:cxn>
                <a:cxn ang="T7">
                  <a:pos x="T2" y="T3"/>
                </a:cxn>
                <a:cxn ang="T8">
                  <a:pos x="T4" y="T5"/>
                </a:cxn>
              </a:cxnLst>
              <a:rect l="T9" t="T10" r="T11" b="T12"/>
              <a:pathLst>
                <a:path w="39" h="10">
                  <a:moveTo>
                    <a:pt x="0" y="10"/>
                  </a:moveTo>
                  <a:lnTo>
                    <a:pt x="20" y="5"/>
                  </a:lnTo>
                  <a:lnTo>
                    <a:pt x="39" y="0"/>
                  </a:lnTo>
                </a:path>
              </a:pathLst>
            </a:custGeom>
            <a:noFill/>
            <a:ln w="15875">
              <a:solidFill>
                <a:srgbClr val="0000FF"/>
              </a:solidFill>
              <a:round/>
              <a:headEnd/>
              <a:tailEnd/>
            </a:ln>
          </p:spPr>
          <p:txBody>
            <a:bodyPr/>
            <a:lstStyle/>
            <a:p>
              <a:endParaRPr lang="en-GB"/>
            </a:p>
          </p:txBody>
        </p:sp>
        <p:sp>
          <p:nvSpPr>
            <p:cNvPr id="23576" name="Freeform 41"/>
            <p:cNvSpPr>
              <a:spLocks/>
            </p:cNvSpPr>
            <p:nvPr/>
          </p:nvSpPr>
          <p:spPr bwMode="auto">
            <a:xfrm>
              <a:off x="3443287" y="5222875"/>
              <a:ext cx="61913" cy="30162"/>
            </a:xfrm>
            <a:custGeom>
              <a:avLst/>
              <a:gdLst>
                <a:gd name="T0" fmla="*/ 0 w 39"/>
                <a:gd name="T1" fmla="*/ 2147483647 h 19"/>
                <a:gd name="T2" fmla="*/ 2147483647 w 39"/>
                <a:gd name="T3" fmla="*/ 2147483647 h 19"/>
                <a:gd name="T4" fmla="*/ 2147483647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10"/>
                  </a:lnTo>
                  <a:lnTo>
                    <a:pt x="39" y="0"/>
                  </a:lnTo>
                </a:path>
              </a:pathLst>
            </a:custGeom>
            <a:noFill/>
            <a:ln w="15875">
              <a:solidFill>
                <a:srgbClr val="0000FF"/>
              </a:solidFill>
              <a:round/>
              <a:headEnd/>
              <a:tailEnd/>
            </a:ln>
          </p:spPr>
          <p:txBody>
            <a:bodyPr/>
            <a:lstStyle/>
            <a:p>
              <a:endParaRPr lang="en-GB"/>
            </a:p>
          </p:txBody>
        </p:sp>
        <p:sp>
          <p:nvSpPr>
            <p:cNvPr id="23577" name="Freeform 42"/>
            <p:cNvSpPr>
              <a:spLocks/>
            </p:cNvSpPr>
            <p:nvPr/>
          </p:nvSpPr>
          <p:spPr bwMode="auto">
            <a:xfrm>
              <a:off x="3505200" y="5200650"/>
              <a:ext cx="60325" cy="22225"/>
            </a:xfrm>
            <a:custGeom>
              <a:avLst/>
              <a:gdLst>
                <a:gd name="T0" fmla="*/ 0 w 38"/>
                <a:gd name="T1" fmla="*/ 2147483647 h 14"/>
                <a:gd name="T2" fmla="*/ 2147483647 w 38"/>
                <a:gd name="T3" fmla="*/ 2147483647 h 14"/>
                <a:gd name="T4" fmla="*/ 2147483647 w 38"/>
                <a:gd name="T5" fmla="*/ 0 h 14"/>
                <a:gd name="T6" fmla="*/ 0 60000 65536"/>
                <a:gd name="T7" fmla="*/ 0 60000 65536"/>
                <a:gd name="T8" fmla="*/ 0 60000 65536"/>
                <a:gd name="T9" fmla="*/ 0 w 38"/>
                <a:gd name="T10" fmla="*/ 0 h 14"/>
                <a:gd name="T11" fmla="*/ 38 w 38"/>
                <a:gd name="T12" fmla="*/ 14 h 14"/>
              </a:gdLst>
              <a:ahLst/>
              <a:cxnLst>
                <a:cxn ang="T6">
                  <a:pos x="T0" y="T1"/>
                </a:cxn>
                <a:cxn ang="T7">
                  <a:pos x="T2" y="T3"/>
                </a:cxn>
                <a:cxn ang="T8">
                  <a:pos x="T4" y="T5"/>
                </a:cxn>
              </a:cxnLst>
              <a:rect l="T9" t="T10" r="T11" b="T12"/>
              <a:pathLst>
                <a:path w="38" h="14">
                  <a:moveTo>
                    <a:pt x="0" y="14"/>
                  </a:moveTo>
                  <a:lnTo>
                    <a:pt x="19" y="9"/>
                  </a:lnTo>
                  <a:lnTo>
                    <a:pt x="38" y="0"/>
                  </a:lnTo>
                </a:path>
              </a:pathLst>
            </a:custGeom>
            <a:noFill/>
            <a:ln w="15875">
              <a:solidFill>
                <a:srgbClr val="0000FF"/>
              </a:solidFill>
              <a:round/>
              <a:headEnd/>
              <a:tailEnd/>
            </a:ln>
          </p:spPr>
          <p:txBody>
            <a:bodyPr/>
            <a:lstStyle/>
            <a:p>
              <a:endParaRPr lang="en-GB"/>
            </a:p>
          </p:txBody>
        </p:sp>
        <p:sp>
          <p:nvSpPr>
            <p:cNvPr id="23578" name="Freeform 43"/>
            <p:cNvSpPr>
              <a:spLocks/>
            </p:cNvSpPr>
            <p:nvPr/>
          </p:nvSpPr>
          <p:spPr bwMode="auto">
            <a:xfrm>
              <a:off x="3565525" y="5160962"/>
              <a:ext cx="61912" cy="39688"/>
            </a:xfrm>
            <a:custGeom>
              <a:avLst/>
              <a:gdLst>
                <a:gd name="T0" fmla="*/ 0 w 39"/>
                <a:gd name="T1" fmla="*/ 2147483647 h 25"/>
                <a:gd name="T2" fmla="*/ 2147483647 w 39"/>
                <a:gd name="T3" fmla="*/ 2147483647 h 25"/>
                <a:gd name="T4" fmla="*/ 2147483647 w 39"/>
                <a:gd name="T5" fmla="*/ 0 h 25"/>
                <a:gd name="T6" fmla="*/ 0 60000 65536"/>
                <a:gd name="T7" fmla="*/ 0 60000 65536"/>
                <a:gd name="T8" fmla="*/ 0 60000 65536"/>
                <a:gd name="T9" fmla="*/ 0 w 39"/>
                <a:gd name="T10" fmla="*/ 0 h 25"/>
                <a:gd name="T11" fmla="*/ 39 w 39"/>
                <a:gd name="T12" fmla="*/ 25 h 25"/>
              </a:gdLst>
              <a:ahLst/>
              <a:cxnLst>
                <a:cxn ang="T6">
                  <a:pos x="T0" y="T1"/>
                </a:cxn>
                <a:cxn ang="T7">
                  <a:pos x="T2" y="T3"/>
                </a:cxn>
                <a:cxn ang="T8">
                  <a:pos x="T4" y="T5"/>
                </a:cxn>
              </a:cxnLst>
              <a:rect l="T9" t="T10" r="T11" b="T12"/>
              <a:pathLst>
                <a:path w="39" h="25">
                  <a:moveTo>
                    <a:pt x="0" y="25"/>
                  </a:moveTo>
                  <a:lnTo>
                    <a:pt x="20" y="15"/>
                  </a:lnTo>
                  <a:lnTo>
                    <a:pt x="39" y="0"/>
                  </a:lnTo>
                </a:path>
              </a:pathLst>
            </a:custGeom>
            <a:noFill/>
            <a:ln w="15875">
              <a:solidFill>
                <a:srgbClr val="0000FF"/>
              </a:solidFill>
              <a:round/>
              <a:headEnd/>
              <a:tailEnd/>
            </a:ln>
          </p:spPr>
          <p:txBody>
            <a:bodyPr/>
            <a:lstStyle/>
            <a:p>
              <a:endParaRPr lang="en-GB"/>
            </a:p>
          </p:txBody>
        </p:sp>
        <p:sp>
          <p:nvSpPr>
            <p:cNvPr id="23579" name="Freeform 44"/>
            <p:cNvSpPr>
              <a:spLocks/>
            </p:cNvSpPr>
            <p:nvPr/>
          </p:nvSpPr>
          <p:spPr bwMode="auto">
            <a:xfrm>
              <a:off x="3627437" y="5114925"/>
              <a:ext cx="69850" cy="46037"/>
            </a:xfrm>
            <a:custGeom>
              <a:avLst/>
              <a:gdLst>
                <a:gd name="T0" fmla="*/ 0 w 44"/>
                <a:gd name="T1" fmla="*/ 2147483647 h 29"/>
                <a:gd name="T2" fmla="*/ 2147483647 w 44"/>
                <a:gd name="T3" fmla="*/ 2147483647 h 29"/>
                <a:gd name="T4" fmla="*/ 2147483647 w 44"/>
                <a:gd name="T5" fmla="*/ 0 h 29"/>
                <a:gd name="T6" fmla="*/ 0 60000 65536"/>
                <a:gd name="T7" fmla="*/ 0 60000 65536"/>
                <a:gd name="T8" fmla="*/ 0 60000 65536"/>
                <a:gd name="T9" fmla="*/ 0 w 44"/>
                <a:gd name="T10" fmla="*/ 0 h 29"/>
                <a:gd name="T11" fmla="*/ 44 w 44"/>
                <a:gd name="T12" fmla="*/ 29 h 29"/>
              </a:gdLst>
              <a:ahLst/>
              <a:cxnLst>
                <a:cxn ang="T6">
                  <a:pos x="T0" y="T1"/>
                </a:cxn>
                <a:cxn ang="T7">
                  <a:pos x="T2" y="T3"/>
                </a:cxn>
                <a:cxn ang="T8">
                  <a:pos x="T4" y="T5"/>
                </a:cxn>
              </a:cxnLst>
              <a:rect l="T9" t="T10" r="T11" b="T12"/>
              <a:pathLst>
                <a:path w="44" h="29">
                  <a:moveTo>
                    <a:pt x="0" y="29"/>
                  </a:moveTo>
                  <a:lnTo>
                    <a:pt x="20" y="15"/>
                  </a:lnTo>
                  <a:lnTo>
                    <a:pt x="44" y="0"/>
                  </a:lnTo>
                </a:path>
              </a:pathLst>
            </a:custGeom>
            <a:noFill/>
            <a:ln w="15875">
              <a:solidFill>
                <a:srgbClr val="0000FF"/>
              </a:solidFill>
              <a:round/>
              <a:headEnd/>
              <a:tailEnd/>
            </a:ln>
          </p:spPr>
          <p:txBody>
            <a:bodyPr/>
            <a:lstStyle/>
            <a:p>
              <a:endParaRPr lang="en-GB"/>
            </a:p>
          </p:txBody>
        </p:sp>
        <p:sp>
          <p:nvSpPr>
            <p:cNvPr id="23580" name="Line 45"/>
            <p:cNvSpPr>
              <a:spLocks noChangeShapeType="1"/>
            </p:cNvSpPr>
            <p:nvPr/>
          </p:nvSpPr>
          <p:spPr bwMode="auto">
            <a:xfrm flipV="1">
              <a:off x="3697287" y="5060950"/>
              <a:ext cx="60325" cy="53975"/>
            </a:xfrm>
            <a:prstGeom prst="line">
              <a:avLst/>
            </a:prstGeom>
            <a:noFill/>
            <a:ln w="15875">
              <a:solidFill>
                <a:srgbClr val="0000FF"/>
              </a:solidFill>
              <a:round/>
              <a:headEnd/>
              <a:tailEnd/>
            </a:ln>
          </p:spPr>
          <p:txBody>
            <a:bodyPr/>
            <a:lstStyle/>
            <a:p>
              <a:endParaRPr lang="en-GB"/>
            </a:p>
          </p:txBody>
        </p:sp>
        <p:sp>
          <p:nvSpPr>
            <p:cNvPr id="23581" name="Line 46"/>
            <p:cNvSpPr>
              <a:spLocks noChangeShapeType="1"/>
            </p:cNvSpPr>
            <p:nvPr/>
          </p:nvSpPr>
          <p:spPr bwMode="auto">
            <a:xfrm flipV="1">
              <a:off x="3757612" y="5000625"/>
              <a:ext cx="61913" cy="60325"/>
            </a:xfrm>
            <a:prstGeom prst="line">
              <a:avLst/>
            </a:prstGeom>
            <a:noFill/>
            <a:ln w="15875">
              <a:solidFill>
                <a:srgbClr val="0000FF"/>
              </a:solidFill>
              <a:round/>
              <a:headEnd/>
              <a:tailEnd/>
            </a:ln>
          </p:spPr>
          <p:txBody>
            <a:bodyPr/>
            <a:lstStyle/>
            <a:p>
              <a:endParaRPr lang="en-GB"/>
            </a:p>
          </p:txBody>
        </p:sp>
        <p:sp>
          <p:nvSpPr>
            <p:cNvPr id="23582" name="Line 47"/>
            <p:cNvSpPr>
              <a:spLocks noChangeShapeType="1"/>
            </p:cNvSpPr>
            <p:nvPr/>
          </p:nvSpPr>
          <p:spPr bwMode="auto">
            <a:xfrm flipV="1">
              <a:off x="3819525" y="4922837"/>
              <a:ext cx="61912" cy="77788"/>
            </a:xfrm>
            <a:prstGeom prst="line">
              <a:avLst/>
            </a:prstGeom>
            <a:noFill/>
            <a:ln w="15875">
              <a:solidFill>
                <a:srgbClr val="0000FF"/>
              </a:solidFill>
              <a:round/>
              <a:headEnd/>
              <a:tailEnd/>
            </a:ln>
          </p:spPr>
          <p:txBody>
            <a:bodyPr/>
            <a:lstStyle/>
            <a:p>
              <a:endParaRPr lang="en-GB"/>
            </a:p>
          </p:txBody>
        </p:sp>
        <p:sp>
          <p:nvSpPr>
            <p:cNvPr id="23583" name="Line 48"/>
            <p:cNvSpPr>
              <a:spLocks noChangeShapeType="1"/>
            </p:cNvSpPr>
            <p:nvPr/>
          </p:nvSpPr>
          <p:spPr bwMode="auto">
            <a:xfrm flipV="1">
              <a:off x="3881437" y="4838700"/>
              <a:ext cx="61913" cy="84137"/>
            </a:xfrm>
            <a:prstGeom prst="line">
              <a:avLst/>
            </a:prstGeom>
            <a:noFill/>
            <a:ln w="15875">
              <a:solidFill>
                <a:srgbClr val="0000FF"/>
              </a:solidFill>
              <a:round/>
              <a:headEnd/>
              <a:tailEnd/>
            </a:ln>
          </p:spPr>
          <p:txBody>
            <a:bodyPr/>
            <a:lstStyle/>
            <a:p>
              <a:endParaRPr lang="en-GB"/>
            </a:p>
          </p:txBody>
        </p:sp>
        <p:sp>
          <p:nvSpPr>
            <p:cNvPr id="23584" name="Freeform 49"/>
            <p:cNvSpPr>
              <a:spLocks/>
            </p:cNvSpPr>
            <p:nvPr/>
          </p:nvSpPr>
          <p:spPr bwMode="auto">
            <a:xfrm>
              <a:off x="3943350" y="4746625"/>
              <a:ext cx="68262" cy="92075"/>
            </a:xfrm>
            <a:custGeom>
              <a:avLst/>
              <a:gdLst>
                <a:gd name="T0" fmla="*/ 0 w 43"/>
                <a:gd name="T1" fmla="*/ 2147483647 h 58"/>
                <a:gd name="T2" fmla="*/ 2147483647 w 43"/>
                <a:gd name="T3" fmla="*/ 2147483647 h 58"/>
                <a:gd name="T4" fmla="*/ 2147483647 w 43"/>
                <a:gd name="T5" fmla="*/ 0 h 58"/>
                <a:gd name="T6" fmla="*/ 0 60000 65536"/>
                <a:gd name="T7" fmla="*/ 0 60000 65536"/>
                <a:gd name="T8" fmla="*/ 0 60000 65536"/>
                <a:gd name="T9" fmla="*/ 0 w 43"/>
                <a:gd name="T10" fmla="*/ 0 h 58"/>
                <a:gd name="T11" fmla="*/ 43 w 43"/>
                <a:gd name="T12" fmla="*/ 58 h 58"/>
              </a:gdLst>
              <a:ahLst/>
              <a:cxnLst>
                <a:cxn ang="T6">
                  <a:pos x="T0" y="T1"/>
                </a:cxn>
                <a:cxn ang="T7">
                  <a:pos x="T2" y="T3"/>
                </a:cxn>
                <a:cxn ang="T8">
                  <a:pos x="T4" y="T5"/>
                </a:cxn>
              </a:cxnLst>
              <a:rect l="T9" t="T10" r="T11" b="T12"/>
              <a:pathLst>
                <a:path w="43" h="58">
                  <a:moveTo>
                    <a:pt x="0" y="58"/>
                  </a:moveTo>
                  <a:lnTo>
                    <a:pt x="19" y="29"/>
                  </a:lnTo>
                  <a:lnTo>
                    <a:pt x="43" y="0"/>
                  </a:lnTo>
                </a:path>
              </a:pathLst>
            </a:custGeom>
            <a:noFill/>
            <a:ln w="15875">
              <a:solidFill>
                <a:srgbClr val="0000FF"/>
              </a:solidFill>
              <a:round/>
              <a:headEnd/>
              <a:tailEnd/>
            </a:ln>
          </p:spPr>
          <p:txBody>
            <a:bodyPr/>
            <a:lstStyle/>
            <a:p>
              <a:endParaRPr lang="en-GB"/>
            </a:p>
          </p:txBody>
        </p:sp>
        <p:sp>
          <p:nvSpPr>
            <p:cNvPr id="23585" name="Freeform 50"/>
            <p:cNvSpPr>
              <a:spLocks/>
            </p:cNvSpPr>
            <p:nvPr/>
          </p:nvSpPr>
          <p:spPr bwMode="auto">
            <a:xfrm>
              <a:off x="4011612" y="4630737"/>
              <a:ext cx="61913" cy="115888"/>
            </a:xfrm>
            <a:custGeom>
              <a:avLst/>
              <a:gdLst>
                <a:gd name="T0" fmla="*/ 0 w 39"/>
                <a:gd name="T1" fmla="*/ 2147483647 h 73"/>
                <a:gd name="T2" fmla="*/ 2147483647 w 39"/>
                <a:gd name="T3" fmla="*/ 2147483647 h 73"/>
                <a:gd name="T4" fmla="*/ 2147483647 w 39"/>
                <a:gd name="T5" fmla="*/ 0 h 73"/>
                <a:gd name="T6" fmla="*/ 0 60000 65536"/>
                <a:gd name="T7" fmla="*/ 0 60000 65536"/>
                <a:gd name="T8" fmla="*/ 0 60000 65536"/>
                <a:gd name="T9" fmla="*/ 0 w 39"/>
                <a:gd name="T10" fmla="*/ 0 h 73"/>
                <a:gd name="T11" fmla="*/ 39 w 39"/>
                <a:gd name="T12" fmla="*/ 73 h 73"/>
              </a:gdLst>
              <a:ahLst/>
              <a:cxnLst>
                <a:cxn ang="T6">
                  <a:pos x="T0" y="T1"/>
                </a:cxn>
                <a:cxn ang="T7">
                  <a:pos x="T2" y="T3"/>
                </a:cxn>
                <a:cxn ang="T8">
                  <a:pos x="T4" y="T5"/>
                </a:cxn>
              </a:cxnLst>
              <a:rect l="T9" t="T10" r="T11" b="T12"/>
              <a:pathLst>
                <a:path w="39" h="73">
                  <a:moveTo>
                    <a:pt x="0" y="73"/>
                  </a:moveTo>
                  <a:lnTo>
                    <a:pt x="20" y="39"/>
                  </a:lnTo>
                  <a:lnTo>
                    <a:pt x="39" y="0"/>
                  </a:lnTo>
                </a:path>
              </a:pathLst>
            </a:custGeom>
            <a:noFill/>
            <a:ln w="15875">
              <a:solidFill>
                <a:srgbClr val="0000FF"/>
              </a:solidFill>
              <a:round/>
              <a:headEnd/>
              <a:tailEnd/>
            </a:ln>
          </p:spPr>
          <p:txBody>
            <a:bodyPr/>
            <a:lstStyle/>
            <a:p>
              <a:endParaRPr lang="en-GB"/>
            </a:p>
          </p:txBody>
        </p:sp>
        <p:sp>
          <p:nvSpPr>
            <p:cNvPr id="23586" name="Line 51"/>
            <p:cNvSpPr>
              <a:spLocks noChangeShapeType="1"/>
            </p:cNvSpPr>
            <p:nvPr/>
          </p:nvSpPr>
          <p:spPr bwMode="auto">
            <a:xfrm flipV="1">
              <a:off x="4073525" y="4508500"/>
              <a:ext cx="61912" cy="122237"/>
            </a:xfrm>
            <a:prstGeom prst="line">
              <a:avLst/>
            </a:prstGeom>
            <a:noFill/>
            <a:ln w="15875">
              <a:solidFill>
                <a:srgbClr val="0000FF"/>
              </a:solidFill>
              <a:round/>
              <a:headEnd/>
              <a:tailEnd/>
            </a:ln>
          </p:spPr>
          <p:txBody>
            <a:bodyPr/>
            <a:lstStyle/>
            <a:p>
              <a:endParaRPr lang="en-GB"/>
            </a:p>
          </p:txBody>
        </p:sp>
        <p:sp>
          <p:nvSpPr>
            <p:cNvPr id="23587" name="Line 52"/>
            <p:cNvSpPr>
              <a:spLocks noChangeShapeType="1"/>
            </p:cNvSpPr>
            <p:nvPr/>
          </p:nvSpPr>
          <p:spPr bwMode="auto">
            <a:xfrm flipV="1">
              <a:off x="4135437" y="4378325"/>
              <a:ext cx="61913" cy="130175"/>
            </a:xfrm>
            <a:prstGeom prst="line">
              <a:avLst/>
            </a:prstGeom>
            <a:noFill/>
            <a:ln w="15875">
              <a:solidFill>
                <a:srgbClr val="0000FF"/>
              </a:solidFill>
              <a:round/>
              <a:headEnd/>
              <a:tailEnd/>
            </a:ln>
          </p:spPr>
          <p:txBody>
            <a:bodyPr/>
            <a:lstStyle/>
            <a:p>
              <a:endParaRPr lang="en-GB"/>
            </a:p>
          </p:txBody>
        </p:sp>
        <p:sp>
          <p:nvSpPr>
            <p:cNvPr id="23588" name="Line 53"/>
            <p:cNvSpPr>
              <a:spLocks noChangeShapeType="1"/>
            </p:cNvSpPr>
            <p:nvPr/>
          </p:nvSpPr>
          <p:spPr bwMode="auto">
            <a:xfrm flipV="1">
              <a:off x="4197350" y="4232275"/>
              <a:ext cx="60325" cy="146050"/>
            </a:xfrm>
            <a:prstGeom prst="line">
              <a:avLst/>
            </a:prstGeom>
            <a:noFill/>
            <a:ln w="15875">
              <a:solidFill>
                <a:srgbClr val="0000FF"/>
              </a:solidFill>
              <a:round/>
              <a:headEnd/>
              <a:tailEnd/>
            </a:ln>
          </p:spPr>
          <p:txBody>
            <a:bodyPr/>
            <a:lstStyle/>
            <a:p>
              <a:endParaRPr lang="en-GB"/>
            </a:p>
          </p:txBody>
        </p:sp>
        <p:sp>
          <p:nvSpPr>
            <p:cNvPr id="23589" name="Line 54"/>
            <p:cNvSpPr>
              <a:spLocks noChangeShapeType="1"/>
            </p:cNvSpPr>
            <p:nvPr/>
          </p:nvSpPr>
          <p:spPr bwMode="auto">
            <a:xfrm flipV="1">
              <a:off x="4257675" y="4078287"/>
              <a:ext cx="61912" cy="153988"/>
            </a:xfrm>
            <a:prstGeom prst="line">
              <a:avLst/>
            </a:prstGeom>
            <a:noFill/>
            <a:ln w="15875">
              <a:solidFill>
                <a:srgbClr val="0000FF"/>
              </a:solidFill>
              <a:round/>
              <a:headEnd/>
              <a:tailEnd/>
            </a:ln>
          </p:spPr>
          <p:txBody>
            <a:bodyPr/>
            <a:lstStyle/>
            <a:p>
              <a:endParaRPr lang="en-GB"/>
            </a:p>
          </p:txBody>
        </p:sp>
        <p:sp>
          <p:nvSpPr>
            <p:cNvPr id="23590" name="Freeform 55"/>
            <p:cNvSpPr>
              <a:spLocks/>
            </p:cNvSpPr>
            <p:nvPr/>
          </p:nvSpPr>
          <p:spPr bwMode="auto">
            <a:xfrm>
              <a:off x="4319587" y="3916362"/>
              <a:ext cx="69850" cy="161925"/>
            </a:xfrm>
            <a:custGeom>
              <a:avLst/>
              <a:gdLst>
                <a:gd name="T0" fmla="*/ 0 w 44"/>
                <a:gd name="T1" fmla="*/ 2147483647 h 102"/>
                <a:gd name="T2" fmla="*/ 2147483647 w 44"/>
                <a:gd name="T3" fmla="*/ 2147483647 h 102"/>
                <a:gd name="T4" fmla="*/ 2147483647 w 44"/>
                <a:gd name="T5" fmla="*/ 0 h 102"/>
                <a:gd name="T6" fmla="*/ 0 60000 65536"/>
                <a:gd name="T7" fmla="*/ 0 60000 65536"/>
                <a:gd name="T8" fmla="*/ 0 60000 65536"/>
                <a:gd name="T9" fmla="*/ 0 w 44"/>
                <a:gd name="T10" fmla="*/ 0 h 102"/>
                <a:gd name="T11" fmla="*/ 44 w 44"/>
                <a:gd name="T12" fmla="*/ 102 h 102"/>
              </a:gdLst>
              <a:ahLst/>
              <a:cxnLst>
                <a:cxn ang="T6">
                  <a:pos x="T0" y="T1"/>
                </a:cxn>
                <a:cxn ang="T7">
                  <a:pos x="T2" y="T3"/>
                </a:cxn>
                <a:cxn ang="T8">
                  <a:pos x="T4" y="T5"/>
                </a:cxn>
              </a:cxnLst>
              <a:rect l="T9" t="T10" r="T11" b="T12"/>
              <a:pathLst>
                <a:path w="44" h="102">
                  <a:moveTo>
                    <a:pt x="0" y="102"/>
                  </a:moveTo>
                  <a:lnTo>
                    <a:pt x="19" y="53"/>
                  </a:lnTo>
                  <a:lnTo>
                    <a:pt x="44" y="0"/>
                  </a:lnTo>
                </a:path>
              </a:pathLst>
            </a:custGeom>
            <a:noFill/>
            <a:ln w="15875">
              <a:solidFill>
                <a:srgbClr val="0000FF"/>
              </a:solidFill>
              <a:round/>
              <a:headEnd/>
              <a:tailEnd/>
            </a:ln>
          </p:spPr>
          <p:txBody>
            <a:bodyPr/>
            <a:lstStyle/>
            <a:p>
              <a:endParaRPr lang="en-GB"/>
            </a:p>
          </p:txBody>
        </p:sp>
        <p:sp>
          <p:nvSpPr>
            <p:cNvPr id="23591" name="Line 56"/>
            <p:cNvSpPr>
              <a:spLocks noChangeShapeType="1"/>
            </p:cNvSpPr>
            <p:nvPr/>
          </p:nvSpPr>
          <p:spPr bwMode="auto">
            <a:xfrm flipV="1">
              <a:off x="4389437" y="3754437"/>
              <a:ext cx="60325" cy="161925"/>
            </a:xfrm>
            <a:prstGeom prst="line">
              <a:avLst/>
            </a:prstGeom>
            <a:noFill/>
            <a:ln w="15875">
              <a:solidFill>
                <a:srgbClr val="0000FF"/>
              </a:solidFill>
              <a:round/>
              <a:headEnd/>
              <a:tailEnd/>
            </a:ln>
          </p:spPr>
          <p:txBody>
            <a:bodyPr/>
            <a:lstStyle/>
            <a:p>
              <a:endParaRPr lang="en-GB"/>
            </a:p>
          </p:txBody>
        </p:sp>
        <p:sp>
          <p:nvSpPr>
            <p:cNvPr id="23592" name="Line 57"/>
            <p:cNvSpPr>
              <a:spLocks noChangeShapeType="1"/>
            </p:cNvSpPr>
            <p:nvPr/>
          </p:nvSpPr>
          <p:spPr bwMode="auto">
            <a:xfrm flipV="1">
              <a:off x="4449762" y="3586162"/>
              <a:ext cx="61913" cy="168275"/>
            </a:xfrm>
            <a:prstGeom prst="line">
              <a:avLst/>
            </a:prstGeom>
            <a:noFill/>
            <a:ln w="15875">
              <a:solidFill>
                <a:srgbClr val="0000FF"/>
              </a:solidFill>
              <a:round/>
              <a:headEnd/>
              <a:tailEnd/>
            </a:ln>
          </p:spPr>
          <p:txBody>
            <a:bodyPr/>
            <a:lstStyle/>
            <a:p>
              <a:endParaRPr lang="en-GB"/>
            </a:p>
          </p:txBody>
        </p:sp>
        <p:sp>
          <p:nvSpPr>
            <p:cNvPr id="23593" name="Line 58"/>
            <p:cNvSpPr>
              <a:spLocks noChangeShapeType="1"/>
            </p:cNvSpPr>
            <p:nvPr/>
          </p:nvSpPr>
          <p:spPr bwMode="auto">
            <a:xfrm flipV="1">
              <a:off x="4511675" y="3416300"/>
              <a:ext cx="61912" cy="169862"/>
            </a:xfrm>
            <a:prstGeom prst="line">
              <a:avLst/>
            </a:prstGeom>
            <a:noFill/>
            <a:ln w="15875">
              <a:solidFill>
                <a:srgbClr val="0000FF"/>
              </a:solidFill>
              <a:round/>
              <a:headEnd/>
              <a:tailEnd/>
            </a:ln>
          </p:spPr>
          <p:txBody>
            <a:bodyPr/>
            <a:lstStyle/>
            <a:p>
              <a:endParaRPr lang="en-GB"/>
            </a:p>
          </p:txBody>
        </p:sp>
        <p:sp>
          <p:nvSpPr>
            <p:cNvPr id="23594" name="Freeform 59"/>
            <p:cNvSpPr>
              <a:spLocks/>
            </p:cNvSpPr>
            <p:nvPr/>
          </p:nvSpPr>
          <p:spPr bwMode="auto">
            <a:xfrm>
              <a:off x="4573587" y="3255962"/>
              <a:ext cx="61913" cy="160338"/>
            </a:xfrm>
            <a:custGeom>
              <a:avLst/>
              <a:gdLst>
                <a:gd name="T0" fmla="*/ 0 w 39"/>
                <a:gd name="T1" fmla="*/ 2147483647 h 101"/>
                <a:gd name="T2" fmla="*/ 2147483647 w 39"/>
                <a:gd name="T3" fmla="*/ 2147483647 h 101"/>
                <a:gd name="T4" fmla="*/ 2147483647 w 39"/>
                <a:gd name="T5" fmla="*/ 0 h 101"/>
                <a:gd name="T6" fmla="*/ 0 60000 65536"/>
                <a:gd name="T7" fmla="*/ 0 60000 65536"/>
                <a:gd name="T8" fmla="*/ 0 60000 65536"/>
                <a:gd name="T9" fmla="*/ 0 w 39"/>
                <a:gd name="T10" fmla="*/ 0 h 101"/>
                <a:gd name="T11" fmla="*/ 39 w 39"/>
                <a:gd name="T12" fmla="*/ 101 h 101"/>
              </a:gdLst>
              <a:ahLst/>
              <a:cxnLst>
                <a:cxn ang="T6">
                  <a:pos x="T0" y="T1"/>
                </a:cxn>
                <a:cxn ang="T7">
                  <a:pos x="T2" y="T3"/>
                </a:cxn>
                <a:cxn ang="T8">
                  <a:pos x="T4" y="T5"/>
                </a:cxn>
              </a:cxnLst>
              <a:rect l="T9" t="T10" r="T11" b="T12"/>
              <a:pathLst>
                <a:path w="39" h="101">
                  <a:moveTo>
                    <a:pt x="0" y="101"/>
                  </a:moveTo>
                  <a:lnTo>
                    <a:pt x="19" y="48"/>
                  </a:lnTo>
                  <a:lnTo>
                    <a:pt x="39" y="0"/>
                  </a:lnTo>
                </a:path>
              </a:pathLst>
            </a:custGeom>
            <a:noFill/>
            <a:ln w="15875">
              <a:solidFill>
                <a:srgbClr val="0000FF"/>
              </a:solidFill>
              <a:round/>
              <a:headEnd/>
              <a:tailEnd/>
            </a:ln>
          </p:spPr>
          <p:txBody>
            <a:bodyPr/>
            <a:lstStyle/>
            <a:p>
              <a:endParaRPr lang="en-GB"/>
            </a:p>
          </p:txBody>
        </p:sp>
        <p:sp>
          <p:nvSpPr>
            <p:cNvPr id="23595" name="Freeform 60"/>
            <p:cNvSpPr>
              <a:spLocks/>
            </p:cNvSpPr>
            <p:nvPr/>
          </p:nvSpPr>
          <p:spPr bwMode="auto">
            <a:xfrm>
              <a:off x="4635500" y="3109912"/>
              <a:ext cx="68262" cy="146050"/>
            </a:xfrm>
            <a:custGeom>
              <a:avLst/>
              <a:gdLst>
                <a:gd name="T0" fmla="*/ 0 w 43"/>
                <a:gd name="T1" fmla="*/ 2147483647 h 92"/>
                <a:gd name="T2" fmla="*/ 2147483647 w 43"/>
                <a:gd name="T3" fmla="*/ 2147483647 h 92"/>
                <a:gd name="T4" fmla="*/ 2147483647 w 43"/>
                <a:gd name="T5" fmla="*/ 0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92"/>
                  </a:moveTo>
                  <a:lnTo>
                    <a:pt x="19" y="43"/>
                  </a:lnTo>
                  <a:lnTo>
                    <a:pt x="43" y="0"/>
                  </a:lnTo>
                </a:path>
              </a:pathLst>
            </a:custGeom>
            <a:noFill/>
            <a:ln w="15875">
              <a:solidFill>
                <a:srgbClr val="0000FF"/>
              </a:solidFill>
              <a:round/>
              <a:headEnd/>
              <a:tailEnd/>
            </a:ln>
          </p:spPr>
          <p:txBody>
            <a:bodyPr/>
            <a:lstStyle/>
            <a:p>
              <a:endParaRPr lang="en-GB"/>
            </a:p>
          </p:txBody>
        </p:sp>
        <p:sp>
          <p:nvSpPr>
            <p:cNvPr id="23596" name="Freeform 61"/>
            <p:cNvSpPr>
              <a:spLocks/>
            </p:cNvSpPr>
            <p:nvPr/>
          </p:nvSpPr>
          <p:spPr bwMode="auto">
            <a:xfrm>
              <a:off x="4703762" y="2963862"/>
              <a:ext cx="61913" cy="146050"/>
            </a:xfrm>
            <a:custGeom>
              <a:avLst/>
              <a:gdLst>
                <a:gd name="T0" fmla="*/ 0 w 39"/>
                <a:gd name="T1" fmla="*/ 2147483647 h 92"/>
                <a:gd name="T2" fmla="*/ 2147483647 w 39"/>
                <a:gd name="T3" fmla="*/ 2147483647 h 92"/>
                <a:gd name="T4" fmla="*/ 2147483647 w 39"/>
                <a:gd name="T5" fmla="*/ 0 h 92"/>
                <a:gd name="T6" fmla="*/ 0 60000 65536"/>
                <a:gd name="T7" fmla="*/ 0 60000 65536"/>
                <a:gd name="T8" fmla="*/ 0 60000 65536"/>
                <a:gd name="T9" fmla="*/ 0 w 39"/>
                <a:gd name="T10" fmla="*/ 0 h 92"/>
                <a:gd name="T11" fmla="*/ 39 w 39"/>
                <a:gd name="T12" fmla="*/ 92 h 92"/>
              </a:gdLst>
              <a:ahLst/>
              <a:cxnLst>
                <a:cxn ang="T6">
                  <a:pos x="T0" y="T1"/>
                </a:cxn>
                <a:cxn ang="T7">
                  <a:pos x="T2" y="T3"/>
                </a:cxn>
                <a:cxn ang="T8">
                  <a:pos x="T4" y="T5"/>
                </a:cxn>
              </a:cxnLst>
              <a:rect l="T9" t="T10" r="T11" b="T12"/>
              <a:pathLst>
                <a:path w="39" h="92">
                  <a:moveTo>
                    <a:pt x="0" y="92"/>
                  </a:moveTo>
                  <a:lnTo>
                    <a:pt x="20" y="43"/>
                  </a:lnTo>
                  <a:lnTo>
                    <a:pt x="39" y="0"/>
                  </a:lnTo>
                </a:path>
              </a:pathLst>
            </a:custGeom>
            <a:noFill/>
            <a:ln w="15875">
              <a:solidFill>
                <a:srgbClr val="0000FF"/>
              </a:solidFill>
              <a:round/>
              <a:headEnd/>
              <a:tailEnd/>
            </a:ln>
          </p:spPr>
          <p:txBody>
            <a:bodyPr/>
            <a:lstStyle/>
            <a:p>
              <a:endParaRPr lang="en-GB"/>
            </a:p>
          </p:txBody>
        </p:sp>
        <p:sp>
          <p:nvSpPr>
            <p:cNvPr id="23597" name="Freeform 62"/>
            <p:cNvSpPr>
              <a:spLocks/>
            </p:cNvSpPr>
            <p:nvPr/>
          </p:nvSpPr>
          <p:spPr bwMode="auto">
            <a:xfrm>
              <a:off x="4765675" y="2840037"/>
              <a:ext cx="61912" cy="123825"/>
            </a:xfrm>
            <a:custGeom>
              <a:avLst/>
              <a:gdLst>
                <a:gd name="T0" fmla="*/ 0 w 39"/>
                <a:gd name="T1" fmla="*/ 2147483647 h 78"/>
                <a:gd name="T2" fmla="*/ 2147483647 w 39"/>
                <a:gd name="T3" fmla="*/ 2147483647 h 78"/>
                <a:gd name="T4" fmla="*/ 2147483647 w 39"/>
                <a:gd name="T5" fmla="*/ 0 h 78"/>
                <a:gd name="T6" fmla="*/ 0 60000 65536"/>
                <a:gd name="T7" fmla="*/ 0 60000 65536"/>
                <a:gd name="T8" fmla="*/ 0 60000 65536"/>
                <a:gd name="T9" fmla="*/ 0 w 39"/>
                <a:gd name="T10" fmla="*/ 0 h 78"/>
                <a:gd name="T11" fmla="*/ 39 w 39"/>
                <a:gd name="T12" fmla="*/ 78 h 78"/>
              </a:gdLst>
              <a:ahLst/>
              <a:cxnLst>
                <a:cxn ang="T6">
                  <a:pos x="T0" y="T1"/>
                </a:cxn>
                <a:cxn ang="T7">
                  <a:pos x="T2" y="T3"/>
                </a:cxn>
                <a:cxn ang="T8">
                  <a:pos x="T4" y="T5"/>
                </a:cxn>
              </a:cxnLst>
              <a:rect l="T9" t="T10" r="T11" b="T12"/>
              <a:pathLst>
                <a:path w="39" h="78">
                  <a:moveTo>
                    <a:pt x="0" y="78"/>
                  </a:moveTo>
                  <a:lnTo>
                    <a:pt x="19" y="39"/>
                  </a:lnTo>
                  <a:lnTo>
                    <a:pt x="39" y="0"/>
                  </a:lnTo>
                </a:path>
              </a:pathLst>
            </a:custGeom>
            <a:noFill/>
            <a:ln w="15875">
              <a:solidFill>
                <a:srgbClr val="0000FF"/>
              </a:solidFill>
              <a:round/>
              <a:headEnd/>
              <a:tailEnd/>
            </a:ln>
          </p:spPr>
          <p:txBody>
            <a:bodyPr/>
            <a:lstStyle/>
            <a:p>
              <a:endParaRPr lang="en-GB"/>
            </a:p>
          </p:txBody>
        </p:sp>
        <p:sp>
          <p:nvSpPr>
            <p:cNvPr id="23598" name="Freeform 63"/>
            <p:cNvSpPr>
              <a:spLocks/>
            </p:cNvSpPr>
            <p:nvPr/>
          </p:nvSpPr>
          <p:spPr bwMode="auto">
            <a:xfrm>
              <a:off x="4827587" y="2740025"/>
              <a:ext cx="60325" cy="100012"/>
            </a:xfrm>
            <a:custGeom>
              <a:avLst/>
              <a:gdLst>
                <a:gd name="T0" fmla="*/ 0 w 38"/>
                <a:gd name="T1" fmla="*/ 2147483647 h 63"/>
                <a:gd name="T2" fmla="*/ 2147483647 w 38"/>
                <a:gd name="T3" fmla="*/ 2147483647 h 63"/>
                <a:gd name="T4" fmla="*/ 2147483647 w 38"/>
                <a:gd name="T5" fmla="*/ 0 h 63"/>
                <a:gd name="T6" fmla="*/ 0 60000 65536"/>
                <a:gd name="T7" fmla="*/ 0 60000 65536"/>
                <a:gd name="T8" fmla="*/ 0 60000 65536"/>
                <a:gd name="T9" fmla="*/ 0 w 38"/>
                <a:gd name="T10" fmla="*/ 0 h 63"/>
                <a:gd name="T11" fmla="*/ 38 w 38"/>
                <a:gd name="T12" fmla="*/ 63 h 63"/>
              </a:gdLst>
              <a:ahLst/>
              <a:cxnLst>
                <a:cxn ang="T6">
                  <a:pos x="T0" y="T1"/>
                </a:cxn>
                <a:cxn ang="T7">
                  <a:pos x="T2" y="T3"/>
                </a:cxn>
                <a:cxn ang="T8">
                  <a:pos x="T4" y="T5"/>
                </a:cxn>
              </a:cxnLst>
              <a:rect l="T9" t="T10" r="T11" b="T12"/>
              <a:pathLst>
                <a:path w="38" h="63">
                  <a:moveTo>
                    <a:pt x="0" y="63"/>
                  </a:moveTo>
                  <a:lnTo>
                    <a:pt x="19" y="29"/>
                  </a:lnTo>
                  <a:lnTo>
                    <a:pt x="38" y="0"/>
                  </a:lnTo>
                </a:path>
              </a:pathLst>
            </a:custGeom>
            <a:noFill/>
            <a:ln w="15875">
              <a:solidFill>
                <a:srgbClr val="0000FF"/>
              </a:solidFill>
              <a:round/>
              <a:headEnd/>
              <a:tailEnd/>
            </a:ln>
          </p:spPr>
          <p:txBody>
            <a:bodyPr/>
            <a:lstStyle/>
            <a:p>
              <a:endParaRPr lang="en-GB"/>
            </a:p>
          </p:txBody>
        </p:sp>
        <p:sp>
          <p:nvSpPr>
            <p:cNvPr id="23599" name="Freeform 64"/>
            <p:cNvSpPr>
              <a:spLocks/>
            </p:cNvSpPr>
            <p:nvPr/>
          </p:nvSpPr>
          <p:spPr bwMode="auto">
            <a:xfrm>
              <a:off x="4887912" y="2655887"/>
              <a:ext cx="61913" cy="84138"/>
            </a:xfrm>
            <a:custGeom>
              <a:avLst/>
              <a:gdLst>
                <a:gd name="T0" fmla="*/ 0 w 39"/>
                <a:gd name="T1" fmla="*/ 2147483647 h 53"/>
                <a:gd name="T2" fmla="*/ 2147483647 w 39"/>
                <a:gd name="T3" fmla="*/ 2147483647 h 53"/>
                <a:gd name="T4" fmla="*/ 2147483647 w 39"/>
                <a:gd name="T5" fmla="*/ 0 h 53"/>
                <a:gd name="T6" fmla="*/ 0 60000 65536"/>
                <a:gd name="T7" fmla="*/ 0 60000 65536"/>
                <a:gd name="T8" fmla="*/ 0 60000 65536"/>
                <a:gd name="T9" fmla="*/ 0 w 39"/>
                <a:gd name="T10" fmla="*/ 0 h 53"/>
                <a:gd name="T11" fmla="*/ 39 w 39"/>
                <a:gd name="T12" fmla="*/ 53 h 53"/>
              </a:gdLst>
              <a:ahLst/>
              <a:cxnLst>
                <a:cxn ang="T6">
                  <a:pos x="T0" y="T1"/>
                </a:cxn>
                <a:cxn ang="T7">
                  <a:pos x="T2" y="T3"/>
                </a:cxn>
                <a:cxn ang="T8">
                  <a:pos x="T4" y="T5"/>
                </a:cxn>
              </a:cxnLst>
              <a:rect l="T9" t="T10" r="T11" b="T12"/>
              <a:pathLst>
                <a:path w="39" h="53">
                  <a:moveTo>
                    <a:pt x="0" y="53"/>
                  </a:moveTo>
                  <a:lnTo>
                    <a:pt x="20" y="24"/>
                  </a:lnTo>
                  <a:lnTo>
                    <a:pt x="39" y="0"/>
                  </a:lnTo>
                </a:path>
              </a:pathLst>
            </a:custGeom>
            <a:noFill/>
            <a:ln w="15875">
              <a:solidFill>
                <a:srgbClr val="0000FF"/>
              </a:solidFill>
              <a:round/>
              <a:headEnd/>
              <a:tailEnd/>
            </a:ln>
          </p:spPr>
          <p:txBody>
            <a:bodyPr/>
            <a:lstStyle/>
            <a:p>
              <a:endParaRPr lang="en-GB"/>
            </a:p>
          </p:txBody>
        </p:sp>
        <p:sp>
          <p:nvSpPr>
            <p:cNvPr id="23600" name="Freeform 65"/>
            <p:cNvSpPr>
              <a:spLocks/>
            </p:cNvSpPr>
            <p:nvPr/>
          </p:nvSpPr>
          <p:spPr bwMode="auto">
            <a:xfrm>
              <a:off x="4949825" y="2601912"/>
              <a:ext cx="69850" cy="53975"/>
            </a:xfrm>
            <a:custGeom>
              <a:avLst/>
              <a:gdLst>
                <a:gd name="T0" fmla="*/ 0 w 44"/>
                <a:gd name="T1" fmla="*/ 2147483647 h 34"/>
                <a:gd name="T2" fmla="*/ 2147483647 w 44"/>
                <a:gd name="T3" fmla="*/ 2147483647 h 34"/>
                <a:gd name="T4" fmla="*/ 2147483647 w 44"/>
                <a:gd name="T5" fmla="*/ 0 h 34"/>
                <a:gd name="T6" fmla="*/ 0 60000 65536"/>
                <a:gd name="T7" fmla="*/ 0 60000 65536"/>
                <a:gd name="T8" fmla="*/ 0 60000 65536"/>
                <a:gd name="T9" fmla="*/ 0 w 44"/>
                <a:gd name="T10" fmla="*/ 0 h 34"/>
                <a:gd name="T11" fmla="*/ 44 w 44"/>
                <a:gd name="T12" fmla="*/ 34 h 34"/>
              </a:gdLst>
              <a:ahLst/>
              <a:cxnLst>
                <a:cxn ang="T6">
                  <a:pos x="T0" y="T1"/>
                </a:cxn>
                <a:cxn ang="T7">
                  <a:pos x="T2" y="T3"/>
                </a:cxn>
                <a:cxn ang="T8">
                  <a:pos x="T4" y="T5"/>
                </a:cxn>
              </a:cxnLst>
              <a:rect l="T9" t="T10" r="T11" b="T12"/>
              <a:pathLst>
                <a:path w="44" h="34">
                  <a:moveTo>
                    <a:pt x="0" y="34"/>
                  </a:moveTo>
                  <a:lnTo>
                    <a:pt x="20" y="15"/>
                  </a:lnTo>
                  <a:lnTo>
                    <a:pt x="44" y="0"/>
                  </a:lnTo>
                </a:path>
              </a:pathLst>
            </a:custGeom>
            <a:noFill/>
            <a:ln w="15875">
              <a:solidFill>
                <a:srgbClr val="0000FF"/>
              </a:solidFill>
              <a:round/>
              <a:headEnd/>
              <a:tailEnd/>
            </a:ln>
          </p:spPr>
          <p:txBody>
            <a:bodyPr/>
            <a:lstStyle/>
            <a:p>
              <a:endParaRPr lang="en-GB"/>
            </a:p>
          </p:txBody>
        </p:sp>
        <p:sp>
          <p:nvSpPr>
            <p:cNvPr id="23601" name="Freeform 66"/>
            <p:cNvSpPr>
              <a:spLocks/>
            </p:cNvSpPr>
            <p:nvPr/>
          </p:nvSpPr>
          <p:spPr bwMode="auto">
            <a:xfrm>
              <a:off x="5019675" y="2571750"/>
              <a:ext cx="61912" cy="30162"/>
            </a:xfrm>
            <a:custGeom>
              <a:avLst/>
              <a:gdLst>
                <a:gd name="T0" fmla="*/ 0 w 39"/>
                <a:gd name="T1" fmla="*/ 2147483647 h 19"/>
                <a:gd name="T2" fmla="*/ 2147483647 w 39"/>
                <a:gd name="T3" fmla="*/ 2147483647 h 19"/>
                <a:gd name="T4" fmla="*/ 2147483647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9"/>
                  </a:lnTo>
                  <a:lnTo>
                    <a:pt x="39" y="0"/>
                  </a:lnTo>
                </a:path>
              </a:pathLst>
            </a:custGeom>
            <a:noFill/>
            <a:ln w="15875">
              <a:solidFill>
                <a:srgbClr val="0000FF"/>
              </a:solidFill>
              <a:round/>
              <a:headEnd/>
              <a:tailEnd/>
            </a:ln>
          </p:spPr>
          <p:txBody>
            <a:bodyPr/>
            <a:lstStyle/>
            <a:p>
              <a:endParaRPr lang="en-GB"/>
            </a:p>
          </p:txBody>
        </p:sp>
        <p:sp>
          <p:nvSpPr>
            <p:cNvPr id="23602" name="Freeform 67"/>
            <p:cNvSpPr>
              <a:spLocks/>
            </p:cNvSpPr>
            <p:nvPr/>
          </p:nvSpPr>
          <p:spPr bwMode="auto">
            <a:xfrm>
              <a:off x="5081587" y="2563812"/>
              <a:ext cx="60325" cy="7938"/>
            </a:xfrm>
            <a:custGeom>
              <a:avLst/>
              <a:gdLst>
                <a:gd name="T0" fmla="*/ 0 w 38"/>
                <a:gd name="T1" fmla="*/ 2147483647 h 5"/>
                <a:gd name="T2" fmla="*/ 2147483647 w 38"/>
                <a:gd name="T3" fmla="*/ 0 h 5"/>
                <a:gd name="T4" fmla="*/ 2147483647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GB"/>
            </a:p>
          </p:txBody>
        </p:sp>
        <p:sp>
          <p:nvSpPr>
            <p:cNvPr id="23603" name="Freeform 68"/>
            <p:cNvSpPr>
              <a:spLocks/>
            </p:cNvSpPr>
            <p:nvPr/>
          </p:nvSpPr>
          <p:spPr bwMode="auto">
            <a:xfrm>
              <a:off x="5141912" y="2563812"/>
              <a:ext cx="61913" cy="30163"/>
            </a:xfrm>
            <a:custGeom>
              <a:avLst/>
              <a:gdLst>
                <a:gd name="T0" fmla="*/ 0 w 39"/>
                <a:gd name="T1" fmla="*/ 0 h 19"/>
                <a:gd name="T2" fmla="*/ 2147483647 w 39"/>
                <a:gd name="T3" fmla="*/ 2147483647 h 19"/>
                <a:gd name="T4" fmla="*/ 2147483647 w 39"/>
                <a:gd name="T5" fmla="*/ 2147483647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0"/>
                  </a:moveTo>
                  <a:lnTo>
                    <a:pt x="20" y="10"/>
                  </a:lnTo>
                  <a:lnTo>
                    <a:pt x="39" y="19"/>
                  </a:lnTo>
                </a:path>
              </a:pathLst>
            </a:custGeom>
            <a:noFill/>
            <a:ln w="15875">
              <a:solidFill>
                <a:srgbClr val="0000FF"/>
              </a:solidFill>
              <a:round/>
              <a:headEnd/>
              <a:tailEnd/>
            </a:ln>
          </p:spPr>
          <p:txBody>
            <a:bodyPr/>
            <a:lstStyle/>
            <a:p>
              <a:endParaRPr lang="en-GB"/>
            </a:p>
          </p:txBody>
        </p:sp>
        <p:sp>
          <p:nvSpPr>
            <p:cNvPr id="23604" name="Freeform 69"/>
            <p:cNvSpPr>
              <a:spLocks/>
            </p:cNvSpPr>
            <p:nvPr/>
          </p:nvSpPr>
          <p:spPr bwMode="auto">
            <a:xfrm>
              <a:off x="5203825" y="2593975"/>
              <a:ext cx="61912" cy="46037"/>
            </a:xfrm>
            <a:custGeom>
              <a:avLst/>
              <a:gdLst>
                <a:gd name="T0" fmla="*/ 0 w 39"/>
                <a:gd name="T1" fmla="*/ 0 h 29"/>
                <a:gd name="T2" fmla="*/ 2147483647 w 39"/>
                <a:gd name="T3" fmla="*/ 2147483647 h 29"/>
                <a:gd name="T4" fmla="*/ 2147483647 w 39"/>
                <a:gd name="T5" fmla="*/ 2147483647 h 29"/>
                <a:gd name="T6" fmla="*/ 0 60000 65536"/>
                <a:gd name="T7" fmla="*/ 0 60000 65536"/>
                <a:gd name="T8" fmla="*/ 0 60000 65536"/>
                <a:gd name="T9" fmla="*/ 0 w 39"/>
                <a:gd name="T10" fmla="*/ 0 h 29"/>
                <a:gd name="T11" fmla="*/ 39 w 39"/>
                <a:gd name="T12" fmla="*/ 29 h 29"/>
              </a:gdLst>
              <a:ahLst/>
              <a:cxnLst>
                <a:cxn ang="T6">
                  <a:pos x="T0" y="T1"/>
                </a:cxn>
                <a:cxn ang="T7">
                  <a:pos x="T2" y="T3"/>
                </a:cxn>
                <a:cxn ang="T8">
                  <a:pos x="T4" y="T5"/>
                </a:cxn>
              </a:cxnLst>
              <a:rect l="T9" t="T10" r="T11" b="T12"/>
              <a:pathLst>
                <a:path w="39" h="29">
                  <a:moveTo>
                    <a:pt x="0" y="0"/>
                  </a:moveTo>
                  <a:lnTo>
                    <a:pt x="19" y="15"/>
                  </a:lnTo>
                  <a:lnTo>
                    <a:pt x="39" y="29"/>
                  </a:lnTo>
                </a:path>
              </a:pathLst>
            </a:custGeom>
            <a:noFill/>
            <a:ln w="15875">
              <a:solidFill>
                <a:srgbClr val="0000FF"/>
              </a:solidFill>
              <a:round/>
              <a:headEnd/>
              <a:tailEnd/>
            </a:ln>
          </p:spPr>
          <p:txBody>
            <a:bodyPr/>
            <a:lstStyle/>
            <a:p>
              <a:endParaRPr lang="en-GB"/>
            </a:p>
          </p:txBody>
        </p:sp>
        <p:sp>
          <p:nvSpPr>
            <p:cNvPr id="23605" name="Freeform 70"/>
            <p:cNvSpPr>
              <a:spLocks/>
            </p:cNvSpPr>
            <p:nvPr/>
          </p:nvSpPr>
          <p:spPr bwMode="auto">
            <a:xfrm>
              <a:off x="5265737" y="2640012"/>
              <a:ext cx="61913" cy="77788"/>
            </a:xfrm>
            <a:custGeom>
              <a:avLst/>
              <a:gdLst>
                <a:gd name="T0" fmla="*/ 0 w 39"/>
                <a:gd name="T1" fmla="*/ 0 h 49"/>
                <a:gd name="T2" fmla="*/ 2147483647 w 39"/>
                <a:gd name="T3" fmla="*/ 2147483647 h 49"/>
                <a:gd name="T4" fmla="*/ 2147483647 w 39"/>
                <a:gd name="T5" fmla="*/ 2147483647 h 49"/>
                <a:gd name="T6" fmla="*/ 0 60000 65536"/>
                <a:gd name="T7" fmla="*/ 0 60000 65536"/>
                <a:gd name="T8" fmla="*/ 0 60000 65536"/>
                <a:gd name="T9" fmla="*/ 0 w 39"/>
                <a:gd name="T10" fmla="*/ 0 h 49"/>
                <a:gd name="T11" fmla="*/ 39 w 39"/>
                <a:gd name="T12" fmla="*/ 49 h 49"/>
              </a:gdLst>
              <a:ahLst/>
              <a:cxnLst>
                <a:cxn ang="T6">
                  <a:pos x="T0" y="T1"/>
                </a:cxn>
                <a:cxn ang="T7">
                  <a:pos x="T2" y="T3"/>
                </a:cxn>
                <a:cxn ang="T8">
                  <a:pos x="T4" y="T5"/>
                </a:cxn>
              </a:cxnLst>
              <a:rect l="T9" t="T10" r="T11" b="T12"/>
              <a:pathLst>
                <a:path w="39" h="49">
                  <a:moveTo>
                    <a:pt x="0" y="0"/>
                  </a:moveTo>
                  <a:lnTo>
                    <a:pt x="19" y="25"/>
                  </a:lnTo>
                  <a:lnTo>
                    <a:pt x="39" y="49"/>
                  </a:lnTo>
                </a:path>
              </a:pathLst>
            </a:custGeom>
            <a:noFill/>
            <a:ln w="15875">
              <a:solidFill>
                <a:srgbClr val="0000FF"/>
              </a:solidFill>
              <a:round/>
              <a:headEnd/>
              <a:tailEnd/>
            </a:ln>
          </p:spPr>
          <p:txBody>
            <a:bodyPr/>
            <a:lstStyle/>
            <a:p>
              <a:endParaRPr lang="en-GB"/>
            </a:p>
          </p:txBody>
        </p:sp>
        <p:sp>
          <p:nvSpPr>
            <p:cNvPr id="23606" name="Freeform 71"/>
            <p:cNvSpPr>
              <a:spLocks/>
            </p:cNvSpPr>
            <p:nvPr/>
          </p:nvSpPr>
          <p:spPr bwMode="auto">
            <a:xfrm>
              <a:off x="5327650" y="2717800"/>
              <a:ext cx="68262" cy="100012"/>
            </a:xfrm>
            <a:custGeom>
              <a:avLst/>
              <a:gdLst>
                <a:gd name="T0" fmla="*/ 0 w 43"/>
                <a:gd name="T1" fmla="*/ 0 h 63"/>
                <a:gd name="T2" fmla="*/ 2147483647 w 43"/>
                <a:gd name="T3" fmla="*/ 2147483647 h 63"/>
                <a:gd name="T4" fmla="*/ 2147483647 w 43"/>
                <a:gd name="T5" fmla="*/ 2147483647 h 63"/>
                <a:gd name="T6" fmla="*/ 0 60000 65536"/>
                <a:gd name="T7" fmla="*/ 0 60000 65536"/>
                <a:gd name="T8" fmla="*/ 0 60000 65536"/>
                <a:gd name="T9" fmla="*/ 0 w 43"/>
                <a:gd name="T10" fmla="*/ 0 h 63"/>
                <a:gd name="T11" fmla="*/ 43 w 43"/>
                <a:gd name="T12" fmla="*/ 63 h 63"/>
              </a:gdLst>
              <a:ahLst/>
              <a:cxnLst>
                <a:cxn ang="T6">
                  <a:pos x="T0" y="T1"/>
                </a:cxn>
                <a:cxn ang="T7">
                  <a:pos x="T2" y="T3"/>
                </a:cxn>
                <a:cxn ang="T8">
                  <a:pos x="T4" y="T5"/>
                </a:cxn>
              </a:cxnLst>
              <a:rect l="T9" t="T10" r="T11" b="T12"/>
              <a:pathLst>
                <a:path w="43" h="63">
                  <a:moveTo>
                    <a:pt x="0" y="0"/>
                  </a:moveTo>
                  <a:lnTo>
                    <a:pt x="19" y="29"/>
                  </a:lnTo>
                  <a:lnTo>
                    <a:pt x="43" y="63"/>
                  </a:lnTo>
                </a:path>
              </a:pathLst>
            </a:custGeom>
            <a:noFill/>
            <a:ln w="15875">
              <a:solidFill>
                <a:srgbClr val="0000FF"/>
              </a:solidFill>
              <a:round/>
              <a:headEnd/>
              <a:tailEnd/>
            </a:ln>
          </p:spPr>
          <p:txBody>
            <a:bodyPr/>
            <a:lstStyle/>
            <a:p>
              <a:endParaRPr lang="en-GB"/>
            </a:p>
          </p:txBody>
        </p:sp>
        <p:sp>
          <p:nvSpPr>
            <p:cNvPr id="23607" name="Freeform 72"/>
            <p:cNvSpPr>
              <a:spLocks/>
            </p:cNvSpPr>
            <p:nvPr/>
          </p:nvSpPr>
          <p:spPr bwMode="auto">
            <a:xfrm>
              <a:off x="5395912" y="2817812"/>
              <a:ext cx="61913" cy="122238"/>
            </a:xfrm>
            <a:custGeom>
              <a:avLst/>
              <a:gdLst>
                <a:gd name="T0" fmla="*/ 0 w 39"/>
                <a:gd name="T1" fmla="*/ 0 h 77"/>
                <a:gd name="T2" fmla="*/ 2147483647 w 39"/>
                <a:gd name="T3" fmla="*/ 2147483647 h 77"/>
                <a:gd name="T4" fmla="*/ 2147483647 w 39"/>
                <a:gd name="T5" fmla="*/ 2147483647 h 77"/>
                <a:gd name="T6" fmla="*/ 0 60000 65536"/>
                <a:gd name="T7" fmla="*/ 0 60000 65536"/>
                <a:gd name="T8" fmla="*/ 0 60000 65536"/>
                <a:gd name="T9" fmla="*/ 0 w 39"/>
                <a:gd name="T10" fmla="*/ 0 h 77"/>
                <a:gd name="T11" fmla="*/ 39 w 39"/>
                <a:gd name="T12" fmla="*/ 77 h 77"/>
              </a:gdLst>
              <a:ahLst/>
              <a:cxnLst>
                <a:cxn ang="T6">
                  <a:pos x="T0" y="T1"/>
                </a:cxn>
                <a:cxn ang="T7">
                  <a:pos x="T2" y="T3"/>
                </a:cxn>
                <a:cxn ang="T8">
                  <a:pos x="T4" y="T5"/>
                </a:cxn>
              </a:cxnLst>
              <a:rect l="T9" t="T10" r="T11" b="T12"/>
              <a:pathLst>
                <a:path w="39" h="77">
                  <a:moveTo>
                    <a:pt x="0" y="0"/>
                  </a:moveTo>
                  <a:lnTo>
                    <a:pt x="20" y="38"/>
                  </a:lnTo>
                  <a:lnTo>
                    <a:pt x="39" y="77"/>
                  </a:lnTo>
                </a:path>
              </a:pathLst>
            </a:custGeom>
            <a:noFill/>
            <a:ln w="15875">
              <a:solidFill>
                <a:srgbClr val="0000FF"/>
              </a:solidFill>
              <a:round/>
              <a:headEnd/>
              <a:tailEnd/>
            </a:ln>
          </p:spPr>
          <p:txBody>
            <a:bodyPr/>
            <a:lstStyle/>
            <a:p>
              <a:endParaRPr lang="en-GB"/>
            </a:p>
          </p:txBody>
        </p:sp>
        <p:sp>
          <p:nvSpPr>
            <p:cNvPr id="23608" name="Freeform 73"/>
            <p:cNvSpPr>
              <a:spLocks/>
            </p:cNvSpPr>
            <p:nvPr/>
          </p:nvSpPr>
          <p:spPr bwMode="auto">
            <a:xfrm>
              <a:off x="5457825" y="2940050"/>
              <a:ext cx="61912" cy="138112"/>
            </a:xfrm>
            <a:custGeom>
              <a:avLst/>
              <a:gdLst>
                <a:gd name="T0" fmla="*/ 0 w 39"/>
                <a:gd name="T1" fmla="*/ 0 h 87"/>
                <a:gd name="T2" fmla="*/ 2147483647 w 39"/>
                <a:gd name="T3" fmla="*/ 2147483647 h 87"/>
                <a:gd name="T4" fmla="*/ 2147483647 w 39"/>
                <a:gd name="T5" fmla="*/ 214748364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19" y="44"/>
                  </a:lnTo>
                  <a:lnTo>
                    <a:pt x="39" y="87"/>
                  </a:lnTo>
                </a:path>
              </a:pathLst>
            </a:custGeom>
            <a:noFill/>
            <a:ln w="15875">
              <a:solidFill>
                <a:srgbClr val="0000FF"/>
              </a:solidFill>
              <a:round/>
              <a:headEnd/>
              <a:tailEnd/>
            </a:ln>
          </p:spPr>
          <p:txBody>
            <a:bodyPr/>
            <a:lstStyle/>
            <a:p>
              <a:endParaRPr lang="en-GB"/>
            </a:p>
          </p:txBody>
        </p:sp>
        <p:sp>
          <p:nvSpPr>
            <p:cNvPr id="23609" name="Line 74"/>
            <p:cNvSpPr>
              <a:spLocks noChangeShapeType="1"/>
            </p:cNvSpPr>
            <p:nvPr/>
          </p:nvSpPr>
          <p:spPr bwMode="auto">
            <a:xfrm>
              <a:off x="5519737" y="3078162"/>
              <a:ext cx="60325" cy="146050"/>
            </a:xfrm>
            <a:prstGeom prst="line">
              <a:avLst/>
            </a:prstGeom>
            <a:noFill/>
            <a:ln w="15875">
              <a:solidFill>
                <a:srgbClr val="0000FF"/>
              </a:solidFill>
              <a:round/>
              <a:headEnd/>
              <a:tailEnd/>
            </a:ln>
          </p:spPr>
          <p:txBody>
            <a:bodyPr/>
            <a:lstStyle/>
            <a:p>
              <a:endParaRPr lang="en-GB"/>
            </a:p>
          </p:txBody>
        </p:sp>
        <p:sp>
          <p:nvSpPr>
            <p:cNvPr id="23610" name="Freeform 75"/>
            <p:cNvSpPr>
              <a:spLocks/>
            </p:cNvSpPr>
            <p:nvPr/>
          </p:nvSpPr>
          <p:spPr bwMode="auto">
            <a:xfrm>
              <a:off x="5580062" y="3224212"/>
              <a:ext cx="61913" cy="161925"/>
            </a:xfrm>
            <a:custGeom>
              <a:avLst/>
              <a:gdLst>
                <a:gd name="T0" fmla="*/ 0 w 39"/>
                <a:gd name="T1" fmla="*/ 0 h 102"/>
                <a:gd name="T2" fmla="*/ 2147483647 w 39"/>
                <a:gd name="T3" fmla="*/ 2147483647 h 102"/>
                <a:gd name="T4" fmla="*/ 2147483647 w 39"/>
                <a:gd name="T5" fmla="*/ 2147483647 h 102"/>
                <a:gd name="T6" fmla="*/ 0 60000 65536"/>
                <a:gd name="T7" fmla="*/ 0 60000 65536"/>
                <a:gd name="T8" fmla="*/ 0 60000 65536"/>
                <a:gd name="T9" fmla="*/ 0 w 39"/>
                <a:gd name="T10" fmla="*/ 0 h 102"/>
                <a:gd name="T11" fmla="*/ 39 w 39"/>
                <a:gd name="T12" fmla="*/ 102 h 102"/>
              </a:gdLst>
              <a:ahLst/>
              <a:cxnLst>
                <a:cxn ang="T6">
                  <a:pos x="T0" y="T1"/>
                </a:cxn>
                <a:cxn ang="T7">
                  <a:pos x="T2" y="T3"/>
                </a:cxn>
                <a:cxn ang="T8">
                  <a:pos x="T4" y="T5"/>
                </a:cxn>
              </a:cxnLst>
              <a:rect l="T9" t="T10" r="T11" b="T12"/>
              <a:pathLst>
                <a:path w="39" h="102">
                  <a:moveTo>
                    <a:pt x="0" y="0"/>
                  </a:moveTo>
                  <a:lnTo>
                    <a:pt x="20" y="49"/>
                  </a:lnTo>
                  <a:lnTo>
                    <a:pt x="39" y="102"/>
                  </a:lnTo>
                </a:path>
              </a:pathLst>
            </a:custGeom>
            <a:noFill/>
            <a:ln w="15875">
              <a:solidFill>
                <a:srgbClr val="0000FF"/>
              </a:solidFill>
              <a:round/>
              <a:headEnd/>
              <a:tailEnd/>
            </a:ln>
          </p:spPr>
          <p:txBody>
            <a:bodyPr/>
            <a:lstStyle/>
            <a:p>
              <a:endParaRPr lang="en-GB"/>
            </a:p>
          </p:txBody>
        </p:sp>
        <p:sp>
          <p:nvSpPr>
            <p:cNvPr id="23611" name="Freeform 76"/>
            <p:cNvSpPr>
              <a:spLocks/>
            </p:cNvSpPr>
            <p:nvPr/>
          </p:nvSpPr>
          <p:spPr bwMode="auto">
            <a:xfrm>
              <a:off x="5641975" y="3386137"/>
              <a:ext cx="69850" cy="168275"/>
            </a:xfrm>
            <a:custGeom>
              <a:avLst/>
              <a:gdLst>
                <a:gd name="T0" fmla="*/ 0 w 44"/>
                <a:gd name="T1" fmla="*/ 0 h 106"/>
                <a:gd name="T2" fmla="*/ 2147483647 w 44"/>
                <a:gd name="T3" fmla="*/ 2147483647 h 106"/>
                <a:gd name="T4" fmla="*/ 2147483647 w 44"/>
                <a:gd name="T5" fmla="*/ 2147483647 h 106"/>
                <a:gd name="T6" fmla="*/ 0 60000 65536"/>
                <a:gd name="T7" fmla="*/ 0 60000 65536"/>
                <a:gd name="T8" fmla="*/ 0 60000 65536"/>
                <a:gd name="T9" fmla="*/ 0 w 44"/>
                <a:gd name="T10" fmla="*/ 0 h 106"/>
                <a:gd name="T11" fmla="*/ 44 w 44"/>
                <a:gd name="T12" fmla="*/ 106 h 106"/>
              </a:gdLst>
              <a:ahLst/>
              <a:cxnLst>
                <a:cxn ang="T6">
                  <a:pos x="T0" y="T1"/>
                </a:cxn>
                <a:cxn ang="T7">
                  <a:pos x="T2" y="T3"/>
                </a:cxn>
                <a:cxn ang="T8">
                  <a:pos x="T4" y="T5"/>
                </a:cxn>
              </a:cxnLst>
              <a:rect l="T9" t="T10" r="T11" b="T12"/>
              <a:pathLst>
                <a:path w="44" h="106">
                  <a:moveTo>
                    <a:pt x="0" y="0"/>
                  </a:moveTo>
                  <a:lnTo>
                    <a:pt x="20" y="53"/>
                  </a:lnTo>
                  <a:lnTo>
                    <a:pt x="44" y="106"/>
                  </a:lnTo>
                </a:path>
              </a:pathLst>
            </a:custGeom>
            <a:noFill/>
            <a:ln w="15875">
              <a:solidFill>
                <a:srgbClr val="0000FF"/>
              </a:solidFill>
              <a:round/>
              <a:headEnd/>
              <a:tailEnd/>
            </a:ln>
          </p:spPr>
          <p:txBody>
            <a:bodyPr/>
            <a:lstStyle/>
            <a:p>
              <a:endParaRPr lang="en-GB"/>
            </a:p>
          </p:txBody>
        </p:sp>
        <p:sp>
          <p:nvSpPr>
            <p:cNvPr id="23612" name="Line 77"/>
            <p:cNvSpPr>
              <a:spLocks noChangeShapeType="1"/>
            </p:cNvSpPr>
            <p:nvPr/>
          </p:nvSpPr>
          <p:spPr bwMode="auto">
            <a:xfrm>
              <a:off x="5711825" y="3554412"/>
              <a:ext cx="60325" cy="161925"/>
            </a:xfrm>
            <a:prstGeom prst="line">
              <a:avLst/>
            </a:prstGeom>
            <a:noFill/>
            <a:ln w="15875">
              <a:solidFill>
                <a:srgbClr val="0000FF"/>
              </a:solidFill>
              <a:round/>
              <a:headEnd/>
              <a:tailEnd/>
            </a:ln>
          </p:spPr>
          <p:txBody>
            <a:bodyPr/>
            <a:lstStyle/>
            <a:p>
              <a:endParaRPr lang="en-GB"/>
            </a:p>
          </p:txBody>
        </p:sp>
        <p:sp>
          <p:nvSpPr>
            <p:cNvPr id="23613" name="Freeform 78"/>
            <p:cNvSpPr>
              <a:spLocks/>
            </p:cNvSpPr>
            <p:nvPr/>
          </p:nvSpPr>
          <p:spPr bwMode="auto">
            <a:xfrm>
              <a:off x="5772150" y="3716337"/>
              <a:ext cx="61912" cy="169863"/>
            </a:xfrm>
            <a:custGeom>
              <a:avLst/>
              <a:gdLst>
                <a:gd name="T0" fmla="*/ 0 w 39"/>
                <a:gd name="T1" fmla="*/ 0 h 107"/>
                <a:gd name="T2" fmla="*/ 2147483647 w 39"/>
                <a:gd name="T3" fmla="*/ 2147483647 h 107"/>
                <a:gd name="T4" fmla="*/ 2147483647 w 39"/>
                <a:gd name="T5" fmla="*/ 2147483647 h 107"/>
                <a:gd name="T6" fmla="*/ 0 60000 65536"/>
                <a:gd name="T7" fmla="*/ 0 60000 65536"/>
                <a:gd name="T8" fmla="*/ 0 60000 65536"/>
                <a:gd name="T9" fmla="*/ 0 w 39"/>
                <a:gd name="T10" fmla="*/ 0 h 107"/>
                <a:gd name="T11" fmla="*/ 39 w 39"/>
                <a:gd name="T12" fmla="*/ 107 h 107"/>
              </a:gdLst>
              <a:ahLst/>
              <a:cxnLst>
                <a:cxn ang="T6">
                  <a:pos x="T0" y="T1"/>
                </a:cxn>
                <a:cxn ang="T7">
                  <a:pos x="T2" y="T3"/>
                </a:cxn>
                <a:cxn ang="T8">
                  <a:pos x="T4" y="T5"/>
                </a:cxn>
              </a:cxnLst>
              <a:rect l="T9" t="T10" r="T11" b="T12"/>
              <a:pathLst>
                <a:path w="39" h="107">
                  <a:moveTo>
                    <a:pt x="0" y="0"/>
                  </a:moveTo>
                  <a:lnTo>
                    <a:pt x="20" y="53"/>
                  </a:lnTo>
                  <a:lnTo>
                    <a:pt x="39" y="107"/>
                  </a:lnTo>
                </a:path>
              </a:pathLst>
            </a:custGeom>
            <a:noFill/>
            <a:ln w="15875">
              <a:solidFill>
                <a:srgbClr val="0000FF"/>
              </a:solidFill>
              <a:round/>
              <a:headEnd/>
              <a:tailEnd/>
            </a:ln>
          </p:spPr>
          <p:txBody>
            <a:bodyPr/>
            <a:lstStyle/>
            <a:p>
              <a:endParaRPr lang="en-GB"/>
            </a:p>
          </p:txBody>
        </p:sp>
        <p:sp>
          <p:nvSpPr>
            <p:cNvPr id="23614" name="Line 79"/>
            <p:cNvSpPr>
              <a:spLocks noChangeShapeType="1"/>
            </p:cNvSpPr>
            <p:nvPr/>
          </p:nvSpPr>
          <p:spPr bwMode="auto">
            <a:xfrm>
              <a:off x="5834062" y="3886200"/>
              <a:ext cx="61913" cy="160337"/>
            </a:xfrm>
            <a:prstGeom prst="line">
              <a:avLst/>
            </a:prstGeom>
            <a:noFill/>
            <a:ln w="15875">
              <a:solidFill>
                <a:srgbClr val="0000FF"/>
              </a:solidFill>
              <a:round/>
              <a:headEnd/>
              <a:tailEnd/>
            </a:ln>
          </p:spPr>
          <p:txBody>
            <a:bodyPr/>
            <a:lstStyle/>
            <a:p>
              <a:endParaRPr lang="en-GB"/>
            </a:p>
          </p:txBody>
        </p:sp>
        <p:sp>
          <p:nvSpPr>
            <p:cNvPr id="23615" name="Line 80"/>
            <p:cNvSpPr>
              <a:spLocks noChangeShapeType="1"/>
            </p:cNvSpPr>
            <p:nvPr/>
          </p:nvSpPr>
          <p:spPr bwMode="auto">
            <a:xfrm>
              <a:off x="5895975" y="4046537"/>
              <a:ext cx="61912" cy="153988"/>
            </a:xfrm>
            <a:prstGeom prst="line">
              <a:avLst/>
            </a:prstGeom>
            <a:noFill/>
            <a:ln w="15875">
              <a:solidFill>
                <a:srgbClr val="0000FF"/>
              </a:solidFill>
              <a:round/>
              <a:headEnd/>
              <a:tailEnd/>
            </a:ln>
          </p:spPr>
          <p:txBody>
            <a:bodyPr/>
            <a:lstStyle/>
            <a:p>
              <a:endParaRPr lang="en-GB"/>
            </a:p>
          </p:txBody>
        </p:sp>
        <p:sp>
          <p:nvSpPr>
            <p:cNvPr id="23616" name="Freeform 81"/>
            <p:cNvSpPr>
              <a:spLocks/>
            </p:cNvSpPr>
            <p:nvPr/>
          </p:nvSpPr>
          <p:spPr bwMode="auto">
            <a:xfrm>
              <a:off x="5957887" y="4200525"/>
              <a:ext cx="68263" cy="146050"/>
            </a:xfrm>
            <a:custGeom>
              <a:avLst/>
              <a:gdLst>
                <a:gd name="T0" fmla="*/ 0 w 43"/>
                <a:gd name="T1" fmla="*/ 0 h 92"/>
                <a:gd name="T2" fmla="*/ 2147483647 w 43"/>
                <a:gd name="T3" fmla="*/ 2147483647 h 92"/>
                <a:gd name="T4" fmla="*/ 2147483647 w 43"/>
                <a:gd name="T5" fmla="*/ 2147483647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0"/>
                  </a:moveTo>
                  <a:lnTo>
                    <a:pt x="19" y="49"/>
                  </a:lnTo>
                  <a:lnTo>
                    <a:pt x="43" y="92"/>
                  </a:lnTo>
                </a:path>
              </a:pathLst>
            </a:custGeom>
            <a:noFill/>
            <a:ln w="15875">
              <a:solidFill>
                <a:srgbClr val="0000FF"/>
              </a:solidFill>
              <a:round/>
              <a:headEnd/>
              <a:tailEnd/>
            </a:ln>
          </p:spPr>
          <p:txBody>
            <a:bodyPr/>
            <a:lstStyle/>
            <a:p>
              <a:endParaRPr lang="en-GB"/>
            </a:p>
          </p:txBody>
        </p:sp>
        <p:sp>
          <p:nvSpPr>
            <p:cNvPr id="23617" name="Freeform 82"/>
            <p:cNvSpPr>
              <a:spLocks/>
            </p:cNvSpPr>
            <p:nvPr/>
          </p:nvSpPr>
          <p:spPr bwMode="auto">
            <a:xfrm>
              <a:off x="6026150" y="4346575"/>
              <a:ext cx="61912" cy="138112"/>
            </a:xfrm>
            <a:custGeom>
              <a:avLst/>
              <a:gdLst>
                <a:gd name="T0" fmla="*/ 0 w 39"/>
                <a:gd name="T1" fmla="*/ 0 h 87"/>
                <a:gd name="T2" fmla="*/ 2147483647 w 39"/>
                <a:gd name="T3" fmla="*/ 2147483647 h 87"/>
                <a:gd name="T4" fmla="*/ 2147483647 w 39"/>
                <a:gd name="T5" fmla="*/ 214748364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20" y="44"/>
                  </a:lnTo>
                  <a:lnTo>
                    <a:pt x="39" y="87"/>
                  </a:lnTo>
                </a:path>
              </a:pathLst>
            </a:custGeom>
            <a:noFill/>
            <a:ln w="15875">
              <a:solidFill>
                <a:srgbClr val="0000FF"/>
              </a:solidFill>
              <a:round/>
              <a:headEnd/>
              <a:tailEnd/>
            </a:ln>
          </p:spPr>
          <p:txBody>
            <a:bodyPr/>
            <a:lstStyle/>
            <a:p>
              <a:endParaRPr lang="en-GB"/>
            </a:p>
          </p:txBody>
        </p:sp>
        <p:sp>
          <p:nvSpPr>
            <p:cNvPr id="23618" name="Line 83"/>
            <p:cNvSpPr>
              <a:spLocks noChangeShapeType="1"/>
            </p:cNvSpPr>
            <p:nvPr/>
          </p:nvSpPr>
          <p:spPr bwMode="auto">
            <a:xfrm>
              <a:off x="6088062" y="4484687"/>
              <a:ext cx="61913" cy="123825"/>
            </a:xfrm>
            <a:prstGeom prst="line">
              <a:avLst/>
            </a:prstGeom>
            <a:noFill/>
            <a:ln w="15875">
              <a:solidFill>
                <a:srgbClr val="0000FF"/>
              </a:solidFill>
              <a:round/>
              <a:headEnd/>
              <a:tailEnd/>
            </a:ln>
          </p:spPr>
          <p:txBody>
            <a:bodyPr/>
            <a:lstStyle/>
            <a:p>
              <a:endParaRPr lang="en-GB"/>
            </a:p>
          </p:txBody>
        </p:sp>
        <p:sp>
          <p:nvSpPr>
            <p:cNvPr id="23619" name="Freeform 84"/>
            <p:cNvSpPr>
              <a:spLocks/>
            </p:cNvSpPr>
            <p:nvPr/>
          </p:nvSpPr>
          <p:spPr bwMode="auto">
            <a:xfrm>
              <a:off x="6149975" y="4608512"/>
              <a:ext cx="61912" cy="114300"/>
            </a:xfrm>
            <a:custGeom>
              <a:avLst/>
              <a:gdLst>
                <a:gd name="T0" fmla="*/ 0 w 39"/>
                <a:gd name="T1" fmla="*/ 0 h 72"/>
                <a:gd name="T2" fmla="*/ 2147483647 w 39"/>
                <a:gd name="T3" fmla="*/ 2147483647 h 72"/>
                <a:gd name="T4" fmla="*/ 2147483647 w 39"/>
                <a:gd name="T5" fmla="*/ 2147483647 h 72"/>
                <a:gd name="T6" fmla="*/ 0 60000 65536"/>
                <a:gd name="T7" fmla="*/ 0 60000 65536"/>
                <a:gd name="T8" fmla="*/ 0 60000 65536"/>
                <a:gd name="T9" fmla="*/ 0 w 39"/>
                <a:gd name="T10" fmla="*/ 0 h 72"/>
                <a:gd name="T11" fmla="*/ 39 w 39"/>
                <a:gd name="T12" fmla="*/ 72 h 72"/>
              </a:gdLst>
              <a:ahLst/>
              <a:cxnLst>
                <a:cxn ang="T6">
                  <a:pos x="T0" y="T1"/>
                </a:cxn>
                <a:cxn ang="T7">
                  <a:pos x="T2" y="T3"/>
                </a:cxn>
                <a:cxn ang="T8">
                  <a:pos x="T4" y="T5"/>
                </a:cxn>
              </a:cxnLst>
              <a:rect l="T9" t="T10" r="T11" b="T12"/>
              <a:pathLst>
                <a:path w="39" h="72">
                  <a:moveTo>
                    <a:pt x="0" y="0"/>
                  </a:moveTo>
                  <a:lnTo>
                    <a:pt x="19" y="39"/>
                  </a:lnTo>
                  <a:lnTo>
                    <a:pt x="39" y="72"/>
                  </a:lnTo>
                </a:path>
              </a:pathLst>
            </a:custGeom>
            <a:noFill/>
            <a:ln w="15875">
              <a:solidFill>
                <a:srgbClr val="0000FF"/>
              </a:solidFill>
              <a:round/>
              <a:headEnd/>
              <a:tailEnd/>
            </a:ln>
          </p:spPr>
          <p:txBody>
            <a:bodyPr/>
            <a:lstStyle/>
            <a:p>
              <a:endParaRPr lang="en-GB"/>
            </a:p>
          </p:txBody>
        </p:sp>
        <p:sp>
          <p:nvSpPr>
            <p:cNvPr id="23620" name="Line 85"/>
            <p:cNvSpPr>
              <a:spLocks noChangeShapeType="1"/>
            </p:cNvSpPr>
            <p:nvPr/>
          </p:nvSpPr>
          <p:spPr bwMode="auto">
            <a:xfrm>
              <a:off x="6211887" y="4722812"/>
              <a:ext cx="60325" cy="100013"/>
            </a:xfrm>
            <a:prstGeom prst="line">
              <a:avLst/>
            </a:prstGeom>
            <a:noFill/>
            <a:ln w="15875">
              <a:solidFill>
                <a:srgbClr val="0000FF"/>
              </a:solidFill>
              <a:round/>
              <a:headEnd/>
              <a:tailEnd/>
            </a:ln>
          </p:spPr>
          <p:txBody>
            <a:bodyPr/>
            <a:lstStyle/>
            <a:p>
              <a:endParaRPr lang="en-GB"/>
            </a:p>
          </p:txBody>
        </p:sp>
        <p:sp>
          <p:nvSpPr>
            <p:cNvPr id="23621" name="Line 86"/>
            <p:cNvSpPr>
              <a:spLocks noChangeShapeType="1"/>
            </p:cNvSpPr>
            <p:nvPr/>
          </p:nvSpPr>
          <p:spPr bwMode="auto">
            <a:xfrm>
              <a:off x="6272212" y="4822825"/>
              <a:ext cx="61913" cy="85725"/>
            </a:xfrm>
            <a:prstGeom prst="line">
              <a:avLst/>
            </a:prstGeom>
            <a:noFill/>
            <a:ln w="15875">
              <a:solidFill>
                <a:srgbClr val="0000FF"/>
              </a:solidFill>
              <a:round/>
              <a:headEnd/>
              <a:tailEnd/>
            </a:ln>
          </p:spPr>
          <p:txBody>
            <a:bodyPr/>
            <a:lstStyle/>
            <a:p>
              <a:endParaRPr lang="en-GB"/>
            </a:p>
          </p:txBody>
        </p:sp>
        <p:sp>
          <p:nvSpPr>
            <p:cNvPr id="23622" name="Freeform 87"/>
            <p:cNvSpPr>
              <a:spLocks/>
            </p:cNvSpPr>
            <p:nvPr/>
          </p:nvSpPr>
          <p:spPr bwMode="auto">
            <a:xfrm>
              <a:off x="6334125" y="4908550"/>
              <a:ext cx="69850" cy="76200"/>
            </a:xfrm>
            <a:custGeom>
              <a:avLst/>
              <a:gdLst>
                <a:gd name="T0" fmla="*/ 0 w 44"/>
                <a:gd name="T1" fmla="*/ 0 h 48"/>
                <a:gd name="T2" fmla="*/ 2147483647 w 44"/>
                <a:gd name="T3" fmla="*/ 2147483647 h 48"/>
                <a:gd name="T4" fmla="*/ 2147483647 w 44"/>
                <a:gd name="T5" fmla="*/ 2147483647 h 48"/>
                <a:gd name="T6" fmla="*/ 0 60000 65536"/>
                <a:gd name="T7" fmla="*/ 0 60000 65536"/>
                <a:gd name="T8" fmla="*/ 0 60000 65536"/>
                <a:gd name="T9" fmla="*/ 0 w 44"/>
                <a:gd name="T10" fmla="*/ 0 h 48"/>
                <a:gd name="T11" fmla="*/ 44 w 44"/>
                <a:gd name="T12" fmla="*/ 48 h 48"/>
              </a:gdLst>
              <a:ahLst/>
              <a:cxnLst>
                <a:cxn ang="T6">
                  <a:pos x="T0" y="T1"/>
                </a:cxn>
                <a:cxn ang="T7">
                  <a:pos x="T2" y="T3"/>
                </a:cxn>
                <a:cxn ang="T8">
                  <a:pos x="T4" y="T5"/>
                </a:cxn>
              </a:cxnLst>
              <a:rect l="T9" t="T10" r="T11" b="T12"/>
              <a:pathLst>
                <a:path w="44" h="48">
                  <a:moveTo>
                    <a:pt x="0" y="0"/>
                  </a:moveTo>
                  <a:lnTo>
                    <a:pt x="19" y="24"/>
                  </a:lnTo>
                  <a:lnTo>
                    <a:pt x="44" y="48"/>
                  </a:lnTo>
                </a:path>
              </a:pathLst>
            </a:custGeom>
            <a:noFill/>
            <a:ln w="15875">
              <a:solidFill>
                <a:srgbClr val="0000FF"/>
              </a:solidFill>
              <a:round/>
              <a:headEnd/>
              <a:tailEnd/>
            </a:ln>
          </p:spPr>
          <p:txBody>
            <a:bodyPr/>
            <a:lstStyle/>
            <a:p>
              <a:endParaRPr lang="en-GB"/>
            </a:p>
          </p:txBody>
        </p:sp>
        <p:sp>
          <p:nvSpPr>
            <p:cNvPr id="23623" name="Freeform 88"/>
            <p:cNvSpPr>
              <a:spLocks/>
            </p:cNvSpPr>
            <p:nvPr/>
          </p:nvSpPr>
          <p:spPr bwMode="auto">
            <a:xfrm>
              <a:off x="6403975" y="4984750"/>
              <a:ext cx="60325" cy="69850"/>
            </a:xfrm>
            <a:custGeom>
              <a:avLst/>
              <a:gdLst>
                <a:gd name="T0" fmla="*/ 0 w 38"/>
                <a:gd name="T1" fmla="*/ 0 h 44"/>
                <a:gd name="T2" fmla="*/ 2147483647 w 38"/>
                <a:gd name="T3" fmla="*/ 2147483647 h 44"/>
                <a:gd name="T4" fmla="*/ 2147483647 w 38"/>
                <a:gd name="T5" fmla="*/ 2147483647 h 44"/>
                <a:gd name="T6" fmla="*/ 0 60000 65536"/>
                <a:gd name="T7" fmla="*/ 0 60000 65536"/>
                <a:gd name="T8" fmla="*/ 0 60000 65536"/>
                <a:gd name="T9" fmla="*/ 0 w 38"/>
                <a:gd name="T10" fmla="*/ 0 h 44"/>
                <a:gd name="T11" fmla="*/ 38 w 38"/>
                <a:gd name="T12" fmla="*/ 44 h 44"/>
              </a:gdLst>
              <a:ahLst/>
              <a:cxnLst>
                <a:cxn ang="T6">
                  <a:pos x="T0" y="T1"/>
                </a:cxn>
                <a:cxn ang="T7">
                  <a:pos x="T2" y="T3"/>
                </a:cxn>
                <a:cxn ang="T8">
                  <a:pos x="T4" y="T5"/>
                </a:cxn>
              </a:cxnLst>
              <a:rect l="T9" t="T10" r="T11" b="T12"/>
              <a:pathLst>
                <a:path w="38" h="44">
                  <a:moveTo>
                    <a:pt x="0" y="0"/>
                  </a:moveTo>
                  <a:lnTo>
                    <a:pt x="19" y="24"/>
                  </a:lnTo>
                  <a:lnTo>
                    <a:pt x="38" y="44"/>
                  </a:lnTo>
                </a:path>
              </a:pathLst>
            </a:custGeom>
            <a:noFill/>
            <a:ln w="15875">
              <a:solidFill>
                <a:srgbClr val="0000FF"/>
              </a:solidFill>
              <a:round/>
              <a:headEnd/>
              <a:tailEnd/>
            </a:ln>
          </p:spPr>
          <p:txBody>
            <a:bodyPr/>
            <a:lstStyle/>
            <a:p>
              <a:endParaRPr lang="en-GB"/>
            </a:p>
          </p:txBody>
        </p:sp>
        <p:sp>
          <p:nvSpPr>
            <p:cNvPr id="23624" name="Line 89"/>
            <p:cNvSpPr>
              <a:spLocks noChangeShapeType="1"/>
            </p:cNvSpPr>
            <p:nvPr/>
          </p:nvSpPr>
          <p:spPr bwMode="auto">
            <a:xfrm>
              <a:off x="6464300" y="5054600"/>
              <a:ext cx="61912" cy="52387"/>
            </a:xfrm>
            <a:prstGeom prst="line">
              <a:avLst/>
            </a:prstGeom>
            <a:noFill/>
            <a:ln w="15875">
              <a:solidFill>
                <a:srgbClr val="0000FF"/>
              </a:solidFill>
              <a:round/>
              <a:headEnd/>
              <a:tailEnd/>
            </a:ln>
          </p:spPr>
          <p:txBody>
            <a:bodyPr/>
            <a:lstStyle/>
            <a:p>
              <a:endParaRPr lang="en-GB"/>
            </a:p>
          </p:txBody>
        </p:sp>
        <p:sp>
          <p:nvSpPr>
            <p:cNvPr id="23625" name="Line 90"/>
            <p:cNvSpPr>
              <a:spLocks noChangeShapeType="1"/>
            </p:cNvSpPr>
            <p:nvPr/>
          </p:nvSpPr>
          <p:spPr bwMode="auto">
            <a:xfrm>
              <a:off x="6526212" y="5106987"/>
              <a:ext cx="61913" cy="47625"/>
            </a:xfrm>
            <a:prstGeom prst="line">
              <a:avLst/>
            </a:prstGeom>
            <a:noFill/>
            <a:ln w="15875">
              <a:solidFill>
                <a:srgbClr val="0000FF"/>
              </a:solidFill>
              <a:round/>
              <a:headEnd/>
              <a:tailEnd/>
            </a:ln>
          </p:spPr>
          <p:txBody>
            <a:bodyPr/>
            <a:lstStyle/>
            <a:p>
              <a:endParaRPr lang="en-GB"/>
            </a:p>
          </p:txBody>
        </p:sp>
        <p:sp>
          <p:nvSpPr>
            <p:cNvPr id="23626" name="Line 91"/>
            <p:cNvSpPr>
              <a:spLocks noChangeShapeType="1"/>
            </p:cNvSpPr>
            <p:nvPr/>
          </p:nvSpPr>
          <p:spPr bwMode="auto">
            <a:xfrm>
              <a:off x="6588125" y="5154612"/>
              <a:ext cx="61912" cy="38100"/>
            </a:xfrm>
            <a:prstGeom prst="line">
              <a:avLst/>
            </a:prstGeom>
            <a:noFill/>
            <a:ln w="15875">
              <a:solidFill>
                <a:srgbClr val="0000FF"/>
              </a:solidFill>
              <a:round/>
              <a:headEnd/>
              <a:tailEnd/>
            </a:ln>
          </p:spPr>
          <p:txBody>
            <a:bodyPr/>
            <a:lstStyle/>
            <a:p>
              <a:endParaRPr lang="en-GB"/>
            </a:p>
          </p:txBody>
        </p:sp>
        <p:sp>
          <p:nvSpPr>
            <p:cNvPr id="23627" name="Freeform 92"/>
            <p:cNvSpPr>
              <a:spLocks/>
            </p:cNvSpPr>
            <p:nvPr/>
          </p:nvSpPr>
          <p:spPr bwMode="auto">
            <a:xfrm>
              <a:off x="6650037" y="5192712"/>
              <a:ext cx="68263" cy="30163"/>
            </a:xfrm>
            <a:custGeom>
              <a:avLst/>
              <a:gdLst>
                <a:gd name="T0" fmla="*/ 0 w 43"/>
                <a:gd name="T1" fmla="*/ 0 h 19"/>
                <a:gd name="T2" fmla="*/ 2147483647 w 43"/>
                <a:gd name="T3" fmla="*/ 2147483647 h 19"/>
                <a:gd name="T4" fmla="*/ 2147483647 w 43"/>
                <a:gd name="T5" fmla="*/ 2147483647 h 19"/>
                <a:gd name="T6" fmla="*/ 0 60000 65536"/>
                <a:gd name="T7" fmla="*/ 0 60000 65536"/>
                <a:gd name="T8" fmla="*/ 0 60000 65536"/>
                <a:gd name="T9" fmla="*/ 0 w 43"/>
                <a:gd name="T10" fmla="*/ 0 h 19"/>
                <a:gd name="T11" fmla="*/ 43 w 43"/>
                <a:gd name="T12" fmla="*/ 19 h 19"/>
              </a:gdLst>
              <a:ahLst/>
              <a:cxnLst>
                <a:cxn ang="T6">
                  <a:pos x="T0" y="T1"/>
                </a:cxn>
                <a:cxn ang="T7">
                  <a:pos x="T2" y="T3"/>
                </a:cxn>
                <a:cxn ang="T8">
                  <a:pos x="T4" y="T5"/>
                </a:cxn>
              </a:cxnLst>
              <a:rect l="T9" t="T10" r="T11" b="T12"/>
              <a:pathLst>
                <a:path w="43" h="19">
                  <a:moveTo>
                    <a:pt x="0" y="0"/>
                  </a:moveTo>
                  <a:lnTo>
                    <a:pt x="19" y="9"/>
                  </a:lnTo>
                  <a:lnTo>
                    <a:pt x="43" y="19"/>
                  </a:lnTo>
                </a:path>
              </a:pathLst>
            </a:custGeom>
            <a:noFill/>
            <a:ln w="15875">
              <a:solidFill>
                <a:srgbClr val="0000FF"/>
              </a:solidFill>
              <a:round/>
              <a:headEnd/>
              <a:tailEnd/>
            </a:ln>
          </p:spPr>
          <p:txBody>
            <a:bodyPr/>
            <a:lstStyle/>
            <a:p>
              <a:endParaRPr lang="en-GB"/>
            </a:p>
          </p:txBody>
        </p:sp>
        <p:sp>
          <p:nvSpPr>
            <p:cNvPr id="23628" name="Line 93"/>
            <p:cNvSpPr>
              <a:spLocks noChangeShapeType="1"/>
            </p:cNvSpPr>
            <p:nvPr/>
          </p:nvSpPr>
          <p:spPr bwMode="auto">
            <a:xfrm>
              <a:off x="6718300" y="5222875"/>
              <a:ext cx="61912" cy="23812"/>
            </a:xfrm>
            <a:prstGeom prst="line">
              <a:avLst/>
            </a:prstGeom>
            <a:noFill/>
            <a:ln w="15875">
              <a:solidFill>
                <a:srgbClr val="0000FF"/>
              </a:solidFill>
              <a:round/>
              <a:headEnd/>
              <a:tailEnd/>
            </a:ln>
          </p:spPr>
          <p:txBody>
            <a:bodyPr/>
            <a:lstStyle/>
            <a:p>
              <a:endParaRPr lang="en-GB"/>
            </a:p>
          </p:txBody>
        </p:sp>
        <p:sp>
          <p:nvSpPr>
            <p:cNvPr id="23629" name="Line 94"/>
            <p:cNvSpPr>
              <a:spLocks noChangeShapeType="1"/>
            </p:cNvSpPr>
            <p:nvPr/>
          </p:nvSpPr>
          <p:spPr bwMode="auto">
            <a:xfrm>
              <a:off x="6780212" y="5246687"/>
              <a:ext cx="61913" cy="22225"/>
            </a:xfrm>
            <a:prstGeom prst="line">
              <a:avLst/>
            </a:prstGeom>
            <a:noFill/>
            <a:ln w="15875">
              <a:solidFill>
                <a:srgbClr val="0000FF"/>
              </a:solidFill>
              <a:round/>
              <a:headEnd/>
              <a:tailEnd/>
            </a:ln>
          </p:spPr>
          <p:txBody>
            <a:bodyPr/>
            <a:lstStyle/>
            <a:p>
              <a:endParaRPr lang="en-GB"/>
            </a:p>
          </p:txBody>
        </p:sp>
        <p:sp>
          <p:nvSpPr>
            <p:cNvPr id="23630" name="Line 95"/>
            <p:cNvSpPr>
              <a:spLocks noChangeShapeType="1"/>
            </p:cNvSpPr>
            <p:nvPr/>
          </p:nvSpPr>
          <p:spPr bwMode="auto">
            <a:xfrm>
              <a:off x="6842125" y="5268912"/>
              <a:ext cx="60325" cy="15875"/>
            </a:xfrm>
            <a:prstGeom prst="line">
              <a:avLst/>
            </a:prstGeom>
            <a:noFill/>
            <a:ln w="15875">
              <a:solidFill>
                <a:srgbClr val="0000FF"/>
              </a:solidFill>
              <a:round/>
              <a:headEnd/>
              <a:tailEnd/>
            </a:ln>
          </p:spPr>
          <p:txBody>
            <a:bodyPr/>
            <a:lstStyle/>
            <a:p>
              <a:endParaRPr lang="en-GB"/>
            </a:p>
          </p:txBody>
        </p:sp>
        <p:sp>
          <p:nvSpPr>
            <p:cNvPr id="23631" name="Line 96"/>
            <p:cNvSpPr>
              <a:spLocks noChangeShapeType="1"/>
            </p:cNvSpPr>
            <p:nvPr/>
          </p:nvSpPr>
          <p:spPr bwMode="auto">
            <a:xfrm>
              <a:off x="6902450" y="5284787"/>
              <a:ext cx="61912" cy="7938"/>
            </a:xfrm>
            <a:prstGeom prst="line">
              <a:avLst/>
            </a:prstGeom>
            <a:noFill/>
            <a:ln w="15875">
              <a:solidFill>
                <a:srgbClr val="0000FF"/>
              </a:solidFill>
              <a:round/>
              <a:headEnd/>
              <a:tailEnd/>
            </a:ln>
          </p:spPr>
          <p:txBody>
            <a:bodyPr/>
            <a:lstStyle/>
            <a:p>
              <a:endParaRPr lang="en-GB"/>
            </a:p>
          </p:txBody>
        </p:sp>
        <p:sp>
          <p:nvSpPr>
            <p:cNvPr id="23632" name="Freeform 97"/>
            <p:cNvSpPr>
              <a:spLocks/>
            </p:cNvSpPr>
            <p:nvPr/>
          </p:nvSpPr>
          <p:spPr bwMode="auto">
            <a:xfrm>
              <a:off x="6964362" y="5292725"/>
              <a:ext cx="69850" cy="7937"/>
            </a:xfrm>
            <a:custGeom>
              <a:avLst/>
              <a:gdLst>
                <a:gd name="T0" fmla="*/ 0 w 44"/>
                <a:gd name="T1" fmla="*/ 0 h 5"/>
                <a:gd name="T2" fmla="*/ 2147483647 w 44"/>
                <a:gd name="T3" fmla="*/ 0 h 5"/>
                <a:gd name="T4" fmla="*/ 2147483647 w 44"/>
                <a:gd name="T5" fmla="*/ 2147483647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0"/>
                  </a:moveTo>
                  <a:lnTo>
                    <a:pt x="20" y="0"/>
                  </a:lnTo>
                  <a:lnTo>
                    <a:pt x="44" y="5"/>
                  </a:lnTo>
                </a:path>
              </a:pathLst>
            </a:custGeom>
            <a:noFill/>
            <a:ln w="15875">
              <a:solidFill>
                <a:srgbClr val="0000FF"/>
              </a:solidFill>
              <a:round/>
              <a:headEnd/>
              <a:tailEnd/>
            </a:ln>
          </p:spPr>
          <p:txBody>
            <a:bodyPr/>
            <a:lstStyle/>
            <a:p>
              <a:endParaRPr lang="en-GB"/>
            </a:p>
          </p:txBody>
        </p:sp>
        <p:sp>
          <p:nvSpPr>
            <p:cNvPr id="23633" name="Line 98"/>
            <p:cNvSpPr>
              <a:spLocks noChangeShapeType="1"/>
            </p:cNvSpPr>
            <p:nvPr/>
          </p:nvSpPr>
          <p:spPr bwMode="auto">
            <a:xfrm>
              <a:off x="7034212" y="5300662"/>
              <a:ext cx="61913" cy="6350"/>
            </a:xfrm>
            <a:prstGeom prst="line">
              <a:avLst/>
            </a:prstGeom>
            <a:noFill/>
            <a:ln w="15875">
              <a:solidFill>
                <a:srgbClr val="0000FF"/>
              </a:solidFill>
              <a:round/>
              <a:headEnd/>
              <a:tailEnd/>
            </a:ln>
          </p:spPr>
          <p:txBody>
            <a:bodyPr/>
            <a:lstStyle/>
            <a:p>
              <a:endParaRPr lang="en-GB"/>
            </a:p>
          </p:txBody>
        </p:sp>
      </p:grpSp>
      <p:sp>
        <p:nvSpPr>
          <p:cNvPr id="23557" name="TextBox 80"/>
          <p:cNvSpPr txBox="1">
            <a:spLocks noChangeArrowheads="1"/>
          </p:cNvSpPr>
          <p:nvPr/>
        </p:nvSpPr>
        <p:spPr bwMode="auto">
          <a:xfrm>
            <a:off x="3048000" y="5029200"/>
            <a:ext cx="762000" cy="461963"/>
          </a:xfrm>
          <a:prstGeom prst="rect">
            <a:avLst/>
          </a:prstGeom>
          <a:noFill/>
          <a:ln w="9525">
            <a:noFill/>
            <a:miter lim="800000"/>
            <a:headEnd/>
            <a:tailEnd/>
          </a:ln>
        </p:spPr>
        <p:txBody>
          <a:bodyPr>
            <a:spAutoFit/>
          </a:bodyPr>
          <a:lstStyle/>
          <a:p>
            <a:r>
              <a:rPr lang="el-GR" sz="2400" b="1">
                <a:latin typeface="Arial" charset="0"/>
                <a:cs typeface="Arial" charset="0"/>
              </a:rPr>
              <a:t>θ</a:t>
            </a:r>
            <a:endParaRPr lang="en-GB" sz="2400" b="1">
              <a:latin typeface="Arial" charset="0"/>
              <a:cs typeface="Arial" charset="0"/>
            </a:endParaRPr>
          </a:p>
        </p:txBody>
      </p:sp>
      <p:sp>
        <p:nvSpPr>
          <p:cNvPr id="23558" name="TextBox 81"/>
          <p:cNvSpPr txBox="1">
            <a:spLocks noChangeArrowheads="1"/>
          </p:cNvSpPr>
          <p:nvPr/>
        </p:nvSpPr>
        <p:spPr bwMode="auto">
          <a:xfrm>
            <a:off x="76200" y="3195638"/>
            <a:ext cx="1143000" cy="461962"/>
          </a:xfrm>
          <a:prstGeom prst="rect">
            <a:avLst/>
          </a:prstGeom>
          <a:noFill/>
          <a:ln w="9525">
            <a:noFill/>
            <a:miter lim="800000"/>
            <a:headEnd/>
            <a:tailEnd/>
          </a:ln>
        </p:spPr>
        <p:txBody>
          <a:bodyPr>
            <a:spAutoFit/>
          </a:bodyPr>
          <a:lstStyle/>
          <a:p>
            <a:r>
              <a:rPr lang="en-US" sz="2400" b="1">
                <a:latin typeface="Arial" charset="0"/>
                <a:cs typeface="Arial" charset="0"/>
              </a:rPr>
              <a:t>P(</a:t>
            </a:r>
            <a:r>
              <a:rPr lang="el-GR" sz="2400" b="1">
                <a:latin typeface="Arial" charset="0"/>
                <a:cs typeface="Arial" charset="0"/>
              </a:rPr>
              <a:t>θ</a:t>
            </a:r>
            <a:r>
              <a:rPr lang="en-US" sz="2400" b="1">
                <a:latin typeface="Arial" charset="0"/>
                <a:cs typeface="Arial" charset="0"/>
              </a:rPr>
              <a:t>|y</a:t>
            </a:r>
            <a:r>
              <a:rPr lang="en-GB" sz="2400" b="1">
                <a:latin typeface="Arial" charset="0"/>
                <a:cs typeface="Arial" charset="0"/>
              </a:rPr>
              <a:t>)</a:t>
            </a:r>
          </a:p>
        </p:txBody>
      </p:sp>
      <p:sp>
        <p:nvSpPr>
          <p:cNvPr id="23560" name="TextBox 84"/>
          <p:cNvSpPr txBox="1">
            <a:spLocks noChangeArrowheads="1"/>
          </p:cNvSpPr>
          <p:nvPr/>
        </p:nvSpPr>
        <p:spPr bwMode="auto">
          <a:xfrm>
            <a:off x="4572000" y="5257800"/>
            <a:ext cx="4075113" cy="1323975"/>
          </a:xfrm>
          <a:prstGeom prst="rect">
            <a:avLst/>
          </a:prstGeom>
          <a:noFill/>
          <a:ln w="9525">
            <a:noFill/>
            <a:miter lim="800000"/>
            <a:headEnd/>
            <a:tailEnd/>
          </a:ln>
        </p:spPr>
        <p:txBody>
          <a:bodyPr wrap="none">
            <a:spAutoFit/>
          </a:bodyPr>
          <a:lstStyle/>
          <a:p>
            <a:r>
              <a:rPr lang="en-US" sz="2000">
                <a:latin typeface="Arial" charset="0"/>
                <a:cs typeface="Arial" charset="0"/>
              </a:rPr>
              <a:t>The posterior distribution specifies</a:t>
            </a:r>
          </a:p>
          <a:p>
            <a:r>
              <a:rPr lang="en-US" sz="2000">
                <a:latin typeface="Arial" charset="0"/>
                <a:cs typeface="Arial" charset="0"/>
              </a:rPr>
              <a:t>P(</a:t>
            </a:r>
            <a:r>
              <a:rPr lang="el-GR" sz="2000">
                <a:latin typeface="Arial" charset="0"/>
                <a:cs typeface="Arial" charset="0"/>
              </a:rPr>
              <a:t>θ</a:t>
            </a:r>
            <a:r>
              <a:rPr lang="en-US" sz="2000">
                <a:latin typeface="Arial" charset="0"/>
                <a:cs typeface="Arial" charset="0"/>
              </a:rPr>
              <a:t>|y</a:t>
            </a:r>
            <a:r>
              <a:rPr lang="en-GB" sz="2000">
                <a:latin typeface="Arial" charset="0"/>
                <a:cs typeface="Arial" charset="0"/>
              </a:rPr>
              <a:t>) as a function of </a:t>
            </a:r>
            <a:r>
              <a:rPr lang="el-GR" sz="2000">
                <a:latin typeface="Arial" charset="0"/>
                <a:cs typeface="Arial" charset="0"/>
              </a:rPr>
              <a:t>θ</a:t>
            </a:r>
            <a:r>
              <a:rPr lang="en-US" sz="2000">
                <a:latin typeface="Arial" charset="0"/>
                <a:cs typeface="Arial" charset="0"/>
              </a:rPr>
              <a:t>. It returns</a:t>
            </a:r>
          </a:p>
          <a:p>
            <a:r>
              <a:rPr lang="en-US" sz="2000">
                <a:latin typeface="Arial" charset="0"/>
                <a:cs typeface="Arial" charset="0"/>
              </a:rPr>
              <a:t>a probability of the parameter </a:t>
            </a:r>
          </a:p>
          <a:p>
            <a:r>
              <a:rPr lang="en-US" sz="2000">
                <a:latin typeface="Arial" charset="0"/>
                <a:cs typeface="Arial" charset="0"/>
              </a:rPr>
              <a:t>given the data.</a:t>
            </a:r>
            <a:endParaRPr lang="en-GB" sz="2000">
              <a:latin typeface="Arial" charset="0"/>
              <a:cs typeface="Arial"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Line 26"/>
          <p:cNvSpPr>
            <a:spLocks noChangeShapeType="1"/>
          </p:cNvSpPr>
          <p:nvPr/>
        </p:nvSpPr>
        <p:spPr bwMode="auto">
          <a:xfrm>
            <a:off x="1724025" y="5862638"/>
            <a:ext cx="4600575" cy="0"/>
          </a:xfrm>
          <a:prstGeom prst="line">
            <a:avLst/>
          </a:prstGeom>
          <a:noFill/>
          <a:ln w="0">
            <a:solidFill>
              <a:srgbClr val="000000"/>
            </a:solidFill>
            <a:round/>
            <a:headEnd/>
            <a:tailEnd/>
          </a:ln>
        </p:spPr>
        <p:txBody>
          <a:bodyPr/>
          <a:lstStyle/>
          <a:p>
            <a:endParaRPr lang="en-GB"/>
          </a:p>
        </p:txBody>
      </p:sp>
      <p:grpSp>
        <p:nvGrpSpPr>
          <p:cNvPr id="2" name="Group 93"/>
          <p:cNvGrpSpPr>
            <a:grpSpLocks/>
          </p:cNvGrpSpPr>
          <p:nvPr/>
        </p:nvGrpSpPr>
        <p:grpSpPr bwMode="auto">
          <a:xfrm>
            <a:off x="1790700" y="2963863"/>
            <a:ext cx="4200525" cy="2894012"/>
            <a:chOff x="2559050" y="2209800"/>
            <a:chExt cx="4537075" cy="3122612"/>
          </a:xfrm>
        </p:grpSpPr>
        <p:sp>
          <p:nvSpPr>
            <p:cNvPr id="24587" name="Line 25"/>
            <p:cNvSpPr>
              <a:spLocks noChangeShapeType="1"/>
            </p:cNvSpPr>
            <p:nvPr/>
          </p:nvSpPr>
          <p:spPr bwMode="auto">
            <a:xfrm>
              <a:off x="2665412" y="2209800"/>
              <a:ext cx="1588" cy="3121025"/>
            </a:xfrm>
            <a:prstGeom prst="line">
              <a:avLst/>
            </a:prstGeom>
            <a:noFill/>
            <a:ln w="0">
              <a:solidFill>
                <a:srgbClr val="000000"/>
              </a:solidFill>
              <a:round/>
              <a:headEnd/>
              <a:tailEnd/>
            </a:ln>
          </p:spPr>
          <p:txBody>
            <a:bodyPr/>
            <a:lstStyle/>
            <a:p>
              <a:endParaRPr lang="en-GB"/>
            </a:p>
          </p:txBody>
        </p:sp>
        <p:sp>
          <p:nvSpPr>
            <p:cNvPr id="24588" name="Line 27"/>
            <p:cNvSpPr>
              <a:spLocks noChangeShapeType="1"/>
            </p:cNvSpPr>
            <p:nvPr/>
          </p:nvSpPr>
          <p:spPr bwMode="auto">
            <a:xfrm>
              <a:off x="2559050" y="5330825"/>
              <a:ext cx="61912" cy="1587"/>
            </a:xfrm>
            <a:prstGeom prst="line">
              <a:avLst/>
            </a:prstGeom>
            <a:noFill/>
            <a:ln w="15875">
              <a:solidFill>
                <a:srgbClr val="0000FF"/>
              </a:solidFill>
              <a:round/>
              <a:headEnd/>
              <a:tailEnd/>
            </a:ln>
          </p:spPr>
          <p:txBody>
            <a:bodyPr/>
            <a:lstStyle/>
            <a:p>
              <a:endParaRPr lang="en-GB"/>
            </a:p>
          </p:txBody>
        </p:sp>
        <p:sp>
          <p:nvSpPr>
            <p:cNvPr id="24589" name="Freeform 28"/>
            <p:cNvSpPr>
              <a:spLocks/>
            </p:cNvSpPr>
            <p:nvPr/>
          </p:nvSpPr>
          <p:spPr bwMode="auto">
            <a:xfrm>
              <a:off x="2620962" y="5330825"/>
              <a:ext cx="68263" cy="1587"/>
            </a:xfrm>
            <a:custGeom>
              <a:avLst/>
              <a:gdLst>
                <a:gd name="T0" fmla="*/ 0 w 43"/>
                <a:gd name="T1" fmla="*/ 0 h 1587"/>
                <a:gd name="T2" fmla="*/ 2147483647 w 43"/>
                <a:gd name="T3" fmla="*/ 0 h 1587"/>
                <a:gd name="T4" fmla="*/ 2147483647 w 43"/>
                <a:gd name="T5" fmla="*/ 0 h 1587"/>
                <a:gd name="T6" fmla="*/ 0 60000 65536"/>
                <a:gd name="T7" fmla="*/ 0 60000 65536"/>
                <a:gd name="T8" fmla="*/ 0 60000 65536"/>
                <a:gd name="T9" fmla="*/ 0 w 43"/>
                <a:gd name="T10" fmla="*/ 0 h 1587"/>
                <a:gd name="T11" fmla="*/ 43 w 43"/>
                <a:gd name="T12" fmla="*/ 1587 h 1587"/>
              </a:gdLst>
              <a:ahLst/>
              <a:cxnLst>
                <a:cxn ang="T6">
                  <a:pos x="T0" y="T1"/>
                </a:cxn>
                <a:cxn ang="T7">
                  <a:pos x="T2" y="T3"/>
                </a:cxn>
                <a:cxn ang="T8">
                  <a:pos x="T4" y="T5"/>
                </a:cxn>
              </a:cxnLst>
              <a:rect l="T9" t="T10" r="T11" b="T12"/>
              <a:pathLst>
                <a:path w="43" h="1587">
                  <a:moveTo>
                    <a:pt x="0" y="0"/>
                  </a:moveTo>
                  <a:lnTo>
                    <a:pt x="19" y="0"/>
                  </a:lnTo>
                  <a:lnTo>
                    <a:pt x="43" y="0"/>
                  </a:lnTo>
                </a:path>
              </a:pathLst>
            </a:custGeom>
            <a:noFill/>
            <a:ln w="15875">
              <a:solidFill>
                <a:srgbClr val="0000FF"/>
              </a:solidFill>
              <a:round/>
              <a:headEnd/>
              <a:tailEnd/>
            </a:ln>
          </p:spPr>
          <p:txBody>
            <a:bodyPr/>
            <a:lstStyle/>
            <a:p>
              <a:endParaRPr lang="en-GB"/>
            </a:p>
          </p:txBody>
        </p:sp>
        <p:sp>
          <p:nvSpPr>
            <p:cNvPr id="24590" name="Line 29"/>
            <p:cNvSpPr>
              <a:spLocks noChangeShapeType="1"/>
            </p:cNvSpPr>
            <p:nvPr/>
          </p:nvSpPr>
          <p:spPr bwMode="auto">
            <a:xfrm>
              <a:off x="2689225" y="5330825"/>
              <a:ext cx="61912" cy="1587"/>
            </a:xfrm>
            <a:prstGeom prst="line">
              <a:avLst/>
            </a:prstGeom>
            <a:noFill/>
            <a:ln w="15875">
              <a:solidFill>
                <a:srgbClr val="0000FF"/>
              </a:solidFill>
              <a:round/>
              <a:headEnd/>
              <a:tailEnd/>
            </a:ln>
          </p:spPr>
          <p:txBody>
            <a:bodyPr/>
            <a:lstStyle/>
            <a:p>
              <a:endParaRPr lang="en-GB"/>
            </a:p>
          </p:txBody>
        </p:sp>
        <p:sp>
          <p:nvSpPr>
            <p:cNvPr id="24591" name="Line 30"/>
            <p:cNvSpPr>
              <a:spLocks noChangeShapeType="1"/>
            </p:cNvSpPr>
            <p:nvPr/>
          </p:nvSpPr>
          <p:spPr bwMode="auto">
            <a:xfrm>
              <a:off x="2751137" y="5330825"/>
              <a:ext cx="61913" cy="1587"/>
            </a:xfrm>
            <a:prstGeom prst="line">
              <a:avLst/>
            </a:prstGeom>
            <a:noFill/>
            <a:ln w="15875">
              <a:solidFill>
                <a:srgbClr val="0000FF"/>
              </a:solidFill>
              <a:round/>
              <a:headEnd/>
              <a:tailEnd/>
            </a:ln>
          </p:spPr>
          <p:txBody>
            <a:bodyPr/>
            <a:lstStyle/>
            <a:p>
              <a:endParaRPr lang="en-GB"/>
            </a:p>
          </p:txBody>
        </p:sp>
        <p:sp>
          <p:nvSpPr>
            <p:cNvPr id="24592" name="Freeform 31"/>
            <p:cNvSpPr>
              <a:spLocks/>
            </p:cNvSpPr>
            <p:nvPr/>
          </p:nvSpPr>
          <p:spPr bwMode="auto">
            <a:xfrm>
              <a:off x="2813050" y="5322887"/>
              <a:ext cx="60325" cy="7938"/>
            </a:xfrm>
            <a:custGeom>
              <a:avLst/>
              <a:gdLst>
                <a:gd name="T0" fmla="*/ 0 w 38"/>
                <a:gd name="T1" fmla="*/ 2147483647 h 5"/>
                <a:gd name="T2" fmla="*/ 2147483647 w 38"/>
                <a:gd name="T3" fmla="*/ 0 h 5"/>
                <a:gd name="T4" fmla="*/ 2147483647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GB"/>
            </a:p>
          </p:txBody>
        </p:sp>
        <p:sp>
          <p:nvSpPr>
            <p:cNvPr id="24593" name="Line 32"/>
            <p:cNvSpPr>
              <a:spLocks noChangeShapeType="1"/>
            </p:cNvSpPr>
            <p:nvPr/>
          </p:nvSpPr>
          <p:spPr bwMode="auto">
            <a:xfrm>
              <a:off x="2873375" y="5322887"/>
              <a:ext cx="61912" cy="1588"/>
            </a:xfrm>
            <a:prstGeom prst="line">
              <a:avLst/>
            </a:prstGeom>
            <a:noFill/>
            <a:ln w="15875">
              <a:solidFill>
                <a:srgbClr val="0000FF"/>
              </a:solidFill>
              <a:round/>
              <a:headEnd/>
              <a:tailEnd/>
            </a:ln>
          </p:spPr>
          <p:txBody>
            <a:bodyPr/>
            <a:lstStyle/>
            <a:p>
              <a:endParaRPr lang="en-GB"/>
            </a:p>
          </p:txBody>
        </p:sp>
        <p:sp>
          <p:nvSpPr>
            <p:cNvPr id="24594" name="Line 33"/>
            <p:cNvSpPr>
              <a:spLocks noChangeShapeType="1"/>
            </p:cNvSpPr>
            <p:nvPr/>
          </p:nvSpPr>
          <p:spPr bwMode="auto">
            <a:xfrm>
              <a:off x="2935287" y="5322887"/>
              <a:ext cx="61913" cy="1588"/>
            </a:xfrm>
            <a:prstGeom prst="line">
              <a:avLst/>
            </a:prstGeom>
            <a:noFill/>
            <a:ln w="15875">
              <a:solidFill>
                <a:srgbClr val="0000FF"/>
              </a:solidFill>
              <a:round/>
              <a:headEnd/>
              <a:tailEnd/>
            </a:ln>
          </p:spPr>
          <p:txBody>
            <a:bodyPr/>
            <a:lstStyle/>
            <a:p>
              <a:endParaRPr lang="en-GB"/>
            </a:p>
          </p:txBody>
        </p:sp>
        <p:sp>
          <p:nvSpPr>
            <p:cNvPr id="24595" name="Freeform 34"/>
            <p:cNvSpPr>
              <a:spLocks/>
            </p:cNvSpPr>
            <p:nvPr/>
          </p:nvSpPr>
          <p:spPr bwMode="auto">
            <a:xfrm>
              <a:off x="2997200" y="5314950"/>
              <a:ext cx="69850" cy="7937"/>
            </a:xfrm>
            <a:custGeom>
              <a:avLst/>
              <a:gdLst>
                <a:gd name="T0" fmla="*/ 0 w 44"/>
                <a:gd name="T1" fmla="*/ 2147483647 h 5"/>
                <a:gd name="T2" fmla="*/ 2147483647 w 44"/>
                <a:gd name="T3" fmla="*/ 0 h 5"/>
                <a:gd name="T4" fmla="*/ 2147483647 w 44"/>
                <a:gd name="T5" fmla="*/ 0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5"/>
                  </a:moveTo>
                  <a:lnTo>
                    <a:pt x="19" y="0"/>
                  </a:lnTo>
                  <a:lnTo>
                    <a:pt x="44" y="0"/>
                  </a:lnTo>
                </a:path>
              </a:pathLst>
            </a:custGeom>
            <a:noFill/>
            <a:ln w="15875">
              <a:solidFill>
                <a:srgbClr val="0000FF"/>
              </a:solidFill>
              <a:round/>
              <a:headEnd/>
              <a:tailEnd/>
            </a:ln>
          </p:spPr>
          <p:txBody>
            <a:bodyPr/>
            <a:lstStyle/>
            <a:p>
              <a:endParaRPr lang="en-GB"/>
            </a:p>
          </p:txBody>
        </p:sp>
        <p:sp>
          <p:nvSpPr>
            <p:cNvPr id="24596" name="Line 35"/>
            <p:cNvSpPr>
              <a:spLocks noChangeShapeType="1"/>
            </p:cNvSpPr>
            <p:nvPr/>
          </p:nvSpPr>
          <p:spPr bwMode="auto">
            <a:xfrm>
              <a:off x="3067050" y="5314950"/>
              <a:ext cx="60325" cy="1587"/>
            </a:xfrm>
            <a:prstGeom prst="line">
              <a:avLst/>
            </a:prstGeom>
            <a:noFill/>
            <a:ln w="15875">
              <a:solidFill>
                <a:srgbClr val="0000FF"/>
              </a:solidFill>
              <a:round/>
              <a:headEnd/>
              <a:tailEnd/>
            </a:ln>
          </p:spPr>
          <p:txBody>
            <a:bodyPr/>
            <a:lstStyle/>
            <a:p>
              <a:endParaRPr lang="en-GB"/>
            </a:p>
          </p:txBody>
        </p:sp>
        <p:sp>
          <p:nvSpPr>
            <p:cNvPr id="24597" name="Line 36"/>
            <p:cNvSpPr>
              <a:spLocks noChangeShapeType="1"/>
            </p:cNvSpPr>
            <p:nvPr/>
          </p:nvSpPr>
          <p:spPr bwMode="auto">
            <a:xfrm flipV="1">
              <a:off x="3127375" y="5307012"/>
              <a:ext cx="61912" cy="7938"/>
            </a:xfrm>
            <a:prstGeom prst="line">
              <a:avLst/>
            </a:prstGeom>
            <a:noFill/>
            <a:ln w="15875">
              <a:solidFill>
                <a:srgbClr val="0000FF"/>
              </a:solidFill>
              <a:round/>
              <a:headEnd/>
              <a:tailEnd/>
            </a:ln>
          </p:spPr>
          <p:txBody>
            <a:bodyPr/>
            <a:lstStyle/>
            <a:p>
              <a:endParaRPr lang="en-GB"/>
            </a:p>
          </p:txBody>
        </p:sp>
        <p:sp>
          <p:nvSpPr>
            <p:cNvPr id="24598" name="Line 37"/>
            <p:cNvSpPr>
              <a:spLocks noChangeShapeType="1"/>
            </p:cNvSpPr>
            <p:nvPr/>
          </p:nvSpPr>
          <p:spPr bwMode="auto">
            <a:xfrm flipV="1">
              <a:off x="3189287" y="5292725"/>
              <a:ext cx="61913" cy="14287"/>
            </a:xfrm>
            <a:prstGeom prst="line">
              <a:avLst/>
            </a:prstGeom>
            <a:noFill/>
            <a:ln w="15875">
              <a:solidFill>
                <a:srgbClr val="0000FF"/>
              </a:solidFill>
              <a:round/>
              <a:headEnd/>
              <a:tailEnd/>
            </a:ln>
          </p:spPr>
          <p:txBody>
            <a:bodyPr/>
            <a:lstStyle/>
            <a:p>
              <a:endParaRPr lang="en-GB"/>
            </a:p>
          </p:txBody>
        </p:sp>
        <p:sp>
          <p:nvSpPr>
            <p:cNvPr id="24599" name="Line 38"/>
            <p:cNvSpPr>
              <a:spLocks noChangeShapeType="1"/>
            </p:cNvSpPr>
            <p:nvPr/>
          </p:nvSpPr>
          <p:spPr bwMode="auto">
            <a:xfrm flipV="1">
              <a:off x="3251200" y="5284787"/>
              <a:ext cx="61912" cy="7938"/>
            </a:xfrm>
            <a:prstGeom prst="line">
              <a:avLst/>
            </a:prstGeom>
            <a:noFill/>
            <a:ln w="15875">
              <a:solidFill>
                <a:srgbClr val="0000FF"/>
              </a:solidFill>
              <a:round/>
              <a:headEnd/>
              <a:tailEnd/>
            </a:ln>
          </p:spPr>
          <p:txBody>
            <a:bodyPr/>
            <a:lstStyle/>
            <a:p>
              <a:endParaRPr lang="en-GB"/>
            </a:p>
          </p:txBody>
        </p:sp>
        <p:sp>
          <p:nvSpPr>
            <p:cNvPr id="24600" name="Freeform 39"/>
            <p:cNvSpPr>
              <a:spLocks/>
            </p:cNvSpPr>
            <p:nvPr/>
          </p:nvSpPr>
          <p:spPr bwMode="auto">
            <a:xfrm>
              <a:off x="3313112" y="5268912"/>
              <a:ext cx="68263" cy="15875"/>
            </a:xfrm>
            <a:custGeom>
              <a:avLst/>
              <a:gdLst>
                <a:gd name="T0" fmla="*/ 0 w 43"/>
                <a:gd name="T1" fmla="*/ 2147483647 h 10"/>
                <a:gd name="T2" fmla="*/ 2147483647 w 43"/>
                <a:gd name="T3" fmla="*/ 2147483647 h 10"/>
                <a:gd name="T4" fmla="*/ 2147483647 w 43"/>
                <a:gd name="T5" fmla="*/ 0 h 10"/>
                <a:gd name="T6" fmla="*/ 0 60000 65536"/>
                <a:gd name="T7" fmla="*/ 0 60000 65536"/>
                <a:gd name="T8" fmla="*/ 0 60000 65536"/>
                <a:gd name="T9" fmla="*/ 0 w 43"/>
                <a:gd name="T10" fmla="*/ 0 h 10"/>
                <a:gd name="T11" fmla="*/ 43 w 43"/>
                <a:gd name="T12" fmla="*/ 10 h 10"/>
              </a:gdLst>
              <a:ahLst/>
              <a:cxnLst>
                <a:cxn ang="T6">
                  <a:pos x="T0" y="T1"/>
                </a:cxn>
                <a:cxn ang="T7">
                  <a:pos x="T2" y="T3"/>
                </a:cxn>
                <a:cxn ang="T8">
                  <a:pos x="T4" y="T5"/>
                </a:cxn>
              </a:cxnLst>
              <a:rect l="T9" t="T10" r="T11" b="T12"/>
              <a:pathLst>
                <a:path w="43" h="10">
                  <a:moveTo>
                    <a:pt x="0" y="10"/>
                  </a:moveTo>
                  <a:lnTo>
                    <a:pt x="19" y="5"/>
                  </a:lnTo>
                  <a:lnTo>
                    <a:pt x="43" y="0"/>
                  </a:lnTo>
                </a:path>
              </a:pathLst>
            </a:custGeom>
            <a:noFill/>
            <a:ln w="15875">
              <a:solidFill>
                <a:srgbClr val="0000FF"/>
              </a:solidFill>
              <a:round/>
              <a:headEnd/>
              <a:tailEnd/>
            </a:ln>
          </p:spPr>
          <p:txBody>
            <a:bodyPr/>
            <a:lstStyle/>
            <a:p>
              <a:endParaRPr lang="en-GB"/>
            </a:p>
          </p:txBody>
        </p:sp>
        <p:sp>
          <p:nvSpPr>
            <p:cNvPr id="24601" name="Freeform 40"/>
            <p:cNvSpPr>
              <a:spLocks/>
            </p:cNvSpPr>
            <p:nvPr/>
          </p:nvSpPr>
          <p:spPr bwMode="auto">
            <a:xfrm>
              <a:off x="3381375" y="5253037"/>
              <a:ext cx="61912" cy="15875"/>
            </a:xfrm>
            <a:custGeom>
              <a:avLst/>
              <a:gdLst>
                <a:gd name="T0" fmla="*/ 0 w 39"/>
                <a:gd name="T1" fmla="*/ 2147483647 h 10"/>
                <a:gd name="T2" fmla="*/ 2147483647 w 39"/>
                <a:gd name="T3" fmla="*/ 2147483647 h 10"/>
                <a:gd name="T4" fmla="*/ 2147483647 w 39"/>
                <a:gd name="T5" fmla="*/ 0 h 10"/>
                <a:gd name="T6" fmla="*/ 0 60000 65536"/>
                <a:gd name="T7" fmla="*/ 0 60000 65536"/>
                <a:gd name="T8" fmla="*/ 0 60000 65536"/>
                <a:gd name="T9" fmla="*/ 0 w 39"/>
                <a:gd name="T10" fmla="*/ 0 h 10"/>
                <a:gd name="T11" fmla="*/ 39 w 39"/>
                <a:gd name="T12" fmla="*/ 10 h 10"/>
              </a:gdLst>
              <a:ahLst/>
              <a:cxnLst>
                <a:cxn ang="T6">
                  <a:pos x="T0" y="T1"/>
                </a:cxn>
                <a:cxn ang="T7">
                  <a:pos x="T2" y="T3"/>
                </a:cxn>
                <a:cxn ang="T8">
                  <a:pos x="T4" y="T5"/>
                </a:cxn>
              </a:cxnLst>
              <a:rect l="T9" t="T10" r="T11" b="T12"/>
              <a:pathLst>
                <a:path w="39" h="10">
                  <a:moveTo>
                    <a:pt x="0" y="10"/>
                  </a:moveTo>
                  <a:lnTo>
                    <a:pt x="20" y="5"/>
                  </a:lnTo>
                  <a:lnTo>
                    <a:pt x="39" y="0"/>
                  </a:lnTo>
                </a:path>
              </a:pathLst>
            </a:custGeom>
            <a:noFill/>
            <a:ln w="15875">
              <a:solidFill>
                <a:srgbClr val="0000FF"/>
              </a:solidFill>
              <a:round/>
              <a:headEnd/>
              <a:tailEnd/>
            </a:ln>
          </p:spPr>
          <p:txBody>
            <a:bodyPr/>
            <a:lstStyle/>
            <a:p>
              <a:endParaRPr lang="en-GB"/>
            </a:p>
          </p:txBody>
        </p:sp>
        <p:sp>
          <p:nvSpPr>
            <p:cNvPr id="24602" name="Freeform 41"/>
            <p:cNvSpPr>
              <a:spLocks/>
            </p:cNvSpPr>
            <p:nvPr/>
          </p:nvSpPr>
          <p:spPr bwMode="auto">
            <a:xfrm>
              <a:off x="3443287" y="5222875"/>
              <a:ext cx="61913" cy="30162"/>
            </a:xfrm>
            <a:custGeom>
              <a:avLst/>
              <a:gdLst>
                <a:gd name="T0" fmla="*/ 0 w 39"/>
                <a:gd name="T1" fmla="*/ 2147483647 h 19"/>
                <a:gd name="T2" fmla="*/ 2147483647 w 39"/>
                <a:gd name="T3" fmla="*/ 2147483647 h 19"/>
                <a:gd name="T4" fmla="*/ 2147483647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10"/>
                  </a:lnTo>
                  <a:lnTo>
                    <a:pt x="39" y="0"/>
                  </a:lnTo>
                </a:path>
              </a:pathLst>
            </a:custGeom>
            <a:noFill/>
            <a:ln w="15875">
              <a:solidFill>
                <a:srgbClr val="0000FF"/>
              </a:solidFill>
              <a:round/>
              <a:headEnd/>
              <a:tailEnd/>
            </a:ln>
          </p:spPr>
          <p:txBody>
            <a:bodyPr/>
            <a:lstStyle/>
            <a:p>
              <a:endParaRPr lang="en-GB"/>
            </a:p>
          </p:txBody>
        </p:sp>
        <p:sp>
          <p:nvSpPr>
            <p:cNvPr id="24603" name="Freeform 42"/>
            <p:cNvSpPr>
              <a:spLocks/>
            </p:cNvSpPr>
            <p:nvPr/>
          </p:nvSpPr>
          <p:spPr bwMode="auto">
            <a:xfrm>
              <a:off x="3505200" y="5200650"/>
              <a:ext cx="60325" cy="22225"/>
            </a:xfrm>
            <a:custGeom>
              <a:avLst/>
              <a:gdLst>
                <a:gd name="T0" fmla="*/ 0 w 38"/>
                <a:gd name="T1" fmla="*/ 2147483647 h 14"/>
                <a:gd name="T2" fmla="*/ 2147483647 w 38"/>
                <a:gd name="T3" fmla="*/ 2147483647 h 14"/>
                <a:gd name="T4" fmla="*/ 2147483647 w 38"/>
                <a:gd name="T5" fmla="*/ 0 h 14"/>
                <a:gd name="T6" fmla="*/ 0 60000 65536"/>
                <a:gd name="T7" fmla="*/ 0 60000 65536"/>
                <a:gd name="T8" fmla="*/ 0 60000 65536"/>
                <a:gd name="T9" fmla="*/ 0 w 38"/>
                <a:gd name="T10" fmla="*/ 0 h 14"/>
                <a:gd name="T11" fmla="*/ 38 w 38"/>
                <a:gd name="T12" fmla="*/ 14 h 14"/>
              </a:gdLst>
              <a:ahLst/>
              <a:cxnLst>
                <a:cxn ang="T6">
                  <a:pos x="T0" y="T1"/>
                </a:cxn>
                <a:cxn ang="T7">
                  <a:pos x="T2" y="T3"/>
                </a:cxn>
                <a:cxn ang="T8">
                  <a:pos x="T4" y="T5"/>
                </a:cxn>
              </a:cxnLst>
              <a:rect l="T9" t="T10" r="T11" b="T12"/>
              <a:pathLst>
                <a:path w="38" h="14">
                  <a:moveTo>
                    <a:pt x="0" y="14"/>
                  </a:moveTo>
                  <a:lnTo>
                    <a:pt x="19" y="9"/>
                  </a:lnTo>
                  <a:lnTo>
                    <a:pt x="38" y="0"/>
                  </a:lnTo>
                </a:path>
              </a:pathLst>
            </a:custGeom>
            <a:noFill/>
            <a:ln w="15875">
              <a:solidFill>
                <a:srgbClr val="0000FF"/>
              </a:solidFill>
              <a:round/>
              <a:headEnd/>
              <a:tailEnd/>
            </a:ln>
          </p:spPr>
          <p:txBody>
            <a:bodyPr/>
            <a:lstStyle/>
            <a:p>
              <a:endParaRPr lang="en-GB"/>
            </a:p>
          </p:txBody>
        </p:sp>
        <p:sp>
          <p:nvSpPr>
            <p:cNvPr id="24604" name="Freeform 43"/>
            <p:cNvSpPr>
              <a:spLocks/>
            </p:cNvSpPr>
            <p:nvPr/>
          </p:nvSpPr>
          <p:spPr bwMode="auto">
            <a:xfrm>
              <a:off x="3565525" y="5160962"/>
              <a:ext cx="61912" cy="39688"/>
            </a:xfrm>
            <a:custGeom>
              <a:avLst/>
              <a:gdLst>
                <a:gd name="T0" fmla="*/ 0 w 39"/>
                <a:gd name="T1" fmla="*/ 2147483647 h 25"/>
                <a:gd name="T2" fmla="*/ 2147483647 w 39"/>
                <a:gd name="T3" fmla="*/ 2147483647 h 25"/>
                <a:gd name="T4" fmla="*/ 2147483647 w 39"/>
                <a:gd name="T5" fmla="*/ 0 h 25"/>
                <a:gd name="T6" fmla="*/ 0 60000 65536"/>
                <a:gd name="T7" fmla="*/ 0 60000 65536"/>
                <a:gd name="T8" fmla="*/ 0 60000 65536"/>
                <a:gd name="T9" fmla="*/ 0 w 39"/>
                <a:gd name="T10" fmla="*/ 0 h 25"/>
                <a:gd name="T11" fmla="*/ 39 w 39"/>
                <a:gd name="T12" fmla="*/ 25 h 25"/>
              </a:gdLst>
              <a:ahLst/>
              <a:cxnLst>
                <a:cxn ang="T6">
                  <a:pos x="T0" y="T1"/>
                </a:cxn>
                <a:cxn ang="T7">
                  <a:pos x="T2" y="T3"/>
                </a:cxn>
                <a:cxn ang="T8">
                  <a:pos x="T4" y="T5"/>
                </a:cxn>
              </a:cxnLst>
              <a:rect l="T9" t="T10" r="T11" b="T12"/>
              <a:pathLst>
                <a:path w="39" h="25">
                  <a:moveTo>
                    <a:pt x="0" y="25"/>
                  </a:moveTo>
                  <a:lnTo>
                    <a:pt x="20" y="15"/>
                  </a:lnTo>
                  <a:lnTo>
                    <a:pt x="39" y="0"/>
                  </a:lnTo>
                </a:path>
              </a:pathLst>
            </a:custGeom>
            <a:noFill/>
            <a:ln w="15875">
              <a:solidFill>
                <a:srgbClr val="0000FF"/>
              </a:solidFill>
              <a:round/>
              <a:headEnd/>
              <a:tailEnd/>
            </a:ln>
          </p:spPr>
          <p:txBody>
            <a:bodyPr/>
            <a:lstStyle/>
            <a:p>
              <a:endParaRPr lang="en-GB"/>
            </a:p>
          </p:txBody>
        </p:sp>
        <p:sp>
          <p:nvSpPr>
            <p:cNvPr id="24605" name="Freeform 44"/>
            <p:cNvSpPr>
              <a:spLocks/>
            </p:cNvSpPr>
            <p:nvPr/>
          </p:nvSpPr>
          <p:spPr bwMode="auto">
            <a:xfrm>
              <a:off x="3627437" y="5114925"/>
              <a:ext cx="69850" cy="46037"/>
            </a:xfrm>
            <a:custGeom>
              <a:avLst/>
              <a:gdLst>
                <a:gd name="T0" fmla="*/ 0 w 44"/>
                <a:gd name="T1" fmla="*/ 2147483647 h 29"/>
                <a:gd name="T2" fmla="*/ 2147483647 w 44"/>
                <a:gd name="T3" fmla="*/ 2147483647 h 29"/>
                <a:gd name="T4" fmla="*/ 2147483647 w 44"/>
                <a:gd name="T5" fmla="*/ 0 h 29"/>
                <a:gd name="T6" fmla="*/ 0 60000 65536"/>
                <a:gd name="T7" fmla="*/ 0 60000 65536"/>
                <a:gd name="T8" fmla="*/ 0 60000 65536"/>
                <a:gd name="T9" fmla="*/ 0 w 44"/>
                <a:gd name="T10" fmla="*/ 0 h 29"/>
                <a:gd name="T11" fmla="*/ 44 w 44"/>
                <a:gd name="T12" fmla="*/ 29 h 29"/>
              </a:gdLst>
              <a:ahLst/>
              <a:cxnLst>
                <a:cxn ang="T6">
                  <a:pos x="T0" y="T1"/>
                </a:cxn>
                <a:cxn ang="T7">
                  <a:pos x="T2" y="T3"/>
                </a:cxn>
                <a:cxn ang="T8">
                  <a:pos x="T4" y="T5"/>
                </a:cxn>
              </a:cxnLst>
              <a:rect l="T9" t="T10" r="T11" b="T12"/>
              <a:pathLst>
                <a:path w="44" h="29">
                  <a:moveTo>
                    <a:pt x="0" y="29"/>
                  </a:moveTo>
                  <a:lnTo>
                    <a:pt x="20" y="15"/>
                  </a:lnTo>
                  <a:lnTo>
                    <a:pt x="44" y="0"/>
                  </a:lnTo>
                </a:path>
              </a:pathLst>
            </a:custGeom>
            <a:noFill/>
            <a:ln w="15875">
              <a:solidFill>
                <a:srgbClr val="0000FF"/>
              </a:solidFill>
              <a:round/>
              <a:headEnd/>
              <a:tailEnd/>
            </a:ln>
          </p:spPr>
          <p:txBody>
            <a:bodyPr/>
            <a:lstStyle/>
            <a:p>
              <a:endParaRPr lang="en-GB"/>
            </a:p>
          </p:txBody>
        </p:sp>
        <p:sp>
          <p:nvSpPr>
            <p:cNvPr id="24606" name="Line 45"/>
            <p:cNvSpPr>
              <a:spLocks noChangeShapeType="1"/>
            </p:cNvSpPr>
            <p:nvPr/>
          </p:nvSpPr>
          <p:spPr bwMode="auto">
            <a:xfrm flipV="1">
              <a:off x="3697287" y="5060950"/>
              <a:ext cx="60325" cy="53975"/>
            </a:xfrm>
            <a:prstGeom prst="line">
              <a:avLst/>
            </a:prstGeom>
            <a:noFill/>
            <a:ln w="15875">
              <a:solidFill>
                <a:srgbClr val="0000FF"/>
              </a:solidFill>
              <a:round/>
              <a:headEnd/>
              <a:tailEnd/>
            </a:ln>
          </p:spPr>
          <p:txBody>
            <a:bodyPr/>
            <a:lstStyle/>
            <a:p>
              <a:endParaRPr lang="en-GB"/>
            </a:p>
          </p:txBody>
        </p:sp>
        <p:sp>
          <p:nvSpPr>
            <p:cNvPr id="24607" name="Line 46"/>
            <p:cNvSpPr>
              <a:spLocks noChangeShapeType="1"/>
            </p:cNvSpPr>
            <p:nvPr/>
          </p:nvSpPr>
          <p:spPr bwMode="auto">
            <a:xfrm flipV="1">
              <a:off x="3757612" y="5000625"/>
              <a:ext cx="61913" cy="60325"/>
            </a:xfrm>
            <a:prstGeom prst="line">
              <a:avLst/>
            </a:prstGeom>
            <a:noFill/>
            <a:ln w="15875">
              <a:solidFill>
                <a:srgbClr val="0000FF"/>
              </a:solidFill>
              <a:round/>
              <a:headEnd/>
              <a:tailEnd/>
            </a:ln>
          </p:spPr>
          <p:txBody>
            <a:bodyPr/>
            <a:lstStyle/>
            <a:p>
              <a:endParaRPr lang="en-GB"/>
            </a:p>
          </p:txBody>
        </p:sp>
        <p:sp>
          <p:nvSpPr>
            <p:cNvPr id="24608" name="Line 47"/>
            <p:cNvSpPr>
              <a:spLocks noChangeShapeType="1"/>
            </p:cNvSpPr>
            <p:nvPr/>
          </p:nvSpPr>
          <p:spPr bwMode="auto">
            <a:xfrm flipV="1">
              <a:off x="3819525" y="4922837"/>
              <a:ext cx="61912" cy="77788"/>
            </a:xfrm>
            <a:prstGeom prst="line">
              <a:avLst/>
            </a:prstGeom>
            <a:noFill/>
            <a:ln w="15875">
              <a:solidFill>
                <a:srgbClr val="0000FF"/>
              </a:solidFill>
              <a:round/>
              <a:headEnd/>
              <a:tailEnd/>
            </a:ln>
          </p:spPr>
          <p:txBody>
            <a:bodyPr/>
            <a:lstStyle/>
            <a:p>
              <a:endParaRPr lang="en-GB"/>
            </a:p>
          </p:txBody>
        </p:sp>
        <p:sp>
          <p:nvSpPr>
            <p:cNvPr id="24609" name="Line 48"/>
            <p:cNvSpPr>
              <a:spLocks noChangeShapeType="1"/>
            </p:cNvSpPr>
            <p:nvPr/>
          </p:nvSpPr>
          <p:spPr bwMode="auto">
            <a:xfrm flipV="1">
              <a:off x="3881437" y="4838700"/>
              <a:ext cx="61913" cy="84137"/>
            </a:xfrm>
            <a:prstGeom prst="line">
              <a:avLst/>
            </a:prstGeom>
            <a:noFill/>
            <a:ln w="15875">
              <a:solidFill>
                <a:srgbClr val="0000FF"/>
              </a:solidFill>
              <a:round/>
              <a:headEnd/>
              <a:tailEnd/>
            </a:ln>
          </p:spPr>
          <p:txBody>
            <a:bodyPr/>
            <a:lstStyle/>
            <a:p>
              <a:endParaRPr lang="en-GB"/>
            </a:p>
          </p:txBody>
        </p:sp>
        <p:sp>
          <p:nvSpPr>
            <p:cNvPr id="24610" name="Freeform 49"/>
            <p:cNvSpPr>
              <a:spLocks/>
            </p:cNvSpPr>
            <p:nvPr/>
          </p:nvSpPr>
          <p:spPr bwMode="auto">
            <a:xfrm>
              <a:off x="3943350" y="4746625"/>
              <a:ext cx="68262" cy="92075"/>
            </a:xfrm>
            <a:custGeom>
              <a:avLst/>
              <a:gdLst>
                <a:gd name="T0" fmla="*/ 0 w 43"/>
                <a:gd name="T1" fmla="*/ 2147483647 h 58"/>
                <a:gd name="T2" fmla="*/ 2147483647 w 43"/>
                <a:gd name="T3" fmla="*/ 2147483647 h 58"/>
                <a:gd name="T4" fmla="*/ 2147483647 w 43"/>
                <a:gd name="T5" fmla="*/ 0 h 58"/>
                <a:gd name="T6" fmla="*/ 0 60000 65536"/>
                <a:gd name="T7" fmla="*/ 0 60000 65536"/>
                <a:gd name="T8" fmla="*/ 0 60000 65536"/>
                <a:gd name="T9" fmla="*/ 0 w 43"/>
                <a:gd name="T10" fmla="*/ 0 h 58"/>
                <a:gd name="T11" fmla="*/ 43 w 43"/>
                <a:gd name="T12" fmla="*/ 58 h 58"/>
              </a:gdLst>
              <a:ahLst/>
              <a:cxnLst>
                <a:cxn ang="T6">
                  <a:pos x="T0" y="T1"/>
                </a:cxn>
                <a:cxn ang="T7">
                  <a:pos x="T2" y="T3"/>
                </a:cxn>
                <a:cxn ang="T8">
                  <a:pos x="T4" y="T5"/>
                </a:cxn>
              </a:cxnLst>
              <a:rect l="T9" t="T10" r="T11" b="T12"/>
              <a:pathLst>
                <a:path w="43" h="58">
                  <a:moveTo>
                    <a:pt x="0" y="58"/>
                  </a:moveTo>
                  <a:lnTo>
                    <a:pt x="19" y="29"/>
                  </a:lnTo>
                  <a:lnTo>
                    <a:pt x="43" y="0"/>
                  </a:lnTo>
                </a:path>
              </a:pathLst>
            </a:custGeom>
            <a:noFill/>
            <a:ln w="15875">
              <a:solidFill>
                <a:srgbClr val="0000FF"/>
              </a:solidFill>
              <a:round/>
              <a:headEnd/>
              <a:tailEnd/>
            </a:ln>
          </p:spPr>
          <p:txBody>
            <a:bodyPr/>
            <a:lstStyle/>
            <a:p>
              <a:endParaRPr lang="en-GB"/>
            </a:p>
          </p:txBody>
        </p:sp>
        <p:sp>
          <p:nvSpPr>
            <p:cNvPr id="24611" name="Freeform 50"/>
            <p:cNvSpPr>
              <a:spLocks/>
            </p:cNvSpPr>
            <p:nvPr/>
          </p:nvSpPr>
          <p:spPr bwMode="auto">
            <a:xfrm>
              <a:off x="4011612" y="4630737"/>
              <a:ext cx="61913" cy="115888"/>
            </a:xfrm>
            <a:custGeom>
              <a:avLst/>
              <a:gdLst>
                <a:gd name="T0" fmla="*/ 0 w 39"/>
                <a:gd name="T1" fmla="*/ 2147483647 h 73"/>
                <a:gd name="T2" fmla="*/ 2147483647 w 39"/>
                <a:gd name="T3" fmla="*/ 2147483647 h 73"/>
                <a:gd name="T4" fmla="*/ 2147483647 w 39"/>
                <a:gd name="T5" fmla="*/ 0 h 73"/>
                <a:gd name="T6" fmla="*/ 0 60000 65536"/>
                <a:gd name="T7" fmla="*/ 0 60000 65536"/>
                <a:gd name="T8" fmla="*/ 0 60000 65536"/>
                <a:gd name="T9" fmla="*/ 0 w 39"/>
                <a:gd name="T10" fmla="*/ 0 h 73"/>
                <a:gd name="T11" fmla="*/ 39 w 39"/>
                <a:gd name="T12" fmla="*/ 73 h 73"/>
              </a:gdLst>
              <a:ahLst/>
              <a:cxnLst>
                <a:cxn ang="T6">
                  <a:pos x="T0" y="T1"/>
                </a:cxn>
                <a:cxn ang="T7">
                  <a:pos x="T2" y="T3"/>
                </a:cxn>
                <a:cxn ang="T8">
                  <a:pos x="T4" y="T5"/>
                </a:cxn>
              </a:cxnLst>
              <a:rect l="T9" t="T10" r="T11" b="T12"/>
              <a:pathLst>
                <a:path w="39" h="73">
                  <a:moveTo>
                    <a:pt x="0" y="73"/>
                  </a:moveTo>
                  <a:lnTo>
                    <a:pt x="20" y="39"/>
                  </a:lnTo>
                  <a:lnTo>
                    <a:pt x="39" y="0"/>
                  </a:lnTo>
                </a:path>
              </a:pathLst>
            </a:custGeom>
            <a:noFill/>
            <a:ln w="15875">
              <a:solidFill>
                <a:srgbClr val="0000FF"/>
              </a:solidFill>
              <a:round/>
              <a:headEnd/>
              <a:tailEnd/>
            </a:ln>
          </p:spPr>
          <p:txBody>
            <a:bodyPr/>
            <a:lstStyle/>
            <a:p>
              <a:endParaRPr lang="en-GB"/>
            </a:p>
          </p:txBody>
        </p:sp>
        <p:sp>
          <p:nvSpPr>
            <p:cNvPr id="24612" name="Line 51"/>
            <p:cNvSpPr>
              <a:spLocks noChangeShapeType="1"/>
            </p:cNvSpPr>
            <p:nvPr/>
          </p:nvSpPr>
          <p:spPr bwMode="auto">
            <a:xfrm flipV="1">
              <a:off x="4073525" y="4508500"/>
              <a:ext cx="61912" cy="122237"/>
            </a:xfrm>
            <a:prstGeom prst="line">
              <a:avLst/>
            </a:prstGeom>
            <a:noFill/>
            <a:ln w="15875">
              <a:solidFill>
                <a:srgbClr val="0000FF"/>
              </a:solidFill>
              <a:round/>
              <a:headEnd/>
              <a:tailEnd/>
            </a:ln>
          </p:spPr>
          <p:txBody>
            <a:bodyPr/>
            <a:lstStyle/>
            <a:p>
              <a:endParaRPr lang="en-GB"/>
            </a:p>
          </p:txBody>
        </p:sp>
        <p:sp>
          <p:nvSpPr>
            <p:cNvPr id="24613" name="Line 52"/>
            <p:cNvSpPr>
              <a:spLocks noChangeShapeType="1"/>
            </p:cNvSpPr>
            <p:nvPr/>
          </p:nvSpPr>
          <p:spPr bwMode="auto">
            <a:xfrm flipV="1">
              <a:off x="4135437" y="4378325"/>
              <a:ext cx="61913" cy="130175"/>
            </a:xfrm>
            <a:prstGeom prst="line">
              <a:avLst/>
            </a:prstGeom>
            <a:noFill/>
            <a:ln w="15875">
              <a:solidFill>
                <a:srgbClr val="0000FF"/>
              </a:solidFill>
              <a:round/>
              <a:headEnd/>
              <a:tailEnd/>
            </a:ln>
          </p:spPr>
          <p:txBody>
            <a:bodyPr/>
            <a:lstStyle/>
            <a:p>
              <a:endParaRPr lang="en-GB"/>
            </a:p>
          </p:txBody>
        </p:sp>
        <p:sp>
          <p:nvSpPr>
            <p:cNvPr id="24614" name="Line 53"/>
            <p:cNvSpPr>
              <a:spLocks noChangeShapeType="1"/>
            </p:cNvSpPr>
            <p:nvPr/>
          </p:nvSpPr>
          <p:spPr bwMode="auto">
            <a:xfrm flipV="1">
              <a:off x="4197350" y="4232275"/>
              <a:ext cx="60325" cy="146050"/>
            </a:xfrm>
            <a:prstGeom prst="line">
              <a:avLst/>
            </a:prstGeom>
            <a:noFill/>
            <a:ln w="15875">
              <a:solidFill>
                <a:srgbClr val="0000FF"/>
              </a:solidFill>
              <a:round/>
              <a:headEnd/>
              <a:tailEnd/>
            </a:ln>
          </p:spPr>
          <p:txBody>
            <a:bodyPr/>
            <a:lstStyle/>
            <a:p>
              <a:endParaRPr lang="en-GB"/>
            </a:p>
          </p:txBody>
        </p:sp>
        <p:sp>
          <p:nvSpPr>
            <p:cNvPr id="24615" name="Line 54"/>
            <p:cNvSpPr>
              <a:spLocks noChangeShapeType="1"/>
            </p:cNvSpPr>
            <p:nvPr/>
          </p:nvSpPr>
          <p:spPr bwMode="auto">
            <a:xfrm flipV="1">
              <a:off x="4257675" y="4078287"/>
              <a:ext cx="61912" cy="153988"/>
            </a:xfrm>
            <a:prstGeom prst="line">
              <a:avLst/>
            </a:prstGeom>
            <a:noFill/>
            <a:ln w="15875">
              <a:solidFill>
                <a:srgbClr val="0000FF"/>
              </a:solidFill>
              <a:round/>
              <a:headEnd/>
              <a:tailEnd/>
            </a:ln>
          </p:spPr>
          <p:txBody>
            <a:bodyPr/>
            <a:lstStyle/>
            <a:p>
              <a:endParaRPr lang="en-GB"/>
            </a:p>
          </p:txBody>
        </p:sp>
        <p:sp>
          <p:nvSpPr>
            <p:cNvPr id="24616" name="Freeform 55"/>
            <p:cNvSpPr>
              <a:spLocks/>
            </p:cNvSpPr>
            <p:nvPr/>
          </p:nvSpPr>
          <p:spPr bwMode="auto">
            <a:xfrm>
              <a:off x="4319587" y="3916362"/>
              <a:ext cx="69850" cy="161925"/>
            </a:xfrm>
            <a:custGeom>
              <a:avLst/>
              <a:gdLst>
                <a:gd name="T0" fmla="*/ 0 w 44"/>
                <a:gd name="T1" fmla="*/ 2147483647 h 102"/>
                <a:gd name="T2" fmla="*/ 2147483647 w 44"/>
                <a:gd name="T3" fmla="*/ 2147483647 h 102"/>
                <a:gd name="T4" fmla="*/ 2147483647 w 44"/>
                <a:gd name="T5" fmla="*/ 0 h 102"/>
                <a:gd name="T6" fmla="*/ 0 60000 65536"/>
                <a:gd name="T7" fmla="*/ 0 60000 65536"/>
                <a:gd name="T8" fmla="*/ 0 60000 65536"/>
                <a:gd name="T9" fmla="*/ 0 w 44"/>
                <a:gd name="T10" fmla="*/ 0 h 102"/>
                <a:gd name="T11" fmla="*/ 44 w 44"/>
                <a:gd name="T12" fmla="*/ 102 h 102"/>
              </a:gdLst>
              <a:ahLst/>
              <a:cxnLst>
                <a:cxn ang="T6">
                  <a:pos x="T0" y="T1"/>
                </a:cxn>
                <a:cxn ang="T7">
                  <a:pos x="T2" y="T3"/>
                </a:cxn>
                <a:cxn ang="T8">
                  <a:pos x="T4" y="T5"/>
                </a:cxn>
              </a:cxnLst>
              <a:rect l="T9" t="T10" r="T11" b="T12"/>
              <a:pathLst>
                <a:path w="44" h="102">
                  <a:moveTo>
                    <a:pt x="0" y="102"/>
                  </a:moveTo>
                  <a:lnTo>
                    <a:pt x="19" y="53"/>
                  </a:lnTo>
                  <a:lnTo>
                    <a:pt x="44" y="0"/>
                  </a:lnTo>
                </a:path>
              </a:pathLst>
            </a:custGeom>
            <a:noFill/>
            <a:ln w="15875">
              <a:solidFill>
                <a:srgbClr val="0000FF"/>
              </a:solidFill>
              <a:round/>
              <a:headEnd/>
              <a:tailEnd/>
            </a:ln>
          </p:spPr>
          <p:txBody>
            <a:bodyPr/>
            <a:lstStyle/>
            <a:p>
              <a:endParaRPr lang="en-GB"/>
            </a:p>
          </p:txBody>
        </p:sp>
        <p:sp>
          <p:nvSpPr>
            <p:cNvPr id="24617" name="Line 56"/>
            <p:cNvSpPr>
              <a:spLocks noChangeShapeType="1"/>
            </p:cNvSpPr>
            <p:nvPr/>
          </p:nvSpPr>
          <p:spPr bwMode="auto">
            <a:xfrm flipV="1">
              <a:off x="4389437" y="3754437"/>
              <a:ext cx="60325" cy="161925"/>
            </a:xfrm>
            <a:prstGeom prst="line">
              <a:avLst/>
            </a:prstGeom>
            <a:noFill/>
            <a:ln w="15875">
              <a:solidFill>
                <a:srgbClr val="0000FF"/>
              </a:solidFill>
              <a:round/>
              <a:headEnd/>
              <a:tailEnd/>
            </a:ln>
          </p:spPr>
          <p:txBody>
            <a:bodyPr/>
            <a:lstStyle/>
            <a:p>
              <a:endParaRPr lang="en-GB"/>
            </a:p>
          </p:txBody>
        </p:sp>
        <p:sp>
          <p:nvSpPr>
            <p:cNvPr id="24618" name="Line 57"/>
            <p:cNvSpPr>
              <a:spLocks noChangeShapeType="1"/>
            </p:cNvSpPr>
            <p:nvPr/>
          </p:nvSpPr>
          <p:spPr bwMode="auto">
            <a:xfrm flipV="1">
              <a:off x="4449762" y="3586162"/>
              <a:ext cx="61913" cy="168275"/>
            </a:xfrm>
            <a:prstGeom prst="line">
              <a:avLst/>
            </a:prstGeom>
            <a:noFill/>
            <a:ln w="15875">
              <a:solidFill>
                <a:srgbClr val="0000FF"/>
              </a:solidFill>
              <a:round/>
              <a:headEnd/>
              <a:tailEnd/>
            </a:ln>
          </p:spPr>
          <p:txBody>
            <a:bodyPr/>
            <a:lstStyle/>
            <a:p>
              <a:endParaRPr lang="en-GB"/>
            </a:p>
          </p:txBody>
        </p:sp>
        <p:sp>
          <p:nvSpPr>
            <p:cNvPr id="24619" name="Line 58"/>
            <p:cNvSpPr>
              <a:spLocks noChangeShapeType="1"/>
            </p:cNvSpPr>
            <p:nvPr/>
          </p:nvSpPr>
          <p:spPr bwMode="auto">
            <a:xfrm flipV="1">
              <a:off x="4511675" y="3416300"/>
              <a:ext cx="61912" cy="169862"/>
            </a:xfrm>
            <a:prstGeom prst="line">
              <a:avLst/>
            </a:prstGeom>
            <a:noFill/>
            <a:ln w="15875">
              <a:solidFill>
                <a:srgbClr val="0000FF"/>
              </a:solidFill>
              <a:round/>
              <a:headEnd/>
              <a:tailEnd/>
            </a:ln>
          </p:spPr>
          <p:txBody>
            <a:bodyPr/>
            <a:lstStyle/>
            <a:p>
              <a:endParaRPr lang="en-GB"/>
            </a:p>
          </p:txBody>
        </p:sp>
        <p:sp>
          <p:nvSpPr>
            <p:cNvPr id="24620" name="Freeform 59"/>
            <p:cNvSpPr>
              <a:spLocks/>
            </p:cNvSpPr>
            <p:nvPr/>
          </p:nvSpPr>
          <p:spPr bwMode="auto">
            <a:xfrm>
              <a:off x="4573587" y="3255962"/>
              <a:ext cx="61913" cy="160338"/>
            </a:xfrm>
            <a:custGeom>
              <a:avLst/>
              <a:gdLst>
                <a:gd name="T0" fmla="*/ 0 w 39"/>
                <a:gd name="T1" fmla="*/ 2147483647 h 101"/>
                <a:gd name="T2" fmla="*/ 2147483647 w 39"/>
                <a:gd name="T3" fmla="*/ 2147483647 h 101"/>
                <a:gd name="T4" fmla="*/ 2147483647 w 39"/>
                <a:gd name="T5" fmla="*/ 0 h 101"/>
                <a:gd name="T6" fmla="*/ 0 60000 65536"/>
                <a:gd name="T7" fmla="*/ 0 60000 65536"/>
                <a:gd name="T8" fmla="*/ 0 60000 65536"/>
                <a:gd name="T9" fmla="*/ 0 w 39"/>
                <a:gd name="T10" fmla="*/ 0 h 101"/>
                <a:gd name="T11" fmla="*/ 39 w 39"/>
                <a:gd name="T12" fmla="*/ 101 h 101"/>
              </a:gdLst>
              <a:ahLst/>
              <a:cxnLst>
                <a:cxn ang="T6">
                  <a:pos x="T0" y="T1"/>
                </a:cxn>
                <a:cxn ang="T7">
                  <a:pos x="T2" y="T3"/>
                </a:cxn>
                <a:cxn ang="T8">
                  <a:pos x="T4" y="T5"/>
                </a:cxn>
              </a:cxnLst>
              <a:rect l="T9" t="T10" r="T11" b="T12"/>
              <a:pathLst>
                <a:path w="39" h="101">
                  <a:moveTo>
                    <a:pt x="0" y="101"/>
                  </a:moveTo>
                  <a:lnTo>
                    <a:pt x="19" y="48"/>
                  </a:lnTo>
                  <a:lnTo>
                    <a:pt x="39" y="0"/>
                  </a:lnTo>
                </a:path>
              </a:pathLst>
            </a:custGeom>
            <a:noFill/>
            <a:ln w="15875">
              <a:solidFill>
                <a:srgbClr val="0000FF"/>
              </a:solidFill>
              <a:round/>
              <a:headEnd/>
              <a:tailEnd/>
            </a:ln>
          </p:spPr>
          <p:txBody>
            <a:bodyPr/>
            <a:lstStyle/>
            <a:p>
              <a:endParaRPr lang="en-GB"/>
            </a:p>
          </p:txBody>
        </p:sp>
        <p:sp>
          <p:nvSpPr>
            <p:cNvPr id="24621" name="Freeform 60"/>
            <p:cNvSpPr>
              <a:spLocks/>
            </p:cNvSpPr>
            <p:nvPr/>
          </p:nvSpPr>
          <p:spPr bwMode="auto">
            <a:xfrm>
              <a:off x="4635500" y="3109912"/>
              <a:ext cx="68262" cy="146050"/>
            </a:xfrm>
            <a:custGeom>
              <a:avLst/>
              <a:gdLst>
                <a:gd name="T0" fmla="*/ 0 w 43"/>
                <a:gd name="T1" fmla="*/ 2147483647 h 92"/>
                <a:gd name="T2" fmla="*/ 2147483647 w 43"/>
                <a:gd name="T3" fmla="*/ 2147483647 h 92"/>
                <a:gd name="T4" fmla="*/ 2147483647 w 43"/>
                <a:gd name="T5" fmla="*/ 0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92"/>
                  </a:moveTo>
                  <a:lnTo>
                    <a:pt x="19" y="43"/>
                  </a:lnTo>
                  <a:lnTo>
                    <a:pt x="43" y="0"/>
                  </a:lnTo>
                </a:path>
              </a:pathLst>
            </a:custGeom>
            <a:noFill/>
            <a:ln w="15875">
              <a:solidFill>
                <a:srgbClr val="0000FF"/>
              </a:solidFill>
              <a:round/>
              <a:headEnd/>
              <a:tailEnd/>
            </a:ln>
          </p:spPr>
          <p:txBody>
            <a:bodyPr/>
            <a:lstStyle/>
            <a:p>
              <a:endParaRPr lang="en-GB"/>
            </a:p>
          </p:txBody>
        </p:sp>
        <p:sp>
          <p:nvSpPr>
            <p:cNvPr id="24622" name="Freeform 61"/>
            <p:cNvSpPr>
              <a:spLocks/>
            </p:cNvSpPr>
            <p:nvPr/>
          </p:nvSpPr>
          <p:spPr bwMode="auto">
            <a:xfrm>
              <a:off x="4703762" y="2963862"/>
              <a:ext cx="61913" cy="146050"/>
            </a:xfrm>
            <a:custGeom>
              <a:avLst/>
              <a:gdLst>
                <a:gd name="T0" fmla="*/ 0 w 39"/>
                <a:gd name="T1" fmla="*/ 2147483647 h 92"/>
                <a:gd name="T2" fmla="*/ 2147483647 w 39"/>
                <a:gd name="T3" fmla="*/ 2147483647 h 92"/>
                <a:gd name="T4" fmla="*/ 2147483647 w 39"/>
                <a:gd name="T5" fmla="*/ 0 h 92"/>
                <a:gd name="T6" fmla="*/ 0 60000 65536"/>
                <a:gd name="T7" fmla="*/ 0 60000 65536"/>
                <a:gd name="T8" fmla="*/ 0 60000 65536"/>
                <a:gd name="T9" fmla="*/ 0 w 39"/>
                <a:gd name="T10" fmla="*/ 0 h 92"/>
                <a:gd name="T11" fmla="*/ 39 w 39"/>
                <a:gd name="T12" fmla="*/ 92 h 92"/>
              </a:gdLst>
              <a:ahLst/>
              <a:cxnLst>
                <a:cxn ang="T6">
                  <a:pos x="T0" y="T1"/>
                </a:cxn>
                <a:cxn ang="T7">
                  <a:pos x="T2" y="T3"/>
                </a:cxn>
                <a:cxn ang="T8">
                  <a:pos x="T4" y="T5"/>
                </a:cxn>
              </a:cxnLst>
              <a:rect l="T9" t="T10" r="T11" b="T12"/>
              <a:pathLst>
                <a:path w="39" h="92">
                  <a:moveTo>
                    <a:pt x="0" y="92"/>
                  </a:moveTo>
                  <a:lnTo>
                    <a:pt x="20" y="43"/>
                  </a:lnTo>
                  <a:lnTo>
                    <a:pt x="39" y="0"/>
                  </a:lnTo>
                </a:path>
              </a:pathLst>
            </a:custGeom>
            <a:noFill/>
            <a:ln w="15875">
              <a:solidFill>
                <a:srgbClr val="0000FF"/>
              </a:solidFill>
              <a:round/>
              <a:headEnd/>
              <a:tailEnd/>
            </a:ln>
          </p:spPr>
          <p:txBody>
            <a:bodyPr/>
            <a:lstStyle/>
            <a:p>
              <a:endParaRPr lang="en-GB"/>
            </a:p>
          </p:txBody>
        </p:sp>
        <p:sp>
          <p:nvSpPr>
            <p:cNvPr id="24623" name="Freeform 62"/>
            <p:cNvSpPr>
              <a:spLocks/>
            </p:cNvSpPr>
            <p:nvPr/>
          </p:nvSpPr>
          <p:spPr bwMode="auto">
            <a:xfrm>
              <a:off x="4765675" y="2840037"/>
              <a:ext cx="61912" cy="123825"/>
            </a:xfrm>
            <a:custGeom>
              <a:avLst/>
              <a:gdLst>
                <a:gd name="T0" fmla="*/ 0 w 39"/>
                <a:gd name="T1" fmla="*/ 2147483647 h 78"/>
                <a:gd name="T2" fmla="*/ 2147483647 w 39"/>
                <a:gd name="T3" fmla="*/ 2147483647 h 78"/>
                <a:gd name="T4" fmla="*/ 2147483647 w 39"/>
                <a:gd name="T5" fmla="*/ 0 h 78"/>
                <a:gd name="T6" fmla="*/ 0 60000 65536"/>
                <a:gd name="T7" fmla="*/ 0 60000 65536"/>
                <a:gd name="T8" fmla="*/ 0 60000 65536"/>
                <a:gd name="T9" fmla="*/ 0 w 39"/>
                <a:gd name="T10" fmla="*/ 0 h 78"/>
                <a:gd name="T11" fmla="*/ 39 w 39"/>
                <a:gd name="T12" fmla="*/ 78 h 78"/>
              </a:gdLst>
              <a:ahLst/>
              <a:cxnLst>
                <a:cxn ang="T6">
                  <a:pos x="T0" y="T1"/>
                </a:cxn>
                <a:cxn ang="T7">
                  <a:pos x="T2" y="T3"/>
                </a:cxn>
                <a:cxn ang="T8">
                  <a:pos x="T4" y="T5"/>
                </a:cxn>
              </a:cxnLst>
              <a:rect l="T9" t="T10" r="T11" b="T12"/>
              <a:pathLst>
                <a:path w="39" h="78">
                  <a:moveTo>
                    <a:pt x="0" y="78"/>
                  </a:moveTo>
                  <a:lnTo>
                    <a:pt x="19" y="39"/>
                  </a:lnTo>
                  <a:lnTo>
                    <a:pt x="39" y="0"/>
                  </a:lnTo>
                </a:path>
              </a:pathLst>
            </a:custGeom>
            <a:noFill/>
            <a:ln w="15875">
              <a:solidFill>
                <a:srgbClr val="0000FF"/>
              </a:solidFill>
              <a:round/>
              <a:headEnd/>
              <a:tailEnd/>
            </a:ln>
          </p:spPr>
          <p:txBody>
            <a:bodyPr/>
            <a:lstStyle/>
            <a:p>
              <a:endParaRPr lang="en-GB"/>
            </a:p>
          </p:txBody>
        </p:sp>
        <p:sp>
          <p:nvSpPr>
            <p:cNvPr id="24624" name="Freeform 63"/>
            <p:cNvSpPr>
              <a:spLocks/>
            </p:cNvSpPr>
            <p:nvPr/>
          </p:nvSpPr>
          <p:spPr bwMode="auto">
            <a:xfrm>
              <a:off x="4827587" y="2740025"/>
              <a:ext cx="60325" cy="100012"/>
            </a:xfrm>
            <a:custGeom>
              <a:avLst/>
              <a:gdLst>
                <a:gd name="T0" fmla="*/ 0 w 38"/>
                <a:gd name="T1" fmla="*/ 2147483647 h 63"/>
                <a:gd name="T2" fmla="*/ 2147483647 w 38"/>
                <a:gd name="T3" fmla="*/ 2147483647 h 63"/>
                <a:gd name="T4" fmla="*/ 2147483647 w 38"/>
                <a:gd name="T5" fmla="*/ 0 h 63"/>
                <a:gd name="T6" fmla="*/ 0 60000 65536"/>
                <a:gd name="T7" fmla="*/ 0 60000 65536"/>
                <a:gd name="T8" fmla="*/ 0 60000 65536"/>
                <a:gd name="T9" fmla="*/ 0 w 38"/>
                <a:gd name="T10" fmla="*/ 0 h 63"/>
                <a:gd name="T11" fmla="*/ 38 w 38"/>
                <a:gd name="T12" fmla="*/ 63 h 63"/>
              </a:gdLst>
              <a:ahLst/>
              <a:cxnLst>
                <a:cxn ang="T6">
                  <a:pos x="T0" y="T1"/>
                </a:cxn>
                <a:cxn ang="T7">
                  <a:pos x="T2" y="T3"/>
                </a:cxn>
                <a:cxn ang="T8">
                  <a:pos x="T4" y="T5"/>
                </a:cxn>
              </a:cxnLst>
              <a:rect l="T9" t="T10" r="T11" b="T12"/>
              <a:pathLst>
                <a:path w="38" h="63">
                  <a:moveTo>
                    <a:pt x="0" y="63"/>
                  </a:moveTo>
                  <a:lnTo>
                    <a:pt x="19" y="29"/>
                  </a:lnTo>
                  <a:lnTo>
                    <a:pt x="38" y="0"/>
                  </a:lnTo>
                </a:path>
              </a:pathLst>
            </a:custGeom>
            <a:noFill/>
            <a:ln w="15875">
              <a:solidFill>
                <a:srgbClr val="0000FF"/>
              </a:solidFill>
              <a:round/>
              <a:headEnd/>
              <a:tailEnd/>
            </a:ln>
          </p:spPr>
          <p:txBody>
            <a:bodyPr/>
            <a:lstStyle/>
            <a:p>
              <a:endParaRPr lang="en-GB"/>
            </a:p>
          </p:txBody>
        </p:sp>
        <p:sp>
          <p:nvSpPr>
            <p:cNvPr id="24625" name="Freeform 64"/>
            <p:cNvSpPr>
              <a:spLocks/>
            </p:cNvSpPr>
            <p:nvPr/>
          </p:nvSpPr>
          <p:spPr bwMode="auto">
            <a:xfrm>
              <a:off x="4887912" y="2655887"/>
              <a:ext cx="61913" cy="84138"/>
            </a:xfrm>
            <a:custGeom>
              <a:avLst/>
              <a:gdLst>
                <a:gd name="T0" fmla="*/ 0 w 39"/>
                <a:gd name="T1" fmla="*/ 2147483647 h 53"/>
                <a:gd name="T2" fmla="*/ 2147483647 w 39"/>
                <a:gd name="T3" fmla="*/ 2147483647 h 53"/>
                <a:gd name="T4" fmla="*/ 2147483647 w 39"/>
                <a:gd name="T5" fmla="*/ 0 h 53"/>
                <a:gd name="T6" fmla="*/ 0 60000 65536"/>
                <a:gd name="T7" fmla="*/ 0 60000 65536"/>
                <a:gd name="T8" fmla="*/ 0 60000 65536"/>
                <a:gd name="T9" fmla="*/ 0 w 39"/>
                <a:gd name="T10" fmla="*/ 0 h 53"/>
                <a:gd name="T11" fmla="*/ 39 w 39"/>
                <a:gd name="T12" fmla="*/ 53 h 53"/>
              </a:gdLst>
              <a:ahLst/>
              <a:cxnLst>
                <a:cxn ang="T6">
                  <a:pos x="T0" y="T1"/>
                </a:cxn>
                <a:cxn ang="T7">
                  <a:pos x="T2" y="T3"/>
                </a:cxn>
                <a:cxn ang="T8">
                  <a:pos x="T4" y="T5"/>
                </a:cxn>
              </a:cxnLst>
              <a:rect l="T9" t="T10" r="T11" b="T12"/>
              <a:pathLst>
                <a:path w="39" h="53">
                  <a:moveTo>
                    <a:pt x="0" y="53"/>
                  </a:moveTo>
                  <a:lnTo>
                    <a:pt x="20" y="24"/>
                  </a:lnTo>
                  <a:lnTo>
                    <a:pt x="39" y="0"/>
                  </a:lnTo>
                </a:path>
              </a:pathLst>
            </a:custGeom>
            <a:noFill/>
            <a:ln w="15875">
              <a:solidFill>
                <a:srgbClr val="0000FF"/>
              </a:solidFill>
              <a:round/>
              <a:headEnd/>
              <a:tailEnd/>
            </a:ln>
          </p:spPr>
          <p:txBody>
            <a:bodyPr/>
            <a:lstStyle/>
            <a:p>
              <a:endParaRPr lang="en-GB"/>
            </a:p>
          </p:txBody>
        </p:sp>
        <p:sp>
          <p:nvSpPr>
            <p:cNvPr id="24626" name="Freeform 65"/>
            <p:cNvSpPr>
              <a:spLocks/>
            </p:cNvSpPr>
            <p:nvPr/>
          </p:nvSpPr>
          <p:spPr bwMode="auto">
            <a:xfrm>
              <a:off x="4949825" y="2601912"/>
              <a:ext cx="69850" cy="53975"/>
            </a:xfrm>
            <a:custGeom>
              <a:avLst/>
              <a:gdLst>
                <a:gd name="T0" fmla="*/ 0 w 44"/>
                <a:gd name="T1" fmla="*/ 2147483647 h 34"/>
                <a:gd name="T2" fmla="*/ 2147483647 w 44"/>
                <a:gd name="T3" fmla="*/ 2147483647 h 34"/>
                <a:gd name="T4" fmla="*/ 2147483647 w 44"/>
                <a:gd name="T5" fmla="*/ 0 h 34"/>
                <a:gd name="T6" fmla="*/ 0 60000 65536"/>
                <a:gd name="T7" fmla="*/ 0 60000 65536"/>
                <a:gd name="T8" fmla="*/ 0 60000 65536"/>
                <a:gd name="T9" fmla="*/ 0 w 44"/>
                <a:gd name="T10" fmla="*/ 0 h 34"/>
                <a:gd name="T11" fmla="*/ 44 w 44"/>
                <a:gd name="T12" fmla="*/ 34 h 34"/>
              </a:gdLst>
              <a:ahLst/>
              <a:cxnLst>
                <a:cxn ang="T6">
                  <a:pos x="T0" y="T1"/>
                </a:cxn>
                <a:cxn ang="T7">
                  <a:pos x="T2" y="T3"/>
                </a:cxn>
                <a:cxn ang="T8">
                  <a:pos x="T4" y="T5"/>
                </a:cxn>
              </a:cxnLst>
              <a:rect l="T9" t="T10" r="T11" b="T12"/>
              <a:pathLst>
                <a:path w="44" h="34">
                  <a:moveTo>
                    <a:pt x="0" y="34"/>
                  </a:moveTo>
                  <a:lnTo>
                    <a:pt x="20" y="15"/>
                  </a:lnTo>
                  <a:lnTo>
                    <a:pt x="44" y="0"/>
                  </a:lnTo>
                </a:path>
              </a:pathLst>
            </a:custGeom>
            <a:noFill/>
            <a:ln w="15875">
              <a:solidFill>
                <a:srgbClr val="0000FF"/>
              </a:solidFill>
              <a:round/>
              <a:headEnd/>
              <a:tailEnd/>
            </a:ln>
          </p:spPr>
          <p:txBody>
            <a:bodyPr/>
            <a:lstStyle/>
            <a:p>
              <a:endParaRPr lang="en-GB"/>
            </a:p>
          </p:txBody>
        </p:sp>
        <p:sp>
          <p:nvSpPr>
            <p:cNvPr id="24627" name="Freeform 66"/>
            <p:cNvSpPr>
              <a:spLocks/>
            </p:cNvSpPr>
            <p:nvPr/>
          </p:nvSpPr>
          <p:spPr bwMode="auto">
            <a:xfrm>
              <a:off x="5019675" y="2571750"/>
              <a:ext cx="61912" cy="30162"/>
            </a:xfrm>
            <a:custGeom>
              <a:avLst/>
              <a:gdLst>
                <a:gd name="T0" fmla="*/ 0 w 39"/>
                <a:gd name="T1" fmla="*/ 2147483647 h 19"/>
                <a:gd name="T2" fmla="*/ 2147483647 w 39"/>
                <a:gd name="T3" fmla="*/ 2147483647 h 19"/>
                <a:gd name="T4" fmla="*/ 2147483647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9"/>
                  </a:lnTo>
                  <a:lnTo>
                    <a:pt x="39" y="0"/>
                  </a:lnTo>
                </a:path>
              </a:pathLst>
            </a:custGeom>
            <a:noFill/>
            <a:ln w="15875">
              <a:solidFill>
                <a:srgbClr val="0000FF"/>
              </a:solidFill>
              <a:round/>
              <a:headEnd/>
              <a:tailEnd/>
            </a:ln>
          </p:spPr>
          <p:txBody>
            <a:bodyPr/>
            <a:lstStyle/>
            <a:p>
              <a:endParaRPr lang="en-GB"/>
            </a:p>
          </p:txBody>
        </p:sp>
        <p:sp>
          <p:nvSpPr>
            <p:cNvPr id="24628" name="Freeform 67"/>
            <p:cNvSpPr>
              <a:spLocks/>
            </p:cNvSpPr>
            <p:nvPr/>
          </p:nvSpPr>
          <p:spPr bwMode="auto">
            <a:xfrm>
              <a:off x="5081587" y="2563812"/>
              <a:ext cx="60325" cy="7938"/>
            </a:xfrm>
            <a:custGeom>
              <a:avLst/>
              <a:gdLst>
                <a:gd name="T0" fmla="*/ 0 w 38"/>
                <a:gd name="T1" fmla="*/ 2147483647 h 5"/>
                <a:gd name="T2" fmla="*/ 2147483647 w 38"/>
                <a:gd name="T3" fmla="*/ 0 h 5"/>
                <a:gd name="T4" fmla="*/ 2147483647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GB"/>
            </a:p>
          </p:txBody>
        </p:sp>
        <p:sp>
          <p:nvSpPr>
            <p:cNvPr id="24629" name="Freeform 68"/>
            <p:cNvSpPr>
              <a:spLocks/>
            </p:cNvSpPr>
            <p:nvPr/>
          </p:nvSpPr>
          <p:spPr bwMode="auto">
            <a:xfrm>
              <a:off x="5141912" y="2563812"/>
              <a:ext cx="61913" cy="30163"/>
            </a:xfrm>
            <a:custGeom>
              <a:avLst/>
              <a:gdLst>
                <a:gd name="T0" fmla="*/ 0 w 39"/>
                <a:gd name="T1" fmla="*/ 0 h 19"/>
                <a:gd name="T2" fmla="*/ 2147483647 w 39"/>
                <a:gd name="T3" fmla="*/ 2147483647 h 19"/>
                <a:gd name="T4" fmla="*/ 2147483647 w 39"/>
                <a:gd name="T5" fmla="*/ 2147483647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0"/>
                  </a:moveTo>
                  <a:lnTo>
                    <a:pt x="20" y="10"/>
                  </a:lnTo>
                  <a:lnTo>
                    <a:pt x="39" y="19"/>
                  </a:lnTo>
                </a:path>
              </a:pathLst>
            </a:custGeom>
            <a:noFill/>
            <a:ln w="15875">
              <a:solidFill>
                <a:srgbClr val="0000FF"/>
              </a:solidFill>
              <a:round/>
              <a:headEnd/>
              <a:tailEnd/>
            </a:ln>
          </p:spPr>
          <p:txBody>
            <a:bodyPr/>
            <a:lstStyle/>
            <a:p>
              <a:endParaRPr lang="en-GB"/>
            </a:p>
          </p:txBody>
        </p:sp>
        <p:sp>
          <p:nvSpPr>
            <p:cNvPr id="24630" name="Freeform 69"/>
            <p:cNvSpPr>
              <a:spLocks/>
            </p:cNvSpPr>
            <p:nvPr/>
          </p:nvSpPr>
          <p:spPr bwMode="auto">
            <a:xfrm>
              <a:off x="5203825" y="2593975"/>
              <a:ext cx="61912" cy="46037"/>
            </a:xfrm>
            <a:custGeom>
              <a:avLst/>
              <a:gdLst>
                <a:gd name="T0" fmla="*/ 0 w 39"/>
                <a:gd name="T1" fmla="*/ 0 h 29"/>
                <a:gd name="T2" fmla="*/ 2147483647 w 39"/>
                <a:gd name="T3" fmla="*/ 2147483647 h 29"/>
                <a:gd name="T4" fmla="*/ 2147483647 w 39"/>
                <a:gd name="T5" fmla="*/ 2147483647 h 29"/>
                <a:gd name="T6" fmla="*/ 0 60000 65536"/>
                <a:gd name="T7" fmla="*/ 0 60000 65536"/>
                <a:gd name="T8" fmla="*/ 0 60000 65536"/>
                <a:gd name="T9" fmla="*/ 0 w 39"/>
                <a:gd name="T10" fmla="*/ 0 h 29"/>
                <a:gd name="T11" fmla="*/ 39 w 39"/>
                <a:gd name="T12" fmla="*/ 29 h 29"/>
              </a:gdLst>
              <a:ahLst/>
              <a:cxnLst>
                <a:cxn ang="T6">
                  <a:pos x="T0" y="T1"/>
                </a:cxn>
                <a:cxn ang="T7">
                  <a:pos x="T2" y="T3"/>
                </a:cxn>
                <a:cxn ang="T8">
                  <a:pos x="T4" y="T5"/>
                </a:cxn>
              </a:cxnLst>
              <a:rect l="T9" t="T10" r="T11" b="T12"/>
              <a:pathLst>
                <a:path w="39" h="29">
                  <a:moveTo>
                    <a:pt x="0" y="0"/>
                  </a:moveTo>
                  <a:lnTo>
                    <a:pt x="19" y="15"/>
                  </a:lnTo>
                  <a:lnTo>
                    <a:pt x="39" y="29"/>
                  </a:lnTo>
                </a:path>
              </a:pathLst>
            </a:custGeom>
            <a:noFill/>
            <a:ln w="15875">
              <a:solidFill>
                <a:srgbClr val="0000FF"/>
              </a:solidFill>
              <a:round/>
              <a:headEnd/>
              <a:tailEnd/>
            </a:ln>
          </p:spPr>
          <p:txBody>
            <a:bodyPr/>
            <a:lstStyle/>
            <a:p>
              <a:endParaRPr lang="en-GB"/>
            </a:p>
          </p:txBody>
        </p:sp>
        <p:sp>
          <p:nvSpPr>
            <p:cNvPr id="24631" name="Freeform 70"/>
            <p:cNvSpPr>
              <a:spLocks/>
            </p:cNvSpPr>
            <p:nvPr/>
          </p:nvSpPr>
          <p:spPr bwMode="auto">
            <a:xfrm>
              <a:off x="5265737" y="2640012"/>
              <a:ext cx="61913" cy="77788"/>
            </a:xfrm>
            <a:custGeom>
              <a:avLst/>
              <a:gdLst>
                <a:gd name="T0" fmla="*/ 0 w 39"/>
                <a:gd name="T1" fmla="*/ 0 h 49"/>
                <a:gd name="T2" fmla="*/ 2147483647 w 39"/>
                <a:gd name="T3" fmla="*/ 2147483647 h 49"/>
                <a:gd name="T4" fmla="*/ 2147483647 w 39"/>
                <a:gd name="T5" fmla="*/ 2147483647 h 49"/>
                <a:gd name="T6" fmla="*/ 0 60000 65536"/>
                <a:gd name="T7" fmla="*/ 0 60000 65536"/>
                <a:gd name="T8" fmla="*/ 0 60000 65536"/>
                <a:gd name="T9" fmla="*/ 0 w 39"/>
                <a:gd name="T10" fmla="*/ 0 h 49"/>
                <a:gd name="T11" fmla="*/ 39 w 39"/>
                <a:gd name="T12" fmla="*/ 49 h 49"/>
              </a:gdLst>
              <a:ahLst/>
              <a:cxnLst>
                <a:cxn ang="T6">
                  <a:pos x="T0" y="T1"/>
                </a:cxn>
                <a:cxn ang="T7">
                  <a:pos x="T2" y="T3"/>
                </a:cxn>
                <a:cxn ang="T8">
                  <a:pos x="T4" y="T5"/>
                </a:cxn>
              </a:cxnLst>
              <a:rect l="T9" t="T10" r="T11" b="T12"/>
              <a:pathLst>
                <a:path w="39" h="49">
                  <a:moveTo>
                    <a:pt x="0" y="0"/>
                  </a:moveTo>
                  <a:lnTo>
                    <a:pt x="19" y="25"/>
                  </a:lnTo>
                  <a:lnTo>
                    <a:pt x="39" y="49"/>
                  </a:lnTo>
                </a:path>
              </a:pathLst>
            </a:custGeom>
            <a:noFill/>
            <a:ln w="15875">
              <a:solidFill>
                <a:srgbClr val="0000FF"/>
              </a:solidFill>
              <a:round/>
              <a:headEnd/>
              <a:tailEnd/>
            </a:ln>
          </p:spPr>
          <p:txBody>
            <a:bodyPr/>
            <a:lstStyle/>
            <a:p>
              <a:endParaRPr lang="en-GB"/>
            </a:p>
          </p:txBody>
        </p:sp>
        <p:sp>
          <p:nvSpPr>
            <p:cNvPr id="24632" name="Freeform 71"/>
            <p:cNvSpPr>
              <a:spLocks/>
            </p:cNvSpPr>
            <p:nvPr/>
          </p:nvSpPr>
          <p:spPr bwMode="auto">
            <a:xfrm>
              <a:off x="5327650" y="2717800"/>
              <a:ext cx="68262" cy="100012"/>
            </a:xfrm>
            <a:custGeom>
              <a:avLst/>
              <a:gdLst>
                <a:gd name="T0" fmla="*/ 0 w 43"/>
                <a:gd name="T1" fmla="*/ 0 h 63"/>
                <a:gd name="T2" fmla="*/ 2147483647 w 43"/>
                <a:gd name="T3" fmla="*/ 2147483647 h 63"/>
                <a:gd name="T4" fmla="*/ 2147483647 w 43"/>
                <a:gd name="T5" fmla="*/ 2147483647 h 63"/>
                <a:gd name="T6" fmla="*/ 0 60000 65536"/>
                <a:gd name="T7" fmla="*/ 0 60000 65536"/>
                <a:gd name="T8" fmla="*/ 0 60000 65536"/>
                <a:gd name="T9" fmla="*/ 0 w 43"/>
                <a:gd name="T10" fmla="*/ 0 h 63"/>
                <a:gd name="T11" fmla="*/ 43 w 43"/>
                <a:gd name="T12" fmla="*/ 63 h 63"/>
              </a:gdLst>
              <a:ahLst/>
              <a:cxnLst>
                <a:cxn ang="T6">
                  <a:pos x="T0" y="T1"/>
                </a:cxn>
                <a:cxn ang="T7">
                  <a:pos x="T2" y="T3"/>
                </a:cxn>
                <a:cxn ang="T8">
                  <a:pos x="T4" y="T5"/>
                </a:cxn>
              </a:cxnLst>
              <a:rect l="T9" t="T10" r="T11" b="T12"/>
              <a:pathLst>
                <a:path w="43" h="63">
                  <a:moveTo>
                    <a:pt x="0" y="0"/>
                  </a:moveTo>
                  <a:lnTo>
                    <a:pt x="19" y="29"/>
                  </a:lnTo>
                  <a:lnTo>
                    <a:pt x="43" y="63"/>
                  </a:lnTo>
                </a:path>
              </a:pathLst>
            </a:custGeom>
            <a:noFill/>
            <a:ln w="15875">
              <a:solidFill>
                <a:srgbClr val="0000FF"/>
              </a:solidFill>
              <a:round/>
              <a:headEnd/>
              <a:tailEnd/>
            </a:ln>
          </p:spPr>
          <p:txBody>
            <a:bodyPr/>
            <a:lstStyle/>
            <a:p>
              <a:endParaRPr lang="en-GB"/>
            </a:p>
          </p:txBody>
        </p:sp>
        <p:sp>
          <p:nvSpPr>
            <p:cNvPr id="24633" name="Freeform 72"/>
            <p:cNvSpPr>
              <a:spLocks/>
            </p:cNvSpPr>
            <p:nvPr/>
          </p:nvSpPr>
          <p:spPr bwMode="auto">
            <a:xfrm>
              <a:off x="5395912" y="2817812"/>
              <a:ext cx="61913" cy="122238"/>
            </a:xfrm>
            <a:custGeom>
              <a:avLst/>
              <a:gdLst>
                <a:gd name="T0" fmla="*/ 0 w 39"/>
                <a:gd name="T1" fmla="*/ 0 h 77"/>
                <a:gd name="T2" fmla="*/ 2147483647 w 39"/>
                <a:gd name="T3" fmla="*/ 2147483647 h 77"/>
                <a:gd name="T4" fmla="*/ 2147483647 w 39"/>
                <a:gd name="T5" fmla="*/ 2147483647 h 77"/>
                <a:gd name="T6" fmla="*/ 0 60000 65536"/>
                <a:gd name="T7" fmla="*/ 0 60000 65536"/>
                <a:gd name="T8" fmla="*/ 0 60000 65536"/>
                <a:gd name="T9" fmla="*/ 0 w 39"/>
                <a:gd name="T10" fmla="*/ 0 h 77"/>
                <a:gd name="T11" fmla="*/ 39 w 39"/>
                <a:gd name="T12" fmla="*/ 77 h 77"/>
              </a:gdLst>
              <a:ahLst/>
              <a:cxnLst>
                <a:cxn ang="T6">
                  <a:pos x="T0" y="T1"/>
                </a:cxn>
                <a:cxn ang="T7">
                  <a:pos x="T2" y="T3"/>
                </a:cxn>
                <a:cxn ang="T8">
                  <a:pos x="T4" y="T5"/>
                </a:cxn>
              </a:cxnLst>
              <a:rect l="T9" t="T10" r="T11" b="T12"/>
              <a:pathLst>
                <a:path w="39" h="77">
                  <a:moveTo>
                    <a:pt x="0" y="0"/>
                  </a:moveTo>
                  <a:lnTo>
                    <a:pt x="20" y="38"/>
                  </a:lnTo>
                  <a:lnTo>
                    <a:pt x="39" y="77"/>
                  </a:lnTo>
                </a:path>
              </a:pathLst>
            </a:custGeom>
            <a:noFill/>
            <a:ln w="15875">
              <a:solidFill>
                <a:srgbClr val="0000FF"/>
              </a:solidFill>
              <a:round/>
              <a:headEnd/>
              <a:tailEnd/>
            </a:ln>
          </p:spPr>
          <p:txBody>
            <a:bodyPr/>
            <a:lstStyle/>
            <a:p>
              <a:endParaRPr lang="en-GB"/>
            </a:p>
          </p:txBody>
        </p:sp>
        <p:sp>
          <p:nvSpPr>
            <p:cNvPr id="24634" name="Freeform 73"/>
            <p:cNvSpPr>
              <a:spLocks/>
            </p:cNvSpPr>
            <p:nvPr/>
          </p:nvSpPr>
          <p:spPr bwMode="auto">
            <a:xfrm>
              <a:off x="5457825" y="2940050"/>
              <a:ext cx="61912" cy="138112"/>
            </a:xfrm>
            <a:custGeom>
              <a:avLst/>
              <a:gdLst>
                <a:gd name="T0" fmla="*/ 0 w 39"/>
                <a:gd name="T1" fmla="*/ 0 h 87"/>
                <a:gd name="T2" fmla="*/ 2147483647 w 39"/>
                <a:gd name="T3" fmla="*/ 2147483647 h 87"/>
                <a:gd name="T4" fmla="*/ 2147483647 w 39"/>
                <a:gd name="T5" fmla="*/ 214748364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19" y="44"/>
                  </a:lnTo>
                  <a:lnTo>
                    <a:pt x="39" y="87"/>
                  </a:lnTo>
                </a:path>
              </a:pathLst>
            </a:custGeom>
            <a:noFill/>
            <a:ln w="15875">
              <a:solidFill>
                <a:srgbClr val="0000FF"/>
              </a:solidFill>
              <a:round/>
              <a:headEnd/>
              <a:tailEnd/>
            </a:ln>
          </p:spPr>
          <p:txBody>
            <a:bodyPr/>
            <a:lstStyle/>
            <a:p>
              <a:endParaRPr lang="en-GB"/>
            </a:p>
          </p:txBody>
        </p:sp>
        <p:sp>
          <p:nvSpPr>
            <p:cNvPr id="24635" name="Line 74"/>
            <p:cNvSpPr>
              <a:spLocks noChangeShapeType="1"/>
            </p:cNvSpPr>
            <p:nvPr/>
          </p:nvSpPr>
          <p:spPr bwMode="auto">
            <a:xfrm>
              <a:off x="5519737" y="3078162"/>
              <a:ext cx="60325" cy="146050"/>
            </a:xfrm>
            <a:prstGeom prst="line">
              <a:avLst/>
            </a:prstGeom>
            <a:noFill/>
            <a:ln w="15875">
              <a:solidFill>
                <a:srgbClr val="0000FF"/>
              </a:solidFill>
              <a:round/>
              <a:headEnd/>
              <a:tailEnd/>
            </a:ln>
          </p:spPr>
          <p:txBody>
            <a:bodyPr/>
            <a:lstStyle/>
            <a:p>
              <a:endParaRPr lang="en-GB"/>
            </a:p>
          </p:txBody>
        </p:sp>
        <p:sp>
          <p:nvSpPr>
            <p:cNvPr id="24636" name="Freeform 75"/>
            <p:cNvSpPr>
              <a:spLocks/>
            </p:cNvSpPr>
            <p:nvPr/>
          </p:nvSpPr>
          <p:spPr bwMode="auto">
            <a:xfrm>
              <a:off x="5580062" y="3224212"/>
              <a:ext cx="61913" cy="161925"/>
            </a:xfrm>
            <a:custGeom>
              <a:avLst/>
              <a:gdLst>
                <a:gd name="T0" fmla="*/ 0 w 39"/>
                <a:gd name="T1" fmla="*/ 0 h 102"/>
                <a:gd name="T2" fmla="*/ 2147483647 w 39"/>
                <a:gd name="T3" fmla="*/ 2147483647 h 102"/>
                <a:gd name="T4" fmla="*/ 2147483647 w 39"/>
                <a:gd name="T5" fmla="*/ 2147483647 h 102"/>
                <a:gd name="T6" fmla="*/ 0 60000 65536"/>
                <a:gd name="T7" fmla="*/ 0 60000 65536"/>
                <a:gd name="T8" fmla="*/ 0 60000 65536"/>
                <a:gd name="T9" fmla="*/ 0 w 39"/>
                <a:gd name="T10" fmla="*/ 0 h 102"/>
                <a:gd name="T11" fmla="*/ 39 w 39"/>
                <a:gd name="T12" fmla="*/ 102 h 102"/>
              </a:gdLst>
              <a:ahLst/>
              <a:cxnLst>
                <a:cxn ang="T6">
                  <a:pos x="T0" y="T1"/>
                </a:cxn>
                <a:cxn ang="T7">
                  <a:pos x="T2" y="T3"/>
                </a:cxn>
                <a:cxn ang="T8">
                  <a:pos x="T4" y="T5"/>
                </a:cxn>
              </a:cxnLst>
              <a:rect l="T9" t="T10" r="T11" b="T12"/>
              <a:pathLst>
                <a:path w="39" h="102">
                  <a:moveTo>
                    <a:pt x="0" y="0"/>
                  </a:moveTo>
                  <a:lnTo>
                    <a:pt x="20" y="49"/>
                  </a:lnTo>
                  <a:lnTo>
                    <a:pt x="39" y="102"/>
                  </a:lnTo>
                </a:path>
              </a:pathLst>
            </a:custGeom>
            <a:noFill/>
            <a:ln w="15875">
              <a:solidFill>
                <a:srgbClr val="0000FF"/>
              </a:solidFill>
              <a:round/>
              <a:headEnd/>
              <a:tailEnd/>
            </a:ln>
          </p:spPr>
          <p:txBody>
            <a:bodyPr/>
            <a:lstStyle/>
            <a:p>
              <a:endParaRPr lang="en-GB"/>
            </a:p>
          </p:txBody>
        </p:sp>
        <p:sp>
          <p:nvSpPr>
            <p:cNvPr id="24637" name="Freeform 76"/>
            <p:cNvSpPr>
              <a:spLocks/>
            </p:cNvSpPr>
            <p:nvPr/>
          </p:nvSpPr>
          <p:spPr bwMode="auto">
            <a:xfrm>
              <a:off x="5641975" y="3386137"/>
              <a:ext cx="69850" cy="168275"/>
            </a:xfrm>
            <a:custGeom>
              <a:avLst/>
              <a:gdLst>
                <a:gd name="T0" fmla="*/ 0 w 44"/>
                <a:gd name="T1" fmla="*/ 0 h 106"/>
                <a:gd name="T2" fmla="*/ 2147483647 w 44"/>
                <a:gd name="T3" fmla="*/ 2147483647 h 106"/>
                <a:gd name="T4" fmla="*/ 2147483647 w 44"/>
                <a:gd name="T5" fmla="*/ 2147483647 h 106"/>
                <a:gd name="T6" fmla="*/ 0 60000 65536"/>
                <a:gd name="T7" fmla="*/ 0 60000 65536"/>
                <a:gd name="T8" fmla="*/ 0 60000 65536"/>
                <a:gd name="T9" fmla="*/ 0 w 44"/>
                <a:gd name="T10" fmla="*/ 0 h 106"/>
                <a:gd name="T11" fmla="*/ 44 w 44"/>
                <a:gd name="T12" fmla="*/ 106 h 106"/>
              </a:gdLst>
              <a:ahLst/>
              <a:cxnLst>
                <a:cxn ang="T6">
                  <a:pos x="T0" y="T1"/>
                </a:cxn>
                <a:cxn ang="T7">
                  <a:pos x="T2" y="T3"/>
                </a:cxn>
                <a:cxn ang="T8">
                  <a:pos x="T4" y="T5"/>
                </a:cxn>
              </a:cxnLst>
              <a:rect l="T9" t="T10" r="T11" b="T12"/>
              <a:pathLst>
                <a:path w="44" h="106">
                  <a:moveTo>
                    <a:pt x="0" y="0"/>
                  </a:moveTo>
                  <a:lnTo>
                    <a:pt x="20" y="53"/>
                  </a:lnTo>
                  <a:lnTo>
                    <a:pt x="44" y="106"/>
                  </a:lnTo>
                </a:path>
              </a:pathLst>
            </a:custGeom>
            <a:noFill/>
            <a:ln w="15875">
              <a:solidFill>
                <a:srgbClr val="0000FF"/>
              </a:solidFill>
              <a:round/>
              <a:headEnd/>
              <a:tailEnd/>
            </a:ln>
          </p:spPr>
          <p:txBody>
            <a:bodyPr/>
            <a:lstStyle/>
            <a:p>
              <a:endParaRPr lang="en-GB"/>
            </a:p>
          </p:txBody>
        </p:sp>
        <p:sp>
          <p:nvSpPr>
            <p:cNvPr id="24638" name="Line 77"/>
            <p:cNvSpPr>
              <a:spLocks noChangeShapeType="1"/>
            </p:cNvSpPr>
            <p:nvPr/>
          </p:nvSpPr>
          <p:spPr bwMode="auto">
            <a:xfrm>
              <a:off x="5711825" y="3554412"/>
              <a:ext cx="60325" cy="161925"/>
            </a:xfrm>
            <a:prstGeom prst="line">
              <a:avLst/>
            </a:prstGeom>
            <a:noFill/>
            <a:ln w="15875">
              <a:solidFill>
                <a:srgbClr val="0000FF"/>
              </a:solidFill>
              <a:round/>
              <a:headEnd/>
              <a:tailEnd/>
            </a:ln>
          </p:spPr>
          <p:txBody>
            <a:bodyPr/>
            <a:lstStyle/>
            <a:p>
              <a:endParaRPr lang="en-GB"/>
            </a:p>
          </p:txBody>
        </p:sp>
        <p:sp>
          <p:nvSpPr>
            <p:cNvPr id="24639" name="Freeform 78"/>
            <p:cNvSpPr>
              <a:spLocks/>
            </p:cNvSpPr>
            <p:nvPr/>
          </p:nvSpPr>
          <p:spPr bwMode="auto">
            <a:xfrm>
              <a:off x="5772150" y="3716337"/>
              <a:ext cx="61912" cy="169863"/>
            </a:xfrm>
            <a:custGeom>
              <a:avLst/>
              <a:gdLst>
                <a:gd name="T0" fmla="*/ 0 w 39"/>
                <a:gd name="T1" fmla="*/ 0 h 107"/>
                <a:gd name="T2" fmla="*/ 2147483647 w 39"/>
                <a:gd name="T3" fmla="*/ 2147483647 h 107"/>
                <a:gd name="T4" fmla="*/ 2147483647 w 39"/>
                <a:gd name="T5" fmla="*/ 2147483647 h 107"/>
                <a:gd name="T6" fmla="*/ 0 60000 65536"/>
                <a:gd name="T7" fmla="*/ 0 60000 65536"/>
                <a:gd name="T8" fmla="*/ 0 60000 65536"/>
                <a:gd name="T9" fmla="*/ 0 w 39"/>
                <a:gd name="T10" fmla="*/ 0 h 107"/>
                <a:gd name="T11" fmla="*/ 39 w 39"/>
                <a:gd name="T12" fmla="*/ 107 h 107"/>
              </a:gdLst>
              <a:ahLst/>
              <a:cxnLst>
                <a:cxn ang="T6">
                  <a:pos x="T0" y="T1"/>
                </a:cxn>
                <a:cxn ang="T7">
                  <a:pos x="T2" y="T3"/>
                </a:cxn>
                <a:cxn ang="T8">
                  <a:pos x="T4" y="T5"/>
                </a:cxn>
              </a:cxnLst>
              <a:rect l="T9" t="T10" r="T11" b="T12"/>
              <a:pathLst>
                <a:path w="39" h="107">
                  <a:moveTo>
                    <a:pt x="0" y="0"/>
                  </a:moveTo>
                  <a:lnTo>
                    <a:pt x="20" y="53"/>
                  </a:lnTo>
                  <a:lnTo>
                    <a:pt x="39" y="107"/>
                  </a:lnTo>
                </a:path>
              </a:pathLst>
            </a:custGeom>
            <a:noFill/>
            <a:ln w="15875">
              <a:solidFill>
                <a:srgbClr val="0000FF"/>
              </a:solidFill>
              <a:round/>
              <a:headEnd/>
              <a:tailEnd/>
            </a:ln>
          </p:spPr>
          <p:txBody>
            <a:bodyPr/>
            <a:lstStyle/>
            <a:p>
              <a:endParaRPr lang="en-GB"/>
            </a:p>
          </p:txBody>
        </p:sp>
        <p:sp>
          <p:nvSpPr>
            <p:cNvPr id="24640" name="Line 79"/>
            <p:cNvSpPr>
              <a:spLocks noChangeShapeType="1"/>
            </p:cNvSpPr>
            <p:nvPr/>
          </p:nvSpPr>
          <p:spPr bwMode="auto">
            <a:xfrm>
              <a:off x="5834062" y="3886200"/>
              <a:ext cx="61913" cy="160337"/>
            </a:xfrm>
            <a:prstGeom prst="line">
              <a:avLst/>
            </a:prstGeom>
            <a:noFill/>
            <a:ln w="15875">
              <a:solidFill>
                <a:srgbClr val="0000FF"/>
              </a:solidFill>
              <a:round/>
              <a:headEnd/>
              <a:tailEnd/>
            </a:ln>
          </p:spPr>
          <p:txBody>
            <a:bodyPr/>
            <a:lstStyle/>
            <a:p>
              <a:endParaRPr lang="en-GB"/>
            </a:p>
          </p:txBody>
        </p:sp>
        <p:sp>
          <p:nvSpPr>
            <p:cNvPr id="24641" name="Line 80"/>
            <p:cNvSpPr>
              <a:spLocks noChangeShapeType="1"/>
            </p:cNvSpPr>
            <p:nvPr/>
          </p:nvSpPr>
          <p:spPr bwMode="auto">
            <a:xfrm>
              <a:off x="5895975" y="4046537"/>
              <a:ext cx="61912" cy="153988"/>
            </a:xfrm>
            <a:prstGeom prst="line">
              <a:avLst/>
            </a:prstGeom>
            <a:noFill/>
            <a:ln w="15875">
              <a:solidFill>
                <a:srgbClr val="0000FF"/>
              </a:solidFill>
              <a:round/>
              <a:headEnd/>
              <a:tailEnd/>
            </a:ln>
          </p:spPr>
          <p:txBody>
            <a:bodyPr/>
            <a:lstStyle/>
            <a:p>
              <a:endParaRPr lang="en-GB"/>
            </a:p>
          </p:txBody>
        </p:sp>
        <p:sp>
          <p:nvSpPr>
            <p:cNvPr id="24642" name="Freeform 81"/>
            <p:cNvSpPr>
              <a:spLocks/>
            </p:cNvSpPr>
            <p:nvPr/>
          </p:nvSpPr>
          <p:spPr bwMode="auto">
            <a:xfrm>
              <a:off x="5957887" y="4200525"/>
              <a:ext cx="68263" cy="146050"/>
            </a:xfrm>
            <a:custGeom>
              <a:avLst/>
              <a:gdLst>
                <a:gd name="T0" fmla="*/ 0 w 43"/>
                <a:gd name="T1" fmla="*/ 0 h 92"/>
                <a:gd name="T2" fmla="*/ 2147483647 w 43"/>
                <a:gd name="T3" fmla="*/ 2147483647 h 92"/>
                <a:gd name="T4" fmla="*/ 2147483647 w 43"/>
                <a:gd name="T5" fmla="*/ 2147483647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0"/>
                  </a:moveTo>
                  <a:lnTo>
                    <a:pt x="19" y="49"/>
                  </a:lnTo>
                  <a:lnTo>
                    <a:pt x="43" y="92"/>
                  </a:lnTo>
                </a:path>
              </a:pathLst>
            </a:custGeom>
            <a:noFill/>
            <a:ln w="15875">
              <a:solidFill>
                <a:srgbClr val="0000FF"/>
              </a:solidFill>
              <a:round/>
              <a:headEnd/>
              <a:tailEnd/>
            </a:ln>
          </p:spPr>
          <p:txBody>
            <a:bodyPr/>
            <a:lstStyle/>
            <a:p>
              <a:endParaRPr lang="en-GB"/>
            </a:p>
          </p:txBody>
        </p:sp>
        <p:sp>
          <p:nvSpPr>
            <p:cNvPr id="24643" name="Freeform 82"/>
            <p:cNvSpPr>
              <a:spLocks/>
            </p:cNvSpPr>
            <p:nvPr/>
          </p:nvSpPr>
          <p:spPr bwMode="auto">
            <a:xfrm>
              <a:off x="6026150" y="4346575"/>
              <a:ext cx="61912" cy="138112"/>
            </a:xfrm>
            <a:custGeom>
              <a:avLst/>
              <a:gdLst>
                <a:gd name="T0" fmla="*/ 0 w 39"/>
                <a:gd name="T1" fmla="*/ 0 h 87"/>
                <a:gd name="T2" fmla="*/ 2147483647 w 39"/>
                <a:gd name="T3" fmla="*/ 2147483647 h 87"/>
                <a:gd name="T4" fmla="*/ 2147483647 w 39"/>
                <a:gd name="T5" fmla="*/ 214748364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20" y="44"/>
                  </a:lnTo>
                  <a:lnTo>
                    <a:pt x="39" y="87"/>
                  </a:lnTo>
                </a:path>
              </a:pathLst>
            </a:custGeom>
            <a:noFill/>
            <a:ln w="15875">
              <a:solidFill>
                <a:srgbClr val="0000FF"/>
              </a:solidFill>
              <a:round/>
              <a:headEnd/>
              <a:tailEnd/>
            </a:ln>
          </p:spPr>
          <p:txBody>
            <a:bodyPr/>
            <a:lstStyle/>
            <a:p>
              <a:endParaRPr lang="en-GB"/>
            </a:p>
          </p:txBody>
        </p:sp>
        <p:sp>
          <p:nvSpPr>
            <p:cNvPr id="24644" name="Line 83"/>
            <p:cNvSpPr>
              <a:spLocks noChangeShapeType="1"/>
            </p:cNvSpPr>
            <p:nvPr/>
          </p:nvSpPr>
          <p:spPr bwMode="auto">
            <a:xfrm>
              <a:off x="6088062" y="4484687"/>
              <a:ext cx="61913" cy="123825"/>
            </a:xfrm>
            <a:prstGeom prst="line">
              <a:avLst/>
            </a:prstGeom>
            <a:noFill/>
            <a:ln w="15875">
              <a:solidFill>
                <a:srgbClr val="0000FF"/>
              </a:solidFill>
              <a:round/>
              <a:headEnd/>
              <a:tailEnd/>
            </a:ln>
          </p:spPr>
          <p:txBody>
            <a:bodyPr/>
            <a:lstStyle/>
            <a:p>
              <a:endParaRPr lang="en-GB"/>
            </a:p>
          </p:txBody>
        </p:sp>
        <p:sp>
          <p:nvSpPr>
            <p:cNvPr id="24645" name="Freeform 84"/>
            <p:cNvSpPr>
              <a:spLocks/>
            </p:cNvSpPr>
            <p:nvPr/>
          </p:nvSpPr>
          <p:spPr bwMode="auto">
            <a:xfrm>
              <a:off x="6149975" y="4608512"/>
              <a:ext cx="61912" cy="114300"/>
            </a:xfrm>
            <a:custGeom>
              <a:avLst/>
              <a:gdLst>
                <a:gd name="T0" fmla="*/ 0 w 39"/>
                <a:gd name="T1" fmla="*/ 0 h 72"/>
                <a:gd name="T2" fmla="*/ 2147483647 w 39"/>
                <a:gd name="T3" fmla="*/ 2147483647 h 72"/>
                <a:gd name="T4" fmla="*/ 2147483647 w 39"/>
                <a:gd name="T5" fmla="*/ 2147483647 h 72"/>
                <a:gd name="T6" fmla="*/ 0 60000 65536"/>
                <a:gd name="T7" fmla="*/ 0 60000 65536"/>
                <a:gd name="T8" fmla="*/ 0 60000 65536"/>
                <a:gd name="T9" fmla="*/ 0 w 39"/>
                <a:gd name="T10" fmla="*/ 0 h 72"/>
                <a:gd name="T11" fmla="*/ 39 w 39"/>
                <a:gd name="T12" fmla="*/ 72 h 72"/>
              </a:gdLst>
              <a:ahLst/>
              <a:cxnLst>
                <a:cxn ang="T6">
                  <a:pos x="T0" y="T1"/>
                </a:cxn>
                <a:cxn ang="T7">
                  <a:pos x="T2" y="T3"/>
                </a:cxn>
                <a:cxn ang="T8">
                  <a:pos x="T4" y="T5"/>
                </a:cxn>
              </a:cxnLst>
              <a:rect l="T9" t="T10" r="T11" b="T12"/>
              <a:pathLst>
                <a:path w="39" h="72">
                  <a:moveTo>
                    <a:pt x="0" y="0"/>
                  </a:moveTo>
                  <a:lnTo>
                    <a:pt x="19" y="39"/>
                  </a:lnTo>
                  <a:lnTo>
                    <a:pt x="39" y="72"/>
                  </a:lnTo>
                </a:path>
              </a:pathLst>
            </a:custGeom>
            <a:noFill/>
            <a:ln w="15875">
              <a:solidFill>
                <a:srgbClr val="0000FF"/>
              </a:solidFill>
              <a:round/>
              <a:headEnd/>
              <a:tailEnd/>
            </a:ln>
          </p:spPr>
          <p:txBody>
            <a:bodyPr/>
            <a:lstStyle/>
            <a:p>
              <a:endParaRPr lang="en-GB"/>
            </a:p>
          </p:txBody>
        </p:sp>
        <p:sp>
          <p:nvSpPr>
            <p:cNvPr id="24646" name="Line 85"/>
            <p:cNvSpPr>
              <a:spLocks noChangeShapeType="1"/>
            </p:cNvSpPr>
            <p:nvPr/>
          </p:nvSpPr>
          <p:spPr bwMode="auto">
            <a:xfrm>
              <a:off x="6211887" y="4722812"/>
              <a:ext cx="60325" cy="100013"/>
            </a:xfrm>
            <a:prstGeom prst="line">
              <a:avLst/>
            </a:prstGeom>
            <a:noFill/>
            <a:ln w="15875">
              <a:solidFill>
                <a:srgbClr val="0000FF"/>
              </a:solidFill>
              <a:round/>
              <a:headEnd/>
              <a:tailEnd/>
            </a:ln>
          </p:spPr>
          <p:txBody>
            <a:bodyPr/>
            <a:lstStyle/>
            <a:p>
              <a:endParaRPr lang="en-GB"/>
            </a:p>
          </p:txBody>
        </p:sp>
        <p:sp>
          <p:nvSpPr>
            <p:cNvPr id="24647" name="Line 86"/>
            <p:cNvSpPr>
              <a:spLocks noChangeShapeType="1"/>
            </p:cNvSpPr>
            <p:nvPr/>
          </p:nvSpPr>
          <p:spPr bwMode="auto">
            <a:xfrm>
              <a:off x="6272212" y="4822825"/>
              <a:ext cx="61913" cy="85725"/>
            </a:xfrm>
            <a:prstGeom prst="line">
              <a:avLst/>
            </a:prstGeom>
            <a:noFill/>
            <a:ln w="15875">
              <a:solidFill>
                <a:srgbClr val="0000FF"/>
              </a:solidFill>
              <a:round/>
              <a:headEnd/>
              <a:tailEnd/>
            </a:ln>
          </p:spPr>
          <p:txBody>
            <a:bodyPr/>
            <a:lstStyle/>
            <a:p>
              <a:endParaRPr lang="en-GB"/>
            </a:p>
          </p:txBody>
        </p:sp>
        <p:sp>
          <p:nvSpPr>
            <p:cNvPr id="24648" name="Freeform 87"/>
            <p:cNvSpPr>
              <a:spLocks/>
            </p:cNvSpPr>
            <p:nvPr/>
          </p:nvSpPr>
          <p:spPr bwMode="auto">
            <a:xfrm>
              <a:off x="6334125" y="4908550"/>
              <a:ext cx="69850" cy="76200"/>
            </a:xfrm>
            <a:custGeom>
              <a:avLst/>
              <a:gdLst>
                <a:gd name="T0" fmla="*/ 0 w 44"/>
                <a:gd name="T1" fmla="*/ 0 h 48"/>
                <a:gd name="T2" fmla="*/ 2147483647 w 44"/>
                <a:gd name="T3" fmla="*/ 2147483647 h 48"/>
                <a:gd name="T4" fmla="*/ 2147483647 w 44"/>
                <a:gd name="T5" fmla="*/ 2147483647 h 48"/>
                <a:gd name="T6" fmla="*/ 0 60000 65536"/>
                <a:gd name="T7" fmla="*/ 0 60000 65536"/>
                <a:gd name="T8" fmla="*/ 0 60000 65536"/>
                <a:gd name="T9" fmla="*/ 0 w 44"/>
                <a:gd name="T10" fmla="*/ 0 h 48"/>
                <a:gd name="T11" fmla="*/ 44 w 44"/>
                <a:gd name="T12" fmla="*/ 48 h 48"/>
              </a:gdLst>
              <a:ahLst/>
              <a:cxnLst>
                <a:cxn ang="T6">
                  <a:pos x="T0" y="T1"/>
                </a:cxn>
                <a:cxn ang="T7">
                  <a:pos x="T2" y="T3"/>
                </a:cxn>
                <a:cxn ang="T8">
                  <a:pos x="T4" y="T5"/>
                </a:cxn>
              </a:cxnLst>
              <a:rect l="T9" t="T10" r="T11" b="T12"/>
              <a:pathLst>
                <a:path w="44" h="48">
                  <a:moveTo>
                    <a:pt x="0" y="0"/>
                  </a:moveTo>
                  <a:lnTo>
                    <a:pt x="19" y="24"/>
                  </a:lnTo>
                  <a:lnTo>
                    <a:pt x="44" y="48"/>
                  </a:lnTo>
                </a:path>
              </a:pathLst>
            </a:custGeom>
            <a:noFill/>
            <a:ln w="15875">
              <a:solidFill>
                <a:srgbClr val="0000FF"/>
              </a:solidFill>
              <a:round/>
              <a:headEnd/>
              <a:tailEnd/>
            </a:ln>
          </p:spPr>
          <p:txBody>
            <a:bodyPr/>
            <a:lstStyle/>
            <a:p>
              <a:endParaRPr lang="en-GB"/>
            </a:p>
          </p:txBody>
        </p:sp>
        <p:sp>
          <p:nvSpPr>
            <p:cNvPr id="24649" name="Freeform 88"/>
            <p:cNvSpPr>
              <a:spLocks/>
            </p:cNvSpPr>
            <p:nvPr/>
          </p:nvSpPr>
          <p:spPr bwMode="auto">
            <a:xfrm>
              <a:off x="6403975" y="4984750"/>
              <a:ext cx="60325" cy="69850"/>
            </a:xfrm>
            <a:custGeom>
              <a:avLst/>
              <a:gdLst>
                <a:gd name="T0" fmla="*/ 0 w 38"/>
                <a:gd name="T1" fmla="*/ 0 h 44"/>
                <a:gd name="T2" fmla="*/ 2147483647 w 38"/>
                <a:gd name="T3" fmla="*/ 2147483647 h 44"/>
                <a:gd name="T4" fmla="*/ 2147483647 w 38"/>
                <a:gd name="T5" fmla="*/ 2147483647 h 44"/>
                <a:gd name="T6" fmla="*/ 0 60000 65536"/>
                <a:gd name="T7" fmla="*/ 0 60000 65536"/>
                <a:gd name="T8" fmla="*/ 0 60000 65536"/>
                <a:gd name="T9" fmla="*/ 0 w 38"/>
                <a:gd name="T10" fmla="*/ 0 h 44"/>
                <a:gd name="T11" fmla="*/ 38 w 38"/>
                <a:gd name="T12" fmla="*/ 44 h 44"/>
              </a:gdLst>
              <a:ahLst/>
              <a:cxnLst>
                <a:cxn ang="T6">
                  <a:pos x="T0" y="T1"/>
                </a:cxn>
                <a:cxn ang="T7">
                  <a:pos x="T2" y="T3"/>
                </a:cxn>
                <a:cxn ang="T8">
                  <a:pos x="T4" y="T5"/>
                </a:cxn>
              </a:cxnLst>
              <a:rect l="T9" t="T10" r="T11" b="T12"/>
              <a:pathLst>
                <a:path w="38" h="44">
                  <a:moveTo>
                    <a:pt x="0" y="0"/>
                  </a:moveTo>
                  <a:lnTo>
                    <a:pt x="19" y="24"/>
                  </a:lnTo>
                  <a:lnTo>
                    <a:pt x="38" y="44"/>
                  </a:lnTo>
                </a:path>
              </a:pathLst>
            </a:custGeom>
            <a:noFill/>
            <a:ln w="15875">
              <a:solidFill>
                <a:srgbClr val="0000FF"/>
              </a:solidFill>
              <a:round/>
              <a:headEnd/>
              <a:tailEnd/>
            </a:ln>
          </p:spPr>
          <p:txBody>
            <a:bodyPr/>
            <a:lstStyle/>
            <a:p>
              <a:endParaRPr lang="en-GB"/>
            </a:p>
          </p:txBody>
        </p:sp>
        <p:sp>
          <p:nvSpPr>
            <p:cNvPr id="24650" name="Line 89"/>
            <p:cNvSpPr>
              <a:spLocks noChangeShapeType="1"/>
            </p:cNvSpPr>
            <p:nvPr/>
          </p:nvSpPr>
          <p:spPr bwMode="auto">
            <a:xfrm>
              <a:off x="6464300" y="5054600"/>
              <a:ext cx="61912" cy="52387"/>
            </a:xfrm>
            <a:prstGeom prst="line">
              <a:avLst/>
            </a:prstGeom>
            <a:noFill/>
            <a:ln w="15875">
              <a:solidFill>
                <a:srgbClr val="0000FF"/>
              </a:solidFill>
              <a:round/>
              <a:headEnd/>
              <a:tailEnd/>
            </a:ln>
          </p:spPr>
          <p:txBody>
            <a:bodyPr/>
            <a:lstStyle/>
            <a:p>
              <a:endParaRPr lang="en-GB"/>
            </a:p>
          </p:txBody>
        </p:sp>
        <p:sp>
          <p:nvSpPr>
            <p:cNvPr id="24651" name="Line 90"/>
            <p:cNvSpPr>
              <a:spLocks noChangeShapeType="1"/>
            </p:cNvSpPr>
            <p:nvPr/>
          </p:nvSpPr>
          <p:spPr bwMode="auto">
            <a:xfrm>
              <a:off x="6526212" y="5106987"/>
              <a:ext cx="61913" cy="47625"/>
            </a:xfrm>
            <a:prstGeom prst="line">
              <a:avLst/>
            </a:prstGeom>
            <a:noFill/>
            <a:ln w="15875">
              <a:solidFill>
                <a:srgbClr val="0000FF"/>
              </a:solidFill>
              <a:round/>
              <a:headEnd/>
              <a:tailEnd/>
            </a:ln>
          </p:spPr>
          <p:txBody>
            <a:bodyPr/>
            <a:lstStyle/>
            <a:p>
              <a:endParaRPr lang="en-GB"/>
            </a:p>
          </p:txBody>
        </p:sp>
        <p:sp>
          <p:nvSpPr>
            <p:cNvPr id="24652" name="Line 91"/>
            <p:cNvSpPr>
              <a:spLocks noChangeShapeType="1"/>
            </p:cNvSpPr>
            <p:nvPr/>
          </p:nvSpPr>
          <p:spPr bwMode="auto">
            <a:xfrm>
              <a:off x="6588125" y="5154612"/>
              <a:ext cx="61912" cy="38100"/>
            </a:xfrm>
            <a:prstGeom prst="line">
              <a:avLst/>
            </a:prstGeom>
            <a:noFill/>
            <a:ln w="15875">
              <a:solidFill>
                <a:srgbClr val="0000FF"/>
              </a:solidFill>
              <a:round/>
              <a:headEnd/>
              <a:tailEnd/>
            </a:ln>
          </p:spPr>
          <p:txBody>
            <a:bodyPr/>
            <a:lstStyle/>
            <a:p>
              <a:endParaRPr lang="en-GB"/>
            </a:p>
          </p:txBody>
        </p:sp>
        <p:sp>
          <p:nvSpPr>
            <p:cNvPr id="24653" name="Freeform 92"/>
            <p:cNvSpPr>
              <a:spLocks/>
            </p:cNvSpPr>
            <p:nvPr/>
          </p:nvSpPr>
          <p:spPr bwMode="auto">
            <a:xfrm>
              <a:off x="6650037" y="5192712"/>
              <a:ext cx="68263" cy="30163"/>
            </a:xfrm>
            <a:custGeom>
              <a:avLst/>
              <a:gdLst>
                <a:gd name="T0" fmla="*/ 0 w 43"/>
                <a:gd name="T1" fmla="*/ 0 h 19"/>
                <a:gd name="T2" fmla="*/ 2147483647 w 43"/>
                <a:gd name="T3" fmla="*/ 2147483647 h 19"/>
                <a:gd name="T4" fmla="*/ 2147483647 w 43"/>
                <a:gd name="T5" fmla="*/ 2147483647 h 19"/>
                <a:gd name="T6" fmla="*/ 0 60000 65536"/>
                <a:gd name="T7" fmla="*/ 0 60000 65536"/>
                <a:gd name="T8" fmla="*/ 0 60000 65536"/>
                <a:gd name="T9" fmla="*/ 0 w 43"/>
                <a:gd name="T10" fmla="*/ 0 h 19"/>
                <a:gd name="T11" fmla="*/ 43 w 43"/>
                <a:gd name="T12" fmla="*/ 19 h 19"/>
              </a:gdLst>
              <a:ahLst/>
              <a:cxnLst>
                <a:cxn ang="T6">
                  <a:pos x="T0" y="T1"/>
                </a:cxn>
                <a:cxn ang="T7">
                  <a:pos x="T2" y="T3"/>
                </a:cxn>
                <a:cxn ang="T8">
                  <a:pos x="T4" y="T5"/>
                </a:cxn>
              </a:cxnLst>
              <a:rect l="T9" t="T10" r="T11" b="T12"/>
              <a:pathLst>
                <a:path w="43" h="19">
                  <a:moveTo>
                    <a:pt x="0" y="0"/>
                  </a:moveTo>
                  <a:lnTo>
                    <a:pt x="19" y="9"/>
                  </a:lnTo>
                  <a:lnTo>
                    <a:pt x="43" y="19"/>
                  </a:lnTo>
                </a:path>
              </a:pathLst>
            </a:custGeom>
            <a:noFill/>
            <a:ln w="15875">
              <a:solidFill>
                <a:srgbClr val="0000FF"/>
              </a:solidFill>
              <a:round/>
              <a:headEnd/>
              <a:tailEnd/>
            </a:ln>
          </p:spPr>
          <p:txBody>
            <a:bodyPr/>
            <a:lstStyle/>
            <a:p>
              <a:endParaRPr lang="en-GB"/>
            </a:p>
          </p:txBody>
        </p:sp>
        <p:sp>
          <p:nvSpPr>
            <p:cNvPr id="24654" name="Line 93"/>
            <p:cNvSpPr>
              <a:spLocks noChangeShapeType="1"/>
            </p:cNvSpPr>
            <p:nvPr/>
          </p:nvSpPr>
          <p:spPr bwMode="auto">
            <a:xfrm>
              <a:off x="6718300" y="5222875"/>
              <a:ext cx="61912" cy="23812"/>
            </a:xfrm>
            <a:prstGeom prst="line">
              <a:avLst/>
            </a:prstGeom>
            <a:noFill/>
            <a:ln w="15875">
              <a:solidFill>
                <a:srgbClr val="0000FF"/>
              </a:solidFill>
              <a:round/>
              <a:headEnd/>
              <a:tailEnd/>
            </a:ln>
          </p:spPr>
          <p:txBody>
            <a:bodyPr/>
            <a:lstStyle/>
            <a:p>
              <a:endParaRPr lang="en-GB"/>
            </a:p>
          </p:txBody>
        </p:sp>
        <p:sp>
          <p:nvSpPr>
            <p:cNvPr id="24655" name="Line 94"/>
            <p:cNvSpPr>
              <a:spLocks noChangeShapeType="1"/>
            </p:cNvSpPr>
            <p:nvPr/>
          </p:nvSpPr>
          <p:spPr bwMode="auto">
            <a:xfrm>
              <a:off x="6780212" y="5246687"/>
              <a:ext cx="61913" cy="22225"/>
            </a:xfrm>
            <a:prstGeom prst="line">
              <a:avLst/>
            </a:prstGeom>
            <a:noFill/>
            <a:ln w="15875">
              <a:solidFill>
                <a:srgbClr val="0000FF"/>
              </a:solidFill>
              <a:round/>
              <a:headEnd/>
              <a:tailEnd/>
            </a:ln>
          </p:spPr>
          <p:txBody>
            <a:bodyPr/>
            <a:lstStyle/>
            <a:p>
              <a:endParaRPr lang="en-GB"/>
            </a:p>
          </p:txBody>
        </p:sp>
        <p:sp>
          <p:nvSpPr>
            <p:cNvPr id="24656" name="Line 95"/>
            <p:cNvSpPr>
              <a:spLocks noChangeShapeType="1"/>
            </p:cNvSpPr>
            <p:nvPr/>
          </p:nvSpPr>
          <p:spPr bwMode="auto">
            <a:xfrm>
              <a:off x="6842125" y="5268912"/>
              <a:ext cx="60325" cy="15875"/>
            </a:xfrm>
            <a:prstGeom prst="line">
              <a:avLst/>
            </a:prstGeom>
            <a:noFill/>
            <a:ln w="15875">
              <a:solidFill>
                <a:srgbClr val="0000FF"/>
              </a:solidFill>
              <a:round/>
              <a:headEnd/>
              <a:tailEnd/>
            </a:ln>
          </p:spPr>
          <p:txBody>
            <a:bodyPr/>
            <a:lstStyle/>
            <a:p>
              <a:endParaRPr lang="en-GB"/>
            </a:p>
          </p:txBody>
        </p:sp>
        <p:sp>
          <p:nvSpPr>
            <p:cNvPr id="24657" name="Line 96"/>
            <p:cNvSpPr>
              <a:spLocks noChangeShapeType="1"/>
            </p:cNvSpPr>
            <p:nvPr/>
          </p:nvSpPr>
          <p:spPr bwMode="auto">
            <a:xfrm>
              <a:off x="6902450" y="5284787"/>
              <a:ext cx="61912" cy="7938"/>
            </a:xfrm>
            <a:prstGeom prst="line">
              <a:avLst/>
            </a:prstGeom>
            <a:noFill/>
            <a:ln w="15875">
              <a:solidFill>
                <a:srgbClr val="0000FF"/>
              </a:solidFill>
              <a:round/>
              <a:headEnd/>
              <a:tailEnd/>
            </a:ln>
          </p:spPr>
          <p:txBody>
            <a:bodyPr/>
            <a:lstStyle/>
            <a:p>
              <a:endParaRPr lang="en-GB"/>
            </a:p>
          </p:txBody>
        </p:sp>
        <p:sp>
          <p:nvSpPr>
            <p:cNvPr id="24658" name="Freeform 97"/>
            <p:cNvSpPr>
              <a:spLocks/>
            </p:cNvSpPr>
            <p:nvPr/>
          </p:nvSpPr>
          <p:spPr bwMode="auto">
            <a:xfrm>
              <a:off x="6964362" y="5292725"/>
              <a:ext cx="69850" cy="7937"/>
            </a:xfrm>
            <a:custGeom>
              <a:avLst/>
              <a:gdLst>
                <a:gd name="T0" fmla="*/ 0 w 44"/>
                <a:gd name="T1" fmla="*/ 0 h 5"/>
                <a:gd name="T2" fmla="*/ 2147483647 w 44"/>
                <a:gd name="T3" fmla="*/ 0 h 5"/>
                <a:gd name="T4" fmla="*/ 2147483647 w 44"/>
                <a:gd name="T5" fmla="*/ 2147483647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0"/>
                  </a:moveTo>
                  <a:lnTo>
                    <a:pt x="20" y="0"/>
                  </a:lnTo>
                  <a:lnTo>
                    <a:pt x="44" y="5"/>
                  </a:lnTo>
                </a:path>
              </a:pathLst>
            </a:custGeom>
            <a:noFill/>
            <a:ln w="15875">
              <a:solidFill>
                <a:srgbClr val="0000FF"/>
              </a:solidFill>
              <a:round/>
              <a:headEnd/>
              <a:tailEnd/>
            </a:ln>
          </p:spPr>
          <p:txBody>
            <a:bodyPr/>
            <a:lstStyle/>
            <a:p>
              <a:endParaRPr lang="en-GB"/>
            </a:p>
          </p:txBody>
        </p:sp>
        <p:sp>
          <p:nvSpPr>
            <p:cNvPr id="24659" name="Line 98"/>
            <p:cNvSpPr>
              <a:spLocks noChangeShapeType="1"/>
            </p:cNvSpPr>
            <p:nvPr/>
          </p:nvSpPr>
          <p:spPr bwMode="auto">
            <a:xfrm>
              <a:off x="7034212" y="5300662"/>
              <a:ext cx="61913" cy="6350"/>
            </a:xfrm>
            <a:prstGeom prst="line">
              <a:avLst/>
            </a:prstGeom>
            <a:noFill/>
            <a:ln w="15875">
              <a:solidFill>
                <a:srgbClr val="0000FF"/>
              </a:solidFill>
              <a:round/>
              <a:headEnd/>
              <a:tailEnd/>
            </a:ln>
          </p:spPr>
          <p:txBody>
            <a:bodyPr/>
            <a:lstStyle/>
            <a:p>
              <a:endParaRPr lang="en-GB"/>
            </a:p>
          </p:txBody>
        </p:sp>
      </p:grpSp>
      <p:sp>
        <p:nvSpPr>
          <p:cNvPr id="24580" name="TextBox 80"/>
          <p:cNvSpPr txBox="1">
            <a:spLocks noChangeArrowheads="1"/>
          </p:cNvSpPr>
          <p:nvPr/>
        </p:nvSpPr>
        <p:spPr bwMode="auto">
          <a:xfrm>
            <a:off x="3781425" y="5938838"/>
            <a:ext cx="762000" cy="461962"/>
          </a:xfrm>
          <a:prstGeom prst="rect">
            <a:avLst/>
          </a:prstGeom>
          <a:noFill/>
          <a:ln w="9525">
            <a:noFill/>
            <a:miter lim="800000"/>
            <a:headEnd/>
            <a:tailEnd/>
          </a:ln>
        </p:spPr>
        <p:txBody>
          <a:bodyPr>
            <a:spAutoFit/>
          </a:bodyPr>
          <a:lstStyle/>
          <a:p>
            <a:r>
              <a:rPr lang="el-GR" sz="2400" b="1">
                <a:latin typeface="Arial" charset="0"/>
                <a:cs typeface="Arial" charset="0"/>
              </a:rPr>
              <a:t>θ</a:t>
            </a:r>
            <a:endParaRPr lang="en-GB" sz="2400" b="1">
              <a:latin typeface="Arial" charset="0"/>
              <a:cs typeface="Arial" charset="0"/>
            </a:endParaRPr>
          </a:p>
        </p:txBody>
      </p:sp>
      <p:sp>
        <p:nvSpPr>
          <p:cNvPr id="24581" name="TextBox 81"/>
          <p:cNvSpPr txBox="1">
            <a:spLocks noChangeArrowheads="1"/>
          </p:cNvSpPr>
          <p:nvPr/>
        </p:nvSpPr>
        <p:spPr bwMode="auto">
          <a:xfrm>
            <a:off x="533400" y="4110038"/>
            <a:ext cx="1143000" cy="461962"/>
          </a:xfrm>
          <a:prstGeom prst="rect">
            <a:avLst/>
          </a:prstGeom>
          <a:noFill/>
          <a:ln w="9525">
            <a:noFill/>
            <a:miter lim="800000"/>
            <a:headEnd/>
            <a:tailEnd/>
          </a:ln>
        </p:spPr>
        <p:txBody>
          <a:bodyPr>
            <a:spAutoFit/>
          </a:bodyPr>
          <a:lstStyle/>
          <a:p>
            <a:r>
              <a:rPr lang="en-US" sz="2400" b="1">
                <a:latin typeface="Arial" charset="0"/>
                <a:cs typeface="Arial" charset="0"/>
              </a:rPr>
              <a:t>P(</a:t>
            </a:r>
            <a:r>
              <a:rPr lang="el-GR" sz="2400" b="1">
                <a:latin typeface="Arial" charset="0"/>
                <a:cs typeface="Arial" charset="0"/>
              </a:rPr>
              <a:t>θ</a:t>
            </a:r>
            <a:r>
              <a:rPr lang="en-US" sz="2400" b="1">
                <a:latin typeface="Arial" charset="0"/>
                <a:cs typeface="Arial" charset="0"/>
              </a:rPr>
              <a:t>|y</a:t>
            </a:r>
            <a:r>
              <a:rPr lang="en-GB" sz="2400" b="1">
                <a:latin typeface="Arial" charset="0"/>
                <a:cs typeface="Arial" charset="0"/>
              </a:rPr>
              <a:t>)</a:t>
            </a:r>
          </a:p>
        </p:txBody>
      </p:sp>
      <p:sp>
        <p:nvSpPr>
          <p:cNvPr id="24582" name="TextBox 84"/>
          <p:cNvSpPr txBox="1">
            <a:spLocks noChangeArrowheads="1"/>
          </p:cNvSpPr>
          <p:nvPr/>
        </p:nvSpPr>
        <p:spPr bwMode="auto">
          <a:xfrm>
            <a:off x="533400" y="533400"/>
            <a:ext cx="7727950" cy="830263"/>
          </a:xfrm>
          <a:prstGeom prst="rect">
            <a:avLst/>
          </a:prstGeom>
          <a:noFill/>
          <a:ln w="9525">
            <a:noFill/>
            <a:miter lim="800000"/>
            <a:headEnd/>
            <a:tailEnd/>
          </a:ln>
        </p:spPr>
        <p:txBody>
          <a:bodyPr wrap="none">
            <a:spAutoFit/>
          </a:bodyPr>
          <a:lstStyle/>
          <a:p>
            <a:r>
              <a:rPr lang="en-US" sz="2400">
                <a:latin typeface="Arial" charset="0"/>
                <a:cs typeface="Arial" charset="0"/>
              </a:rPr>
              <a:t>In light of the data, we can be 95% certain that the true </a:t>
            </a:r>
          </a:p>
          <a:p>
            <a:r>
              <a:rPr lang="en-US" sz="2400">
                <a:latin typeface="Arial" charset="0"/>
                <a:cs typeface="Arial" charset="0"/>
              </a:rPr>
              <a:t>value falls between L and U.</a:t>
            </a:r>
            <a:endParaRPr lang="en-GB" sz="2400">
              <a:latin typeface="Arial" charset="0"/>
              <a:cs typeface="Arial" charset="0"/>
            </a:endParaRPr>
          </a:p>
        </p:txBody>
      </p:sp>
      <p:cxnSp>
        <p:nvCxnSpPr>
          <p:cNvPr id="87" name="Straight Connector 86"/>
          <p:cNvCxnSpPr/>
          <p:nvPr/>
        </p:nvCxnSpPr>
        <p:spPr>
          <a:xfrm flipH="1">
            <a:off x="3171825" y="2814638"/>
            <a:ext cx="76200" cy="304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5076825" y="2814638"/>
            <a:ext cx="76200" cy="3048000"/>
          </a:xfrm>
          <a:prstGeom prst="line">
            <a:avLst/>
          </a:prstGeom>
        </p:spPr>
        <p:style>
          <a:lnRef idx="1">
            <a:schemeClr val="accent1"/>
          </a:lnRef>
          <a:fillRef idx="0">
            <a:schemeClr val="accent1"/>
          </a:fillRef>
          <a:effectRef idx="0">
            <a:schemeClr val="accent1"/>
          </a:effectRef>
          <a:fontRef idx="minor">
            <a:schemeClr val="tx1"/>
          </a:fontRef>
        </p:style>
      </p:cxnSp>
      <p:sp>
        <p:nvSpPr>
          <p:cNvPr id="24585" name="TextBox 80"/>
          <p:cNvSpPr txBox="1">
            <a:spLocks noChangeArrowheads="1"/>
          </p:cNvSpPr>
          <p:nvPr/>
        </p:nvSpPr>
        <p:spPr bwMode="auto">
          <a:xfrm>
            <a:off x="2667000" y="2200275"/>
            <a:ext cx="762000" cy="461963"/>
          </a:xfrm>
          <a:prstGeom prst="rect">
            <a:avLst/>
          </a:prstGeom>
          <a:noFill/>
          <a:ln w="9525">
            <a:noFill/>
            <a:miter lim="800000"/>
            <a:headEnd/>
            <a:tailEnd/>
          </a:ln>
        </p:spPr>
        <p:txBody>
          <a:bodyPr>
            <a:spAutoFit/>
          </a:bodyPr>
          <a:lstStyle/>
          <a:p>
            <a:r>
              <a:rPr lang="en-US" sz="2400">
                <a:latin typeface="Arial" charset="0"/>
                <a:cs typeface="Arial" charset="0"/>
              </a:rPr>
              <a:t>L</a:t>
            </a:r>
            <a:endParaRPr lang="en-GB" sz="2400">
              <a:latin typeface="Arial" charset="0"/>
              <a:cs typeface="Arial" charset="0"/>
            </a:endParaRPr>
          </a:p>
        </p:txBody>
      </p:sp>
      <p:sp>
        <p:nvSpPr>
          <p:cNvPr id="24586" name="TextBox 80"/>
          <p:cNvSpPr txBox="1">
            <a:spLocks noChangeArrowheads="1"/>
          </p:cNvSpPr>
          <p:nvPr/>
        </p:nvSpPr>
        <p:spPr bwMode="auto">
          <a:xfrm>
            <a:off x="4800600" y="2205038"/>
            <a:ext cx="762000" cy="461962"/>
          </a:xfrm>
          <a:prstGeom prst="rect">
            <a:avLst/>
          </a:prstGeom>
          <a:noFill/>
          <a:ln w="9525">
            <a:noFill/>
            <a:miter lim="800000"/>
            <a:headEnd/>
            <a:tailEnd/>
          </a:ln>
        </p:spPr>
        <p:txBody>
          <a:bodyPr>
            <a:spAutoFit/>
          </a:bodyPr>
          <a:lstStyle/>
          <a:p>
            <a:r>
              <a:rPr lang="en-US" sz="2400">
                <a:latin typeface="Arial" charset="0"/>
                <a:cs typeface="Arial" charset="0"/>
              </a:rPr>
              <a:t>U</a:t>
            </a:r>
            <a:endParaRPr lang="en-GB" sz="240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838200" y="1447800"/>
            <a:ext cx="7721600" cy="4114800"/>
          </a:xfrm>
        </p:spPr>
        <p:txBody>
          <a:bodyPr/>
          <a:lstStyle/>
          <a:p>
            <a:pPr>
              <a:buFontTx/>
              <a:buNone/>
            </a:pPr>
            <a:r>
              <a:rPr lang="en-GB" sz="2800" smtClean="0">
                <a:latin typeface="Arial" charset="0"/>
                <a:cs typeface="Arial" charset="0"/>
              </a:rPr>
              <a:t>dpois(x=22, lambda=23)</a:t>
            </a:r>
          </a:p>
          <a:p>
            <a:pPr>
              <a:buFontTx/>
              <a:buNone/>
            </a:pPr>
            <a:r>
              <a:rPr lang="en-GB" sz="2800" smtClean="0">
                <a:latin typeface="Arial" charset="0"/>
                <a:cs typeface="Arial" charset="0"/>
              </a:rPr>
              <a:t>dpois(x=0, lambda=23)</a:t>
            </a:r>
          </a:p>
          <a:p>
            <a:pPr>
              <a:buFontTx/>
              <a:buNone/>
            </a:pPr>
            <a:r>
              <a:rPr lang="en-GB" sz="2800" smtClean="0">
                <a:latin typeface="Arial" charset="0"/>
                <a:cs typeface="Arial" charset="0"/>
              </a:rPr>
              <a:t>dpois(x=15, lambda=23)</a:t>
            </a:r>
          </a:p>
          <a:p>
            <a:pPr>
              <a:buFontTx/>
              <a:buNone/>
            </a:pPr>
            <a:endParaRPr lang="en-GB" sz="2800" smtClean="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914400" y="349250"/>
            <a:ext cx="6975475" cy="717550"/>
          </a:xfrm>
        </p:spPr>
        <p:txBody>
          <a:bodyPr/>
          <a:lstStyle/>
          <a:p>
            <a:r>
              <a:rPr lang="en-US" smtClean="0"/>
              <a:t>Exercise on P(y</a:t>
            </a:r>
            <a:r>
              <a:rPr lang="en-US" baseline="-25000" smtClean="0"/>
              <a:t>i</a:t>
            </a:r>
            <a:r>
              <a:rPr lang="en-US" smtClean="0"/>
              <a:t>|</a:t>
            </a:r>
            <a:r>
              <a:rPr lang="el-GR" smtClean="0"/>
              <a:t>θ</a:t>
            </a:r>
            <a:r>
              <a:rPr lang="en-US" smtClean="0"/>
              <a:t>)</a:t>
            </a:r>
            <a:endParaRPr lang="en-GB" smtClean="0"/>
          </a:p>
        </p:txBody>
      </p:sp>
      <p:sp>
        <p:nvSpPr>
          <p:cNvPr id="16387" name="Content Placeholder 2"/>
          <p:cNvSpPr>
            <a:spLocks noGrp="1"/>
          </p:cNvSpPr>
          <p:nvPr>
            <p:ph idx="1"/>
          </p:nvPr>
        </p:nvSpPr>
        <p:spPr>
          <a:xfrm>
            <a:off x="685800" y="1676400"/>
            <a:ext cx="7721600" cy="4114800"/>
          </a:xfrm>
        </p:spPr>
        <p:txBody>
          <a:bodyPr/>
          <a:lstStyle/>
          <a:p>
            <a:r>
              <a:rPr lang="en-US" sz="2800" smtClean="0"/>
              <a:t>Prevalence is used in disease ecology to indicate the proportion of the population that is infected.</a:t>
            </a:r>
          </a:p>
          <a:p>
            <a:r>
              <a:rPr lang="en-US" sz="2800" smtClean="0"/>
              <a:t>Prevalence of WNV in a mosquito population averages 12%. A sample of 24 mosquitos includes 4 infected individuals. </a:t>
            </a:r>
          </a:p>
          <a:p>
            <a:r>
              <a:rPr lang="en-US" sz="2800" smtClean="0"/>
              <a:t>What is the probability of obtaining these data if the estimate of prevalence is true?</a:t>
            </a:r>
          </a:p>
          <a:p>
            <a:endParaRPr lang="en-US" sz="2800" smtClean="0"/>
          </a:p>
        </p:txBody>
      </p:sp>
      <p:sp>
        <p:nvSpPr>
          <p:cNvPr id="4" name="TextBox 3"/>
          <p:cNvSpPr txBox="1"/>
          <p:nvPr/>
        </p:nvSpPr>
        <p:spPr>
          <a:xfrm>
            <a:off x="533400" y="5105400"/>
            <a:ext cx="6692858" cy="461665"/>
          </a:xfrm>
          <a:prstGeom prst="rect">
            <a:avLst/>
          </a:prstGeom>
          <a:noFill/>
        </p:spPr>
        <p:txBody>
          <a:bodyPr wrap="none" rtlCol="0">
            <a:spAutoFit/>
          </a:bodyPr>
          <a:lstStyle/>
          <a:p>
            <a:r>
              <a:rPr lang="en-US" sz="2400" dirty="0" smtClean="0">
                <a:solidFill>
                  <a:schemeClr val="tx2"/>
                </a:solidFill>
                <a:latin typeface="Arial" pitchFamily="34" charset="0"/>
                <a:cs typeface="Arial" pitchFamily="34" charset="0"/>
              </a:rPr>
              <a:t>What probability distribution would you choose?</a:t>
            </a:r>
            <a:endParaRPr lang="en-GB" sz="2400" dirty="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838200" y="1447800"/>
            <a:ext cx="7721600" cy="4114800"/>
          </a:xfrm>
        </p:spPr>
        <p:txBody>
          <a:bodyPr/>
          <a:lstStyle/>
          <a:p>
            <a:pPr>
              <a:buFontTx/>
              <a:buNone/>
            </a:pPr>
            <a:r>
              <a:rPr lang="en-GB" sz="2800" dirty="0" err="1" smtClean="0">
                <a:latin typeface="Arial" charset="0"/>
                <a:cs typeface="Arial" charset="0"/>
              </a:rPr>
              <a:t>dbinom</a:t>
            </a:r>
            <a:r>
              <a:rPr lang="en-GB" sz="2800" dirty="0" smtClean="0">
                <a:latin typeface="Arial" charset="0"/>
                <a:cs typeface="Arial" charset="0"/>
              </a:rPr>
              <a:t>(4,size=24,p=0.12)</a:t>
            </a:r>
          </a:p>
          <a:p>
            <a:pPr>
              <a:buFontTx/>
              <a:buNone/>
            </a:pPr>
            <a:r>
              <a:rPr lang="en-US" sz="2800" dirty="0" smtClean="0">
                <a:latin typeface="Arial" charset="0"/>
                <a:cs typeface="Arial" charset="0"/>
              </a:rPr>
              <a:t>[1] 0.1709024</a:t>
            </a:r>
            <a:endParaRPr lang="en-GB" sz="2800" dirty="0" smtClean="0">
              <a:latin typeface="Arial" charset="0"/>
              <a:cs typeface="Arial" charset="0"/>
            </a:endParaRPr>
          </a:p>
          <a:p>
            <a:pPr>
              <a:buFontTx/>
              <a:buNone/>
            </a:pPr>
            <a:endParaRPr lang="en-GB" sz="28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0" y="349250"/>
            <a:ext cx="6975475" cy="717550"/>
          </a:xfrm>
        </p:spPr>
        <p:txBody>
          <a:bodyPr/>
          <a:lstStyle/>
          <a:p>
            <a:r>
              <a:rPr lang="en-US" smtClean="0"/>
              <a:t>Exercise on P(y</a:t>
            </a:r>
            <a:r>
              <a:rPr lang="en-US" baseline="-25000" smtClean="0"/>
              <a:t>i</a:t>
            </a:r>
            <a:r>
              <a:rPr lang="en-US" smtClean="0"/>
              <a:t>|</a:t>
            </a:r>
            <a:r>
              <a:rPr lang="el-GR" smtClean="0"/>
              <a:t>θ</a:t>
            </a:r>
            <a:r>
              <a:rPr lang="en-US" smtClean="0"/>
              <a:t>)</a:t>
            </a:r>
            <a:endParaRPr lang="en-GB" smtClean="0"/>
          </a:p>
        </p:txBody>
      </p:sp>
      <p:sp>
        <p:nvSpPr>
          <p:cNvPr id="18435" name="Content Placeholder 2"/>
          <p:cNvSpPr>
            <a:spLocks noGrp="1"/>
          </p:cNvSpPr>
          <p:nvPr>
            <p:ph idx="1"/>
          </p:nvPr>
        </p:nvSpPr>
        <p:spPr>
          <a:xfrm>
            <a:off x="685800" y="1676400"/>
            <a:ext cx="7721600" cy="4114800"/>
          </a:xfrm>
        </p:spPr>
        <p:txBody>
          <a:bodyPr/>
          <a:lstStyle/>
          <a:p>
            <a:r>
              <a:rPr lang="en-US" sz="2800" dirty="0" smtClean="0"/>
              <a:t>The average aboveground biomass in 1 m</a:t>
            </a:r>
            <a:r>
              <a:rPr lang="en-US" sz="2800" baseline="30000" dirty="0" smtClean="0"/>
              <a:t>2</a:t>
            </a:r>
            <a:r>
              <a:rPr lang="en-US" sz="2800" dirty="0" smtClean="0"/>
              <a:t> of grassland is 103.4 g/m</a:t>
            </a:r>
            <a:r>
              <a:rPr lang="en-US" sz="2800" baseline="30000" dirty="0" smtClean="0"/>
              <a:t>2</a:t>
            </a:r>
            <a:r>
              <a:rPr lang="en-US" sz="2800" dirty="0" smtClean="0"/>
              <a:t> with a std dev of 23.3.</a:t>
            </a:r>
          </a:p>
          <a:p>
            <a:r>
              <a:rPr lang="en-US" sz="2800" dirty="0" smtClean="0"/>
              <a:t>You clip a 1m</a:t>
            </a:r>
            <a:r>
              <a:rPr lang="en-US" sz="2800" baseline="30000" dirty="0" smtClean="0"/>
              <a:t>2</a:t>
            </a:r>
            <a:r>
              <a:rPr lang="en-US" sz="2800" dirty="0" smtClean="0"/>
              <a:t> . What is the probability density of obtaining </a:t>
            </a:r>
            <a:r>
              <a:rPr lang="en-US" sz="2800" dirty="0" err="1" smtClean="0"/>
              <a:t>y</a:t>
            </a:r>
            <a:r>
              <a:rPr lang="en-US" sz="2800" baseline="-25000" dirty="0" err="1" smtClean="0"/>
              <a:t>i</a:t>
            </a:r>
            <a:r>
              <a:rPr lang="en-US" sz="2800" dirty="0" smtClean="0"/>
              <a:t>=94 g/m</a:t>
            </a:r>
            <a:r>
              <a:rPr lang="en-US" sz="2800" baseline="30000" dirty="0" smtClean="0"/>
              <a:t>2</a:t>
            </a:r>
            <a:r>
              <a:rPr lang="en-US" sz="2800" dirty="0" smtClean="0"/>
              <a:t>.</a:t>
            </a:r>
          </a:p>
          <a:p>
            <a:r>
              <a:rPr lang="en-US" sz="2800" dirty="0" smtClean="0"/>
              <a:t>What is the probability that your plot will contain between 90 and 110 g/m</a:t>
            </a:r>
            <a:r>
              <a:rPr lang="en-US" sz="2800" baseline="30000" dirty="0" smtClean="0"/>
              <a:t>2</a:t>
            </a:r>
            <a:r>
              <a:rPr lang="en-US" sz="2800" dirty="0" smtClean="0"/>
              <a:t> of biomass?</a:t>
            </a:r>
          </a:p>
          <a:p>
            <a:endParaRPr lang="en-US" sz="2800" dirty="0" smtClean="0"/>
          </a:p>
        </p:txBody>
      </p:sp>
      <p:sp>
        <p:nvSpPr>
          <p:cNvPr id="4" name="TextBox 3"/>
          <p:cNvSpPr txBox="1"/>
          <p:nvPr/>
        </p:nvSpPr>
        <p:spPr>
          <a:xfrm>
            <a:off x="533400" y="5105400"/>
            <a:ext cx="6692858" cy="461665"/>
          </a:xfrm>
          <a:prstGeom prst="rect">
            <a:avLst/>
          </a:prstGeom>
          <a:noFill/>
        </p:spPr>
        <p:txBody>
          <a:bodyPr wrap="none" rtlCol="0">
            <a:spAutoFit/>
          </a:bodyPr>
          <a:lstStyle/>
          <a:p>
            <a:r>
              <a:rPr lang="en-US" sz="2400" dirty="0" smtClean="0">
                <a:solidFill>
                  <a:schemeClr val="tx2"/>
                </a:solidFill>
                <a:latin typeface="Arial" pitchFamily="34" charset="0"/>
                <a:cs typeface="Arial" pitchFamily="34" charset="0"/>
              </a:rPr>
              <a:t>What probability distribution would you choose?</a:t>
            </a:r>
            <a:endParaRPr lang="en-GB" sz="2400" dirty="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Default Design">
  <a:themeElements>
    <a:clrScheme name="">
      <a:dk1>
        <a:srgbClr val="000000"/>
      </a:dk1>
      <a:lt1>
        <a:srgbClr val="FFFFFF"/>
      </a:lt1>
      <a:dk2>
        <a:srgbClr val="0000CC"/>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omic Sans MS"/>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20155</TotalTime>
  <Words>3984</Words>
  <Application>Microsoft Office PowerPoint</Application>
  <PresentationFormat>On-screen Show (4:3)</PresentationFormat>
  <Paragraphs>491</Paragraphs>
  <Slides>57</Slides>
  <Notes>26</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57</vt:i4>
      </vt:variant>
    </vt:vector>
  </HeadingPairs>
  <TitlesOfParts>
    <vt:vector size="61" baseType="lpstr">
      <vt:lpstr>Default Design</vt:lpstr>
      <vt:lpstr>Equation</vt:lpstr>
      <vt:lpstr>Chart</vt:lpstr>
      <vt:lpstr>Worksheet</vt:lpstr>
      <vt:lpstr>Likelihood  and  Maximum Likelihood Estimation</vt:lpstr>
      <vt:lpstr>Objectives</vt:lpstr>
      <vt:lpstr>Roadmap</vt:lpstr>
      <vt:lpstr>Stochasticity </vt:lpstr>
      <vt:lpstr>Exercise on P(yi|θ) </vt:lpstr>
      <vt:lpstr>PowerPoint Presentation</vt:lpstr>
      <vt:lpstr>Exercise on P(yi|θ)</vt:lpstr>
      <vt:lpstr>PowerPoint Presentation</vt:lpstr>
      <vt:lpstr>Exercise on P(yi|θ)</vt:lpstr>
      <vt:lpstr>PowerPoint Presentation</vt:lpstr>
      <vt:lpstr>Attaching a process model to the data:  Can we predict tree fecundity as a function of tree size?</vt:lpstr>
      <vt:lpstr>Iterative process</vt:lpstr>
      <vt:lpstr>PowerPoint Presentation</vt:lpstr>
      <vt:lpstr>PowerPoint Presentation</vt:lpstr>
      <vt:lpstr>PowerPoint Presentation</vt:lpstr>
      <vt:lpstr>PowerPoint Presentation</vt:lpstr>
      <vt:lpstr>As before we attach a process model to the data</vt:lpstr>
      <vt:lpstr>To estimate model parameter</vt:lpstr>
      <vt:lpstr>PowerPoint Presentation</vt:lpstr>
      <vt:lpstr>Intuition for probability vs likelihood Both use the likelihood function, P(y|θ)</vt:lpstr>
      <vt:lpstr>PowerPoint Presentation</vt:lpstr>
      <vt:lpstr>The likelihood profile:  P(y|θ) vs. θ holding y constant</vt:lpstr>
      <vt:lpstr>Foreshadowing….what do we need to do to make the area under the curve=1?</vt:lpstr>
      <vt:lpstr>So what is likelihood –and what is it good for?</vt:lpstr>
      <vt:lpstr>Intuition for Likelihood</vt:lpstr>
      <vt:lpstr>Intuition for Likelihood</vt:lpstr>
      <vt:lpstr>Likelihood</vt:lpstr>
      <vt:lpstr>PowerPoint Presentation</vt:lpstr>
      <vt:lpstr>When we have multiple observations:</vt:lpstr>
      <vt:lpstr>PowerPoint Presentation</vt:lpstr>
      <vt:lpstr>PowerPoint Presentation</vt:lpstr>
      <vt:lpstr>Model comparison</vt:lpstr>
      <vt:lpstr>Model comparison</vt:lpstr>
      <vt:lpstr>Determination of appropriate likelihood function</vt:lpstr>
      <vt:lpstr>Evaluating the strength of evidence for the MLE</vt:lpstr>
      <vt:lpstr>General method</vt:lpstr>
      <vt:lpstr>Strength of evidence for particular parameter estimates – “Support”</vt:lpstr>
      <vt:lpstr>Asymptotic  vs. Simultaneous  M-Unit Support Limits</vt:lpstr>
      <vt:lpstr>Steps in Maximum Likelihood Estimation: The Nuts and Bolts of MLE</vt:lpstr>
      <vt:lpstr>Steps in Maximum Likelihood Estimation</vt:lpstr>
      <vt:lpstr>How do we use likelihood to estimate parameters? A sightability curve</vt:lpstr>
      <vt:lpstr>PowerPoint Presentation</vt:lpstr>
      <vt:lpstr>PowerPoint Presentation</vt:lpstr>
      <vt:lpstr>Searching for MLE on a surface: Two or more parameters</vt:lpstr>
      <vt:lpstr>Step I. Choose model</vt:lpstr>
      <vt:lpstr>Step 2&amp;3: Choose a probability model and combine with deterministic model</vt:lpstr>
      <vt:lpstr>Step 4: Search over the parameters to find values that  maximize the likelihood or minimize the negative log likelihood</vt:lpstr>
      <vt:lpstr>Optimization: Searching for MLE</vt:lpstr>
      <vt:lpstr>The art of parameter estimation by numerical search</vt:lpstr>
      <vt:lpstr>Parameter Estimation</vt:lpstr>
      <vt:lpstr>References</vt:lpstr>
      <vt:lpstr>Foreshadowing Bayes</vt:lpstr>
      <vt:lpstr>Exercise on P(yi|θ)</vt:lpstr>
      <vt:lpstr>Doesn’t this feel a little weird? Backwards perhaps?</vt:lpstr>
      <vt:lpstr>PowerPoint Presentation</vt:lpstr>
      <vt:lpstr>Bayes theorem</vt:lpstr>
      <vt:lpstr>PowerPoint Presentation</vt:lpstr>
    </vt:vector>
  </TitlesOfParts>
  <Company>Institute of Ecosystem Studies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Uriarte</dc:creator>
  <cp:lastModifiedBy>Maria Uriarte</cp:lastModifiedBy>
  <cp:revision>227</cp:revision>
  <dcterms:created xsi:type="dcterms:W3CDTF">2003-01-21T16:20:59Z</dcterms:created>
  <dcterms:modified xsi:type="dcterms:W3CDTF">2015-05-21T21:09:38Z</dcterms:modified>
</cp:coreProperties>
</file>