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10" r:id="rId3"/>
    <p:sldId id="323" r:id="rId4"/>
    <p:sldId id="318" r:id="rId5"/>
    <p:sldId id="319" r:id="rId6"/>
    <p:sldId id="320" r:id="rId7"/>
    <p:sldId id="321" r:id="rId8"/>
    <p:sldId id="313" r:id="rId9"/>
    <p:sldId id="314" r:id="rId10"/>
    <p:sldId id="315" r:id="rId11"/>
    <p:sldId id="322" r:id="rId12"/>
    <p:sldId id="32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099" autoAdjust="0"/>
  </p:normalViewPr>
  <p:slideViewPr>
    <p:cSldViewPr>
      <p:cViewPr>
        <p:scale>
          <a:sx n="66" d="100"/>
          <a:sy n="66" d="100"/>
        </p:scale>
        <p:origin x="-1930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02E79-4A91-4E2A-99B4-7C80CE20A984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350E2-0BCE-4A50-ADBE-E4A2BC8689FA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350E2-0BCE-4A50-ADBE-E4A2BC8689FA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413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Cannot</a:t>
            </a:r>
            <a:r>
              <a:rPr lang="en-US" baseline="0" dirty="0" smtClean="0"/>
              <a:t> parallelize within chains but can </a:t>
            </a:r>
            <a:r>
              <a:rPr lang="en-US" baseline="0" dirty="0" err="1" smtClean="0"/>
              <a:t>parallalize</a:t>
            </a:r>
            <a:r>
              <a:rPr lang="en-US" baseline="0" dirty="0" smtClean="0"/>
              <a:t> different chains.</a:t>
            </a:r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350E2-0BCE-4A50-ADBE-E4A2BC8689FA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486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55D3-26A3-4738-A821-D4002DFD6850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EF3B-4DFC-4F1A-AD6C-1AB5F831FA6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55D3-26A3-4738-A821-D4002DFD6850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EF3B-4DFC-4F1A-AD6C-1AB5F831FA6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55D3-26A3-4738-A821-D4002DFD6850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EF3B-4DFC-4F1A-AD6C-1AB5F831FA6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00099"/>
                </a:solidFill>
                <a:latin typeface="Comic Sans MS" pitchFamily="66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55D3-26A3-4738-A821-D4002DFD6850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EF3B-4DFC-4F1A-AD6C-1AB5F831FA6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55D3-26A3-4738-A821-D4002DFD6850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EF3B-4DFC-4F1A-AD6C-1AB5F831FA6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55D3-26A3-4738-A821-D4002DFD6850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EF3B-4DFC-4F1A-AD6C-1AB5F831FA6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55D3-26A3-4738-A821-D4002DFD6850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EF3B-4DFC-4F1A-AD6C-1AB5F831FA6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55D3-26A3-4738-A821-D4002DFD6850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EF3B-4DFC-4F1A-AD6C-1AB5F831FA6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55D3-26A3-4738-A821-D4002DFD6850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EF3B-4DFC-4F1A-AD6C-1AB5F831FA6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55D3-26A3-4738-A821-D4002DFD6850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EF3B-4DFC-4F1A-AD6C-1AB5F831FA6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55D3-26A3-4738-A821-D4002DFD6850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4EF3B-4DFC-4F1A-AD6C-1AB5F831FA6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955D3-26A3-4738-A821-D4002DFD6850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4EF3B-4DFC-4F1A-AD6C-1AB5F831FA6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99"/>
                </a:solidFill>
                <a:latin typeface="Comic Sans MS" pitchFamily="66" charset="0"/>
              </a:rPr>
              <a:t>JAGS</a:t>
            </a:r>
            <a:br>
              <a:rPr lang="en-US" dirty="0" smtClean="0">
                <a:solidFill>
                  <a:srgbClr val="000099"/>
                </a:solidFill>
                <a:latin typeface="Comic Sans MS" pitchFamily="66" charset="0"/>
              </a:rPr>
            </a:br>
            <a:endParaRPr lang="en-GB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991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s-CL" sz="1900" dirty="0"/>
          </a:p>
          <a:p>
            <a:pPr marL="0" indent="0">
              <a:buNone/>
            </a:pPr>
            <a:r>
              <a:rPr lang="es-CL" sz="1900" b="1" dirty="0" smtClean="0">
                <a:solidFill>
                  <a:srgbClr val="0000FF"/>
                </a:solidFill>
              </a:rPr>
              <a:t># </a:t>
            </a:r>
            <a:r>
              <a:rPr lang="es-CL" sz="1900" b="1" dirty="0">
                <a:solidFill>
                  <a:srgbClr val="0000FF"/>
                </a:solidFill>
              </a:rPr>
              <a:t>Set </a:t>
            </a:r>
            <a:r>
              <a:rPr lang="es-CL" sz="1900" b="1" dirty="0" err="1">
                <a:solidFill>
                  <a:srgbClr val="0000FF"/>
                </a:solidFill>
              </a:rPr>
              <a:t>run</a:t>
            </a:r>
            <a:r>
              <a:rPr lang="es-CL" sz="1900" b="1" dirty="0">
                <a:solidFill>
                  <a:srgbClr val="0000FF"/>
                </a:solidFill>
              </a:rPr>
              <a:t> </a:t>
            </a:r>
            <a:r>
              <a:rPr lang="es-CL" sz="1900" b="1" dirty="0" err="1">
                <a:solidFill>
                  <a:srgbClr val="0000FF"/>
                </a:solidFill>
              </a:rPr>
              <a:t>conditions</a:t>
            </a:r>
            <a:r>
              <a:rPr lang="es-CL" sz="1900" b="1" dirty="0">
                <a:solidFill>
                  <a:srgbClr val="0000FF"/>
                </a:solidFill>
              </a:rPr>
              <a:t>: </a:t>
            </a:r>
            <a:r>
              <a:rPr lang="es-CL" sz="1900" b="1" dirty="0" err="1">
                <a:solidFill>
                  <a:srgbClr val="0000FF"/>
                </a:solidFill>
              </a:rPr>
              <a:t>number</a:t>
            </a:r>
            <a:r>
              <a:rPr lang="es-CL" sz="1900" b="1" dirty="0">
                <a:solidFill>
                  <a:srgbClr val="0000FF"/>
                </a:solidFill>
              </a:rPr>
              <a:t> of </a:t>
            </a:r>
            <a:r>
              <a:rPr lang="es-CL" sz="1900" b="1" dirty="0" err="1">
                <a:solidFill>
                  <a:srgbClr val="0000FF"/>
                </a:solidFill>
              </a:rPr>
              <a:t>iterations</a:t>
            </a:r>
            <a:r>
              <a:rPr lang="es-CL" sz="1900" b="1" dirty="0">
                <a:solidFill>
                  <a:srgbClr val="0000FF"/>
                </a:solidFill>
              </a:rPr>
              <a:t> </a:t>
            </a:r>
            <a:r>
              <a:rPr lang="es-CL" sz="1900" b="1" dirty="0" err="1">
                <a:solidFill>
                  <a:srgbClr val="0000FF"/>
                </a:solidFill>
              </a:rPr>
              <a:t>for</a:t>
            </a:r>
            <a:r>
              <a:rPr lang="es-CL" sz="1900" b="1" dirty="0">
                <a:solidFill>
                  <a:srgbClr val="0000FF"/>
                </a:solidFill>
              </a:rPr>
              <a:t> </a:t>
            </a:r>
            <a:r>
              <a:rPr lang="es-CL" sz="1900" b="1" dirty="0" err="1">
                <a:solidFill>
                  <a:srgbClr val="0000FF"/>
                </a:solidFill>
              </a:rPr>
              <a:t>adaptation</a:t>
            </a:r>
            <a:r>
              <a:rPr lang="es-CL" sz="1900" b="1" dirty="0">
                <a:solidFill>
                  <a:srgbClr val="0000FF"/>
                </a:solidFill>
              </a:rPr>
              <a:t> &amp; </a:t>
            </a:r>
            <a:r>
              <a:rPr lang="es-CL" sz="1900" b="1" dirty="0" err="1">
                <a:solidFill>
                  <a:srgbClr val="0000FF"/>
                </a:solidFill>
              </a:rPr>
              <a:t>runs</a:t>
            </a:r>
            <a:r>
              <a:rPr lang="es-CL" sz="1900" b="1" dirty="0">
                <a:solidFill>
                  <a:srgbClr val="0000FF"/>
                </a:solidFill>
              </a:rPr>
              <a:t>, </a:t>
            </a:r>
            <a:r>
              <a:rPr lang="es-CL" sz="1900" b="1" dirty="0" err="1">
                <a:solidFill>
                  <a:srgbClr val="0000FF"/>
                </a:solidFill>
              </a:rPr>
              <a:t>number</a:t>
            </a:r>
            <a:r>
              <a:rPr lang="es-CL" sz="1900" b="1" dirty="0">
                <a:solidFill>
                  <a:srgbClr val="0000FF"/>
                </a:solidFill>
              </a:rPr>
              <a:t> of </a:t>
            </a:r>
            <a:r>
              <a:rPr lang="es-CL" sz="1900" b="1" dirty="0" err="1">
                <a:solidFill>
                  <a:srgbClr val="0000FF"/>
                </a:solidFill>
              </a:rPr>
              <a:t>chains</a:t>
            </a:r>
            <a:r>
              <a:rPr lang="es-CL" sz="1900" b="1" dirty="0">
                <a:solidFill>
                  <a:srgbClr val="0000FF"/>
                </a:solidFill>
              </a:rPr>
              <a:t>, </a:t>
            </a:r>
            <a:r>
              <a:rPr lang="es-CL" sz="1900" b="1" dirty="0" err="1" smtClean="0">
                <a:solidFill>
                  <a:srgbClr val="0000FF"/>
                </a:solidFill>
              </a:rPr>
              <a:t>etc</a:t>
            </a:r>
            <a:endParaRPr lang="es-CL" sz="1900" b="1" dirty="0"/>
          </a:p>
          <a:p>
            <a:pPr marL="0" indent="0">
              <a:buNone/>
            </a:pPr>
            <a:r>
              <a:rPr lang="es-CL" sz="1900" dirty="0" err="1"/>
              <a:t>n.adapt</a:t>
            </a:r>
            <a:r>
              <a:rPr lang="es-CL" sz="1900" dirty="0"/>
              <a:t>=500</a:t>
            </a:r>
          </a:p>
          <a:p>
            <a:pPr marL="0" indent="0">
              <a:buNone/>
            </a:pPr>
            <a:r>
              <a:rPr lang="es-CL" sz="1900" dirty="0" err="1"/>
              <a:t>n.update</a:t>
            </a:r>
            <a:r>
              <a:rPr lang="es-CL" sz="1900" dirty="0"/>
              <a:t> = 1000</a:t>
            </a:r>
          </a:p>
          <a:p>
            <a:pPr marL="0" indent="0">
              <a:buNone/>
            </a:pPr>
            <a:r>
              <a:rPr lang="es-CL" sz="1900" dirty="0" err="1"/>
              <a:t>n.iter</a:t>
            </a:r>
            <a:r>
              <a:rPr lang="es-CL" sz="1900" dirty="0"/>
              <a:t> = 3000</a:t>
            </a:r>
          </a:p>
          <a:p>
            <a:pPr marL="0" indent="0">
              <a:buNone/>
            </a:pPr>
            <a:endParaRPr lang="es-CL" sz="1900" b="1" dirty="0"/>
          </a:p>
          <a:p>
            <a:pPr marL="0" indent="0">
              <a:buNone/>
            </a:pPr>
            <a:r>
              <a:rPr lang="es-CL" sz="1900" b="1" dirty="0">
                <a:solidFill>
                  <a:srgbClr val="0000FF"/>
                </a:solidFill>
              </a:rPr>
              <a:t># </a:t>
            </a:r>
            <a:r>
              <a:rPr lang="es-CL" sz="1900" b="1" dirty="0" err="1">
                <a:solidFill>
                  <a:srgbClr val="0000FF"/>
                </a:solidFill>
              </a:rPr>
              <a:t>C</a:t>
            </a:r>
            <a:r>
              <a:rPr lang="es-CL" sz="1900" b="1" dirty="0" err="1" smtClean="0">
                <a:solidFill>
                  <a:srgbClr val="0000FF"/>
                </a:solidFill>
              </a:rPr>
              <a:t>all</a:t>
            </a:r>
            <a:r>
              <a:rPr lang="es-CL" sz="1900" b="1" dirty="0" smtClean="0">
                <a:solidFill>
                  <a:srgbClr val="0000FF"/>
                </a:solidFill>
              </a:rPr>
              <a:t> </a:t>
            </a:r>
            <a:r>
              <a:rPr lang="es-CL" sz="1900" b="1" dirty="0" err="1">
                <a:solidFill>
                  <a:srgbClr val="0000FF"/>
                </a:solidFill>
              </a:rPr>
              <a:t>to</a:t>
            </a:r>
            <a:r>
              <a:rPr lang="es-CL" sz="1900" b="1" dirty="0">
                <a:solidFill>
                  <a:srgbClr val="0000FF"/>
                </a:solidFill>
              </a:rPr>
              <a:t> JAGS</a:t>
            </a:r>
          </a:p>
          <a:p>
            <a:pPr marL="0" indent="0">
              <a:buNone/>
            </a:pPr>
            <a:r>
              <a:rPr lang="es-CL" sz="1900" dirty="0" err="1" smtClean="0"/>
              <a:t>jm</a:t>
            </a:r>
            <a:r>
              <a:rPr lang="es-CL" sz="1900" dirty="0" smtClean="0"/>
              <a:t>=</a:t>
            </a:r>
            <a:r>
              <a:rPr lang="es-CL" sz="1900" dirty="0" err="1" smtClean="0"/>
              <a:t>jags.model</a:t>
            </a:r>
            <a:r>
              <a:rPr lang="es-CL" sz="1900" dirty="0" smtClean="0"/>
              <a:t>(“</a:t>
            </a:r>
            <a:r>
              <a:rPr lang="es-CL" sz="1900" dirty="0" err="1" smtClean="0"/>
              <a:t>jags_light_example.R</a:t>
            </a:r>
            <a:r>
              <a:rPr lang="es-CL" sz="1900" dirty="0" err="1"/>
              <a:t>",data</a:t>
            </a:r>
            <a:r>
              <a:rPr lang="es-CL" sz="1900" dirty="0"/>
              <a:t>=</a:t>
            </a:r>
            <a:r>
              <a:rPr lang="es-CL" sz="1900" dirty="0" err="1"/>
              <a:t>data,mod.inits,n.chains</a:t>
            </a:r>
            <a:r>
              <a:rPr lang="es-CL" sz="1900" dirty="0"/>
              <a:t>=3,n.adapt = </a:t>
            </a:r>
            <a:r>
              <a:rPr lang="es-CL" sz="1900" dirty="0" err="1"/>
              <a:t>n.adapt</a:t>
            </a:r>
            <a:r>
              <a:rPr lang="es-CL" sz="1900" dirty="0"/>
              <a:t>)</a:t>
            </a:r>
          </a:p>
          <a:p>
            <a:pPr marL="0" indent="0">
              <a:buNone/>
            </a:pPr>
            <a:endParaRPr lang="es-CL" sz="1900" dirty="0"/>
          </a:p>
          <a:p>
            <a:pPr marL="0" indent="0">
              <a:buNone/>
            </a:pPr>
            <a:r>
              <a:rPr lang="es-CL" sz="1900" b="1" dirty="0" smtClean="0">
                <a:solidFill>
                  <a:srgbClr val="0000FF"/>
                </a:solidFill>
              </a:rPr>
              <a:t># </a:t>
            </a:r>
            <a:r>
              <a:rPr lang="es-CL" sz="1900" b="1" dirty="0" err="1" smtClean="0">
                <a:solidFill>
                  <a:srgbClr val="0000FF"/>
                </a:solidFill>
              </a:rPr>
              <a:t>Burnin</a:t>
            </a:r>
            <a:r>
              <a:rPr lang="es-CL" sz="1900" b="1" dirty="0" smtClean="0">
                <a:solidFill>
                  <a:srgbClr val="0000FF"/>
                </a:solidFill>
              </a:rPr>
              <a:t> </a:t>
            </a:r>
            <a:r>
              <a:rPr lang="es-CL" sz="1900" b="1" dirty="0" err="1">
                <a:solidFill>
                  <a:srgbClr val="0000FF"/>
                </a:solidFill>
              </a:rPr>
              <a:t>the</a:t>
            </a:r>
            <a:r>
              <a:rPr lang="es-CL" sz="1900" b="1" dirty="0">
                <a:solidFill>
                  <a:srgbClr val="0000FF"/>
                </a:solidFill>
              </a:rPr>
              <a:t> </a:t>
            </a:r>
            <a:r>
              <a:rPr lang="es-CL" sz="1900" b="1" dirty="0" err="1" smtClean="0">
                <a:solidFill>
                  <a:srgbClr val="0000FF"/>
                </a:solidFill>
              </a:rPr>
              <a:t>chain</a:t>
            </a:r>
            <a:r>
              <a:rPr lang="es-CL" sz="1900" b="1" dirty="0" smtClean="0">
                <a:solidFill>
                  <a:srgbClr val="0000FF"/>
                </a:solidFill>
              </a:rPr>
              <a:t> (</a:t>
            </a:r>
            <a:r>
              <a:rPr lang="es-CL" sz="1900" b="1" dirty="0" err="1" smtClean="0">
                <a:solidFill>
                  <a:srgbClr val="0000FF"/>
                </a:solidFill>
              </a:rPr>
              <a:t>we</a:t>
            </a:r>
            <a:r>
              <a:rPr lang="es-CL" sz="1900" b="1" dirty="0" smtClean="0">
                <a:solidFill>
                  <a:srgbClr val="0000FF"/>
                </a:solidFill>
              </a:rPr>
              <a:t> </a:t>
            </a:r>
            <a:r>
              <a:rPr lang="es-CL" sz="1900" b="1" dirty="0" err="1" smtClean="0">
                <a:solidFill>
                  <a:srgbClr val="0000FF"/>
                </a:solidFill>
              </a:rPr>
              <a:t>normally</a:t>
            </a:r>
            <a:r>
              <a:rPr lang="es-CL" sz="1900" b="1" dirty="0" smtClean="0">
                <a:solidFill>
                  <a:srgbClr val="0000FF"/>
                </a:solidFill>
              </a:rPr>
              <a:t> </a:t>
            </a:r>
            <a:r>
              <a:rPr lang="es-CL" sz="1900" b="1" dirty="0" err="1" smtClean="0">
                <a:solidFill>
                  <a:srgbClr val="0000FF"/>
                </a:solidFill>
              </a:rPr>
              <a:t>throw</a:t>
            </a:r>
            <a:r>
              <a:rPr lang="es-CL" sz="1900" b="1" dirty="0" smtClean="0">
                <a:solidFill>
                  <a:srgbClr val="0000FF"/>
                </a:solidFill>
              </a:rPr>
              <a:t> </a:t>
            </a:r>
            <a:r>
              <a:rPr lang="es-CL" sz="1900" b="1" dirty="0" err="1" smtClean="0">
                <a:solidFill>
                  <a:srgbClr val="0000FF"/>
                </a:solidFill>
              </a:rPr>
              <a:t>these</a:t>
            </a:r>
            <a:r>
              <a:rPr lang="es-CL" sz="1900" b="1" dirty="0" smtClean="0">
                <a:solidFill>
                  <a:srgbClr val="0000FF"/>
                </a:solidFill>
              </a:rPr>
              <a:t> </a:t>
            </a:r>
            <a:r>
              <a:rPr lang="es-CL" sz="1900" b="1" dirty="0" err="1" smtClean="0">
                <a:solidFill>
                  <a:srgbClr val="0000FF"/>
                </a:solidFill>
              </a:rPr>
              <a:t>out</a:t>
            </a:r>
            <a:r>
              <a:rPr lang="es-CL" sz="1900" b="1" dirty="0" smtClean="0">
                <a:solidFill>
                  <a:srgbClr val="0000FF"/>
                </a:solidFill>
              </a:rPr>
              <a:t>)</a:t>
            </a:r>
            <a:endParaRPr lang="es-CL" sz="19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CL" sz="1900" dirty="0" err="1"/>
              <a:t>update</a:t>
            </a:r>
            <a:r>
              <a:rPr lang="es-CL" sz="1900" dirty="0"/>
              <a:t>(</a:t>
            </a:r>
            <a:r>
              <a:rPr lang="es-CL" sz="1900" dirty="0" err="1"/>
              <a:t>jm</a:t>
            </a:r>
            <a:r>
              <a:rPr lang="es-CL" sz="1900" dirty="0"/>
              <a:t>, </a:t>
            </a:r>
            <a:r>
              <a:rPr lang="es-CL" sz="1900" dirty="0" err="1"/>
              <a:t>n.iter</a:t>
            </a:r>
            <a:r>
              <a:rPr lang="es-CL" sz="1900" dirty="0"/>
              <a:t>=</a:t>
            </a:r>
            <a:r>
              <a:rPr lang="es-CL" sz="1900" dirty="0" err="1"/>
              <a:t>n.update</a:t>
            </a:r>
            <a:r>
              <a:rPr lang="es-CL" sz="1900" dirty="0"/>
              <a:t>)</a:t>
            </a:r>
          </a:p>
          <a:p>
            <a:pPr marL="0" indent="0">
              <a:buNone/>
            </a:pPr>
            <a:endParaRPr lang="es-CL" sz="1900" dirty="0"/>
          </a:p>
          <a:p>
            <a:pPr marL="0" indent="0">
              <a:buNone/>
            </a:pPr>
            <a:r>
              <a:rPr lang="es-CL" sz="1900" b="1" dirty="0" smtClean="0">
                <a:solidFill>
                  <a:srgbClr val="0000FF"/>
                </a:solidFill>
              </a:rPr>
              <a:t># </a:t>
            </a:r>
            <a:r>
              <a:rPr lang="es-CL" sz="1900" b="1" dirty="0" err="1">
                <a:solidFill>
                  <a:srgbClr val="0000FF"/>
                </a:solidFill>
              </a:rPr>
              <a:t>G</a:t>
            </a:r>
            <a:r>
              <a:rPr lang="es-CL" sz="1900" b="1" dirty="0" err="1" smtClean="0">
                <a:solidFill>
                  <a:srgbClr val="0000FF"/>
                </a:solidFill>
              </a:rPr>
              <a:t>enerate</a:t>
            </a:r>
            <a:r>
              <a:rPr lang="es-CL" sz="1900" b="1" dirty="0" smtClean="0">
                <a:solidFill>
                  <a:srgbClr val="0000FF"/>
                </a:solidFill>
              </a:rPr>
              <a:t> </a:t>
            </a:r>
            <a:r>
              <a:rPr lang="es-CL" sz="1900" b="1" dirty="0">
                <a:solidFill>
                  <a:srgbClr val="0000FF"/>
                </a:solidFill>
              </a:rPr>
              <a:t>coda </a:t>
            </a:r>
            <a:r>
              <a:rPr lang="es-CL" sz="1900" b="1" dirty="0" smtClean="0">
                <a:solidFill>
                  <a:srgbClr val="0000FF"/>
                </a:solidFill>
              </a:rPr>
              <a:t>and </a:t>
            </a:r>
            <a:r>
              <a:rPr lang="es-CL" sz="1900" b="1" dirty="0" err="1" smtClean="0">
                <a:solidFill>
                  <a:srgbClr val="0000FF"/>
                </a:solidFill>
              </a:rPr>
              <a:t>jags</a:t>
            </a:r>
            <a:r>
              <a:rPr lang="es-CL" sz="1900" b="1" dirty="0" smtClean="0">
                <a:solidFill>
                  <a:srgbClr val="0000FF"/>
                </a:solidFill>
              </a:rPr>
              <a:t> </a:t>
            </a:r>
            <a:r>
              <a:rPr lang="es-CL" sz="1900" b="1" dirty="0" err="1" smtClean="0">
                <a:solidFill>
                  <a:srgbClr val="0000FF"/>
                </a:solidFill>
              </a:rPr>
              <a:t>objects</a:t>
            </a:r>
            <a:r>
              <a:rPr lang="es-CL" sz="1900" b="1" dirty="0" smtClean="0">
                <a:solidFill>
                  <a:srgbClr val="0000FF"/>
                </a:solidFill>
              </a:rPr>
              <a:t> </a:t>
            </a:r>
            <a:r>
              <a:rPr lang="es-CL" sz="1900" b="1" dirty="0" err="1">
                <a:solidFill>
                  <a:srgbClr val="0000FF"/>
                </a:solidFill>
              </a:rPr>
              <a:t>for</a:t>
            </a:r>
            <a:r>
              <a:rPr lang="es-CL" sz="1900" b="1" dirty="0">
                <a:solidFill>
                  <a:srgbClr val="0000FF"/>
                </a:solidFill>
              </a:rPr>
              <a:t> </a:t>
            </a:r>
            <a:r>
              <a:rPr lang="es-CL" sz="1900" b="1" dirty="0" err="1" smtClean="0">
                <a:solidFill>
                  <a:srgbClr val="0000FF"/>
                </a:solidFill>
              </a:rPr>
              <a:t>parameters</a:t>
            </a:r>
            <a:r>
              <a:rPr lang="es-CL" sz="1900" b="1" dirty="0" smtClean="0">
                <a:solidFill>
                  <a:srgbClr val="0000FF"/>
                </a:solidFill>
              </a:rPr>
              <a:t> </a:t>
            </a:r>
            <a:r>
              <a:rPr lang="es-CL" sz="1900" b="1" dirty="0" err="1" smtClean="0">
                <a:solidFill>
                  <a:srgbClr val="0000FF"/>
                </a:solidFill>
              </a:rPr>
              <a:t>to</a:t>
            </a:r>
            <a:r>
              <a:rPr lang="es-CL" sz="1900" b="1" dirty="0" smtClean="0">
                <a:solidFill>
                  <a:srgbClr val="0000FF"/>
                </a:solidFill>
              </a:rPr>
              <a:t> monitor </a:t>
            </a:r>
            <a:r>
              <a:rPr lang="es-CL" sz="1900" b="1" dirty="0">
                <a:solidFill>
                  <a:srgbClr val="0000FF"/>
                </a:solidFill>
              </a:rPr>
              <a:t>and </a:t>
            </a:r>
            <a:r>
              <a:rPr lang="es-CL" sz="1900" b="1" dirty="0" err="1">
                <a:solidFill>
                  <a:srgbClr val="0000FF"/>
                </a:solidFill>
              </a:rPr>
              <a:t>deviance</a:t>
            </a:r>
            <a:r>
              <a:rPr lang="es-CL" sz="1900" b="1" dirty="0">
                <a:solidFill>
                  <a:srgbClr val="0000FF"/>
                </a:solidFill>
              </a:rPr>
              <a:t>.</a:t>
            </a:r>
          </a:p>
          <a:p>
            <a:pPr marL="0" indent="0">
              <a:buNone/>
            </a:pPr>
            <a:r>
              <a:rPr lang="es-CL" sz="1900" dirty="0" err="1"/>
              <a:t>zm</a:t>
            </a:r>
            <a:r>
              <a:rPr lang="es-CL" sz="1900" dirty="0"/>
              <a:t>&lt;-</a:t>
            </a:r>
            <a:r>
              <a:rPr lang="es-CL" sz="1900" dirty="0" err="1"/>
              <a:t>coda.samples</a:t>
            </a:r>
            <a:r>
              <a:rPr lang="es-CL" sz="1900" dirty="0"/>
              <a:t>(</a:t>
            </a:r>
            <a:r>
              <a:rPr lang="es-CL" sz="1900" dirty="0" err="1"/>
              <a:t>jm,variable.names</a:t>
            </a:r>
            <a:r>
              <a:rPr lang="es-CL" sz="1900" dirty="0"/>
              <a:t>=c("a", "b", "</a:t>
            </a:r>
            <a:r>
              <a:rPr lang="es-CL" sz="1900" dirty="0" err="1"/>
              <a:t>c","</a:t>
            </a:r>
            <a:r>
              <a:rPr lang="es-CL" sz="1900" dirty="0" err="1" smtClean="0"/>
              <a:t>mu</a:t>
            </a:r>
            <a:r>
              <a:rPr lang="es-CL" sz="1900" dirty="0" smtClean="0"/>
              <a:t>“, “</a:t>
            </a:r>
            <a:r>
              <a:rPr lang="es-CL" sz="1900" dirty="0" err="1" smtClean="0"/>
              <a:t>deviance</a:t>
            </a:r>
            <a:r>
              <a:rPr lang="es-CL" sz="1900" dirty="0"/>
              <a:t>”</a:t>
            </a:r>
            <a:r>
              <a:rPr lang="es-CL" sz="1900" dirty="0" smtClean="0"/>
              <a:t>),</a:t>
            </a:r>
            <a:r>
              <a:rPr lang="es-CL" sz="1900" dirty="0" err="1"/>
              <a:t>n.iter</a:t>
            </a:r>
            <a:r>
              <a:rPr lang="es-CL" sz="1900" dirty="0"/>
              <a:t>=</a:t>
            </a:r>
            <a:r>
              <a:rPr lang="es-CL" sz="1900" dirty="0" err="1"/>
              <a:t>n.iter</a:t>
            </a:r>
            <a:r>
              <a:rPr lang="es-CL" sz="1900" dirty="0"/>
              <a:t>, </a:t>
            </a:r>
            <a:r>
              <a:rPr lang="es-CL" sz="1900" dirty="0" err="1"/>
              <a:t>n.thin</a:t>
            </a:r>
            <a:r>
              <a:rPr lang="es-CL" sz="1900" dirty="0"/>
              <a:t>=10</a:t>
            </a:r>
            <a:r>
              <a:rPr lang="es-CL" sz="1900" dirty="0" smtClean="0"/>
              <a:t>)</a:t>
            </a:r>
            <a:endParaRPr lang="es-CL" sz="1900" dirty="0"/>
          </a:p>
          <a:p>
            <a:pPr marL="0" indent="0">
              <a:buNone/>
            </a:pPr>
            <a:r>
              <a:rPr lang="es-CL" sz="1900" dirty="0" err="1"/>
              <a:t>zj</a:t>
            </a:r>
            <a:r>
              <a:rPr lang="es-CL" sz="1900" dirty="0"/>
              <a:t>&lt;-</a:t>
            </a:r>
            <a:r>
              <a:rPr lang="es-CL" sz="1900" dirty="0" err="1"/>
              <a:t>jags.samples</a:t>
            </a:r>
            <a:r>
              <a:rPr lang="es-CL" sz="1900" dirty="0"/>
              <a:t>(</a:t>
            </a:r>
            <a:r>
              <a:rPr lang="es-CL" sz="1900" dirty="0" err="1"/>
              <a:t>jm,variable.names</a:t>
            </a:r>
            <a:r>
              <a:rPr lang="es-CL" sz="1900" dirty="0"/>
              <a:t>=c("a", "</a:t>
            </a:r>
            <a:r>
              <a:rPr lang="es-CL" sz="1900" dirty="0" err="1"/>
              <a:t>b","c","</a:t>
            </a:r>
            <a:r>
              <a:rPr lang="es-CL" sz="1900" dirty="0" err="1" smtClean="0"/>
              <a:t>mu</a:t>
            </a:r>
            <a:r>
              <a:rPr lang="es-CL" sz="1900" dirty="0" smtClean="0"/>
              <a:t>“, “</a:t>
            </a:r>
            <a:r>
              <a:rPr lang="es-CL" sz="1900" dirty="0" err="1" smtClean="0"/>
              <a:t>deviance</a:t>
            </a:r>
            <a:r>
              <a:rPr lang="es-CL" sz="1900" dirty="0" smtClean="0"/>
              <a:t>”), </a:t>
            </a:r>
            <a:r>
              <a:rPr lang="es-CL" sz="1900" dirty="0" err="1"/>
              <a:t>n.iter</a:t>
            </a:r>
            <a:r>
              <a:rPr lang="es-CL" sz="1900" dirty="0"/>
              <a:t>=</a:t>
            </a:r>
            <a:r>
              <a:rPr lang="es-CL" sz="1900" dirty="0" err="1"/>
              <a:t>n.iter</a:t>
            </a:r>
            <a:r>
              <a:rPr lang="es-CL" sz="1900" dirty="0"/>
              <a:t>, </a:t>
            </a:r>
            <a:r>
              <a:rPr lang="es-CL" sz="1900" dirty="0" err="1"/>
              <a:t>n.thin</a:t>
            </a:r>
            <a:r>
              <a:rPr lang="es-CL" sz="1900" dirty="0"/>
              <a:t>=10)</a:t>
            </a:r>
          </a:p>
          <a:p>
            <a:pPr marL="0" indent="0">
              <a:buNone/>
            </a:pPr>
            <a:endParaRPr lang="es-CL" sz="1900" dirty="0"/>
          </a:p>
        </p:txBody>
      </p:sp>
    </p:spTree>
    <p:extLst>
      <p:ext uri="{BB962C8B-B14F-4D97-AF65-F5344CB8AC3E}">
        <p14:creationId xmlns:p14="http://schemas.microsoft.com/office/powerpoint/2010/main" val="161895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1800" b="1" dirty="0">
                <a:solidFill>
                  <a:srgbClr val="0000FF"/>
                </a:solidFill>
              </a:rPr>
              <a:t># </a:t>
            </a:r>
            <a:r>
              <a:rPr lang="es-CL" sz="1800" b="1" dirty="0" err="1">
                <a:solidFill>
                  <a:srgbClr val="0000FF"/>
                </a:solidFill>
              </a:rPr>
              <a:t>Plot</a:t>
            </a:r>
            <a:r>
              <a:rPr lang="es-CL" sz="1800" b="1" dirty="0">
                <a:solidFill>
                  <a:srgbClr val="0000FF"/>
                </a:solidFill>
              </a:rPr>
              <a:t> </a:t>
            </a:r>
            <a:r>
              <a:rPr lang="es-CL" sz="1800" b="1" dirty="0" err="1">
                <a:solidFill>
                  <a:srgbClr val="0000FF"/>
                </a:solidFill>
              </a:rPr>
              <a:t>parameters</a:t>
            </a:r>
            <a:endParaRPr lang="es-CL" sz="18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CL" sz="1800" dirty="0" err="1"/>
              <a:t>plot</a:t>
            </a:r>
            <a:r>
              <a:rPr lang="es-CL" sz="1800" dirty="0"/>
              <a:t>(</a:t>
            </a:r>
            <a:r>
              <a:rPr lang="es-CL" sz="1800" dirty="0" err="1"/>
              <a:t>zm</a:t>
            </a:r>
            <a:r>
              <a:rPr lang="es-CL" sz="1800" dirty="0"/>
              <a:t>,,</a:t>
            </a:r>
            <a:r>
              <a:rPr lang="es-CL" sz="1800" dirty="0" err="1"/>
              <a:t>ask</a:t>
            </a:r>
            <a:r>
              <a:rPr lang="es-CL" sz="1800" dirty="0"/>
              <a:t> = </a:t>
            </a:r>
            <a:r>
              <a:rPr lang="es-CL" sz="1800" dirty="0" err="1"/>
              <a:t>dev.interactive</a:t>
            </a:r>
            <a:r>
              <a:rPr lang="es-CL" sz="1800" dirty="0"/>
              <a:t>())</a:t>
            </a:r>
          </a:p>
          <a:p>
            <a:pPr marL="0" indent="0">
              <a:buNone/>
            </a:pPr>
            <a:r>
              <a:rPr lang="es-CL" sz="1800" dirty="0" err="1"/>
              <a:t>xyplot</a:t>
            </a:r>
            <a:r>
              <a:rPr lang="es-CL" sz="1800" dirty="0"/>
              <a:t>(</a:t>
            </a:r>
            <a:r>
              <a:rPr lang="es-CL" sz="1800" dirty="0" err="1"/>
              <a:t>zm,ask</a:t>
            </a:r>
            <a:r>
              <a:rPr lang="es-CL" sz="1800" dirty="0"/>
              <a:t> = </a:t>
            </a:r>
            <a:r>
              <a:rPr lang="es-CL" sz="1800" dirty="0" err="1"/>
              <a:t>dev.interactive</a:t>
            </a:r>
            <a:r>
              <a:rPr lang="es-CL" sz="1800" dirty="0"/>
              <a:t>())</a:t>
            </a:r>
          </a:p>
          <a:p>
            <a:pPr marL="0" indent="0">
              <a:buNone/>
            </a:pPr>
            <a:r>
              <a:rPr lang="es-CL" sz="1800" dirty="0" err="1"/>
              <a:t>densityplot</a:t>
            </a:r>
            <a:r>
              <a:rPr lang="es-CL" sz="1800" dirty="0"/>
              <a:t>(</a:t>
            </a:r>
            <a:r>
              <a:rPr lang="es-CL" sz="1800" dirty="0" err="1"/>
              <a:t>zm,ask</a:t>
            </a:r>
            <a:r>
              <a:rPr lang="es-CL" sz="1800" dirty="0"/>
              <a:t> = </a:t>
            </a:r>
            <a:r>
              <a:rPr lang="es-CL" sz="1800" dirty="0" err="1"/>
              <a:t>dev.interactive</a:t>
            </a:r>
            <a:r>
              <a:rPr lang="es-CL" sz="1800" dirty="0"/>
              <a:t>())</a:t>
            </a:r>
          </a:p>
          <a:p>
            <a:pPr marL="0" indent="0">
              <a:buNone/>
            </a:pPr>
            <a:endParaRPr lang="es-CL" sz="18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CL" sz="1800" b="1" dirty="0">
                <a:solidFill>
                  <a:srgbClr val="0000FF"/>
                </a:solidFill>
              </a:rPr>
              <a:t># </a:t>
            </a:r>
            <a:r>
              <a:rPr lang="es-CL" sz="1800" b="1" dirty="0" err="1">
                <a:solidFill>
                  <a:srgbClr val="0000FF"/>
                </a:solidFill>
              </a:rPr>
              <a:t>Plot</a:t>
            </a:r>
            <a:r>
              <a:rPr lang="es-CL" sz="1800" b="1" dirty="0">
                <a:solidFill>
                  <a:srgbClr val="0000FF"/>
                </a:solidFill>
              </a:rPr>
              <a:t> </a:t>
            </a:r>
            <a:r>
              <a:rPr lang="es-CL" sz="1800" b="1" dirty="0" err="1">
                <a:solidFill>
                  <a:srgbClr val="0000FF"/>
                </a:solidFill>
              </a:rPr>
              <a:t>predictions</a:t>
            </a:r>
            <a:endParaRPr lang="es-CL" sz="18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CL" sz="1800" dirty="0"/>
              <a:t>b=</a:t>
            </a:r>
            <a:r>
              <a:rPr lang="es-CL" sz="1800" dirty="0" err="1"/>
              <a:t>summary</a:t>
            </a:r>
            <a:r>
              <a:rPr lang="es-CL" sz="1800" dirty="0"/>
              <a:t>(</a:t>
            </a:r>
            <a:r>
              <a:rPr lang="es-CL" sz="1800" dirty="0" err="1"/>
              <a:t>zj$mu,quantile,c</a:t>
            </a:r>
            <a:r>
              <a:rPr lang="es-CL" sz="1800" dirty="0"/>
              <a:t>(.025,.5,.976))$</a:t>
            </a:r>
            <a:r>
              <a:rPr lang="es-CL" sz="1800" dirty="0" err="1"/>
              <a:t>stat</a:t>
            </a:r>
            <a:endParaRPr lang="es-CL" sz="1800" dirty="0"/>
          </a:p>
          <a:p>
            <a:pPr marL="0" indent="0">
              <a:buNone/>
            </a:pPr>
            <a:endParaRPr lang="es-CL" sz="1800" dirty="0"/>
          </a:p>
          <a:p>
            <a:pPr marL="0" indent="0">
              <a:buNone/>
            </a:pPr>
            <a:r>
              <a:rPr lang="es-CL" sz="1800" dirty="0" err="1"/>
              <a:t>plot</a:t>
            </a:r>
            <a:r>
              <a:rPr lang="es-CL" sz="1800" dirty="0"/>
              <a:t>(</a:t>
            </a:r>
            <a:r>
              <a:rPr lang="es-CL" sz="1800" dirty="0" err="1"/>
              <a:t>tree.data$Light</a:t>
            </a:r>
            <a:r>
              <a:rPr lang="es-CL" sz="1800" dirty="0"/>
              <a:t>, </a:t>
            </a:r>
            <a:r>
              <a:rPr lang="es-CL" sz="1800" dirty="0" err="1"/>
              <a:t>tree.data$Observed.growth.rate</a:t>
            </a:r>
            <a:r>
              <a:rPr lang="es-CL" sz="1800" dirty="0"/>
              <a:t>, </a:t>
            </a:r>
            <a:r>
              <a:rPr lang="es-CL" sz="1800" dirty="0" err="1"/>
              <a:t>xlab</a:t>
            </a:r>
            <a:r>
              <a:rPr lang="es-CL" sz="1800" dirty="0"/>
              <a:t>="Light", </a:t>
            </a:r>
            <a:r>
              <a:rPr lang="es-CL" sz="1800" dirty="0" err="1"/>
              <a:t>ylab</a:t>
            </a:r>
            <a:r>
              <a:rPr lang="es-CL" sz="1800" dirty="0"/>
              <a:t>="</a:t>
            </a:r>
            <a:r>
              <a:rPr lang="es-CL" sz="1800" dirty="0" err="1"/>
              <a:t>Growth</a:t>
            </a:r>
            <a:r>
              <a:rPr lang="es-CL" sz="1800" dirty="0"/>
              <a:t> </a:t>
            </a:r>
            <a:r>
              <a:rPr lang="es-CL" sz="1800" dirty="0" err="1"/>
              <a:t>Rate</a:t>
            </a:r>
            <a:r>
              <a:rPr lang="es-CL" sz="1800" dirty="0"/>
              <a:t>", </a:t>
            </a:r>
            <a:r>
              <a:rPr lang="es-CL" sz="1800" dirty="0" err="1"/>
              <a:t>pch</a:t>
            </a:r>
            <a:r>
              <a:rPr lang="es-CL" sz="1800" dirty="0"/>
              <a:t>=16, col="blue")</a:t>
            </a:r>
          </a:p>
          <a:p>
            <a:pPr marL="0" indent="0">
              <a:buNone/>
            </a:pPr>
            <a:r>
              <a:rPr lang="es-CL" sz="1800" dirty="0" err="1"/>
              <a:t>lines</a:t>
            </a:r>
            <a:r>
              <a:rPr lang="es-CL" sz="1800" dirty="0"/>
              <a:t>(</a:t>
            </a:r>
            <a:r>
              <a:rPr lang="es-CL" sz="1800" dirty="0" err="1"/>
              <a:t>tree.data$Light</a:t>
            </a:r>
            <a:r>
              <a:rPr lang="es-CL" sz="1800" dirty="0"/>
              <a:t>, b[2,])</a:t>
            </a:r>
          </a:p>
          <a:p>
            <a:pPr marL="0" indent="0">
              <a:buNone/>
            </a:pPr>
            <a:r>
              <a:rPr lang="es-CL" sz="1800" dirty="0" err="1"/>
              <a:t>lines</a:t>
            </a:r>
            <a:r>
              <a:rPr lang="es-CL" sz="1800" dirty="0"/>
              <a:t>(</a:t>
            </a:r>
            <a:r>
              <a:rPr lang="es-CL" sz="1800" dirty="0" err="1"/>
              <a:t>tree.data$Light</a:t>
            </a:r>
            <a:r>
              <a:rPr lang="es-CL" sz="1800" dirty="0"/>
              <a:t>, b[1,], </a:t>
            </a:r>
            <a:r>
              <a:rPr lang="es-CL" sz="1800" dirty="0" err="1"/>
              <a:t>lty</a:t>
            </a:r>
            <a:r>
              <a:rPr lang="es-CL" sz="1800" dirty="0"/>
              <a:t>="</a:t>
            </a:r>
            <a:r>
              <a:rPr lang="es-CL" sz="1800" dirty="0" err="1"/>
              <a:t>dashed</a:t>
            </a:r>
            <a:r>
              <a:rPr lang="es-CL" sz="1800" dirty="0"/>
              <a:t>")</a:t>
            </a:r>
          </a:p>
          <a:p>
            <a:pPr marL="0" indent="0">
              <a:buNone/>
            </a:pPr>
            <a:r>
              <a:rPr lang="es-CL" sz="1800" dirty="0" err="1"/>
              <a:t>lines</a:t>
            </a:r>
            <a:r>
              <a:rPr lang="es-CL" sz="1800" dirty="0"/>
              <a:t>(</a:t>
            </a:r>
            <a:r>
              <a:rPr lang="es-CL" sz="1800" dirty="0" err="1"/>
              <a:t>tree.data$Light</a:t>
            </a:r>
            <a:r>
              <a:rPr lang="es-CL" sz="1800" dirty="0"/>
              <a:t>, b[3,], </a:t>
            </a:r>
            <a:r>
              <a:rPr lang="es-CL" sz="1800" dirty="0" err="1"/>
              <a:t>lty</a:t>
            </a:r>
            <a:r>
              <a:rPr lang="es-CL" sz="1800" dirty="0"/>
              <a:t>="</a:t>
            </a:r>
            <a:r>
              <a:rPr lang="es-CL" sz="1800" dirty="0" err="1"/>
              <a:t>dashed</a:t>
            </a:r>
            <a:r>
              <a:rPr lang="es-CL" sz="1800" dirty="0"/>
              <a:t>")</a:t>
            </a:r>
          </a:p>
          <a:p>
            <a:pPr marL="0" indent="0">
              <a:buNone/>
            </a:pPr>
            <a:endParaRPr lang="es-CL" sz="1800" dirty="0"/>
          </a:p>
          <a:p>
            <a:pPr marL="0" indent="0">
              <a:buNone/>
            </a:pPr>
            <a:r>
              <a:rPr lang="es-CL" sz="1800" b="1" dirty="0">
                <a:solidFill>
                  <a:srgbClr val="0000FF"/>
                </a:solidFill>
              </a:rPr>
              <a:t># </a:t>
            </a:r>
            <a:r>
              <a:rPr lang="es-CL" sz="1800" b="1" dirty="0" err="1">
                <a:solidFill>
                  <a:srgbClr val="0000FF"/>
                </a:solidFill>
              </a:rPr>
              <a:t>Convergence</a:t>
            </a:r>
            <a:r>
              <a:rPr lang="es-CL" sz="1800" b="1" dirty="0">
                <a:solidFill>
                  <a:srgbClr val="0000FF"/>
                </a:solidFill>
              </a:rPr>
              <a:t> </a:t>
            </a:r>
            <a:r>
              <a:rPr lang="es-CL" sz="1800" b="1" dirty="0" err="1">
                <a:solidFill>
                  <a:srgbClr val="0000FF"/>
                </a:solidFill>
              </a:rPr>
              <a:t>diagnostics</a:t>
            </a:r>
            <a:endParaRPr lang="es-CL" sz="18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CL" sz="1800" dirty="0" err="1"/>
              <a:t>rejectionRate</a:t>
            </a:r>
            <a:r>
              <a:rPr lang="es-CL" sz="1800" dirty="0"/>
              <a:t>(</a:t>
            </a:r>
            <a:r>
              <a:rPr lang="es-CL" sz="1800" dirty="0" err="1"/>
              <a:t>zm</a:t>
            </a:r>
            <a:r>
              <a:rPr lang="es-CL" sz="1800" dirty="0"/>
              <a:t>) # </a:t>
            </a:r>
            <a:r>
              <a:rPr lang="es-CL" sz="1800" dirty="0" err="1"/>
              <a:t>sampling</a:t>
            </a:r>
            <a:r>
              <a:rPr lang="es-CL" sz="1800" dirty="0"/>
              <a:t> </a:t>
            </a:r>
            <a:r>
              <a:rPr lang="es-CL" sz="1800" dirty="0" err="1"/>
              <a:t>conjugate</a:t>
            </a:r>
            <a:endParaRPr lang="es-CL" sz="1800" dirty="0"/>
          </a:p>
          <a:p>
            <a:pPr marL="0" indent="0">
              <a:buNone/>
            </a:pPr>
            <a:r>
              <a:rPr lang="es-CL" sz="1800" dirty="0" err="1"/>
              <a:t>gelman.diag</a:t>
            </a:r>
            <a:r>
              <a:rPr lang="es-CL" sz="1800" dirty="0"/>
              <a:t>(</a:t>
            </a:r>
            <a:r>
              <a:rPr lang="es-CL" sz="1800" dirty="0" err="1"/>
              <a:t>zm</a:t>
            </a:r>
            <a:r>
              <a:rPr lang="es-CL" sz="1800" dirty="0"/>
              <a:t>) # </a:t>
            </a:r>
            <a:r>
              <a:rPr lang="es-CL" sz="1800" dirty="0" err="1"/>
              <a:t>var</a:t>
            </a:r>
            <a:r>
              <a:rPr lang="es-CL" sz="1800" dirty="0"/>
              <a:t> in </a:t>
            </a:r>
            <a:r>
              <a:rPr lang="es-CL" sz="1800" dirty="0" err="1"/>
              <a:t>chains</a:t>
            </a:r>
            <a:r>
              <a:rPr lang="es-CL" sz="1800" dirty="0"/>
              <a:t>, </a:t>
            </a:r>
            <a:r>
              <a:rPr lang="es-CL" sz="1800" dirty="0" err="1" smtClean="0"/>
              <a:t>stable</a:t>
            </a:r>
            <a:r>
              <a:rPr lang="es-CL" sz="1800" dirty="0"/>
              <a:t>=1, </a:t>
            </a:r>
            <a:r>
              <a:rPr lang="es-CL" sz="1800" dirty="0" err="1" smtClean="0"/>
              <a:t>want</a:t>
            </a:r>
            <a:r>
              <a:rPr lang="es-CL" sz="1800" dirty="0" smtClean="0"/>
              <a:t> </a:t>
            </a:r>
            <a:r>
              <a:rPr lang="es-CL" sz="1800" dirty="0"/>
              <a:t>r &lt; </a:t>
            </a:r>
            <a:r>
              <a:rPr lang="es-CL" sz="1800" dirty="0" smtClean="0"/>
              <a:t>1.2</a:t>
            </a:r>
            <a:endParaRPr lang="es-CL" sz="1800" dirty="0"/>
          </a:p>
          <a:p>
            <a:pPr marL="0" indent="0">
              <a:buNone/>
            </a:pPr>
            <a:r>
              <a:rPr lang="es-CL" sz="1800" dirty="0" err="1"/>
              <a:t>heidel.diag</a:t>
            </a:r>
            <a:r>
              <a:rPr lang="es-CL" sz="1800" dirty="0"/>
              <a:t>(</a:t>
            </a:r>
            <a:r>
              <a:rPr lang="es-CL" sz="1800" dirty="0" err="1"/>
              <a:t>zm</a:t>
            </a:r>
            <a:r>
              <a:rPr lang="es-CL" sz="1800" dirty="0"/>
              <a:t>) # </a:t>
            </a:r>
            <a:r>
              <a:rPr lang="es-CL" sz="1800" dirty="0" err="1"/>
              <a:t>requires</a:t>
            </a:r>
            <a:r>
              <a:rPr lang="es-CL" sz="1800" dirty="0"/>
              <a:t> </a:t>
            </a:r>
            <a:r>
              <a:rPr lang="es-CL" sz="1800" dirty="0" err="1"/>
              <a:t>convergence</a:t>
            </a:r>
            <a:endParaRPr lang="es-CL" sz="1800" dirty="0"/>
          </a:p>
          <a:p>
            <a:pPr marL="0" indent="0">
              <a:buNone/>
            </a:pPr>
            <a:r>
              <a:rPr lang="es-CL" sz="1800" dirty="0" err="1"/>
              <a:t>raftery.diag</a:t>
            </a:r>
            <a:r>
              <a:rPr lang="es-CL" sz="1800" dirty="0"/>
              <a:t>(</a:t>
            </a:r>
            <a:r>
              <a:rPr lang="es-CL" sz="1800" dirty="0" err="1"/>
              <a:t>zm</a:t>
            </a:r>
            <a:r>
              <a:rPr lang="es-CL" sz="1800" dirty="0"/>
              <a:t>) # </a:t>
            </a:r>
            <a:r>
              <a:rPr lang="es-CL" sz="1800" dirty="0" err="1"/>
              <a:t>how</a:t>
            </a:r>
            <a:r>
              <a:rPr lang="es-CL" sz="1800" dirty="0"/>
              <a:t> </a:t>
            </a:r>
            <a:r>
              <a:rPr lang="es-CL" sz="1800" dirty="0" err="1"/>
              <a:t>many</a:t>
            </a:r>
            <a:r>
              <a:rPr lang="es-CL" sz="1800" dirty="0"/>
              <a:t> </a:t>
            </a:r>
            <a:r>
              <a:rPr lang="es-CL" sz="1800" dirty="0" err="1"/>
              <a:t>iter</a:t>
            </a:r>
            <a:r>
              <a:rPr lang="es-CL" sz="1800" dirty="0"/>
              <a:t> </a:t>
            </a:r>
            <a:r>
              <a:rPr lang="es-CL" sz="1800" dirty="0" err="1"/>
              <a:t>you</a:t>
            </a:r>
            <a:r>
              <a:rPr lang="es-CL" sz="1800" dirty="0"/>
              <a:t> </a:t>
            </a:r>
            <a:r>
              <a:rPr lang="es-CL" sz="1800" dirty="0" err="1"/>
              <a:t>need</a:t>
            </a:r>
            <a:r>
              <a:rPr lang="es-CL" sz="1800" dirty="0"/>
              <a:t> </a:t>
            </a:r>
            <a:r>
              <a:rPr lang="es-CL" sz="1800" dirty="0" err="1"/>
              <a:t>for</a:t>
            </a:r>
            <a:r>
              <a:rPr lang="es-CL" sz="1800" dirty="0"/>
              <a:t> </a:t>
            </a:r>
            <a:r>
              <a:rPr lang="es-CL" sz="1800" dirty="0" err="1"/>
              <a:t>convergence</a:t>
            </a:r>
            <a:endParaRPr lang="es-CL" sz="1800" dirty="0"/>
          </a:p>
          <a:p>
            <a:pPr marL="0" indent="0">
              <a:buNone/>
            </a:pPr>
            <a:endParaRPr lang="es-CL" sz="1800" dirty="0"/>
          </a:p>
        </p:txBody>
      </p:sp>
    </p:spTree>
    <p:extLst>
      <p:ext uri="{BB962C8B-B14F-4D97-AF65-F5344CB8AC3E}">
        <p14:creationId xmlns:p14="http://schemas.microsoft.com/office/powerpoint/2010/main" val="25023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575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The gang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48132" name="Picture 4" descr="https://sp.yimg.com/xj/th?id=JN.IWFcZGsTOvo%2bws0TR0ditQ&amp;pid=15.1&amp;P=0&amp;w=300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425" y="1685925"/>
            <a:ext cx="2133600" cy="284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4" name="Picture 6" descr="https://sp.yimg.com/xj/th?id=JN.BusCmQTk28jilo47%2fZjXFQ&amp;pid=15.1&amp;P=0&amp;w=300&amp;h=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15999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6" name="Picture 8" descr="https://sp.yimg.com/xj/th?id=JN.BusCmQTk28jilo47%2fZjXFQ&amp;pid=15.1&amp;P=0&amp;w=300&amp;h=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0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8" name="Picture 10" descr="https://sp.yimg.com/xj/th?id=JN.XkgLbndxymIBm74wVPSwKQ&amp;pid=15.1&amp;P=0&amp;w=300&amp;h=3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989295"/>
            <a:ext cx="2127250" cy="2201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62842" y="44196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Kiona Ogle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200185" y="4724400"/>
            <a:ext cx="1972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Mevin Hooten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7029718" y="4419600"/>
            <a:ext cx="1580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Tom Hobbs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7740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Learning Objectives</a:t>
            </a:r>
            <a:endParaRPr lang="en-GB" sz="28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Be able to represent ecological systems as a network of known and unknowns linked  by deterministic and stochastic relationships.</a:t>
            </a:r>
          </a:p>
          <a:p>
            <a:r>
              <a:rPr lang="en-US" sz="2600" dirty="0" smtClean="0"/>
              <a:t>Understand the basis for factoring simple Bayesian models using laws of probability.</a:t>
            </a:r>
          </a:p>
          <a:p>
            <a:r>
              <a:rPr lang="en-US" sz="2600" dirty="0" smtClean="0"/>
              <a:t>Be able to derive conditional probabilities from networks (DAGS).</a:t>
            </a:r>
          </a:p>
          <a:p>
            <a:r>
              <a:rPr lang="en-US" sz="2600" dirty="0" smtClean="0"/>
              <a:t>Use conditional probabilities as basis for writing JAGS code.</a:t>
            </a:r>
          </a:p>
        </p:txBody>
      </p:sp>
    </p:spTree>
    <p:extLst>
      <p:ext uri="{BB962C8B-B14F-4D97-AF65-F5344CB8AC3E}">
        <p14:creationId xmlns:p14="http://schemas.microsoft.com/office/powerpoint/2010/main" val="179535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>
                <a:solidFill>
                  <a:srgbClr val="0000FF"/>
                </a:solidFill>
                <a:cs typeface="Arial" pitchFamily="34" charset="0"/>
              </a:rPr>
              <a:t>Exercise: write a Bayesian model for the model of </a:t>
            </a:r>
            <a:r>
              <a:rPr lang="en-US" sz="2800" b="0" dirty="0">
                <a:solidFill>
                  <a:srgbClr val="0000FF"/>
                </a:solidFill>
                <a:cs typeface="Arial" pitchFamily="34" charset="0"/>
              </a:rPr>
              <a:t/>
            </a:r>
            <a:br>
              <a:rPr lang="en-US" sz="2800" b="0" dirty="0">
                <a:solidFill>
                  <a:srgbClr val="0000FF"/>
                </a:solidFill>
                <a:cs typeface="Arial" pitchFamily="34" charset="0"/>
              </a:rPr>
            </a:br>
            <a:r>
              <a:rPr lang="en-US" sz="2800" dirty="0">
                <a:solidFill>
                  <a:srgbClr val="0000FF"/>
                </a:solidFill>
                <a:cs typeface="Arial" pitchFamily="34" charset="0"/>
              </a:rPr>
              <a:t>l</a:t>
            </a:r>
            <a:r>
              <a:rPr lang="en-US" sz="2800" b="0" dirty="0" smtClean="0">
                <a:solidFill>
                  <a:srgbClr val="0000FF"/>
                </a:solidFill>
                <a:cs typeface="Arial" pitchFamily="34" charset="0"/>
              </a:rPr>
              <a:t>ight Limitation of Trees</a:t>
            </a:r>
            <a:endParaRPr lang="en-GB" sz="2800" b="0" dirty="0">
              <a:solidFill>
                <a:srgbClr val="0000FF"/>
              </a:solidFill>
              <a:cs typeface="Arial" pitchFamily="34" charset="0"/>
            </a:endParaRPr>
          </a:p>
        </p:txBody>
      </p:sp>
      <p:graphicFrame>
        <p:nvGraphicFramePr>
          <p:cNvPr id="4" name="Object 1027"/>
          <p:cNvGraphicFramePr>
            <a:graphicFrameLocks noChangeAspect="1"/>
          </p:cNvGraphicFramePr>
          <p:nvPr/>
        </p:nvGraphicFramePr>
        <p:xfrm>
          <a:off x="439738" y="1784350"/>
          <a:ext cx="3309937" cy="233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0" name="Equation" r:id="rId3" imgW="1587240" imgH="1117440" progId="Equation.3">
                  <p:embed/>
                </p:oleObj>
              </mc:Choice>
              <mc:Fallback>
                <p:oleObj name="Equation" r:id="rId3" imgW="158724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8" y="1784350"/>
                        <a:ext cx="3309937" cy="233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4648200"/>
            <a:ext cx="32265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ϒ</a:t>
            </a:r>
            <a:r>
              <a:rPr lang="en-US" b="0" dirty="0" smtClean="0"/>
              <a:t>= </a:t>
            </a:r>
            <a:r>
              <a:rPr lang="en-US" b="0" dirty="0"/>
              <a:t>max. growth rate at high light</a:t>
            </a:r>
          </a:p>
          <a:p>
            <a:r>
              <a:rPr lang="en-US" dirty="0"/>
              <a:t>c</a:t>
            </a:r>
            <a:r>
              <a:rPr lang="en-US" b="0" dirty="0" smtClean="0"/>
              <a:t>=minimum </a:t>
            </a:r>
            <a:r>
              <a:rPr lang="en-US" b="0" dirty="0"/>
              <a:t>light requirement</a:t>
            </a:r>
          </a:p>
          <a:p>
            <a:r>
              <a:rPr lang="en-US" dirty="0" smtClean="0"/>
              <a:t>α</a:t>
            </a:r>
            <a:r>
              <a:rPr lang="en-US" b="0" dirty="0" smtClean="0"/>
              <a:t>=slope </a:t>
            </a:r>
            <a:r>
              <a:rPr lang="en-US" b="0" dirty="0"/>
              <a:t>of curve at low light</a:t>
            </a:r>
            <a:endParaRPr lang="en-GB" b="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4800" y="1600200"/>
            <a:ext cx="4233581" cy="422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1506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Bayesian Networks</a:t>
            </a:r>
            <a:endParaRPr lang="en-GB" dirty="0">
              <a:solidFill>
                <a:srgbClr val="0000FF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87363" y="1698625"/>
            <a:ext cx="2927350" cy="2470150"/>
            <a:chOff x="478882" y="1699860"/>
            <a:chExt cx="3466599" cy="2607380"/>
          </a:xfrm>
        </p:grpSpPr>
        <p:graphicFrame>
          <p:nvGraphicFramePr>
            <p:cNvPr id="4" name="Object 3"/>
            <p:cNvGraphicFramePr>
              <a:graphicFrameLocks noChangeAspect="1"/>
            </p:cNvGraphicFramePr>
            <p:nvPr/>
          </p:nvGraphicFramePr>
          <p:xfrm>
            <a:off x="1007143" y="1927754"/>
            <a:ext cx="422986" cy="851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134" name="Equation" r:id="rId4" imgW="164880" imgH="228600" progId="Equation.3">
                    <p:embed/>
                  </p:oleObj>
                </mc:Choice>
                <mc:Fallback>
                  <p:oleObj name="Equation" r:id="rId4" imgW="1648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7143" y="1927754"/>
                          <a:ext cx="422986" cy="85125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59" name="Object 3"/>
            <p:cNvGraphicFramePr>
              <a:graphicFrameLocks noChangeAspect="1"/>
            </p:cNvGraphicFramePr>
            <p:nvPr/>
          </p:nvGraphicFramePr>
          <p:xfrm>
            <a:off x="3520616" y="1699860"/>
            <a:ext cx="424865" cy="851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135" name="Equation" r:id="rId6" imgW="164880" imgH="228600" progId="Equation.3">
                    <p:embed/>
                  </p:oleObj>
                </mc:Choice>
                <mc:Fallback>
                  <p:oleObj name="Equation" r:id="rId6" imgW="1648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0616" y="1699860"/>
                          <a:ext cx="424865" cy="85125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0" name="Object 4"/>
            <p:cNvGraphicFramePr>
              <a:graphicFrameLocks noChangeAspect="1"/>
            </p:cNvGraphicFramePr>
            <p:nvPr/>
          </p:nvGraphicFramePr>
          <p:xfrm>
            <a:off x="3460458" y="3786100"/>
            <a:ext cx="391026" cy="5211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136" name="Equation" r:id="rId8" imgW="152280" imgH="139680" progId="Equation.3">
                    <p:embed/>
                  </p:oleObj>
                </mc:Choice>
                <mc:Fallback>
                  <p:oleObj name="Equation" r:id="rId8" imgW="15228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60458" y="3786100"/>
                          <a:ext cx="391026" cy="5211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1" name="Object 5"/>
            <p:cNvGraphicFramePr>
              <a:graphicFrameLocks noChangeAspect="1"/>
            </p:cNvGraphicFramePr>
            <p:nvPr/>
          </p:nvGraphicFramePr>
          <p:xfrm>
            <a:off x="478882" y="3600097"/>
            <a:ext cx="1097882" cy="6216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137" name="Equation" r:id="rId10" imgW="520560" imgH="203040" progId="Equation.3">
                    <p:embed/>
                  </p:oleObj>
                </mc:Choice>
                <mc:Fallback>
                  <p:oleObj name="Equation" r:id="rId10" imgW="5205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8882" y="3600097"/>
                          <a:ext cx="1097882" cy="6216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9" name="Straight Arrow Connector 8"/>
            <p:cNvCxnSpPr/>
            <p:nvPr/>
          </p:nvCxnSpPr>
          <p:spPr>
            <a:xfrm flipV="1">
              <a:off x="1524000" y="2286000"/>
              <a:ext cx="1752600" cy="76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1828800" y="2438400"/>
              <a:ext cx="1600200" cy="1219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3581400" y="2590800"/>
              <a:ext cx="76200" cy="990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3733800" y="1600200"/>
            <a:ext cx="520713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heads of the arrows specify variables on</a:t>
            </a:r>
          </a:p>
          <a:p>
            <a:r>
              <a:rPr lang="en-US" sz="2000" dirty="0" smtClean="0"/>
              <a:t>the left hand side of the conditioning in the </a:t>
            </a:r>
          </a:p>
          <a:p>
            <a:r>
              <a:rPr lang="en-US" sz="2000" dirty="0" smtClean="0"/>
              <a:t>joint distribution; the tails are on the right hand </a:t>
            </a:r>
          </a:p>
          <a:p>
            <a:r>
              <a:rPr lang="en-US" sz="2000" dirty="0" smtClean="0"/>
              <a:t>Side. </a:t>
            </a:r>
            <a:r>
              <a:rPr lang="en-US" sz="2000" dirty="0" smtClean="0">
                <a:solidFill>
                  <a:srgbClr val="FF0000"/>
                </a:solidFill>
              </a:rPr>
              <a:t>Anything without an arrow leading to it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is  either known as data or “known” as a prior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with numeric arguments</a:t>
            </a:r>
            <a:r>
              <a:rPr lang="en-US" sz="2000" dirty="0" smtClean="0"/>
              <a:t>. If the prior is </a:t>
            </a:r>
          </a:p>
          <a:p>
            <a:r>
              <a:rPr lang="en-US" sz="2000" dirty="0" smtClean="0"/>
              <a:t>uninformative, these quantities are “known </a:t>
            </a:r>
          </a:p>
          <a:p>
            <a:r>
              <a:rPr lang="en-US" sz="2000" dirty="0" smtClean="0"/>
              <a:t>unknowns”.</a:t>
            </a:r>
            <a:endParaRPr lang="en-GB" sz="2000" dirty="0"/>
          </a:p>
        </p:txBody>
      </p:sp>
      <p:sp>
        <p:nvSpPr>
          <p:cNvPr id="17" name="TextBox 16"/>
          <p:cNvSpPr txBox="1"/>
          <p:nvPr/>
        </p:nvSpPr>
        <p:spPr>
          <a:xfrm flipH="1">
            <a:off x="870529" y="5257800"/>
            <a:ext cx="64446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They are also called “directed acyclic graphs (DAG)” and “Bayesian belief networks”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0060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685800"/>
            <a:ext cx="6705600" cy="14630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GB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24000" y="1006475"/>
          <a:ext cx="976313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8" name="Equation" r:id="rId3" imgW="583920" imgH="520560" progId="Equation.3">
                  <p:embed/>
                </p:oleObj>
              </mc:Choice>
              <mc:Fallback>
                <p:oleObj name="Equation" r:id="rId3" imgW="58392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006475"/>
                        <a:ext cx="976313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029299" y="914401"/>
          <a:ext cx="542701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9" name="Equation" r:id="rId5" imgW="190440" imgH="241200" progId="Equation.3">
                  <p:embed/>
                </p:oleObj>
              </mc:Choice>
              <mc:Fallback>
                <p:oleObj name="Equation" r:id="rId5" imgW="190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9299" y="914401"/>
                        <a:ext cx="542701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2590800" y="1219200"/>
            <a:ext cx="1371600" cy="152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400800" y="1066800"/>
            <a:ext cx="947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</a:t>
            </a:r>
          </a:p>
          <a:p>
            <a:r>
              <a:rPr lang="en-US" dirty="0" smtClean="0"/>
              <a:t>model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066800" y="2575560"/>
            <a:ext cx="6705600" cy="14630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GB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477000" y="2935069"/>
            <a:ext cx="1163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Parameter</a:t>
            </a:r>
          </a:p>
          <a:p>
            <a:r>
              <a:rPr lang="en-US" dirty="0" smtClean="0"/>
              <a:t>model</a:t>
            </a:r>
            <a:endParaRPr lang="en-GB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627313" y="2922588"/>
          <a:ext cx="1868487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0" name="Equation" r:id="rId7" imgW="1117440" imgH="520560" progId="Equation.3">
                  <p:embed/>
                </p:oleObj>
              </mc:Choice>
              <mc:Fallback>
                <p:oleObj name="Equation" r:id="rId7" imgW="111744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2922588"/>
                        <a:ext cx="1868487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3276600" y="1752600"/>
            <a:ext cx="838200" cy="1600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191000" y="1828800"/>
            <a:ext cx="76200" cy="1447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3394397"/>
              </p:ext>
            </p:extLst>
          </p:nvPr>
        </p:nvGraphicFramePr>
        <p:xfrm>
          <a:off x="4767263" y="4343400"/>
          <a:ext cx="3005137" cy="2115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1" name="Equation" r:id="rId9" imgW="1587500" imgH="1117600" progId="Equation.3">
                  <p:embed/>
                </p:oleObj>
              </mc:Choice>
              <mc:Fallback>
                <p:oleObj name="Equation" r:id="rId9" imgW="1587500" imgH="1117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7263" y="4343400"/>
                        <a:ext cx="3005137" cy="21158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595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041738"/>
            <a:ext cx="1604211" cy="1219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905000" y="2389525"/>
            <a:ext cx="4862164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0000CC"/>
                </a:solidFill>
              </a:rPr>
              <a:t>BUGS  [GUI interface]</a:t>
            </a:r>
          </a:p>
          <a:p>
            <a:pPr algn="ctr"/>
            <a:r>
              <a:rPr lang="en-US" sz="2200" b="1" dirty="0" smtClean="0">
                <a:solidFill>
                  <a:srgbClr val="0000CC"/>
                </a:solidFill>
              </a:rPr>
              <a:t>B</a:t>
            </a:r>
            <a:r>
              <a:rPr lang="en-US" sz="2200" dirty="0" smtClean="0">
                <a:solidFill>
                  <a:srgbClr val="0000CC"/>
                </a:solidFill>
              </a:rPr>
              <a:t>ayesian inference </a:t>
            </a:r>
            <a:r>
              <a:rPr lang="en-US" sz="2200" b="1" dirty="0" smtClean="0">
                <a:solidFill>
                  <a:srgbClr val="0000CC"/>
                </a:solidFill>
              </a:rPr>
              <a:t>U</a:t>
            </a:r>
            <a:r>
              <a:rPr lang="en-US" sz="2200" dirty="0" smtClean="0">
                <a:solidFill>
                  <a:srgbClr val="0000CC"/>
                </a:solidFill>
              </a:rPr>
              <a:t>sing </a:t>
            </a:r>
            <a:r>
              <a:rPr lang="en-US" sz="2200" b="1" dirty="0" smtClean="0">
                <a:solidFill>
                  <a:srgbClr val="0000CC"/>
                </a:solidFill>
              </a:rPr>
              <a:t>G</a:t>
            </a:r>
            <a:r>
              <a:rPr lang="en-US" sz="2200" dirty="0" smtClean="0">
                <a:solidFill>
                  <a:srgbClr val="0000CC"/>
                </a:solidFill>
              </a:rPr>
              <a:t>ibbs </a:t>
            </a:r>
            <a:r>
              <a:rPr lang="en-US" sz="2200" b="1" dirty="0" smtClean="0">
                <a:solidFill>
                  <a:srgbClr val="0000CC"/>
                </a:solidFill>
              </a:rPr>
              <a:t>S</a:t>
            </a:r>
            <a:r>
              <a:rPr lang="en-US" sz="2200" dirty="0" smtClean="0">
                <a:solidFill>
                  <a:srgbClr val="0000CC"/>
                </a:solidFill>
              </a:rPr>
              <a:t>ampling</a:t>
            </a:r>
          </a:p>
          <a:p>
            <a:pPr algn="ctr"/>
            <a:r>
              <a:rPr lang="en-US" sz="2200" b="1" dirty="0" err="1" smtClean="0"/>
              <a:t>WinBUGS</a:t>
            </a:r>
            <a:r>
              <a:rPr lang="en-US" sz="2200" b="1" dirty="0" smtClean="0"/>
              <a:t> (Windows)</a:t>
            </a:r>
          </a:p>
          <a:p>
            <a:pPr algn="ctr"/>
            <a:r>
              <a:rPr lang="en-US" sz="2200" b="1" dirty="0" err="1" smtClean="0"/>
              <a:t>OpenBUGS</a:t>
            </a:r>
            <a:r>
              <a:rPr lang="en-US" sz="2200" b="1" dirty="0"/>
              <a:t> </a:t>
            </a:r>
            <a:r>
              <a:rPr lang="en-US" sz="2200" b="1" dirty="0" smtClean="0"/>
              <a:t>(cross-platform)</a:t>
            </a:r>
          </a:p>
          <a:p>
            <a:pPr algn="ctr"/>
            <a:r>
              <a:rPr lang="en-US" sz="2200" b="1" dirty="0" err="1" smtClean="0"/>
              <a:t>GeoBUGS</a:t>
            </a:r>
            <a:endParaRPr lang="en-US" sz="2200" b="1" dirty="0" smtClean="0"/>
          </a:p>
          <a:p>
            <a:pPr algn="ctr"/>
            <a:endParaRPr lang="en-US" sz="2200" b="1" dirty="0" smtClean="0"/>
          </a:p>
          <a:p>
            <a:pPr algn="ctr"/>
            <a:r>
              <a:rPr lang="en-US" sz="2200" b="1" dirty="0" smtClean="0">
                <a:solidFill>
                  <a:srgbClr val="0000CC"/>
                </a:solidFill>
              </a:rPr>
              <a:t>JAGS [command line]</a:t>
            </a:r>
          </a:p>
          <a:p>
            <a:pPr algn="ctr"/>
            <a:r>
              <a:rPr lang="en-US" sz="2200" b="1" dirty="0" smtClean="0">
                <a:solidFill>
                  <a:srgbClr val="0000CC"/>
                </a:solidFill>
              </a:rPr>
              <a:t>J</a:t>
            </a:r>
            <a:r>
              <a:rPr lang="en-US" sz="2200" dirty="0" smtClean="0">
                <a:solidFill>
                  <a:srgbClr val="0000CC"/>
                </a:solidFill>
              </a:rPr>
              <a:t>ust</a:t>
            </a:r>
            <a:r>
              <a:rPr lang="en-US" sz="2200" b="1" dirty="0" smtClean="0">
                <a:solidFill>
                  <a:srgbClr val="0000CC"/>
                </a:solidFill>
              </a:rPr>
              <a:t> A</a:t>
            </a:r>
            <a:r>
              <a:rPr lang="en-US" sz="2200" dirty="0" smtClean="0">
                <a:solidFill>
                  <a:srgbClr val="0000CC"/>
                </a:solidFill>
              </a:rPr>
              <a:t>nother</a:t>
            </a:r>
            <a:r>
              <a:rPr lang="en-US" sz="2200" b="1" dirty="0" smtClean="0">
                <a:solidFill>
                  <a:srgbClr val="0000CC"/>
                </a:solidFill>
              </a:rPr>
              <a:t> G</a:t>
            </a:r>
            <a:r>
              <a:rPr lang="en-US" sz="2200" dirty="0" smtClean="0">
                <a:solidFill>
                  <a:srgbClr val="0000CC"/>
                </a:solidFill>
              </a:rPr>
              <a:t>ibbs</a:t>
            </a:r>
            <a:r>
              <a:rPr lang="en-US" sz="2200" b="1" dirty="0" smtClean="0">
                <a:solidFill>
                  <a:srgbClr val="0000CC"/>
                </a:solidFill>
              </a:rPr>
              <a:t> S</a:t>
            </a:r>
            <a:r>
              <a:rPr lang="en-US" sz="2200" dirty="0" smtClean="0">
                <a:solidFill>
                  <a:srgbClr val="0000CC"/>
                </a:solidFill>
              </a:rPr>
              <a:t>ampler</a:t>
            </a:r>
          </a:p>
          <a:p>
            <a:pPr algn="ctr"/>
            <a:r>
              <a:rPr lang="en-US" sz="2200" b="1" dirty="0" smtClean="0"/>
              <a:t>JAGS (cross-platform)</a:t>
            </a:r>
          </a:p>
          <a:p>
            <a:pPr algn="ctr"/>
            <a:endParaRPr lang="en-GB" sz="2200" b="1" dirty="0"/>
          </a:p>
        </p:txBody>
      </p:sp>
      <p:sp>
        <p:nvSpPr>
          <p:cNvPr id="7" name="Left-Right Arrow 6"/>
          <p:cNvSpPr/>
          <p:nvPr/>
        </p:nvSpPr>
        <p:spPr>
          <a:xfrm>
            <a:off x="3200400" y="1575138"/>
            <a:ext cx="2057400" cy="381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33400" y="2718138"/>
            <a:ext cx="14863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R2WinBUGS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R2OpenBUGS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Others…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4558606"/>
            <a:ext cx="99296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rjags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R2jags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Others…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858000" y="912674"/>
            <a:ext cx="1752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BUGSJAGS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14729" y="584538"/>
            <a:ext cx="13396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Imperative</a:t>
            </a:r>
            <a:endParaRPr lang="en-GB" sz="2000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82129" y="584538"/>
            <a:ext cx="1382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Declarative</a:t>
            </a:r>
            <a:endParaRPr lang="en-GB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3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R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04800"/>
            <a:ext cx="1604211" cy="12192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2057400" y="1143000"/>
            <a:ext cx="4797339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/>
              <a:t>From R</a:t>
            </a:r>
            <a:r>
              <a:rPr lang="en-US" b="1" dirty="0" smtClean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Specify initial conditions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Specify data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Specify model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Specify run conditions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Call JAGS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Manipulate JAGS output (</a:t>
            </a:r>
            <a:r>
              <a:rPr lang="en-US" b="1" dirty="0" err="1" smtClean="0"/>
              <a:t>rjags</a:t>
            </a:r>
            <a:r>
              <a:rPr lang="en-US" b="1" dirty="0" smtClean="0"/>
              <a:t> , coda others)</a:t>
            </a:r>
          </a:p>
          <a:p>
            <a:pPr marL="342900" indent="-342900"/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</p:txBody>
      </p:sp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7162800" y="5505271"/>
            <a:ext cx="1447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JAGS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486637" y="3276600"/>
            <a:ext cx="1905000" cy="121920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554108" y="3886200"/>
            <a:ext cx="3208892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/>
              <a:t>From JAGS</a:t>
            </a:r>
            <a:r>
              <a:rPr lang="en-US" b="1" dirty="0" smtClean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Choose algorithm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Generate chains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Send chain output back to R</a:t>
            </a:r>
          </a:p>
          <a:p>
            <a:pPr marL="342900" indent="-342900"/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286000" y="381000"/>
            <a:ext cx="1357679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IMPERATIVE</a:t>
            </a:r>
            <a:endParaRPr lang="es-CL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500321" y="5802868"/>
            <a:ext cx="1472904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DECLARATIVE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47221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tree.data</a:t>
            </a:r>
            <a:r>
              <a:rPr lang="en-US" dirty="0"/>
              <a:t>&lt;-read.csv("Hemlock-light-data.csv</a:t>
            </a:r>
            <a:r>
              <a:rPr lang="en-US" dirty="0" smtClean="0"/>
              <a:t>")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# Specify initial condition. </a:t>
            </a:r>
            <a:endParaRPr lang="es-CL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CL" dirty="0" err="1"/>
              <a:t>mod.inits</a:t>
            </a:r>
            <a:r>
              <a:rPr lang="es-CL" dirty="0"/>
              <a:t>&lt;-</a:t>
            </a:r>
            <a:r>
              <a:rPr lang="es-CL" dirty="0" err="1"/>
              <a:t>function</a:t>
            </a:r>
            <a:r>
              <a:rPr lang="es-CL" dirty="0"/>
              <a:t>(){</a:t>
            </a:r>
          </a:p>
          <a:p>
            <a:pPr marL="0" indent="0">
              <a:buNone/>
            </a:pPr>
            <a:r>
              <a:rPr lang="es-CL" dirty="0"/>
              <a:t>	</a:t>
            </a:r>
            <a:r>
              <a:rPr lang="es-CL" dirty="0" err="1"/>
              <a:t>list</a:t>
            </a:r>
            <a:r>
              <a:rPr lang="es-CL" dirty="0"/>
              <a:t>(a=</a:t>
            </a:r>
            <a:r>
              <a:rPr lang="es-CL" dirty="0" err="1"/>
              <a:t>rnorm</a:t>
            </a:r>
            <a:r>
              <a:rPr lang="es-CL" dirty="0"/>
              <a:t>(1,40,2), b=</a:t>
            </a:r>
            <a:r>
              <a:rPr lang="es-CL" dirty="0" err="1"/>
              <a:t>ruinf</a:t>
            </a:r>
            <a:r>
              <a:rPr lang="es-CL" dirty="0"/>
              <a:t>(1,1.5,2.5), c=</a:t>
            </a:r>
            <a:r>
              <a:rPr lang="es-CL" dirty="0" err="1"/>
              <a:t>runif</a:t>
            </a:r>
            <a:r>
              <a:rPr lang="es-CL" dirty="0"/>
              <a:t>(1</a:t>
            </a:r>
            <a:r>
              <a:rPr lang="es-CL" dirty="0" smtClean="0"/>
              <a:t>,-5,5), </a:t>
            </a:r>
            <a:r>
              <a:rPr lang="es-CL" dirty="0"/>
              <a:t>tau=0.001)</a:t>
            </a:r>
          </a:p>
          <a:p>
            <a:pPr marL="0" indent="0">
              <a:buNone/>
            </a:pPr>
            <a:r>
              <a:rPr lang="es-CL" dirty="0"/>
              <a:t>	}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>
                <a:solidFill>
                  <a:srgbClr val="0000FF"/>
                </a:solidFill>
              </a:rPr>
              <a:t># </a:t>
            </a:r>
            <a:r>
              <a:rPr lang="es-CL" dirty="0" err="1">
                <a:solidFill>
                  <a:srgbClr val="0000FF"/>
                </a:solidFill>
              </a:rPr>
              <a:t>Specify</a:t>
            </a:r>
            <a:r>
              <a:rPr lang="es-CL" dirty="0">
                <a:solidFill>
                  <a:srgbClr val="0000FF"/>
                </a:solidFill>
              </a:rPr>
              <a:t> data; </a:t>
            </a:r>
            <a:r>
              <a:rPr lang="es-CL" dirty="0" err="1">
                <a:solidFill>
                  <a:srgbClr val="0000FF"/>
                </a:solidFill>
              </a:rPr>
              <a:t>must</a:t>
            </a:r>
            <a:r>
              <a:rPr lang="es-CL" dirty="0">
                <a:solidFill>
                  <a:srgbClr val="0000FF"/>
                </a:solidFill>
              </a:rPr>
              <a:t> be a </a:t>
            </a:r>
            <a:r>
              <a:rPr lang="es-CL" dirty="0" err="1">
                <a:solidFill>
                  <a:srgbClr val="0000FF"/>
                </a:solidFill>
              </a:rPr>
              <a:t>list</a:t>
            </a:r>
            <a:r>
              <a:rPr lang="es-CL" dirty="0">
                <a:solidFill>
                  <a:srgbClr val="0000FF"/>
                </a:solidFill>
              </a:rPr>
              <a:t>. </a:t>
            </a:r>
          </a:p>
          <a:p>
            <a:pPr marL="0" indent="0">
              <a:buNone/>
            </a:pPr>
            <a:r>
              <a:rPr lang="es-CL" dirty="0"/>
              <a:t>data=</a:t>
            </a:r>
            <a:r>
              <a:rPr lang="es-CL" dirty="0" err="1"/>
              <a:t>list</a:t>
            </a:r>
            <a:r>
              <a:rPr lang="es-CL" dirty="0"/>
              <a:t>(</a:t>
            </a:r>
          </a:p>
          <a:p>
            <a:pPr marL="0" indent="0">
              <a:buNone/>
            </a:pPr>
            <a:r>
              <a:rPr lang="es-CL" dirty="0"/>
              <a:t>	n=</a:t>
            </a:r>
            <a:r>
              <a:rPr lang="es-CL" dirty="0" err="1"/>
              <a:t>nrow</a:t>
            </a:r>
            <a:r>
              <a:rPr lang="es-CL" dirty="0"/>
              <a:t>(</a:t>
            </a:r>
            <a:r>
              <a:rPr lang="es-CL" dirty="0" err="1"/>
              <a:t>tree.data</a:t>
            </a:r>
            <a:r>
              <a:rPr lang="es-CL" dirty="0"/>
              <a:t>),</a:t>
            </a:r>
          </a:p>
          <a:p>
            <a:pPr marL="0" indent="0">
              <a:buNone/>
            </a:pPr>
            <a:r>
              <a:rPr lang="es-CL" dirty="0"/>
              <a:t>	x=</a:t>
            </a:r>
            <a:r>
              <a:rPr lang="es-CL" dirty="0" err="1"/>
              <a:t>as.numeric</a:t>
            </a:r>
            <a:r>
              <a:rPr lang="es-CL" dirty="0"/>
              <a:t>(</a:t>
            </a:r>
            <a:r>
              <a:rPr lang="es-CL" dirty="0" err="1"/>
              <a:t>tree.data$Light</a:t>
            </a:r>
            <a:r>
              <a:rPr lang="es-CL" dirty="0"/>
              <a:t>),</a:t>
            </a:r>
          </a:p>
          <a:p>
            <a:pPr marL="0" indent="0">
              <a:buNone/>
            </a:pPr>
            <a:r>
              <a:rPr lang="es-CL" dirty="0"/>
              <a:t>	y=</a:t>
            </a:r>
            <a:r>
              <a:rPr lang="es-CL" dirty="0" err="1"/>
              <a:t>as.numeric</a:t>
            </a:r>
            <a:r>
              <a:rPr lang="es-CL" dirty="0"/>
              <a:t>(</a:t>
            </a:r>
            <a:r>
              <a:rPr lang="es-CL" dirty="0" err="1"/>
              <a:t>tree.data$Observed.growth.rate</a:t>
            </a:r>
            <a:r>
              <a:rPr lang="es-CL" dirty="0"/>
              <a:t> )</a:t>
            </a:r>
          </a:p>
          <a:p>
            <a:pPr marL="0" indent="0">
              <a:buNone/>
            </a:pPr>
            <a:r>
              <a:rPr lang="es-CL" dirty="0"/>
              <a:t>	)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391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2000" dirty="0">
                <a:solidFill>
                  <a:srgbClr val="0000FF"/>
                </a:solidFill>
              </a:rPr>
              <a:t># JAGS </a:t>
            </a:r>
            <a:r>
              <a:rPr lang="es-CL" sz="2000" dirty="0" err="1" smtClean="0">
                <a:solidFill>
                  <a:srgbClr val="0000FF"/>
                </a:solidFill>
              </a:rPr>
              <a:t>model</a:t>
            </a:r>
            <a:endParaRPr lang="es-CL" sz="20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CL" sz="2000" dirty="0" err="1"/>
              <a:t>model</a:t>
            </a:r>
            <a:r>
              <a:rPr lang="es-CL" sz="2000" dirty="0" smtClean="0"/>
              <a:t>{</a:t>
            </a:r>
            <a:endParaRPr lang="es-CL" sz="2000" dirty="0"/>
          </a:p>
          <a:p>
            <a:pPr marL="0" indent="0">
              <a:buNone/>
            </a:pPr>
            <a:r>
              <a:rPr lang="es-CL" sz="2000" dirty="0" err="1"/>
              <a:t>for</a:t>
            </a:r>
            <a:r>
              <a:rPr lang="es-CL" sz="2000" dirty="0"/>
              <a:t> (i in 1:n)</a:t>
            </a:r>
          </a:p>
          <a:p>
            <a:pPr marL="0" indent="0">
              <a:buNone/>
            </a:pPr>
            <a:r>
              <a:rPr lang="es-CL" sz="2000" dirty="0"/>
              <a:t>	{</a:t>
            </a:r>
          </a:p>
          <a:p>
            <a:pPr marL="0" indent="0">
              <a:buNone/>
            </a:pPr>
            <a:r>
              <a:rPr lang="es-CL" sz="2000" dirty="0"/>
              <a:t>	mu[i]&lt;-(</a:t>
            </a:r>
            <a:r>
              <a:rPr lang="es-CL" sz="2000" dirty="0" smtClean="0"/>
              <a:t>a*x[i]+c</a:t>
            </a:r>
            <a:r>
              <a:rPr lang="es-CL" sz="2000" dirty="0"/>
              <a:t>)/((a/b)+x[i]+c</a:t>
            </a:r>
            <a:r>
              <a:rPr lang="es-CL" sz="2000" dirty="0" smtClean="0"/>
              <a:t>) #</a:t>
            </a:r>
            <a:r>
              <a:rPr lang="es-CL" sz="2000" dirty="0" smtClean="0">
                <a:solidFill>
                  <a:srgbClr val="0000FF"/>
                </a:solidFill>
              </a:rPr>
              <a:t> </a:t>
            </a:r>
            <a:r>
              <a:rPr lang="es-CL" sz="2000" dirty="0" err="1" smtClean="0">
                <a:solidFill>
                  <a:srgbClr val="0000FF"/>
                </a:solidFill>
              </a:rPr>
              <a:t>prediction</a:t>
            </a:r>
            <a:r>
              <a:rPr lang="es-CL" sz="2000" dirty="0" smtClean="0">
                <a:solidFill>
                  <a:srgbClr val="0000FF"/>
                </a:solidFill>
              </a:rPr>
              <a:t>/</a:t>
            </a:r>
            <a:r>
              <a:rPr lang="es-CL" sz="2000" dirty="0" err="1" smtClean="0">
                <a:solidFill>
                  <a:srgbClr val="0000FF"/>
                </a:solidFill>
              </a:rPr>
              <a:t>scientific</a:t>
            </a:r>
            <a:r>
              <a:rPr lang="es-CL" sz="2000" dirty="0" smtClean="0">
                <a:solidFill>
                  <a:srgbClr val="0000FF"/>
                </a:solidFill>
              </a:rPr>
              <a:t> </a:t>
            </a:r>
            <a:r>
              <a:rPr lang="es-CL" sz="2000" dirty="0" err="1" smtClean="0">
                <a:solidFill>
                  <a:srgbClr val="0000FF"/>
                </a:solidFill>
              </a:rPr>
              <a:t>model</a:t>
            </a:r>
            <a:endParaRPr lang="es-CL" sz="20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CL" sz="2000" dirty="0"/>
              <a:t>	y[i]~ </a:t>
            </a:r>
            <a:r>
              <a:rPr lang="es-CL" sz="2000" dirty="0" err="1"/>
              <a:t>dnorm</a:t>
            </a:r>
            <a:r>
              <a:rPr lang="es-CL" sz="2000" dirty="0"/>
              <a:t>(mu[i],tau</a:t>
            </a:r>
            <a:r>
              <a:rPr lang="es-CL" sz="2000" dirty="0" smtClean="0"/>
              <a:t>) </a:t>
            </a:r>
            <a:r>
              <a:rPr lang="es-CL" sz="2000" dirty="0" smtClean="0">
                <a:solidFill>
                  <a:srgbClr val="0000FF"/>
                </a:solidFill>
              </a:rPr>
              <a:t># </a:t>
            </a:r>
            <a:r>
              <a:rPr lang="es-CL" sz="2000" dirty="0" err="1" smtClean="0">
                <a:solidFill>
                  <a:srgbClr val="0000FF"/>
                </a:solidFill>
              </a:rPr>
              <a:t>likelihood</a:t>
            </a:r>
            <a:endParaRPr lang="es-CL" sz="20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CL" sz="2000" dirty="0"/>
              <a:t>	</a:t>
            </a:r>
            <a:r>
              <a:rPr lang="es-CL" sz="2000" dirty="0" smtClean="0"/>
              <a:t>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# Prior distributions</a:t>
            </a:r>
            <a:endParaRPr lang="es-CL" sz="20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CL" sz="2000" dirty="0" err="1"/>
              <a:t>tau~dgamma</a:t>
            </a:r>
            <a:r>
              <a:rPr lang="es-CL" sz="2000" dirty="0"/>
              <a:t>(0.001,.001)</a:t>
            </a:r>
          </a:p>
          <a:p>
            <a:pPr marL="0" indent="0">
              <a:buNone/>
            </a:pPr>
            <a:r>
              <a:rPr lang="es-CL" sz="2000" dirty="0" err="1"/>
              <a:t>a~dgamma</a:t>
            </a:r>
            <a:r>
              <a:rPr lang="es-CL" sz="2000" dirty="0"/>
              <a:t>(0.001,.001)</a:t>
            </a:r>
          </a:p>
          <a:p>
            <a:pPr marL="0" indent="0">
              <a:buNone/>
            </a:pPr>
            <a:r>
              <a:rPr lang="es-CL" sz="2000" dirty="0" err="1" smtClean="0"/>
              <a:t>c~dunif</a:t>
            </a:r>
            <a:r>
              <a:rPr lang="es-CL" sz="2000" dirty="0" smtClean="0"/>
              <a:t>(-10, 10)</a:t>
            </a:r>
            <a:endParaRPr lang="es-CL" sz="2000" dirty="0"/>
          </a:p>
          <a:p>
            <a:pPr marL="0" indent="0">
              <a:buNone/>
            </a:pPr>
            <a:r>
              <a:rPr lang="es-CL" sz="2000" dirty="0" err="1"/>
              <a:t>b~dgamma</a:t>
            </a:r>
            <a:r>
              <a:rPr lang="es-CL" sz="2000" dirty="0"/>
              <a:t>(.001,.001</a:t>
            </a:r>
            <a:r>
              <a:rPr lang="es-CL" sz="2000" dirty="0" smtClean="0"/>
              <a:t>)</a:t>
            </a:r>
          </a:p>
          <a:p>
            <a:pPr marL="0" indent="0">
              <a:buNone/>
            </a:pPr>
            <a:r>
              <a:rPr lang="es-CL" sz="2000" dirty="0"/>
              <a:t>sigma&lt;-1/</a:t>
            </a:r>
            <a:r>
              <a:rPr lang="es-CL" sz="2000" dirty="0" err="1"/>
              <a:t>sqrt</a:t>
            </a:r>
            <a:r>
              <a:rPr lang="es-CL" sz="2000" dirty="0"/>
              <a:t>(tau</a:t>
            </a:r>
            <a:r>
              <a:rPr lang="es-CL" sz="2000" dirty="0" smtClean="0"/>
              <a:t>)</a:t>
            </a:r>
            <a:endParaRPr lang="es-CL" sz="2000" dirty="0"/>
          </a:p>
          <a:p>
            <a:pPr marL="0" indent="0">
              <a:buNone/>
            </a:pPr>
            <a:r>
              <a:rPr lang="es-CL" sz="2000" dirty="0"/>
              <a:t>  } </a:t>
            </a:r>
            <a:r>
              <a:rPr lang="es-CL" sz="2000" dirty="0">
                <a:solidFill>
                  <a:srgbClr val="0000FF"/>
                </a:solidFill>
              </a:rPr>
              <a:t># </a:t>
            </a:r>
            <a:r>
              <a:rPr lang="es-CL" sz="2000" dirty="0" err="1">
                <a:solidFill>
                  <a:srgbClr val="0000FF"/>
                </a:solidFill>
              </a:rPr>
              <a:t>end</a:t>
            </a:r>
            <a:r>
              <a:rPr lang="es-CL" sz="2000" dirty="0">
                <a:solidFill>
                  <a:srgbClr val="0000FF"/>
                </a:solidFill>
              </a:rPr>
              <a:t> of </a:t>
            </a:r>
            <a:r>
              <a:rPr lang="es-CL" sz="2000" dirty="0" err="1">
                <a:solidFill>
                  <a:srgbClr val="0000FF"/>
                </a:solidFill>
              </a:rPr>
              <a:t>model</a:t>
            </a:r>
            <a:endParaRPr lang="es-CL" sz="20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s-CL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5791200"/>
            <a:ext cx="78943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The JAGS model can be inserted inside of R code or saved as 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a text file and called from R. </a:t>
            </a:r>
            <a:endParaRPr lang="es-CL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95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11491</TotalTime>
  <Words>533</Words>
  <Application>Microsoft Office PowerPoint</Application>
  <PresentationFormat>Apresentação na tela (4:3)</PresentationFormat>
  <Paragraphs>127</Paragraphs>
  <Slides>12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JAGS </vt:lpstr>
      <vt:lpstr>Learning Objectives</vt:lpstr>
      <vt:lpstr>Exercise: write a Bayesian model for the model of  light Limitation of Trees</vt:lpstr>
      <vt:lpstr>Bayesian Networks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The gang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Bayesian Regression</dc:title>
  <dc:creator>Maria Uriarte</dc:creator>
  <cp:lastModifiedBy>Leandro</cp:lastModifiedBy>
  <cp:revision>60</cp:revision>
  <dcterms:created xsi:type="dcterms:W3CDTF">2012-11-09T15:24:49Z</dcterms:created>
  <dcterms:modified xsi:type="dcterms:W3CDTF">2015-09-25T11:25:52Z</dcterms:modified>
</cp:coreProperties>
</file>