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65" r:id="rId3"/>
    <p:sldId id="363" r:id="rId4"/>
    <p:sldId id="402" r:id="rId5"/>
    <p:sldId id="366" r:id="rId6"/>
    <p:sldId id="367" r:id="rId7"/>
    <p:sldId id="368" r:id="rId8"/>
    <p:sldId id="369" r:id="rId9"/>
    <p:sldId id="370" r:id="rId10"/>
    <p:sldId id="371" r:id="rId11"/>
    <p:sldId id="372" r:id="rId12"/>
    <p:sldId id="373" r:id="rId13"/>
    <p:sldId id="430" r:id="rId14"/>
    <p:sldId id="375" r:id="rId15"/>
    <p:sldId id="376" r:id="rId16"/>
    <p:sldId id="377" r:id="rId17"/>
    <p:sldId id="378" r:id="rId18"/>
    <p:sldId id="379" r:id="rId19"/>
    <p:sldId id="380" r:id="rId20"/>
    <p:sldId id="381" r:id="rId21"/>
    <p:sldId id="382" r:id="rId22"/>
    <p:sldId id="383" r:id="rId23"/>
    <p:sldId id="384" r:id="rId24"/>
    <p:sldId id="385" r:id="rId25"/>
    <p:sldId id="468" r:id="rId26"/>
    <p:sldId id="441" r:id="rId27"/>
    <p:sldId id="442" r:id="rId28"/>
    <p:sldId id="443" r:id="rId29"/>
    <p:sldId id="444"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67" r:id="rId43"/>
    <p:sldId id="458" r:id="rId44"/>
    <p:sldId id="466" r:id="rId45"/>
    <p:sldId id="460" r:id="rId46"/>
    <p:sldId id="461" r:id="rId47"/>
    <p:sldId id="462" r:id="rId48"/>
    <p:sldId id="463" r:id="rId49"/>
    <p:sldId id="464" r:id="rId50"/>
    <p:sldId id="465" r:id="rId51"/>
    <p:sldId id="386" r:id="rId52"/>
    <p:sldId id="387" r:id="rId53"/>
    <p:sldId id="388" r:id="rId54"/>
    <p:sldId id="389" r:id="rId55"/>
    <p:sldId id="391" r:id="rId56"/>
    <p:sldId id="392" r:id="rId57"/>
    <p:sldId id="393" r:id="rId58"/>
    <p:sldId id="394" r:id="rId59"/>
    <p:sldId id="397" r:id="rId60"/>
    <p:sldId id="398" r:id="rId61"/>
    <p:sldId id="432" r:id="rId62"/>
    <p:sldId id="433" r:id="rId63"/>
    <p:sldId id="434" r:id="rId64"/>
    <p:sldId id="481" r:id="rId65"/>
    <p:sldId id="435" r:id="rId66"/>
    <p:sldId id="473" r:id="rId67"/>
    <p:sldId id="436" r:id="rId68"/>
    <p:sldId id="437" r:id="rId69"/>
    <p:sldId id="438" r:id="rId70"/>
    <p:sldId id="484" r:id="rId71"/>
    <p:sldId id="482" r:id="rId72"/>
    <p:sldId id="439" r:id="rId73"/>
    <p:sldId id="483" r:id="rId74"/>
    <p:sldId id="440" r:id="rId75"/>
    <p:sldId id="474" r:id="rId76"/>
    <p:sldId id="478" r:id="rId77"/>
    <p:sldId id="476" r:id="rId78"/>
    <p:sldId id="477" r:id="rId79"/>
    <p:sldId id="485" r:id="rId80"/>
    <p:sldId id="486" r:id="rId81"/>
    <p:sldId id="487" r:id="rId82"/>
    <p:sldId id="488"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66" autoAdjust="0"/>
  </p:normalViewPr>
  <p:slideViewPr>
    <p:cSldViewPr>
      <p:cViewPr varScale="1">
        <p:scale>
          <a:sx n="67" d="100"/>
          <a:sy n="67" d="100"/>
        </p:scale>
        <p:origin x="1906"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7.wmf"/><Relationship Id="rId5" Type="http://schemas.openxmlformats.org/officeDocument/2006/relationships/image" Target="../media/image48.wmf"/><Relationship Id="rId4" Type="http://schemas.openxmlformats.org/officeDocument/2006/relationships/image" Target="../media/image4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3.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7C906-0A36-439F-9427-50BFBAC37641}" type="datetimeFigureOut">
              <a:rPr lang="en-GB" smtClean="0"/>
              <a:pPr/>
              <a:t>27/09/2015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41B80-9024-40DE-A17A-A59DA7CD7A38}" type="slidenum">
              <a:rPr lang="en-GB" smtClean="0"/>
              <a:pPr/>
              <a:t>‹#›</a:t>
            </a:fld>
            <a:endParaRPr lang="en-GB"/>
          </a:p>
        </p:txBody>
      </p:sp>
    </p:spTree>
    <p:extLst>
      <p:ext uri="{BB962C8B-B14F-4D97-AF65-F5344CB8AC3E}">
        <p14:creationId xmlns:p14="http://schemas.microsoft.com/office/powerpoint/2010/main" val="347051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Posterior predictive checks</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6</a:t>
            </a:fld>
            <a:endParaRPr lang="en-US"/>
          </a:p>
        </p:txBody>
      </p:sp>
    </p:spTree>
    <p:extLst>
      <p:ext uri="{BB962C8B-B14F-4D97-AF65-F5344CB8AC3E}">
        <p14:creationId xmlns:p14="http://schemas.microsoft.com/office/powerpoint/2010/main" val="1037228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Pd = it should fit the data better.</a:t>
            </a:r>
          </a:p>
          <a:p>
            <a:r>
              <a:rPr lang="en-US" dirty="0" smtClean="0"/>
              <a:t>Say you have</a:t>
            </a:r>
            <a:r>
              <a:rPr lang="en-US" baseline="0" dirty="0" smtClean="0"/>
              <a:t> one model with one parameter (graph likelihood profile). Draw MLE of theta.  D(theta hat)~likelihood at MLE.  In the second case, you take the average of all the likelihood values (flip </a:t>
            </a:r>
            <a:r>
              <a:rPr lang="en-US" baseline="0" dirty="0" err="1" smtClean="0"/>
              <a:t>likeli</a:t>
            </a:r>
            <a:r>
              <a:rPr lang="en-US" baseline="0" dirty="0" smtClean="0"/>
              <a:t> profile )… in theory the MLE &lt; than the sum of values.  </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62</a:t>
            </a:fld>
            <a:endParaRPr lang="en-US"/>
          </a:p>
        </p:txBody>
      </p:sp>
    </p:spTree>
    <p:extLst>
      <p:ext uri="{BB962C8B-B14F-4D97-AF65-F5344CB8AC3E}">
        <p14:creationId xmlns:p14="http://schemas.microsoft.com/office/powerpoint/2010/main" val="296999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K=assigns weights</a:t>
            </a:r>
            <a:r>
              <a:rPr lang="en-US" baseline="0" dirty="0" smtClean="0"/>
              <a:t> to each components. Not clear what k should be, then k-&gt; infinity, then </a:t>
            </a:r>
            <a:r>
              <a:rPr lang="en-US" baseline="0" dirty="0" err="1" smtClean="0"/>
              <a:t>dk</a:t>
            </a:r>
            <a:r>
              <a:rPr lang="en-US" baseline="0" dirty="0" smtClean="0"/>
              <a:t>=G+P</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67</a:t>
            </a:fld>
            <a:endParaRPr lang="en-US"/>
          </a:p>
        </p:txBody>
      </p:sp>
    </p:spTree>
    <p:extLst>
      <p:ext uri="{BB962C8B-B14F-4D97-AF65-F5344CB8AC3E}">
        <p14:creationId xmlns:p14="http://schemas.microsoft.com/office/powerpoint/2010/main" val="3846807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t>
            </a:r>
          </a:p>
          <a:p>
            <a:r>
              <a:rPr lang="en-US" dirty="0" smtClean="0"/>
              <a:t>P= penalty based</a:t>
            </a:r>
            <a:r>
              <a:rPr lang="en-US" baseline="0" dirty="0" smtClean="0"/>
              <a:t> on variability or uncertainty in replicated data. </a:t>
            </a:r>
          </a:p>
          <a:p>
            <a:r>
              <a:rPr lang="en-US" baseline="0" dirty="0" err="1" smtClean="0"/>
              <a:t>Dinf</a:t>
            </a:r>
            <a:r>
              <a:rPr lang="en-US" baseline="0" dirty="0" smtClean="0">
                <a:sym typeface="Wingdings" pitchFamily="2" charset="2"/>
              </a:rPr>
              <a:t> take the mean posterior of that quantity (second choice)</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68</a:t>
            </a:fld>
            <a:endParaRPr lang="en-US"/>
          </a:p>
        </p:txBody>
      </p:sp>
    </p:spTree>
    <p:extLst>
      <p:ext uri="{BB962C8B-B14F-4D97-AF65-F5344CB8AC3E}">
        <p14:creationId xmlns:p14="http://schemas.microsoft.com/office/powerpoint/2010/main" val="117784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only take sums in</a:t>
            </a:r>
            <a:r>
              <a:rPr lang="en-US" baseline="0" dirty="0" smtClean="0"/>
              <a:t> one dimension at a time..</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69</a:t>
            </a:fld>
            <a:endParaRPr lang="en-US"/>
          </a:p>
        </p:txBody>
      </p:sp>
    </p:spTree>
    <p:extLst>
      <p:ext uri="{BB962C8B-B14F-4D97-AF65-F5344CB8AC3E}">
        <p14:creationId xmlns:p14="http://schemas.microsoft.com/office/powerpoint/2010/main" val="182892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rules</a:t>
            </a:r>
            <a:r>
              <a:rPr lang="en-US" baseline="0" dirty="0" smtClean="0"/>
              <a:t> of thumb for “small”?</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72</a:t>
            </a:fld>
            <a:endParaRPr lang="en-US"/>
          </a:p>
        </p:txBody>
      </p:sp>
    </p:spTree>
    <p:extLst>
      <p:ext uri="{BB962C8B-B14F-4D97-AF65-F5344CB8AC3E}">
        <p14:creationId xmlns:p14="http://schemas.microsoft.com/office/powerpoint/2010/main" val="3301041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2F787BB-370D-41CC-B9D6-5F4E312C8050}" type="slidenum">
              <a:rPr lang="en-US" altLang="es-CL" smtClean="0"/>
              <a:pPr eaLnBrk="1" hangingPunct="1">
                <a:spcBef>
                  <a:spcPct val="0"/>
                </a:spcBef>
              </a:pPr>
              <a:t>81</a:t>
            </a:fld>
            <a:endParaRPr lang="en-US" altLang="es-CL"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CL" smtClean="0">
                <a:latin typeface="Arial" pitchFamily="34" charset="0"/>
              </a:rPr>
              <a:t>What this means for the likelihood profile where we fix one parameter with respect to all the other parameters LRT test only correct for large number of data and when the value of the parameter is not at the edge of the allowable range.</a:t>
            </a:r>
          </a:p>
        </p:txBody>
      </p:sp>
    </p:spTree>
    <p:extLst>
      <p:ext uri="{BB962C8B-B14F-4D97-AF65-F5344CB8AC3E}">
        <p14:creationId xmlns:p14="http://schemas.microsoft.com/office/powerpoint/2010/main" val="76386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6FE34CE-F1B9-4EA7-9911-DE3114AEE6C3}" type="slidenum">
              <a:rPr lang="en-US" altLang="es-CL" smtClean="0"/>
              <a:pPr eaLnBrk="1" hangingPunct="1">
                <a:spcBef>
                  <a:spcPct val="0"/>
                </a:spcBef>
              </a:pPr>
              <a:t>82</a:t>
            </a:fld>
            <a:endParaRPr lang="en-US" altLang="es-CL"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CL" dirty="0" smtClean="0">
                <a:latin typeface="Arial" pitchFamily="34" charset="0"/>
              </a:rPr>
              <a:t>What this means for the likelihood profile where we fix one parameter with respect to all the other parameters LRT test only correct for large number of data and when the value of the parameter is not at the edge of the allowable range.</a:t>
            </a:r>
          </a:p>
        </p:txBody>
      </p:sp>
    </p:spTree>
    <p:extLst>
      <p:ext uri="{BB962C8B-B14F-4D97-AF65-F5344CB8AC3E}">
        <p14:creationId xmlns:p14="http://schemas.microsoft.com/office/powerpoint/2010/main" val="96471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DAG </a:t>
            </a:r>
            <a:endParaRPr lang="es-CL" dirty="0"/>
          </a:p>
        </p:txBody>
      </p:sp>
      <p:sp>
        <p:nvSpPr>
          <p:cNvPr id="4" name="Slide Number Placeholder 3"/>
          <p:cNvSpPr>
            <a:spLocks noGrp="1"/>
          </p:cNvSpPr>
          <p:nvPr>
            <p:ph type="sldNum" sz="quarter" idx="10"/>
          </p:nvPr>
        </p:nvSpPr>
        <p:spPr/>
        <p:txBody>
          <a:bodyPr/>
          <a:lstStyle/>
          <a:p>
            <a:fld id="{26241B80-9024-40DE-A17A-A59DA7CD7A38}" type="slidenum">
              <a:rPr lang="en-GB" smtClean="0"/>
              <a:pPr/>
              <a:t>21</a:t>
            </a:fld>
            <a:endParaRPr lang="en-GB"/>
          </a:p>
        </p:txBody>
      </p:sp>
    </p:spTree>
    <p:extLst>
      <p:ext uri="{BB962C8B-B14F-4D97-AF65-F5344CB8AC3E}">
        <p14:creationId xmlns:p14="http://schemas.microsoft.com/office/powerpoint/2010/main" val="259539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1ADB32C-7194-4CC3-B0EF-C7A64088ACA6}" type="slidenum">
              <a:rPr lang="en-US"/>
              <a:pPr/>
              <a:t>30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p:spPr>
        <p:txBody>
          <a:bodyPr/>
          <a:lstStyle/>
          <a:p>
            <a:pPr>
              <a:spcBef>
                <a:spcPct val="0"/>
              </a:spcBef>
            </a:pPr>
            <a:r>
              <a:rPr lang="en-US" smtClean="0"/>
              <a:t>In our context:  if the likelihood of two different models, given the observed data, is similar, Ockham’s razor would favor the model that had the fewest necessary parts...</a:t>
            </a:r>
          </a:p>
          <a:p>
            <a:pPr eaLnBrk="1" hangingPunct="1"/>
            <a:endParaRPr lang="en-US" smtClean="0"/>
          </a:p>
        </p:txBody>
      </p:sp>
    </p:spTree>
    <p:extLst>
      <p:ext uri="{BB962C8B-B14F-4D97-AF65-F5344CB8AC3E}">
        <p14:creationId xmlns:p14="http://schemas.microsoft.com/office/powerpoint/2010/main" val="233166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ABC69D9-14EC-4BC6-B850-AFA7DF420E72}" type="slidenum">
              <a:rPr lang="en-US"/>
              <a:pPr/>
              <a:t>31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6053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 wrongs</a:t>
            </a:r>
            <a:r>
              <a:rPr lang="en-US" baseline="0" dirty="0" smtClean="0"/>
              <a:t> don’t make a right…..</a:t>
            </a:r>
            <a:endParaRPr lang="en-GB" dirty="0"/>
          </a:p>
        </p:txBody>
      </p:sp>
      <p:sp>
        <p:nvSpPr>
          <p:cNvPr id="4" name="Slide Number Placeholder 3"/>
          <p:cNvSpPr>
            <a:spLocks noGrp="1"/>
          </p:cNvSpPr>
          <p:nvPr>
            <p:ph type="sldNum" sz="quarter" idx="10"/>
          </p:nvPr>
        </p:nvSpPr>
        <p:spPr/>
        <p:txBody>
          <a:bodyPr/>
          <a:lstStyle/>
          <a:p>
            <a:fld id="{26241B80-9024-40DE-A17A-A59DA7CD7A38}" type="slidenum">
              <a:rPr lang="en-GB" smtClean="0"/>
              <a:pPr/>
              <a:t>50</a:t>
            </a:fld>
            <a:endParaRPr lang="en-GB"/>
          </a:p>
        </p:txBody>
      </p:sp>
    </p:spTree>
    <p:extLst>
      <p:ext uri="{BB962C8B-B14F-4D97-AF65-F5344CB8AC3E}">
        <p14:creationId xmlns:p14="http://schemas.microsoft.com/office/powerpoint/2010/main" val="45597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Prior</a:t>
            </a:r>
            <a:r>
              <a:rPr lang="en-US" baseline="0" dirty="0" smtClean="0"/>
              <a:t> is IG but it’s essentially impossible that it is zero….</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58</a:t>
            </a:fld>
            <a:endParaRPr lang="en-US"/>
          </a:p>
        </p:txBody>
      </p:sp>
    </p:spTree>
    <p:extLst>
      <p:ext uri="{BB962C8B-B14F-4D97-AF65-F5344CB8AC3E}">
        <p14:creationId xmlns:p14="http://schemas.microsoft.com/office/powerpoint/2010/main" val="118091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suggests </a:t>
            </a:r>
            <a:r>
              <a:rPr lang="en-US" baseline="0" dirty="0" err="1" smtClean="0"/>
              <a:t>overfitting</a:t>
            </a:r>
            <a:r>
              <a:rPr lang="en-US" baseline="0" dirty="0" smtClean="0"/>
              <a:t> because the values are all contained within a 95% CI when you might expect that 5% would be outside of the 95% CI.</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59</a:t>
            </a:fld>
            <a:endParaRPr lang="en-US"/>
          </a:p>
        </p:txBody>
      </p:sp>
    </p:spTree>
    <p:extLst>
      <p:ext uri="{BB962C8B-B14F-4D97-AF65-F5344CB8AC3E}">
        <p14:creationId xmlns:p14="http://schemas.microsoft.com/office/powerpoint/2010/main" val="269719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Eta (the stochastic</a:t>
            </a:r>
            <a:r>
              <a:rPr lang="en-US" baseline="0" dirty="0" smtClean="0"/>
              <a:t> </a:t>
            </a:r>
            <a:r>
              <a:rPr lang="en-US" baseline="0" dirty="0" err="1" smtClean="0"/>
              <a:t>overdispersion</a:t>
            </a:r>
            <a:r>
              <a:rPr lang="en-US" baseline="0" dirty="0" smtClean="0"/>
              <a:t> factor) can fit the data better…It may more satisfying to use a negative binomial at the population level</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60</a:t>
            </a:fld>
            <a:endParaRPr lang="en-US"/>
          </a:p>
        </p:txBody>
      </p:sp>
    </p:spTree>
    <p:extLst>
      <p:ext uri="{BB962C8B-B14F-4D97-AF65-F5344CB8AC3E}">
        <p14:creationId xmlns:p14="http://schemas.microsoft.com/office/powerpoint/2010/main" val="252253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Theta</a:t>
            </a:r>
            <a:r>
              <a:rPr lang="en-US" baseline="0" dirty="0" smtClean="0"/>
              <a:t>-hat is a point estimate of theta</a:t>
            </a:r>
            <a:endParaRPr lang="en-GB" dirty="0"/>
          </a:p>
        </p:txBody>
      </p:sp>
      <p:sp>
        <p:nvSpPr>
          <p:cNvPr id="4" name="Slide Number Placeholder 3"/>
          <p:cNvSpPr>
            <a:spLocks noGrp="1"/>
          </p:cNvSpPr>
          <p:nvPr>
            <p:ph type="sldNum" sz="quarter" idx="10"/>
          </p:nvPr>
        </p:nvSpPr>
        <p:spPr/>
        <p:txBody>
          <a:bodyPr/>
          <a:lstStyle/>
          <a:p>
            <a:fld id="{2CA25520-5B23-440D-9FF8-4844F95FB67D}" type="slidenum">
              <a:rPr lang="en-US" smtClean="0"/>
              <a:pPr/>
              <a:t>61</a:t>
            </a:fld>
            <a:endParaRPr lang="en-US"/>
          </a:p>
        </p:txBody>
      </p:sp>
    </p:spTree>
    <p:extLst>
      <p:ext uri="{BB962C8B-B14F-4D97-AF65-F5344CB8AC3E}">
        <p14:creationId xmlns:p14="http://schemas.microsoft.com/office/powerpoint/2010/main" val="170007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975475" cy="7175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784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974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00FF"/>
                </a:solidFill>
                <a:latin typeface="Comic Sans MS" pitchFamily="66"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E3348-E68E-4BBE-8030-4C50E001B25F}" type="datetimeFigureOut">
              <a:rPr lang="en-GB" smtClean="0"/>
              <a:pPr/>
              <a:t>27/09/2015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331908-BCF0-4480-8582-0A8302D430A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E3348-E68E-4BBE-8030-4C50E001B25F}" type="datetimeFigureOut">
              <a:rPr lang="en-GB" smtClean="0"/>
              <a:pPr/>
              <a:t>27/09/2015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31908-BCF0-4480-8582-0A8302D430A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wmf"/><Relationship Id="rId11" Type="http://schemas.openxmlformats.org/officeDocument/2006/relationships/image" Target="../media/image15.wmf"/><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4.jpeg"/><Relationship Id="rId4" Type="http://schemas.openxmlformats.org/officeDocument/2006/relationships/image" Target="../media/image33.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0.wm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2.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1.bin"/><Relationship Id="rId14" Type="http://schemas.openxmlformats.org/officeDocument/2006/relationships/image" Target="../media/image46.wmf"/></Relationships>
</file>

<file path=ppt/slides/_rels/slide5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2.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4.wmf"/><Relationship Id="rId4" Type="http://schemas.openxmlformats.org/officeDocument/2006/relationships/image" Target="../media/image47.wmf"/><Relationship Id="rId9" Type="http://schemas.openxmlformats.org/officeDocument/2006/relationships/oleObject" Target="../embeddings/oleObject37.bin"/></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6.xml"/><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3.wmf"/><Relationship Id="rId5" Type="http://schemas.openxmlformats.org/officeDocument/2006/relationships/oleObject" Target="../embeddings/oleObject39.bin"/><Relationship Id="rId4" Type="http://schemas.openxmlformats.org/officeDocument/2006/relationships/image" Target="../media/image55.emf"/></Relationships>
</file>

<file path=ppt/slides/_rels/slide5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9.xml"/><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42.bin"/><Relationship Id="rId5" Type="http://schemas.openxmlformats.org/officeDocument/2006/relationships/image" Target="../media/image60.wmf"/><Relationship Id="rId4" Type="http://schemas.openxmlformats.org/officeDocument/2006/relationships/oleObject" Target="../embeddings/oleObject41.bin"/><Relationship Id="rId9" Type="http://schemas.openxmlformats.org/officeDocument/2006/relationships/image" Target="../media/image62.w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3.wmf"/><Relationship Id="rId4" Type="http://schemas.openxmlformats.org/officeDocument/2006/relationships/oleObject" Target="../embeddings/oleObject44.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4.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65.wmf"/><Relationship Id="rId4" Type="http://schemas.openxmlformats.org/officeDocument/2006/relationships/oleObject" Target="../embeddings/oleObject46.bin"/></Relationships>
</file>

<file path=ppt/slides/_rels/slide6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12.xml"/><Relationship Id="rId7"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48.bin"/><Relationship Id="rId5" Type="http://schemas.openxmlformats.org/officeDocument/2006/relationships/image" Target="../media/image66.wmf"/><Relationship Id="rId4" Type="http://schemas.openxmlformats.org/officeDocument/2006/relationships/oleObject" Target="../embeddings/oleObject47.bin"/></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73.wmf"/><Relationship Id="rId4" Type="http://schemas.openxmlformats.org/officeDocument/2006/relationships/oleObject" Target="../embeddings/oleObject49.bin"/></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solidFill>
                  <a:srgbClr val="0000FF"/>
                </a:solidFill>
                <a:latin typeface="Comic Sans MS" pitchFamily="66" charset="0"/>
              </a:rPr>
              <a:t>Model Evaluation</a:t>
            </a:r>
            <a:br>
              <a:rPr lang="en-US" sz="3600" dirty="0" smtClean="0">
                <a:solidFill>
                  <a:srgbClr val="0000FF"/>
                </a:solidFill>
                <a:latin typeface="Comic Sans MS" pitchFamily="66" charset="0"/>
              </a:rPr>
            </a:br>
            <a:r>
              <a:rPr lang="en-US" sz="3600" dirty="0">
                <a:solidFill>
                  <a:srgbClr val="0000FF"/>
                </a:solidFill>
                <a:latin typeface="Comic Sans MS" pitchFamily="66" charset="0"/>
              </a:rPr>
              <a:t>&amp;</a:t>
            </a:r>
            <a:r>
              <a:rPr lang="en-US" sz="3600" dirty="0" smtClean="0">
                <a:solidFill>
                  <a:srgbClr val="0000FF"/>
                </a:solidFill>
                <a:latin typeface="Comic Sans MS" pitchFamily="66" charset="0"/>
              </a:rPr>
              <a:t> </a:t>
            </a:r>
            <a:br>
              <a:rPr lang="en-US" sz="3600" dirty="0" smtClean="0">
                <a:solidFill>
                  <a:srgbClr val="0000FF"/>
                </a:solidFill>
                <a:latin typeface="Comic Sans MS" pitchFamily="66" charset="0"/>
              </a:rPr>
            </a:br>
            <a:r>
              <a:rPr lang="en-US" sz="3600" dirty="0" smtClean="0">
                <a:solidFill>
                  <a:srgbClr val="0000FF"/>
                </a:solidFill>
                <a:latin typeface="Comic Sans MS" pitchFamily="66" charset="0"/>
              </a:rPr>
              <a:t>Model Selection</a:t>
            </a:r>
            <a:endParaRPr lang="en-GB" sz="3600" dirty="0">
              <a:solidFill>
                <a:srgbClr val="0000FF"/>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517054121"/>
              </p:ext>
            </p:extLst>
          </p:nvPr>
        </p:nvGraphicFramePr>
        <p:xfrm>
          <a:off x="1034143" y="152400"/>
          <a:ext cx="6357257" cy="1524000"/>
        </p:xfrm>
        <a:graphic>
          <a:graphicData uri="http://schemas.openxmlformats.org/presentationml/2006/ole">
            <mc:AlternateContent xmlns:mc="http://schemas.openxmlformats.org/markup-compatibility/2006">
              <mc:Choice xmlns:v="urn:schemas-microsoft-com:vml" Requires="v">
                <p:oleObj spid="_x0000_s47144" name="Equation" r:id="rId3" imgW="3708360" imgH="888840" progId="Equation.3">
                  <p:embed/>
                </p:oleObj>
              </mc:Choice>
              <mc:Fallback>
                <p:oleObj name="Equation" r:id="rId3" imgW="3708360" imgH="888840" progId="Equation.3">
                  <p:embed/>
                  <p:pic>
                    <p:nvPicPr>
                      <p:cNvPr id="0" name=""/>
                      <p:cNvPicPr>
                        <a:picLocks noChangeAspect="1" noChangeArrowheads="1"/>
                      </p:cNvPicPr>
                      <p:nvPr/>
                    </p:nvPicPr>
                    <p:blipFill>
                      <a:blip r:embed="rId4"/>
                      <a:srcRect/>
                      <a:stretch>
                        <a:fillRect/>
                      </a:stretch>
                    </p:blipFill>
                    <p:spPr bwMode="auto">
                      <a:xfrm>
                        <a:off x="1034143" y="152400"/>
                        <a:ext cx="6357257" cy="1524000"/>
                      </a:xfrm>
                      <a:prstGeom prst="rect">
                        <a:avLst/>
                      </a:prstGeom>
                      <a:noFill/>
                    </p:spPr>
                  </p:pic>
                </p:oleObj>
              </mc:Fallback>
            </mc:AlternateContent>
          </a:graphicData>
        </a:graphic>
      </p:graphicFrame>
      <p:sp>
        <p:nvSpPr>
          <p:cNvPr id="5" name="Rectangle 4"/>
          <p:cNvSpPr/>
          <p:nvPr/>
        </p:nvSpPr>
        <p:spPr>
          <a:xfrm>
            <a:off x="304800" y="1848683"/>
            <a:ext cx="8534400" cy="4708981"/>
          </a:xfrm>
          <a:prstGeom prst="rect">
            <a:avLst/>
          </a:prstGeom>
          <a:ln>
            <a:solidFill>
              <a:schemeClr val="tx1"/>
            </a:solidFill>
          </a:ln>
        </p:spPr>
        <p:txBody>
          <a:bodyPr wrap="square">
            <a:spAutoFit/>
          </a:bodyPr>
          <a:lstStyle/>
          <a:p>
            <a:r>
              <a:rPr lang="en-GB" sz="2000" b="1" dirty="0">
                <a:solidFill>
                  <a:schemeClr val="accent2">
                    <a:lumMod val="50000"/>
                  </a:schemeClr>
                </a:solidFill>
              </a:rPr>
              <a:t>model</a:t>
            </a:r>
            <a:r>
              <a:rPr lang="en-GB" sz="2000" b="1" dirty="0" smtClean="0">
                <a:solidFill>
                  <a:schemeClr val="accent2">
                    <a:lumMod val="50000"/>
                  </a:schemeClr>
                </a:solidFill>
              </a:rPr>
              <a:t>{</a:t>
            </a:r>
            <a:endParaRPr lang="en-GB" sz="2000" b="1" dirty="0">
              <a:solidFill>
                <a:schemeClr val="accent2">
                  <a:lumMod val="50000"/>
                </a:schemeClr>
              </a:solidFill>
            </a:endParaRPr>
          </a:p>
          <a:p>
            <a:r>
              <a:rPr lang="en-GB" sz="2000" b="1" dirty="0">
                <a:solidFill>
                  <a:schemeClr val="accent2">
                    <a:lumMod val="50000"/>
                  </a:schemeClr>
                </a:solidFill>
              </a:rPr>
              <a:t>for(</a:t>
            </a:r>
            <a:r>
              <a:rPr lang="en-GB" sz="2000" b="1" dirty="0" err="1">
                <a:solidFill>
                  <a:schemeClr val="accent2">
                    <a:lumMod val="50000"/>
                  </a:schemeClr>
                </a:solidFill>
              </a:rPr>
              <a:t>i</a:t>
            </a:r>
            <a:r>
              <a:rPr lang="en-GB" sz="2000" b="1" dirty="0">
                <a:solidFill>
                  <a:schemeClr val="accent2">
                    <a:lumMod val="50000"/>
                  </a:schemeClr>
                </a:solidFill>
              </a:rPr>
              <a:t> in 1:length(y)){</a:t>
            </a:r>
          </a:p>
          <a:p>
            <a:r>
              <a:rPr lang="en-GB" sz="2000" b="1" dirty="0" smtClean="0">
                <a:solidFill>
                  <a:schemeClr val="accent2">
                    <a:lumMod val="50000"/>
                  </a:schemeClr>
                </a:solidFill>
              </a:rPr>
              <a:t>	mu[i</a:t>
            </a:r>
            <a:r>
              <a:rPr lang="en-GB" sz="2000" b="1" dirty="0">
                <a:solidFill>
                  <a:schemeClr val="accent2">
                    <a:lumMod val="50000"/>
                  </a:schemeClr>
                </a:solidFill>
              </a:rPr>
              <a:t>] &lt;- b0 + </a:t>
            </a:r>
            <a:r>
              <a:rPr lang="en-GB" sz="2000" b="1" dirty="0" smtClean="0">
                <a:solidFill>
                  <a:schemeClr val="accent2">
                    <a:lumMod val="50000"/>
                  </a:schemeClr>
                </a:solidFill>
              </a:rPr>
              <a:t>b1*</a:t>
            </a:r>
            <a:r>
              <a:rPr lang="en-GB" sz="2000" b="1" dirty="0" err="1" smtClean="0">
                <a:solidFill>
                  <a:schemeClr val="accent2">
                    <a:lumMod val="50000"/>
                  </a:schemeClr>
                </a:solidFill>
              </a:rPr>
              <a:t>diam</a:t>
            </a:r>
            <a:r>
              <a:rPr lang="en-GB" sz="2000" b="1" dirty="0" smtClean="0">
                <a:solidFill>
                  <a:schemeClr val="accent2">
                    <a:lumMod val="50000"/>
                  </a:schemeClr>
                </a:solidFill>
              </a:rPr>
              <a:t>[i</a:t>
            </a:r>
            <a:r>
              <a:rPr lang="en-GB" sz="2000" b="1" dirty="0">
                <a:solidFill>
                  <a:schemeClr val="accent2">
                    <a:lumMod val="50000"/>
                  </a:schemeClr>
                </a:solidFill>
              </a:rPr>
              <a:t>]</a:t>
            </a:r>
          </a:p>
          <a:p>
            <a:r>
              <a:rPr lang="en-GB" sz="2000" b="1" dirty="0" smtClean="0">
                <a:solidFill>
                  <a:schemeClr val="accent2">
                    <a:lumMod val="50000"/>
                  </a:schemeClr>
                </a:solidFill>
              </a:rPr>
              <a:t>	y[i</a:t>
            </a:r>
            <a:r>
              <a:rPr lang="en-GB" sz="2000" b="1" dirty="0">
                <a:solidFill>
                  <a:schemeClr val="accent2">
                    <a:lumMod val="50000"/>
                  </a:schemeClr>
                </a:solidFill>
              </a:rPr>
              <a:t>] ~ </a:t>
            </a:r>
            <a:r>
              <a:rPr lang="en-GB" sz="2000" b="1" dirty="0" err="1">
                <a:solidFill>
                  <a:schemeClr val="accent2">
                    <a:lumMod val="50000"/>
                  </a:schemeClr>
                </a:solidFill>
              </a:rPr>
              <a:t>dnorm</a:t>
            </a:r>
            <a:r>
              <a:rPr lang="en-GB" sz="2000" b="1" dirty="0">
                <a:solidFill>
                  <a:schemeClr val="accent2">
                    <a:lumMod val="50000"/>
                  </a:schemeClr>
                </a:solidFill>
              </a:rPr>
              <a:t>(mu[i],tau</a:t>
            </a:r>
            <a:r>
              <a:rPr lang="en-GB" sz="2000" b="1" dirty="0" smtClean="0">
                <a:solidFill>
                  <a:schemeClr val="accent2">
                    <a:lumMod val="50000"/>
                  </a:schemeClr>
                </a:solidFill>
              </a:rPr>
              <a:t>)</a:t>
            </a:r>
          </a:p>
          <a:p>
            <a:endParaRPr lang="en-US" sz="2000" b="1" dirty="0" smtClean="0">
              <a:solidFill>
                <a:srgbClr val="0000FF"/>
              </a:solidFill>
            </a:endParaRPr>
          </a:p>
          <a:p>
            <a:r>
              <a:rPr lang="en-US" sz="2000" b="1" dirty="0" smtClean="0">
                <a:solidFill>
                  <a:srgbClr val="0000FF"/>
                </a:solidFill>
              </a:rPr>
              <a:t>#</a:t>
            </a:r>
            <a:r>
              <a:rPr lang="en-US" sz="2000" b="1" dirty="0">
                <a:solidFill>
                  <a:srgbClr val="0000FF"/>
                </a:solidFill>
              </a:rPr>
              <a:t>posterior predictive distribution of </a:t>
            </a:r>
            <a:r>
              <a:rPr lang="en-US" sz="2000" b="1" dirty="0" err="1">
                <a:solidFill>
                  <a:srgbClr val="0000FF"/>
                </a:solidFill>
              </a:rPr>
              <a:t>y.new</a:t>
            </a:r>
            <a:r>
              <a:rPr lang="en-US" sz="2000" b="1" dirty="0">
                <a:solidFill>
                  <a:srgbClr val="0000FF"/>
                </a:solidFill>
              </a:rPr>
              <a:t>[i</a:t>
            </a:r>
            <a:r>
              <a:rPr lang="en-US" sz="2000" b="1" dirty="0" smtClean="0">
                <a:solidFill>
                  <a:srgbClr val="0000FF"/>
                </a:solidFill>
              </a:rPr>
              <a:t>], unobserved trees</a:t>
            </a:r>
            <a:endParaRPr lang="en-US" sz="2000" b="1" dirty="0">
              <a:solidFill>
                <a:srgbClr val="0000FF"/>
              </a:solidFill>
            </a:endParaRPr>
          </a:p>
          <a:p>
            <a:r>
              <a:rPr lang="en-GB" sz="2000" b="1" dirty="0" err="1" smtClean="0">
                <a:solidFill>
                  <a:schemeClr val="accent2">
                    <a:lumMod val="50000"/>
                  </a:schemeClr>
                </a:solidFill>
              </a:rPr>
              <a:t>y.sim</a:t>
            </a:r>
            <a:r>
              <a:rPr lang="en-GB" sz="2000" b="1" dirty="0" smtClean="0">
                <a:solidFill>
                  <a:schemeClr val="accent2">
                    <a:lumMod val="50000"/>
                  </a:schemeClr>
                </a:solidFill>
              </a:rPr>
              <a:t>[i</a:t>
            </a:r>
            <a:r>
              <a:rPr lang="en-GB" sz="2000" b="1" dirty="0">
                <a:solidFill>
                  <a:schemeClr val="accent2">
                    <a:lumMod val="50000"/>
                  </a:schemeClr>
                </a:solidFill>
              </a:rPr>
              <a:t>] ~ </a:t>
            </a:r>
            <a:r>
              <a:rPr lang="en-GB" sz="2000" b="1" dirty="0" err="1">
                <a:solidFill>
                  <a:schemeClr val="accent2">
                    <a:lumMod val="50000"/>
                  </a:schemeClr>
                </a:solidFill>
              </a:rPr>
              <a:t>dnorm</a:t>
            </a:r>
            <a:r>
              <a:rPr lang="en-GB" sz="2000" b="1" dirty="0">
                <a:solidFill>
                  <a:schemeClr val="accent2">
                    <a:lumMod val="50000"/>
                  </a:schemeClr>
                </a:solidFill>
              </a:rPr>
              <a:t>(mu[i],tau</a:t>
            </a:r>
            <a:r>
              <a:rPr lang="en-GB" sz="2000" b="1" dirty="0" smtClean="0">
                <a:solidFill>
                  <a:schemeClr val="accent2">
                    <a:lumMod val="50000"/>
                  </a:schemeClr>
                </a:solidFill>
              </a:rPr>
              <a:t>)</a:t>
            </a:r>
          </a:p>
          <a:p>
            <a:endParaRPr lang="en-GB" sz="2000" b="1" dirty="0">
              <a:solidFill>
                <a:schemeClr val="accent2">
                  <a:lumMod val="50000"/>
                </a:schemeClr>
              </a:solidFill>
            </a:endParaRPr>
          </a:p>
          <a:p>
            <a:r>
              <a:rPr lang="en-GB" sz="2000" b="1" dirty="0" smtClean="0">
                <a:solidFill>
                  <a:schemeClr val="accent2">
                    <a:lumMod val="50000"/>
                  </a:schemeClr>
                </a:solidFill>
              </a:rPr>
              <a:t>		}</a:t>
            </a:r>
          </a:p>
          <a:p>
            <a:r>
              <a:rPr lang="en-GB" sz="2000" b="1" dirty="0" smtClean="0">
                <a:solidFill>
                  <a:srgbClr val="0000FF"/>
                </a:solidFill>
              </a:rPr>
              <a:t># Priors</a:t>
            </a:r>
            <a:endParaRPr lang="en-GB" sz="2000" b="1" dirty="0">
              <a:solidFill>
                <a:srgbClr val="0000FF"/>
              </a:solidFill>
            </a:endParaRPr>
          </a:p>
          <a:p>
            <a:r>
              <a:rPr lang="en-GB" sz="2000" b="1" dirty="0">
                <a:solidFill>
                  <a:schemeClr val="accent2">
                    <a:lumMod val="50000"/>
                  </a:schemeClr>
                </a:solidFill>
              </a:rPr>
              <a:t>b0 ~ </a:t>
            </a:r>
            <a:r>
              <a:rPr lang="en-GB" sz="2000" b="1" dirty="0" err="1">
                <a:solidFill>
                  <a:schemeClr val="accent2">
                    <a:lumMod val="50000"/>
                  </a:schemeClr>
                </a:solidFill>
              </a:rPr>
              <a:t>dnorm</a:t>
            </a:r>
            <a:r>
              <a:rPr lang="en-GB" sz="2000" b="1" dirty="0">
                <a:solidFill>
                  <a:schemeClr val="accent2">
                    <a:lumMod val="50000"/>
                  </a:schemeClr>
                </a:solidFill>
              </a:rPr>
              <a:t>(0,.0001)</a:t>
            </a:r>
          </a:p>
          <a:p>
            <a:r>
              <a:rPr lang="en-GB" sz="2000" b="1" dirty="0">
                <a:solidFill>
                  <a:schemeClr val="accent2">
                    <a:lumMod val="50000"/>
                  </a:schemeClr>
                </a:solidFill>
              </a:rPr>
              <a:t>b1 ~ </a:t>
            </a:r>
            <a:r>
              <a:rPr lang="en-GB" sz="2000" b="1" dirty="0" err="1">
                <a:solidFill>
                  <a:schemeClr val="accent2">
                    <a:lumMod val="50000"/>
                  </a:schemeClr>
                </a:solidFill>
              </a:rPr>
              <a:t>dnorm</a:t>
            </a:r>
            <a:r>
              <a:rPr lang="en-GB" sz="2000" b="1" dirty="0">
                <a:solidFill>
                  <a:schemeClr val="accent2">
                    <a:lumMod val="50000"/>
                  </a:schemeClr>
                </a:solidFill>
              </a:rPr>
              <a:t>(0,.0001)</a:t>
            </a:r>
          </a:p>
          <a:p>
            <a:r>
              <a:rPr lang="en-GB" sz="2000" b="1" dirty="0">
                <a:solidFill>
                  <a:schemeClr val="accent2">
                    <a:lumMod val="50000"/>
                  </a:schemeClr>
                </a:solidFill>
              </a:rPr>
              <a:t>tau ~ </a:t>
            </a:r>
            <a:r>
              <a:rPr lang="en-GB" sz="2000" b="1" dirty="0" err="1">
                <a:solidFill>
                  <a:schemeClr val="accent2">
                    <a:lumMod val="50000"/>
                  </a:schemeClr>
                </a:solidFill>
              </a:rPr>
              <a:t>dgamma</a:t>
            </a:r>
            <a:r>
              <a:rPr lang="en-GB" sz="2000" b="1" dirty="0">
                <a:solidFill>
                  <a:schemeClr val="accent2">
                    <a:lumMod val="50000"/>
                  </a:schemeClr>
                </a:solidFill>
              </a:rPr>
              <a:t>(.0001,.0001)</a:t>
            </a:r>
          </a:p>
          <a:p>
            <a:r>
              <a:rPr lang="en-GB" sz="2000" b="1" dirty="0">
                <a:solidFill>
                  <a:schemeClr val="accent2">
                    <a:lumMod val="50000"/>
                  </a:schemeClr>
                </a:solidFill>
              </a:rPr>
              <a:t>sigma&lt;-1/</a:t>
            </a:r>
            <a:r>
              <a:rPr lang="en-GB" sz="2000" b="1" dirty="0" err="1">
                <a:solidFill>
                  <a:schemeClr val="accent2">
                    <a:lumMod val="50000"/>
                  </a:schemeClr>
                </a:solidFill>
              </a:rPr>
              <a:t>sqrt</a:t>
            </a:r>
            <a:r>
              <a:rPr lang="en-GB" sz="2000" b="1" dirty="0">
                <a:solidFill>
                  <a:schemeClr val="accent2">
                    <a:lumMod val="50000"/>
                  </a:schemeClr>
                </a:solidFill>
              </a:rPr>
              <a:t>(tau</a:t>
            </a:r>
            <a:r>
              <a:rPr lang="en-GB" sz="2000" b="1" dirty="0" smtClean="0">
                <a:solidFill>
                  <a:schemeClr val="accent2">
                    <a:lumMod val="50000"/>
                  </a:schemeClr>
                </a:solidFill>
              </a:rPr>
              <a:t>)</a:t>
            </a:r>
            <a:endParaRPr lang="en-GB" sz="2000" b="1" dirty="0">
              <a:solidFill>
                <a:schemeClr val="accent2">
                  <a:lumMod val="50000"/>
                </a:schemeClr>
              </a:solidFill>
            </a:endParaRPr>
          </a:p>
          <a:p>
            <a:r>
              <a:rPr lang="en-GB" sz="2000" b="1" dirty="0" smtClean="0">
                <a:solidFill>
                  <a:schemeClr val="accent2">
                    <a:lumMod val="50000"/>
                  </a:schemeClr>
                </a:solidFill>
              </a:rPr>
              <a:t>}</a:t>
            </a:r>
            <a:endParaRPr lang="en-GB" sz="2000" b="1" dirty="0">
              <a:solidFill>
                <a:schemeClr val="accent2">
                  <a:lumMod val="50000"/>
                </a:schemeClr>
              </a:solidFill>
            </a:endParaRPr>
          </a:p>
        </p:txBody>
      </p:sp>
    </p:spTree>
    <p:extLst>
      <p:ext uri="{BB962C8B-B14F-4D97-AF65-F5344CB8AC3E}">
        <p14:creationId xmlns:p14="http://schemas.microsoft.com/office/powerpoint/2010/main" val="1459268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75965323"/>
              </p:ext>
            </p:extLst>
          </p:nvPr>
        </p:nvGraphicFramePr>
        <p:xfrm>
          <a:off x="2049462" y="2603500"/>
          <a:ext cx="4275138" cy="2806700"/>
        </p:xfrm>
        <a:graphic>
          <a:graphicData uri="http://schemas.openxmlformats.org/presentationml/2006/ole">
            <mc:AlternateContent xmlns:mc="http://schemas.openxmlformats.org/markup-compatibility/2006">
              <mc:Choice xmlns:v="urn:schemas-microsoft-com:vml" Requires="v">
                <p:oleObj spid="_x0000_s48168" name="Equation" r:id="rId3" imgW="1955520" imgH="1282680" progId="Equation.3">
                  <p:embed/>
                </p:oleObj>
              </mc:Choice>
              <mc:Fallback>
                <p:oleObj name="Equation" r:id="rId3" imgW="1955520" imgH="1282680" progId="Equation.3">
                  <p:embed/>
                  <p:pic>
                    <p:nvPicPr>
                      <p:cNvPr id="0" name=""/>
                      <p:cNvPicPr>
                        <a:picLocks noChangeAspect="1" noChangeArrowheads="1"/>
                      </p:cNvPicPr>
                      <p:nvPr/>
                    </p:nvPicPr>
                    <p:blipFill>
                      <a:blip r:embed="rId4"/>
                      <a:srcRect/>
                      <a:stretch>
                        <a:fillRect/>
                      </a:stretch>
                    </p:blipFill>
                    <p:spPr bwMode="auto">
                      <a:xfrm>
                        <a:off x="2049462" y="2603500"/>
                        <a:ext cx="427513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666656" y="1524000"/>
            <a:ext cx="6199133"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Recall that by Monte Carlo Integration….</a:t>
            </a:r>
            <a:endParaRPr lang="es-CL"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002253" y="457200"/>
            <a:ext cx="6312947" cy="584775"/>
          </a:xfrm>
          <a:prstGeom prst="rect">
            <a:avLst/>
          </a:prstGeom>
          <a:noFill/>
        </p:spPr>
        <p:txBody>
          <a:bodyPr wrap="none" rtlCol="0">
            <a:spAutoFit/>
          </a:bodyPr>
          <a:lstStyle/>
          <a:p>
            <a:r>
              <a:rPr lang="en-US" sz="3200" dirty="0" smtClean="0">
                <a:solidFill>
                  <a:srgbClr val="0000FF"/>
                </a:solidFill>
                <a:latin typeface="Comic Sans MS" panose="030F0702030302020204" pitchFamily="66" charset="0"/>
              </a:rPr>
              <a:t>Marginal posterior distributions</a:t>
            </a:r>
            <a:endParaRPr lang="es-CL" sz="32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706044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202353"/>
            <a:ext cx="8610600" cy="4893647"/>
          </a:xfrm>
          <a:prstGeom prst="rect">
            <a:avLst/>
          </a:prstGeom>
          <a:noFill/>
        </p:spPr>
        <p:txBody>
          <a:bodyPr wrap="square" rtlCol="0">
            <a:spAutoFit/>
          </a:bodyPr>
          <a:lstStyle/>
          <a:p>
            <a:pPr marL="342900" indent="-342900">
              <a:buFont typeface="Arial" panose="020B0604020202020204" pitchFamily="34" charset="0"/>
              <a:buChar char="•"/>
            </a:pPr>
            <a:r>
              <a:rPr lang="en-US" sz="2400" u="sng" dirty="0" err="1" smtClean="0">
                <a:latin typeface="Times New Roman" panose="02020603050405020304" pitchFamily="18" charset="0"/>
                <a:cs typeface="Times New Roman" panose="02020603050405020304" pitchFamily="18" charset="0"/>
              </a:rPr>
              <a:t>Equivariance</a:t>
            </a:r>
            <a:r>
              <a:rPr lang="en-US" sz="2400" dirty="0" smtClean="0">
                <a:latin typeface="Times New Roman" panose="02020603050405020304" pitchFamily="18" charset="0"/>
                <a:cs typeface="Times New Roman" panose="02020603050405020304" pitchFamily="18" charset="0"/>
              </a:rPr>
              <a:t>: Any quantity calculated from a random variable becomes a random variable with its own probability distribution.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These quantities may be of scientific interest in themselves (e.g., biomass using </a:t>
            </a:r>
            <a:r>
              <a:rPr lang="en-US" sz="2400" dirty="0" err="1" smtClean="0">
                <a:latin typeface="Times New Roman" panose="02020603050405020304" pitchFamily="18" charset="0"/>
                <a:cs typeface="Times New Roman" panose="02020603050405020304" pitchFamily="18" charset="0"/>
              </a:rPr>
              <a:t>allometric</a:t>
            </a:r>
            <a:r>
              <a:rPr lang="en-US" sz="2400" dirty="0" smtClean="0">
                <a:latin typeface="Times New Roman" panose="02020603050405020304" pitchFamily="18" charset="0"/>
                <a:cs typeface="Times New Roman" panose="02020603050405020304" pitchFamily="18" charset="0"/>
              </a:rPr>
              <a:t> equations, Shannon Diversity Index, effect sizes…and so 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derived quantity may involve model parameters, latent processes, or data.</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Equivalence is also incredibly useful in calculating goodness of fit of the model against observed data and in making forecasts about yet-unobserved quantities.</a:t>
            </a:r>
            <a:endParaRPr lang="es-CL"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70546" y="253425"/>
            <a:ext cx="3701654" cy="584775"/>
          </a:xfrm>
          <a:prstGeom prst="rect">
            <a:avLst/>
          </a:prstGeom>
          <a:noFill/>
        </p:spPr>
        <p:txBody>
          <a:bodyPr wrap="none" rtlCol="0">
            <a:spAutoFit/>
          </a:bodyPr>
          <a:lstStyle/>
          <a:p>
            <a:r>
              <a:rPr lang="en-US" sz="3200" dirty="0" smtClean="0">
                <a:solidFill>
                  <a:srgbClr val="0000FF"/>
                </a:solidFill>
                <a:latin typeface="Comic Sans MS" panose="030F0702030302020204" pitchFamily="66" charset="0"/>
              </a:rPr>
              <a:t>Derived quantities</a:t>
            </a:r>
            <a:endParaRPr lang="es-CL" sz="32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51350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16259"/>
          </a:xfrm>
        </p:spPr>
        <p:txBody>
          <a:bodyPr>
            <a:normAutofit/>
          </a:bodyPr>
          <a:lstStyle/>
          <a:p>
            <a:r>
              <a:rPr lang="en-US" dirty="0" smtClean="0">
                <a:cs typeface="Times New Roman" pitchFamily="18" charset="0"/>
              </a:rPr>
              <a:t>Bayesian p-values</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228600" y="990600"/>
            <a:ext cx="8567928" cy="5109091"/>
          </a:xfrm>
          <a:prstGeom prst="rect">
            <a:avLst/>
          </a:prstGeom>
          <a:noFill/>
        </p:spPr>
        <p:txBody>
          <a:bodyPr wrap="square" rtlCol="0">
            <a:spAutoFit/>
          </a:bodyPr>
          <a:lstStyle/>
          <a:p>
            <a:pPr marL="231775" indent="-231775">
              <a:spcAft>
                <a:spcPts val="600"/>
              </a:spcAft>
              <a:buFont typeface="Arial" pitchFamily="34" charset="0"/>
              <a:buChar char="•"/>
            </a:pPr>
            <a:r>
              <a:rPr lang="en-US" sz="2200" dirty="0" smtClean="0">
                <a:latin typeface="Times New Roman" pitchFamily="18" charset="0"/>
                <a:cs typeface="Times New Roman" pitchFamily="18" charset="0"/>
              </a:rPr>
              <a:t>Let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rPr>
              <a:t>y</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sym typeface="Symbol"/>
              </a:rPr>
              <a:t>) be a test statistic (e.g., mean, standard deviation, CV, </a:t>
            </a:r>
            <a:r>
              <a:rPr lang="en-US" sz="2200" dirty="0" err="1" smtClean="0">
                <a:latin typeface="Times New Roman" pitchFamily="18" charset="0"/>
                <a:cs typeface="Times New Roman" pitchFamily="18" charset="0"/>
                <a:sym typeface="Symbol"/>
              </a:rPr>
              <a:t>quantile</a:t>
            </a:r>
            <a:r>
              <a:rPr lang="en-US" sz="2200" dirty="0" smtClean="0">
                <a:latin typeface="Times New Roman" pitchFamily="18" charset="0"/>
                <a:cs typeface="Times New Roman" pitchFamily="18" charset="0"/>
                <a:sym typeface="Symbol"/>
              </a:rPr>
              <a:t>, sums of squared discrepancy, etc.) associated with the observed data</a:t>
            </a:r>
          </a:p>
          <a:p>
            <a:pPr marL="231775" indent="-231775">
              <a:spcAft>
                <a:spcPts val="600"/>
              </a:spcAft>
              <a:buFont typeface="Arial" pitchFamily="34" charset="0"/>
              <a:buChar char="•"/>
            </a:pPr>
            <a:r>
              <a:rPr lang="en-US" sz="2200" dirty="0" smtClean="0">
                <a:latin typeface="Times New Roman" pitchFamily="18" charset="0"/>
                <a:cs typeface="Times New Roman" pitchFamily="18" charset="0"/>
                <a:sym typeface="Symbol"/>
              </a:rPr>
              <a:t>Likewise, let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a:t>
            </a:r>
            <a:r>
              <a:rPr lang="en-US" sz="2200" i="1" dirty="0" err="1" smtClean="0">
                <a:latin typeface="Times New Roman" pitchFamily="18" charset="0"/>
                <a:cs typeface="Times New Roman" pitchFamily="18" charset="0"/>
              </a:rPr>
              <a:t>y</a:t>
            </a:r>
            <a:r>
              <a:rPr lang="en-US" sz="2200" i="1" baseline="-25000" dirty="0" err="1" smtClean="0">
                <a:latin typeface="Times New Roman" pitchFamily="18" charset="0"/>
                <a:cs typeface="Times New Roman" pitchFamily="18" charset="0"/>
              </a:rPr>
              <a:t>rep</a:t>
            </a:r>
            <a:r>
              <a:rPr lang="en-US" sz="2200" dirty="0" smtClean="0">
                <a:latin typeface="Times New Roman" pitchFamily="18" charset="0"/>
                <a:cs typeface="Times New Roman" pitchFamily="18" charset="0"/>
              </a:rPr>
              <a:t>,</a:t>
            </a:r>
            <a:r>
              <a:rPr lang="en-US" sz="2200" i="1" dirty="0" smtClean="0">
                <a:latin typeface="Times New Roman" pitchFamily="18" charset="0"/>
                <a:cs typeface="Times New Roman" pitchFamily="18" charset="0"/>
                <a:sym typeface="Symbol"/>
              </a:rPr>
              <a:t></a:t>
            </a:r>
            <a:r>
              <a:rPr lang="en-US" sz="2200" dirty="0" smtClean="0">
                <a:latin typeface="Times New Roman" pitchFamily="18" charset="0"/>
                <a:cs typeface="Times New Roman" pitchFamily="18" charset="0"/>
                <a:sym typeface="Symbol"/>
              </a:rPr>
              <a:t>) be the corresponding test statistics associated with the replicated data</a:t>
            </a:r>
          </a:p>
          <a:p>
            <a:pPr marL="231775" indent="-231775">
              <a:spcAft>
                <a:spcPts val="600"/>
              </a:spcAft>
              <a:buFont typeface="Arial" pitchFamily="34" charset="0"/>
              <a:buChar char="•"/>
            </a:pPr>
            <a:r>
              <a:rPr lang="en-US" sz="2200" dirty="0" smtClean="0">
                <a:latin typeface="Times New Roman" pitchFamily="18" charset="0"/>
                <a:cs typeface="Times New Roman" pitchFamily="18" charset="0"/>
                <a:sym typeface="Symbol"/>
              </a:rPr>
              <a:t>We can calculate the “tail” probability </a:t>
            </a:r>
            <a:r>
              <a:rPr lang="en-US" sz="2200" i="1" dirty="0" smtClean="0">
                <a:latin typeface="Times New Roman" pitchFamily="18" charset="0"/>
                <a:cs typeface="Times New Roman" pitchFamily="18" charset="0"/>
                <a:sym typeface="Symbol"/>
              </a:rPr>
              <a:t>p</a:t>
            </a:r>
            <a:r>
              <a:rPr lang="en-US" sz="2200" dirty="0" smtClean="0">
                <a:latin typeface="Times New Roman" pitchFamily="18" charset="0"/>
                <a:cs typeface="Times New Roman" pitchFamily="18" charset="0"/>
                <a:sym typeface="Symbol"/>
              </a:rPr>
              <a:t>:</a:t>
            </a:r>
          </a:p>
          <a:p>
            <a:pPr marL="231775" indent="-231775">
              <a:spcAft>
                <a:spcPts val="600"/>
              </a:spcAft>
              <a:buFont typeface="Arial" pitchFamily="34" charset="0"/>
              <a:buChar char="•"/>
            </a:pPr>
            <a:endParaRPr lang="en-US" sz="2200" dirty="0" smtClean="0">
              <a:latin typeface="Times New Roman" pitchFamily="18" charset="0"/>
              <a:cs typeface="Times New Roman" pitchFamily="18" charset="0"/>
              <a:sym typeface="Symbol"/>
            </a:endParaRPr>
          </a:p>
          <a:p>
            <a:pPr marL="231775" indent="-231775">
              <a:spcAft>
                <a:spcPts val="600"/>
              </a:spcAft>
              <a:buFont typeface="Arial" pitchFamily="34" charset="0"/>
              <a:buChar char="•"/>
            </a:pPr>
            <a:endParaRPr lang="en-US" sz="2200" dirty="0" smtClean="0">
              <a:latin typeface="Times New Roman" pitchFamily="18" charset="0"/>
              <a:cs typeface="Times New Roman" pitchFamily="18" charset="0"/>
              <a:sym typeface="Symbol"/>
            </a:endParaRPr>
          </a:p>
          <a:p>
            <a:pPr marL="231775" indent="-231775">
              <a:spcAft>
                <a:spcPts val="600"/>
              </a:spcAft>
              <a:buFont typeface="Arial" pitchFamily="34" charset="0"/>
              <a:buChar char="•"/>
            </a:pPr>
            <a:endParaRPr lang="en-US" sz="2200" dirty="0" smtClean="0">
              <a:latin typeface="Times New Roman" pitchFamily="18" charset="0"/>
              <a:cs typeface="Times New Roman" pitchFamily="18" charset="0"/>
              <a:sym typeface="Symbol"/>
            </a:endParaRPr>
          </a:p>
          <a:p>
            <a:pPr marL="231775" indent="-231775">
              <a:spcAft>
                <a:spcPts val="600"/>
              </a:spcAft>
              <a:buFont typeface="Arial" pitchFamily="34" charset="0"/>
              <a:buChar char="•"/>
            </a:pPr>
            <a:endParaRPr lang="en-US" sz="2200" dirty="0" smtClean="0">
              <a:latin typeface="Times New Roman" pitchFamily="18" charset="0"/>
              <a:cs typeface="Times New Roman" pitchFamily="18" charset="0"/>
              <a:sym typeface="Symbol"/>
            </a:endParaRPr>
          </a:p>
          <a:p>
            <a:pPr marL="231775" indent="-231775">
              <a:spcAft>
                <a:spcPts val="600"/>
              </a:spcAft>
              <a:buFont typeface="Arial" pitchFamily="34" charset="0"/>
              <a:buChar char="•"/>
            </a:pPr>
            <a:endParaRPr lang="en-US" sz="2200" dirty="0" smtClean="0">
              <a:latin typeface="Times New Roman" pitchFamily="18" charset="0"/>
              <a:cs typeface="Times New Roman" pitchFamily="18" charset="0"/>
              <a:sym typeface="Symbol"/>
            </a:endParaRPr>
          </a:p>
          <a:p>
            <a:pPr marL="231775" indent="-231775">
              <a:spcAft>
                <a:spcPts val="600"/>
              </a:spcAft>
              <a:buFont typeface="Arial" pitchFamily="34" charset="0"/>
              <a:buChar char="•"/>
            </a:pPr>
            <a:r>
              <a:rPr lang="en-US" sz="2200" dirty="0" smtClean="0">
                <a:latin typeface="Times New Roman" pitchFamily="18" charset="0"/>
                <a:cs typeface="Times New Roman" pitchFamily="18" charset="0"/>
                <a:sym typeface="Symbol"/>
              </a:rPr>
              <a:t>If </a:t>
            </a:r>
            <a:r>
              <a:rPr lang="en-US" sz="2200" i="1" dirty="0" smtClean="0">
                <a:latin typeface="Times New Roman" pitchFamily="18" charset="0"/>
                <a:cs typeface="Times New Roman" pitchFamily="18" charset="0"/>
                <a:sym typeface="Symbol"/>
              </a:rPr>
              <a:t>p</a:t>
            </a:r>
            <a:r>
              <a:rPr lang="en-US" sz="2200" dirty="0" smtClean="0">
                <a:latin typeface="Times New Roman" pitchFamily="18" charset="0"/>
                <a:cs typeface="Times New Roman" pitchFamily="18" charset="0"/>
                <a:sym typeface="Symbol"/>
              </a:rPr>
              <a:t> is very large (e.g., </a:t>
            </a:r>
            <a:r>
              <a:rPr lang="en-US" sz="2200" i="1" dirty="0" smtClean="0">
                <a:latin typeface="Times New Roman" pitchFamily="18" charset="0"/>
                <a:cs typeface="Times New Roman" pitchFamily="18" charset="0"/>
                <a:sym typeface="Symbol"/>
              </a:rPr>
              <a:t>p</a:t>
            </a:r>
            <a:r>
              <a:rPr lang="en-US" sz="2200" dirty="0" smtClean="0">
                <a:latin typeface="Times New Roman" pitchFamily="18" charset="0"/>
                <a:cs typeface="Times New Roman" pitchFamily="18" charset="0"/>
                <a:sym typeface="Symbol"/>
              </a:rPr>
              <a:t> &gt;&gt;0.5 or close to 1) or very small (i.e., </a:t>
            </a:r>
            <a:r>
              <a:rPr lang="en-US" sz="2200" i="1" dirty="0" smtClean="0">
                <a:latin typeface="Times New Roman" pitchFamily="18" charset="0"/>
                <a:cs typeface="Times New Roman" pitchFamily="18" charset="0"/>
                <a:sym typeface="Symbol"/>
              </a:rPr>
              <a:t>p </a:t>
            </a:r>
            <a:r>
              <a:rPr lang="en-US" sz="2200" dirty="0" smtClean="0">
                <a:latin typeface="Times New Roman" pitchFamily="18" charset="0"/>
                <a:cs typeface="Times New Roman" pitchFamily="18" charset="0"/>
                <a:sym typeface="Symbol"/>
              </a:rPr>
              <a:t>&lt;&lt;0.5 or close to 0), then the difference between the observed and simulated data cannot be attributed to chance, indicating potential lack of fit.</a:t>
            </a:r>
            <a:endParaRPr lang="en-US" sz="2200" dirty="0">
              <a:latin typeface="Times New Roman" pitchFamily="18" charset="0"/>
              <a:cs typeface="Times New Roman"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175736549"/>
              </p:ext>
            </p:extLst>
          </p:nvPr>
        </p:nvGraphicFramePr>
        <p:xfrm>
          <a:off x="2635250" y="3124200"/>
          <a:ext cx="3976688" cy="1643062"/>
        </p:xfrm>
        <a:graphic>
          <a:graphicData uri="http://schemas.openxmlformats.org/presentationml/2006/ole">
            <mc:AlternateContent xmlns:mc="http://schemas.openxmlformats.org/markup-compatibility/2006">
              <mc:Choice xmlns:v="urn:schemas-microsoft-com:vml" Requires="v">
                <p:oleObj spid="_x0000_s72739" name="Equation" r:id="rId3" imgW="1993900" imgH="825500" progId="">
                  <p:embed/>
                </p:oleObj>
              </mc:Choice>
              <mc:Fallback>
                <p:oleObj name="Equation" r:id="rId3" imgW="1993900" imgH="8255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0" y="3124200"/>
                        <a:ext cx="3976688" cy="164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208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dirty="0" smtClean="0"/>
              <a:t>R.A. Fischer’s ticks</a:t>
            </a:r>
            <a:endParaRPr lang="en-GB" dirty="0"/>
          </a:p>
        </p:txBody>
      </p:sp>
      <p:sp>
        <p:nvSpPr>
          <p:cNvPr id="3" name="Content Placeholder 2"/>
          <p:cNvSpPr>
            <a:spLocks noGrp="1"/>
          </p:cNvSpPr>
          <p:nvPr>
            <p:ph idx="1"/>
          </p:nvPr>
        </p:nvSpPr>
        <p:spPr>
          <a:xfrm>
            <a:off x="457200" y="1143000"/>
            <a:ext cx="8229600" cy="4525963"/>
          </a:xfrm>
        </p:spPr>
        <p:txBody>
          <a:bodyPr>
            <a:normAutofit/>
          </a:bodyPr>
          <a:lstStyle/>
          <a:p>
            <a:pPr marL="0" indent="0">
              <a:buNone/>
            </a:pPr>
            <a:r>
              <a:rPr lang="en-US" sz="2800" dirty="0" smtClean="0"/>
              <a:t>A simple example: We want to </a:t>
            </a:r>
            <a:r>
              <a:rPr lang="en-US" sz="2800" dirty="0" smtClean="0"/>
              <a:t>know the </a:t>
            </a:r>
            <a:r>
              <a:rPr lang="en-US" sz="2800" dirty="0" smtClean="0"/>
              <a:t>average number of ticks on sheep. We round up 60 sheep and count ticks on each one. Does a Poisson distribution fit the data?</a:t>
            </a:r>
          </a:p>
          <a:p>
            <a:pPr marL="0" indent="0">
              <a:buNone/>
            </a:pPr>
            <a:endParaRPr lang="en-US" sz="2800" dirty="0"/>
          </a:p>
          <a:p>
            <a:pPr marL="0" indent="0">
              <a:buNone/>
            </a:pPr>
            <a:endParaRPr lang="en-US" sz="2800" dirty="0" smtClean="0"/>
          </a:p>
          <a:p>
            <a:pPr marL="0" indent="0">
              <a:buNone/>
            </a:pPr>
            <a:r>
              <a:rPr lang="en-US" sz="2800" dirty="0" smtClean="0"/>
              <a:t>For each value in the MCMC chain, we generate a new data set, </a:t>
            </a:r>
            <a:r>
              <a:rPr lang="en-US" sz="2800" dirty="0" err="1" smtClean="0"/>
              <a:t>y</a:t>
            </a:r>
            <a:r>
              <a:rPr lang="en-US" sz="2800" baseline="30000" dirty="0" err="1" smtClean="0"/>
              <a:t>sim</a:t>
            </a:r>
            <a:r>
              <a:rPr lang="en-US" sz="2800" dirty="0" smtClean="0"/>
              <a:t>, by sampling from:</a:t>
            </a:r>
            <a:endParaRPr lang="en-GB" sz="2800" dirty="0"/>
          </a:p>
        </p:txBody>
      </p:sp>
      <p:graphicFrame>
        <p:nvGraphicFramePr>
          <p:cNvPr id="4" name="Object 3"/>
          <p:cNvGraphicFramePr>
            <a:graphicFrameLocks noChangeAspect="1"/>
          </p:cNvGraphicFramePr>
          <p:nvPr/>
        </p:nvGraphicFramePr>
        <p:xfrm>
          <a:off x="2743199" y="2895600"/>
          <a:ext cx="3720353" cy="943970"/>
        </p:xfrm>
        <a:graphic>
          <a:graphicData uri="http://schemas.openxmlformats.org/presentationml/2006/ole">
            <mc:AlternateContent xmlns:mc="http://schemas.openxmlformats.org/markup-compatibility/2006">
              <mc:Choice xmlns:v="urn:schemas-microsoft-com:vml" Requires="v">
                <p:oleObj spid="_x0000_s50250" name="Equation" r:id="rId3" imgW="1701720" imgH="431640" progId="Equation.3">
                  <p:embed/>
                </p:oleObj>
              </mc:Choice>
              <mc:Fallback>
                <p:oleObj name="Equation" r:id="rId3" imgW="17017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199" y="2895600"/>
                        <a:ext cx="3720353" cy="943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4006596340"/>
              </p:ext>
            </p:extLst>
          </p:nvPr>
        </p:nvGraphicFramePr>
        <p:xfrm>
          <a:off x="2743200" y="5105400"/>
          <a:ext cx="3165475" cy="633413"/>
        </p:xfrm>
        <a:graphic>
          <a:graphicData uri="http://schemas.openxmlformats.org/presentationml/2006/ole">
            <mc:AlternateContent xmlns:mc="http://schemas.openxmlformats.org/markup-compatibility/2006">
              <mc:Choice xmlns:v="urn:schemas-microsoft-com:vml" Requires="v">
                <p:oleObj spid="_x0000_s50251" name="Equation" r:id="rId5" imgW="1143000" imgH="228600" progId="Equation.3">
                  <p:embed/>
                </p:oleObj>
              </mc:Choice>
              <mc:Fallback>
                <p:oleObj name="Equation" r:id="rId5" imgW="1143000" imgH="228600" progId="Equation.3">
                  <p:embed/>
                  <p:pic>
                    <p:nvPicPr>
                      <p:cNvPr id="0" name=""/>
                      <p:cNvPicPr>
                        <a:picLocks noChangeAspect="1" noChangeArrowheads="1"/>
                      </p:cNvPicPr>
                      <p:nvPr/>
                    </p:nvPicPr>
                    <p:blipFill>
                      <a:blip r:embed="rId6"/>
                      <a:srcRect/>
                      <a:stretch>
                        <a:fillRect/>
                      </a:stretch>
                    </p:blipFill>
                    <p:spPr bwMode="auto">
                      <a:xfrm>
                        <a:off x="2743200" y="5105400"/>
                        <a:ext cx="3165475"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8115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85800"/>
            <a:ext cx="6705600" cy="1463040"/>
          </a:xfrm>
          <a:prstGeom prst="rect">
            <a:avLst/>
          </a:prstGeom>
          <a:solidFill>
            <a:schemeClr val="accent6">
              <a:lumMod val="60000"/>
              <a:lumOff val="40000"/>
            </a:schemeClr>
          </a:solidFill>
        </p:spPr>
        <p:txBody>
          <a:bodyPr wrap="square" rtlCol="0">
            <a:spAutoFit/>
          </a:bodyPr>
          <a:lstStyle/>
          <a:p>
            <a:pPr algn="ctr"/>
            <a:endParaRPr lang="en-GB" sz="2400" dirty="0"/>
          </a:p>
        </p:txBody>
      </p:sp>
      <p:graphicFrame>
        <p:nvGraphicFramePr>
          <p:cNvPr id="2051" name="Object 3"/>
          <p:cNvGraphicFramePr>
            <a:graphicFrameLocks noChangeAspect="1"/>
          </p:cNvGraphicFramePr>
          <p:nvPr/>
        </p:nvGraphicFramePr>
        <p:xfrm>
          <a:off x="3949700" y="931863"/>
          <a:ext cx="469900" cy="649287"/>
        </p:xfrm>
        <a:graphic>
          <a:graphicData uri="http://schemas.openxmlformats.org/presentationml/2006/ole">
            <mc:AlternateContent xmlns:mc="http://schemas.openxmlformats.org/markup-compatibility/2006">
              <mc:Choice xmlns:v="urn:schemas-microsoft-com:vml" Requires="v">
                <p:oleObj spid="_x0000_s51274" name="Equation" r:id="rId3" imgW="164880" imgH="228600" progId="Equation.3">
                  <p:embed/>
                </p:oleObj>
              </mc:Choice>
              <mc:Fallback>
                <p:oleObj name="Equation" r:id="rId3" imgW="164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700" y="931863"/>
                        <a:ext cx="469900"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400800" y="1066800"/>
            <a:ext cx="669671" cy="400110"/>
          </a:xfrm>
          <a:prstGeom prst="rect">
            <a:avLst/>
          </a:prstGeom>
          <a:noFill/>
        </p:spPr>
        <p:txBody>
          <a:bodyPr wrap="none" rtlCol="0">
            <a:spAutoFit/>
          </a:bodyPr>
          <a:lstStyle/>
          <a:p>
            <a:r>
              <a:rPr lang="en-US" sz="2000" dirty="0" smtClean="0"/>
              <a:t>Data</a:t>
            </a:r>
            <a:endParaRPr lang="en-GB" sz="2000" dirty="0"/>
          </a:p>
        </p:txBody>
      </p:sp>
      <p:sp>
        <p:nvSpPr>
          <p:cNvPr id="13" name="TextBox 12"/>
          <p:cNvSpPr txBox="1"/>
          <p:nvPr/>
        </p:nvSpPr>
        <p:spPr>
          <a:xfrm>
            <a:off x="1066800" y="2362200"/>
            <a:ext cx="6705600" cy="1463040"/>
          </a:xfrm>
          <a:prstGeom prst="rect">
            <a:avLst/>
          </a:prstGeom>
          <a:solidFill>
            <a:schemeClr val="accent6">
              <a:lumMod val="60000"/>
              <a:lumOff val="40000"/>
            </a:schemeClr>
          </a:solidFill>
        </p:spPr>
        <p:txBody>
          <a:bodyPr wrap="square" rtlCol="0">
            <a:spAutoFit/>
          </a:bodyPr>
          <a:lstStyle/>
          <a:p>
            <a:pPr algn="ctr"/>
            <a:endParaRPr lang="en-GB" sz="2400" dirty="0"/>
          </a:p>
        </p:txBody>
      </p:sp>
      <p:sp>
        <p:nvSpPr>
          <p:cNvPr id="14" name="TextBox 13"/>
          <p:cNvSpPr txBox="1"/>
          <p:nvPr/>
        </p:nvSpPr>
        <p:spPr>
          <a:xfrm>
            <a:off x="6324600" y="2935069"/>
            <a:ext cx="1277466" cy="400110"/>
          </a:xfrm>
          <a:prstGeom prst="rect">
            <a:avLst/>
          </a:prstGeom>
          <a:noFill/>
        </p:spPr>
        <p:txBody>
          <a:bodyPr wrap="none" rtlCol="0">
            <a:spAutoFit/>
          </a:bodyPr>
          <a:lstStyle/>
          <a:p>
            <a:r>
              <a:rPr lang="en-US" sz="2000" dirty="0" smtClean="0"/>
              <a:t>Parameter</a:t>
            </a:r>
          </a:p>
        </p:txBody>
      </p:sp>
      <p:graphicFrame>
        <p:nvGraphicFramePr>
          <p:cNvPr id="2052" name="Object 4"/>
          <p:cNvGraphicFramePr>
            <a:graphicFrameLocks noChangeAspect="1"/>
          </p:cNvGraphicFramePr>
          <p:nvPr/>
        </p:nvGraphicFramePr>
        <p:xfrm>
          <a:off x="3454400" y="2466975"/>
          <a:ext cx="736600" cy="1106488"/>
        </p:xfrm>
        <a:graphic>
          <a:graphicData uri="http://schemas.openxmlformats.org/presentationml/2006/ole">
            <mc:AlternateContent xmlns:mc="http://schemas.openxmlformats.org/markup-compatibility/2006">
              <mc:Choice xmlns:v="urn:schemas-microsoft-com:vml" Requires="v">
                <p:oleObj spid="_x0000_s51275" name="Equation" r:id="rId5" imgW="330120" imgH="495000" progId="Equation.3">
                  <p:embed/>
                </p:oleObj>
              </mc:Choice>
              <mc:Fallback>
                <p:oleObj name="Equation" r:id="rId5" imgW="330120" imgH="49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2466975"/>
                        <a:ext cx="736600" cy="110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flipV="1">
            <a:off x="4114800" y="1600200"/>
            <a:ext cx="76200" cy="144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9857" y="4438471"/>
            <a:ext cx="2040943" cy="1200329"/>
          </a:xfrm>
          <a:prstGeom prst="rect">
            <a:avLst/>
          </a:prstGeom>
          <a:noFill/>
        </p:spPr>
        <p:txBody>
          <a:bodyPr wrap="none" rtlCol="0">
            <a:spAutoFit/>
          </a:bodyPr>
          <a:lstStyle/>
          <a:p>
            <a:pPr algn="ctr"/>
            <a:r>
              <a:rPr lang="en-US" sz="2400" b="1" dirty="0" smtClean="0">
                <a:solidFill>
                  <a:srgbClr val="0000CC"/>
                </a:solidFill>
              </a:rPr>
              <a:t>A single mean </a:t>
            </a:r>
          </a:p>
          <a:p>
            <a:pPr algn="ctr"/>
            <a:r>
              <a:rPr lang="en-US" sz="2400" b="1" dirty="0" smtClean="0">
                <a:solidFill>
                  <a:srgbClr val="0000CC"/>
                </a:solidFill>
              </a:rPr>
              <a:t>governs</a:t>
            </a:r>
          </a:p>
          <a:p>
            <a:pPr algn="ctr"/>
            <a:r>
              <a:rPr lang="en-US" sz="2400" b="1" dirty="0">
                <a:solidFill>
                  <a:srgbClr val="0000CC"/>
                </a:solidFill>
              </a:rPr>
              <a:t>t</a:t>
            </a:r>
            <a:r>
              <a:rPr lang="en-US" sz="2400" b="1" dirty="0" smtClean="0">
                <a:solidFill>
                  <a:srgbClr val="0000CC"/>
                </a:solidFill>
              </a:rPr>
              <a:t>he pattern</a:t>
            </a:r>
            <a:endParaRPr lang="en-GB" sz="2400" b="1" dirty="0">
              <a:solidFill>
                <a:srgbClr val="0000CC"/>
              </a:solidFill>
            </a:endParaRPr>
          </a:p>
        </p:txBody>
      </p:sp>
      <p:pic>
        <p:nvPicPr>
          <p:cNvPr id="15" name="Picture 4" descr="C:\Users\uriarte\AppData\Local\Microsoft\Windows\Temporary Internet Files\Content.IE5\69VJ1LSU\MC90041363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9637" y="4926285"/>
            <a:ext cx="1763163" cy="12459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7"/>
          <p:cNvGrpSpPr>
            <a:grpSpLocks noChangeAspect="1"/>
          </p:cNvGrpSpPr>
          <p:nvPr/>
        </p:nvGrpSpPr>
        <p:grpSpPr bwMode="auto">
          <a:xfrm>
            <a:off x="3646488" y="4267200"/>
            <a:ext cx="1763712" cy="1246188"/>
            <a:chOff x="2297" y="2688"/>
            <a:chExt cx="1111" cy="785"/>
          </a:xfrm>
        </p:grpSpPr>
        <p:sp>
          <p:nvSpPr>
            <p:cNvPr id="3" name="AutoShape 6"/>
            <p:cNvSpPr>
              <a:spLocks noChangeAspect="1" noChangeArrowheads="1" noTextEdit="1"/>
            </p:cNvSpPr>
            <p:nvPr/>
          </p:nvSpPr>
          <p:spPr bwMode="auto">
            <a:xfrm>
              <a:off x="2297" y="2688"/>
              <a:ext cx="1111"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5" name="Freeform 8"/>
            <p:cNvSpPr>
              <a:spLocks/>
            </p:cNvSpPr>
            <p:nvPr/>
          </p:nvSpPr>
          <p:spPr bwMode="auto">
            <a:xfrm>
              <a:off x="2297" y="2932"/>
              <a:ext cx="293" cy="227"/>
            </a:xfrm>
            <a:custGeom>
              <a:avLst/>
              <a:gdLst>
                <a:gd name="T0" fmla="*/ 578 w 880"/>
                <a:gd name="T1" fmla="*/ 4 h 682"/>
                <a:gd name="T2" fmla="*/ 555 w 880"/>
                <a:gd name="T3" fmla="*/ 16 h 682"/>
                <a:gd name="T4" fmla="*/ 531 w 880"/>
                <a:gd name="T5" fmla="*/ 29 h 682"/>
                <a:gd name="T6" fmla="*/ 499 w 880"/>
                <a:gd name="T7" fmla="*/ 44 h 682"/>
                <a:gd name="T8" fmla="*/ 464 w 880"/>
                <a:gd name="T9" fmla="*/ 64 h 682"/>
                <a:gd name="T10" fmla="*/ 426 w 880"/>
                <a:gd name="T11" fmla="*/ 85 h 682"/>
                <a:gd name="T12" fmla="*/ 384 w 880"/>
                <a:gd name="T13" fmla="*/ 110 h 682"/>
                <a:gd name="T14" fmla="*/ 341 w 880"/>
                <a:gd name="T15" fmla="*/ 135 h 682"/>
                <a:gd name="T16" fmla="*/ 296 w 880"/>
                <a:gd name="T17" fmla="*/ 161 h 682"/>
                <a:gd name="T18" fmla="*/ 251 w 880"/>
                <a:gd name="T19" fmla="*/ 188 h 682"/>
                <a:gd name="T20" fmla="*/ 209 w 880"/>
                <a:gd name="T21" fmla="*/ 216 h 682"/>
                <a:gd name="T22" fmla="*/ 169 w 880"/>
                <a:gd name="T23" fmla="*/ 243 h 682"/>
                <a:gd name="T24" fmla="*/ 130 w 880"/>
                <a:gd name="T25" fmla="*/ 270 h 682"/>
                <a:gd name="T26" fmla="*/ 97 w 880"/>
                <a:gd name="T27" fmla="*/ 296 h 682"/>
                <a:gd name="T28" fmla="*/ 71 w 880"/>
                <a:gd name="T29" fmla="*/ 322 h 682"/>
                <a:gd name="T30" fmla="*/ 51 w 880"/>
                <a:gd name="T31" fmla="*/ 341 h 682"/>
                <a:gd name="T32" fmla="*/ 27 w 880"/>
                <a:gd name="T33" fmla="*/ 376 h 682"/>
                <a:gd name="T34" fmla="*/ 9 w 880"/>
                <a:gd name="T35" fmla="*/ 415 h 682"/>
                <a:gd name="T36" fmla="*/ 0 w 880"/>
                <a:gd name="T37" fmla="*/ 456 h 682"/>
                <a:gd name="T38" fmla="*/ 0 w 880"/>
                <a:gd name="T39" fmla="*/ 494 h 682"/>
                <a:gd name="T40" fmla="*/ 2 w 880"/>
                <a:gd name="T41" fmla="*/ 526 h 682"/>
                <a:gd name="T42" fmla="*/ 12 w 880"/>
                <a:gd name="T43" fmla="*/ 557 h 682"/>
                <a:gd name="T44" fmla="*/ 25 w 880"/>
                <a:gd name="T45" fmla="*/ 586 h 682"/>
                <a:gd name="T46" fmla="*/ 42 w 880"/>
                <a:gd name="T47" fmla="*/ 612 h 682"/>
                <a:gd name="T48" fmla="*/ 60 w 880"/>
                <a:gd name="T49" fmla="*/ 635 h 682"/>
                <a:gd name="T50" fmla="*/ 83 w 880"/>
                <a:gd name="T51" fmla="*/ 655 h 682"/>
                <a:gd name="T52" fmla="*/ 108 w 880"/>
                <a:gd name="T53" fmla="*/ 670 h 682"/>
                <a:gd name="T54" fmla="*/ 131 w 880"/>
                <a:gd name="T55" fmla="*/ 680 h 682"/>
                <a:gd name="T56" fmla="*/ 158 w 880"/>
                <a:gd name="T57" fmla="*/ 681 h 682"/>
                <a:gd name="T58" fmla="*/ 194 w 880"/>
                <a:gd name="T59" fmla="*/ 675 h 682"/>
                <a:gd name="T60" fmla="*/ 233 w 880"/>
                <a:gd name="T61" fmla="*/ 663 h 682"/>
                <a:gd name="T62" fmla="*/ 280 w 880"/>
                <a:gd name="T63" fmla="*/ 644 h 682"/>
                <a:gd name="T64" fmla="*/ 331 w 880"/>
                <a:gd name="T65" fmla="*/ 621 h 682"/>
                <a:gd name="T66" fmla="*/ 384 w 880"/>
                <a:gd name="T67" fmla="*/ 593 h 682"/>
                <a:gd name="T68" fmla="*/ 438 w 880"/>
                <a:gd name="T69" fmla="*/ 562 h 682"/>
                <a:gd name="T70" fmla="*/ 494 w 880"/>
                <a:gd name="T71" fmla="*/ 529 h 682"/>
                <a:gd name="T72" fmla="*/ 546 w 880"/>
                <a:gd name="T73" fmla="*/ 495 h 682"/>
                <a:gd name="T74" fmla="*/ 598 w 880"/>
                <a:gd name="T75" fmla="*/ 460 h 682"/>
                <a:gd name="T76" fmla="*/ 646 w 880"/>
                <a:gd name="T77" fmla="*/ 426 h 682"/>
                <a:gd name="T78" fmla="*/ 692 w 880"/>
                <a:gd name="T79" fmla="*/ 393 h 682"/>
                <a:gd name="T80" fmla="*/ 729 w 880"/>
                <a:gd name="T81" fmla="*/ 363 h 682"/>
                <a:gd name="T82" fmla="*/ 761 w 880"/>
                <a:gd name="T83" fmla="*/ 335 h 682"/>
                <a:gd name="T84" fmla="*/ 785 w 880"/>
                <a:gd name="T85" fmla="*/ 310 h 682"/>
                <a:gd name="T86" fmla="*/ 804 w 880"/>
                <a:gd name="T87" fmla="*/ 287 h 682"/>
                <a:gd name="T88" fmla="*/ 827 w 880"/>
                <a:gd name="T89" fmla="*/ 253 h 682"/>
                <a:gd name="T90" fmla="*/ 847 w 880"/>
                <a:gd name="T91" fmla="*/ 225 h 682"/>
                <a:gd name="T92" fmla="*/ 864 w 880"/>
                <a:gd name="T93" fmla="*/ 199 h 682"/>
                <a:gd name="T94" fmla="*/ 876 w 880"/>
                <a:gd name="T95" fmla="*/ 174 h 682"/>
                <a:gd name="T96" fmla="*/ 879 w 880"/>
                <a:gd name="T97" fmla="*/ 146 h 682"/>
                <a:gd name="T98" fmla="*/ 867 w 880"/>
                <a:gd name="T99" fmla="*/ 118 h 682"/>
                <a:gd name="T100" fmla="*/ 845 w 880"/>
                <a:gd name="T101" fmla="*/ 96 h 682"/>
                <a:gd name="T102" fmla="*/ 810 w 880"/>
                <a:gd name="T103" fmla="*/ 72 h 682"/>
                <a:gd name="T104" fmla="*/ 772 w 880"/>
                <a:gd name="T105" fmla="*/ 52 h 682"/>
                <a:gd name="T106" fmla="*/ 730 w 880"/>
                <a:gd name="T107" fmla="*/ 36 h 682"/>
                <a:gd name="T108" fmla="*/ 690 w 880"/>
                <a:gd name="T109" fmla="*/ 23 h 682"/>
                <a:gd name="T110" fmla="*/ 651 w 880"/>
                <a:gd name="T111" fmla="*/ 12 h 682"/>
                <a:gd name="T112" fmla="*/ 621 w 880"/>
                <a:gd name="T113" fmla="*/ 5 h 682"/>
                <a:gd name="T114" fmla="*/ 599 w 880"/>
                <a:gd name="T115" fmla="*/ 0 h 682"/>
                <a:gd name="T116" fmla="*/ 589 w 880"/>
                <a:gd name="T1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0" h="682">
                  <a:moveTo>
                    <a:pt x="589" y="0"/>
                  </a:moveTo>
                  <a:lnTo>
                    <a:pt x="587" y="0"/>
                  </a:lnTo>
                  <a:lnTo>
                    <a:pt x="584" y="1"/>
                  </a:lnTo>
                  <a:lnTo>
                    <a:pt x="578" y="4"/>
                  </a:lnTo>
                  <a:lnTo>
                    <a:pt x="572" y="8"/>
                  </a:lnTo>
                  <a:lnTo>
                    <a:pt x="566" y="10"/>
                  </a:lnTo>
                  <a:lnTo>
                    <a:pt x="561" y="12"/>
                  </a:lnTo>
                  <a:lnTo>
                    <a:pt x="555" y="16"/>
                  </a:lnTo>
                  <a:lnTo>
                    <a:pt x="551" y="19"/>
                  </a:lnTo>
                  <a:lnTo>
                    <a:pt x="544" y="21"/>
                  </a:lnTo>
                  <a:lnTo>
                    <a:pt x="538" y="24"/>
                  </a:lnTo>
                  <a:lnTo>
                    <a:pt x="531" y="29"/>
                  </a:lnTo>
                  <a:lnTo>
                    <a:pt x="524" y="33"/>
                  </a:lnTo>
                  <a:lnTo>
                    <a:pt x="516" y="36"/>
                  </a:lnTo>
                  <a:lnTo>
                    <a:pt x="508" y="40"/>
                  </a:lnTo>
                  <a:lnTo>
                    <a:pt x="499" y="44"/>
                  </a:lnTo>
                  <a:lnTo>
                    <a:pt x="492" y="50"/>
                  </a:lnTo>
                  <a:lnTo>
                    <a:pt x="482" y="54"/>
                  </a:lnTo>
                  <a:lnTo>
                    <a:pt x="473" y="59"/>
                  </a:lnTo>
                  <a:lnTo>
                    <a:pt x="464" y="64"/>
                  </a:lnTo>
                  <a:lnTo>
                    <a:pt x="455" y="69"/>
                  </a:lnTo>
                  <a:lnTo>
                    <a:pt x="446" y="74"/>
                  </a:lnTo>
                  <a:lnTo>
                    <a:pt x="436" y="79"/>
                  </a:lnTo>
                  <a:lnTo>
                    <a:pt x="426" y="85"/>
                  </a:lnTo>
                  <a:lnTo>
                    <a:pt x="416" y="91"/>
                  </a:lnTo>
                  <a:lnTo>
                    <a:pt x="405" y="97"/>
                  </a:lnTo>
                  <a:lnTo>
                    <a:pt x="395" y="103"/>
                  </a:lnTo>
                  <a:lnTo>
                    <a:pt x="384" y="110"/>
                  </a:lnTo>
                  <a:lnTo>
                    <a:pt x="374" y="116"/>
                  </a:lnTo>
                  <a:lnTo>
                    <a:pt x="362" y="122"/>
                  </a:lnTo>
                  <a:lnTo>
                    <a:pt x="351" y="128"/>
                  </a:lnTo>
                  <a:lnTo>
                    <a:pt x="341" y="135"/>
                  </a:lnTo>
                  <a:lnTo>
                    <a:pt x="330" y="142"/>
                  </a:lnTo>
                  <a:lnTo>
                    <a:pt x="318" y="148"/>
                  </a:lnTo>
                  <a:lnTo>
                    <a:pt x="307" y="155"/>
                  </a:lnTo>
                  <a:lnTo>
                    <a:pt x="296" y="161"/>
                  </a:lnTo>
                  <a:lnTo>
                    <a:pt x="285" y="168"/>
                  </a:lnTo>
                  <a:lnTo>
                    <a:pt x="273" y="174"/>
                  </a:lnTo>
                  <a:lnTo>
                    <a:pt x="262" y="181"/>
                  </a:lnTo>
                  <a:lnTo>
                    <a:pt x="251" y="188"/>
                  </a:lnTo>
                  <a:lnTo>
                    <a:pt x="241" y="195"/>
                  </a:lnTo>
                  <a:lnTo>
                    <a:pt x="230" y="202"/>
                  </a:lnTo>
                  <a:lnTo>
                    <a:pt x="219" y="209"/>
                  </a:lnTo>
                  <a:lnTo>
                    <a:pt x="209" y="216"/>
                  </a:lnTo>
                  <a:lnTo>
                    <a:pt x="199" y="224"/>
                  </a:lnTo>
                  <a:lnTo>
                    <a:pt x="188" y="230"/>
                  </a:lnTo>
                  <a:lnTo>
                    <a:pt x="178" y="237"/>
                  </a:lnTo>
                  <a:lnTo>
                    <a:pt x="169" y="243"/>
                  </a:lnTo>
                  <a:lnTo>
                    <a:pt x="159" y="250"/>
                  </a:lnTo>
                  <a:lnTo>
                    <a:pt x="149" y="257"/>
                  </a:lnTo>
                  <a:lnTo>
                    <a:pt x="140" y="263"/>
                  </a:lnTo>
                  <a:lnTo>
                    <a:pt x="130" y="270"/>
                  </a:lnTo>
                  <a:lnTo>
                    <a:pt x="124" y="277"/>
                  </a:lnTo>
                  <a:lnTo>
                    <a:pt x="114" y="283"/>
                  </a:lnTo>
                  <a:lnTo>
                    <a:pt x="105" y="289"/>
                  </a:lnTo>
                  <a:lnTo>
                    <a:pt x="97" y="296"/>
                  </a:lnTo>
                  <a:lnTo>
                    <a:pt x="90" y="303"/>
                  </a:lnTo>
                  <a:lnTo>
                    <a:pt x="84" y="309"/>
                  </a:lnTo>
                  <a:lnTo>
                    <a:pt x="78" y="316"/>
                  </a:lnTo>
                  <a:lnTo>
                    <a:pt x="71" y="322"/>
                  </a:lnTo>
                  <a:lnTo>
                    <a:pt x="66" y="329"/>
                  </a:lnTo>
                  <a:lnTo>
                    <a:pt x="60" y="332"/>
                  </a:lnTo>
                  <a:lnTo>
                    <a:pt x="56" y="338"/>
                  </a:lnTo>
                  <a:lnTo>
                    <a:pt x="51" y="341"/>
                  </a:lnTo>
                  <a:lnTo>
                    <a:pt x="48" y="346"/>
                  </a:lnTo>
                  <a:lnTo>
                    <a:pt x="41" y="356"/>
                  </a:lnTo>
                  <a:lnTo>
                    <a:pt x="34" y="366"/>
                  </a:lnTo>
                  <a:lnTo>
                    <a:pt x="27" y="376"/>
                  </a:lnTo>
                  <a:lnTo>
                    <a:pt x="22" y="386"/>
                  </a:lnTo>
                  <a:lnTo>
                    <a:pt x="16" y="396"/>
                  </a:lnTo>
                  <a:lnTo>
                    <a:pt x="13" y="405"/>
                  </a:lnTo>
                  <a:lnTo>
                    <a:pt x="9" y="415"/>
                  </a:lnTo>
                  <a:lnTo>
                    <a:pt x="5" y="425"/>
                  </a:lnTo>
                  <a:lnTo>
                    <a:pt x="2" y="435"/>
                  </a:lnTo>
                  <a:lnTo>
                    <a:pt x="1" y="446"/>
                  </a:lnTo>
                  <a:lnTo>
                    <a:pt x="0" y="456"/>
                  </a:lnTo>
                  <a:lnTo>
                    <a:pt x="0" y="466"/>
                  </a:lnTo>
                  <a:lnTo>
                    <a:pt x="0" y="476"/>
                  </a:lnTo>
                  <a:lnTo>
                    <a:pt x="0" y="486"/>
                  </a:lnTo>
                  <a:lnTo>
                    <a:pt x="0" y="494"/>
                  </a:lnTo>
                  <a:lnTo>
                    <a:pt x="0" y="502"/>
                  </a:lnTo>
                  <a:lnTo>
                    <a:pt x="0" y="509"/>
                  </a:lnTo>
                  <a:lnTo>
                    <a:pt x="1" y="518"/>
                  </a:lnTo>
                  <a:lnTo>
                    <a:pt x="2" y="526"/>
                  </a:lnTo>
                  <a:lnTo>
                    <a:pt x="4" y="534"/>
                  </a:lnTo>
                  <a:lnTo>
                    <a:pt x="7" y="541"/>
                  </a:lnTo>
                  <a:lnTo>
                    <a:pt x="10" y="550"/>
                  </a:lnTo>
                  <a:lnTo>
                    <a:pt x="12" y="557"/>
                  </a:lnTo>
                  <a:lnTo>
                    <a:pt x="14" y="564"/>
                  </a:lnTo>
                  <a:lnTo>
                    <a:pt x="18" y="572"/>
                  </a:lnTo>
                  <a:lnTo>
                    <a:pt x="22" y="580"/>
                  </a:lnTo>
                  <a:lnTo>
                    <a:pt x="25" y="586"/>
                  </a:lnTo>
                  <a:lnTo>
                    <a:pt x="28" y="593"/>
                  </a:lnTo>
                  <a:lnTo>
                    <a:pt x="33" y="599"/>
                  </a:lnTo>
                  <a:lnTo>
                    <a:pt x="38" y="607"/>
                  </a:lnTo>
                  <a:lnTo>
                    <a:pt x="42" y="612"/>
                  </a:lnTo>
                  <a:lnTo>
                    <a:pt x="46" y="619"/>
                  </a:lnTo>
                  <a:lnTo>
                    <a:pt x="50" y="624"/>
                  </a:lnTo>
                  <a:lnTo>
                    <a:pt x="56" y="631"/>
                  </a:lnTo>
                  <a:lnTo>
                    <a:pt x="60" y="635"/>
                  </a:lnTo>
                  <a:lnTo>
                    <a:pt x="67" y="641"/>
                  </a:lnTo>
                  <a:lnTo>
                    <a:pt x="71" y="646"/>
                  </a:lnTo>
                  <a:lnTo>
                    <a:pt x="78" y="652"/>
                  </a:lnTo>
                  <a:lnTo>
                    <a:pt x="83" y="655"/>
                  </a:lnTo>
                  <a:lnTo>
                    <a:pt x="89" y="659"/>
                  </a:lnTo>
                  <a:lnTo>
                    <a:pt x="94" y="663"/>
                  </a:lnTo>
                  <a:lnTo>
                    <a:pt x="101" y="667"/>
                  </a:lnTo>
                  <a:lnTo>
                    <a:pt x="108" y="670"/>
                  </a:lnTo>
                  <a:lnTo>
                    <a:pt x="115" y="674"/>
                  </a:lnTo>
                  <a:lnTo>
                    <a:pt x="120" y="677"/>
                  </a:lnTo>
                  <a:lnTo>
                    <a:pt x="127" y="680"/>
                  </a:lnTo>
                  <a:lnTo>
                    <a:pt x="131" y="680"/>
                  </a:lnTo>
                  <a:lnTo>
                    <a:pt x="137" y="681"/>
                  </a:lnTo>
                  <a:lnTo>
                    <a:pt x="143" y="681"/>
                  </a:lnTo>
                  <a:lnTo>
                    <a:pt x="151" y="682"/>
                  </a:lnTo>
                  <a:lnTo>
                    <a:pt x="158" y="681"/>
                  </a:lnTo>
                  <a:lnTo>
                    <a:pt x="166" y="680"/>
                  </a:lnTo>
                  <a:lnTo>
                    <a:pt x="175" y="679"/>
                  </a:lnTo>
                  <a:lnTo>
                    <a:pt x="185" y="678"/>
                  </a:lnTo>
                  <a:lnTo>
                    <a:pt x="194" y="675"/>
                  </a:lnTo>
                  <a:lnTo>
                    <a:pt x="204" y="673"/>
                  </a:lnTo>
                  <a:lnTo>
                    <a:pt x="214" y="669"/>
                  </a:lnTo>
                  <a:lnTo>
                    <a:pt x="223" y="667"/>
                  </a:lnTo>
                  <a:lnTo>
                    <a:pt x="233" y="663"/>
                  </a:lnTo>
                  <a:lnTo>
                    <a:pt x="245" y="659"/>
                  </a:lnTo>
                  <a:lnTo>
                    <a:pt x="256" y="655"/>
                  </a:lnTo>
                  <a:lnTo>
                    <a:pt x="269" y="651"/>
                  </a:lnTo>
                  <a:lnTo>
                    <a:pt x="280" y="644"/>
                  </a:lnTo>
                  <a:lnTo>
                    <a:pt x="292" y="639"/>
                  </a:lnTo>
                  <a:lnTo>
                    <a:pt x="305" y="633"/>
                  </a:lnTo>
                  <a:lnTo>
                    <a:pt x="319" y="628"/>
                  </a:lnTo>
                  <a:lnTo>
                    <a:pt x="331" y="621"/>
                  </a:lnTo>
                  <a:lnTo>
                    <a:pt x="344" y="615"/>
                  </a:lnTo>
                  <a:lnTo>
                    <a:pt x="357" y="608"/>
                  </a:lnTo>
                  <a:lnTo>
                    <a:pt x="371" y="601"/>
                  </a:lnTo>
                  <a:lnTo>
                    <a:pt x="384" y="593"/>
                  </a:lnTo>
                  <a:lnTo>
                    <a:pt x="397" y="586"/>
                  </a:lnTo>
                  <a:lnTo>
                    <a:pt x="411" y="577"/>
                  </a:lnTo>
                  <a:lnTo>
                    <a:pt x="425" y="571"/>
                  </a:lnTo>
                  <a:lnTo>
                    <a:pt x="438" y="562"/>
                  </a:lnTo>
                  <a:lnTo>
                    <a:pt x="452" y="554"/>
                  </a:lnTo>
                  <a:lnTo>
                    <a:pt x="466" y="547"/>
                  </a:lnTo>
                  <a:lnTo>
                    <a:pt x="481" y="539"/>
                  </a:lnTo>
                  <a:lnTo>
                    <a:pt x="494" y="529"/>
                  </a:lnTo>
                  <a:lnTo>
                    <a:pt x="507" y="521"/>
                  </a:lnTo>
                  <a:lnTo>
                    <a:pt x="520" y="512"/>
                  </a:lnTo>
                  <a:lnTo>
                    <a:pt x="533" y="504"/>
                  </a:lnTo>
                  <a:lnTo>
                    <a:pt x="546" y="495"/>
                  </a:lnTo>
                  <a:lnTo>
                    <a:pt x="560" y="486"/>
                  </a:lnTo>
                  <a:lnTo>
                    <a:pt x="573" y="478"/>
                  </a:lnTo>
                  <a:lnTo>
                    <a:pt x="586" y="470"/>
                  </a:lnTo>
                  <a:lnTo>
                    <a:pt x="598" y="460"/>
                  </a:lnTo>
                  <a:lnTo>
                    <a:pt x="611" y="453"/>
                  </a:lnTo>
                  <a:lnTo>
                    <a:pt x="623" y="443"/>
                  </a:lnTo>
                  <a:lnTo>
                    <a:pt x="635" y="435"/>
                  </a:lnTo>
                  <a:lnTo>
                    <a:pt x="646" y="426"/>
                  </a:lnTo>
                  <a:lnTo>
                    <a:pt x="658" y="419"/>
                  </a:lnTo>
                  <a:lnTo>
                    <a:pt x="670" y="410"/>
                  </a:lnTo>
                  <a:lnTo>
                    <a:pt x="682" y="402"/>
                  </a:lnTo>
                  <a:lnTo>
                    <a:pt x="692" y="393"/>
                  </a:lnTo>
                  <a:lnTo>
                    <a:pt x="702" y="386"/>
                  </a:lnTo>
                  <a:lnTo>
                    <a:pt x="712" y="377"/>
                  </a:lnTo>
                  <a:lnTo>
                    <a:pt x="722" y="370"/>
                  </a:lnTo>
                  <a:lnTo>
                    <a:pt x="729" y="363"/>
                  </a:lnTo>
                  <a:lnTo>
                    <a:pt x="738" y="355"/>
                  </a:lnTo>
                  <a:lnTo>
                    <a:pt x="746" y="349"/>
                  </a:lnTo>
                  <a:lnTo>
                    <a:pt x="754" y="342"/>
                  </a:lnTo>
                  <a:lnTo>
                    <a:pt x="761" y="335"/>
                  </a:lnTo>
                  <a:lnTo>
                    <a:pt x="768" y="329"/>
                  </a:lnTo>
                  <a:lnTo>
                    <a:pt x="774" y="322"/>
                  </a:lnTo>
                  <a:lnTo>
                    <a:pt x="781" y="317"/>
                  </a:lnTo>
                  <a:lnTo>
                    <a:pt x="785" y="310"/>
                  </a:lnTo>
                  <a:lnTo>
                    <a:pt x="789" y="306"/>
                  </a:lnTo>
                  <a:lnTo>
                    <a:pt x="794" y="300"/>
                  </a:lnTo>
                  <a:lnTo>
                    <a:pt x="798" y="297"/>
                  </a:lnTo>
                  <a:lnTo>
                    <a:pt x="804" y="287"/>
                  </a:lnTo>
                  <a:lnTo>
                    <a:pt x="809" y="278"/>
                  </a:lnTo>
                  <a:lnTo>
                    <a:pt x="815" y="270"/>
                  </a:lnTo>
                  <a:lnTo>
                    <a:pt x="821" y="262"/>
                  </a:lnTo>
                  <a:lnTo>
                    <a:pt x="827" y="253"/>
                  </a:lnTo>
                  <a:lnTo>
                    <a:pt x="832" y="246"/>
                  </a:lnTo>
                  <a:lnTo>
                    <a:pt x="838" y="239"/>
                  </a:lnTo>
                  <a:lnTo>
                    <a:pt x="843" y="232"/>
                  </a:lnTo>
                  <a:lnTo>
                    <a:pt x="847" y="225"/>
                  </a:lnTo>
                  <a:lnTo>
                    <a:pt x="852" y="218"/>
                  </a:lnTo>
                  <a:lnTo>
                    <a:pt x="856" y="212"/>
                  </a:lnTo>
                  <a:lnTo>
                    <a:pt x="861" y="205"/>
                  </a:lnTo>
                  <a:lnTo>
                    <a:pt x="864" y="199"/>
                  </a:lnTo>
                  <a:lnTo>
                    <a:pt x="868" y="192"/>
                  </a:lnTo>
                  <a:lnTo>
                    <a:pt x="872" y="186"/>
                  </a:lnTo>
                  <a:lnTo>
                    <a:pt x="875" y="181"/>
                  </a:lnTo>
                  <a:lnTo>
                    <a:pt x="876" y="174"/>
                  </a:lnTo>
                  <a:lnTo>
                    <a:pt x="878" y="168"/>
                  </a:lnTo>
                  <a:lnTo>
                    <a:pt x="879" y="162"/>
                  </a:lnTo>
                  <a:lnTo>
                    <a:pt x="880" y="157"/>
                  </a:lnTo>
                  <a:lnTo>
                    <a:pt x="879" y="146"/>
                  </a:lnTo>
                  <a:lnTo>
                    <a:pt x="878" y="135"/>
                  </a:lnTo>
                  <a:lnTo>
                    <a:pt x="875" y="128"/>
                  </a:lnTo>
                  <a:lnTo>
                    <a:pt x="872" y="123"/>
                  </a:lnTo>
                  <a:lnTo>
                    <a:pt x="867" y="118"/>
                  </a:lnTo>
                  <a:lnTo>
                    <a:pt x="864" y="112"/>
                  </a:lnTo>
                  <a:lnTo>
                    <a:pt x="858" y="107"/>
                  </a:lnTo>
                  <a:lnTo>
                    <a:pt x="853" y="101"/>
                  </a:lnTo>
                  <a:lnTo>
                    <a:pt x="845" y="96"/>
                  </a:lnTo>
                  <a:lnTo>
                    <a:pt x="839" y="90"/>
                  </a:lnTo>
                  <a:lnTo>
                    <a:pt x="829" y="84"/>
                  </a:lnTo>
                  <a:lnTo>
                    <a:pt x="820" y="77"/>
                  </a:lnTo>
                  <a:lnTo>
                    <a:pt x="810" y="72"/>
                  </a:lnTo>
                  <a:lnTo>
                    <a:pt x="801" y="67"/>
                  </a:lnTo>
                  <a:lnTo>
                    <a:pt x="792" y="62"/>
                  </a:lnTo>
                  <a:lnTo>
                    <a:pt x="782" y="57"/>
                  </a:lnTo>
                  <a:lnTo>
                    <a:pt x="772" y="52"/>
                  </a:lnTo>
                  <a:lnTo>
                    <a:pt x="762" y="49"/>
                  </a:lnTo>
                  <a:lnTo>
                    <a:pt x="751" y="44"/>
                  </a:lnTo>
                  <a:lnTo>
                    <a:pt x="740" y="40"/>
                  </a:lnTo>
                  <a:lnTo>
                    <a:pt x="730" y="36"/>
                  </a:lnTo>
                  <a:lnTo>
                    <a:pt x="720" y="33"/>
                  </a:lnTo>
                  <a:lnTo>
                    <a:pt x="710" y="29"/>
                  </a:lnTo>
                  <a:lnTo>
                    <a:pt x="700" y="26"/>
                  </a:lnTo>
                  <a:lnTo>
                    <a:pt x="690" y="23"/>
                  </a:lnTo>
                  <a:lnTo>
                    <a:pt x="681" y="21"/>
                  </a:lnTo>
                  <a:lnTo>
                    <a:pt x="671" y="18"/>
                  </a:lnTo>
                  <a:lnTo>
                    <a:pt x="661" y="15"/>
                  </a:lnTo>
                  <a:lnTo>
                    <a:pt x="651" y="12"/>
                  </a:lnTo>
                  <a:lnTo>
                    <a:pt x="644" y="11"/>
                  </a:lnTo>
                  <a:lnTo>
                    <a:pt x="635" y="8"/>
                  </a:lnTo>
                  <a:lnTo>
                    <a:pt x="627" y="7"/>
                  </a:lnTo>
                  <a:lnTo>
                    <a:pt x="621" y="5"/>
                  </a:lnTo>
                  <a:lnTo>
                    <a:pt x="615" y="5"/>
                  </a:lnTo>
                  <a:lnTo>
                    <a:pt x="609" y="3"/>
                  </a:lnTo>
                  <a:lnTo>
                    <a:pt x="603" y="1"/>
                  </a:lnTo>
                  <a:lnTo>
                    <a:pt x="599" y="0"/>
                  </a:lnTo>
                  <a:lnTo>
                    <a:pt x="596" y="0"/>
                  </a:lnTo>
                  <a:lnTo>
                    <a:pt x="590" y="0"/>
                  </a:lnTo>
                  <a:lnTo>
                    <a:pt x="589" y="0"/>
                  </a:lnTo>
                  <a:lnTo>
                    <a:pt x="589" y="0"/>
                  </a:lnTo>
                  <a:close/>
                </a:path>
              </a:pathLst>
            </a:custGeom>
            <a:solidFill>
              <a:srgbClr val="FF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6" name="Freeform 9"/>
            <p:cNvSpPr>
              <a:spLocks/>
            </p:cNvSpPr>
            <p:nvPr/>
          </p:nvSpPr>
          <p:spPr bwMode="auto">
            <a:xfrm>
              <a:off x="2540" y="2746"/>
              <a:ext cx="822" cy="652"/>
            </a:xfrm>
            <a:custGeom>
              <a:avLst/>
              <a:gdLst>
                <a:gd name="T0" fmla="*/ 123 w 2467"/>
                <a:gd name="T1" fmla="*/ 516 h 1954"/>
                <a:gd name="T2" fmla="*/ 242 w 2467"/>
                <a:gd name="T3" fmla="*/ 557 h 1954"/>
                <a:gd name="T4" fmla="*/ 307 w 2467"/>
                <a:gd name="T5" fmla="*/ 629 h 1954"/>
                <a:gd name="T6" fmla="*/ 306 w 2467"/>
                <a:gd name="T7" fmla="*/ 718 h 1954"/>
                <a:gd name="T8" fmla="*/ 245 w 2467"/>
                <a:gd name="T9" fmla="*/ 783 h 1954"/>
                <a:gd name="T10" fmla="*/ 164 w 2467"/>
                <a:gd name="T11" fmla="*/ 829 h 1954"/>
                <a:gd name="T12" fmla="*/ 79 w 2467"/>
                <a:gd name="T13" fmla="*/ 868 h 1954"/>
                <a:gd name="T14" fmla="*/ 71 w 2467"/>
                <a:gd name="T15" fmla="*/ 960 h 1954"/>
                <a:gd name="T16" fmla="*/ 78 w 2467"/>
                <a:gd name="T17" fmla="*/ 1077 h 1954"/>
                <a:gd name="T18" fmla="*/ 113 w 2467"/>
                <a:gd name="T19" fmla="*/ 1213 h 1954"/>
                <a:gd name="T20" fmla="*/ 190 w 2467"/>
                <a:gd name="T21" fmla="*/ 1351 h 1954"/>
                <a:gd name="T22" fmla="*/ 325 w 2467"/>
                <a:gd name="T23" fmla="*/ 1450 h 1954"/>
                <a:gd name="T24" fmla="*/ 508 w 2467"/>
                <a:gd name="T25" fmla="*/ 1485 h 1954"/>
                <a:gd name="T26" fmla="*/ 695 w 2467"/>
                <a:gd name="T27" fmla="*/ 1476 h 1954"/>
                <a:gd name="T28" fmla="*/ 843 w 2467"/>
                <a:gd name="T29" fmla="*/ 1454 h 1954"/>
                <a:gd name="T30" fmla="*/ 926 w 2467"/>
                <a:gd name="T31" fmla="*/ 1451 h 1954"/>
                <a:gd name="T32" fmla="*/ 1000 w 2467"/>
                <a:gd name="T33" fmla="*/ 1499 h 1954"/>
                <a:gd name="T34" fmla="*/ 1107 w 2467"/>
                <a:gd name="T35" fmla="*/ 1550 h 1954"/>
                <a:gd name="T36" fmla="*/ 1241 w 2467"/>
                <a:gd name="T37" fmla="*/ 1588 h 1954"/>
                <a:gd name="T38" fmla="*/ 1390 w 2467"/>
                <a:gd name="T39" fmla="*/ 1588 h 1954"/>
                <a:gd name="T40" fmla="*/ 1537 w 2467"/>
                <a:gd name="T41" fmla="*/ 1521 h 1954"/>
                <a:gd name="T42" fmla="*/ 1669 w 2467"/>
                <a:gd name="T43" fmla="*/ 1402 h 1954"/>
                <a:gd name="T44" fmla="*/ 1774 w 2467"/>
                <a:gd name="T45" fmla="*/ 1267 h 1954"/>
                <a:gd name="T46" fmla="*/ 1844 w 2467"/>
                <a:gd name="T47" fmla="*/ 1156 h 1954"/>
                <a:gd name="T48" fmla="*/ 1874 w 2467"/>
                <a:gd name="T49" fmla="*/ 1127 h 1954"/>
                <a:gd name="T50" fmla="*/ 1904 w 2467"/>
                <a:gd name="T51" fmla="*/ 1247 h 1954"/>
                <a:gd name="T52" fmla="*/ 1972 w 2467"/>
                <a:gd name="T53" fmla="*/ 1444 h 1954"/>
                <a:gd name="T54" fmla="*/ 2075 w 2467"/>
                <a:gd name="T55" fmla="*/ 1662 h 1954"/>
                <a:gd name="T56" fmla="*/ 2220 w 2467"/>
                <a:gd name="T57" fmla="*/ 1852 h 1954"/>
                <a:gd name="T58" fmla="*/ 2353 w 2467"/>
                <a:gd name="T59" fmla="*/ 1941 h 1954"/>
                <a:gd name="T60" fmla="*/ 2446 w 2467"/>
                <a:gd name="T61" fmla="*/ 1939 h 1954"/>
                <a:gd name="T62" fmla="*/ 2465 w 2467"/>
                <a:gd name="T63" fmla="*/ 1842 h 1954"/>
                <a:gd name="T64" fmla="*/ 2443 w 2467"/>
                <a:gd name="T65" fmla="*/ 1718 h 1954"/>
                <a:gd name="T66" fmla="*/ 2396 w 2467"/>
                <a:gd name="T67" fmla="*/ 1580 h 1954"/>
                <a:gd name="T68" fmla="*/ 2347 w 2467"/>
                <a:gd name="T69" fmla="*/ 1459 h 1954"/>
                <a:gd name="T70" fmla="*/ 2289 w 2467"/>
                <a:gd name="T71" fmla="*/ 1357 h 1954"/>
                <a:gd name="T72" fmla="*/ 2187 w 2467"/>
                <a:gd name="T73" fmla="*/ 1249 h 1954"/>
                <a:gd name="T74" fmla="*/ 2070 w 2467"/>
                <a:gd name="T75" fmla="*/ 1151 h 1954"/>
                <a:gd name="T76" fmla="*/ 1964 w 2467"/>
                <a:gd name="T77" fmla="*/ 1074 h 1954"/>
                <a:gd name="T78" fmla="*/ 1898 w 2467"/>
                <a:gd name="T79" fmla="*/ 1028 h 1954"/>
                <a:gd name="T80" fmla="*/ 1917 w 2467"/>
                <a:gd name="T81" fmla="*/ 929 h 1954"/>
                <a:gd name="T82" fmla="*/ 1917 w 2467"/>
                <a:gd name="T83" fmla="*/ 747 h 1954"/>
                <a:gd name="T84" fmla="*/ 1846 w 2467"/>
                <a:gd name="T85" fmla="*/ 545 h 1954"/>
                <a:gd name="T86" fmla="*/ 1651 w 2467"/>
                <a:gd name="T87" fmla="*/ 383 h 1954"/>
                <a:gd name="T88" fmla="*/ 1416 w 2467"/>
                <a:gd name="T89" fmla="*/ 317 h 1954"/>
                <a:gd name="T90" fmla="*/ 1397 w 2467"/>
                <a:gd name="T91" fmla="*/ 221 h 1954"/>
                <a:gd name="T92" fmla="*/ 1355 w 2467"/>
                <a:gd name="T93" fmla="*/ 125 h 1954"/>
                <a:gd name="T94" fmla="*/ 1276 w 2467"/>
                <a:gd name="T95" fmla="*/ 41 h 1954"/>
                <a:gd name="T96" fmla="*/ 1147 w 2467"/>
                <a:gd name="T97" fmla="*/ 2 h 1954"/>
                <a:gd name="T98" fmla="*/ 1004 w 2467"/>
                <a:gd name="T99" fmla="*/ 13 h 1954"/>
                <a:gd name="T100" fmla="*/ 901 w 2467"/>
                <a:gd name="T101" fmla="*/ 55 h 1954"/>
                <a:gd name="T102" fmla="*/ 822 w 2467"/>
                <a:gd name="T103" fmla="*/ 118 h 1954"/>
                <a:gd name="T104" fmla="*/ 775 w 2467"/>
                <a:gd name="T105" fmla="*/ 151 h 1954"/>
                <a:gd name="T106" fmla="*/ 690 w 2467"/>
                <a:gd name="T107" fmla="*/ 65 h 1954"/>
                <a:gd name="T108" fmla="*/ 612 w 2467"/>
                <a:gd name="T109" fmla="*/ 32 h 1954"/>
                <a:gd name="T110" fmla="*/ 516 w 2467"/>
                <a:gd name="T111" fmla="*/ 36 h 1954"/>
                <a:gd name="T112" fmla="*/ 423 w 2467"/>
                <a:gd name="T113" fmla="*/ 77 h 1954"/>
                <a:gd name="T114" fmla="*/ 344 w 2467"/>
                <a:gd name="T115" fmla="*/ 152 h 1954"/>
                <a:gd name="T116" fmla="*/ 305 w 2467"/>
                <a:gd name="T117" fmla="*/ 244 h 1954"/>
                <a:gd name="T118" fmla="*/ 217 w 2467"/>
                <a:gd name="T119" fmla="*/ 232 h 1954"/>
                <a:gd name="T120" fmla="*/ 82 w 2467"/>
                <a:gd name="T121" fmla="*/ 252 h 1954"/>
                <a:gd name="T122" fmla="*/ 0 w 2467"/>
                <a:gd name="T123" fmla="*/ 354 h 1954"/>
                <a:gd name="T124" fmla="*/ 28 w 2467"/>
                <a:gd name="T125" fmla="*/ 48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7" h="1954">
                  <a:moveTo>
                    <a:pt x="43" y="519"/>
                  </a:moveTo>
                  <a:lnTo>
                    <a:pt x="44" y="518"/>
                  </a:lnTo>
                  <a:lnTo>
                    <a:pt x="51" y="517"/>
                  </a:lnTo>
                  <a:lnTo>
                    <a:pt x="54" y="516"/>
                  </a:lnTo>
                  <a:lnTo>
                    <a:pt x="59" y="516"/>
                  </a:lnTo>
                  <a:lnTo>
                    <a:pt x="65" y="516"/>
                  </a:lnTo>
                  <a:lnTo>
                    <a:pt x="72" y="516"/>
                  </a:lnTo>
                  <a:lnTo>
                    <a:pt x="79" y="515"/>
                  </a:lnTo>
                  <a:lnTo>
                    <a:pt x="87" y="515"/>
                  </a:lnTo>
                  <a:lnTo>
                    <a:pt x="94" y="515"/>
                  </a:lnTo>
                  <a:lnTo>
                    <a:pt x="104" y="515"/>
                  </a:lnTo>
                  <a:lnTo>
                    <a:pt x="113" y="515"/>
                  </a:lnTo>
                  <a:lnTo>
                    <a:pt x="123" y="516"/>
                  </a:lnTo>
                  <a:lnTo>
                    <a:pt x="134" y="517"/>
                  </a:lnTo>
                  <a:lnTo>
                    <a:pt x="145" y="520"/>
                  </a:lnTo>
                  <a:lnTo>
                    <a:pt x="155" y="521"/>
                  </a:lnTo>
                  <a:lnTo>
                    <a:pt x="165" y="524"/>
                  </a:lnTo>
                  <a:lnTo>
                    <a:pt x="176" y="527"/>
                  </a:lnTo>
                  <a:lnTo>
                    <a:pt x="188" y="530"/>
                  </a:lnTo>
                  <a:lnTo>
                    <a:pt x="198" y="533"/>
                  </a:lnTo>
                  <a:lnTo>
                    <a:pt x="210" y="539"/>
                  </a:lnTo>
                  <a:lnTo>
                    <a:pt x="215" y="541"/>
                  </a:lnTo>
                  <a:lnTo>
                    <a:pt x="220" y="544"/>
                  </a:lnTo>
                  <a:lnTo>
                    <a:pt x="226" y="548"/>
                  </a:lnTo>
                  <a:lnTo>
                    <a:pt x="232" y="551"/>
                  </a:lnTo>
                  <a:lnTo>
                    <a:pt x="242" y="557"/>
                  </a:lnTo>
                  <a:lnTo>
                    <a:pt x="252" y="565"/>
                  </a:lnTo>
                  <a:lnTo>
                    <a:pt x="256" y="568"/>
                  </a:lnTo>
                  <a:lnTo>
                    <a:pt x="262" y="573"/>
                  </a:lnTo>
                  <a:lnTo>
                    <a:pt x="267" y="577"/>
                  </a:lnTo>
                  <a:lnTo>
                    <a:pt x="273" y="583"/>
                  </a:lnTo>
                  <a:lnTo>
                    <a:pt x="276" y="586"/>
                  </a:lnTo>
                  <a:lnTo>
                    <a:pt x="282" y="591"/>
                  </a:lnTo>
                  <a:lnTo>
                    <a:pt x="285" y="596"/>
                  </a:lnTo>
                  <a:lnTo>
                    <a:pt x="290" y="602"/>
                  </a:lnTo>
                  <a:lnTo>
                    <a:pt x="294" y="608"/>
                  </a:lnTo>
                  <a:lnTo>
                    <a:pt x="298" y="614"/>
                  </a:lnTo>
                  <a:lnTo>
                    <a:pt x="302" y="621"/>
                  </a:lnTo>
                  <a:lnTo>
                    <a:pt x="307" y="629"/>
                  </a:lnTo>
                  <a:lnTo>
                    <a:pt x="309" y="634"/>
                  </a:lnTo>
                  <a:lnTo>
                    <a:pt x="311" y="641"/>
                  </a:lnTo>
                  <a:lnTo>
                    <a:pt x="313" y="647"/>
                  </a:lnTo>
                  <a:lnTo>
                    <a:pt x="315" y="654"/>
                  </a:lnTo>
                  <a:lnTo>
                    <a:pt x="315" y="659"/>
                  </a:lnTo>
                  <a:lnTo>
                    <a:pt x="317" y="666"/>
                  </a:lnTo>
                  <a:lnTo>
                    <a:pt x="317" y="672"/>
                  </a:lnTo>
                  <a:lnTo>
                    <a:pt x="318" y="679"/>
                  </a:lnTo>
                  <a:lnTo>
                    <a:pt x="315" y="690"/>
                  </a:lnTo>
                  <a:lnTo>
                    <a:pt x="313" y="702"/>
                  </a:lnTo>
                  <a:lnTo>
                    <a:pt x="311" y="707"/>
                  </a:lnTo>
                  <a:lnTo>
                    <a:pt x="309" y="713"/>
                  </a:lnTo>
                  <a:lnTo>
                    <a:pt x="306" y="718"/>
                  </a:lnTo>
                  <a:lnTo>
                    <a:pt x="303" y="725"/>
                  </a:lnTo>
                  <a:lnTo>
                    <a:pt x="299" y="729"/>
                  </a:lnTo>
                  <a:lnTo>
                    <a:pt x="296" y="735"/>
                  </a:lnTo>
                  <a:lnTo>
                    <a:pt x="291" y="740"/>
                  </a:lnTo>
                  <a:lnTo>
                    <a:pt x="287" y="746"/>
                  </a:lnTo>
                  <a:lnTo>
                    <a:pt x="282" y="750"/>
                  </a:lnTo>
                  <a:lnTo>
                    <a:pt x="277" y="756"/>
                  </a:lnTo>
                  <a:lnTo>
                    <a:pt x="273" y="760"/>
                  </a:lnTo>
                  <a:lnTo>
                    <a:pt x="268" y="765"/>
                  </a:lnTo>
                  <a:lnTo>
                    <a:pt x="262" y="770"/>
                  </a:lnTo>
                  <a:lnTo>
                    <a:pt x="256" y="774"/>
                  </a:lnTo>
                  <a:lnTo>
                    <a:pt x="251" y="779"/>
                  </a:lnTo>
                  <a:lnTo>
                    <a:pt x="245" y="783"/>
                  </a:lnTo>
                  <a:lnTo>
                    <a:pt x="239" y="787"/>
                  </a:lnTo>
                  <a:lnTo>
                    <a:pt x="233" y="792"/>
                  </a:lnTo>
                  <a:lnTo>
                    <a:pt x="228" y="796"/>
                  </a:lnTo>
                  <a:lnTo>
                    <a:pt x="222" y="801"/>
                  </a:lnTo>
                  <a:lnTo>
                    <a:pt x="216" y="804"/>
                  </a:lnTo>
                  <a:lnTo>
                    <a:pt x="209" y="807"/>
                  </a:lnTo>
                  <a:lnTo>
                    <a:pt x="203" y="810"/>
                  </a:lnTo>
                  <a:lnTo>
                    <a:pt x="196" y="814"/>
                  </a:lnTo>
                  <a:lnTo>
                    <a:pt x="190" y="817"/>
                  </a:lnTo>
                  <a:lnTo>
                    <a:pt x="183" y="820"/>
                  </a:lnTo>
                  <a:lnTo>
                    <a:pt x="176" y="823"/>
                  </a:lnTo>
                  <a:lnTo>
                    <a:pt x="171" y="827"/>
                  </a:lnTo>
                  <a:lnTo>
                    <a:pt x="164" y="829"/>
                  </a:lnTo>
                  <a:lnTo>
                    <a:pt x="158" y="832"/>
                  </a:lnTo>
                  <a:lnTo>
                    <a:pt x="152" y="834"/>
                  </a:lnTo>
                  <a:lnTo>
                    <a:pt x="147" y="838"/>
                  </a:lnTo>
                  <a:lnTo>
                    <a:pt x="136" y="842"/>
                  </a:lnTo>
                  <a:lnTo>
                    <a:pt x="126" y="848"/>
                  </a:lnTo>
                  <a:lnTo>
                    <a:pt x="115" y="851"/>
                  </a:lnTo>
                  <a:lnTo>
                    <a:pt x="106" y="854"/>
                  </a:lnTo>
                  <a:lnTo>
                    <a:pt x="99" y="856"/>
                  </a:lnTo>
                  <a:lnTo>
                    <a:pt x="92" y="860"/>
                  </a:lnTo>
                  <a:lnTo>
                    <a:pt x="82" y="863"/>
                  </a:lnTo>
                  <a:lnTo>
                    <a:pt x="80" y="865"/>
                  </a:lnTo>
                  <a:lnTo>
                    <a:pt x="79" y="865"/>
                  </a:lnTo>
                  <a:lnTo>
                    <a:pt x="79" y="868"/>
                  </a:lnTo>
                  <a:lnTo>
                    <a:pt x="78" y="872"/>
                  </a:lnTo>
                  <a:lnTo>
                    <a:pt x="77" y="878"/>
                  </a:lnTo>
                  <a:lnTo>
                    <a:pt x="76" y="884"/>
                  </a:lnTo>
                  <a:lnTo>
                    <a:pt x="75" y="892"/>
                  </a:lnTo>
                  <a:lnTo>
                    <a:pt x="73" y="902"/>
                  </a:lnTo>
                  <a:lnTo>
                    <a:pt x="73" y="914"/>
                  </a:lnTo>
                  <a:lnTo>
                    <a:pt x="72" y="920"/>
                  </a:lnTo>
                  <a:lnTo>
                    <a:pt x="72" y="925"/>
                  </a:lnTo>
                  <a:lnTo>
                    <a:pt x="71" y="932"/>
                  </a:lnTo>
                  <a:lnTo>
                    <a:pt x="71" y="940"/>
                  </a:lnTo>
                  <a:lnTo>
                    <a:pt x="71" y="946"/>
                  </a:lnTo>
                  <a:lnTo>
                    <a:pt x="71" y="953"/>
                  </a:lnTo>
                  <a:lnTo>
                    <a:pt x="71" y="960"/>
                  </a:lnTo>
                  <a:lnTo>
                    <a:pt x="71" y="969"/>
                  </a:lnTo>
                  <a:lnTo>
                    <a:pt x="71" y="976"/>
                  </a:lnTo>
                  <a:lnTo>
                    <a:pt x="71" y="984"/>
                  </a:lnTo>
                  <a:lnTo>
                    <a:pt x="71" y="992"/>
                  </a:lnTo>
                  <a:lnTo>
                    <a:pt x="71" y="1002"/>
                  </a:lnTo>
                  <a:lnTo>
                    <a:pt x="71" y="1011"/>
                  </a:lnTo>
                  <a:lnTo>
                    <a:pt x="72" y="1019"/>
                  </a:lnTo>
                  <a:lnTo>
                    <a:pt x="73" y="1029"/>
                  </a:lnTo>
                  <a:lnTo>
                    <a:pt x="75" y="1039"/>
                  </a:lnTo>
                  <a:lnTo>
                    <a:pt x="75" y="1048"/>
                  </a:lnTo>
                  <a:lnTo>
                    <a:pt x="76" y="1058"/>
                  </a:lnTo>
                  <a:lnTo>
                    <a:pt x="77" y="1068"/>
                  </a:lnTo>
                  <a:lnTo>
                    <a:pt x="78" y="1077"/>
                  </a:lnTo>
                  <a:lnTo>
                    <a:pt x="79" y="1087"/>
                  </a:lnTo>
                  <a:lnTo>
                    <a:pt x="81" y="1097"/>
                  </a:lnTo>
                  <a:lnTo>
                    <a:pt x="82" y="1107"/>
                  </a:lnTo>
                  <a:lnTo>
                    <a:pt x="86" y="1118"/>
                  </a:lnTo>
                  <a:lnTo>
                    <a:pt x="88" y="1128"/>
                  </a:lnTo>
                  <a:lnTo>
                    <a:pt x="90" y="1139"/>
                  </a:lnTo>
                  <a:lnTo>
                    <a:pt x="92" y="1150"/>
                  </a:lnTo>
                  <a:lnTo>
                    <a:pt x="95" y="1161"/>
                  </a:lnTo>
                  <a:lnTo>
                    <a:pt x="99" y="1171"/>
                  </a:lnTo>
                  <a:lnTo>
                    <a:pt x="102" y="1182"/>
                  </a:lnTo>
                  <a:lnTo>
                    <a:pt x="105" y="1192"/>
                  </a:lnTo>
                  <a:lnTo>
                    <a:pt x="110" y="1203"/>
                  </a:lnTo>
                  <a:lnTo>
                    <a:pt x="113" y="1213"/>
                  </a:lnTo>
                  <a:lnTo>
                    <a:pt x="116" y="1224"/>
                  </a:lnTo>
                  <a:lnTo>
                    <a:pt x="121" y="1235"/>
                  </a:lnTo>
                  <a:lnTo>
                    <a:pt x="126" y="1246"/>
                  </a:lnTo>
                  <a:lnTo>
                    <a:pt x="130" y="1256"/>
                  </a:lnTo>
                  <a:lnTo>
                    <a:pt x="136" y="1267"/>
                  </a:lnTo>
                  <a:lnTo>
                    <a:pt x="141" y="1278"/>
                  </a:lnTo>
                  <a:lnTo>
                    <a:pt x="148" y="1289"/>
                  </a:lnTo>
                  <a:lnTo>
                    <a:pt x="153" y="1299"/>
                  </a:lnTo>
                  <a:lnTo>
                    <a:pt x="160" y="1310"/>
                  </a:lnTo>
                  <a:lnTo>
                    <a:pt x="167" y="1319"/>
                  </a:lnTo>
                  <a:lnTo>
                    <a:pt x="174" y="1330"/>
                  </a:lnTo>
                  <a:lnTo>
                    <a:pt x="181" y="1340"/>
                  </a:lnTo>
                  <a:lnTo>
                    <a:pt x="190" y="1351"/>
                  </a:lnTo>
                  <a:lnTo>
                    <a:pt x="197" y="1361"/>
                  </a:lnTo>
                  <a:lnTo>
                    <a:pt x="207" y="1372"/>
                  </a:lnTo>
                  <a:lnTo>
                    <a:pt x="215" y="1381"/>
                  </a:lnTo>
                  <a:lnTo>
                    <a:pt x="224" y="1390"/>
                  </a:lnTo>
                  <a:lnTo>
                    <a:pt x="233" y="1397"/>
                  </a:lnTo>
                  <a:lnTo>
                    <a:pt x="244" y="1406"/>
                  </a:lnTo>
                  <a:lnTo>
                    <a:pt x="254" y="1413"/>
                  </a:lnTo>
                  <a:lnTo>
                    <a:pt x="265" y="1420"/>
                  </a:lnTo>
                  <a:lnTo>
                    <a:pt x="276" y="1427"/>
                  </a:lnTo>
                  <a:lnTo>
                    <a:pt x="288" y="1434"/>
                  </a:lnTo>
                  <a:lnTo>
                    <a:pt x="299" y="1439"/>
                  </a:lnTo>
                  <a:lnTo>
                    <a:pt x="312" y="1444"/>
                  </a:lnTo>
                  <a:lnTo>
                    <a:pt x="325" y="1450"/>
                  </a:lnTo>
                  <a:lnTo>
                    <a:pt x="338" y="1455"/>
                  </a:lnTo>
                  <a:lnTo>
                    <a:pt x="352" y="1459"/>
                  </a:lnTo>
                  <a:lnTo>
                    <a:pt x="365" y="1463"/>
                  </a:lnTo>
                  <a:lnTo>
                    <a:pt x="379" y="1466"/>
                  </a:lnTo>
                  <a:lnTo>
                    <a:pt x="393" y="1471"/>
                  </a:lnTo>
                  <a:lnTo>
                    <a:pt x="405" y="1473"/>
                  </a:lnTo>
                  <a:lnTo>
                    <a:pt x="421" y="1475"/>
                  </a:lnTo>
                  <a:lnTo>
                    <a:pt x="435" y="1477"/>
                  </a:lnTo>
                  <a:lnTo>
                    <a:pt x="450" y="1479"/>
                  </a:lnTo>
                  <a:lnTo>
                    <a:pt x="463" y="1480"/>
                  </a:lnTo>
                  <a:lnTo>
                    <a:pt x="479" y="1481"/>
                  </a:lnTo>
                  <a:lnTo>
                    <a:pt x="493" y="1483"/>
                  </a:lnTo>
                  <a:lnTo>
                    <a:pt x="508" y="1485"/>
                  </a:lnTo>
                  <a:lnTo>
                    <a:pt x="522" y="1485"/>
                  </a:lnTo>
                  <a:lnTo>
                    <a:pt x="538" y="1485"/>
                  </a:lnTo>
                  <a:lnTo>
                    <a:pt x="552" y="1485"/>
                  </a:lnTo>
                  <a:lnTo>
                    <a:pt x="567" y="1486"/>
                  </a:lnTo>
                  <a:lnTo>
                    <a:pt x="582" y="1485"/>
                  </a:lnTo>
                  <a:lnTo>
                    <a:pt x="597" y="1485"/>
                  </a:lnTo>
                  <a:lnTo>
                    <a:pt x="611" y="1485"/>
                  </a:lnTo>
                  <a:lnTo>
                    <a:pt x="626" y="1485"/>
                  </a:lnTo>
                  <a:lnTo>
                    <a:pt x="640" y="1483"/>
                  </a:lnTo>
                  <a:lnTo>
                    <a:pt x="654" y="1481"/>
                  </a:lnTo>
                  <a:lnTo>
                    <a:pt x="668" y="1479"/>
                  </a:lnTo>
                  <a:lnTo>
                    <a:pt x="682" y="1478"/>
                  </a:lnTo>
                  <a:lnTo>
                    <a:pt x="695" y="1476"/>
                  </a:lnTo>
                  <a:lnTo>
                    <a:pt x="709" y="1475"/>
                  </a:lnTo>
                  <a:lnTo>
                    <a:pt x="722" y="1474"/>
                  </a:lnTo>
                  <a:lnTo>
                    <a:pt x="735" y="1473"/>
                  </a:lnTo>
                  <a:lnTo>
                    <a:pt x="747" y="1471"/>
                  </a:lnTo>
                  <a:lnTo>
                    <a:pt x="759" y="1468"/>
                  </a:lnTo>
                  <a:lnTo>
                    <a:pt x="771" y="1466"/>
                  </a:lnTo>
                  <a:lnTo>
                    <a:pt x="783" y="1465"/>
                  </a:lnTo>
                  <a:lnTo>
                    <a:pt x="794" y="1463"/>
                  </a:lnTo>
                  <a:lnTo>
                    <a:pt x="805" y="1462"/>
                  </a:lnTo>
                  <a:lnTo>
                    <a:pt x="815" y="1460"/>
                  </a:lnTo>
                  <a:lnTo>
                    <a:pt x="826" y="1459"/>
                  </a:lnTo>
                  <a:lnTo>
                    <a:pt x="834" y="1455"/>
                  </a:lnTo>
                  <a:lnTo>
                    <a:pt x="843" y="1454"/>
                  </a:lnTo>
                  <a:lnTo>
                    <a:pt x="852" y="1452"/>
                  </a:lnTo>
                  <a:lnTo>
                    <a:pt x="861" y="1451"/>
                  </a:lnTo>
                  <a:lnTo>
                    <a:pt x="867" y="1449"/>
                  </a:lnTo>
                  <a:lnTo>
                    <a:pt x="875" y="1448"/>
                  </a:lnTo>
                  <a:lnTo>
                    <a:pt x="882" y="1445"/>
                  </a:lnTo>
                  <a:lnTo>
                    <a:pt x="888" y="1445"/>
                  </a:lnTo>
                  <a:lnTo>
                    <a:pt x="897" y="1442"/>
                  </a:lnTo>
                  <a:lnTo>
                    <a:pt x="905" y="1441"/>
                  </a:lnTo>
                  <a:lnTo>
                    <a:pt x="909" y="1440"/>
                  </a:lnTo>
                  <a:lnTo>
                    <a:pt x="911" y="1440"/>
                  </a:lnTo>
                  <a:lnTo>
                    <a:pt x="913" y="1441"/>
                  </a:lnTo>
                  <a:lnTo>
                    <a:pt x="921" y="1448"/>
                  </a:lnTo>
                  <a:lnTo>
                    <a:pt x="926" y="1451"/>
                  </a:lnTo>
                  <a:lnTo>
                    <a:pt x="934" y="1456"/>
                  </a:lnTo>
                  <a:lnTo>
                    <a:pt x="937" y="1460"/>
                  </a:lnTo>
                  <a:lnTo>
                    <a:pt x="942" y="1463"/>
                  </a:lnTo>
                  <a:lnTo>
                    <a:pt x="946" y="1466"/>
                  </a:lnTo>
                  <a:lnTo>
                    <a:pt x="953" y="1469"/>
                  </a:lnTo>
                  <a:lnTo>
                    <a:pt x="957" y="1473"/>
                  </a:lnTo>
                  <a:lnTo>
                    <a:pt x="963" y="1476"/>
                  </a:lnTo>
                  <a:lnTo>
                    <a:pt x="967" y="1479"/>
                  </a:lnTo>
                  <a:lnTo>
                    <a:pt x="974" y="1483"/>
                  </a:lnTo>
                  <a:lnTo>
                    <a:pt x="979" y="1486"/>
                  </a:lnTo>
                  <a:lnTo>
                    <a:pt x="986" y="1490"/>
                  </a:lnTo>
                  <a:lnTo>
                    <a:pt x="992" y="1495"/>
                  </a:lnTo>
                  <a:lnTo>
                    <a:pt x="1000" y="1499"/>
                  </a:lnTo>
                  <a:lnTo>
                    <a:pt x="1006" y="1502"/>
                  </a:lnTo>
                  <a:lnTo>
                    <a:pt x="1013" y="1506"/>
                  </a:lnTo>
                  <a:lnTo>
                    <a:pt x="1021" y="1510"/>
                  </a:lnTo>
                  <a:lnTo>
                    <a:pt x="1029" y="1514"/>
                  </a:lnTo>
                  <a:lnTo>
                    <a:pt x="1037" y="1518"/>
                  </a:lnTo>
                  <a:lnTo>
                    <a:pt x="1046" y="1523"/>
                  </a:lnTo>
                  <a:lnTo>
                    <a:pt x="1053" y="1526"/>
                  </a:lnTo>
                  <a:lnTo>
                    <a:pt x="1063" y="1532"/>
                  </a:lnTo>
                  <a:lnTo>
                    <a:pt x="1071" y="1535"/>
                  </a:lnTo>
                  <a:lnTo>
                    <a:pt x="1080" y="1540"/>
                  </a:lnTo>
                  <a:lnTo>
                    <a:pt x="1089" y="1543"/>
                  </a:lnTo>
                  <a:lnTo>
                    <a:pt x="1098" y="1547"/>
                  </a:lnTo>
                  <a:lnTo>
                    <a:pt x="1107" y="1550"/>
                  </a:lnTo>
                  <a:lnTo>
                    <a:pt x="1117" y="1554"/>
                  </a:lnTo>
                  <a:lnTo>
                    <a:pt x="1127" y="1557"/>
                  </a:lnTo>
                  <a:lnTo>
                    <a:pt x="1137" y="1561"/>
                  </a:lnTo>
                  <a:lnTo>
                    <a:pt x="1147" y="1565"/>
                  </a:lnTo>
                  <a:lnTo>
                    <a:pt x="1156" y="1568"/>
                  </a:lnTo>
                  <a:lnTo>
                    <a:pt x="1166" y="1571"/>
                  </a:lnTo>
                  <a:lnTo>
                    <a:pt x="1176" y="1575"/>
                  </a:lnTo>
                  <a:lnTo>
                    <a:pt x="1186" y="1577"/>
                  </a:lnTo>
                  <a:lnTo>
                    <a:pt x="1197" y="1579"/>
                  </a:lnTo>
                  <a:lnTo>
                    <a:pt x="1208" y="1581"/>
                  </a:lnTo>
                  <a:lnTo>
                    <a:pt x="1220" y="1584"/>
                  </a:lnTo>
                  <a:lnTo>
                    <a:pt x="1230" y="1586"/>
                  </a:lnTo>
                  <a:lnTo>
                    <a:pt x="1241" y="1588"/>
                  </a:lnTo>
                  <a:lnTo>
                    <a:pt x="1252" y="1589"/>
                  </a:lnTo>
                  <a:lnTo>
                    <a:pt x="1264" y="1591"/>
                  </a:lnTo>
                  <a:lnTo>
                    <a:pt x="1275" y="1591"/>
                  </a:lnTo>
                  <a:lnTo>
                    <a:pt x="1287" y="1592"/>
                  </a:lnTo>
                  <a:lnTo>
                    <a:pt x="1298" y="1593"/>
                  </a:lnTo>
                  <a:lnTo>
                    <a:pt x="1310" y="1594"/>
                  </a:lnTo>
                  <a:lnTo>
                    <a:pt x="1321" y="1593"/>
                  </a:lnTo>
                  <a:lnTo>
                    <a:pt x="1333" y="1593"/>
                  </a:lnTo>
                  <a:lnTo>
                    <a:pt x="1344" y="1592"/>
                  </a:lnTo>
                  <a:lnTo>
                    <a:pt x="1356" y="1592"/>
                  </a:lnTo>
                  <a:lnTo>
                    <a:pt x="1367" y="1590"/>
                  </a:lnTo>
                  <a:lnTo>
                    <a:pt x="1379" y="1589"/>
                  </a:lnTo>
                  <a:lnTo>
                    <a:pt x="1390" y="1588"/>
                  </a:lnTo>
                  <a:lnTo>
                    <a:pt x="1403" y="1587"/>
                  </a:lnTo>
                  <a:lnTo>
                    <a:pt x="1414" y="1583"/>
                  </a:lnTo>
                  <a:lnTo>
                    <a:pt x="1426" y="1580"/>
                  </a:lnTo>
                  <a:lnTo>
                    <a:pt x="1437" y="1576"/>
                  </a:lnTo>
                  <a:lnTo>
                    <a:pt x="1449" y="1571"/>
                  </a:lnTo>
                  <a:lnTo>
                    <a:pt x="1459" y="1566"/>
                  </a:lnTo>
                  <a:lnTo>
                    <a:pt x="1472" y="1561"/>
                  </a:lnTo>
                  <a:lnTo>
                    <a:pt x="1483" y="1556"/>
                  </a:lnTo>
                  <a:lnTo>
                    <a:pt x="1495" y="1550"/>
                  </a:lnTo>
                  <a:lnTo>
                    <a:pt x="1505" y="1543"/>
                  </a:lnTo>
                  <a:lnTo>
                    <a:pt x="1516" y="1536"/>
                  </a:lnTo>
                  <a:lnTo>
                    <a:pt x="1525" y="1529"/>
                  </a:lnTo>
                  <a:lnTo>
                    <a:pt x="1537" y="1521"/>
                  </a:lnTo>
                  <a:lnTo>
                    <a:pt x="1547" y="1512"/>
                  </a:lnTo>
                  <a:lnTo>
                    <a:pt x="1558" y="1504"/>
                  </a:lnTo>
                  <a:lnTo>
                    <a:pt x="1569" y="1497"/>
                  </a:lnTo>
                  <a:lnTo>
                    <a:pt x="1580" y="1489"/>
                  </a:lnTo>
                  <a:lnTo>
                    <a:pt x="1590" y="1479"/>
                  </a:lnTo>
                  <a:lnTo>
                    <a:pt x="1600" y="1469"/>
                  </a:lnTo>
                  <a:lnTo>
                    <a:pt x="1610" y="1460"/>
                  </a:lnTo>
                  <a:lnTo>
                    <a:pt x="1621" y="1451"/>
                  </a:lnTo>
                  <a:lnTo>
                    <a:pt x="1631" y="1441"/>
                  </a:lnTo>
                  <a:lnTo>
                    <a:pt x="1640" y="1431"/>
                  </a:lnTo>
                  <a:lnTo>
                    <a:pt x="1650" y="1421"/>
                  </a:lnTo>
                  <a:lnTo>
                    <a:pt x="1660" y="1413"/>
                  </a:lnTo>
                  <a:lnTo>
                    <a:pt x="1669" y="1402"/>
                  </a:lnTo>
                  <a:lnTo>
                    <a:pt x="1678" y="1391"/>
                  </a:lnTo>
                  <a:lnTo>
                    <a:pt x="1686" y="1381"/>
                  </a:lnTo>
                  <a:lnTo>
                    <a:pt x="1696" y="1371"/>
                  </a:lnTo>
                  <a:lnTo>
                    <a:pt x="1704" y="1360"/>
                  </a:lnTo>
                  <a:lnTo>
                    <a:pt x="1713" y="1349"/>
                  </a:lnTo>
                  <a:lnTo>
                    <a:pt x="1721" y="1339"/>
                  </a:lnTo>
                  <a:lnTo>
                    <a:pt x="1730" y="1329"/>
                  </a:lnTo>
                  <a:lnTo>
                    <a:pt x="1737" y="1318"/>
                  </a:lnTo>
                  <a:lnTo>
                    <a:pt x="1744" y="1307"/>
                  </a:lnTo>
                  <a:lnTo>
                    <a:pt x="1752" y="1296"/>
                  </a:lnTo>
                  <a:lnTo>
                    <a:pt x="1760" y="1287"/>
                  </a:lnTo>
                  <a:lnTo>
                    <a:pt x="1766" y="1277"/>
                  </a:lnTo>
                  <a:lnTo>
                    <a:pt x="1774" y="1267"/>
                  </a:lnTo>
                  <a:lnTo>
                    <a:pt x="1781" y="1257"/>
                  </a:lnTo>
                  <a:lnTo>
                    <a:pt x="1788" y="1247"/>
                  </a:lnTo>
                  <a:lnTo>
                    <a:pt x="1794" y="1237"/>
                  </a:lnTo>
                  <a:lnTo>
                    <a:pt x="1799" y="1227"/>
                  </a:lnTo>
                  <a:lnTo>
                    <a:pt x="1805" y="1219"/>
                  </a:lnTo>
                  <a:lnTo>
                    <a:pt x="1811" y="1210"/>
                  </a:lnTo>
                  <a:lnTo>
                    <a:pt x="1817" y="1201"/>
                  </a:lnTo>
                  <a:lnTo>
                    <a:pt x="1822" y="1194"/>
                  </a:lnTo>
                  <a:lnTo>
                    <a:pt x="1828" y="1185"/>
                  </a:lnTo>
                  <a:lnTo>
                    <a:pt x="1833" y="1178"/>
                  </a:lnTo>
                  <a:lnTo>
                    <a:pt x="1836" y="1171"/>
                  </a:lnTo>
                  <a:lnTo>
                    <a:pt x="1841" y="1163"/>
                  </a:lnTo>
                  <a:lnTo>
                    <a:pt x="1844" y="1156"/>
                  </a:lnTo>
                  <a:lnTo>
                    <a:pt x="1848" y="1151"/>
                  </a:lnTo>
                  <a:lnTo>
                    <a:pt x="1851" y="1144"/>
                  </a:lnTo>
                  <a:lnTo>
                    <a:pt x="1854" y="1139"/>
                  </a:lnTo>
                  <a:lnTo>
                    <a:pt x="1857" y="1133"/>
                  </a:lnTo>
                  <a:lnTo>
                    <a:pt x="1860" y="1130"/>
                  </a:lnTo>
                  <a:lnTo>
                    <a:pt x="1864" y="1122"/>
                  </a:lnTo>
                  <a:lnTo>
                    <a:pt x="1868" y="1117"/>
                  </a:lnTo>
                  <a:lnTo>
                    <a:pt x="1870" y="1113"/>
                  </a:lnTo>
                  <a:lnTo>
                    <a:pt x="1871" y="1113"/>
                  </a:lnTo>
                  <a:lnTo>
                    <a:pt x="1871" y="1114"/>
                  </a:lnTo>
                  <a:lnTo>
                    <a:pt x="1872" y="1119"/>
                  </a:lnTo>
                  <a:lnTo>
                    <a:pt x="1872" y="1122"/>
                  </a:lnTo>
                  <a:lnTo>
                    <a:pt x="1874" y="1127"/>
                  </a:lnTo>
                  <a:lnTo>
                    <a:pt x="1875" y="1132"/>
                  </a:lnTo>
                  <a:lnTo>
                    <a:pt x="1877" y="1139"/>
                  </a:lnTo>
                  <a:lnTo>
                    <a:pt x="1878" y="1145"/>
                  </a:lnTo>
                  <a:lnTo>
                    <a:pt x="1880" y="1152"/>
                  </a:lnTo>
                  <a:lnTo>
                    <a:pt x="1881" y="1160"/>
                  </a:lnTo>
                  <a:lnTo>
                    <a:pt x="1885" y="1169"/>
                  </a:lnTo>
                  <a:lnTo>
                    <a:pt x="1886" y="1178"/>
                  </a:lnTo>
                  <a:lnTo>
                    <a:pt x="1889" y="1188"/>
                  </a:lnTo>
                  <a:lnTo>
                    <a:pt x="1892" y="1199"/>
                  </a:lnTo>
                  <a:lnTo>
                    <a:pt x="1895" y="1211"/>
                  </a:lnTo>
                  <a:lnTo>
                    <a:pt x="1898" y="1222"/>
                  </a:lnTo>
                  <a:lnTo>
                    <a:pt x="1901" y="1234"/>
                  </a:lnTo>
                  <a:lnTo>
                    <a:pt x="1904" y="1247"/>
                  </a:lnTo>
                  <a:lnTo>
                    <a:pt x="1909" y="1260"/>
                  </a:lnTo>
                  <a:lnTo>
                    <a:pt x="1912" y="1273"/>
                  </a:lnTo>
                  <a:lnTo>
                    <a:pt x="1916" y="1288"/>
                  </a:lnTo>
                  <a:lnTo>
                    <a:pt x="1921" y="1302"/>
                  </a:lnTo>
                  <a:lnTo>
                    <a:pt x="1926" y="1317"/>
                  </a:lnTo>
                  <a:lnTo>
                    <a:pt x="1931" y="1331"/>
                  </a:lnTo>
                  <a:lnTo>
                    <a:pt x="1936" y="1347"/>
                  </a:lnTo>
                  <a:lnTo>
                    <a:pt x="1940" y="1362"/>
                  </a:lnTo>
                  <a:lnTo>
                    <a:pt x="1947" y="1379"/>
                  </a:lnTo>
                  <a:lnTo>
                    <a:pt x="1952" y="1394"/>
                  </a:lnTo>
                  <a:lnTo>
                    <a:pt x="1959" y="1410"/>
                  </a:lnTo>
                  <a:lnTo>
                    <a:pt x="1966" y="1427"/>
                  </a:lnTo>
                  <a:lnTo>
                    <a:pt x="1972" y="1444"/>
                  </a:lnTo>
                  <a:lnTo>
                    <a:pt x="1979" y="1461"/>
                  </a:lnTo>
                  <a:lnTo>
                    <a:pt x="1985" y="1477"/>
                  </a:lnTo>
                  <a:lnTo>
                    <a:pt x="1992" y="1494"/>
                  </a:lnTo>
                  <a:lnTo>
                    <a:pt x="1999" y="1511"/>
                  </a:lnTo>
                  <a:lnTo>
                    <a:pt x="2006" y="1527"/>
                  </a:lnTo>
                  <a:lnTo>
                    <a:pt x="2015" y="1544"/>
                  </a:lnTo>
                  <a:lnTo>
                    <a:pt x="2022" y="1561"/>
                  </a:lnTo>
                  <a:lnTo>
                    <a:pt x="2031" y="1579"/>
                  </a:lnTo>
                  <a:lnTo>
                    <a:pt x="2039" y="1595"/>
                  </a:lnTo>
                  <a:lnTo>
                    <a:pt x="2048" y="1612"/>
                  </a:lnTo>
                  <a:lnTo>
                    <a:pt x="2056" y="1628"/>
                  </a:lnTo>
                  <a:lnTo>
                    <a:pt x="2066" y="1646"/>
                  </a:lnTo>
                  <a:lnTo>
                    <a:pt x="2075" y="1662"/>
                  </a:lnTo>
                  <a:lnTo>
                    <a:pt x="2085" y="1679"/>
                  </a:lnTo>
                  <a:lnTo>
                    <a:pt x="2095" y="1695"/>
                  </a:lnTo>
                  <a:lnTo>
                    <a:pt x="2106" y="1711"/>
                  </a:lnTo>
                  <a:lnTo>
                    <a:pt x="2116" y="1726"/>
                  </a:lnTo>
                  <a:lnTo>
                    <a:pt x="2125" y="1741"/>
                  </a:lnTo>
                  <a:lnTo>
                    <a:pt x="2136" y="1756"/>
                  </a:lnTo>
                  <a:lnTo>
                    <a:pt x="2148" y="1772"/>
                  </a:lnTo>
                  <a:lnTo>
                    <a:pt x="2159" y="1786"/>
                  </a:lnTo>
                  <a:lnTo>
                    <a:pt x="2171" y="1800"/>
                  </a:lnTo>
                  <a:lnTo>
                    <a:pt x="2182" y="1813"/>
                  </a:lnTo>
                  <a:lnTo>
                    <a:pt x="2195" y="1827"/>
                  </a:lnTo>
                  <a:lnTo>
                    <a:pt x="2208" y="1840"/>
                  </a:lnTo>
                  <a:lnTo>
                    <a:pt x="2220" y="1852"/>
                  </a:lnTo>
                  <a:lnTo>
                    <a:pt x="2233" y="1864"/>
                  </a:lnTo>
                  <a:lnTo>
                    <a:pt x="2247" y="1876"/>
                  </a:lnTo>
                  <a:lnTo>
                    <a:pt x="2260" y="1885"/>
                  </a:lnTo>
                  <a:lnTo>
                    <a:pt x="2273" y="1896"/>
                  </a:lnTo>
                  <a:lnTo>
                    <a:pt x="2287" y="1906"/>
                  </a:lnTo>
                  <a:lnTo>
                    <a:pt x="2303" y="1916"/>
                  </a:lnTo>
                  <a:lnTo>
                    <a:pt x="2307" y="1918"/>
                  </a:lnTo>
                  <a:lnTo>
                    <a:pt x="2313" y="1922"/>
                  </a:lnTo>
                  <a:lnTo>
                    <a:pt x="2318" y="1925"/>
                  </a:lnTo>
                  <a:lnTo>
                    <a:pt x="2324" y="1928"/>
                  </a:lnTo>
                  <a:lnTo>
                    <a:pt x="2333" y="1933"/>
                  </a:lnTo>
                  <a:lnTo>
                    <a:pt x="2344" y="1938"/>
                  </a:lnTo>
                  <a:lnTo>
                    <a:pt x="2353" y="1941"/>
                  </a:lnTo>
                  <a:lnTo>
                    <a:pt x="2362" y="1945"/>
                  </a:lnTo>
                  <a:lnTo>
                    <a:pt x="2371" y="1948"/>
                  </a:lnTo>
                  <a:lnTo>
                    <a:pt x="2379" y="1951"/>
                  </a:lnTo>
                  <a:lnTo>
                    <a:pt x="2386" y="1952"/>
                  </a:lnTo>
                  <a:lnTo>
                    <a:pt x="2394" y="1953"/>
                  </a:lnTo>
                  <a:lnTo>
                    <a:pt x="2400" y="1953"/>
                  </a:lnTo>
                  <a:lnTo>
                    <a:pt x="2408" y="1954"/>
                  </a:lnTo>
                  <a:lnTo>
                    <a:pt x="2413" y="1953"/>
                  </a:lnTo>
                  <a:lnTo>
                    <a:pt x="2420" y="1953"/>
                  </a:lnTo>
                  <a:lnTo>
                    <a:pt x="2425" y="1952"/>
                  </a:lnTo>
                  <a:lnTo>
                    <a:pt x="2431" y="1951"/>
                  </a:lnTo>
                  <a:lnTo>
                    <a:pt x="2439" y="1945"/>
                  </a:lnTo>
                  <a:lnTo>
                    <a:pt x="2446" y="1939"/>
                  </a:lnTo>
                  <a:lnTo>
                    <a:pt x="2452" y="1929"/>
                  </a:lnTo>
                  <a:lnTo>
                    <a:pt x="2458" y="1921"/>
                  </a:lnTo>
                  <a:lnTo>
                    <a:pt x="2459" y="1914"/>
                  </a:lnTo>
                  <a:lnTo>
                    <a:pt x="2460" y="1908"/>
                  </a:lnTo>
                  <a:lnTo>
                    <a:pt x="2462" y="1902"/>
                  </a:lnTo>
                  <a:lnTo>
                    <a:pt x="2464" y="1896"/>
                  </a:lnTo>
                  <a:lnTo>
                    <a:pt x="2465" y="1889"/>
                  </a:lnTo>
                  <a:lnTo>
                    <a:pt x="2466" y="1882"/>
                  </a:lnTo>
                  <a:lnTo>
                    <a:pt x="2466" y="1875"/>
                  </a:lnTo>
                  <a:lnTo>
                    <a:pt x="2467" y="1868"/>
                  </a:lnTo>
                  <a:lnTo>
                    <a:pt x="2466" y="1859"/>
                  </a:lnTo>
                  <a:lnTo>
                    <a:pt x="2466" y="1850"/>
                  </a:lnTo>
                  <a:lnTo>
                    <a:pt x="2465" y="1842"/>
                  </a:lnTo>
                  <a:lnTo>
                    <a:pt x="2465" y="1834"/>
                  </a:lnTo>
                  <a:lnTo>
                    <a:pt x="2464" y="1824"/>
                  </a:lnTo>
                  <a:lnTo>
                    <a:pt x="2463" y="1815"/>
                  </a:lnTo>
                  <a:lnTo>
                    <a:pt x="2462" y="1807"/>
                  </a:lnTo>
                  <a:lnTo>
                    <a:pt x="2460" y="1798"/>
                  </a:lnTo>
                  <a:lnTo>
                    <a:pt x="2458" y="1788"/>
                  </a:lnTo>
                  <a:lnTo>
                    <a:pt x="2456" y="1778"/>
                  </a:lnTo>
                  <a:lnTo>
                    <a:pt x="2454" y="1768"/>
                  </a:lnTo>
                  <a:lnTo>
                    <a:pt x="2453" y="1758"/>
                  </a:lnTo>
                  <a:lnTo>
                    <a:pt x="2450" y="1748"/>
                  </a:lnTo>
                  <a:lnTo>
                    <a:pt x="2447" y="1738"/>
                  </a:lnTo>
                  <a:lnTo>
                    <a:pt x="2445" y="1728"/>
                  </a:lnTo>
                  <a:lnTo>
                    <a:pt x="2443" y="1718"/>
                  </a:lnTo>
                  <a:lnTo>
                    <a:pt x="2440" y="1707"/>
                  </a:lnTo>
                  <a:lnTo>
                    <a:pt x="2436" y="1696"/>
                  </a:lnTo>
                  <a:lnTo>
                    <a:pt x="2433" y="1685"/>
                  </a:lnTo>
                  <a:lnTo>
                    <a:pt x="2430" y="1675"/>
                  </a:lnTo>
                  <a:lnTo>
                    <a:pt x="2425" y="1664"/>
                  </a:lnTo>
                  <a:lnTo>
                    <a:pt x="2422" y="1653"/>
                  </a:lnTo>
                  <a:lnTo>
                    <a:pt x="2419" y="1642"/>
                  </a:lnTo>
                  <a:lnTo>
                    <a:pt x="2416" y="1633"/>
                  </a:lnTo>
                  <a:lnTo>
                    <a:pt x="2411" y="1622"/>
                  </a:lnTo>
                  <a:lnTo>
                    <a:pt x="2408" y="1611"/>
                  </a:lnTo>
                  <a:lnTo>
                    <a:pt x="2404" y="1600"/>
                  </a:lnTo>
                  <a:lnTo>
                    <a:pt x="2400" y="1590"/>
                  </a:lnTo>
                  <a:lnTo>
                    <a:pt x="2396" y="1580"/>
                  </a:lnTo>
                  <a:lnTo>
                    <a:pt x="2393" y="1570"/>
                  </a:lnTo>
                  <a:lnTo>
                    <a:pt x="2389" y="1560"/>
                  </a:lnTo>
                  <a:lnTo>
                    <a:pt x="2386" y="1550"/>
                  </a:lnTo>
                  <a:lnTo>
                    <a:pt x="2382" y="1540"/>
                  </a:lnTo>
                  <a:lnTo>
                    <a:pt x="2377" y="1530"/>
                  </a:lnTo>
                  <a:lnTo>
                    <a:pt x="2373" y="1520"/>
                  </a:lnTo>
                  <a:lnTo>
                    <a:pt x="2370" y="1511"/>
                  </a:lnTo>
                  <a:lnTo>
                    <a:pt x="2365" y="1501"/>
                  </a:lnTo>
                  <a:lnTo>
                    <a:pt x="2361" y="1491"/>
                  </a:lnTo>
                  <a:lnTo>
                    <a:pt x="2358" y="1483"/>
                  </a:lnTo>
                  <a:lnTo>
                    <a:pt x="2354" y="1475"/>
                  </a:lnTo>
                  <a:lnTo>
                    <a:pt x="2350" y="1466"/>
                  </a:lnTo>
                  <a:lnTo>
                    <a:pt x="2347" y="1459"/>
                  </a:lnTo>
                  <a:lnTo>
                    <a:pt x="2342" y="1450"/>
                  </a:lnTo>
                  <a:lnTo>
                    <a:pt x="2339" y="1443"/>
                  </a:lnTo>
                  <a:lnTo>
                    <a:pt x="2336" y="1436"/>
                  </a:lnTo>
                  <a:lnTo>
                    <a:pt x="2332" y="1428"/>
                  </a:lnTo>
                  <a:lnTo>
                    <a:pt x="2329" y="1421"/>
                  </a:lnTo>
                  <a:lnTo>
                    <a:pt x="2327" y="1416"/>
                  </a:lnTo>
                  <a:lnTo>
                    <a:pt x="2321" y="1407"/>
                  </a:lnTo>
                  <a:lnTo>
                    <a:pt x="2317" y="1398"/>
                  </a:lnTo>
                  <a:lnTo>
                    <a:pt x="2312" y="1390"/>
                  </a:lnTo>
                  <a:lnTo>
                    <a:pt x="2307" y="1382"/>
                  </a:lnTo>
                  <a:lnTo>
                    <a:pt x="2301" y="1373"/>
                  </a:lnTo>
                  <a:lnTo>
                    <a:pt x="2295" y="1365"/>
                  </a:lnTo>
                  <a:lnTo>
                    <a:pt x="2289" y="1357"/>
                  </a:lnTo>
                  <a:lnTo>
                    <a:pt x="2283" y="1349"/>
                  </a:lnTo>
                  <a:lnTo>
                    <a:pt x="2275" y="1340"/>
                  </a:lnTo>
                  <a:lnTo>
                    <a:pt x="2268" y="1333"/>
                  </a:lnTo>
                  <a:lnTo>
                    <a:pt x="2260" y="1324"/>
                  </a:lnTo>
                  <a:lnTo>
                    <a:pt x="2254" y="1316"/>
                  </a:lnTo>
                  <a:lnTo>
                    <a:pt x="2246" y="1307"/>
                  </a:lnTo>
                  <a:lnTo>
                    <a:pt x="2238" y="1300"/>
                  </a:lnTo>
                  <a:lnTo>
                    <a:pt x="2231" y="1291"/>
                  </a:lnTo>
                  <a:lnTo>
                    <a:pt x="2223" y="1283"/>
                  </a:lnTo>
                  <a:lnTo>
                    <a:pt x="2213" y="1273"/>
                  </a:lnTo>
                  <a:lnTo>
                    <a:pt x="2204" y="1266"/>
                  </a:lnTo>
                  <a:lnTo>
                    <a:pt x="2195" y="1257"/>
                  </a:lnTo>
                  <a:lnTo>
                    <a:pt x="2187" y="1249"/>
                  </a:lnTo>
                  <a:lnTo>
                    <a:pt x="2178" y="1241"/>
                  </a:lnTo>
                  <a:lnTo>
                    <a:pt x="2169" y="1233"/>
                  </a:lnTo>
                  <a:lnTo>
                    <a:pt x="2160" y="1224"/>
                  </a:lnTo>
                  <a:lnTo>
                    <a:pt x="2152" y="1218"/>
                  </a:lnTo>
                  <a:lnTo>
                    <a:pt x="2142" y="1209"/>
                  </a:lnTo>
                  <a:lnTo>
                    <a:pt x="2133" y="1201"/>
                  </a:lnTo>
                  <a:lnTo>
                    <a:pt x="2124" y="1194"/>
                  </a:lnTo>
                  <a:lnTo>
                    <a:pt x="2116" y="1187"/>
                  </a:lnTo>
                  <a:lnTo>
                    <a:pt x="2106" y="1179"/>
                  </a:lnTo>
                  <a:lnTo>
                    <a:pt x="2097" y="1172"/>
                  </a:lnTo>
                  <a:lnTo>
                    <a:pt x="2088" y="1165"/>
                  </a:lnTo>
                  <a:lnTo>
                    <a:pt x="2079" y="1159"/>
                  </a:lnTo>
                  <a:lnTo>
                    <a:pt x="2070" y="1151"/>
                  </a:lnTo>
                  <a:lnTo>
                    <a:pt x="2061" y="1144"/>
                  </a:lnTo>
                  <a:lnTo>
                    <a:pt x="2052" y="1138"/>
                  </a:lnTo>
                  <a:lnTo>
                    <a:pt x="2043" y="1131"/>
                  </a:lnTo>
                  <a:lnTo>
                    <a:pt x="2033" y="1125"/>
                  </a:lnTo>
                  <a:lnTo>
                    <a:pt x="2026" y="1118"/>
                  </a:lnTo>
                  <a:lnTo>
                    <a:pt x="2017" y="1111"/>
                  </a:lnTo>
                  <a:lnTo>
                    <a:pt x="2009" y="1106"/>
                  </a:lnTo>
                  <a:lnTo>
                    <a:pt x="2001" y="1099"/>
                  </a:lnTo>
                  <a:lnTo>
                    <a:pt x="1993" y="1094"/>
                  </a:lnTo>
                  <a:lnTo>
                    <a:pt x="1985" y="1088"/>
                  </a:lnTo>
                  <a:lnTo>
                    <a:pt x="1979" y="1084"/>
                  </a:lnTo>
                  <a:lnTo>
                    <a:pt x="1971" y="1079"/>
                  </a:lnTo>
                  <a:lnTo>
                    <a:pt x="1964" y="1074"/>
                  </a:lnTo>
                  <a:lnTo>
                    <a:pt x="1958" y="1070"/>
                  </a:lnTo>
                  <a:lnTo>
                    <a:pt x="1952" y="1067"/>
                  </a:lnTo>
                  <a:lnTo>
                    <a:pt x="1946" y="1061"/>
                  </a:lnTo>
                  <a:lnTo>
                    <a:pt x="1939" y="1057"/>
                  </a:lnTo>
                  <a:lnTo>
                    <a:pt x="1934" y="1053"/>
                  </a:lnTo>
                  <a:lnTo>
                    <a:pt x="1928" y="1050"/>
                  </a:lnTo>
                  <a:lnTo>
                    <a:pt x="1918" y="1044"/>
                  </a:lnTo>
                  <a:lnTo>
                    <a:pt x="1912" y="1039"/>
                  </a:lnTo>
                  <a:lnTo>
                    <a:pt x="1904" y="1035"/>
                  </a:lnTo>
                  <a:lnTo>
                    <a:pt x="1901" y="1033"/>
                  </a:lnTo>
                  <a:lnTo>
                    <a:pt x="1898" y="1030"/>
                  </a:lnTo>
                  <a:lnTo>
                    <a:pt x="1898" y="1030"/>
                  </a:lnTo>
                  <a:lnTo>
                    <a:pt x="1898" y="1028"/>
                  </a:lnTo>
                  <a:lnTo>
                    <a:pt x="1899" y="1023"/>
                  </a:lnTo>
                  <a:lnTo>
                    <a:pt x="1899" y="1017"/>
                  </a:lnTo>
                  <a:lnTo>
                    <a:pt x="1901" y="1013"/>
                  </a:lnTo>
                  <a:lnTo>
                    <a:pt x="1902" y="1007"/>
                  </a:lnTo>
                  <a:lnTo>
                    <a:pt x="1904" y="1002"/>
                  </a:lnTo>
                  <a:lnTo>
                    <a:pt x="1905" y="994"/>
                  </a:lnTo>
                  <a:lnTo>
                    <a:pt x="1908" y="987"/>
                  </a:lnTo>
                  <a:lnTo>
                    <a:pt x="1909" y="978"/>
                  </a:lnTo>
                  <a:lnTo>
                    <a:pt x="1911" y="970"/>
                  </a:lnTo>
                  <a:lnTo>
                    <a:pt x="1912" y="959"/>
                  </a:lnTo>
                  <a:lnTo>
                    <a:pt x="1914" y="949"/>
                  </a:lnTo>
                  <a:lnTo>
                    <a:pt x="1915" y="938"/>
                  </a:lnTo>
                  <a:lnTo>
                    <a:pt x="1917" y="929"/>
                  </a:lnTo>
                  <a:lnTo>
                    <a:pt x="1917" y="915"/>
                  </a:lnTo>
                  <a:lnTo>
                    <a:pt x="1920" y="903"/>
                  </a:lnTo>
                  <a:lnTo>
                    <a:pt x="1920" y="890"/>
                  </a:lnTo>
                  <a:lnTo>
                    <a:pt x="1922" y="878"/>
                  </a:lnTo>
                  <a:lnTo>
                    <a:pt x="1922" y="864"/>
                  </a:lnTo>
                  <a:lnTo>
                    <a:pt x="1922" y="851"/>
                  </a:lnTo>
                  <a:lnTo>
                    <a:pt x="1922" y="837"/>
                  </a:lnTo>
                  <a:lnTo>
                    <a:pt x="1923" y="822"/>
                  </a:lnTo>
                  <a:lnTo>
                    <a:pt x="1922" y="807"/>
                  </a:lnTo>
                  <a:lnTo>
                    <a:pt x="1922" y="792"/>
                  </a:lnTo>
                  <a:lnTo>
                    <a:pt x="1921" y="776"/>
                  </a:lnTo>
                  <a:lnTo>
                    <a:pt x="1920" y="762"/>
                  </a:lnTo>
                  <a:lnTo>
                    <a:pt x="1917" y="747"/>
                  </a:lnTo>
                  <a:lnTo>
                    <a:pt x="1915" y="732"/>
                  </a:lnTo>
                  <a:lnTo>
                    <a:pt x="1913" y="716"/>
                  </a:lnTo>
                  <a:lnTo>
                    <a:pt x="1911" y="701"/>
                  </a:lnTo>
                  <a:lnTo>
                    <a:pt x="1906" y="684"/>
                  </a:lnTo>
                  <a:lnTo>
                    <a:pt x="1902" y="668"/>
                  </a:lnTo>
                  <a:lnTo>
                    <a:pt x="1897" y="652"/>
                  </a:lnTo>
                  <a:lnTo>
                    <a:pt x="1892" y="636"/>
                  </a:lnTo>
                  <a:lnTo>
                    <a:pt x="1886" y="620"/>
                  </a:lnTo>
                  <a:lnTo>
                    <a:pt x="1879" y="605"/>
                  </a:lnTo>
                  <a:lnTo>
                    <a:pt x="1871" y="589"/>
                  </a:lnTo>
                  <a:lnTo>
                    <a:pt x="1865" y="575"/>
                  </a:lnTo>
                  <a:lnTo>
                    <a:pt x="1855" y="560"/>
                  </a:lnTo>
                  <a:lnTo>
                    <a:pt x="1846" y="545"/>
                  </a:lnTo>
                  <a:lnTo>
                    <a:pt x="1836" y="530"/>
                  </a:lnTo>
                  <a:lnTo>
                    <a:pt x="1826" y="517"/>
                  </a:lnTo>
                  <a:lnTo>
                    <a:pt x="1814" y="503"/>
                  </a:lnTo>
                  <a:lnTo>
                    <a:pt x="1802" y="488"/>
                  </a:lnTo>
                  <a:lnTo>
                    <a:pt x="1789" y="475"/>
                  </a:lnTo>
                  <a:lnTo>
                    <a:pt x="1776" y="463"/>
                  </a:lnTo>
                  <a:lnTo>
                    <a:pt x="1760" y="450"/>
                  </a:lnTo>
                  <a:lnTo>
                    <a:pt x="1744" y="437"/>
                  </a:lnTo>
                  <a:lnTo>
                    <a:pt x="1727" y="425"/>
                  </a:lnTo>
                  <a:lnTo>
                    <a:pt x="1710" y="414"/>
                  </a:lnTo>
                  <a:lnTo>
                    <a:pt x="1691" y="403"/>
                  </a:lnTo>
                  <a:lnTo>
                    <a:pt x="1672" y="393"/>
                  </a:lnTo>
                  <a:lnTo>
                    <a:pt x="1651" y="383"/>
                  </a:lnTo>
                  <a:lnTo>
                    <a:pt x="1631" y="376"/>
                  </a:lnTo>
                  <a:lnTo>
                    <a:pt x="1606" y="366"/>
                  </a:lnTo>
                  <a:lnTo>
                    <a:pt x="1582" y="359"/>
                  </a:lnTo>
                  <a:lnTo>
                    <a:pt x="1557" y="352"/>
                  </a:lnTo>
                  <a:lnTo>
                    <a:pt x="1532" y="346"/>
                  </a:lnTo>
                  <a:lnTo>
                    <a:pt x="1505" y="341"/>
                  </a:lnTo>
                  <a:lnTo>
                    <a:pt x="1475" y="336"/>
                  </a:lnTo>
                  <a:lnTo>
                    <a:pt x="1447" y="333"/>
                  </a:lnTo>
                  <a:lnTo>
                    <a:pt x="1417" y="331"/>
                  </a:lnTo>
                  <a:lnTo>
                    <a:pt x="1416" y="329"/>
                  </a:lnTo>
                  <a:lnTo>
                    <a:pt x="1416" y="326"/>
                  </a:lnTo>
                  <a:lnTo>
                    <a:pt x="1416" y="322"/>
                  </a:lnTo>
                  <a:lnTo>
                    <a:pt x="1416" y="317"/>
                  </a:lnTo>
                  <a:lnTo>
                    <a:pt x="1415" y="309"/>
                  </a:lnTo>
                  <a:lnTo>
                    <a:pt x="1414" y="300"/>
                  </a:lnTo>
                  <a:lnTo>
                    <a:pt x="1413" y="290"/>
                  </a:lnTo>
                  <a:lnTo>
                    <a:pt x="1412" y="280"/>
                  </a:lnTo>
                  <a:lnTo>
                    <a:pt x="1409" y="274"/>
                  </a:lnTo>
                  <a:lnTo>
                    <a:pt x="1408" y="267"/>
                  </a:lnTo>
                  <a:lnTo>
                    <a:pt x="1407" y="261"/>
                  </a:lnTo>
                  <a:lnTo>
                    <a:pt x="1406" y="255"/>
                  </a:lnTo>
                  <a:lnTo>
                    <a:pt x="1404" y="249"/>
                  </a:lnTo>
                  <a:lnTo>
                    <a:pt x="1403" y="242"/>
                  </a:lnTo>
                  <a:lnTo>
                    <a:pt x="1401" y="236"/>
                  </a:lnTo>
                  <a:lnTo>
                    <a:pt x="1399" y="229"/>
                  </a:lnTo>
                  <a:lnTo>
                    <a:pt x="1397" y="221"/>
                  </a:lnTo>
                  <a:lnTo>
                    <a:pt x="1395" y="214"/>
                  </a:lnTo>
                  <a:lnTo>
                    <a:pt x="1393" y="206"/>
                  </a:lnTo>
                  <a:lnTo>
                    <a:pt x="1391" y="199"/>
                  </a:lnTo>
                  <a:lnTo>
                    <a:pt x="1387" y="192"/>
                  </a:lnTo>
                  <a:lnTo>
                    <a:pt x="1385" y="185"/>
                  </a:lnTo>
                  <a:lnTo>
                    <a:pt x="1382" y="178"/>
                  </a:lnTo>
                  <a:lnTo>
                    <a:pt x="1380" y="171"/>
                  </a:lnTo>
                  <a:lnTo>
                    <a:pt x="1375" y="162"/>
                  </a:lnTo>
                  <a:lnTo>
                    <a:pt x="1372" y="155"/>
                  </a:lnTo>
                  <a:lnTo>
                    <a:pt x="1368" y="147"/>
                  </a:lnTo>
                  <a:lnTo>
                    <a:pt x="1364" y="140"/>
                  </a:lnTo>
                  <a:lnTo>
                    <a:pt x="1359" y="133"/>
                  </a:lnTo>
                  <a:lnTo>
                    <a:pt x="1355" y="125"/>
                  </a:lnTo>
                  <a:lnTo>
                    <a:pt x="1350" y="117"/>
                  </a:lnTo>
                  <a:lnTo>
                    <a:pt x="1346" y="111"/>
                  </a:lnTo>
                  <a:lnTo>
                    <a:pt x="1340" y="103"/>
                  </a:lnTo>
                  <a:lnTo>
                    <a:pt x="1335" y="97"/>
                  </a:lnTo>
                  <a:lnTo>
                    <a:pt x="1329" y="89"/>
                  </a:lnTo>
                  <a:lnTo>
                    <a:pt x="1324" y="82"/>
                  </a:lnTo>
                  <a:lnTo>
                    <a:pt x="1317" y="76"/>
                  </a:lnTo>
                  <a:lnTo>
                    <a:pt x="1311" y="69"/>
                  </a:lnTo>
                  <a:lnTo>
                    <a:pt x="1304" y="64"/>
                  </a:lnTo>
                  <a:lnTo>
                    <a:pt x="1299" y="58"/>
                  </a:lnTo>
                  <a:lnTo>
                    <a:pt x="1291" y="52"/>
                  </a:lnTo>
                  <a:lnTo>
                    <a:pt x="1283" y="46"/>
                  </a:lnTo>
                  <a:lnTo>
                    <a:pt x="1276" y="41"/>
                  </a:lnTo>
                  <a:lnTo>
                    <a:pt x="1268" y="36"/>
                  </a:lnTo>
                  <a:lnTo>
                    <a:pt x="1259" y="31"/>
                  </a:lnTo>
                  <a:lnTo>
                    <a:pt x="1251" y="26"/>
                  </a:lnTo>
                  <a:lnTo>
                    <a:pt x="1242" y="23"/>
                  </a:lnTo>
                  <a:lnTo>
                    <a:pt x="1233" y="20"/>
                  </a:lnTo>
                  <a:lnTo>
                    <a:pt x="1222" y="16"/>
                  </a:lnTo>
                  <a:lnTo>
                    <a:pt x="1212" y="12"/>
                  </a:lnTo>
                  <a:lnTo>
                    <a:pt x="1202" y="9"/>
                  </a:lnTo>
                  <a:lnTo>
                    <a:pt x="1193" y="8"/>
                  </a:lnTo>
                  <a:lnTo>
                    <a:pt x="1180" y="5"/>
                  </a:lnTo>
                  <a:lnTo>
                    <a:pt x="1170" y="3"/>
                  </a:lnTo>
                  <a:lnTo>
                    <a:pt x="1157" y="2"/>
                  </a:lnTo>
                  <a:lnTo>
                    <a:pt x="1147" y="2"/>
                  </a:lnTo>
                  <a:lnTo>
                    <a:pt x="1133" y="1"/>
                  </a:lnTo>
                  <a:lnTo>
                    <a:pt x="1120" y="0"/>
                  </a:lnTo>
                  <a:lnTo>
                    <a:pt x="1108" y="0"/>
                  </a:lnTo>
                  <a:lnTo>
                    <a:pt x="1097" y="1"/>
                  </a:lnTo>
                  <a:lnTo>
                    <a:pt x="1085" y="1"/>
                  </a:lnTo>
                  <a:lnTo>
                    <a:pt x="1074" y="2"/>
                  </a:lnTo>
                  <a:lnTo>
                    <a:pt x="1063" y="3"/>
                  </a:lnTo>
                  <a:lnTo>
                    <a:pt x="1053" y="6"/>
                  </a:lnTo>
                  <a:lnTo>
                    <a:pt x="1043" y="6"/>
                  </a:lnTo>
                  <a:lnTo>
                    <a:pt x="1033" y="8"/>
                  </a:lnTo>
                  <a:lnTo>
                    <a:pt x="1023" y="9"/>
                  </a:lnTo>
                  <a:lnTo>
                    <a:pt x="1014" y="12"/>
                  </a:lnTo>
                  <a:lnTo>
                    <a:pt x="1004" y="13"/>
                  </a:lnTo>
                  <a:lnTo>
                    <a:pt x="994" y="16"/>
                  </a:lnTo>
                  <a:lnTo>
                    <a:pt x="986" y="19"/>
                  </a:lnTo>
                  <a:lnTo>
                    <a:pt x="978" y="22"/>
                  </a:lnTo>
                  <a:lnTo>
                    <a:pt x="968" y="24"/>
                  </a:lnTo>
                  <a:lnTo>
                    <a:pt x="960" y="28"/>
                  </a:lnTo>
                  <a:lnTo>
                    <a:pt x="952" y="31"/>
                  </a:lnTo>
                  <a:lnTo>
                    <a:pt x="945" y="34"/>
                  </a:lnTo>
                  <a:lnTo>
                    <a:pt x="936" y="37"/>
                  </a:lnTo>
                  <a:lnTo>
                    <a:pt x="929" y="41"/>
                  </a:lnTo>
                  <a:lnTo>
                    <a:pt x="922" y="44"/>
                  </a:lnTo>
                  <a:lnTo>
                    <a:pt x="916" y="48"/>
                  </a:lnTo>
                  <a:lnTo>
                    <a:pt x="908" y="52"/>
                  </a:lnTo>
                  <a:lnTo>
                    <a:pt x="901" y="55"/>
                  </a:lnTo>
                  <a:lnTo>
                    <a:pt x="895" y="59"/>
                  </a:lnTo>
                  <a:lnTo>
                    <a:pt x="889" y="64"/>
                  </a:lnTo>
                  <a:lnTo>
                    <a:pt x="883" y="67"/>
                  </a:lnTo>
                  <a:lnTo>
                    <a:pt x="877" y="71"/>
                  </a:lnTo>
                  <a:lnTo>
                    <a:pt x="872" y="76"/>
                  </a:lnTo>
                  <a:lnTo>
                    <a:pt x="867" y="80"/>
                  </a:lnTo>
                  <a:lnTo>
                    <a:pt x="861" y="83"/>
                  </a:lnTo>
                  <a:lnTo>
                    <a:pt x="856" y="88"/>
                  </a:lnTo>
                  <a:lnTo>
                    <a:pt x="851" y="91"/>
                  </a:lnTo>
                  <a:lnTo>
                    <a:pt x="847" y="95"/>
                  </a:lnTo>
                  <a:lnTo>
                    <a:pt x="837" y="103"/>
                  </a:lnTo>
                  <a:lnTo>
                    <a:pt x="830" y="112"/>
                  </a:lnTo>
                  <a:lnTo>
                    <a:pt x="822" y="118"/>
                  </a:lnTo>
                  <a:lnTo>
                    <a:pt x="816" y="126"/>
                  </a:lnTo>
                  <a:lnTo>
                    <a:pt x="809" y="133"/>
                  </a:lnTo>
                  <a:lnTo>
                    <a:pt x="806" y="140"/>
                  </a:lnTo>
                  <a:lnTo>
                    <a:pt x="801" y="146"/>
                  </a:lnTo>
                  <a:lnTo>
                    <a:pt x="797" y="151"/>
                  </a:lnTo>
                  <a:lnTo>
                    <a:pt x="793" y="156"/>
                  </a:lnTo>
                  <a:lnTo>
                    <a:pt x="792" y="160"/>
                  </a:lnTo>
                  <a:lnTo>
                    <a:pt x="787" y="165"/>
                  </a:lnTo>
                  <a:lnTo>
                    <a:pt x="787" y="169"/>
                  </a:lnTo>
                  <a:lnTo>
                    <a:pt x="785" y="165"/>
                  </a:lnTo>
                  <a:lnTo>
                    <a:pt x="782" y="160"/>
                  </a:lnTo>
                  <a:lnTo>
                    <a:pt x="779" y="156"/>
                  </a:lnTo>
                  <a:lnTo>
                    <a:pt x="775" y="151"/>
                  </a:lnTo>
                  <a:lnTo>
                    <a:pt x="772" y="146"/>
                  </a:lnTo>
                  <a:lnTo>
                    <a:pt x="769" y="140"/>
                  </a:lnTo>
                  <a:lnTo>
                    <a:pt x="763" y="133"/>
                  </a:lnTo>
                  <a:lnTo>
                    <a:pt x="758" y="126"/>
                  </a:lnTo>
                  <a:lnTo>
                    <a:pt x="751" y="120"/>
                  </a:lnTo>
                  <a:lnTo>
                    <a:pt x="746" y="113"/>
                  </a:lnTo>
                  <a:lnTo>
                    <a:pt x="738" y="105"/>
                  </a:lnTo>
                  <a:lnTo>
                    <a:pt x="730" y="98"/>
                  </a:lnTo>
                  <a:lnTo>
                    <a:pt x="723" y="90"/>
                  </a:lnTo>
                  <a:lnTo>
                    <a:pt x="715" y="83"/>
                  </a:lnTo>
                  <a:lnTo>
                    <a:pt x="705" y="76"/>
                  </a:lnTo>
                  <a:lnTo>
                    <a:pt x="695" y="68"/>
                  </a:lnTo>
                  <a:lnTo>
                    <a:pt x="690" y="65"/>
                  </a:lnTo>
                  <a:lnTo>
                    <a:pt x="684" y="61"/>
                  </a:lnTo>
                  <a:lnTo>
                    <a:pt x="679" y="58"/>
                  </a:lnTo>
                  <a:lnTo>
                    <a:pt x="675" y="55"/>
                  </a:lnTo>
                  <a:lnTo>
                    <a:pt x="668" y="52"/>
                  </a:lnTo>
                  <a:lnTo>
                    <a:pt x="663" y="48"/>
                  </a:lnTo>
                  <a:lnTo>
                    <a:pt x="656" y="46"/>
                  </a:lnTo>
                  <a:lnTo>
                    <a:pt x="651" y="44"/>
                  </a:lnTo>
                  <a:lnTo>
                    <a:pt x="644" y="41"/>
                  </a:lnTo>
                  <a:lnTo>
                    <a:pt x="638" y="40"/>
                  </a:lnTo>
                  <a:lnTo>
                    <a:pt x="632" y="37"/>
                  </a:lnTo>
                  <a:lnTo>
                    <a:pt x="626" y="36"/>
                  </a:lnTo>
                  <a:lnTo>
                    <a:pt x="619" y="33"/>
                  </a:lnTo>
                  <a:lnTo>
                    <a:pt x="612" y="32"/>
                  </a:lnTo>
                  <a:lnTo>
                    <a:pt x="606" y="30"/>
                  </a:lnTo>
                  <a:lnTo>
                    <a:pt x="599" y="30"/>
                  </a:lnTo>
                  <a:lnTo>
                    <a:pt x="591" y="29"/>
                  </a:lnTo>
                  <a:lnTo>
                    <a:pt x="585" y="29"/>
                  </a:lnTo>
                  <a:lnTo>
                    <a:pt x="577" y="29"/>
                  </a:lnTo>
                  <a:lnTo>
                    <a:pt x="571" y="29"/>
                  </a:lnTo>
                  <a:lnTo>
                    <a:pt x="562" y="29"/>
                  </a:lnTo>
                  <a:lnTo>
                    <a:pt x="555" y="29"/>
                  </a:lnTo>
                  <a:lnTo>
                    <a:pt x="547" y="29"/>
                  </a:lnTo>
                  <a:lnTo>
                    <a:pt x="540" y="31"/>
                  </a:lnTo>
                  <a:lnTo>
                    <a:pt x="531" y="32"/>
                  </a:lnTo>
                  <a:lnTo>
                    <a:pt x="524" y="34"/>
                  </a:lnTo>
                  <a:lnTo>
                    <a:pt x="516" y="36"/>
                  </a:lnTo>
                  <a:lnTo>
                    <a:pt x="508" y="40"/>
                  </a:lnTo>
                  <a:lnTo>
                    <a:pt x="498" y="42"/>
                  </a:lnTo>
                  <a:lnTo>
                    <a:pt x="491" y="44"/>
                  </a:lnTo>
                  <a:lnTo>
                    <a:pt x="482" y="46"/>
                  </a:lnTo>
                  <a:lnTo>
                    <a:pt x="475" y="49"/>
                  </a:lnTo>
                  <a:lnTo>
                    <a:pt x="468" y="53"/>
                  </a:lnTo>
                  <a:lnTo>
                    <a:pt x="461" y="56"/>
                  </a:lnTo>
                  <a:lnTo>
                    <a:pt x="453" y="59"/>
                  </a:lnTo>
                  <a:lnTo>
                    <a:pt x="447" y="63"/>
                  </a:lnTo>
                  <a:lnTo>
                    <a:pt x="440" y="66"/>
                  </a:lnTo>
                  <a:lnTo>
                    <a:pt x="435" y="69"/>
                  </a:lnTo>
                  <a:lnTo>
                    <a:pt x="428" y="72"/>
                  </a:lnTo>
                  <a:lnTo>
                    <a:pt x="423" y="77"/>
                  </a:lnTo>
                  <a:lnTo>
                    <a:pt x="415" y="80"/>
                  </a:lnTo>
                  <a:lnTo>
                    <a:pt x="410" y="84"/>
                  </a:lnTo>
                  <a:lnTo>
                    <a:pt x="405" y="89"/>
                  </a:lnTo>
                  <a:lnTo>
                    <a:pt x="400" y="93"/>
                  </a:lnTo>
                  <a:lnTo>
                    <a:pt x="394" y="97"/>
                  </a:lnTo>
                  <a:lnTo>
                    <a:pt x="390" y="101"/>
                  </a:lnTo>
                  <a:lnTo>
                    <a:pt x="384" y="105"/>
                  </a:lnTo>
                  <a:lnTo>
                    <a:pt x="381" y="110"/>
                  </a:lnTo>
                  <a:lnTo>
                    <a:pt x="371" y="117"/>
                  </a:lnTo>
                  <a:lnTo>
                    <a:pt x="365" y="127"/>
                  </a:lnTo>
                  <a:lnTo>
                    <a:pt x="357" y="135"/>
                  </a:lnTo>
                  <a:lnTo>
                    <a:pt x="351" y="144"/>
                  </a:lnTo>
                  <a:lnTo>
                    <a:pt x="344" y="152"/>
                  </a:lnTo>
                  <a:lnTo>
                    <a:pt x="340" y="161"/>
                  </a:lnTo>
                  <a:lnTo>
                    <a:pt x="333" y="169"/>
                  </a:lnTo>
                  <a:lnTo>
                    <a:pt x="329" y="176"/>
                  </a:lnTo>
                  <a:lnTo>
                    <a:pt x="324" y="184"/>
                  </a:lnTo>
                  <a:lnTo>
                    <a:pt x="321" y="192"/>
                  </a:lnTo>
                  <a:lnTo>
                    <a:pt x="317" y="198"/>
                  </a:lnTo>
                  <a:lnTo>
                    <a:pt x="313" y="206"/>
                  </a:lnTo>
                  <a:lnTo>
                    <a:pt x="311" y="213"/>
                  </a:lnTo>
                  <a:lnTo>
                    <a:pt x="310" y="219"/>
                  </a:lnTo>
                  <a:lnTo>
                    <a:pt x="307" y="229"/>
                  </a:lnTo>
                  <a:lnTo>
                    <a:pt x="306" y="237"/>
                  </a:lnTo>
                  <a:lnTo>
                    <a:pt x="305" y="242"/>
                  </a:lnTo>
                  <a:lnTo>
                    <a:pt x="305" y="244"/>
                  </a:lnTo>
                  <a:lnTo>
                    <a:pt x="302" y="243"/>
                  </a:lnTo>
                  <a:lnTo>
                    <a:pt x="298" y="242"/>
                  </a:lnTo>
                  <a:lnTo>
                    <a:pt x="291" y="240"/>
                  </a:lnTo>
                  <a:lnTo>
                    <a:pt x="283" y="239"/>
                  </a:lnTo>
                  <a:lnTo>
                    <a:pt x="276" y="238"/>
                  </a:lnTo>
                  <a:lnTo>
                    <a:pt x="271" y="237"/>
                  </a:lnTo>
                  <a:lnTo>
                    <a:pt x="264" y="236"/>
                  </a:lnTo>
                  <a:lnTo>
                    <a:pt x="257" y="236"/>
                  </a:lnTo>
                  <a:lnTo>
                    <a:pt x="250" y="234"/>
                  </a:lnTo>
                  <a:lnTo>
                    <a:pt x="242" y="233"/>
                  </a:lnTo>
                  <a:lnTo>
                    <a:pt x="234" y="233"/>
                  </a:lnTo>
                  <a:lnTo>
                    <a:pt x="227" y="233"/>
                  </a:lnTo>
                  <a:lnTo>
                    <a:pt x="217" y="232"/>
                  </a:lnTo>
                  <a:lnTo>
                    <a:pt x="208" y="232"/>
                  </a:lnTo>
                  <a:lnTo>
                    <a:pt x="198" y="232"/>
                  </a:lnTo>
                  <a:lnTo>
                    <a:pt x="188" y="232"/>
                  </a:lnTo>
                  <a:lnTo>
                    <a:pt x="178" y="232"/>
                  </a:lnTo>
                  <a:lnTo>
                    <a:pt x="168" y="233"/>
                  </a:lnTo>
                  <a:lnTo>
                    <a:pt x="158" y="234"/>
                  </a:lnTo>
                  <a:lnTo>
                    <a:pt x="148" y="237"/>
                  </a:lnTo>
                  <a:lnTo>
                    <a:pt x="137" y="238"/>
                  </a:lnTo>
                  <a:lnTo>
                    <a:pt x="126" y="240"/>
                  </a:lnTo>
                  <a:lnTo>
                    <a:pt x="115" y="242"/>
                  </a:lnTo>
                  <a:lnTo>
                    <a:pt x="104" y="245"/>
                  </a:lnTo>
                  <a:lnTo>
                    <a:pt x="92" y="249"/>
                  </a:lnTo>
                  <a:lnTo>
                    <a:pt x="82" y="252"/>
                  </a:lnTo>
                  <a:lnTo>
                    <a:pt x="70" y="256"/>
                  </a:lnTo>
                  <a:lnTo>
                    <a:pt x="60" y="262"/>
                  </a:lnTo>
                  <a:lnTo>
                    <a:pt x="48" y="265"/>
                  </a:lnTo>
                  <a:lnTo>
                    <a:pt x="40" y="272"/>
                  </a:lnTo>
                  <a:lnTo>
                    <a:pt x="31" y="278"/>
                  </a:lnTo>
                  <a:lnTo>
                    <a:pt x="24" y="287"/>
                  </a:lnTo>
                  <a:lnTo>
                    <a:pt x="18" y="294"/>
                  </a:lnTo>
                  <a:lnTo>
                    <a:pt x="12" y="303"/>
                  </a:lnTo>
                  <a:lnTo>
                    <a:pt x="8" y="313"/>
                  </a:lnTo>
                  <a:lnTo>
                    <a:pt x="6" y="323"/>
                  </a:lnTo>
                  <a:lnTo>
                    <a:pt x="2" y="333"/>
                  </a:lnTo>
                  <a:lnTo>
                    <a:pt x="1" y="343"/>
                  </a:lnTo>
                  <a:lnTo>
                    <a:pt x="0" y="354"/>
                  </a:lnTo>
                  <a:lnTo>
                    <a:pt x="0" y="365"/>
                  </a:lnTo>
                  <a:lnTo>
                    <a:pt x="0" y="375"/>
                  </a:lnTo>
                  <a:lnTo>
                    <a:pt x="1" y="387"/>
                  </a:lnTo>
                  <a:lnTo>
                    <a:pt x="2" y="398"/>
                  </a:lnTo>
                  <a:lnTo>
                    <a:pt x="6" y="410"/>
                  </a:lnTo>
                  <a:lnTo>
                    <a:pt x="7" y="419"/>
                  </a:lnTo>
                  <a:lnTo>
                    <a:pt x="9" y="429"/>
                  </a:lnTo>
                  <a:lnTo>
                    <a:pt x="12" y="439"/>
                  </a:lnTo>
                  <a:lnTo>
                    <a:pt x="15" y="450"/>
                  </a:lnTo>
                  <a:lnTo>
                    <a:pt x="18" y="459"/>
                  </a:lnTo>
                  <a:lnTo>
                    <a:pt x="21" y="469"/>
                  </a:lnTo>
                  <a:lnTo>
                    <a:pt x="24" y="476"/>
                  </a:lnTo>
                  <a:lnTo>
                    <a:pt x="28" y="485"/>
                  </a:lnTo>
                  <a:lnTo>
                    <a:pt x="30" y="492"/>
                  </a:lnTo>
                  <a:lnTo>
                    <a:pt x="33" y="498"/>
                  </a:lnTo>
                  <a:lnTo>
                    <a:pt x="35" y="504"/>
                  </a:lnTo>
                  <a:lnTo>
                    <a:pt x="38" y="509"/>
                  </a:lnTo>
                  <a:lnTo>
                    <a:pt x="41" y="516"/>
                  </a:lnTo>
                  <a:lnTo>
                    <a:pt x="43" y="519"/>
                  </a:lnTo>
                  <a:lnTo>
                    <a:pt x="43" y="519"/>
                  </a:lnTo>
                  <a:close/>
                </a:path>
              </a:pathLst>
            </a:custGeom>
            <a:solidFill>
              <a:srgbClr val="BDC9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7" name="Freeform 10"/>
            <p:cNvSpPr>
              <a:spLocks/>
            </p:cNvSpPr>
            <p:nvPr/>
          </p:nvSpPr>
          <p:spPr bwMode="auto">
            <a:xfrm>
              <a:off x="2673" y="3199"/>
              <a:ext cx="58" cy="251"/>
            </a:xfrm>
            <a:custGeom>
              <a:avLst/>
              <a:gdLst>
                <a:gd name="T0" fmla="*/ 103 w 173"/>
                <a:gd name="T1" fmla="*/ 0 h 753"/>
                <a:gd name="T2" fmla="*/ 0 w 173"/>
                <a:gd name="T3" fmla="*/ 753 h 753"/>
                <a:gd name="T4" fmla="*/ 69 w 173"/>
                <a:gd name="T5" fmla="*/ 748 h 753"/>
                <a:gd name="T6" fmla="*/ 173 w 173"/>
                <a:gd name="T7" fmla="*/ 5 h 753"/>
                <a:gd name="T8" fmla="*/ 103 w 173"/>
                <a:gd name="T9" fmla="*/ 0 h 753"/>
                <a:gd name="T10" fmla="*/ 103 w 173"/>
                <a:gd name="T11" fmla="*/ 0 h 753"/>
              </a:gdLst>
              <a:ahLst/>
              <a:cxnLst>
                <a:cxn ang="0">
                  <a:pos x="T0" y="T1"/>
                </a:cxn>
                <a:cxn ang="0">
                  <a:pos x="T2" y="T3"/>
                </a:cxn>
                <a:cxn ang="0">
                  <a:pos x="T4" y="T5"/>
                </a:cxn>
                <a:cxn ang="0">
                  <a:pos x="T6" y="T7"/>
                </a:cxn>
                <a:cxn ang="0">
                  <a:pos x="T8" y="T9"/>
                </a:cxn>
                <a:cxn ang="0">
                  <a:pos x="T10" y="T11"/>
                </a:cxn>
              </a:cxnLst>
              <a:rect l="0" t="0" r="r" b="b"/>
              <a:pathLst>
                <a:path w="173" h="753">
                  <a:moveTo>
                    <a:pt x="103" y="0"/>
                  </a:moveTo>
                  <a:lnTo>
                    <a:pt x="0" y="753"/>
                  </a:lnTo>
                  <a:lnTo>
                    <a:pt x="69" y="748"/>
                  </a:lnTo>
                  <a:lnTo>
                    <a:pt x="173" y="5"/>
                  </a:lnTo>
                  <a:lnTo>
                    <a:pt x="103" y="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8" name="Freeform 11"/>
            <p:cNvSpPr>
              <a:spLocks/>
            </p:cNvSpPr>
            <p:nvPr/>
          </p:nvSpPr>
          <p:spPr bwMode="auto">
            <a:xfrm>
              <a:off x="2611" y="3289"/>
              <a:ext cx="47" cy="159"/>
            </a:xfrm>
            <a:custGeom>
              <a:avLst/>
              <a:gdLst>
                <a:gd name="T0" fmla="*/ 70 w 140"/>
                <a:gd name="T1" fmla="*/ 0 h 475"/>
                <a:gd name="T2" fmla="*/ 0 w 140"/>
                <a:gd name="T3" fmla="*/ 475 h 475"/>
                <a:gd name="T4" fmla="*/ 70 w 140"/>
                <a:gd name="T5" fmla="*/ 469 h 475"/>
                <a:gd name="T6" fmla="*/ 140 w 140"/>
                <a:gd name="T7" fmla="*/ 6 h 475"/>
                <a:gd name="T8" fmla="*/ 70 w 140"/>
                <a:gd name="T9" fmla="*/ 0 h 475"/>
                <a:gd name="T10" fmla="*/ 70 w 140"/>
                <a:gd name="T11" fmla="*/ 0 h 475"/>
              </a:gdLst>
              <a:ahLst/>
              <a:cxnLst>
                <a:cxn ang="0">
                  <a:pos x="T0" y="T1"/>
                </a:cxn>
                <a:cxn ang="0">
                  <a:pos x="T2" y="T3"/>
                </a:cxn>
                <a:cxn ang="0">
                  <a:pos x="T4" y="T5"/>
                </a:cxn>
                <a:cxn ang="0">
                  <a:pos x="T6" y="T7"/>
                </a:cxn>
                <a:cxn ang="0">
                  <a:pos x="T8" y="T9"/>
                </a:cxn>
                <a:cxn ang="0">
                  <a:pos x="T10" y="T11"/>
                </a:cxn>
              </a:cxnLst>
              <a:rect l="0" t="0" r="r" b="b"/>
              <a:pathLst>
                <a:path w="140" h="475">
                  <a:moveTo>
                    <a:pt x="70" y="0"/>
                  </a:moveTo>
                  <a:lnTo>
                    <a:pt x="0" y="475"/>
                  </a:lnTo>
                  <a:lnTo>
                    <a:pt x="70" y="469"/>
                  </a:lnTo>
                  <a:lnTo>
                    <a:pt x="140" y="6"/>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0" name="Freeform 12"/>
            <p:cNvSpPr>
              <a:spLocks/>
            </p:cNvSpPr>
            <p:nvPr/>
          </p:nvSpPr>
          <p:spPr bwMode="auto">
            <a:xfrm>
              <a:off x="2987" y="3214"/>
              <a:ext cx="57" cy="252"/>
            </a:xfrm>
            <a:custGeom>
              <a:avLst/>
              <a:gdLst>
                <a:gd name="T0" fmla="*/ 102 w 171"/>
                <a:gd name="T1" fmla="*/ 0 h 754"/>
                <a:gd name="T2" fmla="*/ 0 w 171"/>
                <a:gd name="T3" fmla="*/ 754 h 754"/>
                <a:gd name="T4" fmla="*/ 70 w 171"/>
                <a:gd name="T5" fmla="*/ 748 h 754"/>
                <a:gd name="T6" fmla="*/ 171 w 171"/>
                <a:gd name="T7" fmla="*/ 6 h 754"/>
                <a:gd name="T8" fmla="*/ 102 w 171"/>
                <a:gd name="T9" fmla="*/ 0 h 754"/>
                <a:gd name="T10" fmla="*/ 102 w 171"/>
                <a:gd name="T11" fmla="*/ 0 h 754"/>
              </a:gdLst>
              <a:ahLst/>
              <a:cxnLst>
                <a:cxn ang="0">
                  <a:pos x="T0" y="T1"/>
                </a:cxn>
                <a:cxn ang="0">
                  <a:pos x="T2" y="T3"/>
                </a:cxn>
                <a:cxn ang="0">
                  <a:pos x="T4" y="T5"/>
                </a:cxn>
                <a:cxn ang="0">
                  <a:pos x="T6" y="T7"/>
                </a:cxn>
                <a:cxn ang="0">
                  <a:pos x="T8" y="T9"/>
                </a:cxn>
                <a:cxn ang="0">
                  <a:pos x="T10" y="T11"/>
                </a:cxn>
              </a:cxnLst>
              <a:rect l="0" t="0" r="r" b="b"/>
              <a:pathLst>
                <a:path w="171" h="754">
                  <a:moveTo>
                    <a:pt x="102" y="0"/>
                  </a:moveTo>
                  <a:lnTo>
                    <a:pt x="0" y="754"/>
                  </a:lnTo>
                  <a:lnTo>
                    <a:pt x="70" y="748"/>
                  </a:lnTo>
                  <a:lnTo>
                    <a:pt x="171" y="6"/>
                  </a:lnTo>
                  <a:lnTo>
                    <a:pt x="102" y="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6" name="Freeform 13"/>
            <p:cNvSpPr>
              <a:spLocks/>
            </p:cNvSpPr>
            <p:nvPr/>
          </p:nvSpPr>
          <p:spPr bwMode="auto">
            <a:xfrm>
              <a:off x="2925" y="3304"/>
              <a:ext cx="47" cy="159"/>
            </a:xfrm>
            <a:custGeom>
              <a:avLst/>
              <a:gdLst>
                <a:gd name="T0" fmla="*/ 70 w 141"/>
                <a:gd name="T1" fmla="*/ 0 h 475"/>
                <a:gd name="T2" fmla="*/ 0 w 141"/>
                <a:gd name="T3" fmla="*/ 475 h 475"/>
                <a:gd name="T4" fmla="*/ 69 w 141"/>
                <a:gd name="T5" fmla="*/ 470 h 475"/>
                <a:gd name="T6" fmla="*/ 141 w 141"/>
                <a:gd name="T7" fmla="*/ 6 h 475"/>
                <a:gd name="T8" fmla="*/ 70 w 141"/>
                <a:gd name="T9" fmla="*/ 0 h 475"/>
                <a:gd name="T10" fmla="*/ 70 w 141"/>
                <a:gd name="T11" fmla="*/ 0 h 475"/>
              </a:gdLst>
              <a:ahLst/>
              <a:cxnLst>
                <a:cxn ang="0">
                  <a:pos x="T0" y="T1"/>
                </a:cxn>
                <a:cxn ang="0">
                  <a:pos x="T2" y="T3"/>
                </a:cxn>
                <a:cxn ang="0">
                  <a:pos x="T4" y="T5"/>
                </a:cxn>
                <a:cxn ang="0">
                  <a:pos x="T6" y="T7"/>
                </a:cxn>
                <a:cxn ang="0">
                  <a:pos x="T8" y="T9"/>
                </a:cxn>
                <a:cxn ang="0">
                  <a:pos x="T10" y="T11"/>
                </a:cxn>
              </a:cxnLst>
              <a:rect l="0" t="0" r="r" b="b"/>
              <a:pathLst>
                <a:path w="141" h="475">
                  <a:moveTo>
                    <a:pt x="70" y="0"/>
                  </a:moveTo>
                  <a:lnTo>
                    <a:pt x="0" y="475"/>
                  </a:lnTo>
                  <a:lnTo>
                    <a:pt x="69" y="470"/>
                  </a:lnTo>
                  <a:lnTo>
                    <a:pt x="141" y="6"/>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7" name="Freeform 14"/>
            <p:cNvSpPr>
              <a:spLocks/>
            </p:cNvSpPr>
            <p:nvPr/>
          </p:nvSpPr>
          <p:spPr bwMode="auto">
            <a:xfrm>
              <a:off x="2594" y="2982"/>
              <a:ext cx="144" cy="140"/>
            </a:xfrm>
            <a:custGeom>
              <a:avLst/>
              <a:gdLst>
                <a:gd name="T0" fmla="*/ 30 w 431"/>
                <a:gd name="T1" fmla="*/ 0 h 420"/>
                <a:gd name="T2" fmla="*/ 431 w 431"/>
                <a:gd name="T3" fmla="*/ 367 h 420"/>
                <a:gd name="T4" fmla="*/ 334 w 431"/>
                <a:gd name="T5" fmla="*/ 420 h 420"/>
                <a:gd name="T6" fmla="*/ 333 w 431"/>
                <a:gd name="T7" fmla="*/ 419 h 420"/>
                <a:gd name="T8" fmla="*/ 331 w 431"/>
                <a:gd name="T9" fmla="*/ 416 h 420"/>
                <a:gd name="T10" fmla="*/ 327 w 431"/>
                <a:gd name="T11" fmla="*/ 412 h 420"/>
                <a:gd name="T12" fmla="*/ 323 w 431"/>
                <a:gd name="T13" fmla="*/ 409 h 420"/>
                <a:gd name="T14" fmla="*/ 317 w 431"/>
                <a:gd name="T15" fmla="*/ 403 h 420"/>
                <a:gd name="T16" fmla="*/ 310 w 431"/>
                <a:gd name="T17" fmla="*/ 397 h 420"/>
                <a:gd name="T18" fmla="*/ 301 w 431"/>
                <a:gd name="T19" fmla="*/ 389 h 420"/>
                <a:gd name="T20" fmla="*/ 294 w 431"/>
                <a:gd name="T21" fmla="*/ 382 h 420"/>
                <a:gd name="T22" fmla="*/ 288 w 431"/>
                <a:gd name="T23" fmla="*/ 377 h 420"/>
                <a:gd name="T24" fmla="*/ 283 w 431"/>
                <a:gd name="T25" fmla="*/ 373 h 420"/>
                <a:gd name="T26" fmla="*/ 277 w 431"/>
                <a:gd name="T27" fmla="*/ 367 h 420"/>
                <a:gd name="T28" fmla="*/ 273 w 431"/>
                <a:gd name="T29" fmla="*/ 363 h 420"/>
                <a:gd name="T30" fmla="*/ 267 w 431"/>
                <a:gd name="T31" fmla="*/ 356 h 420"/>
                <a:gd name="T32" fmla="*/ 262 w 431"/>
                <a:gd name="T33" fmla="*/ 351 h 420"/>
                <a:gd name="T34" fmla="*/ 258 w 431"/>
                <a:gd name="T35" fmla="*/ 345 h 420"/>
                <a:gd name="T36" fmla="*/ 252 w 431"/>
                <a:gd name="T37" fmla="*/ 340 h 420"/>
                <a:gd name="T38" fmla="*/ 246 w 431"/>
                <a:gd name="T39" fmla="*/ 333 h 420"/>
                <a:gd name="T40" fmla="*/ 239 w 431"/>
                <a:gd name="T41" fmla="*/ 327 h 420"/>
                <a:gd name="T42" fmla="*/ 231 w 431"/>
                <a:gd name="T43" fmla="*/ 320 h 420"/>
                <a:gd name="T44" fmla="*/ 226 w 431"/>
                <a:gd name="T45" fmla="*/ 313 h 420"/>
                <a:gd name="T46" fmla="*/ 219 w 431"/>
                <a:gd name="T47" fmla="*/ 307 h 420"/>
                <a:gd name="T48" fmla="*/ 213 w 431"/>
                <a:gd name="T49" fmla="*/ 300 h 420"/>
                <a:gd name="T50" fmla="*/ 206 w 431"/>
                <a:gd name="T51" fmla="*/ 294 h 420"/>
                <a:gd name="T52" fmla="*/ 201 w 431"/>
                <a:gd name="T53" fmla="*/ 287 h 420"/>
                <a:gd name="T54" fmla="*/ 193 w 431"/>
                <a:gd name="T55" fmla="*/ 278 h 420"/>
                <a:gd name="T56" fmla="*/ 186 w 431"/>
                <a:gd name="T57" fmla="*/ 272 h 420"/>
                <a:gd name="T58" fmla="*/ 179 w 431"/>
                <a:gd name="T59" fmla="*/ 263 h 420"/>
                <a:gd name="T60" fmla="*/ 172 w 431"/>
                <a:gd name="T61" fmla="*/ 257 h 420"/>
                <a:gd name="T62" fmla="*/ 165 w 431"/>
                <a:gd name="T63" fmla="*/ 248 h 420"/>
                <a:gd name="T64" fmla="*/ 158 w 431"/>
                <a:gd name="T65" fmla="*/ 241 h 420"/>
                <a:gd name="T66" fmla="*/ 151 w 431"/>
                <a:gd name="T67" fmla="*/ 232 h 420"/>
                <a:gd name="T68" fmla="*/ 145 w 431"/>
                <a:gd name="T69" fmla="*/ 226 h 420"/>
                <a:gd name="T70" fmla="*/ 137 w 431"/>
                <a:gd name="T71" fmla="*/ 217 h 420"/>
                <a:gd name="T72" fmla="*/ 131 w 431"/>
                <a:gd name="T73" fmla="*/ 208 h 420"/>
                <a:gd name="T74" fmla="*/ 123 w 431"/>
                <a:gd name="T75" fmla="*/ 200 h 420"/>
                <a:gd name="T76" fmla="*/ 116 w 431"/>
                <a:gd name="T77" fmla="*/ 192 h 420"/>
                <a:gd name="T78" fmla="*/ 110 w 431"/>
                <a:gd name="T79" fmla="*/ 183 h 420"/>
                <a:gd name="T80" fmla="*/ 103 w 431"/>
                <a:gd name="T81" fmla="*/ 176 h 420"/>
                <a:gd name="T82" fmla="*/ 97 w 431"/>
                <a:gd name="T83" fmla="*/ 167 h 420"/>
                <a:gd name="T84" fmla="*/ 90 w 431"/>
                <a:gd name="T85" fmla="*/ 159 h 420"/>
                <a:gd name="T86" fmla="*/ 82 w 431"/>
                <a:gd name="T87" fmla="*/ 149 h 420"/>
                <a:gd name="T88" fmla="*/ 76 w 431"/>
                <a:gd name="T89" fmla="*/ 142 h 420"/>
                <a:gd name="T90" fmla="*/ 69 w 431"/>
                <a:gd name="T91" fmla="*/ 132 h 420"/>
                <a:gd name="T92" fmla="*/ 63 w 431"/>
                <a:gd name="T93" fmla="*/ 124 h 420"/>
                <a:gd name="T94" fmla="*/ 56 w 431"/>
                <a:gd name="T95" fmla="*/ 115 h 420"/>
                <a:gd name="T96" fmla="*/ 51 w 431"/>
                <a:gd name="T97" fmla="*/ 107 h 420"/>
                <a:gd name="T98" fmla="*/ 45 w 431"/>
                <a:gd name="T99" fmla="*/ 98 h 420"/>
                <a:gd name="T100" fmla="*/ 40 w 431"/>
                <a:gd name="T101" fmla="*/ 90 h 420"/>
                <a:gd name="T102" fmla="*/ 33 w 431"/>
                <a:gd name="T103" fmla="*/ 80 h 420"/>
                <a:gd name="T104" fmla="*/ 28 w 431"/>
                <a:gd name="T105" fmla="*/ 73 h 420"/>
                <a:gd name="T106" fmla="*/ 22 w 431"/>
                <a:gd name="T107" fmla="*/ 64 h 420"/>
                <a:gd name="T108" fmla="*/ 18 w 431"/>
                <a:gd name="T109" fmla="*/ 56 h 420"/>
                <a:gd name="T110" fmla="*/ 12 w 431"/>
                <a:gd name="T111" fmla="*/ 47 h 420"/>
                <a:gd name="T112" fmla="*/ 8 w 431"/>
                <a:gd name="T113" fmla="*/ 40 h 420"/>
                <a:gd name="T114" fmla="*/ 4 w 431"/>
                <a:gd name="T115" fmla="*/ 31 h 420"/>
                <a:gd name="T116" fmla="*/ 0 w 431"/>
                <a:gd name="T117" fmla="*/ 23 h 420"/>
                <a:gd name="T118" fmla="*/ 30 w 431"/>
                <a:gd name="T119" fmla="*/ 0 h 420"/>
                <a:gd name="T120" fmla="*/ 30 w 431"/>
                <a:gd name="T12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420">
                  <a:moveTo>
                    <a:pt x="30" y="0"/>
                  </a:moveTo>
                  <a:lnTo>
                    <a:pt x="431" y="367"/>
                  </a:lnTo>
                  <a:lnTo>
                    <a:pt x="334" y="420"/>
                  </a:lnTo>
                  <a:lnTo>
                    <a:pt x="333" y="419"/>
                  </a:lnTo>
                  <a:lnTo>
                    <a:pt x="331" y="416"/>
                  </a:lnTo>
                  <a:lnTo>
                    <a:pt x="327" y="412"/>
                  </a:lnTo>
                  <a:lnTo>
                    <a:pt x="323" y="409"/>
                  </a:lnTo>
                  <a:lnTo>
                    <a:pt x="317" y="403"/>
                  </a:lnTo>
                  <a:lnTo>
                    <a:pt x="310" y="397"/>
                  </a:lnTo>
                  <a:lnTo>
                    <a:pt x="301" y="389"/>
                  </a:lnTo>
                  <a:lnTo>
                    <a:pt x="294" y="382"/>
                  </a:lnTo>
                  <a:lnTo>
                    <a:pt x="288" y="377"/>
                  </a:lnTo>
                  <a:lnTo>
                    <a:pt x="283" y="373"/>
                  </a:lnTo>
                  <a:lnTo>
                    <a:pt x="277" y="367"/>
                  </a:lnTo>
                  <a:lnTo>
                    <a:pt x="273" y="363"/>
                  </a:lnTo>
                  <a:lnTo>
                    <a:pt x="267" y="356"/>
                  </a:lnTo>
                  <a:lnTo>
                    <a:pt x="262" y="351"/>
                  </a:lnTo>
                  <a:lnTo>
                    <a:pt x="258" y="345"/>
                  </a:lnTo>
                  <a:lnTo>
                    <a:pt x="252" y="340"/>
                  </a:lnTo>
                  <a:lnTo>
                    <a:pt x="246" y="333"/>
                  </a:lnTo>
                  <a:lnTo>
                    <a:pt x="239" y="327"/>
                  </a:lnTo>
                  <a:lnTo>
                    <a:pt x="231" y="320"/>
                  </a:lnTo>
                  <a:lnTo>
                    <a:pt x="226" y="313"/>
                  </a:lnTo>
                  <a:lnTo>
                    <a:pt x="219" y="307"/>
                  </a:lnTo>
                  <a:lnTo>
                    <a:pt x="213" y="300"/>
                  </a:lnTo>
                  <a:lnTo>
                    <a:pt x="206" y="294"/>
                  </a:lnTo>
                  <a:lnTo>
                    <a:pt x="201" y="287"/>
                  </a:lnTo>
                  <a:lnTo>
                    <a:pt x="193" y="278"/>
                  </a:lnTo>
                  <a:lnTo>
                    <a:pt x="186" y="272"/>
                  </a:lnTo>
                  <a:lnTo>
                    <a:pt x="179" y="263"/>
                  </a:lnTo>
                  <a:lnTo>
                    <a:pt x="172" y="257"/>
                  </a:lnTo>
                  <a:lnTo>
                    <a:pt x="165" y="248"/>
                  </a:lnTo>
                  <a:lnTo>
                    <a:pt x="158" y="241"/>
                  </a:lnTo>
                  <a:lnTo>
                    <a:pt x="151" y="232"/>
                  </a:lnTo>
                  <a:lnTo>
                    <a:pt x="145" y="226"/>
                  </a:lnTo>
                  <a:lnTo>
                    <a:pt x="137" y="217"/>
                  </a:lnTo>
                  <a:lnTo>
                    <a:pt x="131" y="208"/>
                  </a:lnTo>
                  <a:lnTo>
                    <a:pt x="123" y="200"/>
                  </a:lnTo>
                  <a:lnTo>
                    <a:pt x="116" y="192"/>
                  </a:lnTo>
                  <a:lnTo>
                    <a:pt x="110" y="183"/>
                  </a:lnTo>
                  <a:lnTo>
                    <a:pt x="103" y="176"/>
                  </a:lnTo>
                  <a:lnTo>
                    <a:pt x="97" y="167"/>
                  </a:lnTo>
                  <a:lnTo>
                    <a:pt x="90" y="159"/>
                  </a:lnTo>
                  <a:lnTo>
                    <a:pt x="82" y="149"/>
                  </a:lnTo>
                  <a:lnTo>
                    <a:pt x="76" y="142"/>
                  </a:lnTo>
                  <a:lnTo>
                    <a:pt x="69" y="132"/>
                  </a:lnTo>
                  <a:lnTo>
                    <a:pt x="63" y="124"/>
                  </a:lnTo>
                  <a:lnTo>
                    <a:pt x="56" y="115"/>
                  </a:lnTo>
                  <a:lnTo>
                    <a:pt x="51" y="107"/>
                  </a:lnTo>
                  <a:lnTo>
                    <a:pt x="45" y="98"/>
                  </a:lnTo>
                  <a:lnTo>
                    <a:pt x="40" y="90"/>
                  </a:lnTo>
                  <a:lnTo>
                    <a:pt x="33" y="80"/>
                  </a:lnTo>
                  <a:lnTo>
                    <a:pt x="28" y="73"/>
                  </a:lnTo>
                  <a:lnTo>
                    <a:pt x="22" y="64"/>
                  </a:lnTo>
                  <a:lnTo>
                    <a:pt x="18" y="56"/>
                  </a:lnTo>
                  <a:lnTo>
                    <a:pt x="12" y="47"/>
                  </a:lnTo>
                  <a:lnTo>
                    <a:pt x="8" y="40"/>
                  </a:lnTo>
                  <a:lnTo>
                    <a:pt x="4" y="31"/>
                  </a:lnTo>
                  <a:lnTo>
                    <a:pt x="0" y="23"/>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8" name="Freeform 15"/>
            <p:cNvSpPr>
              <a:spLocks/>
            </p:cNvSpPr>
            <p:nvPr/>
          </p:nvSpPr>
          <p:spPr bwMode="auto">
            <a:xfrm>
              <a:off x="2505" y="2913"/>
              <a:ext cx="145" cy="178"/>
            </a:xfrm>
            <a:custGeom>
              <a:avLst/>
              <a:gdLst>
                <a:gd name="T0" fmla="*/ 82 w 436"/>
                <a:gd name="T1" fmla="*/ 525 h 533"/>
                <a:gd name="T2" fmla="*/ 105 w 436"/>
                <a:gd name="T3" fmla="*/ 513 h 533"/>
                <a:gd name="T4" fmla="*/ 132 w 436"/>
                <a:gd name="T5" fmla="*/ 499 h 533"/>
                <a:gd name="T6" fmla="*/ 163 w 436"/>
                <a:gd name="T7" fmla="*/ 480 h 533"/>
                <a:gd name="T8" fmla="*/ 199 w 436"/>
                <a:gd name="T9" fmla="*/ 458 h 533"/>
                <a:gd name="T10" fmla="*/ 237 w 436"/>
                <a:gd name="T11" fmla="*/ 434 h 533"/>
                <a:gd name="T12" fmla="*/ 275 w 436"/>
                <a:gd name="T13" fmla="*/ 407 h 533"/>
                <a:gd name="T14" fmla="*/ 311 w 436"/>
                <a:gd name="T15" fmla="*/ 376 h 533"/>
                <a:gd name="T16" fmla="*/ 346 w 436"/>
                <a:gd name="T17" fmla="*/ 344 h 533"/>
                <a:gd name="T18" fmla="*/ 377 w 436"/>
                <a:gd name="T19" fmla="*/ 309 h 533"/>
                <a:gd name="T20" fmla="*/ 403 w 436"/>
                <a:gd name="T21" fmla="*/ 274 h 533"/>
                <a:gd name="T22" fmla="*/ 422 w 436"/>
                <a:gd name="T23" fmla="*/ 237 h 533"/>
                <a:gd name="T24" fmla="*/ 434 w 436"/>
                <a:gd name="T25" fmla="*/ 200 h 533"/>
                <a:gd name="T26" fmla="*/ 435 w 436"/>
                <a:gd name="T27" fmla="*/ 163 h 533"/>
                <a:gd name="T28" fmla="*/ 426 w 436"/>
                <a:gd name="T29" fmla="*/ 125 h 533"/>
                <a:gd name="T30" fmla="*/ 406 w 436"/>
                <a:gd name="T31" fmla="*/ 88 h 533"/>
                <a:gd name="T32" fmla="*/ 383 w 436"/>
                <a:gd name="T33" fmla="*/ 60 h 533"/>
                <a:gd name="T34" fmla="*/ 358 w 436"/>
                <a:gd name="T35" fmla="*/ 37 h 533"/>
                <a:gd name="T36" fmla="*/ 332 w 436"/>
                <a:gd name="T37" fmla="*/ 20 h 533"/>
                <a:gd name="T38" fmla="*/ 303 w 436"/>
                <a:gd name="T39" fmla="*/ 9 h 533"/>
                <a:gd name="T40" fmla="*/ 275 w 436"/>
                <a:gd name="T41" fmla="*/ 2 h 533"/>
                <a:gd name="T42" fmla="*/ 246 w 436"/>
                <a:gd name="T43" fmla="*/ 0 h 533"/>
                <a:gd name="T44" fmla="*/ 219 w 436"/>
                <a:gd name="T45" fmla="*/ 1 h 533"/>
                <a:gd name="T46" fmla="*/ 192 w 436"/>
                <a:gd name="T47" fmla="*/ 3 h 533"/>
                <a:gd name="T48" fmla="*/ 165 w 436"/>
                <a:gd name="T49" fmla="*/ 7 h 533"/>
                <a:gd name="T50" fmla="*/ 141 w 436"/>
                <a:gd name="T51" fmla="*/ 13 h 533"/>
                <a:gd name="T52" fmla="*/ 107 w 436"/>
                <a:gd name="T53" fmla="*/ 24 h 533"/>
                <a:gd name="T54" fmla="*/ 81 w 436"/>
                <a:gd name="T55" fmla="*/ 37 h 533"/>
                <a:gd name="T56" fmla="*/ 128 w 436"/>
                <a:gd name="T57" fmla="*/ 72 h 533"/>
                <a:gd name="T58" fmla="*/ 150 w 436"/>
                <a:gd name="T59" fmla="*/ 67 h 533"/>
                <a:gd name="T60" fmla="*/ 182 w 436"/>
                <a:gd name="T61" fmla="*/ 63 h 533"/>
                <a:gd name="T62" fmla="*/ 221 w 436"/>
                <a:gd name="T63" fmla="*/ 63 h 533"/>
                <a:gd name="T64" fmla="*/ 261 w 436"/>
                <a:gd name="T65" fmla="*/ 66 h 533"/>
                <a:gd name="T66" fmla="*/ 300 w 436"/>
                <a:gd name="T67" fmla="*/ 79 h 533"/>
                <a:gd name="T68" fmla="*/ 333 w 436"/>
                <a:gd name="T69" fmla="*/ 102 h 533"/>
                <a:gd name="T70" fmla="*/ 352 w 436"/>
                <a:gd name="T71" fmla="*/ 129 h 533"/>
                <a:gd name="T72" fmla="*/ 364 w 436"/>
                <a:gd name="T73" fmla="*/ 162 h 533"/>
                <a:gd name="T74" fmla="*/ 361 w 436"/>
                <a:gd name="T75" fmla="*/ 202 h 533"/>
                <a:gd name="T76" fmla="*/ 346 w 436"/>
                <a:gd name="T77" fmla="*/ 239 h 533"/>
                <a:gd name="T78" fmla="*/ 320 w 436"/>
                <a:gd name="T79" fmla="*/ 274 h 533"/>
                <a:gd name="T80" fmla="*/ 287 w 436"/>
                <a:gd name="T81" fmla="*/ 305 h 533"/>
                <a:gd name="T82" fmla="*/ 252 w 436"/>
                <a:gd name="T83" fmla="*/ 331 h 533"/>
                <a:gd name="T84" fmla="*/ 219 w 436"/>
                <a:gd name="T85" fmla="*/ 354 h 533"/>
                <a:gd name="T86" fmla="*/ 194 w 436"/>
                <a:gd name="T87" fmla="*/ 374 h 533"/>
                <a:gd name="T88" fmla="*/ 169 w 436"/>
                <a:gd name="T89" fmla="*/ 399 h 533"/>
                <a:gd name="T90" fmla="*/ 139 w 436"/>
                <a:gd name="T91" fmla="*/ 425 h 533"/>
                <a:gd name="T92" fmla="*/ 119 w 436"/>
                <a:gd name="T93" fmla="*/ 443 h 533"/>
                <a:gd name="T94" fmla="*/ 98 w 436"/>
                <a:gd name="T95" fmla="*/ 460 h 533"/>
                <a:gd name="T96" fmla="*/ 75 w 436"/>
                <a:gd name="T97" fmla="*/ 476 h 533"/>
                <a:gd name="T98" fmla="*/ 53 w 436"/>
                <a:gd name="T99" fmla="*/ 491 h 533"/>
                <a:gd name="T100" fmla="*/ 30 w 436"/>
                <a:gd name="T101" fmla="*/ 503 h 533"/>
                <a:gd name="T102" fmla="*/ 3 w 436"/>
                <a:gd name="T103" fmla="*/ 515 h 533"/>
                <a:gd name="T104" fmla="*/ 9 w 436"/>
                <a:gd name="T105" fmla="*/ 525 h 533"/>
                <a:gd name="T106" fmla="*/ 38 w 436"/>
                <a:gd name="T107" fmla="*/ 531 h 533"/>
                <a:gd name="T108" fmla="*/ 67 w 436"/>
                <a:gd name="T109" fmla="*/ 53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6" h="533">
                  <a:moveTo>
                    <a:pt x="72" y="533"/>
                  </a:moveTo>
                  <a:lnTo>
                    <a:pt x="72" y="532"/>
                  </a:lnTo>
                  <a:lnTo>
                    <a:pt x="77" y="529"/>
                  </a:lnTo>
                  <a:lnTo>
                    <a:pt x="82" y="525"/>
                  </a:lnTo>
                  <a:lnTo>
                    <a:pt x="91" y="522"/>
                  </a:lnTo>
                  <a:lnTo>
                    <a:pt x="94" y="518"/>
                  </a:lnTo>
                  <a:lnTo>
                    <a:pt x="100" y="516"/>
                  </a:lnTo>
                  <a:lnTo>
                    <a:pt x="105" y="513"/>
                  </a:lnTo>
                  <a:lnTo>
                    <a:pt x="112" y="510"/>
                  </a:lnTo>
                  <a:lnTo>
                    <a:pt x="118" y="505"/>
                  </a:lnTo>
                  <a:lnTo>
                    <a:pt x="125" y="502"/>
                  </a:lnTo>
                  <a:lnTo>
                    <a:pt x="132" y="499"/>
                  </a:lnTo>
                  <a:lnTo>
                    <a:pt x="140" y="495"/>
                  </a:lnTo>
                  <a:lnTo>
                    <a:pt x="147" y="490"/>
                  </a:lnTo>
                  <a:lnTo>
                    <a:pt x="156" y="486"/>
                  </a:lnTo>
                  <a:lnTo>
                    <a:pt x="163" y="480"/>
                  </a:lnTo>
                  <a:lnTo>
                    <a:pt x="173" y="476"/>
                  </a:lnTo>
                  <a:lnTo>
                    <a:pt x="181" y="469"/>
                  </a:lnTo>
                  <a:lnTo>
                    <a:pt x="190" y="465"/>
                  </a:lnTo>
                  <a:lnTo>
                    <a:pt x="199" y="458"/>
                  </a:lnTo>
                  <a:lnTo>
                    <a:pt x="209" y="454"/>
                  </a:lnTo>
                  <a:lnTo>
                    <a:pt x="218" y="447"/>
                  </a:lnTo>
                  <a:lnTo>
                    <a:pt x="227" y="441"/>
                  </a:lnTo>
                  <a:lnTo>
                    <a:pt x="237" y="434"/>
                  </a:lnTo>
                  <a:lnTo>
                    <a:pt x="246" y="428"/>
                  </a:lnTo>
                  <a:lnTo>
                    <a:pt x="255" y="420"/>
                  </a:lnTo>
                  <a:lnTo>
                    <a:pt x="265" y="413"/>
                  </a:lnTo>
                  <a:lnTo>
                    <a:pt x="275" y="407"/>
                  </a:lnTo>
                  <a:lnTo>
                    <a:pt x="285" y="400"/>
                  </a:lnTo>
                  <a:lnTo>
                    <a:pt x="294" y="391"/>
                  </a:lnTo>
                  <a:lnTo>
                    <a:pt x="302" y="384"/>
                  </a:lnTo>
                  <a:lnTo>
                    <a:pt x="311" y="376"/>
                  </a:lnTo>
                  <a:lnTo>
                    <a:pt x="321" y="368"/>
                  </a:lnTo>
                  <a:lnTo>
                    <a:pt x="329" y="360"/>
                  </a:lnTo>
                  <a:lnTo>
                    <a:pt x="337" y="352"/>
                  </a:lnTo>
                  <a:lnTo>
                    <a:pt x="346" y="344"/>
                  </a:lnTo>
                  <a:lnTo>
                    <a:pt x="355" y="337"/>
                  </a:lnTo>
                  <a:lnTo>
                    <a:pt x="363" y="327"/>
                  </a:lnTo>
                  <a:lnTo>
                    <a:pt x="370" y="319"/>
                  </a:lnTo>
                  <a:lnTo>
                    <a:pt x="377" y="309"/>
                  </a:lnTo>
                  <a:lnTo>
                    <a:pt x="384" y="302"/>
                  </a:lnTo>
                  <a:lnTo>
                    <a:pt x="391" y="292"/>
                  </a:lnTo>
                  <a:lnTo>
                    <a:pt x="398" y="284"/>
                  </a:lnTo>
                  <a:lnTo>
                    <a:pt x="403" y="274"/>
                  </a:lnTo>
                  <a:lnTo>
                    <a:pt x="410" y="267"/>
                  </a:lnTo>
                  <a:lnTo>
                    <a:pt x="414" y="257"/>
                  </a:lnTo>
                  <a:lnTo>
                    <a:pt x="418" y="247"/>
                  </a:lnTo>
                  <a:lnTo>
                    <a:pt x="422" y="237"/>
                  </a:lnTo>
                  <a:lnTo>
                    <a:pt x="426" y="228"/>
                  </a:lnTo>
                  <a:lnTo>
                    <a:pt x="428" y="218"/>
                  </a:lnTo>
                  <a:lnTo>
                    <a:pt x="432" y="210"/>
                  </a:lnTo>
                  <a:lnTo>
                    <a:pt x="434" y="200"/>
                  </a:lnTo>
                  <a:lnTo>
                    <a:pt x="436" y="191"/>
                  </a:lnTo>
                  <a:lnTo>
                    <a:pt x="436" y="181"/>
                  </a:lnTo>
                  <a:lnTo>
                    <a:pt x="436" y="173"/>
                  </a:lnTo>
                  <a:lnTo>
                    <a:pt x="435" y="163"/>
                  </a:lnTo>
                  <a:lnTo>
                    <a:pt x="435" y="154"/>
                  </a:lnTo>
                  <a:lnTo>
                    <a:pt x="432" y="144"/>
                  </a:lnTo>
                  <a:lnTo>
                    <a:pt x="429" y="135"/>
                  </a:lnTo>
                  <a:lnTo>
                    <a:pt x="426" y="125"/>
                  </a:lnTo>
                  <a:lnTo>
                    <a:pt x="423" y="117"/>
                  </a:lnTo>
                  <a:lnTo>
                    <a:pt x="417" y="107"/>
                  </a:lnTo>
                  <a:lnTo>
                    <a:pt x="412" y="97"/>
                  </a:lnTo>
                  <a:lnTo>
                    <a:pt x="406" y="88"/>
                  </a:lnTo>
                  <a:lnTo>
                    <a:pt x="401" y="81"/>
                  </a:lnTo>
                  <a:lnTo>
                    <a:pt x="394" y="73"/>
                  </a:lnTo>
                  <a:lnTo>
                    <a:pt x="389" y="66"/>
                  </a:lnTo>
                  <a:lnTo>
                    <a:pt x="383" y="60"/>
                  </a:lnTo>
                  <a:lnTo>
                    <a:pt x="378" y="54"/>
                  </a:lnTo>
                  <a:lnTo>
                    <a:pt x="371" y="48"/>
                  </a:lnTo>
                  <a:lnTo>
                    <a:pt x="365" y="42"/>
                  </a:lnTo>
                  <a:lnTo>
                    <a:pt x="358" y="37"/>
                  </a:lnTo>
                  <a:lnTo>
                    <a:pt x="352" y="32"/>
                  </a:lnTo>
                  <a:lnTo>
                    <a:pt x="345" y="28"/>
                  </a:lnTo>
                  <a:lnTo>
                    <a:pt x="338" y="24"/>
                  </a:lnTo>
                  <a:lnTo>
                    <a:pt x="332" y="20"/>
                  </a:lnTo>
                  <a:lnTo>
                    <a:pt x="325" y="18"/>
                  </a:lnTo>
                  <a:lnTo>
                    <a:pt x="318" y="15"/>
                  </a:lnTo>
                  <a:lnTo>
                    <a:pt x="311" y="12"/>
                  </a:lnTo>
                  <a:lnTo>
                    <a:pt x="303" y="9"/>
                  </a:lnTo>
                  <a:lnTo>
                    <a:pt x="297" y="7"/>
                  </a:lnTo>
                  <a:lnTo>
                    <a:pt x="289" y="5"/>
                  </a:lnTo>
                  <a:lnTo>
                    <a:pt x="283" y="4"/>
                  </a:lnTo>
                  <a:lnTo>
                    <a:pt x="275" y="2"/>
                  </a:lnTo>
                  <a:lnTo>
                    <a:pt x="268" y="2"/>
                  </a:lnTo>
                  <a:lnTo>
                    <a:pt x="261" y="1"/>
                  </a:lnTo>
                  <a:lnTo>
                    <a:pt x="253" y="0"/>
                  </a:lnTo>
                  <a:lnTo>
                    <a:pt x="246" y="0"/>
                  </a:lnTo>
                  <a:lnTo>
                    <a:pt x="240" y="0"/>
                  </a:lnTo>
                  <a:lnTo>
                    <a:pt x="232" y="0"/>
                  </a:lnTo>
                  <a:lnTo>
                    <a:pt x="226" y="0"/>
                  </a:lnTo>
                  <a:lnTo>
                    <a:pt x="219" y="1"/>
                  </a:lnTo>
                  <a:lnTo>
                    <a:pt x="213" y="2"/>
                  </a:lnTo>
                  <a:lnTo>
                    <a:pt x="205" y="2"/>
                  </a:lnTo>
                  <a:lnTo>
                    <a:pt x="198" y="2"/>
                  </a:lnTo>
                  <a:lnTo>
                    <a:pt x="192" y="3"/>
                  </a:lnTo>
                  <a:lnTo>
                    <a:pt x="185" y="4"/>
                  </a:lnTo>
                  <a:lnTo>
                    <a:pt x="179" y="4"/>
                  </a:lnTo>
                  <a:lnTo>
                    <a:pt x="172" y="6"/>
                  </a:lnTo>
                  <a:lnTo>
                    <a:pt x="165" y="7"/>
                  </a:lnTo>
                  <a:lnTo>
                    <a:pt x="160" y="9"/>
                  </a:lnTo>
                  <a:lnTo>
                    <a:pt x="153" y="9"/>
                  </a:lnTo>
                  <a:lnTo>
                    <a:pt x="147" y="12"/>
                  </a:lnTo>
                  <a:lnTo>
                    <a:pt x="141" y="13"/>
                  </a:lnTo>
                  <a:lnTo>
                    <a:pt x="137" y="15"/>
                  </a:lnTo>
                  <a:lnTo>
                    <a:pt x="126" y="18"/>
                  </a:lnTo>
                  <a:lnTo>
                    <a:pt x="117" y="21"/>
                  </a:lnTo>
                  <a:lnTo>
                    <a:pt x="107" y="24"/>
                  </a:lnTo>
                  <a:lnTo>
                    <a:pt x="101" y="27"/>
                  </a:lnTo>
                  <a:lnTo>
                    <a:pt x="93" y="30"/>
                  </a:lnTo>
                  <a:lnTo>
                    <a:pt x="89" y="33"/>
                  </a:lnTo>
                  <a:lnTo>
                    <a:pt x="81" y="37"/>
                  </a:lnTo>
                  <a:lnTo>
                    <a:pt x="79" y="39"/>
                  </a:lnTo>
                  <a:lnTo>
                    <a:pt x="121" y="75"/>
                  </a:lnTo>
                  <a:lnTo>
                    <a:pt x="122" y="74"/>
                  </a:lnTo>
                  <a:lnTo>
                    <a:pt x="128" y="72"/>
                  </a:lnTo>
                  <a:lnTo>
                    <a:pt x="132" y="70"/>
                  </a:lnTo>
                  <a:lnTo>
                    <a:pt x="137" y="70"/>
                  </a:lnTo>
                  <a:lnTo>
                    <a:pt x="142" y="67"/>
                  </a:lnTo>
                  <a:lnTo>
                    <a:pt x="150" y="67"/>
                  </a:lnTo>
                  <a:lnTo>
                    <a:pt x="157" y="65"/>
                  </a:lnTo>
                  <a:lnTo>
                    <a:pt x="164" y="64"/>
                  </a:lnTo>
                  <a:lnTo>
                    <a:pt x="172" y="63"/>
                  </a:lnTo>
                  <a:lnTo>
                    <a:pt x="182" y="63"/>
                  </a:lnTo>
                  <a:lnTo>
                    <a:pt x="191" y="62"/>
                  </a:lnTo>
                  <a:lnTo>
                    <a:pt x="200" y="62"/>
                  </a:lnTo>
                  <a:lnTo>
                    <a:pt x="210" y="62"/>
                  </a:lnTo>
                  <a:lnTo>
                    <a:pt x="221" y="63"/>
                  </a:lnTo>
                  <a:lnTo>
                    <a:pt x="231" y="63"/>
                  </a:lnTo>
                  <a:lnTo>
                    <a:pt x="241" y="63"/>
                  </a:lnTo>
                  <a:lnTo>
                    <a:pt x="251" y="64"/>
                  </a:lnTo>
                  <a:lnTo>
                    <a:pt x="261" y="66"/>
                  </a:lnTo>
                  <a:lnTo>
                    <a:pt x="271" y="67"/>
                  </a:lnTo>
                  <a:lnTo>
                    <a:pt x="280" y="71"/>
                  </a:lnTo>
                  <a:lnTo>
                    <a:pt x="290" y="74"/>
                  </a:lnTo>
                  <a:lnTo>
                    <a:pt x="300" y="79"/>
                  </a:lnTo>
                  <a:lnTo>
                    <a:pt x="308" y="83"/>
                  </a:lnTo>
                  <a:lnTo>
                    <a:pt x="317" y="89"/>
                  </a:lnTo>
                  <a:lnTo>
                    <a:pt x="324" y="95"/>
                  </a:lnTo>
                  <a:lnTo>
                    <a:pt x="333" y="102"/>
                  </a:lnTo>
                  <a:lnTo>
                    <a:pt x="340" y="109"/>
                  </a:lnTo>
                  <a:lnTo>
                    <a:pt x="346" y="119"/>
                  </a:lnTo>
                  <a:lnTo>
                    <a:pt x="348" y="123"/>
                  </a:lnTo>
                  <a:lnTo>
                    <a:pt x="352" y="129"/>
                  </a:lnTo>
                  <a:lnTo>
                    <a:pt x="355" y="134"/>
                  </a:lnTo>
                  <a:lnTo>
                    <a:pt x="358" y="141"/>
                  </a:lnTo>
                  <a:lnTo>
                    <a:pt x="360" y="151"/>
                  </a:lnTo>
                  <a:lnTo>
                    <a:pt x="364" y="162"/>
                  </a:lnTo>
                  <a:lnTo>
                    <a:pt x="364" y="171"/>
                  </a:lnTo>
                  <a:lnTo>
                    <a:pt x="365" y="182"/>
                  </a:lnTo>
                  <a:lnTo>
                    <a:pt x="364" y="192"/>
                  </a:lnTo>
                  <a:lnTo>
                    <a:pt x="361" y="202"/>
                  </a:lnTo>
                  <a:lnTo>
                    <a:pt x="358" y="212"/>
                  </a:lnTo>
                  <a:lnTo>
                    <a:pt x="356" y="222"/>
                  </a:lnTo>
                  <a:lnTo>
                    <a:pt x="350" y="231"/>
                  </a:lnTo>
                  <a:lnTo>
                    <a:pt x="346" y="239"/>
                  </a:lnTo>
                  <a:lnTo>
                    <a:pt x="340" y="248"/>
                  </a:lnTo>
                  <a:lnTo>
                    <a:pt x="334" y="258"/>
                  </a:lnTo>
                  <a:lnTo>
                    <a:pt x="326" y="266"/>
                  </a:lnTo>
                  <a:lnTo>
                    <a:pt x="320" y="274"/>
                  </a:lnTo>
                  <a:lnTo>
                    <a:pt x="312" y="282"/>
                  </a:lnTo>
                  <a:lnTo>
                    <a:pt x="305" y="291"/>
                  </a:lnTo>
                  <a:lnTo>
                    <a:pt x="296" y="297"/>
                  </a:lnTo>
                  <a:lnTo>
                    <a:pt x="287" y="305"/>
                  </a:lnTo>
                  <a:lnTo>
                    <a:pt x="278" y="312"/>
                  </a:lnTo>
                  <a:lnTo>
                    <a:pt x="269" y="319"/>
                  </a:lnTo>
                  <a:lnTo>
                    <a:pt x="260" y="325"/>
                  </a:lnTo>
                  <a:lnTo>
                    <a:pt x="252" y="331"/>
                  </a:lnTo>
                  <a:lnTo>
                    <a:pt x="243" y="338"/>
                  </a:lnTo>
                  <a:lnTo>
                    <a:pt x="236" y="344"/>
                  </a:lnTo>
                  <a:lnTo>
                    <a:pt x="227" y="349"/>
                  </a:lnTo>
                  <a:lnTo>
                    <a:pt x="219" y="354"/>
                  </a:lnTo>
                  <a:lnTo>
                    <a:pt x="213" y="360"/>
                  </a:lnTo>
                  <a:lnTo>
                    <a:pt x="206" y="365"/>
                  </a:lnTo>
                  <a:lnTo>
                    <a:pt x="199" y="370"/>
                  </a:lnTo>
                  <a:lnTo>
                    <a:pt x="194" y="374"/>
                  </a:lnTo>
                  <a:lnTo>
                    <a:pt x="190" y="378"/>
                  </a:lnTo>
                  <a:lnTo>
                    <a:pt x="186" y="384"/>
                  </a:lnTo>
                  <a:lnTo>
                    <a:pt x="177" y="390"/>
                  </a:lnTo>
                  <a:lnTo>
                    <a:pt x="169" y="399"/>
                  </a:lnTo>
                  <a:lnTo>
                    <a:pt x="159" y="408"/>
                  </a:lnTo>
                  <a:lnTo>
                    <a:pt x="150" y="417"/>
                  </a:lnTo>
                  <a:lnTo>
                    <a:pt x="145" y="420"/>
                  </a:lnTo>
                  <a:lnTo>
                    <a:pt x="139" y="425"/>
                  </a:lnTo>
                  <a:lnTo>
                    <a:pt x="134" y="429"/>
                  </a:lnTo>
                  <a:lnTo>
                    <a:pt x="129" y="434"/>
                  </a:lnTo>
                  <a:lnTo>
                    <a:pt x="124" y="439"/>
                  </a:lnTo>
                  <a:lnTo>
                    <a:pt x="119" y="443"/>
                  </a:lnTo>
                  <a:lnTo>
                    <a:pt x="114" y="447"/>
                  </a:lnTo>
                  <a:lnTo>
                    <a:pt x="110" y="453"/>
                  </a:lnTo>
                  <a:lnTo>
                    <a:pt x="103" y="456"/>
                  </a:lnTo>
                  <a:lnTo>
                    <a:pt x="98" y="460"/>
                  </a:lnTo>
                  <a:lnTo>
                    <a:pt x="92" y="464"/>
                  </a:lnTo>
                  <a:lnTo>
                    <a:pt x="87" y="468"/>
                  </a:lnTo>
                  <a:lnTo>
                    <a:pt x="80" y="471"/>
                  </a:lnTo>
                  <a:lnTo>
                    <a:pt x="75" y="476"/>
                  </a:lnTo>
                  <a:lnTo>
                    <a:pt x="69" y="480"/>
                  </a:lnTo>
                  <a:lnTo>
                    <a:pt x="65" y="485"/>
                  </a:lnTo>
                  <a:lnTo>
                    <a:pt x="58" y="488"/>
                  </a:lnTo>
                  <a:lnTo>
                    <a:pt x="53" y="491"/>
                  </a:lnTo>
                  <a:lnTo>
                    <a:pt x="47" y="494"/>
                  </a:lnTo>
                  <a:lnTo>
                    <a:pt x="42" y="498"/>
                  </a:lnTo>
                  <a:lnTo>
                    <a:pt x="35" y="500"/>
                  </a:lnTo>
                  <a:lnTo>
                    <a:pt x="30" y="503"/>
                  </a:lnTo>
                  <a:lnTo>
                    <a:pt x="24" y="505"/>
                  </a:lnTo>
                  <a:lnTo>
                    <a:pt x="20" y="509"/>
                  </a:lnTo>
                  <a:lnTo>
                    <a:pt x="10" y="512"/>
                  </a:lnTo>
                  <a:lnTo>
                    <a:pt x="3" y="515"/>
                  </a:lnTo>
                  <a:lnTo>
                    <a:pt x="0" y="518"/>
                  </a:lnTo>
                  <a:lnTo>
                    <a:pt x="1" y="522"/>
                  </a:lnTo>
                  <a:lnTo>
                    <a:pt x="3" y="523"/>
                  </a:lnTo>
                  <a:lnTo>
                    <a:pt x="9" y="525"/>
                  </a:lnTo>
                  <a:lnTo>
                    <a:pt x="14" y="527"/>
                  </a:lnTo>
                  <a:lnTo>
                    <a:pt x="23" y="529"/>
                  </a:lnTo>
                  <a:lnTo>
                    <a:pt x="30" y="529"/>
                  </a:lnTo>
                  <a:lnTo>
                    <a:pt x="38" y="531"/>
                  </a:lnTo>
                  <a:lnTo>
                    <a:pt x="46" y="531"/>
                  </a:lnTo>
                  <a:lnTo>
                    <a:pt x="55" y="532"/>
                  </a:lnTo>
                  <a:lnTo>
                    <a:pt x="60" y="532"/>
                  </a:lnTo>
                  <a:lnTo>
                    <a:pt x="67" y="532"/>
                  </a:lnTo>
                  <a:lnTo>
                    <a:pt x="70" y="532"/>
                  </a:lnTo>
                  <a:lnTo>
                    <a:pt x="72" y="533"/>
                  </a:lnTo>
                  <a:lnTo>
                    <a:pt x="72" y="5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9" name="Freeform 16"/>
            <p:cNvSpPr>
              <a:spLocks/>
            </p:cNvSpPr>
            <p:nvPr/>
          </p:nvSpPr>
          <p:spPr bwMode="auto">
            <a:xfrm>
              <a:off x="2330" y="2695"/>
              <a:ext cx="1071" cy="688"/>
            </a:xfrm>
            <a:custGeom>
              <a:avLst/>
              <a:gdLst>
                <a:gd name="T0" fmla="*/ 635 w 3211"/>
                <a:gd name="T1" fmla="*/ 333 h 2064"/>
                <a:gd name="T2" fmla="*/ 492 w 3211"/>
                <a:gd name="T3" fmla="*/ 541 h 2064"/>
                <a:gd name="T4" fmla="*/ 615 w 3211"/>
                <a:gd name="T5" fmla="*/ 774 h 2064"/>
                <a:gd name="T6" fmla="*/ 433 w 3211"/>
                <a:gd name="T7" fmla="*/ 939 h 2064"/>
                <a:gd name="T8" fmla="*/ 184 w 3211"/>
                <a:gd name="T9" fmla="*/ 1146 h 2064"/>
                <a:gd name="T10" fmla="*/ 77 w 3211"/>
                <a:gd name="T11" fmla="*/ 1364 h 2064"/>
                <a:gd name="T12" fmla="*/ 378 w 3211"/>
                <a:gd name="T13" fmla="*/ 1337 h 2064"/>
                <a:gd name="T14" fmla="*/ 671 w 3211"/>
                <a:gd name="T15" fmla="*/ 1144 h 2064"/>
                <a:gd name="T16" fmla="*/ 697 w 3211"/>
                <a:gd name="T17" fmla="*/ 1403 h 2064"/>
                <a:gd name="T18" fmla="*/ 933 w 3211"/>
                <a:gd name="T19" fmla="*/ 1733 h 2064"/>
                <a:gd name="T20" fmla="*/ 1407 w 3211"/>
                <a:gd name="T21" fmla="*/ 1732 h 2064"/>
                <a:gd name="T22" fmla="*/ 1656 w 3211"/>
                <a:gd name="T23" fmla="*/ 1741 h 2064"/>
                <a:gd name="T24" fmla="*/ 2029 w 3211"/>
                <a:gd name="T25" fmla="*/ 1761 h 2064"/>
                <a:gd name="T26" fmla="*/ 2442 w 3211"/>
                <a:gd name="T27" fmla="*/ 1426 h 2064"/>
                <a:gd name="T28" fmla="*/ 2582 w 3211"/>
                <a:gd name="T29" fmla="*/ 1143 h 2064"/>
                <a:gd name="T30" fmla="*/ 2715 w 3211"/>
                <a:gd name="T31" fmla="*/ 1451 h 2064"/>
                <a:gd name="T32" fmla="*/ 2859 w 3211"/>
                <a:gd name="T33" fmla="*/ 1706 h 2064"/>
                <a:gd name="T34" fmla="*/ 3044 w 3211"/>
                <a:gd name="T35" fmla="*/ 1927 h 2064"/>
                <a:gd name="T36" fmla="*/ 3128 w 3211"/>
                <a:gd name="T37" fmla="*/ 1795 h 2064"/>
                <a:gd name="T38" fmla="*/ 2960 w 3211"/>
                <a:gd name="T39" fmla="*/ 1454 h 2064"/>
                <a:gd name="T40" fmla="*/ 2687 w 3211"/>
                <a:gd name="T41" fmla="*/ 1195 h 2064"/>
                <a:gd name="T42" fmla="*/ 2594 w 3211"/>
                <a:gd name="T43" fmla="*/ 1014 h 2064"/>
                <a:gd name="T44" fmla="*/ 2549 w 3211"/>
                <a:gd name="T45" fmla="*/ 699 h 2064"/>
                <a:gd name="T46" fmla="*/ 2239 w 3211"/>
                <a:gd name="T47" fmla="*/ 443 h 2064"/>
                <a:gd name="T48" fmla="*/ 1974 w 3211"/>
                <a:gd name="T49" fmla="*/ 372 h 2064"/>
                <a:gd name="T50" fmla="*/ 1865 w 3211"/>
                <a:gd name="T51" fmla="*/ 147 h 2064"/>
                <a:gd name="T52" fmla="*/ 1559 w 3211"/>
                <a:gd name="T53" fmla="*/ 86 h 2064"/>
                <a:gd name="T54" fmla="*/ 1335 w 3211"/>
                <a:gd name="T55" fmla="*/ 206 h 2064"/>
                <a:gd name="T56" fmla="*/ 1118 w 3211"/>
                <a:gd name="T57" fmla="*/ 47 h 2064"/>
                <a:gd name="T58" fmla="*/ 1344 w 3211"/>
                <a:gd name="T59" fmla="*/ 127 h 2064"/>
                <a:gd name="T60" fmla="*/ 1558 w 3211"/>
                <a:gd name="T61" fmla="*/ 16 h 2064"/>
                <a:gd name="T62" fmla="*/ 1856 w 3211"/>
                <a:gd name="T63" fmla="*/ 49 h 2064"/>
                <a:gd name="T64" fmla="*/ 2024 w 3211"/>
                <a:gd name="T65" fmla="*/ 277 h 2064"/>
                <a:gd name="T66" fmla="*/ 2253 w 3211"/>
                <a:gd name="T67" fmla="*/ 379 h 2064"/>
                <a:gd name="T68" fmla="*/ 2607 w 3211"/>
                <a:gd name="T69" fmla="*/ 645 h 2064"/>
                <a:gd name="T70" fmla="*/ 2660 w 3211"/>
                <a:gd name="T71" fmla="*/ 982 h 2064"/>
                <a:gd name="T72" fmla="*/ 2734 w 3211"/>
                <a:gd name="T73" fmla="*/ 1154 h 2064"/>
                <a:gd name="T74" fmla="*/ 2941 w 3211"/>
                <a:gd name="T75" fmla="*/ 1336 h 2064"/>
                <a:gd name="T76" fmla="*/ 3113 w 3211"/>
                <a:gd name="T77" fmla="*/ 1578 h 2064"/>
                <a:gd name="T78" fmla="*/ 3199 w 3211"/>
                <a:gd name="T79" fmla="*/ 1839 h 2064"/>
                <a:gd name="T80" fmla="*/ 3151 w 3211"/>
                <a:gd name="T81" fmla="*/ 2064 h 2064"/>
                <a:gd name="T82" fmla="*/ 2944 w 3211"/>
                <a:gd name="T83" fmla="*/ 1925 h 2064"/>
                <a:gd name="T84" fmla="*/ 2787 w 3211"/>
                <a:gd name="T85" fmla="*/ 1728 h 2064"/>
                <a:gd name="T86" fmla="*/ 2633 w 3211"/>
                <a:gd name="T87" fmla="*/ 1418 h 2064"/>
                <a:gd name="T88" fmla="*/ 2540 w 3211"/>
                <a:gd name="T89" fmla="*/ 1383 h 2064"/>
                <a:gd name="T90" fmla="*/ 2228 w 3211"/>
                <a:gd name="T91" fmla="*/ 1764 h 2064"/>
                <a:gd name="T92" fmla="*/ 1747 w 3211"/>
                <a:gd name="T93" fmla="*/ 1838 h 2064"/>
                <a:gd name="T94" fmla="*/ 1530 w 3211"/>
                <a:gd name="T95" fmla="*/ 1777 h 2064"/>
                <a:gd name="T96" fmla="*/ 1107 w 3211"/>
                <a:gd name="T97" fmla="*/ 1841 h 2064"/>
                <a:gd name="T98" fmla="*/ 716 w 3211"/>
                <a:gd name="T99" fmla="*/ 1613 h 2064"/>
                <a:gd name="T100" fmla="*/ 617 w 3211"/>
                <a:gd name="T101" fmla="*/ 1322 h 2064"/>
                <a:gd name="T102" fmla="*/ 433 w 3211"/>
                <a:gd name="T103" fmla="*/ 1391 h 2064"/>
                <a:gd name="T104" fmla="*/ 65 w 3211"/>
                <a:gd name="T105" fmla="*/ 1454 h 2064"/>
                <a:gd name="T106" fmla="*/ 48 w 3211"/>
                <a:gd name="T107" fmla="*/ 1205 h 2064"/>
                <a:gd name="T108" fmla="*/ 280 w 3211"/>
                <a:gd name="T109" fmla="*/ 972 h 2064"/>
                <a:gd name="T110" fmla="*/ 502 w 3211"/>
                <a:gd name="T111" fmla="*/ 816 h 2064"/>
                <a:gd name="T112" fmla="*/ 261 w 3211"/>
                <a:gd name="T113" fmla="*/ 790 h 2064"/>
                <a:gd name="T114" fmla="*/ 476 w 3211"/>
                <a:gd name="T115" fmla="*/ 678 h 2064"/>
                <a:gd name="T116" fmla="*/ 455 w 3211"/>
                <a:gd name="T117" fmla="*/ 412 h 2064"/>
                <a:gd name="T118" fmla="*/ 679 w 3211"/>
                <a:gd name="T119" fmla="*/ 269 h 2064"/>
                <a:gd name="T120" fmla="*/ 885 w 3211"/>
                <a:gd name="T121" fmla="*/ 211 h 2064"/>
                <a:gd name="T122" fmla="*/ 1052 w 3211"/>
                <a:gd name="T123" fmla="*/ 91 h 2064"/>
                <a:gd name="T124" fmla="*/ 933 w 3211"/>
                <a:gd name="T125" fmla="*/ 245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1" h="2064">
                  <a:moveTo>
                    <a:pt x="849" y="372"/>
                  </a:moveTo>
                  <a:lnTo>
                    <a:pt x="847" y="370"/>
                  </a:lnTo>
                  <a:lnTo>
                    <a:pt x="842" y="367"/>
                  </a:lnTo>
                  <a:lnTo>
                    <a:pt x="836" y="363"/>
                  </a:lnTo>
                  <a:lnTo>
                    <a:pt x="832" y="360"/>
                  </a:lnTo>
                  <a:lnTo>
                    <a:pt x="826" y="357"/>
                  </a:lnTo>
                  <a:lnTo>
                    <a:pt x="821" y="355"/>
                  </a:lnTo>
                  <a:lnTo>
                    <a:pt x="813" y="350"/>
                  </a:lnTo>
                  <a:lnTo>
                    <a:pt x="806" y="346"/>
                  </a:lnTo>
                  <a:lnTo>
                    <a:pt x="797" y="343"/>
                  </a:lnTo>
                  <a:lnTo>
                    <a:pt x="789" y="339"/>
                  </a:lnTo>
                  <a:lnTo>
                    <a:pt x="779" y="336"/>
                  </a:lnTo>
                  <a:lnTo>
                    <a:pt x="769" y="333"/>
                  </a:lnTo>
                  <a:lnTo>
                    <a:pt x="758" y="329"/>
                  </a:lnTo>
                  <a:lnTo>
                    <a:pt x="749" y="327"/>
                  </a:lnTo>
                  <a:lnTo>
                    <a:pt x="742" y="325"/>
                  </a:lnTo>
                  <a:lnTo>
                    <a:pt x="737" y="324"/>
                  </a:lnTo>
                  <a:lnTo>
                    <a:pt x="730" y="323"/>
                  </a:lnTo>
                  <a:lnTo>
                    <a:pt x="724" y="323"/>
                  </a:lnTo>
                  <a:lnTo>
                    <a:pt x="718" y="322"/>
                  </a:lnTo>
                  <a:lnTo>
                    <a:pt x="712" y="322"/>
                  </a:lnTo>
                  <a:lnTo>
                    <a:pt x="706" y="322"/>
                  </a:lnTo>
                  <a:lnTo>
                    <a:pt x="700" y="322"/>
                  </a:lnTo>
                  <a:lnTo>
                    <a:pt x="694" y="322"/>
                  </a:lnTo>
                  <a:lnTo>
                    <a:pt x="687" y="322"/>
                  </a:lnTo>
                  <a:lnTo>
                    <a:pt x="681" y="322"/>
                  </a:lnTo>
                  <a:lnTo>
                    <a:pt x="674" y="323"/>
                  </a:lnTo>
                  <a:lnTo>
                    <a:pt x="668" y="323"/>
                  </a:lnTo>
                  <a:lnTo>
                    <a:pt x="661" y="325"/>
                  </a:lnTo>
                  <a:lnTo>
                    <a:pt x="654" y="326"/>
                  </a:lnTo>
                  <a:lnTo>
                    <a:pt x="649" y="329"/>
                  </a:lnTo>
                  <a:lnTo>
                    <a:pt x="641" y="331"/>
                  </a:lnTo>
                  <a:lnTo>
                    <a:pt x="635" y="333"/>
                  </a:lnTo>
                  <a:lnTo>
                    <a:pt x="628" y="335"/>
                  </a:lnTo>
                  <a:lnTo>
                    <a:pt x="622" y="338"/>
                  </a:lnTo>
                  <a:lnTo>
                    <a:pt x="615" y="340"/>
                  </a:lnTo>
                  <a:lnTo>
                    <a:pt x="608" y="344"/>
                  </a:lnTo>
                  <a:lnTo>
                    <a:pt x="602" y="348"/>
                  </a:lnTo>
                  <a:lnTo>
                    <a:pt x="595" y="352"/>
                  </a:lnTo>
                  <a:lnTo>
                    <a:pt x="589" y="356"/>
                  </a:lnTo>
                  <a:lnTo>
                    <a:pt x="582" y="361"/>
                  </a:lnTo>
                  <a:lnTo>
                    <a:pt x="576" y="366"/>
                  </a:lnTo>
                  <a:lnTo>
                    <a:pt x="569" y="372"/>
                  </a:lnTo>
                  <a:lnTo>
                    <a:pt x="562" y="378"/>
                  </a:lnTo>
                  <a:lnTo>
                    <a:pt x="556" y="384"/>
                  </a:lnTo>
                  <a:lnTo>
                    <a:pt x="549" y="391"/>
                  </a:lnTo>
                  <a:lnTo>
                    <a:pt x="543" y="398"/>
                  </a:lnTo>
                  <a:lnTo>
                    <a:pt x="535" y="405"/>
                  </a:lnTo>
                  <a:lnTo>
                    <a:pt x="528" y="412"/>
                  </a:lnTo>
                  <a:lnTo>
                    <a:pt x="523" y="419"/>
                  </a:lnTo>
                  <a:lnTo>
                    <a:pt x="519" y="427"/>
                  </a:lnTo>
                  <a:lnTo>
                    <a:pt x="514" y="433"/>
                  </a:lnTo>
                  <a:lnTo>
                    <a:pt x="510" y="441"/>
                  </a:lnTo>
                  <a:lnTo>
                    <a:pt x="507" y="449"/>
                  </a:lnTo>
                  <a:lnTo>
                    <a:pt x="504" y="456"/>
                  </a:lnTo>
                  <a:lnTo>
                    <a:pt x="501" y="463"/>
                  </a:lnTo>
                  <a:lnTo>
                    <a:pt x="498" y="472"/>
                  </a:lnTo>
                  <a:lnTo>
                    <a:pt x="496" y="478"/>
                  </a:lnTo>
                  <a:lnTo>
                    <a:pt x="495" y="487"/>
                  </a:lnTo>
                  <a:lnTo>
                    <a:pt x="492" y="495"/>
                  </a:lnTo>
                  <a:lnTo>
                    <a:pt x="492" y="502"/>
                  </a:lnTo>
                  <a:lnTo>
                    <a:pt x="492" y="510"/>
                  </a:lnTo>
                  <a:lnTo>
                    <a:pt x="492" y="519"/>
                  </a:lnTo>
                  <a:lnTo>
                    <a:pt x="492" y="525"/>
                  </a:lnTo>
                  <a:lnTo>
                    <a:pt x="492" y="534"/>
                  </a:lnTo>
                  <a:lnTo>
                    <a:pt x="492" y="541"/>
                  </a:lnTo>
                  <a:lnTo>
                    <a:pt x="495" y="550"/>
                  </a:lnTo>
                  <a:lnTo>
                    <a:pt x="495" y="557"/>
                  </a:lnTo>
                  <a:lnTo>
                    <a:pt x="497" y="565"/>
                  </a:lnTo>
                  <a:lnTo>
                    <a:pt x="498" y="572"/>
                  </a:lnTo>
                  <a:lnTo>
                    <a:pt x="501" y="581"/>
                  </a:lnTo>
                  <a:lnTo>
                    <a:pt x="503" y="588"/>
                  </a:lnTo>
                  <a:lnTo>
                    <a:pt x="506" y="595"/>
                  </a:lnTo>
                  <a:lnTo>
                    <a:pt x="508" y="603"/>
                  </a:lnTo>
                  <a:lnTo>
                    <a:pt x="511" y="611"/>
                  </a:lnTo>
                  <a:lnTo>
                    <a:pt x="514" y="618"/>
                  </a:lnTo>
                  <a:lnTo>
                    <a:pt x="518" y="626"/>
                  </a:lnTo>
                  <a:lnTo>
                    <a:pt x="521" y="634"/>
                  </a:lnTo>
                  <a:lnTo>
                    <a:pt x="525" y="641"/>
                  </a:lnTo>
                  <a:lnTo>
                    <a:pt x="528" y="648"/>
                  </a:lnTo>
                  <a:lnTo>
                    <a:pt x="532" y="655"/>
                  </a:lnTo>
                  <a:lnTo>
                    <a:pt x="535" y="661"/>
                  </a:lnTo>
                  <a:lnTo>
                    <a:pt x="539" y="668"/>
                  </a:lnTo>
                  <a:lnTo>
                    <a:pt x="543" y="674"/>
                  </a:lnTo>
                  <a:lnTo>
                    <a:pt x="546" y="681"/>
                  </a:lnTo>
                  <a:lnTo>
                    <a:pt x="550" y="687"/>
                  </a:lnTo>
                  <a:lnTo>
                    <a:pt x="555" y="694"/>
                  </a:lnTo>
                  <a:lnTo>
                    <a:pt x="558" y="699"/>
                  </a:lnTo>
                  <a:lnTo>
                    <a:pt x="562" y="706"/>
                  </a:lnTo>
                  <a:lnTo>
                    <a:pt x="567" y="712"/>
                  </a:lnTo>
                  <a:lnTo>
                    <a:pt x="571" y="718"/>
                  </a:lnTo>
                  <a:lnTo>
                    <a:pt x="574" y="724"/>
                  </a:lnTo>
                  <a:lnTo>
                    <a:pt x="579" y="729"/>
                  </a:lnTo>
                  <a:lnTo>
                    <a:pt x="583" y="735"/>
                  </a:lnTo>
                  <a:lnTo>
                    <a:pt x="588" y="740"/>
                  </a:lnTo>
                  <a:lnTo>
                    <a:pt x="594" y="749"/>
                  </a:lnTo>
                  <a:lnTo>
                    <a:pt x="602" y="759"/>
                  </a:lnTo>
                  <a:lnTo>
                    <a:pt x="608" y="766"/>
                  </a:lnTo>
                  <a:lnTo>
                    <a:pt x="615" y="774"/>
                  </a:lnTo>
                  <a:lnTo>
                    <a:pt x="619" y="779"/>
                  </a:lnTo>
                  <a:lnTo>
                    <a:pt x="625" y="786"/>
                  </a:lnTo>
                  <a:lnTo>
                    <a:pt x="628" y="791"/>
                  </a:lnTo>
                  <a:lnTo>
                    <a:pt x="633" y="796"/>
                  </a:lnTo>
                  <a:lnTo>
                    <a:pt x="625" y="800"/>
                  </a:lnTo>
                  <a:lnTo>
                    <a:pt x="617" y="806"/>
                  </a:lnTo>
                  <a:lnTo>
                    <a:pt x="607" y="812"/>
                  </a:lnTo>
                  <a:lnTo>
                    <a:pt x="599" y="820"/>
                  </a:lnTo>
                  <a:lnTo>
                    <a:pt x="593" y="823"/>
                  </a:lnTo>
                  <a:lnTo>
                    <a:pt x="588" y="827"/>
                  </a:lnTo>
                  <a:lnTo>
                    <a:pt x="582" y="830"/>
                  </a:lnTo>
                  <a:lnTo>
                    <a:pt x="578" y="834"/>
                  </a:lnTo>
                  <a:lnTo>
                    <a:pt x="571" y="837"/>
                  </a:lnTo>
                  <a:lnTo>
                    <a:pt x="566" y="842"/>
                  </a:lnTo>
                  <a:lnTo>
                    <a:pt x="560" y="846"/>
                  </a:lnTo>
                  <a:lnTo>
                    <a:pt x="555" y="852"/>
                  </a:lnTo>
                  <a:lnTo>
                    <a:pt x="548" y="855"/>
                  </a:lnTo>
                  <a:lnTo>
                    <a:pt x="542" y="860"/>
                  </a:lnTo>
                  <a:lnTo>
                    <a:pt x="535" y="864"/>
                  </a:lnTo>
                  <a:lnTo>
                    <a:pt x="528" y="869"/>
                  </a:lnTo>
                  <a:lnTo>
                    <a:pt x="521" y="874"/>
                  </a:lnTo>
                  <a:lnTo>
                    <a:pt x="514" y="879"/>
                  </a:lnTo>
                  <a:lnTo>
                    <a:pt x="508" y="883"/>
                  </a:lnTo>
                  <a:lnTo>
                    <a:pt x="501" y="890"/>
                  </a:lnTo>
                  <a:lnTo>
                    <a:pt x="493" y="894"/>
                  </a:lnTo>
                  <a:lnTo>
                    <a:pt x="486" y="900"/>
                  </a:lnTo>
                  <a:lnTo>
                    <a:pt x="478" y="904"/>
                  </a:lnTo>
                  <a:lnTo>
                    <a:pt x="472" y="911"/>
                  </a:lnTo>
                  <a:lnTo>
                    <a:pt x="464" y="916"/>
                  </a:lnTo>
                  <a:lnTo>
                    <a:pt x="456" y="922"/>
                  </a:lnTo>
                  <a:lnTo>
                    <a:pt x="449" y="927"/>
                  </a:lnTo>
                  <a:lnTo>
                    <a:pt x="442" y="934"/>
                  </a:lnTo>
                  <a:lnTo>
                    <a:pt x="433" y="939"/>
                  </a:lnTo>
                  <a:lnTo>
                    <a:pt x="426" y="945"/>
                  </a:lnTo>
                  <a:lnTo>
                    <a:pt x="417" y="950"/>
                  </a:lnTo>
                  <a:lnTo>
                    <a:pt x="409" y="957"/>
                  </a:lnTo>
                  <a:lnTo>
                    <a:pt x="400" y="962"/>
                  </a:lnTo>
                  <a:lnTo>
                    <a:pt x="393" y="968"/>
                  </a:lnTo>
                  <a:lnTo>
                    <a:pt x="385" y="974"/>
                  </a:lnTo>
                  <a:lnTo>
                    <a:pt x="377" y="981"/>
                  </a:lnTo>
                  <a:lnTo>
                    <a:pt x="369" y="986"/>
                  </a:lnTo>
                  <a:lnTo>
                    <a:pt x="361" y="993"/>
                  </a:lnTo>
                  <a:lnTo>
                    <a:pt x="352" y="998"/>
                  </a:lnTo>
                  <a:lnTo>
                    <a:pt x="346" y="1005"/>
                  </a:lnTo>
                  <a:lnTo>
                    <a:pt x="337" y="1012"/>
                  </a:lnTo>
                  <a:lnTo>
                    <a:pt x="329" y="1018"/>
                  </a:lnTo>
                  <a:lnTo>
                    <a:pt x="320" y="1025"/>
                  </a:lnTo>
                  <a:lnTo>
                    <a:pt x="314" y="1031"/>
                  </a:lnTo>
                  <a:lnTo>
                    <a:pt x="305" y="1037"/>
                  </a:lnTo>
                  <a:lnTo>
                    <a:pt x="297" y="1043"/>
                  </a:lnTo>
                  <a:lnTo>
                    <a:pt x="289" y="1050"/>
                  </a:lnTo>
                  <a:lnTo>
                    <a:pt x="281" y="1056"/>
                  </a:lnTo>
                  <a:lnTo>
                    <a:pt x="273" y="1063"/>
                  </a:lnTo>
                  <a:lnTo>
                    <a:pt x="266" y="1070"/>
                  </a:lnTo>
                  <a:lnTo>
                    <a:pt x="258" y="1076"/>
                  </a:lnTo>
                  <a:lnTo>
                    <a:pt x="251" y="1083"/>
                  </a:lnTo>
                  <a:lnTo>
                    <a:pt x="244" y="1089"/>
                  </a:lnTo>
                  <a:lnTo>
                    <a:pt x="236" y="1096"/>
                  </a:lnTo>
                  <a:lnTo>
                    <a:pt x="228" y="1102"/>
                  </a:lnTo>
                  <a:lnTo>
                    <a:pt x="222" y="1109"/>
                  </a:lnTo>
                  <a:lnTo>
                    <a:pt x="215" y="1116"/>
                  </a:lnTo>
                  <a:lnTo>
                    <a:pt x="209" y="1122"/>
                  </a:lnTo>
                  <a:lnTo>
                    <a:pt x="202" y="1129"/>
                  </a:lnTo>
                  <a:lnTo>
                    <a:pt x="196" y="1136"/>
                  </a:lnTo>
                  <a:lnTo>
                    <a:pt x="189" y="1141"/>
                  </a:lnTo>
                  <a:lnTo>
                    <a:pt x="184" y="1146"/>
                  </a:lnTo>
                  <a:lnTo>
                    <a:pt x="178" y="1152"/>
                  </a:lnTo>
                  <a:lnTo>
                    <a:pt x="173" y="1158"/>
                  </a:lnTo>
                  <a:lnTo>
                    <a:pt x="167" y="1163"/>
                  </a:lnTo>
                  <a:lnTo>
                    <a:pt x="163" y="1168"/>
                  </a:lnTo>
                  <a:lnTo>
                    <a:pt x="157" y="1174"/>
                  </a:lnTo>
                  <a:lnTo>
                    <a:pt x="153" y="1180"/>
                  </a:lnTo>
                  <a:lnTo>
                    <a:pt x="147" y="1185"/>
                  </a:lnTo>
                  <a:lnTo>
                    <a:pt x="143" y="1190"/>
                  </a:lnTo>
                  <a:lnTo>
                    <a:pt x="138" y="1195"/>
                  </a:lnTo>
                  <a:lnTo>
                    <a:pt x="133" y="1202"/>
                  </a:lnTo>
                  <a:lnTo>
                    <a:pt x="129" y="1206"/>
                  </a:lnTo>
                  <a:lnTo>
                    <a:pt x="124" y="1212"/>
                  </a:lnTo>
                  <a:lnTo>
                    <a:pt x="121" y="1217"/>
                  </a:lnTo>
                  <a:lnTo>
                    <a:pt x="118" y="1224"/>
                  </a:lnTo>
                  <a:lnTo>
                    <a:pt x="114" y="1228"/>
                  </a:lnTo>
                  <a:lnTo>
                    <a:pt x="110" y="1234"/>
                  </a:lnTo>
                  <a:lnTo>
                    <a:pt x="107" y="1238"/>
                  </a:lnTo>
                  <a:lnTo>
                    <a:pt x="104" y="1245"/>
                  </a:lnTo>
                  <a:lnTo>
                    <a:pt x="97" y="1255"/>
                  </a:lnTo>
                  <a:lnTo>
                    <a:pt x="92" y="1266"/>
                  </a:lnTo>
                  <a:lnTo>
                    <a:pt x="86" y="1275"/>
                  </a:lnTo>
                  <a:lnTo>
                    <a:pt x="82" y="1285"/>
                  </a:lnTo>
                  <a:lnTo>
                    <a:pt x="78" y="1295"/>
                  </a:lnTo>
                  <a:lnTo>
                    <a:pt x="76" y="1306"/>
                  </a:lnTo>
                  <a:lnTo>
                    <a:pt x="74" y="1312"/>
                  </a:lnTo>
                  <a:lnTo>
                    <a:pt x="73" y="1318"/>
                  </a:lnTo>
                  <a:lnTo>
                    <a:pt x="72" y="1324"/>
                  </a:lnTo>
                  <a:lnTo>
                    <a:pt x="72" y="1330"/>
                  </a:lnTo>
                  <a:lnTo>
                    <a:pt x="72" y="1336"/>
                  </a:lnTo>
                  <a:lnTo>
                    <a:pt x="72" y="1342"/>
                  </a:lnTo>
                  <a:lnTo>
                    <a:pt x="73" y="1348"/>
                  </a:lnTo>
                  <a:lnTo>
                    <a:pt x="75" y="1354"/>
                  </a:lnTo>
                  <a:lnTo>
                    <a:pt x="77" y="1364"/>
                  </a:lnTo>
                  <a:lnTo>
                    <a:pt x="84" y="1375"/>
                  </a:lnTo>
                  <a:lnTo>
                    <a:pt x="87" y="1379"/>
                  </a:lnTo>
                  <a:lnTo>
                    <a:pt x="91" y="1385"/>
                  </a:lnTo>
                  <a:lnTo>
                    <a:pt x="95" y="1390"/>
                  </a:lnTo>
                  <a:lnTo>
                    <a:pt x="100" y="1396"/>
                  </a:lnTo>
                  <a:lnTo>
                    <a:pt x="105" y="1399"/>
                  </a:lnTo>
                  <a:lnTo>
                    <a:pt x="110" y="1403"/>
                  </a:lnTo>
                  <a:lnTo>
                    <a:pt x="117" y="1407"/>
                  </a:lnTo>
                  <a:lnTo>
                    <a:pt x="124" y="1410"/>
                  </a:lnTo>
                  <a:lnTo>
                    <a:pt x="131" y="1411"/>
                  </a:lnTo>
                  <a:lnTo>
                    <a:pt x="139" y="1412"/>
                  </a:lnTo>
                  <a:lnTo>
                    <a:pt x="146" y="1413"/>
                  </a:lnTo>
                  <a:lnTo>
                    <a:pt x="156" y="1414"/>
                  </a:lnTo>
                  <a:lnTo>
                    <a:pt x="164" y="1413"/>
                  </a:lnTo>
                  <a:lnTo>
                    <a:pt x="174" y="1413"/>
                  </a:lnTo>
                  <a:lnTo>
                    <a:pt x="184" y="1412"/>
                  </a:lnTo>
                  <a:lnTo>
                    <a:pt x="193" y="1411"/>
                  </a:lnTo>
                  <a:lnTo>
                    <a:pt x="203" y="1409"/>
                  </a:lnTo>
                  <a:lnTo>
                    <a:pt x="213" y="1407"/>
                  </a:lnTo>
                  <a:lnTo>
                    <a:pt x="224" y="1403"/>
                  </a:lnTo>
                  <a:lnTo>
                    <a:pt x="236" y="1401"/>
                  </a:lnTo>
                  <a:lnTo>
                    <a:pt x="246" y="1397"/>
                  </a:lnTo>
                  <a:lnTo>
                    <a:pt x="258" y="1393"/>
                  </a:lnTo>
                  <a:lnTo>
                    <a:pt x="269" y="1388"/>
                  </a:lnTo>
                  <a:lnTo>
                    <a:pt x="281" y="1384"/>
                  </a:lnTo>
                  <a:lnTo>
                    <a:pt x="292" y="1378"/>
                  </a:lnTo>
                  <a:lnTo>
                    <a:pt x="305" y="1373"/>
                  </a:lnTo>
                  <a:lnTo>
                    <a:pt x="316" y="1367"/>
                  </a:lnTo>
                  <a:lnTo>
                    <a:pt x="329" y="1362"/>
                  </a:lnTo>
                  <a:lnTo>
                    <a:pt x="341" y="1355"/>
                  </a:lnTo>
                  <a:lnTo>
                    <a:pt x="353" y="1349"/>
                  </a:lnTo>
                  <a:lnTo>
                    <a:pt x="365" y="1342"/>
                  </a:lnTo>
                  <a:lnTo>
                    <a:pt x="378" y="1337"/>
                  </a:lnTo>
                  <a:lnTo>
                    <a:pt x="391" y="1329"/>
                  </a:lnTo>
                  <a:lnTo>
                    <a:pt x="403" y="1322"/>
                  </a:lnTo>
                  <a:lnTo>
                    <a:pt x="415" y="1316"/>
                  </a:lnTo>
                  <a:lnTo>
                    <a:pt x="428" y="1309"/>
                  </a:lnTo>
                  <a:lnTo>
                    <a:pt x="439" y="1302"/>
                  </a:lnTo>
                  <a:lnTo>
                    <a:pt x="451" y="1294"/>
                  </a:lnTo>
                  <a:lnTo>
                    <a:pt x="463" y="1286"/>
                  </a:lnTo>
                  <a:lnTo>
                    <a:pt x="475" y="1280"/>
                  </a:lnTo>
                  <a:lnTo>
                    <a:pt x="486" y="1272"/>
                  </a:lnTo>
                  <a:lnTo>
                    <a:pt x="497" y="1264"/>
                  </a:lnTo>
                  <a:lnTo>
                    <a:pt x="508" y="1257"/>
                  </a:lnTo>
                  <a:lnTo>
                    <a:pt x="520" y="1250"/>
                  </a:lnTo>
                  <a:lnTo>
                    <a:pt x="530" y="1243"/>
                  </a:lnTo>
                  <a:lnTo>
                    <a:pt x="539" y="1236"/>
                  </a:lnTo>
                  <a:lnTo>
                    <a:pt x="549" y="1228"/>
                  </a:lnTo>
                  <a:lnTo>
                    <a:pt x="560" y="1222"/>
                  </a:lnTo>
                  <a:lnTo>
                    <a:pt x="569" y="1215"/>
                  </a:lnTo>
                  <a:lnTo>
                    <a:pt x="579" y="1209"/>
                  </a:lnTo>
                  <a:lnTo>
                    <a:pt x="588" y="1203"/>
                  </a:lnTo>
                  <a:lnTo>
                    <a:pt x="597" y="1198"/>
                  </a:lnTo>
                  <a:lnTo>
                    <a:pt x="605" y="1191"/>
                  </a:lnTo>
                  <a:lnTo>
                    <a:pt x="613" y="1185"/>
                  </a:lnTo>
                  <a:lnTo>
                    <a:pt x="619" y="1179"/>
                  </a:lnTo>
                  <a:lnTo>
                    <a:pt x="627" y="1175"/>
                  </a:lnTo>
                  <a:lnTo>
                    <a:pt x="633" y="1169"/>
                  </a:lnTo>
                  <a:lnTo>
                    <a:pt x="639" y="1165"/>
                  </a:lnTo>
                  <a:lnTo>
                    <a:pt x="645" y="1162"/>
                  </a:lnTo>
                  <a:lnTo>
                    <a:pt x="651" y="1158"/>
                  </a:lnTo>
                  <a:lnTo>
                    <a:pt x="659" y="1152"/>
                  </a:lnTo>
                  <a:lnTo>
                    <a:pt x="666" y="1147"/>
                  </a:lnTo>
                  <a:lnTo>
                    <a:pt x="670" y="1144"/>
                  </a:lnTo>
                  <a:lnTo>
                    <a:pt x="672" y="1144"/>
                  </a:lnTo>
                  <a:lnTo>
                    <a:pt x="671" y="1144"/>
                  </a:lnTo>
                  <a:lnTo>
                    <a:pt x="671" y="1147"/>
                  </a:lnTo>
                  <a:lnTo>
                    <a:pt x="671" y="1151"/>
                  </a:lnTo>
                  <a:lnTo>
                    <a:pt x="671" y="1157"/>
                  </a:lnTo>
                  <a:lnTo>
                    <a:pt x="670" y="1164"/>
                  </a:lnTo>
                  <a:lnTo>
                    <a:pt x="670" y="1172"/>
                  </a:lnTo>
                  <a:lnTo>
                    <a:pt x="670" y="1177"/>
                  </a:lnTo>
                  <a:lnTo>
                    <a:pt x="670" y="1182"/>
                  </a:lnTo>
                  <a:lnTo>
                    <a:pt x="670" y="1188"/>
                  </a:lnTo>
                  <a:lnTo>
                    <a:pt x="670" y="1194"/>
                  </a:lnTo>
                  <a:lnTo>
                    <a:pt x="670" y="1200"/>
                  </a:lnTo>
                  <a:lnTo>
                    <a:pt x="670" y="1206"/>
                  </a:lnTo>
                  <a:lnTo>
                    <a:pt x="670" y="1213"/>
                  </a:lnTo>
                  <a:lnTo>
                    <a:pt x="670" y="1220"/>
                  </a:lnTo>
                  <a:lnTo>
                    <a:pt x="670" y="1226"/>
                  </a:lnTo>
                  <a:lnTo>
                    <a:pt x="670" y="1234"/>
                  </a:lnTo>
                  <a:lnTo>
                    <a:pt x="671" y="1241"/>
                  </a:lnTo>
                  <a:lnTo>
                    <a:pt x="672" y="1250"/>
                  </a:lnTo>
                  <a:lnTo>
                    <a:pt x="672" y="1258"/>
                  </a:lnTo>
                  <a:lnTo>
                    <a:pt x="672" y="1267"/>
                  </a:lnTo>
                  <a:lnTo>
                    <a:pt x="673" y="1274"/>
                  </a:lnTo>
                  <a:lnTo>
                    <a:pt x="674" y="1284"/>
                  </a:lnTo>
                  <a:lnTo>
                    <a:pt x="675" y="1293"/>
                  </a:lnTo>
                  <a:lnTo>
                    <a:pt x="677" y="1303"/>
                  </a:lnTo>
                  <a:lnTo>
                    <a:pt x="679" y="1313"/>
                  </a:lnTo>
                  <a:lnTo>
                    <a:pt x="681" y="1322"/>
                  </a:lnTo>
                  <a:lnTo>
                    <a:pt x="681" y="1331"/>
                  </a:lnTo>
                  <a:lnTo>
                    <a:pt x="683" y="1341"/>
                  </a:lnTo>
                  <a:lnTo>
                    <a:pt x="684" y="1351"/>
                  </a:lnTo>
                  <a:lnTo>
                    <a:pt x="687" y="1361"/>
                  </a:lnTo>
                  <a:lnTo>
                    <a:pt x="688" y="1371"/>
                  </a:lnTo>
                  <a:lnTo>
                    <a:pt x="691" y="1382"/>
                  </a:lnTo>
                  <a:lnTo>
                    <a:pt x="694" y="1393"/>
                  </a:lnTo>
                  <a:lnTo>
                    <a:pt x="697" y="1403"/>
                  </a:lnTo>
                  <a:lnTo>
                    <a:pt x="699" y="1413"/>
                  </a:lnTo>
                  <a:lnTo>
                    <a:pt x="703" y="1425"/>
                  </a:lnTo>
                  <a:lnTo>
                    <a:pt x="706" y="1435"/>
                  </a:lnTo>
                  <a:lnTo>
                    <a:pt x="710" y="1447"/>
                  </a:lnTo>
                  <a:lnTo>
                    <a:pt x="714" y="1458"/>
                  </a:lnTo>
                  <a:lnTo>
                    <a:pt x="718" y="1469"/>
                  </a:lnTo>
                  <a:lnTo>
                    <a:pt x="722" y="1480"/>
                  </a:lnTo>
                  <a:lnTo>
                    <a:pt x="728" y="1492"/>
                  </a:lnTo>
                  <a:lnTo>
                    <a:pt x="731" y="1502"/>
                  </a:lnTo>
                  <a:lnTo>
                    <a:pt x="737" y="1514"/>
                  </a:lnTo>
                  <a:lnTo>
                    <a:pt x="741" y="1524"/>
                  </a:lnTo>
                  <a:lnTo>
                    <a:pt x="747" y="1536"/>
                  </a:lnTo>
                  <a:lnTo>
                    <a:pt x="752" y="1547"/>
                  </a:lnTo>
                  <a:lnTo>
                    <a:pt x="758" y="1558"/>
                  </a:lnTo>
                  <a:lnTo>
                    <a:pt x="765" y="1569"/>
                  </a:lnTo>
                  <a:lnTo>
                    <a:pt x="772" y="1581"/>
                  </a:lnTo>
                  <a:lnTo>
                    <a:pt x="778" y="1591"/>
                  </a:lnTo>
                  <a:lnTo>
                    <a:pt x="785" y="1602"/>
                  </a:lnTo>
                  <a:lnTo>
                    <a:pt x="792" y="1613"/>
                  </a:lnTo>
                  <a:lnTo>
                    <a:pt x="801" y="1624"/>
                  </a:lnTo>
                  <a:lnTo>
                    <a:pt x="808" y="1633"/>
                  </a:lnTo>
                  <a:lnTo>
                    <a:pt x="816" y="1644"/>
                  </a:lnTo>
                  <a:lnTo>
                    <a:pt x="825" y="1655"/>
                  </a:lnTo>
                  <a:lnTo>
                    <a:pt x="835" y="1666"/>
                  </a:lnTo>
                  <a:lnTo>
                    <a:pt x="844" y="1675"/>
                  </a:lnTo>
                  <a:lnTo>
                    <a:pt x="854" y="1684"/>
                  </a:lnTo>
                  <a:lnTo>
                    <a:pt x="864" y="1693"/>
                  </a:lnTo>
                  <a:lnTo>
                    <a:pt x="874" y="1701"/>
                  </a:lnTo>
                  <a:lnTo>
                    <a:pt x="884" y="1708"/>
                  </a:lnTo>
                  <a:lnTo>
                    <a:pt x="896" y="1716"/>
                  </a:lnTo>
                  <a:lnTo>
                    <a:pt x="907" y="1722"/>
                  </a:lnTo>
                  <a:lnTo>
                    <a:pt x="920" y="1729"/>
                  </a:lnTo>
                  <a:lnTo>
                    <a:pt x="933" y="1733"/>
                  </a:lnTo>
                  <a:lnTo>
                    <a:pt x="946" y="1739"/>
                  </a:lnTo>
                  <a:lnTo>
                    <a:pt x="959" y="1743"/>
                  </a:lnTo>
                  <a:lnTo>
                    <a:pt x="973" y="1748"/>
                  </a:lnTo>
                  <a:lnTo>
                    <a:pt x="986" y="1752"/>
                  </a:lnTo>
                  <a:lnTo>
                    <a:pt x="1000" y="1755"/>
                  </a:lnTo>
                  <a:lnTo>
                    <a:pt x="1015" y="1758"/>
                  </a:lnTo>
                  <a:lnTo>
                    <a:pt x="1030" y="1761"/>
                  </a:lnTo>
                  <a:lnTo>
                    <a:pt x="1043" y="1763"/>
                  </a:lnTo>
                  <a:lnTo>
                    <a:pt x="1058" y="1764"/>
                  </a:lnTo>
                  <a:lnTo>
                    <a:pt x="1073" y="1765"/>
                  </a:lnTo>
                  <a:lnTo>
                    <a:pt x="1087" y="1767"/>
                  </a:lnTo>
                  <a:lnTo>
                    <a:pt x="1101" y="1767"/>
                  </a:lnTo>
                  <a:lnTo>
                    <a:pt x="1118" y="1767"/>
                  </a:lnTo>
                  <a:lnTo>
                    <a:pt x="1132" y="1767"/>
                  </a:lnTo>
                  <a:lnTo>
                    <a:pt x="1148" y="1768"/>
                  </a:lnTo>
                  <a:lnTo>
                    <a:pt x="1162" y="1767"/>
                  </a:lnTo>
                  <a:lnTo>
                    <a:pt x="1178" y="1767"/>
                  </a:lnTo>
                  <a:lnTo>
                    <a:pt x="1193" y="1766"/>
                  </a:lnTo>
                  <a:lnTo>
                    <a:pt x="1208" y="1765"/>
                  </a:lnTo>
                  <a:lnTo>
                    <a:pt x="1224" y="1763"/>
                  </a:lnTo>
                  <a:lnTo>
                    <a:pt x="1239" y="1761"/>
                  </a:lnTo>
                  <a:lnTo>
                    <a:pt x="1254" y="1760"/>
                  </a:lnTo>
                  <a:lnTo>
                    <a:pt x="1270" y="1759"/>
                  </a:lnTo>
                  <a:lnTo>
                    <a:pt x="1284" y="1756"/>
                  </a:lnTo>
                  <a:lnTo>
                    <a:pt x="1298" y="1754"/>
                  </a:lnTo>
                  <a:lnTo>
                    <a:pt x="1312" y="1752"/>
                  </a:lnTo>
                  <a:lnTo>
                    <a:pt x="1327" y="1749"/>
                  </a:lnTo>
                  <a:lnTo>
                    <a:pt x="1340" y="1746"/>
                  </a:lnTo>
                  <a:lnTo>
                    <a:pt x="1354" y="1744"/>
                  </a:lnTo>
                  <a:lnTo>
                    <a:pt x="1367" y="1741"/>
                  </a:lnTo>
                  <a:lnTo>
                    <a:pt x="1381" y="1739"/>
                  </a:lnTo>
                  <a:lnTo>
                    <a:pt x="1393" y="1735"/>
                  </a:lnTo>
                  <a:lnTo>
                    <a:pt x="1407" y="1732"/>
                  </a:lnTo>
                  <a:lnTo>
                    <a:pt x="1419" y="1729"/>
                  </a:lnTo>
                  <a:lnTo>
                    <a:pt x="1431" y="1726"/>
                  </a:lnTo>
                  <a:lnTo>
                    <a:pt x="1442" y="1723"/>
                  </a:lnTo>
                  <a:lnTo>
                    <a:pt x="1453" y="1721"/>
                  </a:lnTo>
                  <a:lnTo>
                    <a:pt x="1464" y="1719"/>
                  </a:lnTo>
                  <a:lnTo>
                    <a:pt x="1475" y="1717"/>
                  </a:lnTo>
                  <a:lnTo>
                    <a:pt x="1483" y="1713"/>
                  </a:lnTo>
                  <a:lnTo>
                    <a:pt x="1493" y="1710"/>
                  </a:lnTo>
                  <a:lnTo>
                    <a:pt x="1501" y="1708"/>
                  </a:lnTo>
                  <a:lnTo>
                    <a:pt x="1510" y="1706"/>
                  </a:lnTo>
                  <a:lnTo>
                    <a:pt x="1517" y="1702"/>
                  </a:lnTo>
                  <a:lnTo>
                    <a:pt x="1525" y="1701"/>
                  </a:lnTo>
                  <a:lnTo>
                    <a:pt x="1531" y="1699"/>
                  </a:lnTo>
                  <a:lnTo>
                    <a:pt x="1538" y="1698"/>
                  </a:lnTo>
                  <a:lnTo>
                    <a:pt x="1548" y="1694"/>
                  </a:lnTo>
                  <a:lnTo>
                    <a:pt x="1556" y="1691"/>
                  </a:lnTo>
                  <a:lnTo>
                    <a:pt x="1560" y="1690"/>
                  </a:lnTo>
                  <a:lnTo>
                    <a:pt x="1562" y="1690"/>
                  </a:lnTo>
                  <a:lnTo>
                    <a:pt x="1563" y="1690"/>
                  </a:lnTo>
                  <a:lnTo>
                    <a:pt x="1569" y="1695"/>
                  </a:lnTo>
                  <a:lnTo>
                    <a:pt x="1572" y="1698"/>
                  </a:lnTo>
                  <a:lnTo>
                    <a:pt x="1576" y="1701"/>
                  </a:lnTo>
                  <a:lnTo>
                    <a:pt x="1582" y="1705"/>
                  </a:lnTo>
                  <a:lnTo>
                    <a:pt x="1589" y="1710"/>
                  </a:lnTo>
                  <a:lnTo>
                    <a:pt x="1596" y="1713"/>
                  </a:lnTo>
                  <a:lnTo>
                    <a:pt x="1606" y="1719"/>
                  </a:lnTo>
                  <a:lnTo>
                    <a:pt x="1615" y="1723"/>
                  </a:lnTo>
                  <a:lnTo>
                    <a:pt x="1626" y="1729"/>
                  </a:lnTo>
                  <a:lnTo>
                    <a:pt x="1631" y="1731"/>
                  </a:lnTo>
                  <a:lnTo>
                    <a:pt x="1637" y="1733"/>
                  </a:lnTo>
                  <a:lnTo>
                    <a:pt x="1643" y="1735"/>
                  </a:lnTo>
                  <a:lnTo>
                    <a:pt x="1650" y="1739"/>
                  </a:lnTo>
                  <a:lnTo>
                    <a:pt x="1656" y="1741"/>
                  </a:lnTo>
                  <a:lnTo>
                    <a:pt x="1663" y="1744"/>
                  </a:lnTo>
                  <a:lnTo>
                    <a:pt x="1671" y="1746"/>
                  </a:lnTo>
                  <a:lnTo>
                    <a:pt x="1679" y="1749"/>
                  </a:lnTo>
                  <a:lnTo>
                    <a:pt x="1686" y="1751"/>
                  </a:lnTo>
                  <a:lnTo>
                    <a:pt x="1694" y="1754"/>
                  </a:lnTo>
                  <a:lnTo>
                    <a:pt x="1701" y="1755"/>
                  </a:lnTo>
                  <a:lnTo>
                    <a:pt x="1711" y="1758"/>
                  </a:lnTo>
                  <a:lnTo>
                    <a:pt x="1719" y="1759"/>
                  </a:lnTo>
                  <a:lnTo>
                    <a:pt x="1729" y="1761"/>
                  </a:lnTo>
                  <a:lnTo>
                    <a:pt x="1738" y="1764"/>
                  </a:lnTo>
                  <a:lnTo>
                    <a:pt x="1748" y="1766"/>
                  </a:lnTo>
                  <a:lnTo>
                    <a:pt x="1757" y="1767"/>
                  </a:lnTo>
                  <a:lnTo>
                    <a:pt x="1767" y="1768"/>
                  </a:lnTo>
                  <a:lnTo>
                    <a:pt x="1778" y="1769"/>
                  </a:lnTo>
                  <a:lnTo>
                    <a:pt x="1789" y="1771"/>
                  </a:lnTo>
                  <a:lnTo>
                    <a:pt x="1799" y="1771"/>
                  </a:lnTo>
                  <a:lnTo>
                    <a:pt x="1811" y="1774"/>
                  </a:lnTo>
                  <a:lnTo>
                    <a:pt x="1822" y="1774"/>
                  </a:lnTo>
                  <a:lnTo>
                    <a:pt x="1835" y="1776"/>
                  </a:lnTo>
                  <a:lnTo>
                    <a:pt x="1846" y="1776"/>
                  </a:lnTo>
                  <a:lnTo>
                    <a:pt x="1858" y="1776"/>
                  </a:lnTo>
                  <a:lnTo>
                    <a:pt x="1871" y="1776"/>
                  </a:lnTo>
                  <a:lnTo>
                    <a:pt x="1884" y="1776"/>
                  </a:lnTo>
                  <a:lnTo>
                    <a:pt x="1897" y="1775"/>
                  </a:lnTo>
                  <a:lnTo>
                    <a:pt x="1910" y="1775"/>
                  </a:lnTo>
                  <a:lnTo>
                    <a:pt x="1923" y="1774"/>
                  </a:lnTo>
                  <a:lnTo>
                    <a:pt x="1939" y="1774"/>
                  </a:lnTo>
                  <a:lnTo>
                    <a:pt x="1952" y="1771"/>
                  </a:lnTo>
                  <a:lnTo>
                    <a:pt x="1967" y="1769"/>
                  </a:lnTo>
                  <a:lnTo>
                    <a:pt x="1981" y="1767"/>
                  </a:lnTo>
                  <a:lnTo>
                    <a:pt x="1998" y="1766"/>
                  </a:lnTo>
                  <a:lnTo>
                    <a:pt x="2013" y="1764"/>
                  </a:lnTo>
                  <a:lnTo>
                    <a:pt x="2029" y="1761"/>
                  </a:lnTo>
                  <a:lnTo>
                    <a:pt x="2045" y="1758"/>
                  </a:lnTo>
                  <a:lnTo>
                    <a:pt x="2063" y="1756"/>
                  </a:lnTo>
                  <a:lnTo>
                    <a:pt x="2078" y="1751"/>
                  </a:lnTo>
                  <a:lnTo>
                    <a:pt x="2094" y="1746"/>
                  </a:lnTo>
                  <a:lnTo>
                    <a:pt x="2108" y="1741"/>
                  </a:lnTo>
                  <a:lnTo>
                    <a:pt x="2125" y="1736"/>
                  </a:lnTo>
                  <a:lnTo>
                    <a:pt x="2139" y="1729"/>
                  </a:lnTo>
                  <a:lnTo>
                    <a:pt x="2154" y="1722"/>
                  </a:lnTo>
                  <a:lnTo>
                    <a:pt x="2169" y="1714"/>
                  </a:lnTo>
                  <a:lnTo>
                    <a:pt x="2184" y="1708"/>
                  </a:lnTo>
                  <a:lnTo>
                    <a:pt x="2197" y="1698"/>
                  </a:lnTo>
                  <a:lnTo>
                    <a:pt x="2211" y="1689"/>
                  </a:lnTo>
                  <a:lnTo>
                    <a:pt x="2225" y="1679"/>
                  </a:lnTo>
                  <a:lnTo>
                    <a:pt x="2239" y="1670"/>
                  </a:lnTo>
                  <a:lnTo>
                    <a:pt x="2251" y="1659"/>
                  </a:lnTo>
                  <a:lnTo>
                    <a:pt x="2264" y="1649"/>
                  </a:lnTo>
                  <a:lnTo>
                    <a:pt x="2277" y="1638"/>
                  </a:lnTo>
                  <a:lnTo>
                    <a:pt x="2290" y="1627"/>
                  </a:lnTo>
                  <a:lnTo>
                    <a:pt x="2301" y="1614"/>
                  </a:lnTo>
                  <a:lnTo>
                    <a:pt x="2313" y="1602"/>
                  </a:lnTo>
                  <a:lnTo>
                    <a:pt x="2324" y="1589"/>
                  </a:lnTo>
                  <a:lnTo>
                    <a:pt x="2336" y="1576"/>
                  </a:lnTo>
                  <a:lnTo>
                    <a:pt x="2347" y="1563"/>
                  </a:lnTo>
                  <a:lnTo>
                    <a:pt x="2358" y="1550"/>
                  </a:lnTo>
                  <a:lnTo>
                    <a:pt x="2368" y="1537"/>
                  </a:lnTo>
                  <a:lnTo>
                    <a:pt x="2379" y="1524"/>
                  </a:lnTo>
                  <a:lnTo>
                    <a:pt x="2388" y="1510"/>
                  </a:lnTo>
                  <a:lnTo>
                    <a:pt x="2398" y="1495"/>
                  </a:lnTo>
                  <a:lnTo>
                    <a:pt x="2406" y="1481"/>
                  </a:lnTo>
                  <a:lnTo>
                    <a:pt x="2416" y="1468"/>
                  </a:lnTo>
                  <a:lnTo>
                    <a:pt x="2425" y="1454"/>
                  </a:lnTo>
                  <a:lnTo>
                    <a:pt x="2434" y="1441"/>
                  </a:lnTo>
                  <a:lnTo>
                    <a:pt x="2442" y="1426"/>
                  </a:lnTo>
                  <a:lnTo>
                    <a:pt x="2451" y="1413"/>
                  </a:lnTo>
                  <a:lnTo>
                    <a:pt x="2458" y="1399"/>
                  </a:lnTo>
                  <a:lnTo>
                    <a:pt x="2465" y="1385"/>
                  </a:lnTo>
                  <a:lnTo>
                    <a:pt x="2472" y="1371"/>
                  </a:lnTo>
                  <a:lnTo>
                    <a:pt x="2480" y="1357"/>
                  </a:lnTo>
                  <a:lnTo>
                    <a:pt x="2485" y="1343"/>
                  </a:lnTo>
                  <a:lnTo>
                    <a:pt x="2492" y="1330"/>
                  </a:lnTo>
                  <a:lnTo>
                    <a:pt x="2498" y="1317"/>
                  </a:lnTo>
                  <a:lnTo>
                    <a:pt x="2505" y="1305"/>
                  </a:lnTo>
                  <a:lnTo>
                    <a:pt x="2509" y="1292"/>
                  </a:lnTo>
                  <a:lnTo>
                    <a:pt x="2515" y="1280"/>
                  </a:lnTo>
                  <a:lnTo>
                    <a:pt x="2520" y="1268"/>
                  </a:lnTo>
                  <a:lnTo>
                    <a:pt x="2526" y="1257"/>
                  </a:lnTo>
                  <a:lnTo>
                    <a:pt x="2530" y="1245"/>
                  </a:lnTo>
                  <a:lnTo>
                    <a:pt x="2534" y="1234"/>
                  </a:lnTo>
                  <a:lnTo>
                    <a:pt x="2539" y="1224"/>
                  </a:lnTo>
                  <a:lnTo>
                    <a:pt x="2544" y="1214"/>
                  </a:lnTo>
                  <a:lnTo>
                    <a:pt x="2546" y="1203"/>
                  </a:lnTo>
                  <a:lnTo>
                    <a:pt x="2550" y="1193"/>
                  </a:lnTo>
                  <a:lnTo>
                    <a:pt x="2553" y="1185"/>
                  </a:lnTo>
                  <a:lnTo>
                    <a:pt x="2556" y="1177"/>
                  </a:lnTo>
                  <a:lnTo>
                    <a:pt x="2559" y="1168"/>
                  </a:lnTo>
                  <a:lnTo>
                    <a:pt x="2562" y="1162"/>
                  </a:lnTo>
                  <a:lnTo>
                    <a:pt x="2564" y="1155"/>
                  </a:lnTo>
                  <a:lnTo>
                    <a:pt x="2566" y="1149"/>
                  </a:lnTo>
                  <a:lnTo>
                    <a:pt x="2568" y="1139"/>
                  </a:lnTo>
                  <a:lnTo>
                    <a:pt x="2572" y="1132"/>
                  </a:lnTo>
                  <a:lnTo>
                    <a:pt x="2574" y="1128"/>
                  </a:lnTo>
                  <a:lnTo>
                    <a:pt x="2575" y="1126"/>
                  </a:lnTo>
                  <a:lnTo>
                    <a:pt x="2575" y="1126"/>
                  </a:lnTo>
                  <a:lnTo>
                    <a:pt x="2576" y="1130"/>
                  </a:lnTo>
                  <a:lnTo>
                    <a:pt x="2578" y="1135"/>
                  </a:lnTo>
                  <a:lnTo>
                    <a:pt x="2582" y="1143"/>
                  </a:lnTo>
                  <a:lnTo>
                    <a:pt x="2585" y="1152"/>
                  </a:lnTo>
                  <a:lnTo>
                    <a:pt x="2589" y="1163"/>
                  </a:lnTo>
                  <a:lnTo>
                    <a:pt x="2591" y="1168"/>
                  </a:lnTo>
                  <a:lnTo>
                    <a:pt x="2594" y="1175"/>
                  </a:lnTo>
                  <a:lnTo>
                    <a:pt x="2597" y="1181"/>
                  </a:lnTo>
                  <a:lnTo>
                    <a:pt x="2600" y="1189"/>
                  </a:lnTo>
                  <a:lnTo>
                    <a:pt x="2602" y="1195"/>
                  </a:lnTo>
                  <a:lnTo>
                    <a:pt x="2606" y="1203"/>
                  </a:lnTo>
                  <a:lnTo>
                    <a:pt x="2609" y="1211"/>
                  </a:lnTo>
                  <a:lnTo>
                    <a:pt x="2612" y="1220"/>
                  </a:lnTo>
                  <a:lnTo>
                    <a:pt x="2615" y="1227"/>
                  </a:lnTo>
                  <a:lnTo>
                    <a:pt x="2620" y="1236"/>
                  </a:lnTo>
                  <a:lnTo>
                    <a:pt x="2624" y="1246"/>
                  </a:lnTo>
                  <a:lnTo>
                    <a:pt x="2629" y="1256"/>
                  </a:lnTo>
                  <a:lnTo>
                    <a:pt x="2632" y="1264"/>
                  </a:lnTo>
                  <a:lnTo>
                    <a:pt x="2635" y="1273"/>
                  </a:lnTo>
                  <a:lnTo>
                    <a:pt x="2640" y="1283"/>
                  </a:lnTo>
                  <a:lnTo>
                    <a:pt x="2644" y="1294"/>
                  </a:lnTo>
                  <a:lnTo>
                    <a:pt x="2648" y="1304"/>
                  </a:lnTo>
                  <a:lnTo>
                    <a:pt x="2654" y="1314"/>
                  </a:lnTo>
                  <a:lnTo>
                    <a:pt x="2658" y="1325"/>
                  </a:lnTo>
                  <a:lnTo>
                    <a:pt x="2664" y="1336"/>
                  </a:lnTo>
                  <a:lnTo>
                    <a:pt x="2667" y="1345"/>
                  </a:lnTo>
                  <a:lnTo>
                    <a:pt x="2672" y="1355"/>
                  </a:lnTo>
                  <a:lnTo>
                    <a:pt x="2676" y="1366"/>
                  </a:lnTo>
                  <a:lnTo>
                    <a:pt x="2681" y="1377"/>
                  </a:lnTo>
                  <a:lnTo>
                    <a:pt x="2686" y="1387"/>
                  </a:lnTo>
                  <a:lnTo>
                    <a:pt x="2691" y="1398"/>
                  </a:lnTo>
                  <a:lnTo>
                    <a:pt x="2695" y="1409"/>
                  </a:lnTo>
                  <a:lnTo>
                    <a:pt x="2701" y="1420"/>
                  </a:lnTo>
                  <a:lnTo>
                    <a:pt x="2705" y="1430"/>
                  </a:lnTo>
                  <a:lnTo>
                    <a:pt x="2711" y="1441"/>
                  </a:lnTo>
                  <a:lnTo>
                    <a:pt x="2715" y="1451"/>
                  </a:lnTo>
                  <a:lnTo>
                    <a:pt x="2721" y="1462"/>
                  </a:lnTo>
                  <a:lnTo>
                    <a:pt x="2725" y="1471"/>
                  </a:lnTo>
                  <a:lnTo>
                    <a:pt x="2730" y="1482"/>
                  </a:lnTo>
                  <a:lnTo>
                    <a:pt x="2735" y="1492"/>
                  </a:lnTo>
                  <a:lnTo>
                    <a:pt x="2740" y="1503"/>
                  </a:lnTo>
                  <a:lnTo>
                    <a:pt x="2744" y="1512"/>
                  </a:lnTo>
                  <a:lnTo>
                    <a:pt x="2749" y="1522"/>
                  </a:lnTo>
                  <a:lnTo>
                    <a:pt x="2752" y="1530"/>
                  </a:lnTo>
                  <a:lnTo>
                    <a:pt x="2758" y="1540"/>
                  </a:lnTo>
                  <a:lnTo>
                    <a:pt x="2761" y="1549"/>
                  </a:lnTo>
                  <a:lnTo>
                    <a:pt x="2767" y="1558"/>
                  </a:lnTo>
                  <a:lnTo>
                    <a:pt x="2770" y="1567"/>
                  </a:lnTo>
                  <a:lnTo>
                    <a:pt x="2775" y="1575"/>
                  </a:lnTo>
                  <a:lnTo>
                    <a:pt x="2779" y="1583"/>
                  </a:lnTo>
                  <a:lnTo>
                    <a:pt x="2783" y="1591"/>
                  </a:lnTo>
                  <a:lnTo>
                    <a:pt x="2787" y="1597"/>
                  </a:lnTo>
                  <a:lnTo>
                    <a:pt x="2792" y="1605"/>
                  </a:lnTo>
                  <a:lnTo>
                    <a:pt x="2795" y="1612"/>
                  </a:lnTo>
                  <a:lnTo>
                    <a:pt x="2799" y="1618"/>
                  </a:lnTo>
                  <a:lnTo>
                    <a:pt x="2803" y="1624"/>
                  </a:lnTo>
                  <a:lnTo>
                    <a:pt x="2807" y="1630"/>
                  </a:lnTo>
                  <a:lnTo>
                    <a:pt x="2811" y="1637"/>
                  </a:lnTo>
                  <a:lnTo>
                    <a:pt x="2818" y="1647"/>
                  </a:lnTo>
                  <a:lnTo>
                    <a:pt x="2821" y="1651"/>
                  </a:lnTo>
                  <a:lnTo>
                    <a:pt x="2825" y="1656"/>
                  </a:lnTo>
                  <a:lnTo>
                    <a:pt x="2828" y="1662"/>
                  </a:lnTo>
                  <a:lnTo>
                    <a:pt x="2832" y="1668"/>
                  </a:lnTo>
                  <a:lnTo>
                    <a:pt x="2836" y="1674"/>
                  </a:lnTo>
                  <a:lnTo>
                    <a:pt x="2840" y="1679"/>
                  </a:lnTo>
                  <a:lnTo>
                    <a:pt x="2844" y="1686"/>
                  </a:lnTo>
                  <a:lnTo>
                    <a:pt x="2849" y="1693"/>
                  </a:lnTo>
                  <a:lnTo>
                    <a:pt x="2853" y="1699"/>
                  </a:lnTo>
                  <a:lnTo>
                    <a:pt x="2859" y="1706"/>
                  </a:lnTo>
                  <a:lnTo>
                    <a:pt x="2863" y="1712"/>
                  </a:lnTo>
                  <a:lnTo>
                    <a:pt x="2868" y="1720"/>
                  </a:lnTo>
                  <a:lnTo>
                    <a:pt x="2873" y="1726"/>
                  </a:lnTo>
                  <a:lnTo>
                    <a:pt x="2878" y="1733"/>
                  </a:lnTo>
                  <a:lnTo>
                    <a:pt x="2883" y="1740"/>
                  </a:lnTo>
                  <a:lnTo>
                    <a:pt x="2888" y="1747"/>
                  </a:lnTo>
                  <a:lnTo>
                    <a:pt x="2894" y="1754"/>
                  </a:lnTo>
                  <a:lnTo>
                    <a:pt x="2899" y="1761"/>
                  </a:lnTo>
                  <a:lnTo>
                    <a:pt x="2905" y="1769"/>
                  </a:lnTo>
                  <a:lnTo>
                    <a:pt x="2911" y="1777"/>
                  </a:lnTo>
                  <a:lnTo>
                    <a:pt x="2917" y="1783"/>
                  </a:lnTo>
                  <a:lnTo>
                    <a:pt x="2922" y="1791"/>
                  </a:lnTo>
                  <a:lnTo>
                    <a:pt x="2928" y="1799"/>
                  </a:lnTo>
                  <a:lnTo>
                    <a:pt x="2934" y="1806"/>
                  </a:lnTo>
                  <a:lnTo>
                    <a:pt x="2940" y="1813"/>
                  </a:lnTo>
                  <a:lnTo>
                    <a:pt x="2945" y="1821"/>
                  </a:lnTo>
                  <a:lnTo>
                    <a:pt x="2952" y="1828"/>
                  </a:lnTo>
                  <a:lnTo>
                    <a:pt x="2958" y="1836"/>
                  </a:lnTo>
                  <a:lnTo>
                    <a:pt x="2964" y="1843"/>
                  </a:lnTo>
                  <a:lnTo>
                    <a:pt x="2969" y="1849"/>
                  </a:lnTo>
                  <a:lnTo>
                    <a:pt x="2975" y="1856"/>
                  </a:lnTo>
                  <a:lnTo>
                    <a:pt x="2981" y="1863"/>
                  </a:lnTo>
                  <a:lnTo>
                    <a:pt x="2987" y="1869"/>
                  </a:lnTo>
                  <a:lnTo>
                    <a:pt x="2993" y="1875"/>
                  </a:lnTo>
                  <a:lnTo>
                    <a:pt x="2999" y="1882"/>
                  </a:lnTo>
                  <a:lnTo>
                    <a:pt x="3005" y="1888"/>
                  </a:lnTo>
                  <a:lnTo>
                    <a:pt x="3011" y="1894"/>
                  </a:lnTo>
                  <a:lnTo>
                    <a:pt x="3016" y="1899"/>
                  </a:lnTo>
                  <a:lnTo>
                    <a:pt x="3022" y="1905"/>
                  </a:lnTo>
                  <a:lnTo>
                    <a:pt x="3027" y="1911"/>
                  </a:lnTo>
                  <a:lnTo>
                    <a:pt x="3033" y="1916"/>
                  </a:lnTo>
                  <a:lnTo>
                    <a:pt x="3038" y="1921"/>
                  </a:lnTo>
                  <a:lnTo>
                    <a:pt x="3044" y="1927"/>
                  </a:lnTo>
                  <a:lnTo>
                    <a:pt x="3050" y="1932"/>
                  </a:lnTo>
                  <a:lnTo>
                    <a:pt x="3060" y="1940"/>
                  </a:lnTo>
                  <a:lnTo>
                    <a:pt x="3070" y="1948"/>
                  </a:lnTo>
                  <a:lnTo>
                    <a:pt x="3080" y="1953"/>
                  </a:lnTo>
                  <a:lnTo>
                    <a:pt x="3090" y="1959"/>
                  </a:lnTo>
                  <a:lnTo>
                    <a:pt x="3097" y="1962"/>
                  </a:lnTo>
                  <a:lnTo>
                    <a:pt x="3106" y="1965"/>
                  </a:lnTo>
                  <a:lnTo>
                    <a:pt x="3114" y="1965"/>
                  </a:lnTo>
                  <a:lnTo>
                    <a:pt x="3121" y="1965"/>
                  </a:lnTo>
                  <a:lnTo>
                    <a:pt x="3129" y="1961"/>
                  </a:lnTo>
                  <a:lnTo>
                    <a:pt x="3136" y="1954"/>
                  </a:lnTo>
                  <a:lnTo>
                    <a:pt x="3138" y="1950"/>
                  </a:lnTo>
                  <a:lnTo>
                    <a:pt x="3140" y="1944"/>
                  </a:lnTo>
                  <a:lnTo>
                    <a:pt x="3141" y="1938"/>
                  </a:lnTo>
                  <a:lnTo>
                    <a:pt x="3143" y="1932"/>
                  </a:lnTo>
                  <a:lnTo>
                    <a:pt x="3143" y="1922"/>
                  </a:lnTo>
                  <a:lnTo>
                    <a:pt x="3143" y="1914"/>
                  </a:lnTo>
                  <a:lnTo>
                    <a:pt x="3141" y="1907"/>
                  </a:lnTo>
                  <a:lnTo>
                    <a:pt x="3141" y="1902"/>
                  </a:lnTo>
                  <a:lnTo>
                    <a:pt x="3141" y="1895"/>
                  </a:lnTo>
                  <a:lnTo>
                    <a:pt x="3141" y="1890"/>
                  </a:lnTo>
                  <a:lnTo>
                    <a:pt x="3141" y="1882"/>
                  </a:lnTo>
                  <a:lnTo>
                    <a:pt x="3140" y="1874"/>
                  </a:lnTo>
                  <a:lnTo>
                    <a:pt x="3139" y="1866"/>
                  </a:lnTo>
                  <a:lnTo>
                    <a:pt x="3139" y="1858"/>
                  </a:lnTo>
                  <a:lnTo>
                    <a:pt x="3136" y="1848"/>
                  </a:lnTo>
                  <a:lnTo>
                    <a:pt x="3136" y="1839"/>
                  </a:lnTo>
                  <a:lnTo>
                    <a:pt x="3134" y="1829"/>
                  </a:lnTo>
                  <a:lnTo>
                    <a:pt x="3133" y="1820"/>
                  </a:lnTo>
                  <a:lnTo>
                    <a:pt x="3130" y="1813"/>
                  </a:lnTo>
                  <a:lnTo>
                    <a:pt x="3130" y="1806"/>
                  </a:lnTo>
                  <a:lnTo>
                    <a:pt x="3128" y="1801"/>
                  </a:lnTo>
                  <a:lnTo>
                    <a:pt x="3128" y="1795"/>
                  </a:lnTo>
                  <a:lnTo>
                    <a:pt x="3125" y="1783"/>
                  </a:lnTo>
                  <a:lnTo>
                    <a:pt x="3122" y="1772"/>
                  </a:lnTo>
                  <a:lnTo>
                    <a:pt x="3119" y="1760"/>
                  </a:lnTo>
                  <a:lnTo>
                    <a:pt x="3116" y="1749"/>
                  </a:lnTo>
                  <a:lnTo>
                    <a:pt x="3113" y="1737"/>
                  </a:lnTo>
                  <a:lnTo>
                    <a:pt x="3109" y="1726"/>
                  </a:lnTo>
                  <a:lnTo>
                    <a:pt x="3105" y="1714"/>
                  </a:lnTo>
                  <a:lnTo>
                    <a:pt x="3101" y="1703"/>
                  </a:lnTo>
                  <a:lnTo>
                    <a:pt x="3096" y="1693"/>
                  </a:lnTo>
                  <a:lnTo>
                    <a:pt x="3093" y="1683"/>
                  </a:lnTo>
                  <a:lnTo>
                    <a:pt x="3088" y="1672"/>
                  </a:lnTo>
                  <a:lnTo>
                    <a:pt x="3084" y="1661"/>
                  </a:lnTo>
                  <a:lnTo>
                    <a:pt x="3080" y="1651"/>
                  </a:lnTo>
                  <a:lnTo>
                    <a:pt x="3076" y="1641"/>
                  </a:lnTo>
                  <a:lnTo>
                    <a:pt x="3071" y="1630"/>
                  </a:lnTo>
                  <a:lnTo>
                    <a:pt x="3065" y="1620"/>
                  </a:lnTo>
                  <a:lnTo>
                    <a:pt x="3060" y="1609"/>
                  </a:lnTo>
                  <a:lnTo>
                    <a:pt x="3056" y="1599"/>
                  </a:lnTo>
                  <a:lnTo>
                    <a:pt x="3050" y="1590"/>
                  </a:lnTo>
                  <a:lnTo>
                    <a:pt x="3045" y="1580"/>
                  </a:lnTo>
                  <a:lnTo>
                    <a:pt x="3039" y="1570"/>
                  </a:lnTo>
                  <a:lnTo>
                    <a:pt x="3035" y="1561"/>
                  </a:lnTo>
                  <a:lnTo>
                    <a:pt x="3028" y="1551"/>
                  </a:lnTo>
                  <a:lnTo>
                    <a:pt x="3023" y="1541"/>
                  </a:lnTo>
                  <a:lnTo>
                    <a:pt x="3016" y="1532"/>
                  </a:lnTo>
                  <a:lnTo>
                    <a:pt x="3011" y="1523"/>
                  </a:lnTo>
                  <a:lnTo>
                    <a:pt x="3004" y="1513"/>
                  </a:lnTo>
                  <a:lnTo>
                    <a:pt x="2999" y="1504"/>
                  </a:lnTo>
                  <a:lnTo>
                    <a:pt x="2992" y="1495"/>
                  </a:lnTo>
                  <a:lnTo>
                    <a:pt x="2987" y="1488"/>
                  </a:lnTo>
                  <a:lnTo>
                    <a:pt x="2978" y="1476"/>
                  </a:lnTo>
                  <a:lnTo>
                    <a:pt x="2969" y="1465"/>
                  </a:lnTo>
                  <a:lnTo>
                    <a:pt x="2960" y="1454"/>
                  </a:lnTo>
                  <a:lnTo>
                    <a:pt x="2953" y="1444"/>
                  </a:lnTo>
                  <a:lnTo>
                    <a:pt x="2944" y="1434"/>
                  </a:lnTo>
                  <a:lnTo>
                    <a:pt x="2936" y="1424"/>
                  </a:lnTo>
                  <a:lnTo>
                    <a:pt x="2928" y="1414"/>
                  </a:lnTo>
                  <a:lnTo>
                    <a:pt x="2920" y="1405"/>
                  </a:lnTo>
                  <a:lnTo>
                    <a:pt x="2910" y="1395"/>
                  </a:lnTo>
                  <a:lnTo>
                    <a:pt x="2902" y="1385"/>
                  </a:lnTo>
                  <a:lnTo>
                    <a:pt x="2892" y="1375"/>
                  </a:lnTo>
                  <a:lnTo>
                    <a:pt x="2885" y="1366"/>
                  </a:lnTo>
                  <a:lnTo>
                    <a:pt x="2876" y="1356"/>
                  </a:lnTo>
                  <a:lnTo>
                    <a:pt x="2867" y="1349"/>
                  </a:lnTo>
                  <a:lnTo>
                    <a:pt x="2859" y="1340"/>
                  </a:lnTo>
                  <a:lnTo>
                    <a:pt x="2851" y="1332"/>
                  </a:lnTo>
                  <a:lnTo>
                    <a:pt x="2841" y="1322"/>
                  </a:lnTo>
                  <a:lnTo>
                    <a:pt x="2832" y="1315"/>
                  </a:lnTo>
                  <a:lnTo>
                    <a:pt x="2823" y="1306"/>
                  </a:lnTo>
                  <a:lnTo>
                    <a:pt x="2815" y="1299"/>
                  </a:lnTo>
                  <a:lnTo>
                    <a:pt x="2806" y="1291"/>
                  </a:lnTo>
                  <a:lnTo>
                    <a:pt x="2797" y="1283"/>
                  </a:lnTo>
                  <a:lnTo>
                    <a:pt x="2788" y="1276"/>
                  </a:lnTo>
                  <a:lnTo>
                    <a:pt x="2781" y="1270"/>
                  </a:lnTo>
                  <a:lnTo>
                    <a:pt x="2772" y="1262"/>
                  </a:lnTo>
                  <a:lnTo>
                    <a:pt x="2764" y="1255"/>
                  </a:lnTo>
                  <a:lnTo>
                    <a:pt x="2756" y="1248"/>
                  </a:lnTo>
                  <a:lnTo>
                    <a:pt x="2748" y="1243"/>
                  </a:lnTo>
                  <a:lnTo>
                    <a:pt x="2739" y="1236"/>
                  </a:lnTo>
                  <a:lnTo>
                    <a:pt x="2732" y="1229"/>
                  </a:lnTo>
                  <a:lnTo>
                    <a:pt x="2724" y="1224"/>
                  </a:lnTo>
                  <a:lnTo>
                    <a:pt x="2717" y="1218"/>
                  </a:lnTo>
                  <a:lnTo>
                    <a:pt x="2709" y="1212"/>
                  </a:lnTo>
                  <a:lnTo>
                    <a:pt x="2701" y="1206"/>
                  </a:lnTo>
                  <a:lnTo>
                    <a:pt x="2693" y="1201"/>
                  </a:lnTo>
                  <a:lnTo>
                    <a:pt x="2687" y="1195"/>
                  </a:lnTo>
                  <a:lnTo>
                    <a:pt x="2679" y="1190"/>
                  </a:lnTo>
                  <a:lnTo>
                    <a:pt x="2672" y="1186"/>
                  </a:lnTo>
                  <a:lnTo>
                    <a:pt x="2666" y="1180"/>
                  </a:lnTo>
                  <a:lnTo>
                    <a:pt x="2659" y="1177"/>
                  </a:lnTo>
                  <a:lnTo>
                    <a:pt x="2653" y="1172"/>
                  </a:lnTo>
                  <a:lnTo>
                    <a:pt x="2646" y="1168"/>
                  </a:lnTo>
                  <a:lnTo>
                    <a:pt x="2641" y="1164"/>
                  </a:lnTo>
                  <a:lnTo>
                    <a:pt x="2635" y="1160"/>
                  </a:lnTo>
                  <a:lnTo>
                    <a:pt x="2629" y="1157"/>
                  </a:lnTo>
                  <a:lnTo>
                    <a:pt x="2624" y="1154"/>
                  </a:lnTo>
                  <a:lnTo>
                    <a:pt x="2619" y="1151"/>
                  </a:lnTo>
                  <a:lnTo>
                    <a:pt x="2614" y="1148"/>
                  </a:lnTo>
                  <a:lnTo>
                    <a:pt x="2605" y="1142"/>
                  </a:lnTo>
                  <a:lnTo>
                    <a:pt x="2597" y="1137"/>
                  </a:lnTo>
                  <a:lnTo>
                    <a:pt x="2589" y="1133"/>
                  </a:lnTo>
                  <a:lnTo>
                    <a:pt x="2585" y="1130"/>
                  </a:lnTo>
                  <a:lnTo>
                    <a:pt x="2577" y="1125"/>
                  </a:lnTo>
                  <a:lnTo>
                    <a:pt x="2575" y="1124"/>
                  </a:lnTo>
                  <a:lnTo>
                    <a:pt x="2575" y="1121"/>
                  </a:lnTo>
                  <a:lnTo>
                    <a:pt x="2577" y="1113"/>
                  </a:lnTo>
                  <a:lnTo>
                    <a:pt x="2578" y="1106"/>
                  </a:lnTo>
                  <a:lnTo>
                    <a:pt x="2580" y="1099"/>
                  </a:lnTo>
                  <a:lnTo>
                    <a:pt x="2582" y="1091"/>
                  </a:lnTo>
                  <a:lnTo>
                    <a:pt x="2585" y="1083"/>
                  </a:lnTo>
                  <a:lnTo>
                    <a:pt x="2586" y="1072"/>
                  </a:lnTo>
                  <a:lnTo>
                    <a:pt x="2588" y="1061"/>
                  </a:lnTo>
                  <a:lnTo>
                    <a:pt x="2588" y="1054"/>
                  </a:lnTo>
                  <a:lnTo>
                    <a:pt x="2589" y="1048"/>
                  </a:lnTo>
                  <a:lnTo>
                    <a:pt x="2590" y="1041"/>
                  </a:lnTo>
                  <a:lnTo>
                    <a:pt x="2591" y="1036"/>
                  </a:lnTo>
                  <a:lnTo>
                    <a:pt x="2591" y="1028"/>
                  </a:lnTo>
                  <a:lnTo>
                    <a:pt x="2592" y="1021"/>
                  </a:lnTo>
                  <a:lnTo>
                    <a:pt x="2594" y="1014"/>
                  </a:lnTo>
                  <a:lnTo>
                    <a:pt x="2595" y="1007"/>
                  </a:lnTo>
                  <a:lnTo>
                    <a:pt x="2595" y="999"/>
                  </a:lnTo>
                  <a:lnTo>
                    <a:pt x="2596" y="992"/>
                  </a:lnTo>
                  <a:lnTo>
                    <a:pt x="2597" y="984"/>
                  </a:lnTo>
                  <a:lnTo>
                    <a:pt x="2598" y="976"/>
                  </a:lnTo>
                  <a:lnTo>
                    <a:pt x="2597" y="967"/>
                  </a:lnTo>
                  <a:lnTo>
                    <a:pt x="2597" y="958"/>
                  </a:lnTo>
                  <a:lnTo>
                    <a:pt x="2597" y="949"/>
                  </a:lnTo>
                  <a:lnTo>
                    <a:pt x="2597" y="940"/>
                  </a:lnTo>
                  <a:lnTo>
                    <a:pt x="2596" y="931"/>
                  </a:lnTo>
                  <a:lnTo>
                    <a:pt x="2596" y="922"/>
                  </a:lnTo>
                  <a:lnTo>
                    <a:pt x="2596" y="913"/>
                  </a:lnTo>
                  <a:lnTo>
                    <a:pt x="2596" y="904"/>
                  </a:lnTo>
                  <a:lnTo>
                    <a:pt x="2595" y="894"/>
                  </a:lnTo>
                  <a:lnTo>
                    <a:pt x="2594" y="885"/>
                  </a:lnTo>
                  <a:lnTo>
                    <a:pt x="2592" y="875"/>
                  </a:lnTo>
                  <a:lnTo>
                    <a:pt x="2592" y="865"/>
                  </a:lnTo>
                  <a:lnTo>
                    <a:pt x="2590" y="855"/>
                  </a:lnTo>
                  <a:lnTo>
                    <a:pt x="2589" y="845"/>
                  </a:lnTo>
                  <a:lnTo>
                    <a:pt x="2588" y="835"/>
                  </a:lnTo>
                  <a:lnTo>
                    <a:pt x="2587" y="827"/>
                  </a:lnTo>
                  <a:lnTo>
                    <a:pt x="2584" y="816"/>
                  </a:lnTo>
                  <a:lnTo>
                    <a:pt x="2582" y="805"/>
                  </a:lnTo>
                  <a:lnTo>
                    <a:pt x="2579" y="794"/>
                  </a:lnTo>
                  <a:lnTo>
                    <a:pt x="2577" y="784"/>
                  </a:lnTo>
                  <a:lnTo>
                    <a:pt x="2574" y="773"/>
                  </a:lnTo>
                  <a:lnTo>
                    <a:pt x="2571" y="763"/>
                  </a:lnTo>
                  <a:lnTo>
                    <a:pt x="2567" y="752"/>
                  </a:lnTo>
                  <a:lnTo>
                    <a:pt x="2565" y="742"/>
                  </a:lnTo>
                  <a:lnTo>
                    <a:pt x="2561" y="731"/>
                  </a:lnTo>
                  <a:lnTo>
                    <a:pt x="2557" y="720"/>
                  </a:lnTo>
                  <a:lnTo>
                    <a:pt x="2553" y="709"/>
                  </a:lnTo>
                  <a:lnTo>
                    <a:pt x="2549" y="699"/>
                  </a:lnTo>
                  <a:lnTo>
                    <a:pt x="2543" y="689"/>
                  </a:lnTo>
                  <a:lnTo>
                    <a:pt x="2539" y="678"/>
                  </a:lnTo>
                  <a:lnTo>
                    <a:pt x="2533" y="667"/>
                  </a:lnTo>
                  <a:lnTo>
                    <a:pt x="2529" y="657"/>
                  </a:lnTo>
                  <a:lnTo>
                    <a:pt x="2522" y="645"/>
                  </a:lnTo>
                  <a:lnTo>
                    <a:pt x="2516" y="634"/>
                  </a:lnTo>
                  <a:lnTo>
                    <a:pt x="2508" y="624"/>
                  </a:lnTo>
                  <a:lnTo>
                    <a:pt x="2502" y="614"/>
                  </a:lnTo>
                  <a:lnTo>
                    <a:pt x="2493" y="604"/>
                  </a:lnTo>
                  <a:lnTo>
                    <a:pt x="2485" y="594"/>
                  </a:lnTo>
                  <a:lnTo>
                    <a:pt x="2476" y="586"/>
                  </a:lnTo>
                  <a:lnTo>
                    <a:pt x="2469" y="578"/>
                  </a:lnTo>
                  <a:lnTo>
                    <a:pt x="2459" y="568"/>
                  </a:lnTo>
                  <a:lnTo>
                    <a:pt x="2450" y="560"/>
                  </a:lnTo>
                  <a:lnTo>
                    <a:pt x="2440" y="552"/>
                  </a:lnTo>
                  <a:lnTo>
                    <a:pt x="2430" y="545"/>
                  </a:lnTo>
                  <a:lnTo>
                    <a:pt x="2419" y="536"/>
                  </a:lnTo>
                  <a:lnTo>
                    <a:pt x="2410" y="530"/>
                  </a:lnTo>
                  <a:lnTo>
                    <a:pt x="2400" y="523"/>
                  </a:lnTo>
                  <a:lnTo>
                    <a:pt x="2390" y="517"/>
                  </a:lnTo>
                  <a:lnTo>
                    <a:pt x="2378" y="509"/>
                  </a:lnTo>
                  <a:lnTo>
                    <a:pt x="2367" y="502"/>
                  </a:lnTo>
                  <a:lnTo>
                    <a:pt x="2355" y="496"/>
                  </a:lnTo>
                  <a:lnTo>
                    <a:pt x="2344" y="490"/>
                  </a:lnTo>
                  <a:lnTo>
                    <a:pt x="2332" y="484"/>
                  </a:lnTo>
                  <a:lnTo>
                    <a:pt x="2321" y="477"/>
                  </a:lnTo>
                  <a:lnTo>
                    <a:pt x="2309" y="472"/>
                  </a:lnTo>
                  <a:lnTo>
                    <a:pt x="2298" y="467"/>
                  </a:lnTo>
                  <a:lnTo>
                    <a:pt x="2286" y="461"/>
                  </a:lnTo>
                  <a:lnTo>
                    <a:pt x="2274" y="456"/>
                  </a:lnTo>
                  <a:lnTo>
                    <a:pt x="2262" y="451"/>
                  </a:lnTo>
                  <a:lnTo>
                    <a:pt x="2251" y="448"/>
                  </a:lnTo>
                  <a:lnTo>
                    <a:pt x="2239" y="443"/>
                  </a:lnTo>
                  <a:lnTo>
                    <a:pt x="2228" y="439"/>
                  </a:lnTo>
                  <a:lnTo>
                    <a:pt x="2216" y="436"/>
                  </a:lnTo>
                  <a:lnTo>
                    <a:pt x="2205" y="432"/>
                  </a:lnTo>
                  <a:lnTo>
                    <a:pt x="2192" y="428"/>
                  </a:lnTo>
                  <a:lnTo>
                    <a:pt x="2181" y="425"/>
                  </a:lnTo>
                  <a:lnTo>
                    <a:pt x="2169" y="421"/>
                  </a:lnTo>
                  <a:lnTo>
                    <a:pt x="2158" y="418"/>
                  </a:lnTo>
                  <a:lnTo>
                    <a:pt x="2148" y="415"/>
                  </a:lnTo>
                  <a:lnTo>
                    <a:pt x="2137" y="412"/>
                  </a:lnTo>
                  <a:lnTo>
                    <a:pt x="2125" y="409"/>
                  </a:lnTo>
                  <a:lnTo>
                    <a:pt x="2116" y="407"/>
                  </a:lnTo>
                  <a:lnTo>
                    <a:pt x="2105" y="404"/>
                  </a:lnTo>
                  <a:lnTo>
                    <a:pt x="2095" y="402"/>
                  </a:lnTo>
                  <a:lnTo>
                    <a:pt x="2086" y="400"/>
                  </a:lnTo>
                  <a:lnTo>
                    <a:pt x="2077" y="397"/>
                  </a:lnTo>
                  <a:lnTo>
                    <a:pt x="2067" y="395"/>
                  </a:lnTo>
                  <a:lnTo>
                    <a:pt x="2058" y="394"/>
                  </a:lnTo>
                  <a:lnTo>
                    <a:pt x="2049" y="392"/>
                  </a:lnTo>
                  <a:lnTo>
                    <a:pt x="2043" y="392"/>
                  </a:lnTo>
                  <a:lnTo>
                    <a:pt x="2034" y="390"/>
                  </a:lnTo>
                  <a:lnTo>
                    <a:pt x="2026" y="389"/>
                  </a:lnTo>
                  <a:lnTo>
                    <a:pt x="2020" y="386"/>
                  </a:lnTo>
                  <a:lnTo>
                    <a:pt x="2013" y="386"/>
                  </a:lnTo>
                  <a:lnTo>
                    <a:pt x="2007" y="385"/>
                  </a:lnTo>
                  <a:lnTo>
                    <a:pt x="2000" y="384"/>
                  </a:lnTo>
                  <a:lnTo>
                    <a:pt x="1995" y="383"/>
                  </a:lnTo>
                  <a:lnTo>
                    <a:pt x="1991" y="383"/>
                  </a:lnTo>
                  <a:lnTo>
                    <a:pt x="1984" y="382"/>
                  </a:lnTo>
                  <a:lnTo>
                    <a:pt x="1978" y="382"/>
                  </a:lnTo>
                  <a:lnTo>
                    <a:pt x="1974" y="382"/>
                  </a:lnTo>
                  <a:lnTo>
                    <a:pt x="1974" y="382"/>
                  </a:lnTo>
                  <a:lnTo>
                    <a:pt x="1974" y="379"/>
                  </a:lnTo>
                  <a:lnTo>
                    <a:pt x="1974" y="372"/>
                  </a:lnTo>
                  <a:lnTo>
                    <a:pt x="1973" y="367"/>
                  </a:lnTo>
                  <a:lnTo>
                    <a:pt x="1973" y="362"/>
                  </a:lnTo>
                  <a:lnTo>
                    <a:pt x="1973" y="356"/>
                  </a:lnTo>
                  <a:lnTo>
                    <a:pt x="1973" y="349"/>
                  </a:lnTo>
                  <a:lnTo>
                    <a:pt x="1971" y="340"/>
                  </a:lnTo>
                  <a:lnTo>
                    <a:pt x="1969" y="332"/>
                  </a:lnTo>
                  <a:lnTo>
                    <a:pt x="1968" y="322"/>
                  </a:lnTo>
                  <a:lnTo>
                    <a:pt x="1967" y="313"/>
                  </a:lnTo>
                  <a:lnTo>
                    <a:pt x="1964" y="302"/>
                  </a:lnTo>
                  <a:lnTo>
                    <a:pt x="1962" y="292"/>
                  </a:lnTo>
                  <a:lnTo>
                    <a:pt x="1958" y="281"/>
                  </a:lnTo>
                  <a:lnTo>
                    <a:pt x="1955" y="271"/>
                  </a:lnTo>
                  <a:lnTo>
                    <a:pt x="1952" y="265"/>
                  </a:lnTo>
                  <a:lnTo>
                    <a:pt x="1950" y="259"/>
                  </a:lnTo>
                  <a:lnTo>
                    <a:pt x="1948" y="253"/>
                  </a:lnTo>
                  <a:lnTo>
                    <a:pt x="1945" y="247"/>
                  </a:lnTo>
                  <a:lnTo>
                    <a:pt x="1942" y="241"/>
                  </a:lnTo>
                  <a:lnTo>
                    <a:pt x="1939" y="235"/>
                  </a:lnTo>
                  <a:lnTo>
                    <a:pt x="1935" y="229"/>
                  </a:lnTo>
                  <a:lnTo>
                    <a:pt x="1932" y="223"/>
                  </a:lnTo>
                  <a:lnTo>
                    <a:pt x="1928" y="217"/>
                  </a:lnTo>
                  <a:lnTo>
                    <a:pt x="1923" y="210"/>
                  </a:lnTo>
                  <a:lnTo>
                    <a:pt x="1919" y="205"/>
                  </a:lnTo>
                  <a:lnTo>
                    <a:pt x="1916" y="199"/>
                  </a:lnTo>
                  <a:lnTo>
                    <a:pt x="1910" y="193"/>
                  </a:lnTo>
                  <a:lnTo>
                    <a:pt x="1906" y="187"/>
                  </a:lnTo>
                  <a:lnTo>
                    <a:pt x="1902" y="182"/>
                  </a:lnTo>
                  <a:lnTo>
                    <a:pt x="1897" y="176"/>
                  </a:lnTo>
                  <a:lnTo>
                    <a:pt x="1891" y="170"/>
                  </a:lnTo>
                  <a:lnTo>
                    <a:pt x="1885" y="164"/>
                  </a:lnTo>
                  <a:lnTo>
                    <a:pt x="1879" y="159"/>
                  </a:lnTo>
                  <a:lnTo>
                    <a:pt x="1873" y="153"/>
                  </a:lnTo>
                  <a:lnTo>
                    <a:pt x="1865" y="147"/>
                  </a:lnTo>
                  <a:lnTo>
                    <a:pt x="1859" y="142"/>
                  </a:lnTo>
                  <a:lnTo>
                    <a:pt x="1852" y="137"/>
                  </a:lnTo>
                  <a:lnTo>
                    <a:pt x="1846" y="132"/>
                  </a:lnTo>
                  <a:lnTo>
                    <a:pt x="1837" y="126"/>
                  </a:lnTo>
                  <a:lnTo>
                    <a:pt x="1829" y="121"/>
                  </a:lnTo>
                  <a:lnTo>
                    <a:pt x="1821" y="116"/>
                  </a:lnTo>
                  <a:lnTo>
                    <a:pt x="1813" y="113"/>
                  </a:lnTo>
                  <a:lnTo>
                    <a:pt x="1804" y="107"/>
                  </a:lnTo>
                  <a:lnTo>
                    <a:pt x="1795" y="103"/>
                  </a:lnTo>
                  <a:lnTo>
                    <a:pt x="1785" y="100"/>
                  </a:lnTo>
                  <a:lnTo>
                    <a:pt x="1777" y="96"/>
                  </a:lnTo>
                  <a:lnTo>
                    <a:pt x="1766" y="92"/>
                  </a:lnTo>
                  <a:lnTo>
                    <a:pt x="1756" y="89"/>
                  </a:lnTo>
                  <a:lnTo>
                    <a:pt x="1745" y="85"/>
                  </a:lnTo>
                  <a:lnTo>
                    <a:pt x="1735" y="82"/>
                  </a:lnTo>
                  <a:lnTo>
                    <a:pt x="1724" y="79"/>
                  </a:lnTo>
                  <a:lnTo>
                    <a:pt x="1714" y="78"/>
                  </a:lnTo>
                  <a:lnTo>
                    <a:pt x="1704" y="75"/>
                  </a:lnTo>
                  <a:lnTo>
                    <a:pt x="1695" y="75"/>
                  </a:lnTo>
                  <a:lnTo>
                    <a:pt x="1684" y="73"/>
                  </a:lnTo>
                  <a:lnTo>
                    <a:pt x="1674" y="73"/>
                  </a:lnTo>
                  <a:lnTo>
                    <a:pt x="1664" y="73"/>
                  </a:lnTo>
                  <a:lnTo>
                    <a:pt x="1654" y="73"/>
                  </a:lnTo>
                  <a:lnTo>
                    <a:pt x="1644" y="73"/>
                  </a:lnTo>
                  <a:lnTo>
                    <a:pt x="1634" y="73"/>
                  </a:lnTo>
                  <a:lnTo>
                    <a:pt x="1625" y="74"/>
                  </a:lnTo>
                  <a:lnTo>
                    <a:pt x="1616" y="77"/>
                  </a:lnTo>
                  <a:lnTo>
                    <a:pt x="1606" y="77"/>
                  </a:lnTo>
                  <a:lnTo>
                    <a:pt x="1596" y="79"/>
                  </a:lnTo>
                  <a:lnTo>
                    <a:pt x="1586" y="80"/>
                  </a:lnTo>
                  <a:lnTo>
                    <a:pt x="1577" y="83"/>
                  </a:lnTo>
                  <a:lnTo>
                    <a:pt x="1568" y="84"/>
                  </a:lnTo>
                  <a:lnTo>
                    <a:pt x="1559" y="86"/>
                  </a:lnTo>
                  <a:lnTo>
                    <a:pt x="1550" y="90"/>
                  </a:lnTo>
                  <a:lnTo>
                    <a:pt x="1542" y="93"/>
                  </a:lnTo>
                  <a:lnTo>
                    <a:pt x="1533" y="95"/>
                  </a:lnTo>
                  <a:lnTo>
                    <a:pt x="1524" y="97"/>
                  </a:lnTo>
                  <a:lnTo>
                    <a:pt x="1515" y="101"/>
                  </a:lnTo>
                  <a:lnTo>
                    <a:pt x="1507" y="104"/>
                  </a:lnTo>
                  <a:lnTo>
                    <a:pt x="1499" y="107"/>
                  </a:lnTo>
                  <a:lnTo>
                    <a:pt x="1491" y="112"/>
                  </a:lnTo>
                  <a:lnTo>
                    <a:pt x="1482" y="115"/>
                  </a:lnTo>
                  <a:lnTo>
                    <a:pt x="1476" y="119"/>
                  </a:lnTo>
                  <a:lnTo>
                    <a:pt x="1467" y="123"/>
                  </a:lnTo>
                  <a:lnTo>
                    <a:pt x="1459" y="126"/>
                  </a:lnTo>
                  <a:lnTo>
                    <a:pt x="1452" y="129"/>
                  </a:lnTo>
                  <a:lnTo>
                    <a:pt x="1445" y="132"/>
                  </a:lnTo>
                  <a:lnTo>
                    <a:pt x="1437" y="136"/>
                  </a:lnTo>
                  <a:lnTo>
                    <a:pt x="1431" y="140"/>
                  </a:lnTo>
                  <a:lnTo>
                    <a:pt x="1424" y="143"/>
                  </a:lnTo>
                  <a:lnTo>
                    <a:pt x="1419" y="148"/>
                  </a:lnTo>
                  <a:lnTo>
                    <a:pt x="1412" y="151"/>
                  </a:lnTo>
                  <a:lnTo>
                    <a:pt x="1406" y="155"/>
                  </a:lnTo>
                  <a:lnTo>
                    <a:pt x="1399" y="159"/>
                  </a:lnTo>
                  <a:lnTo>
                    <a:pt x="1395" y="163"/>
                  </a:lnTo>
                  <a:lnTo>
                    <a:pt x="1388" y="166"/>
                  </a:lnTo>
                  <a:lnTo>
                    <a:pt x="1384" y="170"/>
                  </a:lnTo>
                  <a:lnTo>
                    <a:pt x="1378" y="173"/>
                  </a:lnTo>
                  <a:lnTo>
                    <a:pt x="1375" y="177"/>
                  </a:lnTo>
                  <a:lnTo>
                    <a:pt x="1365" y="183"/>
                  </a:lnTo>
                  <a:lnTo>
                    <a:pt x="1357" y="189"/>
                  </a:lnTo>
                  <a:lnTo>
                    <a:pt x="1350" y="194"/>
                  </a:lnTo>
                  <a:lnTo>
                    <a:pt x="1345" y="199"/>
                  </a:lnTo>
                  <a:lnTo>
                    <a:pt x="1339" y="205"/>
                  </a:lnTo>
                  <a:lnTo>
                    <a:pt x="1337" y="208"/>
                  </a:lnTo>
                  <a:lnTo>
                    <a:pt x="1335" y="206"/>
                  </a:lnTo>
                  <a:lnTo>
                    <a:pt x="1333" y="204"/>
                  </a:lnTo>
                  <a:lnTo>
                    <a:pt x="1329" y="198"/>
                  </a:lnTo>
                  <a:lnTo>
                    <a:pt x="1323" y="193"/>
                  </a:lnTo>
                  <a:lnTo>
                    <a:pt x="1316" y="185"/>
                  </a:lnTo>
                  <a:lnTo>
                    <a:pt x="1307" y="177"/>
                  </a:lnTo>
                  <a:lnTo>
                    <a:pt x="1302" y="173"/>
                  </a:lnTo>
                  <a:lnTo>
                    <a:pt x="1296" y="169"/>
                  </a:lnTo>
                  <a:lnTo>
                    <a:pt x="1291" y="164"/>
                  </a:lnTo>
                  <a:lnTo>
                    <a:pt x="1285" y="161"/>
                  </a:lnTo>
                  <a:lnTo>
                    <a:pt x="1277" y="155"/>
                  </a:lnTo>
                  <a:lnTo>
                    <a:pt x="1271" y="151"/>
                  </a:lnTo>
                  <a:lnTo>
                    <a:pt x="1263" y="147"/>
                  </a:lnTo>
                  <a:lnTo>
                    <a:pt x="1256" y="142"/>
                  </a:lnTo>
                  <a:lnTo>
                    <a:pt x="1247" y="138"/>
                  </a:lnTo>
                  <a:lnTo>
                    <a:pt x="1239" y="135"/>
                  </a:lnTo>
                  <a:lnTo>
                    <a:pt x="1230" y="131"/>
                  </a:lnTo>
                  <a:lnTo>
                    <a:pt x="1223" y="128"/>
                  </a:lnTo>
                  <a:lnTo>
                    <a:pt x="1212" y="125"/>
                  </a:lnTo>
                  <a:lnTo>
                    <a:pt x="1202" y="121"/>
                  </a:lnTo>
                  <a:lnTo>
                    <a:pt x="1192" y="118"/>
                  </a:lnTo>
                  <a:lnTo>
                    <a:pt x="1182" y="117"/>
                  </a:lnTo>
                  <a:lnTo>
                    <a:pt x="1170" y="115"/>
                  </a:lnTo>
                  <a:lnTo>
                    <a:pt x="1159" y="114"/>
                  </a:lnTo>
                  <a:lnTo>
                    <a:pt x="1148" y="114"/>
                  </a:lnTo>
                  <a:lnTo>
                    <a:pt x="1137" y="114"/>
                  </a:lnTo>
                  <a:lnTo>
                    <a:pt x="1134" y="105"/>
                  </a:lnTo>
                  <a:lnTo>
                    <a:pt x="1132" y="97"/>
                  </a:lnTo>
                  <a:lnTo>
                    <a:pt x="1130" y="90"/>
                  </a:lnTo>
                  <a:lnTo>
                    <a:pt x="1127" y="82"/>
                  </a:lnTo>
                  <a:lnTo>
                    <a:pt x="1124" y="72"/>
                  </a:lnTo>
                  <a:lnTo>
                    <a:pt x="1122" y="63"/>
                  </a:lnTo>
                  <a:lnTo>
                    <a:pt x="1120" y="55"/>
                  </a:lnTo>
                  <a:lnTo>
                    <a:pt x="1118" y="47"/>
                  </a:lnTo>
                  <a:lnTo>
                    <a:pt x="1123" y="46"/>
                  </a:lnTo>
                  <a:lnTo>
                    <a:pt x="1130" y="46"/>
                  </a:lnTo>
                  <a:lnTo>
                    <a:pt x="1136" y="46"/>
                  </a:lnTo>
                  <a:lnTo>
                    <a:pt x="1143" y="46"/>
                  </a:lnTo>
                  <a:lnTo>
                    <a:pt x="1149" y="46"/>
                  </a:lnTo>
                  <a:lnTo>
                    <a:pt x="1156" y="46"/>
                  </a:lnTo>
                  <a:lnTo>
                    <a:pt x="1162" y="46"/>
                  </a:lnTo>
                  <a:lnTo>
                    <a:pt x="1169" y="47"/>
                  </a:lnTo>
                  <a:lnTo>
                    <a:pt x="1180" y="48"/>
                  </a:lnTo>
                  <a:lnTo>
                    <a:pt x="1191" y="50"/>
                  </a:lnTo>
                  <a:lnTo>
                    <a:pt x="1202" y="52"/>
                  </a:lnTo>
                  <a:lnTo>
                    <a:pt x="1214" y="56"/>
                  </a:lnTo>
                  <a:lnTo>
                    <a:pt x="1224" y="58"/>
                  </a:lnTo>
                  <a:lnTo>
                    <a:pt x="1234" y="61"/>
                  </a:lnTo>
                  <a:lnTo>
                    <a:pt x="1242" y="64"/>
                  </a:lnTo>
                  <a:lnTo>
                    <a:pt x="1252" y="68"/>
                  </a:lnTo>
                  <a:lnTo>
                    <a:pt x="1260" y="71"/>
                  </a:lnTo>
                  <a:lnTo>
                    <a:pt x="1269" y="75"/>
                  </a:lnTo>
                  <a:lnTo>
                    <a:pt x="1276" y="80"/>
                  </a:lnTo>
                  <a:lnTo>
                    <a:pt x="1285" y="84"/>
                  </a:lnTo>
                  <a:lnTo>
                    <a:pt x="1291" y="87"/>
                  </a:lnTo>
                  <a:lnTo>
                    <a:pt x="1297" y="92"/>
                  </a:lnTo>
                  <a:lnTo>
                    <a:pt x="1303" y="95"/>
                  </a:lnTo>
                  <a:lnTo>
                    <a:pt x="1309" y="100"/>
                  </a:lnTo>
                  <a:lnTo>
                    <a:pt x="1314" y="103"/>
                  </a:lnTo>
                  <a:lnTo>
                    <a:pt x="1319" y="107"/>
                  </a:lnTo>
                  <a:lnTo>
                    <a:pt x="1323" y="110"/>
                  </a:lnTo>
                  <a:lnTo>
                    <a:pt x="1328" y="115"/>
                  </a:lnTo>
                  <a:lnTo>
                    <a:pt x="1333" y="119"/>
                  </a:lnTo>
                  <a:lnTo>
                    <a:pt x="1339" y="125"/>
                  </a:lnTo>
                  <a:lnTo>
                    <a:pt x="1341" y="127"/>
                  </a:lnTo>
                  <a:lnTo>
                    <a:pt x="1343" y="129"/>
                  </a:lnTo>
                  <a:lnTo>
                    <a:pt x="1344" y="127"/>
                  </a:lnTo>
                  <a:lnTo>
                    <a:pt x="1349" y="124"/>
                  </a:lnTo>
                  <a:lnTo>
                    <a:pt x="1351" y="120"/>
                  </a:lnTo>
                  <a:lnTo>
                    <a:pt x="1355" y="117"/>
                  </a:lnTo>
                  <a:lnTo>
                    <a:pt x="1360" y="114"/>
                  </a:lnTo>
                  <a:lnTo>
                    <a:pt x="1366" y="110"/>
                  </a:lnTo>
                  <a:lnTo>
                    <a:pt x="1372" y="105"/>
                  </a:lnTo>
                  <a:lnTo>
                    <a:pt x="1378" y="101"/>
                  </a:lnTo>
                  <a:lnTo>
                    <a:pt x="1386" y="95"/>
                  </a:lnTo>
                  <a:lnTo>
                    <a:pt x="1395" y="91"/>
                  </a:lnTo>
                  <a:lnTo>
                    <a:pt x="1402" y="84"/>
                  </a:lnTo>
                  <a:lnTo>
                    <a:pt x="1412" y="80"/>
                  </a:lnTo>
                  <a:lnTo>
                    <a:pt x="1422" y="73"/>
                  </a:lnTo>
                  <a:lnTo>
                    <a:pt x="1433" y="69"/>
                  </a:lnTo>
                  <a:lnTo>
                    <a:pt x="1437" y="66"/>
                  </a:lnTo>
                  <a:lnTo>
                    <a:pt x="1443" y="62"/>
                  </a:lnTo>
                  <a:lnTo>
                    <a:pt x="1447" y="59"/>
                  </a:lnTo>
                  <a:lnTo>
                    <a:pt x="1454" y="57"/>
                  </a:lnTo>
                  <a:lnTo>
                    <a:pt x="1459" y="54"/>
                  </a:lnTo>
                  <a:lnTo>
                    <a:pt x="1465" y="51"/>
                  </a:lnTo>
                  <a:lnTo>
                    <a:pt x="1471" y="48"/>
                  </a:lnTo>
                  <a:lnTo>
                    <a:pt x="1478" y="46"/>
                  </a:lnTo>
                  <a:lnTo>
                    <a:pt x="1483" y="43"/>
                  </a:lnTo>
                  <a:lnTo>
                    <a:pt x="1490" y="39"/>
                  </a:lnTo>
                  <a:lnTo>
                    <a:pt x="1496" y="37"/>
                  </a:lnTo>
                  <a:lnTo>
                    <a:pt x="1503" y="35"/>
                  </a:lnTo>
                  <a:lnTo>
                    <a:pt x="1510" y="32"/>
                  </a:lnTo>
                  <a:lnTo>
                    <a:pt x="1516" y="29"/>
                  </a:lnTo>
                  <a:lnTo>
                    <a:pt x="1523" y="27"/>
                  </a:lnTo>
                  <a:lnTo>
                    <a:pt x="1530" y="26"/>
                  </a:lnTo>
                  <a:lnTo>
                    <a:pt x="1537" y="23"/>
                  </a:lnTo>
                  <a:lnTo>
                    <a:pt x="1544" y="21"/>
                  </a:lnTo>
                  <a:lnTo>
                    <a:pt x="1550" y="19"/>
                  </a:lnTo>
                  <a:lnTo>
                    <a:pt x="1558" y="16"/>
                  </a:lnTo>
                  <a:lnTo>
                    <a:pt x="1564" y="14"/>
                  </a:lnTo>
                  <a:lnTo>
                    <a:pt x="1572" y="13"/>
                  </a:lnTo>
                  <a:lnTo>
                    <a:pt x="1580" y="11"/>
                  </a:lnTo>
                  <a:lnTo>
                    <a:pt x="1587" y="10"/>
                  </a:lnTo>
                  <a:lnTo>
                    <a:pt x="1594" y="8"/>
                  </a:lnTo>
                  <a:lnTo>
                    <a:pt x="1602" y="6"/>
                  </a:lnTo>
                  <a:lnTo>
                    <a:pt x="1609" y="4"/>
                  </a:lnTo>
                  <a:lnTo>
                    <a:pt x="1617" y="4"/>
                  </a:lnTo>
                  <a:lnTo>
                    <a:pt x="1625" y="3"/>
                  </a:lnTo>
                  <a:lnTo>
                    <a:pt x="1633" y="2"/>
                  </a:lnTo>
                  <a:lnTo>
                    <a:pt x="1641" y="2"/>
                  </a:lnTo>
                  <a:lnTo>
                    <a:pt x="1650" y="2"/>
                  </a:lnTo>
                  <a:lnTo>
                    <a:pt x="1658" y="1"/>
                  </a:lnTo>
                  <a:lnTo>
                    <a:pt x="1668" y="0"/>
                  </a:lnTo>
                  <a:lnTo>
                    <a:pt x="1677" y="0"/>
                  </a:lnTo>
                  <a:lnTo>
                    <a:pt x="1687" y="1"/>
                  </a:lnTo>
                  <a:lnTo>
                    <a:pt x="1697" y="1"/>
                  </a:lnTo>
                  <a:lnTo>
                    <a:pt x="1707" y="1"/>
                  </a:lnTo>
                  <a:lnTo>
                    <a:pt x="1717" y="2"/>
                  </a:lnTo>
                  <a:lnTo>
                    <a:pt x="1726" y="4"/>
                  </a:lnTo>
                  <a:lnTo>
                    <a:pt x="1736" y="5"/>
                  </a:lnTo>
                  <a:lnTo>
                    <a:pt x="1746" y="8"/>
                  </a:lnTo>
                  <a:lnTo>
                    <a:pt x="1756" y="9"/>
                  </a:lnTo>
                  <a:lnTo>
                    <a:pt x="1767" y="12"/>
                  </a:lnTo>
                  <a:lnTo>
                    <a:pt x="1777" y="15"/>
                  </a:lnTo>
                  <a:lnTo>
                    <a:pt x="1787" y="19"/>
                  </a:lnTo>
                  <a:lnTo>
                    <a:pt x="1796" y="22"/>
                  </a:lnTo>
                  <a:lnTo>
                    <a:pt x="1807" y="27"/>
                  </a:lnTo>
                  <a:lnTo>
                    <a:pt x="1817" y="31"/>
                  </a:lnTo>
                  <a:lnTo>
                    <a:pt x="1827" y="35"/>
                  </a:lnTo>
                  <a:lnTo>
                    <a:pt x="1837" y="39"/>
                  </a:lnTo>
                  <a:lnTo>
                    <a:pt x="1847" y="45"/>
                  </a:lnTo>
                  <a:lnTo>
                    <a:pt x="1856" y="49"/>
                  </a:lnTo>
                  <a:lnTo>
                    <a:pt x="1864" y="55"/>
                  </a:lnTo>
                  <a:lnTo>
                    <a:pt x="1873" y="60"/>
                  </a:lnTo>
                  <a:lnTo>
                    <a:pt x="1882" y="67"/>
                  </a:lnTo>
                  <a:lnTo>
                    <a:pt x="1890" y="71"/>
                  </a:lnTo>
                  <a:lnTo>
                    <a:pt x="1897" y="77"/>
                  </a:lnTo>
                  <a:lnTo>
                    <a:pt x="1904" y="82"/>
                  </a:lnTo>
                  <a:lnTo>
                    <a:pt x="1911" y="89"/>
                  </a:lnTo>
                  <a:lnTo>
                    <a:pt x="1918" y="94"/>
                  </a:lnTo>
                  <a:lnTo>
                    <a:pt x="1925" y="101"/>
                  </a:lnTo>
                  <a:lnTo>
                    <a:pt x="1931" y="107"/>
                  </a:lnTo>
                  <a:lnTo>
                    <a:pt x="1939" y="114"/>
                  </a:lnTo>
                  <a:lnTo>
                    <a:pt x="1943" y="119"/>
                  </a:lnTo>
                  <a:lnTo>
                    <a:pt x="1949" y="126"/>
                  </a:lnTo>
                  <a:lnTo>
                    <a:pt x="1954" y="131"/>
                  </a:lnTo>
                  <a:lnTo>
                    <a:pt x="1960" y="138"/>
                  </a:lnTo>
                  <a:lnTo>
                    <a:pt x="1964" y="143"/>
                  </a:lnTo>
                  <a:lnTo>
                    <a:pt x="1968" y="150"/>
                  </a:lnTo>
                  <a:lnTo>
                    <a:pt x="1973" y="156"/>
                  </a:lnTo>
                  <a:lnTo>
                    <a:pt x="1978" y="163"/>
                  </a:lnTo>
                  <a:lnTo>
                    <a:pt x="1981" y="169"/>
                  </a:lnTo>
                  <a:lnTo>
                    <a:pt x="1985" y="175"/>
                  </a:lnTo>
                  <a:lnTo>
                    <a:pt x="1988" y="182"/>
                  </a:lnTo>
                  <a:lnTo>
                    <a:pt x="1992" y="188"/>
                  </a:lnTo>
                  <a:lnTo>
                    <a:pt x="1996" y="194"/>
                  </a:lnTo>
                  <a:lnTo>
                    <a:pt x="1999" y="200"/>
                  </a:lnTo>
                  <a:lnTo>
                    <a:pt x="2002" y="207"/>
                  </a:lnTo>
                  <a:lnTo>
                    <a:pt x="2006" y="213"/>
                  </a:lnTo>
                  <a:lnTo>
                    <a:pt x="2009" y="224"/>
                  </a:lnTo>
                  <a:lnTo>
                    <a:pt x="2013" y="235"/>
                  </a:lnTo>
                  <a:lnTo>
                    <a:pt x="2017" y="246"/>
                  </a:lnTo>
                  <a:lnTo>
                    <a:pt x="2020" y="257"/>
                  </a:lnTo>
                  <a:lnTo>
                    <a:pt x="2022" y="267"/>
                  </a:lnTo>
                  <a:lnTo>
                    <a:pt x="2024" y="277"/>
                  </a:lnTo>
                  <a:lnTo>
                    <a:pt x="2026" y="286"/>
                  </a:lnTo>
                  <a:lnTo>
                    <a:pt x="2029" y="294"/>
                  </a:lnTo>
                  <a:lnTo>
                    <a:pt x="2029" y="301"/>
                  </a:lnTo>
                  <a:lnTo>
                    <a:pt x="2030" y="308"/>
                  </a:lnTo>
                  <a:lnTo>
                    <a:pt x="2030" y="313"/>
                  </a:lnTo>
                  <a:lnTo>
                    <a:pt x="2031" y="318"/>
                  </a:lnTo>
                  <a:lnTo>
                    <a:pt x="2031" y="325"/>
                  </a:lnTo>
                  <a:lnTo>
                    <a:pt x="2032" y="328"/>
                  </a:lnTo>
                  <a:lnTo>
                    <a:pt x="2033" y="328"/>
                  </a:lnTo>
                  <a:lnTo>
                    <a:pt x="2037" y="328"/>
                  </a:lnTo>
                  <a:lnTo>
                    <a:pt x="2043" y="328"/>
                  </a:lnTo>
                  <a:lnTo>
                    <a:pt x="2053" y="331"/>
                  </a:lnTo>
                  <a:lnTo>
                    <a:pt x="2057" y="331"/>
                  </a:lnTo>
                  <a:lnTo>
                    <a:pt x="2064" y="332"/>
                  </a:lnTo>
                  <a:lnTo>
                    <a:pt x="2070" y="333"/>
                  </a:lnTo>
                  <a:lnTo>
                    <a:pt x="2078" y="334"/>
                  </a:lnTo>
                  <a:lnTo>
                    <a:pt x="2084" y="335"/>
                  </a:lnTo>
                  <a:lnTo>
                    <a:pt x="2092" y="337"/>
                  </a:lnTo>
                  <a:lnTo>
                    <a:pt x="2102" y="338"/>
                  </a:lnTo>
                  <a:lnTo>
                    <a:pt x="2112" y="341"/>
                  </a:lnTo>
                  <a:lnTo>
                    <a:pt x="2119" y="343"/>
                  </a:lnTo>
                  <a:lnTo>
                    <a:pt x="2129" y="345"/>
                  </a:lnTo>
                  <a:lnTo>
                    <a:pt x="2139" y="346"/>
                  </a:lnTo>
                  <a:lnTo>
                    <a:pt x="2149" y="349"/>
                  </a:lnTo>
                  <a:lnTo>
                    <a:pt x="2159" y="351"/>
                  </a:lnTo>
                  <a:lnTo>
                    <a:pt x="2171" y="355"/>
                  </a:lnTo>
                  <a:lnTo>
                    <a:pt x="2182" y="358"/>
                  </a:lnTo>
                  <a:lnTo>
                    <a:pt x="2194" y="361"/>
                  </a:lnTo>
                  <a:lnTo>
                    <a:pt x="2205" y="364"/>
                  </a:lnTo>
                  <a:lnTo>
                    <a:pt x="2217" y="368"/>
                  </a:lnTo>
                  <a:lnTo>
                    <a:pt x="2228" y="371"/>
                  </a:lnTo>
                  <a:lnTo>
                    <a:pt x="2241" y="375"/>
                  </a:lnTo>
                  <a:lnTo>
                    <a:pt x="2253" y="379"/>
                  </a:lnTo>
                  <a:lnTo>
                    <a:pt x="2266" y="383"/>
                  </a:lnTo>
                  <a:lnTo>
                    <a:pt x="2279" y="387"/>
                  </a:lnTo>
                  <a:lnTo>
                    <a:pt x="2292" y="393"/>
                  </a:lnTo>
                  <a:lnTo>
                    <a:pt x="2304" y="396"/>
                  </a:lnTo>
                  <a:lnTo>
                    <a:pt x="2318" y="402"/>
                  </a:lnTo>
                  <a:lnTo>
                    <a:pt x="2330" y="406"/>
                  </a:lnTo>
                  <a:lnTo>
                    <a:pt x="2343" y="413"/>
                  </a:lnTo>
                  <a:lnTo>
                    <a:pt x="2355" y="418"/>
                  </a:lnTo>
                  <a:lnTo>
                    <a:pt x="2368" y="424"/>
                  </a:lnTo>
                  <a:lnTo>
                    <a:pt x="2381" y="430"/>
                  </a:lnTo>
                  <a:lnTo>
                    <a:pt x="2394" y="437"/>
                  </a:lnTo>
                  <a:lnTo>
                    <a:pt x="2406" y="443"/>
                  </a:lnTo>
                  <a:lnTo>
                    <a:pt x="2418" y="450"/>
                  </a:lnTo>
                  <a:lnTo>
                    <a:pt x="2430" y="456"/>
                  </a:lnTo>
                  <a:lnTo>
                    <a:pt x="2442" y="465"/>
                  </a:lnTo>
                  <a:lnTo>
                    <a:pt x="2453" y="472"/>
                  </a:lnTo>
                  <a:lnTo>
                    <a:pt x="2465" y="481"/>
                  </a:lnTo>
                  <a:lnTo>
                    <a:pt x="2477" y="488"/>
                  </a:lnTo>
                  <a:lnTo>
                    <a:pt x="2490" y="498"/>
                  </a:lnTo>
                  <a:lnTo>
                    <a:pt x="2499" y="506"/>
                  </a:lnTo>
                  <a:lnTo>
                    <a:pt x="2510" y="514"/>
                  </a:lnTo>
                  <a:lnTo>
                    <a:pt x="2520" y="523"/>
                  </a:lnTo>
                  <a:lnTo>
                    <a:pt x="2531" y="533"/>
                  </a:lnTo>
                  <a:lnTo>
                    <a:pt x="2540" y="543"/>
                  </a:lnTo>
                  <a:lnTo>
                    <a:pt x="2550" y="553"/>
                  </a:lnTo>
                  <a:lnTo>
                    <a:pt x="2559" y="564"/>
                  </a:lnTo>
                  <a:lnTo>
                    <a:pt x="2567" y="575"/>
                  </a:lnTo>
                  <a:lnTo>
                    <a:pt x="2574" y="585"/>
                  </a:lnTo>
                  <a:lnTo>
                    <a:pt x="2582" y="597"/>
                  </a:lnTo>
                  <a:lnTo>
                    <a:pt x="2588" y="608"/>
                  </a:lnTo>
                  <a:lnTo>
                    <a:pt x="2596" y="621"/>
                  </a:lnTo>
                  <a:lnTo>
                    <a:pt x="2601" y="633"/>
                  </a:lnTo>
                  <a:lnTo>
                    <a:pt x="2607" y="645"/>
                  </a:lnTo>
                  <a:lnTo>
                    <a:pt x="2611" y="658"/>
                  </a:lnTo>
                  <a:lnTo>
                    <a:pt x="2617" y="672"/>
                  </a:lnTo>
                  <a:lnTo>
                    <a:pt x="2620" y="684"/>
                  </a:lnTo>
                  <a:lnTo>
                    <a:pt x="2623" y="697"/>
                  </a:lnTo>
                  <a:lnTo>
                    <a:pt x="2626" y="709"/>
                  </a:lnTo>
                  <a:lnTo>
                    <a:pt x="2630" y="722"/>
                  </a:lnTo>
                  <a:lnTo>
                    <a:pt x="2632" y="735"/>
                  </a:lnTo>
                  <a:lnTo>
                    <a:pt x="2635" y="747"/>
                  </a:lnTo>
                  <a:lnTo>
                    <a:pt x="2637" y="759"/>
                  </a:lnTo>
                  <a:lnTo>
                    <a:pt x="2641" y="772"/>
                  </a:lnTo>
                  <a:lnTo>
                    <a:pt x="2642" y="783"/>
                  </a:lnTo>
                  <a:lnTo>
                    <a:pt x="2644" y="794"/>
                  </a:lnTo>
                  <a:lnTo>
                    <a:pt x="2646" y="805"/>
                  </a:lnTo>
                  <a:lnTo>
                    <a:pt x="2648" y="816"/>
                  </a:lnTo>
                  <a:lnTo>
                    <a:pt x="2649" y="825"/>
                  </a:lnTo>
                  <a:lnTo>
                    <a:pt x="2652" y="836"/>
                  </a:lnTo>
                  <a:lnTo>
                    <a:pt x="2653" y="847"/>
                  </a:lnTo>
                  <a:lnTo>
                    <a:pt x="2655" y="858"/>
                  </a:lnTo>
                  <a:lnTo>
                    <a:pt x="2655" y="867"/>
                  </a:lnTo>
                  <a:lnTo>
                    <a:pt x="2656" y="877"/>
                  </a:lnTo>
                  <a:lnTo>
                    <a:pt x="2657" y="886"/>
                  </a:lnTo>
                  <a:lnTo>
                    <a:pt x="2658" y="895"/>
                  </a:lnTo>
                  <a:lnTo>
                    <a:pt x="2658" y="904"/>
                  </a:lnTo>
                  <a:lnTo>
                    <a:pt x="2659" y="913"/>
                  </a:lnTo>
                  <a:lnTo>
                    <a:pt x="2659" y="922"/>
                  </a:lnTo>
                  <a:lnTo>
                    <a:pt x="2660" y="931"/>
                  </a:lnTo>
                  <a:lnTo>
                    <a:pt x="2660" y="938"/>
                  </a:lnTo>
                  <a:lnTo>
                    <a:pt x="2660" y="946"/>
                  </a:lnTo>
                  <a:lnTo>
                    <a:pt x="2660" y="954"/>
                  </a:lnTo>
                  <a:lnTo>
                    <a:pt x="2660" y="961"/>
                  </a:lnTo>
                  <a:lnTo>
                    <a:pt x="2660" y="968"/>
                  </a:lnTo>
                  <a:lnTo>
                    <a:pt x="2660" y="975"/>
                  </a:lnTo>
                  <a:lnTo>
                    <a:pt x="2660" y="982"/>
                  </a:lnTo>
                  <a:lnTo>
                    <a:pt x="2660" y="990"/>
                  </a:lnTo>
                  <a:lnTo>
                    <a:pt x="2659" y="995"/>
                  </a:lnTo>
                  <a:lnTo>
                    <a:pt x="2658" y="1002"/>
                  </a:lnTo>
                  <a:lnTo>
                    <a:pt x="2657" y="1007"/>
                  </a:lnTo>
                  <a:lnTo>
                    <a:pt x="2657" y="1014"/>
                  </a:lnTo>
                  <a:lnTo>
                    <a:pt x="2656" y="1025"/>
                  </a:lnTo>
                  <a:lnTo>
                    <a:pt x="2655" y="1036"/>
                  </a:lnTo>
                  <a:lnTo>
                    <a:pt x="2653" y="1044"/>
                  </a:lnTo>
                  <a:lnTo>
                    <a:pt x="2652" y="1053"/>
                  </a:lnTo>
                  <a:lnTo>
                    <a:pt x="2650" y="1061"/>
                  </a:lnTo>
                  <a:lnTo>
                    <a:pt x="2649" y="1068"/>
                  </a:lnTo>
                  <a:lnTo>
                    <a:pt x="2647" y="1074"/>
                  </a:lnTo>
                  <a:lnTo>
                    <a:pt x="2646" y="1079"/>
                  </a:lnTo>
                  <a:lnTo>
                    <a:pt x="2645" y="1084"/>
                  </a:lnTo>
                  <a:lnTo>
                    <a:pt x="2644" y="1088"/>
                  </a:lnTo>
                  <a:lnTo>
                    <a:pt x="2643" y="1093"/>
                  </a:lnTo>
                  <a:lnTo>
                    <a:pt x="2643" y="1095"/>
                  </a:lnTo>
                  <a:lnTo>
                    <a:pt x="2644" y="1095"/>
                  </a:lnTo>
                  <a:lnTo>
                    <a:pt x="2648" y="1098"/>
                  </a:lnTo>
                  <a:lnTo>
                    <a:pt x="2652" y="1099"/>
                  </a:lnTo>
                  <a:lnTo>
                    <a:pt x="2656" y="1101"/>
                  </a:lnTo>
                  <a:lnTo>
                    <a:pt x="2660" y="1105"/>
                  </a:lnTo>
                  <a:lnTo>
                    <a:pt x="2667" y="1109"/>
                  </a:lnTo>
                  <a:lnTo>
                    <a:pt x="2672" y="1112"/>
                  </a:lnTo>
                  <a:lnTo>
                    <a:pt x="2679" y="1117"/>
                  </a:lnTo>
                  <a:lnTo>
                    <a:pt x="2687" y="1121"/>
                  </a:lnTo>
                  <a:lnTo>
                    <a:pt x="2695" y="1128"/>
                  </a:lnTo>
                  <a:lnTo>
                    <a:pt x="2704" y="1133"/>
                  </a:lnTo>
                  <a:lnTo>
                    <a:pt x="2713" y="1140"/>
                  </a:lnTo>
                  <a:lnTo>
                    <a:pt x="2717" y="1143"/>
                  </a:lnTo>
                  <a:lnTo>
                    <a:pt x="2723" y="1146"/>
                  </a:lnTo>
                  <a:lnTo>
                    <a:pt x="2727" y="1149"/>
                  </a:lnTo>
                  <a:lnTo>
                    <a:pt x="2734" y="1154"/>
                  </a:lnTo>
                  <a:lnTo>
                    <a:pt x="2738" y="1157"/>
                  </a:lnTo>
                  <a:lnTo>
                    <a:pt x="2744" y="1160"/>
                  </a:lnTo>
                  <a:lnTo>
                    <a:pt x="2748" y="1165"/>
                  </a:lnTo>
                  <a:lnTo>
                    <a:pt x="2755" y="1169"/>
                  </a:lnTo>
                  <a:lnTo>
                    <a:pt x="2760" y="1172"/>
                  </a:lnTo>
                  <a:lnTo>
                    <a:pt x="2765" y="1177"/>
                  </a:lnTo>
                  <a:lnTo>
                    <a:pt x="2771" y="1181"/>
                  </a:lnTo>
                  <a:lnTo>
                    <a:pt x="2778" y="1187"/>
                  </a:lnTo>
                  <a:lnTo>
                    <a:pt x="2783" y="1190"/>
                  </a:lnTo>
                  <a:lnTo>
                    <a:pt x="2788" y="1195"/>
                  </a:lnTo>
                  <a:lnTo>
                    <a:pt x="2794" y="1200"/>
                  </a:lnTo>
                  <a:lnTo>
                    <a:pt x="2800" y="1205"/>
                  </a:lnTo>
                  <a:lnTo>
                    <a:pt x="2807" y="1210"/>
                  </a:lnTo>
                  <a:lnTo>
                    <a:pt x="2814" y="1215"/>
                  </a:lnTo>
                  <a:lnTo>
                    <a:pt x="2820" y="1220"/>
                  </a:lnTo>
                  <a:lnTo>
                    <a:pt x="2827" y="1226"/>
                  </a:lnTo>
                  <a:lnTo>
                    <a:pt x="2832" y="1230"/>
                  </a:lnTo>
                  <a:lnTo>
                    <a:pt x="2839" y="1236"/>
                  </a:lnTo>
                  <a:lnTo>
                    <a:pt x="2845" y="1241"/>
                  </a:lnTo>
                  <a:lnTo>
                    <a:pt x="2852" y="1248"/>
                  </a:lnTo>
                  <a:lnTo>
                    <a:pt x="2859" y="1253"/>
                  </a:lnTo>
                  <a:lnTo>
                    <a:pt x="2865" y="1260"/>
                  </a:lnTo>
                  <a:lnTo>
                    <a:pt x="2872" y="1267"/>
                  </a:lnTo>
                  <a:lnTo>
                    <a:pt x="2879" y="1273"/>
                  </a:lnTo>
                  <a:lnTo>
                    <a:pt x="2886" y="1280"/>
                  </a:lnTo>
                  <a:lnTo>
                    <a:pt x="2892" y="1286"/>
                  </a:lnTo>
                  <a:lnTo>
                    <a:pt x="2899" y="1293"/>
                  </a:lnTo>
                  <a:lnTo>
                    <a:pt x="2906" y="1299"/>
                  </a:lnTo>
                  <a:lnTo>
                    <a:pt x="2912" y="1306"/>
                  </a:lnTo>
                  <a:lnTo>
                    <a:pt x="2920" y="1314"/>
                  </a:lnTo>
                  <a:lnTo>
                    <a:pt x="2926" y="1321"/>
                  </a:lnTo>
                  <a:lnTo>
                    <a:pt x="2934" y="1329"/>
                  </a:lnTo>
                  <a:lnTo>
                    <a:pt x="2941" y="1336"/>
                  </a:lnTo>
                  <a:lnTo>
                    <a:pt x="2948" y="1344"/>
                  </a:lnTo>
                  <a:lnTo>
                    <a:pt x="2955" y="1352"/>
                  </a:lnTo>
                  <a:lnTo>
                    <a:pt x="2963" y="1361"/>
                  </a:lnTo>
                  <a:lnTo>
                    <a:pt x="2969" y="1368"/>
                  </a:lnTo>
                  <a:lnTo>
                    <a:pt x="2977" y="1377"/>
                  </a:lnTo>
                  <a:lnTo>
                    <a:pt x="2984" y="1386"/>
                  </a:lnTo>
                  <a:lnTo>
                    <a:pt x="2992" y="1396"/>
                  </a:lnTo>
                  <a:lnTo>
                    <a:pt x="2999" y="1405"/>
                  </a:lnTo>
                  <a:lnTo>
                    <a:pt x="3006" y="1413"/>
                  </a:lnTo>
                  <a:lnTo>
                    <a:pt x="3013" y="1422"/>
                  </a:lnTo>
                  <a:lnTo>
                    <a:pt x="3021" y="1432"/>
                  </a:lnTo>
                  <a:lnTo>
                    <a:pt x="3027" y="1442"/>
                  </a:lnTo>
                  <a:lnTo>
                    <a:pt x="3035" y="1452"/>
                  </a:lnTo>
                  <a:lnTo>
                    <a:pt x="3038" y="1456"/>
                  </a:lnTo>
                  <a:lnTo>
                    <a:pt x="3042" y="1462"/>
                  </a:lnTo>
                  <a:lnTo>
                    <a:pt x="3046" y="1466"/>
                  </a:lnTo>
                  <a:lnTo>
                    <a:pt x="3050" y="1472"/>
                  </a:lnTo>
                  <a:lnTo>
                    <a:pt x="3056" y="1482"/>
                  </a:lnTo>
                  <a:lnTo>
                    <a:pt x="3062" y="1492"/>
                  </a:lnTo>
                  <a:lnTo>
                    <a:pt x="3069" y="1502"/>
                  </a:lnTo>
                  <a:lnTo>
                    <a:pt x="3075" y="1512"/>
                  </a:lnTo>
                  <a:lnTo>
                    <a:pt x="3079" y="1516"/>
                  </a:lnTo>
                  <a:lnTo>
                    <a:pt x="3082" y="1522"/>
                  </a:lnTo>
                  <a:lnTo>
                    <a:pt x="3085" y="1527"/>
                  </a:lnTo>
                  <a:lnTo>
                    <a:pt x="3088" y="1533"/>
                  </a:lnTo>
                  <a:lnTo>
                    <a:pt x="3092" y="1538"/>
                  </a:lnTo>
                  <a:lnTo>
                    <a:pt x="3095" y="1544"/>
                  </a:lnTo>
                  <a:lnTo>
                    <a:pt x="3098" y="1549"/>
                  </a:lnTo>
                  <a:lnTo>
                    <a:pt x="3102" y="1556"/>
                  </a:lnTo>
                  <a:lnTo>
                    <a:pt x="3104" y="1560"/>
                  </a:lnTo>
                  <a:lnTo>
                    <a:pt x="3107" y="1566"/>
                  </a:lnTo>
                  <a:lnTo>
                    <a:pt x="3109" y="1571"/>
                  </a:lnTo>
                  <a:lnTo>
                    <a:pt x="3113" y="1578"/>
                  </a:lnTo>
                  <a:lnTo>
                    <a:pt x="3115" y="1583"/>
                  </a:lnTo>
                  <a:lnTo>
                    <a:pt x="3118" y="1589"/>
                  </a:lnTo>
                  <a:lnTo>
                    <a:pt x="3120" y="1594"/>
                  </a:lnTo>
                  <a:lnTo>
                    <a:pt x="3124" y="1601"/>
                  </a:lnTo>
                  <a:lnTo>
                    <a:pt x="3126" y="1606"/>
                  </a:lnTo>
                  <a:lnTo>
                    <a:pt x="3129" y="1612"/>
                  </a:lnTo>
                  <a:lnTo>
                    <a:pt x="3130" y="1617"/>
                  </a:lnTo>
                  <a:lnTo>
                    <a:pt x="3134" y="1624"/>
                  </a:lnTo>
                  <a:lnTo>
                    <a:pt x="3136" y="1629"/>
                  </a:lnTo>
                  <a:lnTo>
                    <a:pt x="3140" y="1636"/>
                  </a:lnTo>
                  <a:lnTo>
                    <a:pt x="3143" y="1642"/>
                  </a:lnTo>
                  <a:lnTo>
                    <a:pt x="3145" y="1649"/>
                  </a:lnTo>
                  <a:lnTo>
                    <a:pt x="3150" y="1659"/>
                  </a:lnTo>
                  <a:lnTo>
                    <a:pt x="3154" y="1670"/>
                  </a:lnTo>
                  <a:lnTo>
                    <a:pt x="3156" y="1680"/>
                  </a:lnTo>
                  <a:lnTo>
                    <a:pt x="3161" y="1691"/>
                  </a:lnTo>
                  <a:lnTo>
                    <a:pt x="3165" y="1702"/>
                  </a:lnTo>
                  <a:lnTo>
                    <a:pt x="3169" y="1713"/>
                  </a:lnTo>
                  <a:lnTo>
                    <a:pt x="3172" y="1724"/>
                  </a:lnTo>
                  <a:lnTo>
                    <a:pt x="3176" y="1736"/>
                  </a:lnTo>
                  <a:lnTo>
                    <a:pt x="3178" y="1747"/>
                  </a:lnTo>
                  <a:lnTo>
                    <a:pt x="3182" y="1759"/>
                  </a:lnTo>
                  <a:lnTo>
                    <a:pt x="3186" y="1770"/>
                  </a:lnTo>
                  <a:lnTo>
                    <a:pt x="3188" y="1782"/>
                  </a:lnTo>
                  <a:lnTo>
                    <a:pt x="3188" y="1788"/>
                  </a:lnTo>
                  <a:lnTo>
                    <a:pt x="3191" y="1794"/>
                  </a:lnTo>
                  <a:lnTo>
                    <a:pt x="3191" y="1800"/>
                  </a:lnTo>
                  <a:lnTo>
                    <a:pt x="3194" y="1806"/>
                  </a:lnTo>
                  <a:lnTo>
                    <a:pt x="3194" y="1812"/>
                  </a:lnTo>
                  <a:lnTo>
                    <a:pt x="3197" y="1818"/>
                  </a:lnTo>
                  <a:lnTo>
                    <a:pt x="3197" y="1825"/>
                  </a:lnTo>
                  <a:lnTo>
                    <a:pt x="3199" y="1832"/>
                  </a:lnTo>
                  <a:lnTo>
                    <a:pt x="3199" y="1839"/>
                  </a:lnTo>
                  <a:lnTo>
                    <a:pt x="3202" y="1847"/>
                  </a:lnTo>
                  <a:lnTo>
                    <a:pt x="3202" y="1855"/>
                  </a:lnTo>
                  <a:lnTo>
                    <a:pt x="3203" y="1863"/>
                  </a:lnTo>
                  <a:lnTo>
                    <a:pt x="3203" y="1870"/>
                  </a:lnTo>
                  <a:lnTo>
                    <a:pt x="3205" y="1878"/>
                  </a:lnTo>
                  <a:lnTo>
                    <a:pt x="3206" y="1885"/>
                  </a:lnTo>
                  <a:lnTo>
                    <a:pt x="3207" y="1893"/>
                  </a:lnTo>
                  <a:lnTo>
                    <a:pt x="3207" y="1899"/>
                  </a:lnTo>
                  <a:lnTo>
                    <a:pt x="3208" y="1906"/>
                  </a:lnTo>
                  <a:lnTo>
                    <a:pt x="3208" y="1913"/>
                  </a:lnTo>
                  <a:lnTo>
                    <a:pt x="3209" y="1919"/>
                  </a:lnTo>
                  <a:lnTo>
                    <a:pt x="3209" y="1925"/>
                  </a:lnTo>
                  <a:lnTo>
                    <a:pt x="3210" y="1931"/>
                  </a:lnTo>
                  <a:lnTo>
                    <a:pt x="3210" y="1938"/>
                  </a:lnTo>
                  <a:lnTo>
                    <a:pt x="3211" y="1944"/>
                  </a:lnTo>
                  <a:lnTo>
                    <a:pt x="3210" y="1950"/>
                  </a:lnTo>
                  <a:lnTo>
                    <a:pt x="3210" y="1956"/>
                  </a:lnTo>
                  <a:lnTo>
                    <a:pt x="3210" y="1962"/>
                  </a:lnTo>
                  <a:lnTo>
                    <a:pt x="3210" y="1968"/>
                  </a:lnTo>
                  <a:lnTo>
                    <a:pt x="3209" y="1979"/>
                  </a:lnTo>
                  <a:lnTo>
                    <a:pt x="3208" y="1990"/>
                  </a:lnTo>
                  <a:lnTo>
                    <a:pt x="3206" y="1999"/>
                  </a:lnTo>
                  <a:lnTo>
                    <a:pt x="3205" y="2009"/>
                  </a:lnTo>
                  <a:lnTo>
                    <a:pt x="3202" y="2017"/>
                  </a:lnTo>
                  <a:lnTo>
                    <a:pt x="3200" y="2025"/>
                  </a:lnTo>
                  <a:lnTo>
                    <a:pt x="3197" y="2032"/>
                  </a:lnTo>
                  <a:lnTo>
                    <a:pt x="3192" y="2038"/>
                  </a:lnTo>
                  <a:lnTo>
                    <a:pt x="3188" y="2044"/>
                  </a:lnTo>
                  <a:lnTo>
                    <a:pt x="3184" y="2049"/>
                  </a:lnTo>
                  <a:lnTo>
                    <a:pt x="3175" y="2056"/>
                  </a:lnTo>
                  <a:lnTo>
                    <a:pt x="3165" y="2061"/>
                  </a:lnTo>
                  <a:lnTo>
                    <a:pt x="3157" y="2063"/>
                  </a:lnTo>
                  <a:lnTo>
                    <a:pt x="3151" y="2064"/>
                  </a:lnTo>
                  <a:lnTo>
                    <a:pt x="3145" y="2064"/>
                  </a:lnTo>
                  <a:lnTo>
                    <a:pt x="3139" y="2064"/>
                  </a:lnTo>
                  <a:lnTo>
                    <a:pt x="3130" y="2061"/>
                  </a:lnTo>
                  <a:lnTo>
                    <a:pt x="3125" y="2060"/>
                  </a:lnTo>
                  <a:lnTo>
                    <a:pt x="3117" y="2058"/>
                  </a:lnTo>
                  <a:lnTo>
                    <a:pt x="3110" y="2056"/>
                  </a:lnTo>
                  <a:lnTo>
                    <a:pt x="3099" y="2051"/>
                  </a:lnTo>
                  <a:lnTo>
                    <a:pt x="3090" y="2046"/>
                  </a:lnTo>
                  <a:lnTo>
                    <a:pt x="3080" y="2040"/>
                  </a:lnTo>
                  <a:lnTo>
                    <a:pt x="3070" y="2034"/>
                  </a:lnTo>
                  <a:lnTo>
                    <a:pt x="3064" y="2030"/>
                  </a:lnTo>
                  <a:lnTo>
                    <a:pt x="3059" y="2026"/>
                  </a:lnTo>
                  <a:lnTo>
                    <a:pt x="3053" y="2022"/>
                  </a:lnTo>
                  <a:lnTo>
                    <a:pt x="3049" y="2019"/>
                  </a:lnTo>
                  <a:lnTo>
                    <a:pt x="3044" y="2014"/>
                  </a:lnTo>
                  <a:lnTo>
                    <a:pt x="3038" y="2011"/>
                  </a:lnTo>
                  <a:lnTo>
                    <a:pt x="3033" y="2007"/>
                  </a:lnTo>
                  <a:lnTo>
                    <a:pt x="3028" y="2003"/>
                  </a:lnTo>
                  <a:lnTo>
                    <a:pt x="3022" y="1998"/>
                  </a:lnTo>
                  <a:lnTo>
                    <a:pt x="3016" y="1994"/>
                  </a:lnTo>
                  <a:lnTo>
                    <a:pt x="3011" y="1988"/>
                  </a:lnTo>
                  <a:lnTo>
                    <a:pt x="3005" y="1984"/>
                  </a:lnTo>
                  <a:lnTo>
                    <a:pt x="2999" y="1978"/>
                  </a:lnTo>
                  <a:lnTo>
                    <a:pt x="2994" y="1974"/>
                  </a:lnTo>
                  <a:lnTo>
                    <a:pt x="2988" y="1968"/>
                  </a:lnTo>
                  <a:lnTo>
                    <a:pt x="2983" y="1964"/>
                  </a:lnTo>
                  <a:lnTo>
                    <a:pt x="2977" y="1957"/>
                  </a:lnTo>
                  <a:lnTo>
                    <a:pt x="2971" y="1953"/>
                  </a:lnTo>
                  <a:lnTo>
                    <a:pt x="2966" y="1947"/>
                  </a:lnTo>
                  <a:lnTo>
                    <a:pt x="2961" y="1942"/>
                  </a:lnTo>
                  <a:lnTo>
                    <a:pt x="2955" y="1936"/>
                  </a:lnTo>
                  <a:lnTo>
                    <a:pt x="2949" y="1931"/>
                  </a:lnTo>
                  <a:lnTo>
                    <a:pt x="2944" y="1925"/>
                  </a:lnTo>
                  <a:lnTo>
                    <a:pt x="2940" y="1920"/>
                  </a:lnTo>
                  <a:lnTo>
                    <a:pt x="2933" y="1914"/>
                  </a:lnTo>
                  <a:lnTo>
                    <a:pt x="2928" y="1907"/>
                  </a:lnTo>
                  <a:lnTo>
                    <a:pt x="2922" y="1901"/>
                  </a:lnTo>
                  <a:lnTo>
                    <a:pt x="2917" y="1895"/>
                  </a:lnTo>
                  <a:lnTo>
                    <a:pt x="2911" y="1888"/>
                  </a:lnTo>
                  <a:lnTo>
                    <a:pt x="2906" y="1883"/>
                  </a:lnTo>
                  <a:lnTo>
                    <a:pt x="2900" y="1876"/>
                  </a:lnTo>
                  <a:lnTo>
                    <a:pt x="2896" y="1871"/>
                  </a:lnTo>
                  <a:lnTo>
                    <a:pt x="2889" y="1864"/>
                  </a:lnTo>
                  <a:lnTo>
                    <a:pt x="2885" y="1858"/>
                  </a:lnTo>
                  <a:lnTo>
                    <a:pt x="2878" y="1851"/>
                  </a:lnTo>
                  <a:lnTo>
                    <a:pt x="2874" y="1846"/>
                  </a:lnTo>
                  <a:lnTo>
                    <a:pt x="2868" y="1839"/>
                  </a:lnTo>
                  <a:lnTo>
                    <a:pt x="2864" y="1834"/>
                  </a:lnTo>
                  <a:lnTo>
                    <a:pt x="2859" y="1827"/>
                  </a:lnTo>
                  <a:lnTo>
                    <a:pt x="2855" y="1822"/>
                  </a:lnTo>
                  <a:lnTo>
                    <a:pt x="2850" y="1815"/>
                  </a:lnTo>
                  <a:lnTo>
                    <a:pt x="2845" y="1809"/>
                  </a:lnTo>
                  <a:lnTo>
                    <a:pt x="2840" y="1802"/>
                  </a:lnTo>
                  <a:lnTo>
                    <a:pt x="2836" y="1797"/>
                  </a:lnTo>
                  <a:lnTo>
                    <a:pt x="2830" y="1790"/>
                  </a:lnTo>
                  <a:lnTo>
                    <a:pt x="2826" y="1784"/>
                  </a:lnTo>
                  <a:lnTo>
                    <a:pt x="2821" y="1778"/>
                  </a:lnTo>
                  <a:lnTo>
                    <a:pt x="2818" y="1772"/>
                  </a:lnTo>
                  <a:lnTo>
                    <a:pt x="2814" y="1766"/>
                  </a:lnTo>
                  <a:lnTo>
                    <a:pt x="2809" y="1760"/>
                  </a:lnTo>
                  <a:lnTo>
                    <a:pt x="2805" y="1755"/>
                  </a:lnTo>
                  <a:lnTo>
                    <a:pt x="2802" y="1749"/>
                  </a:lnTo>
                  <a:lnTo>
                    <a:pt x="2797" y="1743"/>
                  </a:lnTo>
                  <a:lnTo>
                    <a:pt x="2794" y="1737"/>
                  </a:lnTo>
                  <a:lnTo>
                    <a:pt x="2791" y="1732"/>
                  </a:lnTo>
                  <a:lnTo>
                    <a:pt x="2787" y="1728"/>
                  </a:lnTo>
                  <a:lnTo>
                    <a:pt x="2781" y="1717"/>
                  </a:lnTo>
                  <a:lnTo>
                    <a:pt x="2774" y="1707"/>
                  </a:lnTo>
                  <a:lnTo>
                    <a:pt x="2768" y="1697"/>
                  </a:lnTo>
                  <a:lnTo>
                    <a:pt x="2762" y="1687"/>
                  </a:lnTo>
                  <a:lnTo>
                    <a:pt x="2756" y="1677"/>
                  </a:lnTo>
                  <a:lnTo>
                    <a:pt x="2750" y="1667"/>
                  </a:lnTo>
                  <a:lnTo>
                    <a:pt x="2745" y="1657"/>
                  </a:lnTo>
                  <a:lnTo>
                    <a:pt x="2739" y="1648"/>
                  </a:lnTo>
                  <a:lnTo>
                    <a:pt x="2733" y="1638"/>
                  </a:lnTo>
                  <a:lnTo>
                    <a:pt x="2728" y="1628"/>
                  </a:lnTo>
                  <a:lnTo>
                    <a:pt x="2722" y="1618"/>
                  </a:lnTo>
                  <a:lnTo>
                    <a:pt x="2717" y="1608"/>
                  </a:lnTo>
                  <a:lnTo>
                    <a:pt x="2712" y="1598"/>
                  </a:lnTo>
                  <a:lnTo>
                    <a:pt x="2707" y="1589"/>
                  </a:lnTo>
                  <a:lnTo>
                    <a:pt x="2702" y="1579"/>
                  </a:lnTo>
                  <a:lnTo>
                    <a:pt x="2699" y="1570"/>
                  </a:lnTo>
                  <a:lnTo>
                    <a:pt x="2693" y="1560"/>
                  </a:lnTo>
                  <a:lnTo>
                    <a:pt x="2689" y="1550"/>
                  </a:lnTo>
                  <a:lnTo>
                    <a:pt x="2683" y="1540"/>
                  </a:lnTo>
                  <a:lnTo>
                    <a:pt x="2680" y="1530"/>
                  </a:lnTo>
                  <a:lnTo>
                    <a:pt x="2676" y="1521"/>
                  </a:lnTo>
                  <a:lnTo>
                    <a:pt x="2671" y="1512"/>
                  </a:lnTo>
                  <a:lnTo>
                    <a:pt x="2667" y="1503"/>
                  </a:lnTo>
                  <a:lnTo>
                    <a:pt x="2664" y="1494"/>
                  </a:lnTo>
                  <a:lnTo>
                    <a:pt x="2659" y="1484"/>
                  </a:lnTo>
                  <a:lnTo>
                    <a:pt x="2656" y="1476"/>
                  </a:lnTo>
                  <a:lnTo>
                    <a:pt x="2652" y="1467"/>
                  </a:lnTo>
                  <a:lnTo>
                    <a:pt x="2648" y="1458"/>
                  </a:lnTo>
                  <a:lnTo>
                    <a:pt x="2645" y="1449"/>
                  </a:lnTo>
                  <a:lnTo>
                    <a:pt x="2642" y="1442"/>
                  </a:lnTo>
                  <a:lnTo>
                    <a:pt x="2638" y="1433"/>
                  </a:lnTo>
                  <a:lnTo>
                    <a:pt x="2636" y="1426"/>
                  </a:lnTo>
                  <a:lnTo>
                    <a:pt x="2633" y="1418"/>
                  </a:lnTo>
                  <a:lnTo>
                    <a:pt x="2630" y="1410"/>
                  </a:lnTo>
                  <a:lnTo>
                    <a:pt x="2626" y="1401"/>
                  </a:lnTo>
                  <a:lnTo>
                    <a:pt x="2623" y="1395"/>
                  </a:lnTo>
                  <a:lnTo>
                    <a:pt x="2620" y="1387"/>
                  </a:lnTo>
                  <a:lnTo>
                    <a:pt x="2618" y="1380"/>
                  </a:lnTo>
                  <a:lnTo>
                    <a:pt x="2615" y="1374"/>
                  </a:lnTo>
                  <a:lnTo>
                    <a:pt x="2613" y="1367"/>
                  </a:lnTo>
                  <a:lnTo>
                    <a:pt x="2610" y="1361"/>
                  </a:lnTo>
                  <a:lnTo>
                    <a:pt x="2608" y="1354"/>
                  </a:lnTo>
                  <a:lnTo>
                    <a:pt x="2606" y="1348"/>
                  </a:lnTo>
                  <a:lnTo>
                    <a:pt x="2605" y="1342"/>
                  </a:lnTo>
                  <a:lnTo>
                    <a:pt x="2601" y="1331"/>
                  </a:lnTo>
                  <a:lnTo>
                    <a:pt x="2598" y="1322"/>
                  </a:lnTo>
                  <a:lnTo>
                    <a:pt x="2595" y="1313"/>
                  </a:lnTo>
                  <a:lnTo>
                    <a:pt x="2591" y="1305"/>
                  </a:lnTo>
                  <a:lnTo>
                    <a:pt x="2589" y="1297"/>
                  </a:lnTo>
                  <a:lnTo>
                    <a:pt x="2588" y="1293"/>
                  </a:lnTo>
                  <a:lnTo>
                    <a:pt x="2586" y="1285"/>
                  </a:lnTo>
                  <a:lnTo>
                    <a:pt x="2586" y="1283"/>
                  </a:lnTo>
                  <a:lnTo>
                    <a:pt x="2585" y="1284"/>
                  </a:lnTo>
                  <a:lnTo>
                    <a:pt x="2583" y="1289"/>
                  </a:lnTo>
                  <a:lnTo>
                    <a:pt x="2579" y="1295"/>
                  </a:lnTo>
                  <a:lnTo>
                    <a:pt x="2576" y="1305"/>
                  </a:lnTo>
                  <a:lnTo>
                    <a:pt x="2573" y="1309"/>
                  </a:lnTo>
                  <a:lnTo>
                    <a:pt x="2571" y="1316"/>
                  </a:lnTo>
                  <a:lnTo>
                    <a:pt x="2567" y="1322"/>
                  </a:lnTo>
                  <a:lnTo>
                    <a:pt x="2565" y="1330"/>
                  </a:lnTo>
                  <a:lnTo>
                    <a:pt x="2561" y="1337"/>
                  </a:lnTo>
                  <a:lnTo>
                    <a:pt x="2557" y="1345"/>
                  </a:lnTo>
                  <a:lnTo>
                    <a:pt x="2554" y="1354"/>
                  </a:lnTo>
                  <a:lnTo>
                    <a:pt x="2551" y="1364"/>
                  </a:lnTo>
                  <a:lnTo>
                    <a:pt x="2545" y="1373"/>
                  </a:lnTo>
                  <a:lnTo>
                    <a:pt x="2540" y="1383"/>
                  </a:lnTo>
                  <a:lnTo>
                    <a:pt x="2534" y="1393"/>
                  </a:lnTo>
                  <a:lnTo>
                    <a:pt x="2530" y="1402"/>
                  </a:lnTo>
                  <a:lnTo>
                    <a:pt x="2525" y="1412"/>
                  </a:lnTo>
                  <a:lnTo>
                    <a:pt x="2519" y="1424"/>
                  </a:lnTo>
                  <a:lnTo>
                    <a:pt x="2513" y="1435"/>
                  </a:lnTo>
                  <a:lnTo>
                    <a:pt x="2507" y="1448"/>
                  </a:lnTo>
                  <a:lnTo>
                    <a:pt x="2499" y="1459"/>
                  </a:lnTo>
                  <a:lnTo>
                    <a:pt x="2493" y="1471"/>
                  </a:lnTo>
                  <a:lnTo>
                    <a:pt x="2485" y="1482"/>
                  </a:lnTo>
                  <a:lnTo>
                    <a:pt x="2477" y="1495"/>
                  </a:lnTo>
                  <a:lnTo>
                    <a:pt x="2469" y="1507"/>
                  </a:lnTo>
                  <a:lnTo>
                    <a:pt x="2461" y="1521"/>
                  </a:lnTo>
                  <a:lnTo>
                    <a:pt x="2453" y="1534"/>
                  </a:lnTo>
                  <a:lnTo>
                    <a:pt x="2446" y="1547"/>
                  </a:lnTo>
                  <a:lnTo>
                    <a:pt x="2436" y="1559"/>
                  </a:lnTo>
                  <a:lnTo>
                    <a:pt x="2426" y="1571"/>
                  </a:lnTo>
                  <a:lnTo>
                    <a:pt x="2416" y="1583"/>
                  </a:lnTo>
                  <a:lnTo>
                    <a:pt x="2407" y="1596"/>
                  </a:lnTo>
                  <a:lnTo>
                    <a:pt x="2396" y="1608"/>
                  </a:lnTo>
                  <a:lnTo>
                    <a:pt x="2387" y="1621"/>
                  </a:lnTo>
                  <a:lnTo>
                    <a:pt x="2376" y="1633"/>
                  </a:lnTo>
                  <a:lnTo>
                    <a:pt x="2366" y="1647"/>
                  </a:lnTo>
                  <a:lnTo>
                    <a:pt x="2354" y="1657"/>
                  </a:lnTo>
                  <a:lnTo>
                    <a:pt x="2343" y="1670"/>
                  </a:lnTo>
                  <a:lnTo>
                    <a:pt x="2331" y="1680"/>
                  </a:lnTo>
                  <a:lnTo>
                    <a:pt x="2320" y="1693"/>
                  </a:lnTo>
                  <a:lnTo>
                    <a:pt x="2308" y="1703"/>
                  </a:lnTo>
                  <a:lnTo>
                    <a:pt x="2296" y="1714"/>
                  </a:lnTo>
                  <a:lnTo>
                    <a:pt x="2283" y="1725"/>
                  </a:lnTo>
                  <a:lnTo>
                    <a:pt x="2271" y="1736"/>
                  </a:lnTo>
                  <a:lnTo>
                    <a:pt x="2256" y="1745"/>
                  </a:lnTo>
                  <a:lnTo>
                    <a:pt x="2242" y="1755"/>
                  </a:lnTo>
                  <a:lnTo>
                    <a:pt x="2228" y="1764"/>
                  </a:lnTo>
                  <a:lnTo>
                    <a:pt x="2214" y="1774"/>
                  </a:lnTo>
                  <a:lnTo>
                    <a:pt x="2198" y="1781"/>
                  </a:lnTo>
                  <a:lnTo>
                    <a:pt x="2184" y="1789"/>
                  </a:lnTo>
                  <a:lnTo>
                    <a:pt x="2169" y="1797"/>
                  </a:lnTo>
                  <a:lnTo>
                    <a:pt x="2154" y="1804"/>
                  </a:lnTo>
                  <a:lnTo>
                    <a:pt x="2138" y="1810"/>
                  </a:lnTo>
                  <a:lnTo>
                    <a:pt x="2123" y="1816"/>
                  </a:lnTo>
                  <a:lnTo>
                    <a:pt x="2107" y="1822"/>
                  </a:lnTo>
                  <a:lnTo>
                    <a:pt x="2092" y="1827"/>
                  </a:lnTo>
                  <a:lnTo>
                    <a:pt x="2075" y="1830"/>
                  </a:lnTo>
                  <a:lnTo>
                    <a:pt x="2058" y="1834"/>
                  </a:lnTo>
                  <a:lnTo>
                    <a:pt x="2041" y="1837"/>
                  </a:lnTo>
                  <a:lnTo>
                    <a:pt x="2024" y="1840"/>
                  </a:lnTo>
                  <a:lnTo>
                    <a:pt x="2006" y="1841"/>
                  </a:lnTo>
                  <a:lnTo>
                    <a:pt x="1988" y="1843"/>
                  </a:lnTo>
                  <a:lnTo>
                    <a:pt x="1972" y="1844"/>
                  </a:lnTo>
                  <a:lnTo>
                    <a:pt x="1955" y="1845"/>
                  </a:lnTo>
                  <a:lnTo>
                    <a:pt x="1939" y="1845"/>
                  </a:lnTo>
                  <a:lnTo>
                    <a:pt x="1923" y="1846"/>
                  </a:lnTo>
                  <a:lnTo>
                    <a:pt x="1908" y="1846"/>
                  </a:lnTo>
                  <a:lnTo>
                    <a:pt x="1894" y="1847"/>
                  </a:lnTo>
                  <a:lnTo>
                    <a:pt x="1879" y="1846"/>
                  </a:lnTo>
                  <a:lnTo>
                    <a:pt x="1865" y="1846"/>
                  </a:lnTo>
                  <a:lnTo>
                    <a:pt x="1852" y="1846"/>
                  </a:lnTo>
                  <a:lnTo>
                    <a:pt x="1839" y="1846"/>
                  </a:lnTo>
                  <a:lnTo>
                    <a:pt x="1826" y="1845"/>
                  </a:lnTo>
                  <a:lnTo>
                    <a:pt x="1814" y="1845"/>
                  </a:lnTo>
                  <a:lnTo>
                    <a:pt x="1802" y="1844"/>
                  </a:lnTo>
                  <a:lnTo>
                    <a:pt x="1791" y="1844"/>
                  </a:lnTo>
                  <a:lnTo>
                    <a:pt x="1779" y="1841"/>
                  </a:lnTo>
                  <a:lnTo>
                    <a:pt x="1768" y="1840"/>
                  </a:lnTo>
                  <a:lnTo>
                    <a:pt x="1757" y="1839"/>
                  </a:lnTo>
                  <a:lnTo>
                    <a:pt x="1747" y="1838"/>
                  </a:lnTo>
                  <a:lnTo>
                    <a:pt x="1737" y="1836"/>
                  </a:lnTo>
                  <a:lnTo>
                    <a:pt x="1727" y="1835"/>
                  </a:lnTo>
                  <a:lnTo>
                    <a:pt x="1718" y="1834"/>
                  </a:lnTo>
                  <a:lnTo>
                    <a:pt x="1710" y="1833"/>
                  </a:lnTo>
                  <a:lnTo>
                    <a:pt x="1700" y="1830"/>
                  </a:lnTo>
                  <a:lnTo>
                    <a:pt x="1692" y="1828"/>
                  </a:lnTo>
                  <a:lnTo>
                    <a:pt x="1684" y="1826"/>
                  </a:lnTo>
                  <a:lnTo>
                    <a:pt x="1676" y="1825"/>
                  </a:lnTo>
                  <a:lnTo>
                    <a:pt x="1668" y="1823"/>
                  </a:lnTo>
                  <a:lnTo>
                    <a:pt x="1662" y="1822"/>
                  </a:lnTo>
                  <a:lnTo>
                    <a:pt x="1655" y="1820"/>
                  </a:lnTo>
                  <a:lnTo>
                    <a:pt x="1650" y="1818"/>
                  </a:lnTo>
                  <a:lnTo>
                    <a:pt x="1643" y="1815"/>
                  </a:lnTo>
                  <a:lnTo>
                    <a:pt x="1637" y="1813"/>
                  </a:lnTo>
                  <a:lnTo>
                    <a:pt x="1630" y="1811"/>
                  </a:lnTo>
                  <a:lnTo>
                    <a:pt x="1626" y="1809"/>
                  </a:lnTo>
                  <a:lnTo>
                    <a:pt x="1615" y="1804"/>
                  </a:lnTo>
                  <a:lnTo>
                    <a:pt x="1606" y="1800"/>
                  </a:lnTo>
                  <a:lnTo>
                    <a:pt x="1597" y="1795"/>
                  </a:lnTo>
                  <a:lnTo>
                    <a:pt x="1591" y="1791"/>
                  </a:lnTo>
                  <a:lnTo>
                    <a:pt x="1584" y="1788"/>
                  </a:lnTo>
                  <a:lnTo>
                    <a:pt x="1580" y="1784"/>
                  </a:lnTo>
                  <a:lnTo>
                    <a:pt x="1573" y="1781"/>
                  </a:lnTo>
                  <a:lnTo>
                    <a:pt x="1570" y="1778"/>
                  </a:lnTo>
                  <a:lnTo>
                    <a:pt x="1567" y="1775"/>
                  </a:lnTo>
                  <a:lnTo>
                    <a:pt x="1564" y="1774"/>
                  </a:lnTo>
                  <a:lnTo>
                    <a:pt x="1561" y="1769"/>
                  </a:lnTo>
                  <a:lnTo>
                    <a:pt x="1561" y="1769"/>
                  </a:lnTo>
                  <a:lnTo>
                    <a:pt x="1559" y="1769"/>
                  </a:lnTo>
                  <a:lnTo>
                    <a:pt x="1554" y="1770"/>
                  </a:lnTo>
                  <a:lnTo>
                    <a:pt x="1547" y="1772"/>
                  </a:lnTo>
                  <a:lnTo>
                    <a:pt x="1537" y="1776"/>
                  </a:lnTo>
                  <a:lnTo>
                    <a:pt x="1530" y="1777"/>
                  </a:lnTo>
                  <a:lnTo>
                    <a:pt x="1524" y="1779"/>
                  </a:lnTo>
                  <a:lnTo>
                    <a:pt x="1516" y="1780"/>
                  </a:lnTo>
                  <a:lnTo>
                    <a:pt x="1508" y="1783"/>
                  </a:lnTo>
                  <a:lnTo>
                    <a:pt x="1500" y="1786"/>
                  </a:lnTo>
                  <a:lnTo>
                    <a:pt x="1491" y="1788"/>
                  </a:lnTo>
                  <a:lnTo>
                    <a:pt x="1481" y="1791"/>
                  </a:lnTo>
                  <a:lnTo>
                    <a:pt x="1472" y="1794"/>
                  </a:lnTo>
                  <a:lnTo>
                    <a:pt x="1461" y="1797"/>
                  </a:lnTo>
                  <a:lnTo>
                    <a:pt x="1450" y="1799"/>
                  </a:lnTo>
                  <a:lnTo>
                    <a:pt x="1438" y="1801"/>
                  </a:lnTo>
                  <a:lnTo>
                    <a:pt x="1427" y="1804"/>
                  </a:lnTo>
                  <a:lnTo>
                    <a:pt x="1415" y="1806"/>
                  </a:lnTo>
                  <a:lnTo>
                    <a:pt x="1403" y="1810"/>
                  </a:lnTo>
                  <a:lnTo>
                    <a:pt x="1390" y="1813"/>
                  </a:lnTo>
                  <a:lnTo>
                    <a:pt x="1378" y="1816"/>
                  </a:lnTo>
                  <a:lnTo>
                    <a:pt x="1364" y="1818"/>
                  </a:lnTo>
                  <a:lnTo>
                    <a:pt x="1350" y="1821"/>
                  </a:lnTo>
                  <a:lnTo>
                    <a:pt x="1335" y="1823"/>
                  </a:lnTo>
                  <a:lnTo>
                    <a:pt x="1322" y="1826"/>
                  </a:lnTo>
                  <a:lnTo>
                    <a:pt x="1307" y="1828"/>
                  </a:lnTo>
                  <a:lnTo>
                    <a:pt x="1293" y="1830"/>
                  </a:lnTo>
                  <a:lnTo>
                    <a:pt x="1279" y="1833"/>
                  </a:lnTo>
                  <a:lnTo>
                    <a:pt x="1264" y="1836"/>
                  </a:lnTo>
                  <a:lnTo>
                    <a:pt x="1248" y="1837"/>
                  </a:lnTo>
                  <a:lnTo>
                    <a:pt x="1233" y="1838"/>
                  </a:lnTo>
                  <a:lnTo>
                    <a:pt x="1217" y="1839"/>
                  </a:lnTo>
                  <a:lnTo>
                    <a:pt x="1202" y="1840"/>
                  </a:lnTo>
                  <a:lnTo>
                    <a:pt x="1185" y="1840"/>
                  </a:lnTo>
                  <a:lnTo>
                    <a:pt x="1170" y="1841"/>
                  </a:lnTo>
                  <a:lnTo>
                    <a:pt x="1155" y="1841"/>
                  </a:lnTo>
                  <a:lnTo>
                    <a:pt x="1139" y="1843"/>
                  </a:lnTo>
                  <a:lnTo>
                    <a:pt x="1123" y="1841"/>
                  </a:lnTo>
                  <a:lnTo>
                    <a:pt x="1107" y="1841"/>
                  </a:lnTo>
                  <a:lnTo>
                    <a:pt x="1091" y="1840"/>
                  </a:lnTo>
                  <a:lnTo>
                    <a:pt x="1076" y="1839"/>
                  </a:lnTo>
                  <a:lnTo>
                    <a:pt x="1060" y="1837"/>
                  </a:lnTo>
                  <a:lnTo>
                    <a:pt x="1044" y="1836"/>
                  </a:lnTo>
                  <a:lnTo>
                    <a:pt x="1030" y="1834"/>
                  </a:lnTo>
                  <a:lnTo>
                    <a:pt x="1016" y="1833"/>
                  </a:lnTo>
                  <a:lnTo>
                    <a:pt x="999" y="1829"/>
                  </a:lnTo>
                  <a:lnTo>
                    <a:pt x="985" y="1826"/>
                  </a:lnTo>
                  <a:lnTo>
                    <a:pt x="970" y="1822"/>
                  </a:lnTo>
                  <a:lnTo>
                    <a:pt x="956" y="1818"/>
                  </a:lnTo>
                  <a:lnTo>
                    <a:pt x="941" y="1813"/>
                  </a:lnTo>
                  <a:lnTo>
                    <a:pt x="927" y="1809"/>
                  </a:lnTo>
                  <a:lnTo>
                    <a:pt x="914" y="1803"/>
                  </a:lnTo>
                  <a:lnTo>
                    <a:pt x="901" y="1799"/>
                  </a:lnTo>
                  <a:lnTo>
                    <a:pt x="888" y="1791"/>
                  </a:lnTo>
                  <a:lnTo>
                    <a:pt x="874" y="1784"/>
                  </a:lnTo>
                  <a:lnTo>
                    <a:pt x="862" y="1777"/>
                  </a:lnTo>
                  <a:lnTo>
                    <a:pt x="852" y="1769"/>
                  </a:lnTo>
                  <a:lnTo>
                    <a:pt x="839" y="1760"/>
                  </a:lnTo>
                  <a:lnTo>
                    <a:pt x="829" y="1752"/>
                  </a:lnTo>
                  <a:lnTo>
                    <a:pt x="819" y="1742"/>
                  </a:lnTo>
                  <a:lnTo>
                    <a:pt x="809" y="1732"/>
                  </a:lnTo>
                  <a:lnTo>
                    <a:pt x="798" y="1720"/>
                  </a:lnTo>
                  <a:lnTo>
                    <a:pt x="788" y="1710"/>
                  </a:lnTo>
                  <a:lnTo>
                    <a:pt x="779" y="1698"/>
                  </a:lnTo>
                  <a:lnTo>
                    <a:pt x="770" y="1688"/>
                  </a:lnTo>
                  <a:lnTo>
                    <a:pt x="761" y="1677"/>
                  </a:lnTo>
                  <a:lnTo>
                    <a:pt x="753" y="1666"/>
                  </a:lnTo>
                  <a:lnTo>
                    <a:pt x="744" y="1655"/>
                  </a:lnTo>
                  <a:lnTo>
                    <a:pt x="738" y="1645"/>
                  </a:lnTo>
                  <a:lnTo>
                    <a:pt x="730" y="1634"/>
                  </a:lnTo>
                  <a:lnTo>
                    <a:pt x="722" y="1624"/>
                  </a:lnTo>
                  <a:lnTo>
                    <a:pt x="716" y="1613"/>
                  </a:lnTo>
                  <a:lnTo>
                    <a:pt x="710" y="1603"/>
                  </a:lnTo>
                  <a:lnTo>
                    <a:pt x="704" y="1592"/>
                  </a:lnTo>
                  <a:lnTo>
                    <a:pt x="697" y="1582"/>
                  </a:lnTo>
                  <a:lnTo>
                    <a:pt x="692" y="1572"/>
                  </a:lnTo>
                  <a:lnTo>
                    <a:pt x="687" y="1562"/>
                  </a:lnTo>
                  <a:lnTo>
                    <a:pt x="681" y="1551"/>
                  </a:lnTo>
                  <a:lnTo>
                    <a:pt x="676" y="1541"/>
                  </a:lnTo>
                  <a:lnTo>
                    <a:pt x="671" y="1530"/>
                  </a:lnTo>
                  <a:lnTo>
                    <a:pt x="668" y="1521"/>
                  </a:lnTo>
                  <a:lnTo>
                    <a:pt x="663" y="1511"/>
                  </a:lnTo>
                  <a:lnTo>
                    <a:pt x="660" y="1501"/>
                  </a:lnTo>
                  <a:lnTo>
                    <a:pt x="657" y="1491"/>
                  </a:lnTo>
                  <a:lnTo>
                    <a:pt x="653" y="1482"/>
                  </a:lnTo>
                  <a:lnTo>
                    <a:pt x="649" y="1472"/>
                  </a:lnTo>
                  <a:lnTo>
                    <a:pt x="646" y="1463"/>
                  </a:lnTo>
                  <a:lnTo>
                    <a:pt x="642" y="1454"/>
                  </a:lnTo>
                  <a:lnTo>
                    <a:pt x="640" y="1445"/>
                  </a:lnTo>
                  <a:lnTo>
                    <a:pt x="637" y="1435"/>
                  </a:lnTo>
                  <a:lnTo>
                    <a:pt x="636" y="1428"/>
                  </a:lnTo>
                  <a:lnTo>
                    <a:pt x="634" y="1419"/>
                  </a:lnTo>
                  <a:lnTo>
                    <a:pt x="633" y="1411"/>
                  </a:lnTo>
                  <a:lnTo>
                    <a:pt x="629" y="1401"/>
                  </a:lnTo>
                  <a:lnTo>
                    <a:pt x="628" y="1394"/>
                  </a:lnTo>
                  <a:lnTo>
                    <a:pt x="626" y="1385"/>
                  </a:lnTo>
                  <a:lnTo>
                    <a:pt x="625" y="1378"/>
                  </a:lnTo>
                  <a:lnTo>
                    <a:pt x="623" y="1370"/>
                  </a:lnTo>
                  <a:lnTo>
                    <a:pt x="622" y="1362"/>
                  </a:lnTo>
                  <a:lnTo>
                    <a:pt x="620" y="1355"/>
                  </a:lnTo>
                  <a:lnTo>
                    <a:pt x="620" y="1349"/>
                  </a:lnTo>
                  <a:lnTo>
                    <a:pt x="619" y="1341"/>
                  </a:lnTo>
                  <a:lnTo>
                    <a:pt x="618" y="1335"/>
                  </a:lnTo>
                  <a:lnTo>
                    <a:pt x="617" y="1328"/>
                  </a:lnTo>
                  <a:lnTo>
                    <a:pt x="617" y="1322"/>
                  </a:lnTo>
                  <a:lnTo>
                    <a:pt x="616" y="1312"/>
                  </a:lnTo>
                  <a:lnTo>
                    <a:pt x="616" y="1302"/>
                  </a:lnTo>
                  <a:lnTo>
                    <a:pt x="615" y="1292"/>
                  </a:lnTo>
                  <a:lnTo>
                    <a:pt x="615" y="1283"/>
                  </a:lnTo>
                  <a:lnTo>
                    <a:pt x="615" y="1276"/>
                  </a:lnTo>
                  <a:lnTo>
                    <a:pt x="616" y="1271"/>
                  </a:lnTo>
                  <a:lnTo>
                    <a:pt x="616" y="1263"/>
                  </a:lnTo>
                  <a:lnTo>
                    <a:pt x="617" y="1261"/>
                  </a:lnTo>
                  <a:lnTo>
                    <a:pt x="615" y="1261"/>
                  </a:lnTo>
                  <a:lnTo>
                    <a:pt x="612" y="1264"/>
                  </a:lnTo>
                  <a:lnTo>
                    <a:pt x="606" y="1268"/>
                  </a:lnTo>
                  <a:lnTo>
                    <a:pt x="600" y="1274"/>
                  </a:lnTo>
                  <a:lnTo>
                    <a:pt x="594" y="1278"/>
                  </a:lnTo>
                  <a:lnTo>
                    <a:pt x="590" y="1281"/>
                  </a:lnTo>
                  <a:lnTo>
                    <a:pt x="584" y="1285"/>
                  </a:lnTo>
                  <a:lnTo>
                    <a:pt x="580" y="1291"/>
                  </a:lnTo>
                  <a:lnTo>
                    <a:pt x="573" y="1294"/>
                  </a:lnTo>
                  <a:lnTo>
                    <a:pt x="567" y="1299"/>
                  </a:lnTo>
                  <a:lnTo>
                    <a:pt x="560" y="1305"/>
                  </a:lnTo>
                  <a:lnTo>
                    <a:pt x="554" y="1312"/>
                  </a:lnTo>
                  <a:lnTo>
                    <a:pt x="545" y="1316"/>
                  </a:lnTo>
                  <a:lnTo>
                    <a:pt x="537" y="1321"/>
                  </a:lnTo>
                  <a:lnTo>
                    <a:pt x="528" y="1327"/>
                  </a:lnTo>
                  <a:lnTo>
                    <a:pt x="521" y="1333"/>
                  </a:lnTo>
                  <a:lnTo>
                    <a:pt x="511" y="1340"/>
                  </a:lnTo>
                  <a:lnTo>
                    <a:pt x="502" y="1347"/>
                  </a:lnTo>
                  <a:lnTo>
                    <a:pt x="493" y="1353"/>
                  </a:lnTo>
                  <a:lnTo>
                    <a:pt x="485" y="1360"/>
                  </a:lnTo>
                  <a:lnTo>
                    <a:pt x="474" y="1365"/>
                  </a:lnTo>
                  <a:lnTo>
                    <a:pt x="464" y="1372"/>
                  </a:lnTo>
                  <a:lnTo>
                    <a:pt x="454" y="1378"/>
                  </a:lnTo>
                  <a:lnTo>
                    <a:pt x="444" y="1385"/>
                  </a:lnTo>
                  <a:lnTo>
                    <a:pt x="433" y="1391"/>
                  </a:lnTo>
                  <a:lnTo>
                    <a:pt x="422" y="1398"/>
                  </a:lnTo>
                  <a:lnTo>
                    <a:pt x="411" y="1405"/>
                  </a:lnTo>
                  <a:lnTo>
                    <a:pt x="401" y="1411"/>
                  </a:lnTo>
                  <a:lnTo>
                    <a:pt x="389" y="1417"/>
                  </a:lnTo>
                  <a:lnTo>
                    <a:pt x="377" y="1422"/>
                  </a:lnTo>
                  <a:lnTo>
                    <a:pt x="365" y="1428"/>
                  </a:lnTo>
                  <a:lnTo>
                    <a:pt x="354" y="1434"/>
                  </a:lnTo>
                  <a:lnTo>
                    <a:pt x="342" y="1439"/>
                  </a:lnTo>
                  <a:lnTo>
                    <a:pt x="331" y="1444"/>
                  </a:lnTo>
                  <a:lnTo>
                    <a:pt x="319" y="1448"/>
                  </a:lnTo>
                  <a:lnTo>
                    <a:pt x="308" y="1454"/>
                  </a:lnTo>
                  <a:lnTo>
                    <a:pt x="295" y="1457"/>
                  </a:lnTo>
                  <a:lnTo>
                    <a:pt x="284" y="1462"/>
                  </a:lnTo>
                  <a:lnTo>
                    <a:pt x="271" y="1465"/>
                  </a:lnTo>
                  <a:lnTo>
                    <a:pt x="260" y="1469"/>
                  </a:lnTo>
                  <a:lnTo>
                    <a:pt x="248" y="1471"/>
                  </a:lnTo>
                  <a:lnTo>
                    <a:pt x="237" y="1475"/>
                  </a:lnTo>
                  <a:lnTo>
                    <a:pt x="225" y="1477"/>
                  </a:lnTo>
                  <a:lnTo>
                    <a:pt x="214" y="1480"/>
                  </a:lnTo>
                  <a:lnTo>
                    <a:pt x="202" y="1481"/>
                  </a:lnTo>
                  <a:lnTo>
                    <a:pt x="191" y="1482"/>
                  </a:lnTo>
                  <a:lnTo>
                    <a:pt x="179" y="1482"/>
                  </a:lnTo>
                  <a:lnTo>
                    <a:pt x="168" y="1482"/>
                  </a:lnTo>
                  <a:lnTo>
                    <a:pt x="156" y="1481"/>
                  </a:lnTo>
                  <a:lnTo>
                    <a:pt x="145" y="1481"/>
                  </a:lnTo>
                  <a:lnTo>
                    <a:pt x="135" y="1480"/>
                  </a:lnTo>
                  <a:lnTo>
                    <a:pt x="126" y="1479"/>
                  </a:lnTo>
                  <a:lnTo>
                    <a:pt x="115" y="1476"/>
                  </a:lnTo>
                  <a:lnTo>
                    <a:pt x="104" y="1472"/>
                  </a:lnTo>
                  <a:lnTo>
                    <a:pt x="94" y="1468"/>
                  </a:lnTo>
                  <a:lnTo>
                    <a:pt x="85" y="1465"/>
                  </a:lnTo>
                  <a:lnTo>
                    <a:pt x="75" y="1459"/>
                  </a:lnTo>
                  <a:lnTo>
                    <a:pt x="65" y="1454"/>
                  </a:lnTo>
                  <a:lnTo>
                    <a:pt x="57" y="1447"/>
                  </a:lnTo>
                  <a:lnTo>
                    <a:pt x="49" y="1441"/>
                  </a:lnTo>
                  <a:lnTo>
                    <a:pt x="41" y="1434"/>
                  </a:lnTo>
                  <a:lnTo>
                    <a:pt x="35" y="1428"/>
                  </a:lnTo>
                  <a:lnTo>
                    <a:pt x="30" y="1421"/>
                  </a:lnTo>
                  <a:lnTo>
                    <a:pt x="25" y="1414"/>
                  </a:lnTo>
                  <a:lnTo>
                    <a:pt x="19" y="1407"/>
                  </a:lnTo>
                  <a:lnTo>
                    <a:pt x="15" y="1400"/>
                  </a:lnTo>
                  <a:lnTo>
                    <a:pt x="12" y="1394"/>
                  </a:lnTo>
                  <a:lnTo>
                    <a:pt x="9" y="1387"/>
                  </a:lnTo>
                  <a:lnTo>
                    <a:pt x="6" y="1379"/>
                  </a:lnTo>
                  <a:lnTo>
                    <a:pt x="4" y="1372"/>
                  </a:lnTo>
                  <a:lnTo>
                    <a:pt x="3" y="1364"/>
                  </a:lnTo>
                  <a:lnTo>
                    <a:pt x="1" y="1357"/>
                  </a:lnTo>
                  <a:lnTo>
                    <a:pt x="0" y="1350"/>
                  </a:lnTo>
                  <a:lnTo>
                    <a:pt x="0" y="1342"/>
                  </a:lnTo>
                  <a:lnTo>
                    <a:pt x="0" y="1335"/>
                  </a:lnTo>
                  <a:lnTo>
                    <a:pt x="1" y="1328"/>
                  </a:lnTo>
                  <a:lnTo>
                    <a:pt x="1" y="1317"/>
                  </a:lnTo>
                  <a:lnTo>
                    <a:pt x="4" y="1307"/>
                  </a:lnTo>
                  <a:lnTo>
                    <a:pt x="5" y="1296"/>
                  </a:lnTo>
                  <a:lnTo>
                    <a:pt x="9" y="1286"/>
                  </a:lnTo>
                  <a:lnTo>
                    <a:pt x="12" y="1275"/>
                  </a:lnTo>
                  <a:lnTo>
                    <a:pt x="15" y="1266"/>
                  </a:lnTo>
                  <a:lnTo>
                    <a:pt x="19" y="1255"/>
                  </a:lnTo>
                  <a:lnTo>
                    <a:pt x="26" y="1245"/>
                  </a:lnTo>
                  <a:lnTo>
                    <a:pt x="29" y="1238"/>
                  </a:lnTo>
                  <a:lnTo>
                    <a:pt x="31" y="1233"/>
                  </a:lnTo>
                  <a:lnTo>
                    <a:pt x="35" y="1227"/>
                  </a:lnTo>
                  <a:lnTo>
                    <a:pt x="38" y="1223"/>
                  </a:lnTo>
                  <a:lnTo>
                    <a:pt x="41" y="1216"/>
                  </a:lnTo>
                  <a:lnTo>
                    <a:pt x="46" y="1211"/>
                  </a:lnTo>
                  <a:lnTo>
                    <a:pt x="48" y="1205"/>
                  </a:lnTo>
                  <a:lnTo>
                    <a:pt x="52" y="1201"/>
                  </a:lnTo>
                  <a:lnTo>
                    <a:pt x="55" y="1194"/>
                  </a:lnTo>
                  <a:lnTo>
                    <a:pt x="59" y="1190"/>
                  </a:lnTo>
                  <a:lnTo>
                    <a:pt x="63" y="1183"/>
                  </a:lnTo>
                  <a:lnTo>
                    <a:pt x="68" y="1179"/>
                  </a:lnTo>
                  <a:lnTo>
                    <a:pt x="71" y="1174"/>
                  </a:lnTo>
                  <a:lnTo>
                    <a:pt x="75" y="1168"/>
                  </a:lnTo>
                  <a:lnTo>
                    <a:pt x="80" y="1163"/>
                  </a:lnTo>
                  <a:lnTo>
                    <a:pt x="85" y="1158"/>
                  </a:lnTo>
                  <a:lnTo>
                    <a:pt x="92" y="1149"/>
                  </a:lnTo>
                  <a:lnTo>
                    <a:pt x="98" y="1142"/>
                  </a:lnTo>
                  <a:lnTo>
                    <a:pt x="105" y="1133"/>
                  </a:lnTo>
                  <a:lnTo>
                    <a:pt x="112" y="1125"/>
                  </a:lnTo>
                  <a:lnTo>
                    <a:pt x="119" y="1117"/>
                  </a:lnTo>
                  <a:lnTo>
                    <a:pt x="128" y="1109"/>
                  </a:lnTo>
                  <a:lnTo>
                    <a:pt x="135" y="1100"/>
                  </a:lnTo>
                  <a:lnTo>
                    <a:pt x="144" y="1093"/>
                  </a:lnTo>
                  <a:lnTo>
                    <a:pt x="151" y="1084"/>
                  </a:lnTo>
                  <a:lnTo>
                    <a:pt x="160" y="1076"/>
                  </a:lnTo>
                  <a:lnTo>
                    <a:pt x="167" y="1067"/>
                  </a:lnTo>
                  <a:lnTo>
                    <a:pt x="176" y="1060"/>
                  </a:lnTo>
                  <a:lnTo>
                    <a:pt x="184" y="1052"/>
                  </a:lnTo>
                  <a:lnTo>
                    <a:pt x="193" y="1044"/>
                  </a:lnTo>
                  <a:lnTo>
                    <a:pt x="201" y="1037"/>
                  </a:lnTo>
                  <a:lnTo>
                    <a:pt x="211" y="1030"/>
                  </a:lnTo>
                  <a:lnTo>
                    <a:pt x="219" y="1022"/>
                  </a:lnTo>
                  <a:lnTo>
                    <a:pt x="227" y="1015"/>
                  </a:lnTo>
                  <a:lnTo>
                    <a:pt x="236" y="1007"/>
                  </a:lnTo>
                  <a:lnTo>
                    <a:pt x="245" y="1001"/>
                  </a:lnTo>
                  <a:lnTo>
                    <a:pt x="253" y="993"/>
                  </a:lnTo>
                  <a:lnTo>
                    <a:pt x="262" y="985"/>
                  </a:lnTo>
                  <a:lnTo>
                    <a:pt x="270" y="979"/>
                  </a:lnTo>
                  <a:lnTo>
                    <a:pt x="280" y="972"/>
                  </a:lnTo>
                  <a:lnTo>
                    <a:pt x="288" y="966"/>
                  </a:lnTo>
                  <a:lnTo>
                    <a:pt x="297" y="959"/>
                  </a:lnTo>
                  <a:lnTo>
                    <a:pt x="305" y="952"/>
                  </a:lnTo>
                  <a:lnTo>
                    <a:pt x="315" y="946"/>
                  </a:lnTo>
                  <a:lnTo>
                    <a:pt x="323" y="939"/>
                  </a:lnTo>
                  <a:lnTo>
                    <a:pt x="331" y="933"/>
                  </a:lnTo>
                  <a:lnTo>
                    <a:pt x="340" y="927"/>
                  </a:lnTo>
                  <a:lnTo>
                    <a:pt x="349" y="922"/>
                  </a:lnTo>
                  <a:lnTo>
                    <a:pt x="357" y="915"/>
                  </a:lnTo>
                  <a:lnTo>
                    <a:pt x="364" y="909"/>
                  </a:lnTo>
                  <a:lnTo>
                    <a:pt x="372" y="903"/>
                  </a:lnTo>
                  <a:lnTo>
                    <a:pt x="380" y="898"/>
                  </a:lnTo>
                  <a:lnTo>
                    <a:pt x="386" y="892"/>
                  </a:lnTo>
                  <a:lnTo>
                    <a:pt x="394" y="888"/>
                  </a:lnTo>
                  <a:lnTo>
                    <a:pt x="401" y="882"/>
                  </a:lnTo>
                  <a:lnTo>
                    <a:pt x="409" y="878"/>
                  </a:lnTo>
                  <a:lnTo>
                    <a:pt x="416" y="872"/>
                  </a:lnTo>
                  <a:lnTo>
                    <a:pt x="422" y="868"/>
                  </a:lnTo>
                  <a:lnTo>
                    <a:pt x="429" y="863"/>
                  </a:lnTo>
                  <a:lnTo>
                    <a:pt x="435" y="859"/>
                  </a:lnTo>
                  <a:lnTo>
                    <a:pt x="441" y="855"/>
                  </a:lnTo>
                  <a:lnTo>
                    <a:pt x="447" y="852"/>
                  </a:lnTo>
                  <a:lnTo>
                    <a:pt x="453" y="848"/>
                  </a:lnTo>
                  <a:lnTo>
                    <a:pt x="460" y="845"/>
                  </a:lnTo>
                  <a:lnTo>
                    <a:pt x="468" y="837"/>
                  </a:lnTo>
                  <a:lnTo>
                    <a:pt x="478" y="832"/>
                  </a:lnTo>
                  <a:lnTo>
                    <a:pt x="485" y="827"/>
                  </a:lnTo>
                  <a:lnTo>
                    <a:pt x="492" y="823"/>
                  </a:lnTo>
                  <a:lnTo>
                    <a:pt x="498" y="820"/>
                  </a:lnTo>
                  <a:lnTo>
                    <a:pt x="502" y="818"/>
                  </a:lnTo>
                  <a:lnTo>
                    <a:pt x="504" y="817"/>
                  </a:lnTo>
                  <a:lnTo>
                    <a:pt x="506" y="817"/>
                  </a:lnTo>
                  <a:lnTo>
                    <a:pt x="502" y="816"/>
                  </a:lnTo>
                  <a:lnTo>
                    <a:pt x="496" y="816"/>
                  </a:lnTo>
                  <a:lnTo>
                    <a:pt x="489" y="816"/>
                  </a:lnTo>
                  <a:lnTo>
                    <a:pt x="484" y="816"/>
                  </a:lnTo>
                  <a:lnTo>
                    <a:pt x="476" y="816"/>
                  </a:lnTo>
                  <a:lnTo>
                    <a:pt x="469" y="816"/>
                  </a:lnTo>
                  <a:lnTo>
                    <a:pt x="460" y="814"/>
                  </a:lnTo>
                  <a:lnTo>
                    <a:pt x="451" y="814"/>
                  </a:lnTo>
                  <a:lnTo>
                    <a:pt x="440" y="813"/>
                  </a:lnTo>
                  <a:lnTo>
                    <a:pt x="430" y="813"/>
                  </a:lnTo>
                  <a:lnTo>
                    <a:pt x="423" y="812"/>
                  </a:lnTo>
                  <a:lnTo>
                    <a:pt x="418" y="812"/>
                  </a:lnTo>
                  <a:lnTo>
                    <a:pt x="411" y="811"/>
                  </a:lnTo>
                  <a:lnTo>
                    <a:pt x="406" y="811"/>
                  </a:lnTo>
                  <a:lnTo>
                    <a:pt x="399" y="810"/>
                  </a:lnTo>
                  <a:lnTo>
                    <a:pt x="393" y="810"/>
                  </a:lnTo>
                  <a:lnTo>
                    <a:pt x="386" y="810"/>
                  </a:lnTo>
                  <a:lnTo>
                    <a:pt x="381" y="810"/>
                  </a:lnTo>
                  <a:lnTo>
                    <a:pt x="373" y="808"/>
                  </a:lnTo>
                  <a:lnTo>
                    <a:pt x="366" y="808"/>
                  </a:lnTo>
                  <a:lnTo>
                    <a:pt x="359" y="806"/>
                  </a:lnTo>
                  <a:lnTo>
                    <a:pt x="352" y="806"/>
                  </a:lnTo>
                  <a:lnTo>
                    <a:pt x="345" y="804"/>
                  </a:lnTo>
                  <a:lnTo>
                    <a:pt x="337" y="804"/>
                  </a:lnTo>
                  <a:lnTo>
                    <a:pt x="329" y="801"/>
                  </a:lnTo>
                  <a:lnTo>
                    <a:pt x="323" y="801"/>
                  </a:lnTo>
                  <a:lnTo>
                    <a:pt x="314" y="799"/>
                  </a:lnTo>
                  <a:lnTo>
                    <a:pt x="307" y="798"/>
                  </a:lnTo>
                  <a:lnTo>
                    <a:pt x="299" y="797"/>
                  </a:lnTo>
                  <a:lnTo>
                    <a:pt x="292" y="796"/>
                  </a:lnTo>
                  <a:lnTo>
                    <a:pt x="283" y="794"/>
                  </a:lnTo>
                  <a:lnTo>
                    <a:pt x="277" y="793"/>
                  </a:lnTo>
                  <a:lnTo>
                    <a:pt x="268" y="791"/>
                  </a:lnTo>
                  <a:lnTo>
                    <a:pt x="261" y="790"/>
                  </a:lnTo>
                  <a:lnTo>
                    <a:pt x="253" y="787"/>
                  </a:lnTo>
                  <a:lnTo>
                    <a:pt x="245" y="786"/>
                  </a:lnTo>
                  <a:lnTo>
                    <a:pt x="236" y="783"/>
                  </a:lnTo>
                  <a:lnTo>
                    <a:pt x="228" y="782"/>
                  </a:lnTo>
                  <a:lnTo>
                    <a:pt x="220" y="778"/>
                  </a:lnTo>
                  <a:lnTo>
                    <a:pt x="212" y="777"/>
                  </a:lnTo>
                  <a:lnTo>
                    <a:pt x="204" y="774"/>
                  </a:lnTo>
                  <a:lnTo>
                    <a:pt x="197" y="773"/>
                  </a:lnTo>
                  <a:lnTo>
                    <a:pt x="188" y="770"/>
                  </a:lnTo>
                  <a:lnTo>
                    <a:pt x="180" y="767"/>
                  </a:lnTo>
                  <a:lnTo>
                    <a:pt x="173" y="764"/>
                  </a:lnTo>
                  <a:lnTo>
                    <a:pt x="165" y="762"/>
                  </a:lnTo>
                  <a:lnTo>
                    <a:pt x="157" y="759"/>
                  </a:lnTo>
                  <a:lnTo>
                    <a:pt x="150" y="756"/>
                  </a:lnTo>
                  <a:lnTo>
                    <a:pt x="142" y="753"/>
                  </a:lnTo>
                  <a:lnTo>
                    <a:pt x="135" y="751"/>
                  </a:lnTo>
                  <a:lnTo>
                    <a:pt x="132" y="680"/>
                  </a:lnTo>
                  <a:lnTo>
                    <a:pt x="533" y="772"/>
                  </a:lnTo>
                  <a:lnTo>
                    <a:pt x="530" y="768"/>
                  </a:lnTo>
                  <a:lnTo>
                    <a:pt x="524" y="761"/>
                  </a:lnTo>
                  <a:lnTo>
                    <a:pt x="520" y="753"/>
                  </a:lnTo>
                  <a:lnTo>
                    <a:pt x="515" y="747"/>
                  </a:lnTo>
                  <a:lnTo>
                    <a:pt x="510" y="739"/>
                  </a:lnTo>
                  <a:lnTo>
                    <a:pt x="504" y="730"/>
                  </a:lnTo>
                  <a:lnTo>
                    <a:pt x="501" y="725"/>
                  </a:lnTo>
                  <a:lnTo>
                    <a:pt x="498" y="719"/>
                  </a:lnTo>
                  <a:lnTo>
                    <a:pt x="495" y="714"/>
                  </a:lnTo>
                  <a:lnTo>
                    <a:pt x="491" y="708"/>
                  </a:lnTo>
                  <a:lnTo>
                    <a:pt x="488" y="702"/>
                  </a:lnTo>
                  <a:lnTo>
                    <a:pt x="485" y="696"/>
                  </a:lnTo>
                  <a:lnTo>
                    <a:pt x="481" y="691"/>
                  </a:lnTo>
                  <a:lnTo>
                    <a:pt x="479" y="685"/>
                  </a:lnTo>
                  <a:lnTo>
                    <a:pt x="476" y="678"/>
                  </a:lnTo>
                  <a:lnTo>
                    <a:pt x="473" y="671"/>
                  </a:lnTo>
                  <a:lnTo>
                    <a:pt x="469" y="664"/>
                  </a:lnTo>
                  <a:lnTo>
                    <a:pt x="466" y="658"/>
                  </a:lnTo>
                  <a:lnTo>
                    <a:pt x="463" y="650"/>
                  </a:lnTo>
                  <a:lnTo>
                    <a:pt x="460" y="644"/>
                  </a:lnTo>
                  <a:lnTo>
                    <a:pt x="457" y="636"/>
                  </a:lnTo>
                  <a:lnTo>
                    <a:pt x="455" y="629"/>
                  </a:lnTo>
                  <a:lnTo>
                    <a:pt x="452" y="621"/>
                  </a:lnTo>
                  <a:lnTo>
                    <a:pt x="449" y="613"/>
                  </a:lnTo>
                  <a:lnTo>
                    <a:pt x="446" y="604"/>
                  </a:lnTo>
                  <a:lnTo>
                    <a:pt x="444" y="597"/>
                  </a:lnTo>
                  <a:lnTo>
                    <a:pt x="441" y="588"/>
                  </a:lnTo>
                  <a:lnTo>
                    <a:pt x="440" y="580"/>
                  </a:lnTo>
                  <a:lnTo>
                    <a:pt x="438" y="572"/>
                  </a:lnTo>
                  <a:lnTo>
                    <a:pt x="437" y="565"/>
                  </a:lnTo>
                  <a:lnTo>
                    <a:pt x="434" y="556"/>
                  </a:lnTo>
                  <a:lnTo>
                    <a:pt x="433" y="547"/>
                  </a:lnTo>
                  <a:lnTo>
                    <a:pt x="432" y="539"/>
                  </a:lnTo>
                  <a:lnTo>
                    <a:pt x="432" y="531"/>
                  </a:lnTo>
                  <a:lnTo>
                    <a:pt x="432" y="522"/>
                  </a:lnTo>
                  <a:lnTo>
                    <a:pt x="432" y="513"/>
                  </a:lnTo>
                  <a:lnTo>
                    <a:pt x="432" y="505"/>
                  </a:lnTo>
                  <a:lnTo>
                    <a:pt x="433" y="497"/>
                  </a:lnTo>
                  <a:lnTo>
                    <a:pt x="433" y="487"/>
                  </a:lnTo>
                  <a:lnTo>
                    <a:pt x="434" y="479"/>
                  </a:lnTo>
                  <a:lnTo>
                    <a:pt x="435" y="470"/>
                  </a:lnTo>
                  <a:lnTo>
                    <a:pt x="438" y="462"/>
                  </a:lnTo>
                  <a:lnTo>
                    <a:pt x="439" y="453"/>
                  </a:lnTo>
                  <a:lnTo>
                    <a:pt x="442" y="444"/>
                  </a:lnTo>
                  <a:lnTo>
                    <a:pt x="445" y="436"/>
                  </a:lnTo>
                  <a:lnTo>
                    <a:pt x="449" y="428"/>
                  </a:lnTo>
                  <a:lnTo>
                    <a:pt x="452" y="419"/>
                  </a:lnTo>
                  <a:lnTo>
                    <a:pt x="455" y="412"/>
                  </a:lnTo>
                  <a:lnTo>
                    <a:pt x="460" y="403"/>
                  </a:lnTo>
                  <a:lnTo>
                    <a:pt x="466" y="395"/>
                  </a:lnTo>
                  <a:lnTo>
                    <a:pt x="470" y="386"/>
                  </a:lnTo>
                  <a:lnTo>
                    <a:pt x="477" y="379"/>
                  </a:lnTo>
                  <a:lnTo>
                    <a:pt x="484" y="371"/>
                  </a:lnTo>
                  <a:lnTo>
                    <a:pt x="491" y="364"/>
                  </a:lnTo>
                  <a:lnTo>
                    <a:pt x="498" y="356"/>
                  </a:lnTo>
                  <a:lnTo>
                    <a:pt x="504" y="348"/>
                  </a:lnTo>
                  <a:lnTo>
                    <a:pt x="511" y="341"/>
                  </a:lnTo>
                  <a:lnTo>
                    <a:pt x="519" y="335"/>
                  </a:lnTo>
                  <a:lnTo>
                    <a:pt x="525" y="328"/>
                  </a:lnTo>
                  <a:lnTo>
                    <a:pt x="533" y="323"/>
                  </a:lnTo>
                  <a:lnTo>
                    <a:pt x="539" y="317"/>
                  </a:lnTo>
                  <a:lnTo>
                    <a:pt x="547" y="313"/>
                  </a:lnTo>
                  <a:lnTo>
                    <a:pt x="554" y="308"/>
                  </a:lnTo>
                  <a:lnTo>
                    <a:pt x="561" y="303"/>
                  </a:lnTo>
                  <a:lnTo>
                    <a:pt x="568" y="299"/>
                  </a:lnTo>
                  <a:lnTo>
                    <a:pt x="576" y="296"/>
                  </a:lnTo>
                  <a:lnTo>
                    <a:pt x="582" y="292"/>
                  </a:lnTo>
                  <a:lnTo>
                    <a:pt x="590" y="289"/>
                  </a:lnTo>
                  <a:lnTo>
                    <a:pt x="597" y="287"/>
                  </a:lnTo>
                  <a:lnTo>
                    <a:pt x="605" y="285"/>
                  </a:lnTo>
                  <a:lnTo>
                    <a:pt x="612" y="281"/>
                  </a:lnTo>
                  <a:lnTo>
                    <a:pt x="618" y="278"/>
                  </a:lnTo>
                  <a:lnTo>
                    <a:pt x="625" y="276"/>
                  </a:lnTo>
                  <a:lnTo>
                    <a:pt x="633" y="275"/>
                  </a:lnTo>
                  <a:lnTo>
                    <a:pt x="639" y="273"/>
                  </a:lnTo>
                  <a:lnTo>
                    <a:pt x="646" y="271"/>
                  </a:lnTo>
                  <a:lnTo>
                    <a:pt x="652" y="271"/>
                  </a:lnTo>
                  <a:lnTo>
                    <a:pt x="660" y="271"/>
                  </a:lnTo>
                  <a:lnTo>
                    <a:pt x="665" y="270"/>
                  </a:lnTo>
                  <a:lnTo>
                    <a:pt x="672" y="269"/>
                  </a:lnTo>
                  <a:lnTo>
                    <a:pt x="679" y="269"/>
                  </a:lnTo>
                  <a:lnTo>
                    <a:pt x="685" y="269"/>
                  </a:lnTo>
                  <a:lnTo>
                    <a:pt x="692" y="269"/>
                  </a:lnTo>
                  <a:lnTo>
                    <a:pt x="698" y="269"/>
                  </a:lnTo>
                  <a:lnTo>
                    <a:pt x="705" y="270"/>
                  </a:lnTo>
                  <a:lnTo>
                    <a:pt x="711" y="271"/>
                  </a:lnTo>
                  <a:lnTo>
                    <a:pt x="722" y="271"/>
                  </a:lnTo>
                  <a:lnTo>
                    <a:pt x="733" y="274"/>
                  </a:lnTo>
                  <a:lnTo>
                    <a:pt x="743" y="275"/>
                  </a:lnTo>
                  <a:lnTo>
                    <a:pt x="754" y="278"/>
                  </a:lnTo>
                  <a:lnTo>
                    <a:pt x="763" y="280"/>
                  </a:lnTo>
                  <a:lnTo>
                    <a:pt x="773" y="282"/>
                  </a:lnTo>
                  <a:lnTo>
                    <a:pt x="780" y="286"/>
                  </a:lnTo>
                  <a:lnTo>
                    <a:pt x="789" y="289"/>
                  </a:lnTo>
                  <a:lnTo>
                    <a:pt x="795" y="291"/>
                  </a:lnTo>
                  <a:lnTo>
                    <a:pt x="801" y="293"/>
                  </a:lnTo>
                  <a:lnTo>
                    <a:pt x="806" y="296"/>
                  </a:lnTo>
                  <a:lnTo>
                    <a:pt x="811" y="299"/>
                  </a:lnTo>
                  <a:lnTo>
                    <a:pt x="816" y="301"/>
                  </a:lnTo>
                  <a:lnTo>
                    <a:pt x="820" y="303"/>
                  </a:lnTo>
                  <a:lnTo>
                    <a:pt x="820" y="301"/>
                  </a:lnTo>
                  <a:lnTo>
                    <a:pt x="823" y="296"/>
                  </a:lnTo>
                  <a:lnTo>
                    <a:pt x="825" y="290"/>
                  </a:lnTo>
                  <a:lnTo>
                    <a:pt x="829" y="286"/>
                  </a:lnTo>
                  <a:lnTo>
                    <a:pt x="832" y="280"/>
                  </a:lnTo>
                  <a:lnTo>
                    <a:pt x="837" y="275"/>
                  </a:lnTo>
                  <a:lnTo>
                    <a:pt x="841" y="267"/>
                  </a:lnTo>
                  <a:lnTo>
                    <a:pt x="846" y="260"/>
                  </a:lnTo>
                  <a:lnTo>
                    <a:pt x="850" y="253"/>
                  </a:lnTo>
                  <a:lnTo>
                    <a:pt x="857" y="245"/>
                  </a:lnTo>
                  <a:lnTo>
                    <a:pt x="864" y="236"/>
                  </a:lnTo>
                  <a:lnTo>
                    <a:pt x="870" y="228"/>
                  </a:lnTo>
                  <a:lnTo>
                    <a:pt x="877" y="219"/>
                  </a:lnTo>
                  <a:lnTo>
                    <a:pt x="885" y="211"/>
                  </a:lnTo>
                  <a:lnTo>
                    <a:pt x="892" y="201"/>
                  </a:lnTo>
                  <a:lnTo>
                    <a:pt x="900" y="191"/>
                  </a:lnTo>
                  <a:lnTo>
                    <a:pt x="903" y="186"/>
                  </a:lnTo>
                  <a:lnTo>
                    <a:pt x="907" y="182"/>
                  </a:lnTo>
                  <a:lnTo>
                    <a:pt x="912" y="176"/>
                  </a:lnTo>
                  <a:lnTo>
                    <a:pt x="917" y="172"/>
                  </a:lnTo>
                  <a:lnTo>
                    <a:pt x="920" y="166"/>
                  </a:lnTo>
                  <a:lnTo>
                    <a:pt x="925" y="162"/>
                  </a:lnTo>
                  <a:lnTo>
                    <a:pt x="929" y="156"/>
                  </a:lnTo>
                  <a:lnTo>
                    <a:pt x="935" y="152"/>
                  </a:lnTo>
                  <a:lnTo>
                    <a:pt x="939" y="147"/>
                  </a:lnTo>
                  <a:lnTo>
                    <a:pt x="945" y="142"/>
                  </a:lnTo>
                  <a:lnTo>
                    <a:pt x="949" y="137"/>
                  </a:lnTo>
                  <a:lnTo>
                    <a:pt x="954" y="133"/>
                  </a:lnTo>
                  <a:lnTo>
                    <a:pt x="959" y="128"/>
                  </a:lnTo>
                  <a:lnTo>
                    <a:pt x="964" y="124"/>
                  </a:lnTo>
                  <a:lnTo>
                    <a:pt x="969" y="119"/>
                  </a:lnTo>
                  <a:lnTo>
                    <a:pt x="974" y="115"/>
                  </a:lnTo>
                  <a:lnTo>
                    <a:pt x="979" y="110"/>
                  </a:lnTo>
                  <a:lnTo>
                    <a:pt x="984" y="106"/>
                  </a:lnTo>
                  <a:lnTo>
                    <a:pt x="988" y="102"/>
                  </a:lnTo>
                  <a:lnTo>
                    <a:pt x="995" y="98"/>
                  </a:lnTo>
                  <a:lnTo>
                    <a:pt x="999" y="94"/>
                  </a:lnTo>
                  <a:lnTo>
                    <a:pt x="1006" y="90"/>
                  </a:lnTo>
                  <a:lnTo>
                    <a:pt x="1010" y="86"/>
                  </a:lnTo>
                  <a:lnTo>
                    <a:pt x="1017" y="83"/>
                  </a:lnTo>
                  <a:lnTo>
                    <a:pt x="1022" y="80"/>
                  </a:lnTo>
                  <a:lnTo>
                    <a:pt x="1028" y="77"/>
                  </a:lnTo>
                  <a:lnTo>
                    <a:pt x="1033" y="73"/>
                  </a:lnTo>
                  <a:lnTo>
                    <a:pt x="1039" y="71"/>
                  </a:lnTo>
                  <a:lnTo>
                    <a:pt x="1043" y="78"/>
                  </a:lnTo>
                  <a:lnTo>
                    <a:pt x="1049" y="84"/>
                  </a:lnTo>
                  <a:lnTo>
                    <a:pt x="1052" y="91"/>
                  </a:lnTo>
                  <a:lnTo>
                    <a:pt x="1057" y="98"/>
                  </a:lnTo>
                  <a:lnTo>
                    <a:pt x="1062" y="105"/>
                  </a:lnTo>
                  <a:lnTo>
                    <a:pt x="1065" y="112"/>
                  </a:lnTo>
                  <a:lnTo>
                    <a:pt x="1069" y="118"/>
                  </a:lnTo>
                  <a:lnTo>
                    <a:pt x="1075" y="126"/>
                  </a:lnTo>
                  <a:lnTo>
                    <a:pt x="1068" y="127"/>
                  </a:lnTo>
                  <a:lnTo>
                    <a:pt x="1064" y="129"/>
                  </a:lnTo>
                  <a:lnTo>
                    <a:pt x="1058" y="132"/>
                  </a:lnTo>
                  <a:lnTo>
                    <a:pt x="1053" y="136"/>
                  </a:lnTo>
                  <a:lnTo>
                    <a:pt x="1046" y="139"/>
                  </a:lnTo>
                  <a:lnTo>
                    <a:pt x="1041" y="142"/>
                  </a:lnTo>
                  <a:lnTo>
                    <a:pt x="1035" y="146"/>
                  </a:lnTo>
                  <a:lnTo>
                    <a:pt x="1031" y="150"/>
                  </a:lnTo>
                  <a:lnTo>
                    <a:pt x="1025" y="153"/>
                  </a:lnTo>
                  <a:lnTo>
                    <a:pt x="1019" y="156"/>
                  </a:lnTo>
                  <a:lnTo>
                    <a:pt x="1014" y="161"/>
                  </a:lnTo>
                  <a:lnTo>
                    <a:pt x="1009" y="165"/>
                  </a:lnTo>
                  <a:lnTo>
                    <a:pt x="1004" y="170"/>
                  </a:lnTo>
                  <a:lnTo>
                    <a:pt x="999" y="175"/>
                  </a:lnTo>
                  <a:lnTo>
                    <a:pt x="994" y="179"/>
                  </a:lnTo>
                  <a:lnTo>
                    <a:pt x="989" y="185"/>
                  </a:lnTo>
                  <a:lnTo>
                    <a:pt x="983" y="188"/>
                  </a:lnTo>
                  <a:lnTo>
                    <a:pt x="979" y="194"/>
                  </a:lnTo>
                  <a:lnTo>
                    <a:pt x="973" y="198"/>
                  </a:lnTo>
                  <a:lnTo>
                    <a:pt x="969" y="204"/>
                  </a:lnTo>
                  <a:lnTo>
                    <a:pt x="963" y="208"/>
                  </a:lnTo>
                  <a:lnTo>
                    <a:pt x="959" y="213"/>
                  </a:lnTo>
                  <a:lnTo>
                    <a:pt x="953" y="219"/>
                  </a:lnTo>
                  <a:lnTo>
                    <a:pt x="950" y="224"/>
                  </a:lnTo>
                  <a:lnTo>
                    <a:pt x="945" y="229"/>
                  </a:lnTo>
                  <a:lnTo>
                    <a:pt x="940" y="234"/>
                  </a:lnTo>
                  <a:lnTo>
                    <a:pt x="936" y="240"/>
                  </a:lnTo>
                  <a:lnTo>
                    <a:pt x="933" y="245"/>
                  </a:lnTo>
                  <a:lnTo>
                    <a:pt x="928" y="250"/>
                  </a:lnTo>
                  <a:lnTo>
                    <a:pt x="924" y="256"/>
                  </a:lnTo>
                  <a:lnTo>
                    <a:pt x="920" y="260"/>
                  </a:lnTo>
                  <a:lnTo>
                    <a:pt x="917" y="267"/>
                  </a:lnTo>
                  <a:lnTo>
                    <a:pt x="908" y="277"/>
                  </a:lnTo>
                  <a:lnTo>
                    <a:pt x="901" y="287"/>
                  </a:lnTo>
                  <a:lnTo>
                    <a:pt x="894" y="297"/>
                  </a:lnTo>
                  <a:lnTo>
                    <a:pt x="889" y="306"/>
                  </a:lnTo>
                  <a:lnTo>
                    <a:pt x="882" y="315"/>
                  </a:lnTo>
                  <a:lnTo>
                    <a:pt x="876" y="324"/>
                  </a:lnTo>
                  <a:lnTo>
                    <a:pt x="870" y="332"/>
                  </a:lnTo>
                  <a:lnTo>
                    <a:pt x="867" y="340"/>
                  </a:lnTo>
                  <a:lnTo>
                    <a:pt x="862" y="346"/>
                  </a:lnTo>
                  <a:lnTo>
                    <a:pt x="859" y="352"/>
                  </a:lnTo>
                  <a:lnTo>
                    <a:pt x="856" y="357"/>
                  </a:lnTo>
                  <a:lnTo>
                    <a:pt x="854" y="362"/>
                  </a:lnTo>
                  <a:lnTo>
                    <a:pt x="849" y="369"/>
                  </a:lnTo>
                  <a:lnTo>
                    <a:pt x="849" y="372"/>
                  </a:lnTo>
                  <a:lnTo>
                    <a:pt x="849"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0" name="Freeform 17"/>
            <p:cNvSpPr>
              <a:spLocks/>
            </p:cNvSpPr>
            <p:nvPr/>
          </p:nvSpPr>
          <p:spPr bwMode="auto">
            <a:xfrm>
              <a:off x="2672" y="2711"/>
              <a:ext cx="45" cy="30"/>
            </a:xfrm>
            <a:custGeom>
              <a:avLst/>
              <a:gdLst>
                <a:gd name="T0" fmla="*/ 28 w 136"/>
                <a:gd name="T1" fmla="*/ 88 h 88"/>
                <a:gd name="T2" fmla="*/ 29 w 136"/>
                <a:gd name="T3" fmla="*/ 85 h 88"/>
                <a:gd name="T4" fmla="*/ 35 w 136"/>
                <a:gd name="T5" fmla="*/ 82 h 88"/>
                <a:gd name="T6" fmla="*/ 39 w 136"/>
                <a:gd name="T7" fmla="*/ 80 h 88"/>
                <a:gd name="T8" fmla="*/ 44 w 136"/>
                <a:gd name="T9" fmla="*/ 78 h 88"/>
                <a:gd name="T10" fmla="*/ 50 w 136"/>
                <a:gd name="T11" fmla="*/ 76 h 88"/>
                <a:gd name="T12" fmla="*/ 59 w 136"/>
                <a:gd name="T13" fmla="*/ 75 h 88"/>
                <a:gd name="T14" fmla="*/ 64 w 136"/>
                <a:gd name="T15" fmla="*/ 71 h 88"/>
                <a:gd name="T16" fmla="*/ 73 w 136"/>
                <a:gd name="T17" fmla="*/ 69 h 88"/>
                <a:gd name="T18" fmla="*/ 82 w 136"/>
                <a:gd name="T19" fmla="*/ 67 h 88"/>
                <a:gd name="T20" fmla="*/ 91 w 136"/>
                <a:gd name="T21" fmla="*/ 67 h 88"/>
                <a:gd name="T22" fmla="*/ 101 w 136"/>
                <a:gd name="T23" fmla="*/ 65 h 88"/>
                <a:gd name="T24" fmla="*/ 112 w 136"/>
                <a:gd name="T25" fmla="*/ 65 h 88"/>
                <a:gd name="T26" fmla="*/ 118 w 136"/>
                <a:gd name="T27" fmla="*/ 65 h 88"/>
                <a:gd name="T28" fmla="*/ 123 w 136"/>
                <a:gd name="T29" fmla="*/ 65 h 88"/>
                <a:gd name="T30" fmla="*/ 130 w 136"/>
                <a:gd name="T31" fmla="*/ 66 h 88"/>
                <a:gd name="T32" fmla="*/ 136 w 136"/>
                <a:gd name="T33" fmla="*/ 67 h 88"/>
                <a:gd name="T34" fmla="*/ 133 w 136"/>
                <a:gd name="T35" fmla="*/ 0 h 88"/>
                <a:gd name="T36" fmla="*/ 131 w 136"/>
                <a:gd name="T37" fmla="*/ 0 h 88"/>
                <a:gd name="T38" fmla="*/ 129 w 136"/>
                <a:gd name="T39" fmla="*/ 0 h 88"/>
                <a:gd name="T40" fmla="*/ 124 w 136"/>
                <a:gd name="T41" fmla="*/ 0 h 88"/>
                <a:gd name="T42" fmla="*/ 119 w 136"/>
                <a:gd name="T43" fmla="*/ 0 h 88"/>
                <a:gd name="T44" fmla="*/ 111 w 136"/>
                <a:gd name="T45" fmla="*/ 0 h 88"/>
                <a:gd name="T46" fmla="*/ 104 w 136"/>
                <a:gd name="T47" fmla="*/ 1 h 88"/>
                <a:gd name="T48" fmla="*/ 94 w 136"/>
                <a:gd name="T49" fmla="*/ 2 h 88"/>
                <a:gd name="T50" fmla="*/ 85 w 136"/>
                <a:gd name="T51" fmla="*/ 4 h 88"/>
                <a:gd name="T52" fmla="*/ 74 w 136"/>
                <a:gd name="T53" fmla="*/ 6 h 88"/>
                <a:gd name="T54" fmla="*/ 64 w 136"/>
                <a:gd name="T55" fmla="*/ 8 h 88"/>
                <a:gd name="T56" fmla="*/ 53 w 136"/>
                <a:gd name="T57" fmla="*/ 10 h 88"/>
                <a:gd name="T58" fmla="*/ 42 w 136"/>
                <a:gd name="T59" fmla="*/ 13 h 88"/>
                <a:gd name="T60" fmla="*/ 29 w 136"/>
                <a:gd name="T61" fmla="*/ 16 h 88"/>
                <a:gd name="T62" fmla="*/ 18 w 136"/>
                <a:gd name="T63" fmla="*/ 21 h 88"/>
                <a:gd name="T64" fmla="*/ 8 w 136"/>
                <a:gd name="T65" fmla="*/ 25 h 88"/>
                <a:gd name="T66" fmla="*/ 0 w 136"/>
                <a:gd name="T67" fmla="*/ 32 h 88"/>
                <a:gd name="T68" fmla="*/ 28 w 136"/>
                <a:gd name="T69" fmla="*/ 88 h 88"/>
                <a:gd name="T70" fmla="*/ 28 w 136"/>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88">
                  <a:moveTo>
                    <a:pt x="28" y="88"/>
                  </a:moveTo>
                  <a:lnTo>
                    <a:pt x="29" y="85"/>
                  </a:lnTo>
                  <a:lnTo>
                    <a:pt x="35" y="82"/>
                  </a:lnTo>
                  <a:lnTo>
                    <a:pt x="39" y="80"/>
                  </a:lnTo>
                  <a:lnTo>
                    <a:pt x="44" y="78"/>
                  </a:lnTo>
                  <a:lnTo>
                    <a:pt x="50" y="76"/>
                  </a:lnTo>
                  <a:lnTo>
                    <a:pt x="59" y="75"/>
                  </a:lnTo>
                  <a:lnTo>
                    <a:pt x="64" y="71"/>
                  </a:lnTo>
                  <a:lnTo>
                    <a:pt x="73" y="69"/>
                  </a:lnTo>
                  <a:lnTo>
                    <a:pt x="82" y="67"/>
                  </a:lnTo>
                  <a:lnTo>
                    <a:pt x="91" y="67"/>
                  </a:lnTo>
                  <a:lnTo>
                    <a:pt x="101" y="65"/>
                  </a:lnTo>
                  <a:lnTo>
                    <a:pt x="112" y="65"/>
                  </a:lnTo>
                  <a:lnTo>
                    <a:pt x="118" y="65"/>
                  </a:lnTo>
                  <a:lnTo>
                    <a:pt x="123" y="65"/>
                  </a:lnTo>
                  <a:lnTo>
                    <a:pt x="130" y="66"/>
                  </a:lnTo>
                  <a:lnTo>
                    <a:pt x="136" y="67"/>
                  </a:lnTo>
                  <a:lnTo>
                    <a:pt x="133" y="0"/>
                  </a:lnTo>
                  <a:lnTo>
                    <a:pt x="131" y="0"/>
                  </a:lnTo>
                  <a:lnTo>
                    <a:pt x="129" y="0"/>
                  </a:lnTo>
                  <a:lnTo>
                    <a:pt x="124" y="0"/>
                  </a:lnTo>
                  <a:lnTo>
                    <a:pt x="119" y="0"/>
                  </a:lnTo>
                  <a:lnTo>
                    <a:pt x="111" y="0"/>
                  </a:lnTo>
                  <a:lnTo>
                    <a:pt x="104" y="1"/>
                  </a:lnTo>
                  <a:lnTo>
                    <a:pt x="94" y="2"/>
                  </a:lnTo>
                  <a:lnTo>
                    <a:pt x="85" y="4"/>
                  </a:lnTo>
                  <a:lnTo>
                    <a:pt x="74" y="6"/>
                  </a:lnTo>
                  <a:lnTo>
                    <a:pt x="64" y="8"/>
                  </a:lnTo>
                  <a:lnTo>
                    <a:pt x="53" y="10"/>
                  </a:lnTo>
                  <a:lnTo>
                    <a:pt x="42" y="13"/>
                  </a:lnTo>
                  <a:lnTo>
                    <a:pt x="29" y="16"/>
                  </a:lnTo>
                  <a:lnTo>
                    <a:pt x="18" y="21"/>
                  </a:lnTo>
                  <a:lnTo>
                    <a:pt x="8" y="25"/>
                  </a:lnTo>
                  <a:lnTo>
                    <a:pt x="0" y="32"/>
                  </a:lnTo>
                  <a:lnTo>
                    <a:pt x="28" y="88"/>
                  </a:lnTo>
                  <a:lnTo>
                    <a:pt x="2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grpSp>
      <p:pic>
        <p:nvPicPr>
          <p:cNvPr id="24" name="Picture 4" descr="C:\Users\uriarte\AppData\Local\Microsoft\Windows\Temporary Internet Files\Content.IE5\69VJ1LSU\MC90041363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3637" y="4240485"/>
            <a:ext cx="1763163" cy="124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946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0"/>
            <a:ext cx="8686800" cy="6740307"/>
          </a:xfrm>
          <a:prstGeom prst="rect">
            <a:avLst/>
          </a:prstGeom>
        </p:spPr>
        <p:txBody>
          <a:bodyPr wrap="square">
            <a:spAutoFit/>
          </a:bodyPr>
          <a:lstStyle/>
          <a:p>
            <a:r>
              <a:rPr lang="en-GB" b="1" dirty="0">
                <a:solidFill>
                  <a:schemeClr val="accent2">
                    <a:lumMod val="50000"/>
                  </a:schemeClr>
                </a:solidFill>
              </a:rPr>
              <a:t>model</a:t>
            </a:r>
            <a:r>
              <a:rPr lang="en-GB" b="1" dirty="0" smtClean="0">
                <a:solidFill>
                  <a:schemeClr val="accent2">
                    <a:lumMod val="50000"/>
                  </a:schemeClr>
                </a:solidFill>
              </a:rPr>
              <a:t>{</a:t>
            </a:r>
          </a:p>
          <a:p>
            <a:r>
              <a:rPr lang="en-US" b="1" dirty="0" smtClean="0">
                <a:solidFill>
                  <a:srgbClr val="0000FF"/>
                </a:solidFill>
              </a:rPr>
              <a:t>#prior</a:t>
            </a:r>
            <a:endParaRPr lang="en-GB" b="1" dirty="0">
              <a:solidFill>
                <a:srgbClr val="0000FF"/>
              </a:solidFill>
            </a:endParaRPr>
          </a:p>
          <a:p>
            <a:r>
              <a:rPr lang="en-GB" b="1" dirty="0">
                <a:solidFill>
                  <a:schemeClr val="accent2">
                    <a:lumMod val="50000"/>
                  </a:schemeClr>
                </a:solidFill>
              </a:rPr>
              <a:t>lambda ~ </a:t>
            </a:r>
            <a:r>
              <a:rPr lang="en-GB" b="1" dirty="0" err="1">
                <a:solidFill>
                  <a:schemeClr val="accent2">
                    <a:lumMod val="50000"/>
                  </a:schemeClr>
                </a:solidFill>
              </a:rPr>
              <a:t>dgamma</a:t>
            </a:r>
            <a:r>
              <a:rPr lang="en-GB" b="1" dirty="0">
                <a:solidFill>
                  <a:schemeClr val="accent2">
                    <a:lumMod val="50000"/>
                  </a:schemeClr>
                </a:solidFill>
              </a:rPr>
              <a:t>(0.001,0.001)</a:t>
            </a:r>
          </a:p>
          <a:p>
            <a:r>
              <a:rPr lang="en-GB" b="1" dirty="0">
                <a:solidFill>
                  <a:schemeClr val="accent2">
                    <a:lumMod val="50000"/>
                  </a:schemeClr>
                </a:solidFill>
              </a:rPr>
              <a:t>for(</a:t>
            </a:r>
            <a:r>
              <a:rPr lang="en-GB" b="1" dirty="0" err="1">
                <a:solidFill>
                  <a:schemeClr val="accent2">
                    <a:lumMod val="50000"/>
                  </a:schemeClr>
                </a:solidFill>
              </a:rPr>
              <a:t>i</a:t>
            </a:r>
            <a:r>
              <a:rPr lang="en-GB" b="1" dirty="0">
                <a:solidFill>
                  <a:schemeClr val="accent2">
                    <a:lumMod val="50000"/>
                  </a:schemeClr>
                </a:solidFill>
              </a:rPr>
              <a:t> in 1:60){</a:t>
            </a:r>
          </a:p>
          <a:p>
            <a:r>
              <a:rPr lang="en-GB" b="1" dirty="0">
                <a:solidFill>
                  <a:schemeClr val="accent2">
                    <a:lumMod val="50000"/>
                  </a:schemeClr>
                </a:solidFill>
              </a:rPr>
              <a:t>y[</a:t>
            </a:r>
            <a:r>
              <a:rPr lang="en-GB" b="1" dirty="0" err="1">
                <a:solidFill>
                  <a:schemeClr val="accent2">
                    <a:lumMod val="50000"/>
                  </a:schemeClr>
                </a:solidFill>
              </a:rPr>
              <a:t>i</a:t>
            </a:r>
            <a:r>
              <a:rPr lang="en-GB" b="1" dirty="0">
                <a:solidFill>
                  <a:schemeClr val="accent2">
                    <a:lumMod val="50000"/>
                  </a:schemeClr>
                </a:solidFill>
              </a:rPr>
              <a:t>] ~ </a:t>
            </a:r>
            <a:r>
              <a:rPr lang="en-GB" b="1" dirty="0" err="1">
                <a:solidFill>
                  <a:schemeClr val="accent2">
                    <a:lumMod val="50000"/>
                  </a:schemeClr>
                </a:solidFill>
              </a:rPr>
              <a:t>dpois</a:t>
            </a:r>
            <a:r>
              <a:rPr lang="en-GB" b="1" dirty="0">
                <a:solidFill>
                  <a:schemeClr val="accent2">
                    <a:lumMod val="50000"/>
                  </a:schemeClr>
                </a:solidFill>
              </a:rPr>
              <a:t>(lambda)</a:t>
            </a:r>
          </a:p>
          <a:p>
            <a:r>
              <a:rPr lang="en-US" b="1" dirty="0">
                <a:solidFill>
                  <a:schemeClr val="accent2">
                    <a:lumMod val="50000"/>
                  </a:schemeClr>
                </a:solidFill>
              </a:rPr>
              <a:t>y.sim[</a:t>
            </a:r>
            <a:r>
              <a:rPr lang="en-US" b="1" dirty="0" err="1">
                <a:solidFill>
                  <a:schemeClr val="accent2">
                    <a:lumMod val="50000"/>
                  </a:schemeClr>
                </a:solidFill>
              </a:rPr>
              <a:t>i</a:t>
            </a:r>
            <a:r>
              <a:rPr lang="en-US" b="1" dirty="0">
                <a:solidFill>
                  <a:schemeClr val="accent2">
                    <a:lumMod val="50000"/>
                  </a:schemeClr>
                </a:solidFill>
              </a:rPr>
              <a:t>] ~ </a:t>
            </a:r>
            <a:r>
              <a:rPr lang="en-US" b="1" dirty="0" err="1">
                <a:solidFill>
                  <a:schemeClr val="accent2">
                    <a:lumMod val="50000"/>
                  </a:schemeClr>
                </a:solidFill>
              </a:rPr>
              <a:t>dpois</a:t>
            </a:r>
            <a:r>
              <a:rPr lang="en-US" b="1" dirty="0">
                <a:solidFill>
                  <a:schemeClr val="accent2">
                    <a:lumMod val="50000"/>
                  </a:schemeClr>
                </a:solidFill>
              </a:rPr>
              <a:t>(lambda) </a:t>
            </a:r>
            <a:r>
              <a:rPr lang="en-US" b="1" dirty="0">
                <a:solidFill>
                  <a:srgbClr val="0000FF"/>
                </a:solidFill>
              </a:rPr>
              <a:t>#simulate a new data set of 60 points</a:t>
            </a:r>
          </a:p>
          <a:p>
            <a:r>
              <a:rPr lang="en-GB" b="1" dirty="0" smtClean="0">
                <a:solidFill>
                  <a:schemeClr val="accent2">
                    <a:lumMod val="50000"/>
                  </a:schemeClr>
                </a:solidFill>
              </a:rPr>
              <a:t>	</a:t>
            </a:r>
            <a:r>
              <a:rPr lang="en-GB" b="1" dirty="0" smtClean="0">
                <a:solidFill>
                  <a:srgbClr val="FF0000"/>
                </a:solidFill>
              </a:rPr>
              <a:t>} </a:t>
            </a:r>
            <a:endParaRPr lang="en-GB" b="1" dirty="0">
              <a:solidFill>
                <a:srgbClr val="FF0000"/>
              </a:solidFill>
            </a:endParaRPr>
          </a:p>
          <a:p>
            <a:r>
              <a:rPr lang="en-GB" b="1" dirty="0" err="1">
                <a:solidFill>
                  <a:schemeClr val="accent2">
                    <a:lumMod val="50000"/>
                  </a:schemeClr>
                </a:solidFill>
              </a:rPr>
              <a:t>cv.y</a:t>
            </a:r>
            <a:r>
              <a:rPr lang="en-GB" b="1" dirty="0">
                <a:solidFill>
                  <a:schemeClr val="accent2">
                    <a:lumMod val="50000"/>
                  </a:schemeClr>
                </a:solidFill>
              </a:rPr>
              <a:t> &lt;- </a:t>
            </a:r>
            <a:r>
              <a:rPr lang="en-GB" b="1" dirty="0" err="1">
                <a:solidFill>
                  <a:schemeClr val="accent2">
                    <a:lumMod val="50000"/>
                  </a:schemeClr>
                </a:solidFill>
              </a:rPr>
              <a:t>sd</a:t>
            </a:r>
            <a:r>
              <a:rPr lang="en-GB" b="1" dirty="0">
                <a:solidFill>
                  <a:schemeClr val="accent2">
                    <a:lumMod val="50000"/>
                  </a:schemeClr>
                </a:solidFill>
              </a:rPr>
              <a:t>(y[ ])/mean(y[ ])</a:t>
            </a:r>
          </a:p>
          <a:p>
            <a:r>
              <a:rPr lang="en-GB" b="1" dirty="0" err="1">
                <a:solidFill>
                  <a:schemeClr val="accent2">
                    <a:lumMod val="50000"/>
                  </a:schemeClr>
                </a:solidFill>
              </a:rPr>
              <a:t>cv.y.sim</a:t>
            </a:r>
            <a:r>
              <a:rPr lang="en-GB" b="1" dirty="0">
                <a:solidFill>
                  <a:schemeClr val="accent2">
                    <a:lumMod val="50000"/>
                  </a:schemeClr>
                </a:solidFill>
              </a:rPr>
              <a:t> &lt;- </a:t>
            </a:r>
            <a:r>
              <a:rPr lang="en-GB" b="1" dirty="0" err="1">
                <a:solidFill>
                  <a:schemeClr val="accent2">
                    <a:lumMod val="50000"/>
                  </a:schemeClr>
                </a:solidFill>
              </a:rPr>
              <a:t>sd</a:t>
            </a:r>
            <a:r>
              <a:rPr lang="en-GB" b="1" dirty="0">
                <a:solidFill>
                  <a:schemeClr val="accent2">
                    <a:lumMod val="50000"/>
                  </a:schemeClr>
                </a:solidFill>
              </a:rPr>
              <a:t>(y.sim[])/mean(y.sim[ </a:t>
            </a:r>
            <a:r>
              <a:rPr lang="en-GB" b="1" dirty="0" smtClean="0">
                <a:solidFill>
                  <a:schemeClr val="accent2">
                    <a:lumMod val="50000"/>
                  </a:schemeClr>
                </a:solidFill>
              </a:rPr>
              <a:t>])</a:t>
            </a:r>
          </a:p>
          <a:p>
            <a:r>
              <a:rPr lang="en-GB" b="1" dirty="0" err="1">
                <a:solidFill>
                  <a:schemeClr val="accent2">
                    <a:lumMod val="50000"/>
                  </a:schemeClr>
                </a:solidFill>
              </a:rPr>
              <a:t>mean.y</a:t>
            </a:r>
            <a:r>
              <a:rPr lang="en-GB" b="1" dirty="0">
                <a:solidFill>
                  <a:schemeClr val="accent2">
                    <a:lumMod val="50000"/>
                  </a:schemeClr>
                </a:solidFill>
              </a:rPr>
              <a:t> &lt;-mean(y[])</a:t>
            </a:r>
          </a:p>
          <a:p>
            <a:r>
              <a:rPr lang="en-GB" b="1" dirty="0" err="1">
                <a:solidFill>
                  <a:schemeClr val="accent2">
                    <a:lumMod val="50000"/>
                  </a:schemeClr>
                </a:solidFill>
              </a:rPr>
              <a:t>mean.y.sim</a:t>
            </a:r>
            <a:r>
              <a:rPr lang="en-GB" b="1" dirty="0">
                <a:solidFill>
                  <a:schemeClr val="accent2">
                    <a:lumMod val="50000"/>
                  </a:schemeClr>
                </a:solidFill>
              </a:rPr>
              <a:t> &lt;-mean(</a:t>
            </a:r>
            <a:r>
              <a:rPr lang="en-GB" b="1" dirty="0" err="1">
                <a:solidFill>
                  <a:schemeClr val="accent2">
                    <a:lumMod val="50000"/>
                  </a:schemeClr>
                </a:solidFill>
              </a:rPr>
              <a:t>y.sim</a:t>
            </a:r>
            <a:r>
              <a:rPr lang="en-GB" b="1" dirty="0">
                <a:solidFill>
                  <a:schemeClr val="accent2">
                    <a:lumMod val="50000"/>
                  </a:schemeClr>
                </a:solidFill>
              </a:rPr>
              <a:t>[])</a:t>
            </a:r>
            <a:endParaRPr lang="en-GB" b="1" dirty="0" smtClean="0">
              <a:solidFill>
                <a:schemeClr val="accent2">
                  <a:lumMod val="50000"/>
                </a:schemeClr>
              </a:solidFill>
            </a:endParaRPr>
          </a:p>
          <a:p>
            <a:r>
              <a:rPr lang="en-US" b="1" dirty="0">
                <a:solidFill>
                  <a:srgbClr val="0000FF"/>
                </a:solidFill>
              </a:rPr>
              <a:t># find Bayesian P value--the mean of many 0's and 1's returned by the step function, one for each </a:t>
            </a:r>
            <a:r>
              <a:rPr lang="en-GB" b="1" dirty="0">
                <a:solidFill>
                  <a:srgbClr val="0000FF"/>
                </a:solidFill>
              </a:rPr>
              <a:t>step in the chain</a:t>
            </a:r>
            <a:endParaRPr lang="en-GB" b="1" dirty="0">
              <a:solidFill>
                <a:schemeClr val="accent2">
                  <a:lumMod val="50000"/>
                </a:schemeClr>
              </a:solidFill>
            </a:endParaRPr>
          </a:p>
          <a:p>
            <a:r>
              <a:rPr lang="en-US" b="1" dirty="0">
                <a:solidFill>
                  <a:schemeClr val="accent2">
                    <a:lumMod val="50000"/>
                  </a:schemeClr>
                </a:solidFill>
              </a:rPr>
              <a:t>pvalue.cv &lt;- step(</a:t>
            </a:r>
            <a:r>
              <a:rPr lang="en-US" b="1" dirty="0" err="1">
                <a:solidFill>
                  <a:schemeClr val="accent2">
                    <a:lumMod val="50000"/>
                  </a:schemeClr>
                </a:solidFill>
              </a:rPr>
              <a:t>cv.y.sim-cv.y</a:t>
            </a:r>
            <a:r>
              <a:rPr lang="en-US" b="1" dirty="0" smtClean="0">
                <a:solidFill>
                  <a:schemeClr val="accent2">
                    <a:lumMod val="50000"/>
                  </a:schemeClr>
                </a:solidFill>
              </a:rPr>
              <a:t>)</a:t>
            </a:r>
            <a:endParaRPr lang="en-GB" b="1" dirty="0">
              <a:solidFill>
                <a:schemeClr val="accent2">
                  <a:lumMod val="50000"/>
                </a:schemeClr>
              </a:solidFill>
            </a:endParaRPr>
          </a:p>
          <a:p>
            <a:r>
              <a:rPr lang="en-GB" b="1" dirty="0" err="1">
                <a:solidFill>
                  <a:schemeClr val="accent2">
                    <a:lumMod val="50000"/>
                  </a:schemeClr>
                </a:solidFill>
              </a:rPr>
              <a:t>pvalue.mean</a:t>
            </a:r>
            <a:r>
              <a:rPr lang="en-GB" b="1" dirty="0">
                <a:solidFill>
                  <a:schemeClr val="accent2">
                    <a:lumMod val="50000"/>
                  </a:schemeClr>
                </a:solidFill>
              </a:rPr>
              <a:t> &lt;-step(</a:t>
            </a:r>
            <a:r>
              <a:rPr lang="en-GB" b="1" dirty="0" err="1">
                <a:solidFill>
                  <a:schemeClr val="accent2">
                    <a:lumMod val="50000"/>
                  </a:schemeClr>
                </a:solidFill>
              </a:rPr>
              <a:t>mean.y.sim</a:t>
            </a:r>
            <a:r>
              <a:rPr lang="en-GB" b="1" dirty="0">
                <a:solidFill>
                  <a:schemeClr val="accent2">
                    <a:lumMod val="50000"/>
                  </a:schemeClr>
                </a:solidFill>
              </a:rPr>
              <a:t> - </a:t>
            </a:r>
            <a:r>
              <a:rPr lang="en-GB" b="1" dirty="0" err="1">
                <a:solidFill>
                  <a:schemeClr val="accent2">
                    <a:lumMod val="50000"/>
                  </a:schemeClr>
                </a:solidFill>
              </a:rPr>
              <a:t>mean.y</a:t>
            </a:r>
            <a:r>
              <a:rPr lang="en-GB" b="1" dirty="0" smtClean="0">
                <a:solidFill>
                  <a:schemeClr val="accent2">
                    <a:lumMod val="50000"/>
                  </a:schemeClr>
                </a:solidFill>
              </a:rPr>
              <a:t>)</a:t>
            </a:r>
          </a:p>
          <a:p>
            <a:r>
              <a:rPr lang="en-US" b="1" dirty="0" smtClean="0">
                <a:solidFill>
                  <a:srgbClr val="0000FF"/>
                </a:solidFill>
              </a:rPr>
              <a:t># Sums of Squares</a:t>
            </a:r>
            <a:endParaRPr lang="en-GB" b="1" dirty="0" smtClean="0">
              <a:solidFill>
                <a:srgbClr val="0000FF"/>
              </a:solidFill>
            </a:endParaRPr>
          </a:p>
          <a:p>
            <a:r>
              <a:rPr lang="en-GB" b="1" dirty="0" smtClean="0">
                <a:solidFill>
                  <a:schemeClr val="accent2">
                    <a:lumMod val="50000"/>
                  </a:schemeClr>
                </a:solidFill>
              </a:rPr>
              <a:t>for(j </a:t>
            </a:r>
            <a:r>
              <a:rPr lang="en-GB" b="1" dirty="0">
                <a:solidFill>
                  <a:schemeClr val="accent2">
                    <a:lumMod val="50000"/>
                  </a:schemeClr>
                </a:solidFill>
              </a:rPr>
              <a:t>in 1:60){</a:t>
            </a:r>
          </a:p>
          <a:p>
            <a:r>
              <a:rPr lang="en-GB" b="1" dirty="0" smtClean="0">
                <a:solidFill>
                  <a:schemeClr val="accent2">
                    <a:lumMod val="50000"/>
                  </a:schemeClr>
                </a:solidFill>
              </a:rPr>
              <a:t>	sq[j</a:t>
            </a:r>
            <a:r>
              <a:rPr lang="en-GB" b="1" dirty="0">
                <a:solidFill>
                  <a:schemeClr val="accent2">
                    <a:lumMod val="50000"/>
                  </a:schemeClr>
                </a:solidFill>
              </a:rPr>
              <a:t>] &lt;- (y[j]-lambda)^2</a:t>
            </a:r>
          </a:p>
          <a:p>
            <a:r>
              <a:rPr lang="en-GB" b="1" dirty="0" smtClean="0">
                <a:solidFill>
                  <a:schemeClr val="accent2">
                    <a:lumMod val="50000"/>
                  </a:schemeClr>
                </a:solidFill>
              </a:rPr>
              <a:t>	</a:t>
            </a:r>
            <a:r>
              <a:rPr lang="en-GB" b="1" dirty="0" err="1" smtClean="0">
                <a:solidFill>
                  <a:schemeClr val="accent2">
                    <a:lumMod val="50000"/>
                  </a:schemeClr>
                </a:solidFill>
              </a:rPr>
              <a:t>sq.new</a:t>
            </a:r>
            <a:r>
              <a:rPr lang="en-GB" b="1" dirty="0" smtClean="0">
                <a:solidFill>
                  <a:schemeClr val="accent2">
                    <a:lumMod val="50000"/>
                  </a:schemeClr>
                </a:solidFill>
              </a:rPr>
              <a:t>[j</a:t>
            </a:r>
            <a:r>
              <a:rPr lang="en-GB" b="1" dirty="0">
                <a:solidFill>
                  <a:schemeClr val="accent2">
                    <a:lumMod val="50000"/>
                  </a:schemeClr>
                </a:solidFill>
              </a:rPr>
              <a:t>] &lt;- (y.sim[j]-lambda)^2</a:t>
            </a:r>
          </a:p>
          <a:p>
            <a:r>
              <a:rPr lang="en-GB" b="1" dirty="0" smtClean="0">
                <a:solidFill>
                  <a:schemeClr val="accent2">
                    <a:lumMod val="50000"/>
                  </a:schemeClr>
                </a:solidFill>
              </a:rPr>
              <a:t>	}</a:t>
            </a:r>
            <a:endParaRPr lang="en-GB" b="1" dirty="0">
              <a:solidFill>
                <a:schemeClr val="accent2">
                  <a:lumMod val="50000"/>
                </a:schemeClr>
              </a:solidFill>
            </a:endParaRPr>
          </a:p>
          <a:p>
            <a:r>
              <a:rPr lang="en-GB" b="1" dirty="0">
                <a:solidFill>
                  <a:schemeClr val="accent2">
                    <a:lumMod val="50000"/>
                  </a:schemeClr>
                </a:solidFill>
              </a:rPr>
              <a:t>fit &lt;- sum(sq[])</a:t>
            </a:r>
          </a:p>
          <a:p>
            <a:r>
              <a:rPr lang="en-GB" b="1" dirty="0" err="1">
                <a:solidFill>
                  <a:schemeClr val="accent2">
                    <a:lumMod val="50000"/>
                  </a:schemeClr>
                </a:solidFill>
              </a:rPr>
              <a:t>fit.new</a:t>
            </a:r>
            <a:r>
              <a:rPr lang="en-GB" b="1" dirty="0">
                <a:solidFill>
                  <a:schemeClr val="accent2">
                    <a:lumMod val="50000"/>
                  </a:schemeClr>
                </a:solidFill>
              </a:rPr>
              <a:t> &lt;- sum(</a:t>
            </a:r>
            <a:r>
              <a:rPr lang="en-GB" b="1" dirty="0" err="1">
                <a:solidFill>
                  <a:schemeClr val="accent2">
                    <a:lumMod val="50000"/>
                  </a:schemeClr>
                </a:solidFill>
              </a:rPr>
              <a:t>sq.new</a:t>
            </a:r>
            <a:r>
              <a:rPr lang="en-GB" b="1" dirty="0">
                <a:solidFill>
                  <a:schemeClr val="accent2">
                    <a:lumMod val="50000"/>
                  </a:schemeClr>
                </a:solidFill>
              </a:rPr>
              <a:t>[])</a:t>
            </a:r>
          </a:p>
          <a:p>
            <a:r>
              <a:rPr lang="en-GB" b="1" dirty="0">
                <a:solidFill>
                  <a:schemeClr val="accent2">
                    <a:lumMod val="50000"/>
                  </a:schemeClr>
                </a:solidFill>
              </a:rPr>
              <a:t>pvalue.fit &lt;- step(</a:t>
            </a:r>
            <a:r>
              <a:rPr lang="en-GB" b="1" dirty="0" err="1">
                <a:solidFill>
                  <a:schemeClr val="accent2">
                    <a:lumMod val="50000"/>
                  </a:schemeClr>
                </a:solidFill>
              </a:rPr>
              <a:t>fit.new</a:t>
            </a:r>
            <a:r>
              <a:rPr lang="en-GB" b="1" dirty="0">
                <a:solidFill>
                  <a:schemeClr val="accent2">
                    <a:lumMod val="50000"/>
                  </a:schemeClr>
                </a:solidFill>
              </a:rPr>
              <a:t>-fit)</a:t>
            </a:r>
          </a:p>
          <a:p>
            <a:r>
              <a:rPr lang="en-GB" b="1" dirty="0">
                <a:solidFill>
                  <a:schemeClr val="accent2">
                    <a:lumMod val="50000"/>
                  </a:schemeClr>
                </a:solidFill>
              </a:rPr>
              <a:t>} #end of model</a:t>
            </a:r>
          </a:p>
        </p:txBody>
      </p:sp>
      <p:cxnSp>
        <p:nvCxnSpPr>
          <p:cNvPr id="6" name="Straight Arrow Connector 5"/>
          <p:cNvCxnSpPr/>
          <p:nvPr/>
        </p:nvCxnSpPr>
        <p:spPr>
          <a:xfrm flipH="1">
            <a:off x="2438400" y="990600"/>
            <a:ext cx="19050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19600" y="712113"/>
            <a:ext cx="1159613" cy="430887"/>
          </a:xfrm>
          <a:prstGeom prst="rect">
            <a:avLst/>
          </a:prstGeom>
          <a:noFill/>
        </p:spPr>
        <p:txBody>
          <a:bodyPr wrap="none" rtlCol="0">
            <a:spAutoFit/>
          </a:bodyPr>
          <a:lstStyle/>
          <a:p>
            <a:r>
              <a:rPr lang="en-US" sz="2200" b="1" dirty="0" smtClean="0"/>
              <a:t>Key part</a:t>
            </a:r>
            <a:endParaRPr lang="en-GB" sz="2200" b="1" dirty="0"/>
          </a:p>
        </p:txBody>
      </p:sp>
      <p:cxnSp>
        <p:nvCxnSpPr>
          <p:cNvPr id="8" name="Straight Arrow Connector 7"/>
          <p:cNvCxnSpPr/>
          <p:nvPr/>
        </p:nvCxnSpPr>
        <p:spPr>
          <a:xfrm flipH="1">
            <a:off x="3390900" y="3810001"/>
            <a:ext cx="26289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98373" y="3733800"/>
            <a:ext cx="2307427" cy="369332"/>
          </a:xfrm>
          <a:prstGeom prst="rect">
            <a:avLst/>
          </a:prstGeom>
          <a:noFill/>
        </p:spPr>
        <p:txBody>
          <a:bodyPr wrap="none" rtlCol="0">
            <a:spAutoFit/>
          </a:bodyPr>
          <a:lstStyle/>
          <a:p>
            <a:r>
              <a:rPr lang="en-US" b="1" dirty="0" smtClean="0"/>
              <a:t>Step function=1 if ()&gt;0</a:t>
            </a:r>
            <a:endParaRPr lang="en-GB" b="1" dirty="0"/>
          </a:p>
        </p:txBody>
      </p:sp>
    </p:spTree>
    <p:extLst>
      <p:ext uri="{BB962C8B-B14F-4D97-AF65-F5344CB8AC3E}">
        <p14:creationId xmlns:p14="http://schemas.microsoft.com/office/powerpoint/2010/main" val="1394656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39000" y="2971800"/>
            <a:ext cx="1277914" cy="954107"/>
          </a:xfrm>
          <a:prstGeom prst="rect">
            <a:avLst/>
          </a:prstGeom>
          <a:noFill/>
        </p:spPr>
        <p:txBody>
          <a:bodyPr wrap="none" rtlCol="0">
            <a:spAutoFit/>
          </a:bodyPr>
          <a:lstStyle/>
          <a:p>
            <a:r>
              <a:rPr lang="en-US" sz="2800" b="1" dirty="0" smtClean="0">
                <a:solidFill>
                  <a:srgbClr val="0000FF"/>
                </a:solidFill>
              </a:rPr>
              <a:t>Simple </a:t>
            </a:r>
          </a:p>
          <a:p>
            <a:r>
              <a:rPr lang="en-US" sz="2800" b="1" dirty="0" smtClean="0">
                <a:solidFill>
                  <a:srgbClr val="0000FF"/>
                </a:solidFill>
              </a:rPr>
              <a:t>Model</a:t>
            </a:r>
            <a:endParaRPr lang="en-GB" sz="2800" b="1" dirty="0">
              <a:solidFill>
                <a:srgbClr val="0000FF"/>
              </a:solidFill>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6748464" cy="673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01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predictive check</a:t>
            </a:r>
            <a:endParaRPr lang="en-GB" dirty="0"/>
          </a:p>
        </p:txBody>
      </p:sp>
      <p:sp>
        <p:nvSpPr>
          <p:cNvPr id="4" name="Rectangle 3"/>
          <p:cNvSpPr/>
          <p:nvPr/>
        </p:nvSpPr>
        <p:spPr>
          <a:xfrm>
            <a:off x="1066800" y="2286000"/>
            <a:ext cx="4572000" cy="1200329"/>
          </a:xfrm>
          <a:prstGeom prst="rect">
            <a:avLst/>
          </a:prstGeom>
        </p:spPr>
        <p:txBody>
          <a:bodyPr>
            <a:spAutoFit/>
          </a:bodyPr>
          <a:lstStyle/>
          <a:p>
            <a:r>
              <a:rPr lang="en-GB" b="1" dirty="0" smtClean="0">
                <a:solidFill>
                  <a:schemeClr val="accent2">
                    <a:lumMod val="50000"/>
                  </a:schemeClr>
                </a:solidFill>
              </a:rPr>
              <a:t>fit &lt;- sum(sq[])</a:t>
            </a:r>
          </a:p>
          <a:p>
            <a:r>
              <a:rPr lang="en-GB" b="1" dirty="0" err="1" smtClean="0">
                <a:solidFill>
                  <a:schemeClr val="accent2">
                    <a:lumMod val="50000"/>
                  </a:schemeClr>
                </a:solidFill>
              </a:rPr>
              <a:t>fit.new</a:t>
            </a:r>
            <a:r>
              <a:rPr lang="en-GB" b="1" dirty="0" smtClean="0">
                <a:solidFill>
                  <a:schemeClr val="accent2">
                    <a:lumMod val="50000"/>
                  </a:schemeClr>
                </a:solidFill>
              </a:rPr>
              <a:t> &lt;- sum(</a:t>
            </a:r>
            <a:r>
              <a:rPr lang="en-GB" b="1" dirty="0" err="1" smtClean="0">
                <a:solidFill>
                  <a:schemeClr val="accent2">
                    <a:lumMod val="50000"/>
                  </a:schemeClr>
                </a:solidFill>
              </a:rPr>
              <a:t>sq.new</a:t>
            </a:r>
            <a:r>
              <a:rPr lang="en-GB" b="1" dirty="0" smtClean="0">
                <a:solidFill>
                  <a:schemeClr val="accent2">
                    <a:lumMod val="50000"/>
                  </a:schemeClr>
                </a:solidFill>
              </a:rPr>
              <a:t>[])</a:t>
            </a:r>
          </a:p>
          <a:p>
            <a:r>
              <a:rPr lang="en-GB" b="1" dirty="0" smtClean="0">
                <a:solidFill>
                  <a:schemeClr val="accent2">
                    <a:lumMod val="50000"/>
                  </a:schemeClr>
                </a:solidFill>
              </a:rPr>
              <a:t>pvalue.fit &lt;- step(</a:t>
            </a:r>
            <a:r>
              <a:rPr lang="en-GB" b="1" dirty="0" err="1" smtClean="0">
                <a:solidFill>
                  <a:schemeClr val="accent2">
                    <a:lumMod val="50000"/>
                  </a:schemeClr>
                </a:solidFill>
              </a:rPr>
              <a:t>fit.new</a:t>
            </a:r>
            <a:r>
              <a:rPr lang="en-GB" b="1" dirty="0" smtClean="0">
                <a:solidFill>
                  <a:schemeClr val="accent2">
                    <a:lumMod val="50000"/>
                  </a:schemeClr>
                </a:solidFill>
              </a:rPr>
              <a:t>-fit)</a:t>
            </a:r>
          </a:p>
          <a:p>
            <a:r>
              <a:rPr lang="en-GB" b="1" dirty="0" smtClean="0">
                <a:solidFill>
                  <a:schemeClr val="accent2">
                    <a:lumMod val="50000"/>
                  </a:schemeClr>
                </a:solidFill>
              </a:rPr>
              <a:t>} #end of model</a:t>
            </a:r>
            <a:endParaRPr lang="en-GB" b="1" dirty="0">
              <a:solidFill>
                <a:schemeClr val="accent2">
                  <a:lumMod val="50000"/>
                </a:schemeClr>
              </a:solidFill>
            </a:endParaRPr>
          </a:p>
        </p:txBody>
      </p:sp>
      <p:sp>
        <p:nvSpPr>
          <p:cNvPr id="5" name="TextBox 4"/>
          <p:cNvSpPr txBox="1"/>
          <p:nvPr/>
        </p:nvSpPr>
        <p:spPr>
          <a:xfrm flipH="1">
            <a:off x="4648200" y="1828800"/>
            <a:ext cx="32766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Simple Model</a:t>
            </a: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-value for CV=0.0015</a:t>
            </a:r>
          </a:p>
          <a:p>
            <a:r>
              <a:rPr lang="en-US" sz="2400" dirty="0" smtClean="0">
                <a:latin typeface="Times New Roman" pitchFamily="18" charset="0"/>
                <a:cs typeface="Times New Roman" pitchFamily="18" charset="0"/>
              </a:rPr>
              <a:t>P-value for mean=0.51 </a:t>
            </a:r>
            <a:endParaRPr lang="en-GB" sz="2400" dirty="0">
              <a:latin typeface="Times New Roman" pitchFamily="18" charset="0"/>
              <a:cs typeface="Times New Roman" pitchFamily="18" charset="0"/>
            </a:endParaRPr>
          </a:p>
        </p:txBody>
      </p:sp>
      <p:sp>
        <p:nvSpPr>
          <p:cNvPr id="6" name="TextBox 5"/>
          <p:cNvSpPr txBox="1"/>
          <p:nvPr/>
        </p:nvSpPr>
        <p:spPr>
          <a:xfrm flipH="1">
            <a:off x="4648200" y="3688140"/>
            <a:ext cx="32766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Remember, this is a two-tailed</a:t>
            </a:r>
            <a:r>
              <a:rPr lang="en-GB" sz="2400" dirty="0" smtClean="0">
                <a:latin typeface="Times New Roman" pitchFamily="18" charset="0"/>
                <a:cs typeface="Times New Roman" pitchFamily="18" charset="0"/>
              </a:rPr>
              <a:t> probability, so values close to 0 and 1 indicate lack of fit.</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43074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587500" y="461963"/>
            <a:ext cx="5618163" cy="5595937"/>
            <a:chOff x="1000" y="291"/>
            <a:chExt cx="3539" cy="3525"/>
          </a:xfrm>
        </p:grpSpPr>
        <p:sp>
          <p:nvSpPr>
            <p:cNvPr id="3" name="AutoShape 4"/>
            <p:cNvSpPr>
              <a:spLocks noChangeAspect="1" noChangeArrowheads="1" noTextEdit="1"/>
            </p:cNvSpPr>
            <p:nvPr/>
          </p:nvSpPr>
          <p:spPr bwMode="auto">
            <a:xfrm>
              <a:off x="1008" y="291"/>
              <a:ext cx="3531" cy="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grpSp>
          <p:nvGrpSpPr>
            <p:cNvPr id="4" name="Group 206"/>
            <p:cNvGrpSpPr>
              <a:grpSpLocks/>
            </p:cNvGrpSpPr>
            <p:nvPr/>
          </p:nvGrpSpPr>
          <p:grpSpPr bwMode="auto">
            <a:xfrm>
              <a:off x="1589" y="2360"/>
              <a:ext cx="817" cy="51"/>
              <a:chOff x="1589" y="2360"/>
              <a:chExt cx="817" cy="51"/>
            </a:xfrm>
          </p:grpSpPr>
          <p:sp>
            <p:nvSpPr>
              <p:cNvPr id="58653" name="Rectangle 6"/>
              <p:cNvSpPr>
                <a:spLocks noChangeArrowheads="1"/>
              </p:cNvSpPr>
              <p:nvPr/>
            </p:nvSpPr>
            <p:spPr bwMode="auto">
              <a:xfrm>
                <a:off x="160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4" name="Rectangle 7"/>
              <p:cNvSpPr>
                <a:spLocks noChangeArrowheads="1"/>
              </p:cNvSpPr>
              <p:nvPr/>
            </p:nvSpPr>
            <p:spPr bwMode="auto">
              <a:xfrm>
                <a:off x="160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5" name="Rectangle 8"/>
              <p:cNvSpPr>
                <a:spLocks noChangeArrowheads="1"/>
              </p:cNvSpPr>
              <p:nvPr/>
            </p:nvSpPr>
            <p:spPr bwMode="auto">
              <a:xfrm>
                <a:off x="159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6" name="Rectangle 9"/>
              <p:cNvSpPr>
                <a:spLocks noChangeArrowheads="1"/>
              </p:cNvSpPr>
              <p:nvPr/>
            </p:nvSpPr>
            <p:spPr bwMode="auto">
              <a:xfrm>
                <a:off x="159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7" name="Rectangle 10"/>
              <p:cNvSpPr>
                <a:spLocks noChangeArrowheads="1"/>
              </p:cNvSpPr>
              <p:nvPr/>
            </p:nvSpPr>
            <p:spPr bwMode="auto">
              <a:xfrm>
                <a:off x="158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8" name="Rectangle 11"/>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9" name="Rectangle 12"/>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0" name="Rectangle 13"/>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1" name="Rectangle 14"/>
              <p:cNvSpPr>
                <a:spLocks noChangeArrowheads="1"/>
              </p:cNvSpPr>
              <p:nvPr/>
            </p:nvSpPr>
            <p:spPr bwMode="auto">
              <a:xfrm>
                <a:off x="160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2" name="Rectangle 15"/>
              <p:cNvSpPr>
                <a:spLocks noChangeArrowheads="1"/>
              </p:cNvSpPr>
              <p:nvPr/>
            </p:nvSpPr>
            <p:spPr bwMode="auto">
              <a:xfrm>
                <a:off x="160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3" name="Rectangle 16"/>
              <p:cNvSpPr>
                <a:spLocks noChangeArrowheads="1"/>
              </p:cNvSpPr>
              <p:nvPr/>
            </p:nvSpPr>
            <p:spPr bwMode="auto">
              <a:xfrm>
                <a:off x="159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4" name="Rectangle 17"/>
              <p:cNvSpPr>
                <a:spLocks noChangeArrowheads="1"/>
              </p:cNvSpPr>
              <p:nvPr/>
            </p:nvSpPr>
            <p:spPr bwMode="auto">
              <a:xfrm>
                <a:off x="159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5" name="Rectangle 18"/>
              <p:cNvSpPr>
                <a:spLocks noChangeArrowheads="1"/>
              </p:cNvSpPr>
              <p:nvPr/>
            </p:nvSpPr>
            <p:spPr bwMode="auto">
              <a:xfrm>
                <a:off x="158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6" name="Rectangle 19"/>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7" name="Rectangle 20"/>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8" name="Rectangle 21"/>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69" name="Rectangle 22"/>
              <p:cNvSpPr>
                <a:spLocks noChangeArrowheads="1"/>
              </p:cNvSpPr>
              <p:nvPr/>
            </p:nvSpPr>
            <p:spPr bwMode="auto">
              <a:xfrm>
                <a:off x="160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0" name="Rectangle 23"/>
              <p:cNvSpPr>
                <a:spLocks noChangeArrowheads="1"/>
              </p:cNvSpPr>
              <p:nvPr/>
            </p:nvSpPr>
            <p:spPr bwMode="auto">
              <a:xfrm>
                <a:off x="160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1" name="Rectangle 24"/>
              <p:cNvSpPr>
                <a:spLocks noChangeArrowheads="1"/>
              </p:cNvSpPr>
              <p:nvPr/>
            </p:nvSpPr>
            <p:spPr bwMode="auto">
              <a:xfrm>
                <a:off x="159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2" name="Rectangle 25"/>
              <p:cNvSpPr>
                <a:spLocks noChangeArrowheads="1"/>
              </p:cNvSpPr>
              <p:nvPr/>
            </p:nvSpPr>
            <p:spPr bwMode="auto">
              <a:xfrm>
                <a:off x="159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3" name="Rectangle 26"/>
              <p:cNvSpPr>
                <a:spLocks noChangeArrowheads="1"/>
              </p:cNvSpPr>
              <p:nvPr/>
            </p:nvSpPr>
            <p:spPr bwMode="auto">
              <a:xfrm>
                <a:off x="158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4" name="Rectangle 27"/>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5" name="Rectangle 28"/>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6" name="Rectangle 29"/>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7" name="Rectangle 30"/>
              <p:cNvSpPr>
                <a:spLocks noChangeArrowheads="1"/>
              </p:cNvSpPr>
              <p:nvPr/>
            </p:nvSpPr>
            <p:spPr bwMode="auto">
              <a:xfrm>
                <a:off x="1602"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8" name="Rectangle 31"/>
              <p:cNvSpPr>
                <a:spLocks noChangeArrowheads="1"/>
              </p:cNvSpPr>
              <p:nvPr/>
            </p:nvSpPr>
            <p:spPr bwMode="auto">
              <a:xfrm>
                <a:off x="1602"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79" name="Rectangle 32"/>
              <p:cNvSpPr>
                <a:spLocks noChangeArrowheads="1"/>
              </p:cNvSpPr>
              <p:nvPr/>
            </p:nvSpPr>
            <p:spPr bwMode="auto">
              <a:xfrm>
                <a:off x="1595"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0" name="Rectangle 33"/>
              <p:cNvSpPr>
                <a:spLocks noChangeArrowheads="1"/>
              </p:cNvSpPr>
              <p:nvPr/>
            </p:nvSpPr>
            <p:spPr bwMode="auto">
              <a:xfrm>
                <a:off x="1595"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1" name="Rectangle 34"/>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2" name="Rectangle 35"/>
              <p:cNvSpPr>
                <a:spLocks noChangeArrowheads="1"/>
              </p:cNvSpPr>
              <p:nvPr/>
            </p:nvSpPr>
            <p:spPr bwMode="auto">
              <a:xfrm>
                <a:off x="1589"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3" name="Rectangle 36"/>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4" name="Rectangle 37"/>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5" name="Rectangle 38"/>
              <p:cNvSpPr>
                <a:spLocks noChangeArrowheads="1"/>
              </p:cNvSpPr>
              <p:nvPr/>
            </p:nvSpPr>
            <p:spPr bwMode="auto">
              <a:xfrm>
                <a:off x="1602"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6" name="Rectangle 39"/>
              <p:cNvSpPr>
                <a:spLocks noChangeArrowheads="1"/>
              </p:cNvSpPr>
              <p:nvPr/>
            </p:nvSpPr>
            <p:spPr bwMode="auto">
              <a:xfrm>
                <a:off x="1602"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7" name="Rectangle 40"/>
              <p:cNvSpPr>
                <a:spLocks noChangeArrowheads="1"/>
              </p:cNvSpPr>
              <p:nvPr/>
            </p:nvSpPr>
            <p:spPr bwMode="auto">
              <a:xfrm>
                <a:off x="1595"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8" name="Rectangle 41"/>
              <p:cNvSpPr>
                <a:spLocks noChangeArrowheads="1"/>
              </p:cNvSpPr>
              <p:nvPr/>
            </p:nvSpPr>
            <p:spPr bwMode="auto">
              <a:xfrm>
                <a:off x="1595"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89" name="Rectangle 42"/>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0" name="Rectangle 43"/>
              <p:cNvSpPr>
                <a:spLocks noChangeArrowheads="1"/>
              </p:cNvSpPr>
              <p:nvPr/>
            </p:nvSpPr>
            <p:spPr bwMode="auto">
              <a:xfrm>
                <a:off x="1589"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1" name="Rectangle 44"/>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2" name="Rectangle 45"/>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3" name="Rectangle 46"/>
              <p:cNvSpPr>
                <a:spLocks noChangeArrowheads="1"/>
              </p:cNvSpPr>
              <p:nvPr/>
            </p:nvSpPr>
            <p:spPr bwMode="auto">
              <a:xfrm>
                <a:off x="160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4" name="Rectangle 47"/>
              <p:cNvSpPr>
                <a:spLocks noChangeArrowheads="1"/>
              </p:cNvSpPr>
              <p:nvPr/>
            </p:nvSpPr>
            <p:spPr bwMode="auto">
              <a:xfrm>
                <a:off x="160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5" name="Rectangle 48"/>
              <p:cNvSpPr>
                <a:spLocks noChangeArrowheads="1"/>
              </p:cNvSpPr>
              <p:nvPr/>
            </p:nvSpPr>
            <p:spPr bwMode="auto">
              <a:xfrm>
                <a:off x="159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6" name="Rectangle 49"/>
              <p:cNvSpPr>
                <a:spLocks noChangeArrowheads="1"/>
              </p:cNvSpPr>
              <p:nvPr/>
            </p:nvSpPr>
            <p:spPr bwMode="auto">
              <a:xfrm>
                <a:off x="159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7" name="Rectangle 50"/>
              <p:cNvSpPr>
                <a:spLocks noChangeArrowheads="1"/>
              </p:cNvSpPr>
              <p:nvPr/>
            </p:nvSpPr>
            <p:spPr bwMode="auto">
              <a:xfrm>
                <a:off x="158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8" name="Rectangle 51"/>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99" name="Rectangle 52"/>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0" name="Rectangle 53"/>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1" name="Rectangle 54"/>
              <p:cNvSpPr>
                <a:spLocks noChangeArrowheads="1"/>
              </p:cNvSpPr>
              <p:nvPr/>
            </p:nvSpPr>
            <p:spPr bwMode="auto">
              <a:xfrm>
                <a:off x="160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2" name="Rectangle 55"/>
              <p:cNvSpPr>
                <a:spLocks noChangeArrowheads="1"/>
              </p:cNvSpPr>
              <p:nvPr/>
            </p:nvSpPr>
            <p:spPr bwMode="auto">
              <a:xfrm>
                <a:off x="160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3" name="Rectangle 56"/>
              <p:cNvSpPr>
                <a:spLocks noChangeArrowheads="1"/>
              </p:cNvSpPr>
              <p:nvPr/>
            </p:nvSpPr>
            <p:spPr bwMode="auto">
              <a:xfrm>
                <a:off x="159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4" name="Rectangle 57"/>
              <p:cNvSpPr>
                <a:spLocks noChangeArrowheads="1"/>
              </p:cNvSpPr>
              <p:nvPr/>
            </p:nvSpPr>
            <p:spPr bwMode="auto">
              <a:xfrm>
                <a:off x="159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5" name="Rectangle 58"/>
              <p:cNvSpPr>
                <a:spLocks noChangeArrowheads="1"/>
              </p:cNvSpPr>
              <p:nvPr/>
            </p:nvSpPr>
            <p:spPr bwMode="auto">
              <a:xfrm>
                <a:off x="158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6" name="Rectangle 59"/>
              <p:cNvSpPr>
                <a:spLocks noChangeArrowheads="1"/>
              </p:cNvSpPr>
              <p:nvPr/>
            </p:nvSpPr>
            <p:spPr bwMode="auto">
              <a:xfrm>
                <a:off x="158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7" name="Rectangle 60"/>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8" name="Rectangle 61"/>
              <p:cNvSpPr>
                <a:spLocks noChangeArrowheads="1"/>
              </p:cNvSpPr>
              <p:nvPr/>
            </p:nvSpPr>
            <p:spPr bwMode="auto">
              <a:xfrm>
                <a:off x="158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09" name="Rectangle 62"/>
              <p:cNvSpPr>
                <a:spLocks noChangeArrowheads="1"/>
              </p:cNvSpPr>
              <p:nvPr/>
            </p:nvSpPr>
            <p:spPr bwMode="auto">
              <a:xfrm>
                <a:off x="1864"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0" name="Rectangle 63"/>
              <p:cNvSpPr>
                <a:spLocks noChangeArrowheads="1"/>
              </p:cNvSpPr>
              <p:nvPr/>
            </p:nvSpPr>
            <p:spPr bwMode="auto">
              <a:xfrm>
                <a:off x="1864"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1" name="Rectangle 64"/>
              <p:cNvSpPr>
                <a:spLocks noChangeArrowheads="1"/>
              </p:cNvSpPr>
              <p:nvPr/>
            </p:nvSpPr>
            <p:spPr bwMode="auto">
              <a:xfrm>
                <a:off x="1857"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2" name="Rectangle 65"/>
              <p:cNvSpPr>
                <a:spLocks noChangeArrowheads="1"/>
              </p:cNvSpPr>
              <p:nvPr/>
            </p:nvSpPr>
            <p:spPr bwMode="auto">
              <a:xfrm>
                <a:off x="1857"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3" name="Rectangle 66"/>
              <p:cNvSpPr>
                <a:spLocks noChangeArrowheads="1"/>
              </p:cNvSpPr>
              <p:nvPr/>
            </p:nvSpPr>
            <p:spPr bwMode="auto">
              <a:xfrm>
                <a:off x="1851"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4" name="Rectangle 67"/>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5" name="Rectangle 68"/>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6" name="Rectangle 69"/>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7" name="Rectangle 70"/>
              <p:cNvSpPr>
                <a:spLocks noChangeArrowheads="1"/>
              </p:cNvSpPr>
              <p:nvPr/>
            </p:nvSpPr>
            <p:spPr bwMode="auto">
              <a:xfrm>
                <a:off x="1864"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8" name="Rectangle 71"/>
              <p:cNvSpPr>
                <a:spLocks noChangeArrowheads="1"/>
              </p:cNvSpPr>
              <p:nvPr/>
            </p:nvSpPr>
            <p:spPr bwMode="auto">
              <a:xfrm>
                <a:off x="1864"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19" name="Rectangle 72"/>
              <p:cNvSpPr>
                <a:spLocks noChangeArrowheads="1"/>
              </p:cNvSpPr>
              <p:nvPr/>
            </p:nvSpPr>
            <p:spPr bwMode="auto">
              <a:xfrm>
                <a:off x="1857"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0" name="Rectangle 73"/>
              <p:cNvSpPr>
                <a:spLocks noChangeArrowheads="1"/>
              </p:cNvSpPr>
              <p:nvPr/>
            </p:nvSpPr>
            <p:spPr bwMode="auto">
              <a:xfrm>
                <a:off x="1857"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1" name="Rectangle 74"/>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2" name="Rectangle 75"/>
              <p:cNvSpPr>
                <a:spLocks noChangeArrowheads="1"/>
              </p:cNvSpPr>
              <p:nvPr/>
            </p:nvSpPr>
            <p:spPr bwMode="auto">
              <a:xfrm>
                <a:off x="1851"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3" name="Rectangle 76"/>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4" name="Rectangle 77"/>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5" name="Rectangle 78"/>
              <p:cNvSpPr>
                <a:spLocks noChangeArrowheads="1"/>
              </p:cNvSpPr>
              <p:nvPr/>
            </p:nvSpPr>
            <p:spPr bwMode="auto">
              <a:xfrm>
                <a:off x="1864"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6" name="Rectangle 79"/>
              <p:cNvSpPr>
                <a:spLocks noChangeArrowheads="1"/>
              </p:cNvSpPr>
              <p:nvPr/>
            </p:nvSpPr>
            <p:spPr bwMode="auto">
              <a:xfrm>
                <a:off x="1864"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7" name="Rectangle 80"/>
              <p:cNvSpPr>
                <a:spLocks noChangeArrowheads="1"/>
              </p:cNvSpPr>
              <p:nvPr/>
            </p:nvSpPr>
            <p:spPr bwMode="auto">
              <a:xfrm>
                <a:off x="1857"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8" name="Rectangle 81"/>
              <p:cNvSpPr>
                <a:spLocks noChangeArrowheads="1"/>
              </p:cNvSpPr>
              <p:nvPr/>
            </p:nvSpPr>
            <p:spPr bwMode="auto">
              <a:xfrm>
                <a:off x="1857"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29" name="Rectangle 82"/>
              <p:cNvSpPr>
                <a:spLocks noChangeArrowheads="1"/>
              </p:cNvSpPr>
              <p:nvPr/>
            </p:nvSpPr>
            <p:spPr bwMode="auto">
              <a:xfrm>
                <a:off x="1851"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0" name="Rectangle 83"/>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1" name="Rectangle 84"/>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2" name="Rectangle 85"/>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3" name="Rectangle 86"/>
              <p:cNvSpPr>
                <a:spLocks noChangeArrowheads="1"/>
              </p:cNvSpPr>
              <p:nvPr/>
            </p:nvSpPr>
            <p:spPr bwMode="auto">
              <a:xfrm>
                <a:off x="1864"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4" name="Rectangle 87"/>
              <p:cNvSpPr>
                <a:spLocks noChangeArrowheads="1"/>
              </p:cNvSpPr>
              <p:nvPr/>
            </p:nvSpPr>
            <p:spPr bwMode="auto">
              <a:xfrm>
                <a:off x="1864"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5" name="Rectangle 88"/>
              <p:cNvSpPr>
                <a:spLocks noChangeArrowheads="1"/>
              </p:cNvSpPr>
              <p:nvPr/>
            </p:nvSpPr>
            <p:spPr bwMode="auto">
              <a:xfrm>
                <a:off x="1857"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6" name="Rectangle 89"/>
              <p:cNvSpPr>
                <a:spLocks noChangeArrowheads="1"/>
              </p:cNvSpPr>
              <p:nvPr/>
            </p:nvSpPr>
            <p:spPr bwMode="auto">
              <a:xfrm>
                <a:off x="1857"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7" name="Rectangle 90"/>
              <p:cNvSpPr>
                <a:spLocks noChangeArrowheads="1"/>
              </p:cNvSpPr>
              <p:nvPr/>
            </p:nvSpPr>
            <p:spPr bwMode="auto">
              <a:xfrm>
                <a:off x="1851"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8" name="Rectangle 91"/>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39" name="Rectangle 92"/>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0" name="Rectangle 93"/>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1" name="Rectangle 94"/>
              <p:cNvSpPr>
                <a:spLocks noChangeArrowheads="1"/>
              </p:cNvSpPr>
              <p:nvPr/>
            </p:nvSpPr>
            <p:spPr bwMode="auto">
              <a:xfrm>
                <a:off x="1864"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2" name="Rectangle 95"/>
              <p:cNvSpPr>
                <a:spLocks noChangeArrowheads="1"/>
              </p:cNvSpPr>
              <p:nvPr/>
            </p:nvSpPr>
            <p:spPr bwMode="auto">
              <a:xfrm>
                <a:off x="1864"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3" name="Rectangle 96"/>
              <p:cNvSpPr>
                <a:spLocks noChangeArrowheads="1"/>
              </p:cNvSpPr>
              <p:nvPr/>
            </p:nvSpPr>
            <p:spPr bwMode="auto">
              <a:xfrm>
                <a:off x="1857"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4" name="Rectangle 97"/>
              <p:cNvSpPr>
                <a:spLocks noChangeArrowheads="1"/>
              </p:cNvSpPr>
              <p:nvPr/>
            </p:nvSpPr>
            <p:spPr bwMode="auto">
              <a:xfrm>
                <a:off x="1857"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5" name="Rectangle 98"/>
              <p:cNvSpPr>
                <a:spLocks noChangeArrowheads="1"/>
              </p:cNvSpPr>
              <p:nvPr/>
            </p:nvSpPr>
            <p:spPr bwMode="auto">
              <a:xfrm>
                <a:off x="1851"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6" name="Rectangle 99"/>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7" name="Rectangle 100"/>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8" name="Rectangle 101"/>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49" name="Rectangle 102"/>
              <p:cNvSpPr>
                <a:spLocks noChangeArrowheads="1"/>
              </p:cNvSpPr>
              <p:nvPr/>
            </p:nvSpPr>
            <p:spPr bwMode="auto">
              <a:xfrm>
                <a:off x="1864"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0" name="Rectangle 103"/>
              <p:cNvSpPr>
                <a:spLocks noChangeArrowheads="1"/>
              </p:cNvSpPr>
              <p:nvPr/>
            </p:nvSpPr>
            <p:spPr bwMode="auto">
              <a:xfrm>
                <a:off x="1864"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1" name="Rectangle 104"/>
              <p:cNvSpPr>
                <a:spLocks noChangeArrowheads="1"/>
              </p:cNvSpPr>
              <p:nvPr/>
            </p:nvSpPr>
            <p:spPr bwMode="auto">
              <a:xfrm>
                <a:off x="1857"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2" name="Rectangle 105"/>
              <p:cNvSpPr>
                <a:spLocks noChangeArrowheads="1"/>
              </p:cNvSpPr>
              <p:nvPr/>
            </p:nvSpPr>
            <p:spPr bwMode="auto">
              <a:xfrm>
                <a:off x="1857"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3" name="Rectangle 106"/>
              <p:cNvSpPr>
                <a:spLocks noChangeArrowheads="1"/>
              </p:cNvSpPr>
              <p:nvPr/>
            </p:nvSpPr>
            <p:spPr bwMode="auto">
              <a:xfrm>
                <a:off x="1851"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4" name="Rectangle 107"/>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5" name="Rectangle 108"/>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6" name="Rectangle 109"/>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7" name="Rectangle 110"/>
              <p:cNvSpPr>
                <a:spLocks noChangeArrowheads="1"/>
              </p:cNvSpPr>
              <p:nvPr/>
            </p:nvSpPr>
            <p:spPr bwMode="auto">
              <a:xfrm>
                <a:off x="1864"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8" name="Rectangle 111"/>
              <p:cNvSpPr>
                <a:spLocks noChangeArrowheads="1"/>
              </p:cNvSpPr>
              <p:nvPr/>
            </p:nvSpPr>
            <p:spPr bwMode="auto">
              <a:xfrm>
                <a:off x="1864"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59" name="Rectangle 112"/>
              <p:cNvSpPr>
                <a:spLocks noChangeArrowheads="1"/>
              </p:cNvSpPr>
              <p:nvPr/>
            </p:nvSpPr>
            <p:spPr bwMode="auto">
              <a:xfrm>
                <a:off x="1857"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0" name="Rectangle 113"/>
              <p:cNvSpPr>
                <a:spLocks noChangeArrowheads="1"/>
              </p:cNvSpPr>
              <p:nvPr/>
            </p:nvSpPr>
            <p:spPr bwMode="auto">
              <a:xfrm>
                <a:off x="1857"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1" name="Rectangle 114"/>
              <p:cNvSpPr>
                <a:spLocks noChangeArrowheads="1"/>
              </p:cNvSpPr>
              <p:nvPr/>
            </p:nvSpPr>
            <p:spPr bwMode="auto">
              <a:xfrm>
                <a:off x="1851"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2" name="Rectangle 115"/>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3" name="Rectangle 116"/>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4" name="Rectangle 117"/>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5" name="Rectangle 118"/>
              <p:cNvSpPr>
                <a:spLocks noChangeArrowheads="1"/>
              </p:cNvSpPr>
              <p:nvPr/>
            </p:nvSpPr>
            <p:spPr bwMode="auto">
              <a:xfrm>
                <a:off x="1864"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6" name="Rectangle 119"/>
              <p:cNvSpPr>
                <a:spLocks noChangeArrowheads="1"/>
              </p:cNvSpPr>
              <p:nvPr/>
            </p:nvSpPr>
            <p:spPr bwMode="auto">
              <a:xfrm>
                <a:off x="1864"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7" name="Rectangle 120"/>
              <p:cNvSpPr>
                <a:spLocks noChangeArrowheads="1"/>
              </p:cNvSpPr>
              <p:nvPr/>
            </p:nvSpPr>
            <p:spPr bwMode="auto">
              <a:xfrm>
                <a:off x="1857"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8" name="Rectangle 121"/>
              <p:cNvSpPr>
                <a:spLocks noChangeArrowheads="1"/>
              </p:cNvSpPr>
              <p:nvPr/>
            </p:nvSpPr>
            <p:spPr bwMode="auto">
              <a:xfrm>
                <a:off x="1857"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69" name="Rectangle 122"/>
              <p:cNvSpPr>
                <a:spLocks noChangeArrowheads="1"/>
              </p:cNvSpPr>
              <p:nvPr/>
            </p:nvSpPr>
            <p:spPr bwMode="auto">
              <a:xfrm>
                <a:off x="1851"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0" name="Rectangle 123"/>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1" name="Rectangle 124"/>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2" name="Rectangle 125"/>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3" name="Rectangle 126"/>
              <p:cNvSpPr>
                <a:spLocks noChangeArrowheads="1"/>
              </p:cNvSpPr>
              <p:nvPr/>
            </p:nvSpPr>
            <p:spPr bwMode="auto">
              <a:xfrm>
                <a:off x="1864"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4" name="Rectangle 127"/>
              <p:cNvSpPr>
                <a:spLocks noChangeArrowheads="1"/>
              </p:cNvSpPr>
              <p:nvPr/>
            </p:nvSpPr>
            <p:spPr bwMode="auto">
              <a:xfrm>
                <a:off x="1864"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5" name="Rectangle 128"/>
              <p:cNvSpPr>
                <a:spLocks noChangeArrowheads="1"/>
              </p:cNvSpPr>
              <p:nvPr/>
            </p:nvSpPr>
            <p:spPr bwMode="auto">
              <a:xfrm>
                <a:off x="1857"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6" name="Rectangle 129"/>
              <p:cNvSpPr>
                <a:spLocks noChangeArrowheads="1"/>
              </p:cNvSpPr>
              <p:nvPr/>
            </p:nvSpPr>
            <p:spPr bwMode="auto">
              <a:xfrm>
                <a:off x="1857"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7" name="Rectangle 130"/>
              <p:cNvSpPr>
                <a:spLocks noChangeArrowheads="1"/>
              </p:cNvSpPr>
              <p:nvPr/>
            </p:nvSpPr>
            <p:spPr bwMode="auto">
              <a:xfrm>
                <a:off x="1851"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8" name="Rectangle 131"/>
              <p:cNvSpPr>
                <a:spLocks noChangeArrowheads="1"/>
              </p:cNvSpPr>
              <p:nvPr/>
            </p:nvSpPr>
            <p:spPr bwMode="auto">
              <a:xfrm>
                <a:off x="1851"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79" name="Rectangle 132"/>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0" name="Rectangle 133"/>
              <p:cNvSpPr>
                <a:spLocks noChangeArrowheads="1"/>
              </p:cNvSpPr>
              <p:nvPr/>
            </p:nvSpPr>
            <p:spPr bwMode="auto">
              <a:xfrm>
                <a:off x="1851"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1" name="Rectangle 134"/>
              <p:cNvSpPr>
                <a:spLocks noChangeArrowheads="1"/>
              </p:cNvSpPr>
              <p:nvPr/>
            </p:nvSpPr>
            <p:spPr bwMode="auto">
              <a:xfrm>
                <a:off x="2119"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2" name="Rectangle 135"/>
              <p:cNvSpPr>
                <a:spLocks noChangeArrowheads="1"/>
              </p:cNvSpPr>
              <p:nvPr/>
            </p:nvSpPr>
            <p:spPr bwMode="auto">
              <a:xfrm>
                <a:off x="2119"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3" name="Rectangle 136"/>
              <p:cNvSpPr>
                <a:spLocks noChangeArrowheads="1"/>
              </p:cNvSpPr>
              <p:nvPr/>
            </p:nvSpPr>
            <p:spPr bwMode="auto">
              <a:xfrm>
                <a:off x="2113"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4" name="Rectangle 137"/>
              <p:cNvSpPr>
                <a:spLocks noChangeArrowheads="1"/>
              </p:cNvSpPr>
              <p:nvPr/>
            </p:nvSpPr>
            <p:spPr bwMode="auto">
              <a:xfrm>
                <a:off x="2113"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5" name="Rectangle 138"/>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6" name="Rectangle 139"/>
              <p:cNvSpPr>
                <a:spLocks noChangeArrowheads="1"/>
              </p:cNvSpPr>
              <p:nvPr/>
            </p:nvSpPr>
            <p:spPr bwMode="auto">
              <a:xfrm>
                <a:off x="2106"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7" name="Rectangle 140"/>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8" name="Rectangle 141"/>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89" name="Rectangle 142"/>
              <p:cNvSpPr>
                <a:spLocks noChangeArrowheads="1"/>
              </p:cNvSpPr>
              <p:nvPr/>
            </p:nvSpPr>
            <p:spPr bwMode="auto">
              <a:xfrm>
                <a:off x="2119"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0" name="Rectangle 143"/>
              <p:cNvSpPr>
                <a:spLocks noChangeArrowheads="1"/>
              </p:cNvSpPr>
              <p:nvPr/>
            </p:nvSpPr>
            <p:spPr bwMode="auto">
              <a:xfrm>
                <a:off x="2119"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1" name="Rectangle 144"/>
              <p:cNvSpPr>
                <a:spLocks noChangeArrowheads="1"/>
              </p:cNvSpPr>
              <p:nvPr/>
            </p:nvSpPr>
            <p:spPr bwMode="auto">
              <a:xfrm>
                <a:off x="2113"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2" name="Rectangle 145"/>
              <p:cNvSpPr>
                <a:spLocks noChangeArrowheads="1"/>
              </p:cNvSpPr>
              <p:nvPr/>
            </p:nvSpPr>
            <p:spPr bwMode="auto">
              <a:xfrm>
                <a:off x="2113"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3" name="Rectangle 146"/>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4" name="Rectangle 147"/>
              <p:cNvSpPr>
                <a:spLocks noChangeArrowheads="1"/>
              </p:cNvSpPr>
              <p:nvPr/>
            </p:nvSpPr>
            <p:spPr bwMode="auto">
              <a:xfrm>
                <a:off x="2106"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5" name="Rectangle 148"/>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6" name="Rectangle 149"/>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7" name="Rectangle 150"/>
              <p:cNvSpPr>
                <a:spLocks noChangeArrowheads="1"/>
              </p:cNvSpPr>
              <p:nvPr/>
            </p:nvSpPr>
            <p:spPr bwMode="auto">
              <a:xfrm>
                <a:off x="2119"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8" name="Rectangle 151"/>
              <p:cNvSpPr>
                <a:spLocks noChangeArrowheads="1"/>
              </p:cNvSpPr>
              <p:nvPr/>
            </p:nvSpPr>
            <p:spPr bwMode="auto">
              <a:xfrm>
                <a:off x="2119"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799" name="Rectangle 152"/>
              <p:cNvSpPr>
                <a:spLocks noChangeArrowheads="1"/>
              </p:cNvSpPr>
              <p:nvPr/>
            </p:nvSpPr>
            <p:spPr bwMode="auto">
              <a:xfrm>
                <a:off x="2113"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0" name="Rectangle 153"/>
              <p:cNvSpPr>
                <a:spLocks noChangeArrowheads="1"/>
              </p:cNvSpPr>
              <p:nvPr/>
            </p:nvSpPr>
            <p:spPr bwMode="auto">
              <a:xfrm>
                <a:off x="2113"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1" name="Rectangle 154"/>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2" name="Rectangle 155"/>
              <p:cNvSpPr>
                <a:spLocks noChangeArrowheads="1"/>
              </p:cNvSpPr>
              <p:nvPr/>
            </p:nvSpPr>
            <p:spPr bwMode="auto">
              <a:xfrm>
                <a:off x="2106"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3" name="Rectangle 156"/>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4" name="Rectangle 157"/>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5" name="Rectangle 158"/>
              <p:cNvSpPr>
                <a:spLocks noChangeArrowheads="1"/>
              </p:cNvSpPr>
              <p:nvPr/>
            </p:nvSpPr>
            <p:spPr bwMode="auto">
              <a:xfrm>
                <a:off x="2119"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6" name="Rectangle 159"/>
              <p:cNvSpPr>
                <a:spLocks noChangeArrowheads="1"/>
              </p:cNvSpPr>
              <p:nvPr/>
            </p:nvSpPr>
            <p:spPr bwMode="auto">
              <a:xfrm>
                <a:off x="2119"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7" name="Rectangle 160"/>
              <p:cNvSpPr>
                <a:spLocks noChangeArrowheads="1"/>
              </p:cNvSpPr>
              <p:nvPr/>
            </p:nvSpPr>
            <p:spPr bwMode="auto">
              <a:xfrm>
                <a:off x="2113"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8" name="Rectangle 161"/>
              <p:cNvSpPr>
                <a:spLocks noChangeArrowheads="1"/>
              </p:cNvSpPr>
              <p:nvPr/>
            </p:nvSpPr>
            <p:spPr bwMode="auto">
              <a:xfrm>
                <a:off x="2113"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09" name="Rectangle 162"/>
              <p:cNvSpPr>
                <a:spLocks noChangeArrowheads="1"/>
              </p:cNvSpPr>
              <p:nvPr/>
            </p:nvSpPr>
            <p:spPr bwMode="auto">
              <a:xfrm>
                <a:off x="2106"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0" name="Rectangle 163"/>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1" name="Rectangle 164"/>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2" name="Rectangle 165"/>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3" name="Rectangle 166"/>
              <p:cNvSpPr>
                <a:spLocks noChangeArrowheads="1"/>
              </p:cNvSpPr>
              <p:nvPr/>
            </p:nvSpPr>
            <p:spPr bwMode="auto">
              <a:xfrm>
                <a:off x="2119"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4" name="Rectangle 167"/>
              <p:cNvSpPr>
                <a:spLocks noChangeArrowheads="1"/>
              </p:cNvSpPr>
              <p:nvPr/>
            </p:nvSpPr>
            <p:spPr bwMode="auto">
              <a:xfrm>
                <a:off x="2119"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5" name="Rectangle 168"/>
              <p:cNvSpPr>
                <a:spLocks noChangeArrowheads="1"/>
              </p:cNvSpPr>
              <p:nvPr/>
            </p:nvSpPr>
            <p:spPr bwMode="auto">
              <a:xfrm>
                <a:off x="2113"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6" name="Rectangle 169"/>
              <p:cNvSpPr>
                <a:spLocks noChangeArrowheads="1"/>
              </p:cNvSpPr>
              <p:nvPr/>
            </p:nvSpPr>
            <p:spPr bwMode="auto">
              <a:xfrm>
                <a:off x="2113"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7" name="Rectangle 170"/>
              <p:cNvSpPr>
                <a:spLocks noChangeArrowheads="1"/>
              </p:cNvSpPr>
              <p:nvPr/>
            </p:nvSpPr>
            <p:spPr bwMode="auto">
              <a:xfrm>
                <a:off x="2106"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8" name="Rectangle 171"/>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19" name="Rectangle 172"/>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0" name="Rectangle 173"/>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1" name="Rectangle 174"/>
              <p:cNvSpPr>
                <a:spLocks noChangeArrowheads="1"/>
              </p:cNvSpPr>
              <p:nvPr/>
            </p:nvSpPr>
            <p:spPr bwMode="auto">
              <a:xfrm>
                <a:off x="2119"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2" name="Rectangle 175"/>
              <p:cNvSpPr>
                <a:spLocks noChangeArrowheads="1"/>
              </p:cNvSpPr>
              <p:nvPr/>
            </p:nvSpPr>
            <p:spPr bwMode="auto">
              <a:xfrm>
                <a:off x="2119"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3" name="Rectangle 176"/>
              <p:cNvSpPr>
                <a:spLocks noChangeArrowheads="1"/>
              </p:cNvSpPr>
              <p:nvPr/>
            </p:nvSpPr>
            <p:spPr bwMode="auto">
              <a:xfrm>
                <a:off x="2113"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4" name="Rectangle 177"/>
              <p:cNvSpPr>
                <a:spLocks noChangeArrowheads="1"/>
              </p:cNvSpPr>
              <p:nvPr/>
            </p:nvSpPr>
            <p:spPr bwMode="auto">
              <a:xfrm>
                <a:off x="2113"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5" name="Rectangle 178"/>
              <p:cNvSpPr>
                <a:spLocks noChangeArrowheads="1"/>
              </p:cNvSpPr>
              <p:nvPr/>
            </p:nvSpPr>
            <p:spPr bwMode="auto">
              <a:xfrm>
                <a:off x="2106"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6" name="Rectangle 179"/>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7" name="Rectangle 180"/>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8" name="Rectangle 181"/>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29" name="Rectangle 182"/>
              <p:cNvSpPr>
                <a:spLocks noChangeArrowheads="1"/>
              </p:cNvSpPr>
              <p:nvPr/>
            </p:nvSpPr>
            <p:spPr bwMode="auto">
              <a:xfrm>
                <a:off x="2119"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0" name="Rectangle 183"/>
              <p:cNvSpPr>
                <a:spLocks noChangeArrowheads="1"/>
              </p:cNvSpPr>
              <p:nvPr/>
            </p:nvSpPr>
            <p:spPr bwMode="auto">
              <a:xfrm>
                <a:off x="2119"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1" name="Rectangle 184"/>
              <p:cNvSpPr>
                <a:spLocks noChangeArrowheads="1"/>
              </p:cNvSpPr>
              <p:nvPr/>
            </p:nvSpPr>
            <p:spPr bwMode="auto">
              <a:xfrm>
                <a:off x="2113"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2" name="Rectangle 185"/>
              <p:cNvSpPr>
                <a:spLocks noChangeArrowheads="1"/>
              </p:cNvSpPr>
              <p:nvPr/>
            </p:nvSpPr>
            <p:spPr bwMode="auto">
              <a:xfrm>
                <a:off x="2113"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3" name="Rectangle 186"/>
              <p:cNvSpPr>
                <a:spLocks noChangeArrowheads="1"/>
              </p:cNvSpPr>
              <p:nvPr/>
            </p:nvSpPr>
            <p:spPr bwMode="auto">
              <a:xfrm>
                <a:off x="2106"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4" name="Rectangle 187"/>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5" name="Rectangle 188"/>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6" name="Rectangle 189"/>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7" name="Rectangle 190"/>
              <p:cNvSpPr>
                <a:spLocks noChangeArrowheads="1"/>
              </p:cNvSpPr>
              <p:nvPr/>
            </p:nvSpPr>
            <p:spPr bwMode="auto">
              <a:xfrm>
                <a:off x="2119"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8" name="Rectangle 191"/>
              <p:cNvSpPr>
                <a:spLocks noChangeArrowheads="1"/>
              </p:cNvSpPr>
              <p:nvPr/>
            </p:nvSpPr>
            <p:spPr bwMode="auto">
              <a:xfrm>
                <a:off x="2119"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39" name="Rectangle 192"/>
              <p:cNvSpPr>
                <a:spLocks noChangeArrowheads="1"/>
              </p:cNvSpPr>
              <p:nvPr/>
            </p:nvSpPr>
            <p:spPr bwMode="auto">
              <a:xfrm>
                <a:off x="2113"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0" name="Rectangle 193"/>
              <p:cNvSpPr>
                <a:spLocks noChangeArrowheads="1"/>
              </p:cNvSpPr>
              <p:nvPr/>
            </p:nvSpPr>
            <p:spPr bwMode="auto">
              <a:xfrm>
                <a:off x="2113"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1" name="Rectangle 194"/>
              <p:cNvSpPr>
                <a:spLocks noChangeArrowheads="1"/>
              </p:cNvSpPr>
              <p:nvPr/>
            </p:nvSpPr>
            <p:spPr bwMode="auto">
              <a:xfrm>
                <a:off x="2106"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2" name="Rectangle 195"/>
              <p:cNvSpPr>
                <a:spLocks noChangeArrowheads="1"/>
              </p:cNvSpPr>
              <p:nvPr/>
            </p:nvSpPr>
            <p:spPr bwMode="auto">
              <a:xfrm>
                <a:off x="2106"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3" name="Rectangle 196"/>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4" name="Rectangle 197"/>
              <p:cNvSpPr>
                <a:spLocks noChangeArrowheads="1"/>
              </p:cNvSpPr>
              <p:nvPr/>
            </p:nvSpPr>
            <p:spPr bwMode="auto">
              <a:xfrm>
                <a:off x="2106"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5" name="Rectangle 198"/>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6" name="Rectangle 199"/>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7" name="Rectangle 200"/>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8" name="Rectangle 201"/>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49" name="Rectangle 202"/>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50" name="Rectangle 203"/>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51" name="Rectangle 204"/>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852" name="Rectangle 205"/>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grpSp>
        <p:grpSp>
          <p:nvGrpSpPr>
            <p:cNvPr id="5" name="Group 407"/>
            <p:cNvGrpSpPr>
              <a:grpSpLocks/>
            </p:cNvGrpSpPr>
            <p:nvPr/>
          </p:nvGrpSpPr>
          <p:grpSpPr bwMode="auto">
            <a:xfrm>
              <a:off x="2362" y="2354"/>
              <a:ext cx="562" cy="57"/>
              <a:chOff x="2362" y="2354"/>
              <a:chExt cx="562" cy="57"/>
            </a:xfrm>
          </p:grpSpPr>
          <p:sp>
            <p:nvSpPr>
              <p:cNvPr id="58453" name="Rectangle 207"/>
              <p:cNvSpPr>
                <a:spLocks noChangeArrowheads="1"/>
              </p:cNvSpPr>
              <p:nvPr/>
            </p:nvSpPr>
            <p:spPr bwMode="auto">
              <a:xfrm>
                <a:off x="2374" y="2366"/>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54" name="Rectangle 208"/>
              <p:cNvSpPr>
                <a:spLocks noChangeArrowheads="1"/>
              </p:cNvSpPr>
              <p:nvPr/>
            </p:nvSpPr>
            <p:spPr bwMode="auto">
              <a:xfrm>
                <a:off x="2374" y="2405"/>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55" name="Rectangle 209"/>
              <p:cNvSpPr>
                <a:spLocks noChangeArrowheads="1"/>
              </p:cNvSpPr>
              <p:nvPr/>
            </p:nvSpPr>
            <p:spPr bwMode="auto">
              <a:xfrm>
                <a:off x="2368"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56" name="Rectangle 210"/>
              <p:cNvSpPr>
                <a:spLocks noChangeArrowheads="1"/>
              </p:cNvSpPr>
              <p:nvPr/>
            </p:nvSpPr>
            <p:spPr bwMode="auto">
              <a:xfrm>
                <a:off x="2368"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57" name="Rectangle 211"/>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58" name="Rectangle 212"/>
              <p:cNvSpPr>
                <a:spLocks noChangeArrowheads="1"/>
              </p:cNvSpPr>
              <p:nvPr/>
            </p:nvSpPr>
            <p:spPr bwMode="auto">
              <a:xfrm>
                <a:off x="2362" y="2392"/>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59" name="Rectangle 213"/>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0" name="Rectangle 214"/>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1" name="Rectangle 215"/>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2" name="Rectangle 216"/>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3" name="Rectangle 217"/>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4" name="Rectangle 218"/>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5" name="Rectangle 219"/>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6" name="Rectangle 220"/>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7" name="Rectangle 221"/>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8" name="Rectangle 222"/>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69" name="Rectangle 223"/>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0" name="Rectangle 224"/>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1" name="Rectangle 225"/>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2" name="Rectangle 226"/>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3" name="Rectangle 227"/>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4" name="Rectangle 228"/>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5" name="Rectangle 229"/>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6" name="Rectangle 230"/>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7" name="Rectangle 231"/>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8" name="Rectangle 232"/>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79" name="Rectangle 233"/>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0" name="Rectangle 234"/>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1" name="Rectangle 235"/>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2" name="Rectangle 236"/>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3" name="Rectangle 237"/>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4" name="Rectangle 238"/>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5" name="Rectangle 239"/>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6" name="Rectangle 240"/>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7" name="Rectangle 241"/>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8" name="Rectangle 242"/>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89" name="Rectangle 243"/>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0" name="Rectangle 244"/>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1" name="Rectangle 245"/>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2" name="Rectangle 246"/>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3" name="Rectangle 247"/>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4" name="Rectangle 248"/>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5" name="Rectangle 249"/>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6" name="Rectangle 250"/>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7" name="Rectangle 251"/>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8" name="Rectangle 252"/>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99" name="Rectangle 253"/>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0" name="Rectangle 254"/>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1" name="Rectangle 255"/>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2" name="Rectangle 256"/>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3" name="Rectangle 257"/>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4" name="Rectangle 258"/>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5" name="Rectangle 259"/>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6" name="Rectangle 260"/>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7" name="Rectangle 261"/>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8" name="Rectangle 262"/>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09" name="Rectangle 263"/>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0" name="Rectangle 264"/>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1" name="Rectangle 265"/>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2" name="Rectangle 266"/>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3" name="Rectangle 267"/>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4" name="Rectangle 268"/>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5" name="Rectangle 269"/>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6" name="Rectangle 270"/>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7" name="Rectangle 271"/>
              <p:cNvSpPr>
                <a:spLocks noChangeArrowheads="1"/>
              </p:cNvSpPr>
              <p:nvPr/>
            </p:nvSpPr>
            <p:spPr bwMode="auto">
              <a:xfrm>
                <a:off x="2374" y="2366"/>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8" name="Rectangle 272"/>
              <p:cNvSpPr>
                <a:spLocks noChangeArrowheads="1"/>
              </p:cNvSpPr>
              <p:nvPr/>
            </p:nvSpPr>
            <p:spPr bwMode="auto">
              <a:xfrm>
                <a:off x="2374" y="2405"/>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19" name="Rectangle 273"/>
              <p:cNvSpPr>
                <a:spLocks noChangeArrowheads="1"/>
              </p:cNvSpPr>
              <p:nvPr/>
            </p:nvSpPr>
            <p:spPr bwMode="auto">
              <a:xfrm>
                <a:off x="2368"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0" name="Rectangle 274"/>
              <p:cNvSpPr>
                <a:spLocks noChangeArrowheads="1"/>
              </p:cNvSpPr>
              <p:nvPr/>
            </p:nvSpPr>
            <p:spPr bwMode="auto">
              <a:xfrm>
                <a:off x="2368"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1" name="Rectangle 275"/>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2" name="Rectangle 276"/>
              <p:cNvSpPr>
                <a:spLocks noChangeArrowheads="1"/>
              </p:cNvSpPr>
              <p:nvPr/>
            </p:nvSpPr>
            <p:spPr bwMode="auto">
              <a:xfrm>
                <a:off x="2362" y="2392"/>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3" name="Rectangle 277"/>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4" name="Rectangle 278"/>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5" name="Rectangle 279"/>
              <p:cNvSpPr>
                <a:spLocks noChangeArrowheads="1"/>
              </p:cNvSpPr>
              <p:nvPr/>
            </p:nvSpPr>
            <p:spPr bwMode="auto">
              <a:xfrm>
                <a:off x="2374" y="2366"/>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6" name="Rectangle 280"/>
              <p:cNvSpPr>
                <a:spLocks noChangeArrowheads="1"/>
              </p:cNvSpPr>
              <p:nvPr/>
            </p:nvSpPr>
            <p:spPr bwMode="auto">
              <a:xfrm>
                <a:off x="2374" y="2405"/>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7" name="Rectangle 281"/>
              <p:cNvSpPr>
                <a:spLocks noChangeArrowheads="1"/>
              </p:cNvSpPr>
              <p:nvPr/>
            </p:nvSpPr>
            <p:spPr bwMode="auto">
              <a:xfrm>
                <a:off x="2368"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8" name="Rectangle 282"/>
              <p:cNvSpPr>
                <a:spLocks noChangeArrowheads="1"/>
              </p:cNvSpPr>
              <p:nvPr/>
            </p:nvSpPr>
            <p:spPr bwMode="auto">
              <a:xfrm>
                <a:off x="2368"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29" name="Rectangle 283"/>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0" name="Rectangle 284"/>
              <p:cNvSpPr>
                <a:spLocks noChangeArrowheads="1"/>
              </p:cNvSpPr>
              <p:nvPr/>
            </p:nvSpPr>
            <p:spPr bwMode="auto">
              <a:xfrm>
                <a:off x="2362" y="2392"/>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1" name="Rectangle 285"/>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2" name="Rectangle 286"/>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3" name="Rectangle 287"/>
              <p:cNvSpPr>
                <a:spLocks noChangeArrowheads="1"/>
              </p:cNvSpPr>
              <p:nvPr/>
            </p:nvSpPr>
            <p:spPr bwMode="auto">
              <a:xfrm>
                <a:off x="2374" y="2360"/>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4" name="Rectangle 288"/>
              <p:cNvSpPr>
                <a:spLocks noChangeArrowheads="1"/>
              </p:cNvSpPr>
              <p:nvPr/>
            </p:nvSpPr>
            <p:spPr bwMode="auto">
              <a:xfrm>
                <a:off x="2374" y="2398"/>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5" name="Rectangle 289"/>
              <p:cNvSpPr>
                <a:spLocks noChangeArrowheads="1"/>
              </p:cNvSpPr>
              <p:nvPr/>
            </p:nvSpPr>
            <p:spPr bwMode="auto">
              <a:xfrm>
                <a:off x="2368"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6" name="Rectangle 290"/>
              <p:cNvSpPr>
                <a:spLocks noChangeArrowheads="1"/>
              </p:cNvSpPr>
              <p:nvPr/>
            </p:nvSpPr>
            <p:spPr bwMode="auto">
              <a:xfrm>
                <a:off x="2368"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7" name="Rectangle 291"/>
              <p:cNvSpPr>
                <a:spLocks noChangeArrowheads="1"/>
              </p:cNvSpPr>
              <p:nvPr/>
            </p:nvSpPr>
            <p:spPr bwMode="auto">
              <a:xfrm>
                <a:off x="2362"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8" name="Rectangle 292"/>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39" name="Rectangle 293"/>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0" name="Rectangle 294"/>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1" name="Rectangle 295"/>
              <p:cNvSpPr>
                <a:spLocks noChangeArrowheads="1"/>
              </p:cNvSpPr>
              <p:nvPr/>
            </p:nvSpPr>
            <p:spPr bwMode="auto">
              <a:xfrm>
                <a:off x="2374" y="2366"/>
                <a:ext cx="20"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2" name="Rectangle 296"/>
              <p:cNvSpPr>
                <a:spLocks noChangeArrowheads="1"/>
              </p:cNvSpPr>
              <p:nvPr/>
            </p:nvSpPr>
            <p:spPr bwMode="auto">
              <a:xfrm>
                <a:off x="2374" y="2405"/>
                <a:ext cx="2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3" name="Rectangle 297"/>
              <p:cNvSpPr>
                <a:spLocks noChangeArrowheads="1"/>
              </p:cNvSpPr>
              <p:nvPr/>
            </p:nvSpPr>
            <p:spPr bwMode="auto">
              <a:xfrm>
                <a:off x="2368"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4" name="Rectangle 298"/>
              <p:cNvSpPr>
                <a:spLocks noChangeArrowheads="1"/>
              </p:cNvSpPr>
              <p:nvPr/>
            </p:nvSpPr>
            <p:spPr bwMode="auto">
              <a:xfrm>
                <a:off x="2368"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5" name="Rectangle 299"/>
              <p:cNvSpPr>
                <a:spLocks noChangeArrowheads="1"/>
              </p:cNvSpPr>
              <p:nvPr/>
            </p:nvSpPr>
            <p:spPr bwMode="auto">
              <a:xfrm>
                <a:off x="2362"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6" name="Rectangle 300"/>
              <p:cNvSpPr>
                <a:spLocks noChangeArrowheads="1"/>
              </p:cNvSpPr>
              <p:nvPr/>
            </p:nvSpPr>
            <p:spPr bwMode="auto">
              <a:xfrm>
                <a:off x="2362" y="2392"/>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7" name="Rectangle 301"/>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8" name="Rectangle 302"/>
              <p:cNvSpPr>
                <a:spLocks noChangeArrowheads="1"/>
              </p:cNvSpPr>
              <p:nvPr/>
            </p:nvSpPr>
            <p:spPr bwMode="auto">
              <a:xfrm>
                <a:off x="2362"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49" name="Rectangle 303"/>
              <p:cNvSpPr>
                <a:spLocks noChangeArrowheads="1"/>
              </p:cNvSpPr>
              <p:nvPr/>
            </p:nvSpPr>
            <p:spPr bwMode="auto">
              <a:xfrm>
                <a:off x="2630"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0" name="Rectangle 304"/>
              <p:cNvSpPr>
                <a:spLocks noChangeArrowheads="1"/>
              </p:cNvSpPr>
              <p:nvPr/>
            </p:nvSpPr>
            <p:spPr bwMode="auto">
              <a:xfrm>
                <a:off x="2630"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1" name="Rectangle 305"/>
              <p:cNvSpPr>
                <a:spLocks noChangeArrowheads="1"/>
              </p:cNvSpPr>
              <p:nvPr/>
            </p:nvSpPr>
            <p:spPr bwMode="auto">
              <a:xfrm>
                <a:off x="2624" y="2366"/>
                <a:ext cx="3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2" name="Rectangle 306"/>
              <p:cNvSpPr>
                <a:spLocks noChangeArrowheads="1"/>
              </p:cNvSpPr>
              <p:nvPr/>
            </p:nvSpPr>
            <p:spPr bwMode="auto">
              <a:xfrm>
                <a:off x="2624" y="2392"/>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3" name="Rectangle 307"/>
              <p:cNvSpPr>
                <a:spLocks noChangeArrowheads="1"/>
              </p:cNvSpPr>
              <p:nvPr/>
            </p:nvSpPr>
            <p:spPr bwMode="auto">
              <a:xfrm>
                <a:off x="2617"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4" name="Rectangle 308"/>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5" name="Rectangle 309"/>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6" name="Rectangle 310"/>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7" name="Rectangle 311"/>
              <p:cNvSpPr>
                <a:spLocks noChangeArrowheads="1"/>
              </p:cNvSpPr>
              <p:nvPr/>
            </p:nvSpPr>
            <p:spPr bwMode="auto">
              <a:xfrm>
                <a:off x="2630"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8" name="Rectangle 312"/>
              <p:cNvSpPr>
                <a:spLocks noChangeArrowheads="1"/>
              </p:cNvSpPr>
              <p:nvPr/>
            </p:nvSpPr>
            <p:spPr bwMode="auto">
              <a:xfrm>
                <a:off x="2630"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59" name="Rectangle 313"/>
              <p:cNvSpPr>
                <a:spLocks noChangeArrowheads="1"/>
              </p:cNvSpPr>
              <p:nvPr/>
            </p:nvSpPr>
            <p:spPr bwMode="auto">
              <a:xfrm>
                <a:off x="2624" y="2366"/>
                <a:ext cx="3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0" name="Rectangle 314"/>
              <p:cNvSpPr>
                <a:spLocks noChangeArrowheads="1"/>
              </p:cNvSpPr>
              <p:nvPr/>
            </p:nvSpPr>
            <p:spPr bwMode="auto">
              <a:xfrm>
                <a:off x="2624" y="2392"/>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1" name="Rectangle 315"/>
              <p:cNvSpPr>
                <a:spLocks noChangeArrowheads="1"/>
              </p:cNvSpPr>
              <p:nvPr/>
            </p:nvSpPr>
            <p:spPr bwMode="auto">
              <a:xfrm>
                <a:off x="2617"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2" name="Rectangle 316"/>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3" name="Rectangle 317"/>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4" name="Rectangle 318"/>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5" name="Rectangle 319"/>
              <p:cNvSpPr>
                <a:spLocks noChangeArrowheads="1"/>
              </p:cNvSpPr>
              <p:nvPr/>
            </p:nvSpPr>
            <p:spPr bwMode="auto">
              <a:xfrm>
                <a:off x="2630"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6" name="Rectangle 320"/>
              <p:cNvSpPr>
                <a:spLocks noChangeArrowheads="1"/>
              </p:cNvSpPr>
              <p:nvPr/>
            </p:nvSpPr>
            <p:spPr bwMode="auto">
              <a:xfrm>
                <a:off x="2630"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7" name="Rectangle 321"/>
              <p:cNvSpPr>
                <a:spLocks noChangeArrowheads="1"/>
              </p:cNvSpPr>
              <p:nvPr/>
            </p:nvSpPr>
            <p:spPr bwMode="auto">
              <a:xfrm>
                <a:off x="2624" y="2366"/>
                <a:ext cx="3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8" name="Rectangle 322"/>
              <p:cNvSpPr>
                <a:spLocks noChangeArrowheads="1"/>
              </p:cNvSpPr>
              <p:nvPr/>
            </p:nvSpPr>
            <p:spPr bwMode="auto">
              <a:xfrm>
                <a:off x="2624" y="2392"/>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69" name="Rectangle 323"/>
              <p:cNvSpPr>
                <a:spLocks noChangeArrowheads="1"/>
              </p:cNvSpPr>
              <p:nvPr/>
            </p:nvSpPr>
            <p:spPr bwMode="auto">
              <a:xfrm>
                <a:off x="2617"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0" name="Rectangle 324"/>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1" name="Rectangle 325"/>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2" name="Rectangle 326"/>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3" name="Rectangle 327"/>
              <p:cNvSpPr>
                <a:spLocks noChangeArrowheads="1"/>
              </p:cNvSpPr>
              <p:nvPr/>
            </p:nvSpPr>
            <p:spPr bwMode="auto">
              <a:xfrm>
                <a:off x="2630"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4" name="Rectangle 328"/>
              <p:cNvSpPr>
                <a:spLocks noChangeArrowheads="1"/>
              </p:cNvSpPr>
              <p:nvPr/>
            </p:nvSpPr>
            <p:spPr bwMode="auto">
              <a:xfrm>
                <a:off x="2630"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5" name="Rectangle 329"/>
              <p:cNvSpPr>
                <a:spLocks noChangeArrowheads="1"/>
              </p:cNvSpPr>
              <p:nvPr/>
            </p:nvSpPr>
            <p:spPr bwMode="auto">
              <a:xfrm>
                <a:off x="2624" y="2373"/>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6" name="Rectangle 330"/>
              <p:cNvSpPr>
                <a:spLocks noChangeArrowheads="1"/>
              </p:cNvSpPr>
              <p:nvPr/>
            </p:nvSpPr>
            <p:spPr bwMode="auto">
              <a:xfrm>
                <a:off x="2624" y="2398"/>
                <a:ext cx="3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7" name="Rectangle 331"/>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8" name="Rectangle 332"/>
              <p:cNvSpPr>
                <a:spLocks noChangeArrowheads="1"/>
              </p:cNvSpPr>
              <p:nvPr/>
            </p:nvSpPr>
            <p:spPr bwMode="auto">
              <a:xfrm>
                <a:off x="2617"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79" name="Rectangle 333"/>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0" name="Rectangle 334"/>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1" name="Rectangle 335"/>
              <p:cNvSpPr>
                <a:spLocks noChangeArrowheads="1"/>
              </p:cNvSpPr>
              <p:nvPr/>
            </p:nvSpPr>
            <p:spPr bwMode="auto">
              <a:xfrm>
                <a:off x="2630"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2" name="Rectangle 336"/>
              <p:cNvSpPr>
                <a:spLocks noChangeArrowheads="1"/>
              </p:cNvSpPr>
              <p:nvPr/>
            </p:nvSpPr>
            <p:spPr bwMode="auto">
              <a:xfrm>
                <a:off x="2630"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3" name="Rectangle 337"/>
              <p:cNvSpPr>
                <a:spLocks noChangeArrowheads="1"/>
              </p:cNvSpPr>
              <p:nvPr/>
            </p:nvSpPr>
            <p:spPr bwMode="auto">
              <a:xfrm>
                <a:off x="2624" y="2373"/>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4" name="Rectangle 338"/>
              <p:cNvSpPr>
                <a:spLocks noChangeArrowheads="1"/>
              </p:cNvSpPr>
              <p:nvPr/>
            </p:nvSpPr>
            <p:spPr bwMode="auto">
              <a:xfrm>
                <a:off x="2624" y="2398"/>
                <a:ext cx="3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5" name="Rectangle 339"/>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6" name="Rectangle 340"/>
              <p:cNvSpPr>
                <a:spLocks noChangeArrowheads="1"/>
              </p:cNvSpPr>
              <p:nvPr/>
            </p:nvSpPr>
            <p:spPr bwMode="auto">
              <a:xfrm>
                <a:off x="2617"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7" name="Rectangle 341"/>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8" name="Rectangle 342"/>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89" name="Rectangle 343"/>
              <p:cNvSpPr>
                <a:spLocks noChangeArrowheads="1"/>
              </p:cNvSpPr>
              <p:nvPr/>
            </p:nvSpPr>
            <p:spPr bwMode="auto">
              <a:xfrm>
                <a:off x="2630"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0" name="Rectangle 344"/>
              <p:cNvSpPr>
                <a:spLocks noChangeArrowheads="1"/>
              </p:cNvSpPr>
              <p:nvPr/>
            </p:nvSpPr>
            <p:spPr bwMode="auto">
              <a:xfrm>
                <a:off x="2630"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1" name="Rectangle 345"/>
              <p:cNvSpPr>
                <a:spLocks noChangeArrowheads="1"/>
              </p:cNvSpPr>
              <p:nvPr/>
            </p:nvSpPr>
            <p:spPr bwMode="auto">
              <a:xfrm>
                <a:off x="2624" y="2366"/>
                <a:ext cx="3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2" name="Rectangle 346"/>
              <p:cNvSpPr>
                <a:spLocks noChangeArrowheads="1"/>
              </p:cNvSpPr>
              <p:nvPr/>
            </p:nvSpPr>
            <p:spPr bwMode="auto">
              <a:xfrm>
                <a:off x="2624" y="2392"/>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3" name="Rectangle 347"/>
              <p:cNvSpPr>
                <a:spLocks noChangeArrowheads="1"/>
              </p:cNvSpPr>
              <p:nvPr/>
            </p:nvSpPr>
            <p:spPr bwMode="auto">
              <a:xfrm>
                <a:off x="2617"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4" name="Rectangle 348"/>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5" name="Rectangle 349"/>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6" name="Rectangle 350"/>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7" name="Rectangle 351"/>
              <p:cNvSpPr>
                <a:spLocks noChangeArrowheads="1"/>
              </p:cNvSpPr>
              <p:nvPr/>
            </p:nvSpPr>
            <p:spPr bwMode="auto">
              <a:xfrm>
                <a:off x="2630"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8" name="Rectangle 352"/>
              <p:cNvSpPr>
                <a:spLocks noChangeArrowheads="1"/>
              </p:cNvSpPr>
              <p:nvPr/>
            </p:nvSpPr>
            <p:spPr bwMode="auto">
              <a:xfrm>
                <a:off x="2630"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599" name="Rectangle 353"/>
              <p:cNvSpPr>
                <a:spLocks noChangeArrowheads="1"/>
              </p:cNvSpPr>
              <p:nvPr/>
            </p:nvSpPr>
            <p:spPr bwMode="auto">
              <a:xfrm>
                <a:off x="2624" y="2366"/>
                <a:ext cx="31"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0" name="Rectangle 354"/>
              <p:cNvSpPr>
                <a:spLocks noChangeArrowheads="1"/>
              </p:cNvSpPr>
              <p:nvPr/>
            </p:nvSpPr>
            <p:spPr bwMode="auto">
              <a:xfrm>
                <a:off x="2624" y="2392"/>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1" name="Rectangle 355"/>
              <p:cNvSpPr>
                <a:spLocks noChangeArrowheads="1"/>
              </p:cNvSpPr>
              <p:nvPr/>
            </p:nvSpPr>
            <p:spPr bwMode="auto">
              <a:xfrm>
                <a:off x="2617"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2" name="Rectangle 356"/>
              <p:cNvSpPr>
                <a:spLocks noChangeArrowheads="1"/>
              </p:cNvSpPr>
              <p:nvPr/>
            </p:nvSpPr>
            <p:spPr bwMode="auto">
              <a:xfrm>
                <a:off x="261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3" name="Rectangle 357"/>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4" name="Rectangle 358"/>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5" name="Rectangle 359"/>
              <p:cNvSpPr>
                <a:spLocks noChangeArrowheads="1"/>
              </p:cNvSpPr>
              <p:nvPr/>
            </p:nvSpPr>
            <p:spPr bwMode="auto">
              <a:xfrm>
                <a:off x="2630" y="2354"/>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6" name="Rectangle 360"/>
              <p:cNvSpPr>
                <a:spLocks noChangeArrowheads="1"/>
              </p:cNvSpPr>
              <p:nvPr/>
            </p:nvSpPr>
            <p:spPr bwMode="auto">
              <a:xfrm>
                <a:off x="2630" y="2392"/>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7" name="Rectangle 361"/>
              <p:cNvSpPr>
                <a:spLocks noChangeArrowheads="1"/>
              </p:cNvSpPr>
              <p:nvPr/>
            </p:nvSpPr>
            <p:spPr bwMode="auto">
              <a:xfrm>
                <a:off x="2624" y="2360"/>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8" name="Rectangle 362"/>
              <p:cNvSpPr>
                <a:spLocks noChangeArrowheads="1"/>
              </p:cNvSpPr>
              <p:nvPr/>
            </p:nvSpPr>
            <p:spPr bwMode="auto">
              <a:xfrm>
                <a:off x="2624" y="2386"/>
                <a:ext cx="31"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09" name="Rectangle 363"/>
              <p:cNvSpPr>
                <a:spLocks noChangeArrowheads="1"/>
              </p:cNvSpPr>
              <p:nvPr/>
            </p:nvSpPr>
            <p:spPr bwMode="auto">
              <a:xfrm>
                <a:off x="2617" y="2366"/>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0" name="Rectangle 364"/>
              <p:cNvSpPr>
                <a:spLocks noChangeArrowheads="1"/>
              </p:cNvSpPr>
              <p:nvPr/>
            </p:nvSpPr>
            <p:spPr bwMode="auto">
              <a:xfrm>
                <a:off x="261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1" name="Rectangle 365"/>
              <p:cNvSpPr>
                <a:spLocks noChangeArrowheads="1"/>
              </p:cNvSpPr>
              <p:nvPr/>
            </p:nvSpPr>
            <p:spPr bwMode="auto">
              <a:xfrm>
                <a:off x="2617"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2" name="Rectangle 366"/>
              <p:cNvSpPr>
                <a:spLocks noChangeArrowheads="1"/>
              </p:cNvSpPr>
              <p:nvPr/>
            </p:nvSpPr>
            <p:spPr bwMode="auto">
              <a:xfrm>
                <a:off x="2617"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3" name="Rectangle 367"/>
              <p:cNvSpPr>
                <a:spLocks noChangeArrowheads="1"/>
              </p:cNvSpPr>
              <p:nvPr/>
            </p:nvSpPr>
            <p:spPr bwMode="auto">
              <a:xfrm>
                <a:off x="289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4" name="Rectangle 368"/>
              <p:cNvSpPr>
                <a:spLocks noChangeArrowheads="1"/>
              </p:cNvSpPr>
              <p:nvPr/>
            </p:nvSpPr>
            <p:spPr bwMode="auto">
              <a:xfrm>
                <a:off x="289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5" name="Rectangle 369"/>
              <p:cNvSpPr>
                <a:spLocks noChangeArrowheads="1"/>
              </p:cNvSpPr>
              <p:nvPr/>
            </p:nvSpPr>
            <p:spPr bwMode="auto">
              <a:xfrm>
                <a:off x="288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6" name="Rectangle 370"/>
              <p:cNvSpPr>
                <a:spLocks noChangeArrowheads="1"/>
              </p:cNvSpPr>
              <p:nvPr/>
            </p:nvSpPr>
            <p:spPr bwMode="auto">
              <a:xfrm>
                <a:off x="288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7" name="Rectangle 371"/>
              <p:cNvSpPr>
                <a:spLocks noChangeArrowheads="1"/>
              </p:cNvSpPr>
              <p:nvPr/>
            </p:nvSpPr>
            <p:spPr bwMode="auto">
              <a:xfrm>
                <a:off x="287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8" name="Rectangle 372"/>
              <p:cNvSpPr>
                <a:spLocks noChangeArrowheads="1"/>
              </p:cNvSpPr>
              <p:nvPr/>
            </p:nvSpPr>
            <p:spPr bwMode="auto">
              <a:xfrm>
                <a:off x="287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19" name="Rectangle 373"/>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0" name="Rectangle 374"/>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1" name="Rectangle 375"/>
              <p:cNvSpPr>
                <a:spLocks noChangeArrowheads="1"/>
              </p:cNvSpPr>
              <p:nvPr/>
            </p:nvSpPr>
            <p:spPr bwMode="auto">
              <a:xfrm>
                <a:off x="289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2" name="Rectangle 376"/>
              <p:cNvSpPr>
                <a:spLocks noChangeArrowheads="1"/>
              </p:cNvSpPr>
              <p:nvPr/>
            </p:nvSpPr>
            <p:spPr bwMode="auto">
              <a:xfrm>
                <a:off x="289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3" name="Rectangle 377"/>
              <p:cNvSpPr>
                <a:spLocks noChangeArrowheads="1"/>
              </p:cNvSpPr>
              <p:nvPr/>
            </p:nvSpPr>
            <p:spPr bwMode="auto">
              <a:xfrm>
                <a:off x="288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4" name="Rectangle 378"/>
              <p:cNvSpPr>
                <a:spLocks noChangeArrowheads="1"/>
              </p:cNvSpPr>
              <p:nvPr/>
            </p:nvSpPr>
            <p:spPr bwMode="auto">
              <a:xfrm>
                <a:off x="288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5" name="Rectangle 379"/>
              <p:cNvSpPr>
                <a:spLocks noChangeArrowheads="1"/>
              </p:cNvSpPr>
              <p:nvPr/>
            </p:nvSpPr>
            <p:spPr bwMode="auto">
              <a:xfrm>
                <a:off x="287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6" name="Rectangle 380"/>
              <p:cNvSpPr>
                <a:spLocks noChangeArrowheads="1"/>
              </p:cNvSpPr>
              <p:nvPr/>
            </p:nvSpPr>
            <p:spPr bwMode="auto">
              <a:xfrm>
                <a:off x="287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7" name="Rectangle 381"/>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8" name="Rectangle 382"/>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29" name="Rectangle 383"/>
              <p:cNvSpPr>
                <a:spLocks noChangeArrowheads="1"/>
              </p:cNvSpPr>
              <p:nvPr/>
            </p:nvSpPr>
            <p:spPr bwMode="auto">
              <a:xfrm>
                <a:off x="289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0" name="Rectangle 384"/>
              <p:cNvSpPr>
                <a:spLocks noChangeArrowheads="1"/>
              </p:cNvSpPr>
              <p:nvPr/>
            </p:nvSpPr>
            <p:spPr bwMode="auto">
              <a:xfrm>
                <a:off x="289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1" name="Rectangle 385"/>
              <p:cNvSpPr>
                <a:spLocks noChangeArrowheads="1"/>
              </p:cNvSpPr>
              <p:nvPr/>
            </p:nvSpPr>
            <p:spPr bwMode="auto">
              <a:xfrm>
                <a:off x="288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2" name="Rectangle 386"/>
              <p:cNvSpPr>
                <a:spLocks noChangeArrowheads="1"/>
              </p:cNvSpPr>
              <p:nvPr/>
            </p:nvSpPr>
            <p:spPr bwMode="auto">
              <a:xfrm>
                <a:off x="288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3" name="Rectangle 387"/>
              <p:cNvSpPr>
                <a:spLocks noChangeArrowheads="1"/>
              </p:cNvSpPr>
              <p:nvPr/>
            </p:nvSpPr>
            <p:spPr bwMode="auto">
              <a:xfrm>
                <a:off x="287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4" name="Rectangle 388"/>
              <p:cNvSpPr>
                <a:spLocks noChangeArrowheads="1"/>
              </p:cNvSpPr>
              <p:nvPr/>
            </p:nvSpPr>
            <p:spPr bwMode="auto">
              <a:xfrm>
                <a:off x="287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5" name="Rectangle 389"/>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6" name="Rectangle 390"/>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7" name="Rectangle 391"/>
              <p:cNvSpPr>
                <a:spLocks noChangeArrowheads="1"/>
              </p:cNvSpPr>
              <p:nvPr/>
            </p:nvSpPr>
            <p:spPr bwMode="auto">
              <a:xfrm>
                <a:off x="289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8" name="Rectangle 392"/>
              <p:cNvSpPr>
                <a:spLocks noChangeArrowheads="1"/>
              </p:cNvSpPr>
              <p:nvPr/>
            </p:nvSpPr>
            <p:spPr bwMode="auto">
              <a:xfrm>
                <a:off x="289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39" name="Rectangle 393"/>
              <p:cNvSpPr>
                <a:spLocks noChangeArrowheads="1"/>
              </p:cNvSpPr>
              <p:nvPr/>
            </p:nvSpPr>
            <p:spPr bwMode="auto">
              <a:xfrm>
                <a:off x="288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0" name="Rectangle 394"/>
              <p:cNvSpPr>
                <a:spLocks noChangeArrowheads="1"/>
              </p:cNvSpPr>
              <p:nvPr/>
            </p:nvSpPr>
            <p:spPr bwMode="auto">
              <a:xfrm>
                <a:off x="288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1" name="Rectangle 395"/>
              <p:cNvSpPr>
                <a:spLocks noChangeArrowheads="1"/>
              </p:cNvSpPr>
              <p:nvPr/>
            </p:nvSpPr>
            <p:spPr bwMode="auto">
              <a:xfrm>
                <a:off x="287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2" name="Rectangle 396"/>
              <p:cNvSpPr>
                <a:spLocks noChangeArrowheads="1"/>
              </p:cNvSpPr>
              <p:nvPr/>
            </p:nvSpPr>
            <p:spPr bwMode="auto">
              <a:xfrm>
                <a:off x="287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3" name="Rectangle 397"/>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4" name="Rectangle 398"/>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5" name="Rectangle 399"/>
              <p:cNvSpPr>
                <a:spLocks noChangeArrowheads="1"/>
              </p:cNvSpPr>
              <p:nvPr/>
            </p:nvSpPr>
            <p:spPr bwMode="auto">
              <a:xfrm>
                <a:off x="2892"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6" name="Rectangle 400"/>
              <p:cNvSpPr>
                <a:spLocks noChangeArrowheads="1"/>
              </p:cNvSpPr>
              <p:nvPr/>
            </p:nvSpPr>
            <p:spPr bwMode="auto">
              <a:xfrm>
                <a:off x="2892"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7" name="Rectangle 401"/>
              <p:cNvSpPr>
                <a:spLocks noChangeArrowheads="1"/>
              </p:cNvSpPr>
              <p:nvPr/>
            </p:nvSpPr>
            <p:spPr bwMode="auto">
              <a:xfrm>
                <a:off x="2885"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8" name="Rectangle 402"/>
              <p:cNvSpPr>
                <a:spLocks noChangeArrowheads="1"/>
              </p:cNvSpPr>
              <p:nvPr/>
            </p:nvSpPr>
            <p:spPr bwMode="auto">
              <a:xfrm>
                <a:off x="2885"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49" name="Rectangle 403"/>
              <p:cNvSpPr>
                <a:spLocks noChangeArrowheads="1"/>
              </p:cNvSpPr>
              <p:nvPr/>
            </p:nvSpPr>
            <p:spPr bwMode="auto">
              <a:xfrm>
                <a:off x="2879"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0" name="Rectangle 404"/>
              <p:cNvSpPr>
                <a:spLocks noChangeArrowheads="1"/>
              </p:cNvSpPr>
              <p:nvPr/>
            </p:nvSpPr>
            <p:spPr bwMode="auto">
              <a:xfrm>
                <a:off x="2879"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1" name="Rectangle 405"/>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652" name="Rectangle 406"/>
              <p:cNvSpPr>
                <a:spLocks noChangeArrowheads="1"/>
              </p:cNvSpPr>
              <p:nvPr/>
            </p:nvSpPr>
            <p:spPr bwMode="auto">
              <a:xfrm>
                <a:off x="2879"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grpSp>
        <p:sp>
          <p:nvSpPr>
            <p:cNvPr id="6" name="Rectangle 408"/>
            <p:cNvSpPr>
              <a:spLocks noChangeArrowheads="1"/>
            </p:cNvSpPr>
            <p:nvPr/>
          </p:nvSpPr>
          <p:spPr bwMode="auto">
            <a:xfrm>
              <a:off x="3147"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7" name="Rectangle 409"/>
            <p:cNvSpPr>
              <a:spLocks noChangeArrowheads="1"/>
            </p:cNvSpPr>
            <p:nvPr/>
          </p:nvSpPr>
          <p:spPr bwMode="auto">
            <a:xfrm>
              <a:off x="3147"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8" name="Rectangle 410"/>
            <p:cNvSpPr>
              <a:spLocks noChangeArrowheads="1"/>
            </p:cNvSpPr>
            <p:nvPr/>
          </p:nvSpPr>
          <p:spPr bwMode="auto">
            <a:xfrm>
              <a:off x="3141"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9" name="Rectangle 411"/>
            <p:cNvSpPr>
              <a:spLocks noChangeArrowheads="1"/>
            </p:cNvSpPr>
            <p:nvPr/>
          </p:nvSpPr>
          <p:spPr bwMode="auto">
            <a:xfrm>
              <a:off x="3141"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0" name="Rectangle 412"/>
            <p:cNvSpPr>
              <a:spLocks noChangeArrowheads="1"/>
            </p:cNvSpPr>
            <p:nvPr/>
          </p:nvSpPr>
          <p:spPr bwMode="auto">
            <a:xfrm>
              <a:off x="3134"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1" name="Rectangle 413"/>
            <p:cNvSpPr>
              <a:spLocks noChangeArrowheads="1"/>
            </p:cNvSpPr>
            <p:nvPr/>
          </p:nvSpPr>
          <p:spPr bwMode="auto">
            <a:xfrm>
              <a:off x="3134"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2" name="Rectangle 414"/>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3" name="Rectangle 415"/>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4" name="Rectangle 416"/>
            <p:cNvSpPr>
              <a:spLocks noChangeArrowheads="1"/>
            </p:cNvSpPr>
            <p:nvPr/>
          </p:nvSpPr>
          <p:spPr bwMode="auto">
            <a:xfrm>
              <a:off x="3147"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5" name="Rectangle 417"/>
            <p:cNvSpPr>
              <a:spLocks noChangeArrowheads="1"/>
            </p:cNvSpPr>
            <p:nvPr/>
          </p:nvSpPr>
          <p:spPr bwMode="auto">
            <a:xfrm>
              <a:off x="3147"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6" name="Rectangle 418"/>
            <p:cNvSpPr>
              <a:spLocks noChangeArrowheads="1"/>
            </p:cNvSpPr>
            <p:nvPr/>
          </p:nvSpPr>
          <p:spPr bwMode="auto">
            <a:xfrm>
              <a:off x="3141"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7" name="Rectangle 419"/>
            <p:cNvSpPr>
              <a:spLocks noChangeArrowheads="1"/>
            </p:cNvSpPr>
            <p:nvPr/>
          </p:nvSpPr>
          <p:spPr bwMode="auto">
            <a:xfrm>
              <a:off x="3141"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8" name="Rectangle 420"/>
            <p:cNvSpPr>
              <a:spLocks noChangeArrowheads="1"/>
            </p:cNvSpPr>
            <p:nvPr/>
          </p:nvSpPr>
          <p:spPr bwMode="auto">
            <a:xfrm>
              <a:off x="3134"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9" name="Rectangle 421"/>
            <p:cNvSpPr>
              <a:spLocks noChangeArrowheads="1"/>
            </p:cNvSpPr>
            <p:nvPr/>
          </p:nvSpPr>
          <p:spPr bwMode="auto">
            <a:xfrm>
              <a:off x="3134"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0" name="Rectangle 422"/>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1" name="Rectangle 423"/>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2" name="Rectangle 424"/>
            <p:cNvSpPr>
              <a:spLocks noChangeArrowheads="1"/>
            </p:cNvSpPr>
            <p:nvPr/>
          </p:nvSpPr>
          <p:spPr bwMode="auto">
            <a:xfrm>
              <a:off x="3147"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3" name="Rectangle 425"/>
            <p:cNvSpPr>
              <a:spLocks noChangeArrowheads="1"/>
            </p:cNvSpPr>
            <p:nvPr/>
          </p:nvSpPr>
          <p:spPr bwMode="auto">
            <a:xfrm>
              <a:off x="3147"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4" name="Rectangle 426"/>
            <p:cNvSpPr>
              <a:spLocks noChangeArrowheads="1"/>
            </p:cNvSpPr>
            <p:nvPr/>
          </p:nvSpPr>
          <p:spPr bwMode="auto">
            <a:xfrm>
              <a:off x="3141"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5" name="Rectangle 427"/>
            <p:cNvSpPr>
              <a:spLocks noChangeArrowheads="1"/>
            </p:cNvSpPr>
            <p:nvPr/>
          </p:nvSpPr>
          <p:spPr bwMode="auto">
            <a:xfrm>
              <a:off x="3141"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6" name="Rectangle 428"/>
            <p:cNvSpPr>
              <a:spLocks noChangeArrowheads="1"/>
            </p:cNvSpPr>
            <p:nvPr/>
          </p:nvSpPr>
          <p:spPr bwMode="auto">
            <a:xfrm>
              <a:off x="3134"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7" name="Rectangle 429"/>
            <p:cNvSpPr>
              <a:spLocks noChangeArrowheads="1"/>
            </p:cNvSpPr>
            <p:nvPr/>
          </p:nvSpPr>
          <p:spPr bwMode="auto">
            <a:xfrm>
              <a:off x="3134"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8" name="Rectangle 430"/>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9" name="Rectangle 431"/>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30" name="Rectangle 432"/>
            <p:cNvSpPr>
              <a:spLocks noChangeArrowheads="1"/>
            </p:cNvSpPr>
            <p:nvPr/>
          </p:nvSpPr>
          <p:spPr bwMode="auto">
            <a:xfrm>
              <a:off x="3147"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31" name="Rectangle 433"/>
            <p:cNvSpPr>
              <a:spLocks noChangeArrowheads="1"/>
            </p:cNvSpPr>
            <p:nvPr/>
          </p:nvSpPr>
          <p:spPr bwMode="auto">
            <a:xfrm>
              <a:off x="3147"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68" name="Rectangle 434"/>
            <p:cNvSpPr>
              <a:spLocks noChangeArrowheads="1"/>
            </p:cNvSpPr>
            <p:nvPr/>
          </p:nvSpPr>
          <p:spPr bwMode="auto">
            <a:xfrm>
              <a:off x="3141"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69" name="Rectangle 435"/>
            <p:cNvSpPr>
              <a:spLocks noChangeArrowheads="1"/>
            </p:cNvSpPr>
            <p:nvPr/>
          </p:nvSpPr>
          <p:spPr bwMode="auto">
            <a:xfrm>
              <a:off x="3141"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1" name="Rectangle 436"/>
            <p:cNvSpPr>
              <a:spLocks noChangeArrowheads="1"/>
            </p:cNvSpPr>
            <p:nvPr/>
          </p:nvSpPr>
          <p:spPr bwMode="auto">
            <a:xfrm>
              <a:off x="3134"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2" name="Rectangle 437"/>
            <p:cNvSpPr>
              <a:spLocks noChangeArrowheads="1"/>
            </p:cNvSpPr>
            <p:nvPr/>
          </p:nvSpPr>
          <p:spPr bwMode="auto">
            <a:xfrm>
              <a:off x="3134"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3" name="Rectangle 438"/>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4" name="Rectangle 439"/>
            <p:cNvSpPr>
              <a:spLocks noChangeArrowheads="1"/>
            </p:cNvSpPr>
            <p:nvPr/>
          </p:nvSpPr>
          <p:spPr bwMode="auto">
            <a:xfrm>
              <a:off x="3134"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5" name="Rectangle 440"/>
            <p:cNvSpPr>
              <a:spLocks noChangeArrowheads="1"/>
            </p:cNvSpPr>
            <p:nvPr/>
          </p:nvSpPr>
          <p:spPr bwMode="auto">
            <a:xfrm>
              <a:off x="3403"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6" name="Rectangle 441"/>
            <p:cNvSpPr>
              <a:spLocks noChangeArrowheads="1"/>
            </p:cNvSpPr>
            <p:nvPr/>
          </p:nvSpPr>
          <p:spPr bwMode="auto">
            <a:xfrm>
              <a:off x="3403"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7" name="Rectangle 442"/>
            <p:cNvSpPr>
              <a:spLocks noChangeArrowheads="1"/>
            </p:cNvSpPr>
            <p:nvPr/>
          </p:nvSpPr>
          <p:spPr bwMode="auto">
            <a:xfrm>
              <a:off x="3396"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8" name="Rectangle 443"/>
            <p:cNvSpPr>
              <a:spLocks noChangeArrowheads="1"/>
            </p:cNvSpPr>
            <p:nvPr/>
          </p:nvSpPr>
          <p:spPr bwMode="auto">
            <a:xfrm>
              <a:off x="3396"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79" name="Rectangle 444"/>
            <p:cNvSpPr>
              <a:spLocks noChangeArrowheads="1"/>
            </p:cNvSpPr>
            <p:nvPr/>
          </p:nvSpPr>
          <p:spPr bwMode="auto">
            <a:xfrm>
              <a:off x="3390"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0" name="Rectangle 445"/>
            <p:cNvSpPr>
              <a:spLocks noChangeArrowheads="1"/>
            </p:cNvSpPr>
            <p:nvPr/>
          </p:nvSpPr>
          <p:spPr bwMode="auto">
            <a:xfrm>
              <a:off x="3390"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1" name="Rectangle 446"/>
            <p:cNvSpPr>
              <a:spLocks noChangeArrowheads="1"/>
            </p:cNvSpPr>
            <p:nvPr/>
          </p:nvSpPr>
          <p:spPr bwMode="auto">
            <a:xfrm>
              <a:off x="3390"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2" name="Rectangle 447"/>
            <p:cNvSpPr>
              <a:spLocks noChangeArrowheads="1"/>
            </p:cNvSpPr>
            <p:nvPr/>
          </p:nvSpPr>
          <p:spPr bwMode="auto">
            <a:xfrm>
              <a:off x="3390"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3" name="Rectangle 448"/>
            <p:cNvSpPr>
              <a:spLocks noChangeArrowheads="1"/>
            </p:cNvSpPr>
            <p:nvPr/>
          </p:nvSpPr>
          <p:spPr bwMode="auto">
            <a:xfrm>
              <a:off x="3403"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4" name="Rectangle 449"/>
            <p:cNvSpPr>
              <a:spLocks noChangeArrowheads="1"/>
            </p:cNvSpPr>
            <p:nvPr/>
          </p:nvSpPr>
          <p:spPr bwMode="auto">
            <a:xfrm>
              <a:off x="3403"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5" name="Rectangle 450"/>
            <p:cNvSpPr>
              <a:spLocks noChangeArrowheads="1"/>
            </p:cNvSpPr>
            <p:nvPr/>
          </p:nvSpPr>
          <p:spPr bwMode="auto">
            <a:xfrm>
              <a:off x="3396"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6" name="Rectangle 451"/>
            <p:cNvSpPr>
              <a:spLocks noChangeArrowheads="1"/>
            </p:cNvSpPr>
            <p:nvPr/>
          </p:nvSpPr>
          <p:spPr bwMode="auto">
            <a:xfrm>
              <a:off x="3396"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7" name="Rectangle 452"/>
            <p:cNvSpPr>
              <a:spLocks noChangeArrowheads="1"/>
            </p:cNvSpPr>
            <p:nvPr/>
          </p:nvSpPr>
          <p:spPr bwMode="auto">
            <a:xfrm>
              <a:off x="3390"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8" name="Rectangle 453"/>
            <p:cNvSpPr>
              <a:spLocks noChangeArrowheads="1"/>
            </p:cNvSpPr>
            <p:nvPr/>
          </p:nvSpPr>
          <p:spPr bwMode="auto">
            <a:xfrm>
              <a:off x="3390" y="2392"/>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89" name="Rectangle 454"/>
            <p:cNvSpPr>
              <a:spLocks noChangeArrowheads="1"/>
            </p:cNvSpPr>
            <p:nvPr/>
          </p:nvSpPr>
          <p:spPr bwMode="auto">
            <a:xfrm>
              <a:off x="3390"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0" name="Rectangle 455"/>
            <p:cNvSpPr>
              <a:spLocks noChangeArrowheads="1"/>
            </p:cNvSpPr>
            <p:nvPr/>
          </p:nvSpPr>
          <p:spPr bwMode="auto">
            <a:xfrm>
              <a:off x="3390"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1" name="Rectangle 456"/>
            <p:cNvSpPr>
              <a:spLocks noChangeArrowheads="1"/>
            </p:cNvSpPr>
            <p:nvPr/>
          </p:nvSpPr>
          <p:spPr bwMode="auto">
            <a:xfrm>
              <a:off x="3403"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2" name="Rectangle 457"/>
            <p:cNvSpPr>
              <a:spLocks noChangeArrowheads="1"/>
            </p:cNvSpPr>
            <p:nvPr/>
          </p:nvSpPr>
          <p:spPr bwMode="auto">
            <a:xfrm>
              <a:off x="3403"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3" name="Rectangle 458"/>
            <p:cNvSpPr>
              <a:spLocks noChangeArrowheads="1"/>
            </p:cNvSpPr>
            <p:nvPr/>
          </p:nvSpPr>
          <p:spPr bwMode="auto">
            <a:xfrm>
              <a:off x="3396"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4" name="Rectangle 459"/>
            <p:cNvSpPr>
              <a:spLocks noChangeArrowheads="1"/>
            </p:cNvSpPr>
            <p:nvPr/>
          </p:nvSpPr>
          <p:spPr bwMode="auto">
            <a:xfrm>
              <a:off x="3396"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5" name="Rectangle 460"/>
            <p:cNvSpPr>
              <a:spLocks noChangeArrowheads="1"/>
            </p:cNvSpPr>
            <p:nvPr/>
          </p:nvSpPr>
          <p:spPr bwMode="auto">
            <a:xfrm>
              <a:off x="3390" y="2373"/>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6" name="Rectangle 461"/>
            <p:cNvSpPr>
              <a:spLocks noChangeArrowheads="1"/>
            </p:cNvSpPr>
            <p:nvPr/>
          </p:nvSpPr>
          <p:spPr bwMode="auto">
            <a:xfrm>
              <a:off x="3390" y="2386"/>
              <a:ext cx="44"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7" name="Rectangle 462"/>
            <p:cNvSpPr>
              <a:spLocks noChangeArrowheads="1"/>
            </p:cNvSpPr>
            <p:nvPr/>
          </p:nvSpPr>
          <p:spPr bwMode="auto">
            <a:xfrm>
              <a:off x="3390"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8" name="Rectangle 463"/>
            <p:cNvSpPr>
              <a:spLocks noChangeArrowheads="1"/>
            </p:cNvSpPr>
            <p:nvPr/>
          </p:nvSpPr>
          <p:spPr bwMode="auto">
            <a:xfrm>
              <a:off x="3390" y="2379"/>
              <a:ext cx="44"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399" name="Rectangle 464"/>
            <p:cNvSpPr>
              <a:spLocks noChangeArrowheads="1"/>
            </p:cNvSpPr>
            <p:nvPr/>
          </p:nvSpPr>
          <p:spPr bwMode="auto">
            <a:xfrm>
              <a:off x="3920" y="2366"/>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0" name="Rectangle 465"/>
            <p:cNvSpPr>
              <a:spLocks noChangeArrowheads="1"/>
            </p:cNvSpPr>
            <p:nvPr/>
          </p:nvSpPr>
          <p:spPr bwMode="auto">
            <a:xfrm>
              <a:off x="3920" y="2405"/>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1" name="Rectangle 466"/>
            <p:cNvSpPr>
              <a:spLocks noChangeArrowheads="1"/>
            </p:cNvSpPr>
            <p:nvPr/>
          </p:nvSpPr>
          <p:spPr bwMode="auto">
            <a:xfrm>
              <a:off x="3913" y="2373"/>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2" name="Rectangle 467"/>
            <p:cNvSpPr>
              <a:spLocks noChangeArrowheads="1"/>
            </p:cNvSpPr>
            <p:nvPr/>
          </p:nvSpPr>
          <p:spPr bwMode="auto">
            <a:xfrm>
              <a:off x="3913" y="2398"/>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3" name="Rectangle 468"/>
            <p:cNvSpPr>
              <a:spLocks noChangeArrowheads="1"/>
            </p:cNvSpPr>
            <p:nvPr/>
          </p:nvSpPr>
          <p:spPr bwMode="auto">
            <a:xfrm>
              <a:off x="3907"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4" name="Rectangle 469"/>
            <p:cNvSpPr>
              <a:spLocks noChangeArrowheads="1"/>
            </p:cNvSpPr>
            <p:nvPr/>
          </p:nvSpPr>
          <p:spPr bwMode="auto">
            <a:xfrm>
              <a:off x="3907" y="2392"/>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5" name="Rectangle 470"/>
            <p:cNvSpPr>
              <a:spLocks noChangeArrowheads="1"/>
            </p:cNvSpPr>
            <p:nvPr/>
          </p:nvSpPr>
          <p:spPr bwMode="auto">
            <a:xfrm>
              <a:off x="390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6" name="Rectangle 471"/>
            <p:cNvSpPr>
              <a:spLocks noChangeArrowheads="1"/>
            </p:cNvSpPr>
            <p:nvPr/>
          </p:nvSpPr>
          <p:spPr bwMode="auto">
            <a:xfrm>
              <a:off x="3907"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7" name="Rectangle 472"/>
            <p:cNvSpPr>
              <a:spLocks noChangeArrowheads="1"/>
            </p:cNvSpPr>
            <p:nvPr/>
          </p:nvSpPr>
          <p:spPr bwMode="auto">
            <a:xfrm>
              <a:off x="4175"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8" name="Rectangle 473"/>
            <p:cNvSpPr>
              <a:spLocks noChangeArrowheads="1"/>
            </p:cNvSpPr>
            <p:nvPr/>
          </p:nvSpPr>
          <p:spPr bwMode="auto">
            <a:xfrm>
              <a:off x="4175"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09" name="Rectangle 474"/>
            <p:cNvSpPr>
              <a:spLocks noChangeArrowheads="1"/>
            </p:cNvSpPr>
            <p:nvPr/>
          </p:nvSpPr>
          <p:spPr bwMode="auto">
            <a:xfrm>
              <a:off x="4169"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0" name="Rectangle 475"/>
            <p:cNvSpPr>
              <a:spLocks noChangeArrowheads="1"/>
            </p:cNvSpPr>
            <p:nvPr/>
          </p:nvSpPr>
          <p:spPr bwMode="auto">
            <a:xfrm>
              <a:off x="4169"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1" name="Rectangle 476"/>
            <p:cNvSpPr>
              <a:spLocks noChangeArrowheads="1"/>
            </p:cNvSpPr>
            <p:nvPr/>
          </p:nvSpPr>
          <p:spPr bwMode="auto">
            <a:xfrm>
              <a:off x="4162"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2" name="Rectangle 477"/>
            <p:cNvSpPr>
              <a:spLocks noChangeArrowheads="1"/>
            </p:cNvSpPr>
            <p:nvPr/>
          </p:nvSpPr>
          <p:spPr bwMode="auto">
            <a:xfrm>
              <a:off x="4162"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3" name="Rectangle 478"/>
            <p:cNvSpPr>
              <a:spLocks noChangeArrowheads="1"/>
            </p:cNvSpPr>
            <p:nvPr/>
          </p:nvSpPr>
          <p:spPr bwMode="auto">
            <a:xfrm>
              <a:off x="4162"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4" name="Rectangle 479"/>
            <p:cNvSpPr>
              <a:spLocks noChangeArrowheads="1"/>
            </p:cNvSpPr>
            <p:nvPr/>
          </p:nvSpPr>
          <p:spPr bwMode="auto">
            <a:xfrm>
              <a:off x="4162"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5" name="Rectangle 480"/>
            <p:cNvSpPr>
              <a:spLocks noChangeArrowheads="1"/>
            </p:cNvSpPr>
            <p:nvPr/>
          </p:nvSpPr>
          <p:spPr bwMode="auto">
            <a:xfrm>
              <a:off x="4175" y="2360"/>
              <a:ext cx="19"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6" name="Rectangle 481"/>
            <p:cNvSpPr>
              <a:spLocks noChangeArrowheads="1"/>
            </p:cNvSpPr>
            <p:nvPr/>
          </p:nvSpPr>
          <p:spPr bwMode="auto">
            <a:xfrm>
              <a:off x="4175" y="2398"/>
              <a:ext cx="19"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7" name="Rectangle 482"/>
            <p:cNvSpPr>
              <a:spLocks noChangeArrowheads="1"/>
            </p:cNvSpPr>
            <p:nvPr/>
          </p:nvSpPr>
          <p:spPr bwMode="auto">
            <a:xfrm>
              <a:off x="4169" y="2366"/>
              <a:ext cx="32"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8" name="Rectangle 483"/>
            <p:cNvSpPr>
              <a:spLocks noChangeArrowheads="1"/>
            </p:cNvSpPr>
            <p:nvPr/>
          </p:nvSpPr>
          <p:spPr bwMode="auto">
            <a:xfrm>
              <a:off x="4169" y="2392"/>
              <a:ext cx="3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19" name="Rectangle 484"/>
            <p:cNvSpPr>
              <a:spLocks noChangeArrowheads="1"/>
            </p:cNvSpPr>
            <p:nvPr/>
          </p:nvSpPr>
          <p:spPr bwMode="auto">
            <a:xfrm>
              <a:off x="4162" y="2373"/>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20" name="Rectangle 485"/>
            <p:cNvSpPr>
              <a:spLocks noChangeArrowheads="1"/>
            </p:cNvSpPr>
            <p:nvPr/>
          </p:nvSpPr>
          <p:spPr bwMode="auto">
            <a:xfrm>
              <a:off x="4162" y="2386"/>
              <a:ext cx="45"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21" name="Rectangle 486"/>
            <p:cNvSpPr>
              <a:spLocks noChangeArrowheads="1"/>
            </p:cNvSpPr>
            <p:nvPr/>
          </p:nvSpPr>
          <p:spPr bwMode="auto">
            <a:xfrm>
              <a:off x="4162"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22" name="Rectangle 487"/>
            <p:cNvSpPr>
              <a:spLocks noChangeArrowheads="1"/>
            </p:cNvSpPr>
            <p:nvPr/>
          </p:nvSpPr>
          <p:spPr bwMode="auto">
            <a:xfrm>
              <a:off x="4162" y="2379"/>
              <a:ext cx="45" cy="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8423" name="Line 488"/>
            <p:cNvSpPr>
              <a:spLocks noChangeShapeType="1"/>
            </p:cNvSpPr>
            <p:nvPr/>
          </p:nvSpPr>
          <p:spPr bwMode="auto">
            <a:xfrm>
              <a:off x="1608" y="3197"/>
              <a:ext cx="2574"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24" name="Line 489"/>
            <p:cNvSpPr>
              <a:spLocks noChangeShapeType="1"/>
            </p:cNvSpPr>
            <p:nvPr/>
          </p:nvSpPr>
          <p:spPr bwMode="auto">
            <a:xfrm>
              <a:off x="1608" y="3197"/>
              <a:ext cx="0" cy="5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25" name="Line 490"/>
            <p:cNvSpPr>
              <a:spLocks noChangeShapeType="1"/>
            </p:cNvSpPr>
            <p:nvPr/>
          </p:nvSpPr>
          <p:spPr bwMode="auto">
            <a:xfrm>
              <a:off x="2125" y="3197"/>
              <a:ext cx="0" cy="5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26" name="Line 491"/>
            <p:cNvSpPr>
              <a:spLocks noChangeShapeType="1"/>
            </p:cNvSpPr>
            <p:nvPr/>
          </p:nvSpPr>
          <p:spPr bwMode="auto">
            <a:xfrm>
              <a:off x="2636" y="3197"/>
              <a:ext cx="0" cy="5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27" name="Line 492"/>
            <p:cNvSpPr>
              <a:spLocks noChangeShapeType="1"/>
            </p:cNvSpPr>
            <p:nvPr/>
          </p:nvSpPr>
          <p:spPr bwMode="auto">
            <a:xfrm>
              <a:off x="3154" y="3197"/>
              <a:ext cx="0" cy="5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28" name="Line 493"/>
            <p:cNvSpPr>
              <a:spLocks noChangeShapeType="1"/>
            </p:cNvSpPr>
            <p:nvPr/>
          </p:nvSpPr>
          <p:spPr bwMode="auto">
            <a:xfrm>
              <a:off x="3671" y="3197"/>
              <a:ext cx="0" cy="5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29" name="Line 494"/>
            <p:cNvSpPr>
              <a:spLocks noChangeShapeType="1"/>
            </p:cNvSpPr>
            <p:nvPr/>
          </p:nvSpPr>
          <p:spPr bwMode="auto">
            <a:xfrm>
              <a:off x="4182" y="3197"/>
              <a:ext cx="0" cy="57"/>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30" name="Rectangle 495"/>
            <p:cNvSpPr>
              <a:spLocks noChangeArrowheads="1"/>
            </p:cNvSpPr>
            <p:nvPr/>
          </p:nvSpPr>
          <p:spPr bwMode="auto">
            <a:xfrm>
              <a:off x="1557" y="3331"/>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31" name="Rectangle 496"/>
            <p:cNvSpPr>
              <a:spLocks noChangeArrowheads="1"/>
            </p:cNvSpPr>
            <p:nvPr/>
          </p:nvSpPr>
          <p:spPr bwMode="auto">
            <a:xfrm>
              <a:off x="2074" y="3331"/>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2</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32" name="Rectangle 497"/>
            <p:cNvSpPr>
              <a:spLocks noChangeArrowheads="1"/>
            </p:cNvSpPr>
            <p:nvPr/>
          </p:nvSpPr>
          <p:spPr bwMode="auto">
            <a:xfrm>
              <a:off x="2585" y="3331"/>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4</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33" name="Rectangle 498"/>
            <p:cNvSpPr>
              <a:spLocks noChangeArrowheads="1"/>
            </p:cNvSpPr>
            <p:nvPr/>
          </p:nvSpPr>
          <p:spPr bwMode="auto">
            <a:xfrm>
              <a:off x="3103" y="3331"/>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6</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34" name="Rectangle 499"/>
            <p:cNvSpPr>
              <a:spLocks noChangeArrowheads="1"/>
            </p:cNvSpPr>
            <p:nvPr/>
          </p:nvSpPr>
          <p:spPr bwMode="auto">
            <a:xfrm>
              <a:off x="3620" y="3331"/>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8</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35" name="Rectangle 500"/>
            <p:cNvSpPr>
              <a:spLocks noChangeArrowheads="1"/>
            </p:cNvSpPr>
            <p:nvPr/>
          </p:nvSpPr>
          <p:spPr bwMode="auto">
            <a:xfrm>
              <a:off x="4102" y="3331"/>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10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36" name="Line 501"/>
            <p:cNvSpPr>
              <a:spLocks noChangeShapeType="1"/>
            </p:cNvSpPr>
            <p:nvPr/>
          </p:nvSpPr>
          <p:spPr bwMode="auto">
            <a:xfrm flipV="1">
              <a:off x="1506" y="879"/>
              <a:ext cx="0" cy="2228"/>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37" name="Line 502"/>
            <p:cNvSpPr>
              <a:spLocks noChangeShapeType="1"/>
            </p:cNvSpPr>
            <p:nvPr/>
          </p:nvSpPr>
          <p:spPr bwMode="auto">
            <a:xfrm flipH="1">
              <a:off x="1449" y="3107"/>
              <a:ext cx="5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38" name="Line 503"/>
            <p:cNvSpPr>
              <a:spLocks noChangeShapeType="1"/>
            </p:cNvSpPr>
            <p:nvPr/>
          </p:nvSpPr>
          <p:spPr bwMode="auto">
            <a:xfrm flipH="1">
              <a:off x="1449" y="2660"/>
              <a:ext cx="5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39" name="Line 504"/>
            <p:cNvSpPr>
              <a:spLocks noChangeShapeType="1"/>
            </p:cNvSpPr>
            <p:nvPr/>
          </p:nvSpPr>
          <p:spPr bwMode="auto">
            <a:xfrm flipH="1">
              <a:off x="1449" y="2213"/>
              <a:ext cx="5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40" name="Line 505"/>
            <p:cNvSpPr>
              <a:spLocks noChangeShapeType="1"/>
            </p:cNvSpPr>
            <p:nvPr/>
          </p:nvSpPr>
          <p:spPr bwMode="auto">
            <a:xfrm flipH="1">
              <a:off x="1449" y="1773"/>
              <a:ext cx="5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41" name="Line 506"/>
            <p:cNvSpPr>
              <a:spLocks noChangeShapeType="1"/>
            </p:cNvSpPr>
            <p:nvPr/>
          </p:nvSpPr>
          <p:spPr bwMode="auto">
            <a:xfrm flipH="1">
              <a:off x="1449" y="1326"/>
              <a:ext cx="5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42" name="Line 507"/>
            <p:cNvSpPr>
              <a:spLocks noChangeShapeType="1"/>
            </p:cNvSpPr>
            <p:nvPr/>
          </p:nvSpPr>
          <p:spPr bwMode="auto">
            <a:xfrm flipH="1">
              <a:off x="1449" y="879"/>
              <a:ext cx="57"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43" name="Rectangle 508"/>
            <p:cNvSpPr>
              <a:spLocks noChangeArrowheads="1"/>
            </p:cNvSpPr>
            <p:nvPr/>
          </p:nvSpPr>
          <p:spPr bwMode="auto">
            <a:xfrm rot="16200000">
              <a:off x="1295" y="301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44" name="Rectangle 509"/>
            <p:cNvSpPr>
              <a:spLocks noChangeArrowheads="1"/>
            </p:cNvSpPr>
            <p:nvPr/>
          </p:nvSpPr>
          <p:spPr bwMode="auto">
            <a:xfrm rot="16200000">
              <a:off x="1295" y="2563"/>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2</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45" name="Rectangle 510"/>
            <p:cNvSpPr>
              <a:spLocks noChangeArrowheads="1"/>
            </p:cNvSpPr>
            <p:nvPr/>
          </p:nvSpPr>
          <p:spPr bwMode="auto">
            <a:xfrm rot="16200000">
              <a:off x="1295" y="2116"/>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4</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46" name="Rectangle 511"/>
            <p:cNvSpPr>
              <a:spLocks noChangeArrowheads="1"/>
            </p:cNvSpPr>
            <p:nvPr/>
          </p:nvSpPr>
          <p:spPr bwMode="auto">
            <a:xfrm rot="16200000">
              <a:off x="1295" y="1675"/>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6</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47" name="Rectangle 512"/>
            <p:cNvSpPr>
              <a:spLocks noChangeArrowheads="1"/>
            </p:cNvSpPr>
            <p:nvPr/>
          </p:nvSpPr>
          <p:spPr bwMode="auto">
            <a:xfrm rot="16200000">
              <a:off x="1295" y="1228"/>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8</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48" name="Rectangle 513"/>
            <p:cNvSpPr>
              <a:spLocks noChangeArrowheads="1"/>
            </p:cNvSpPr>
            <p:nvPr/>
          </p:nvSpPr>
          <p:spPr bwMode="auto">
            <a:xfrm rot="16200000">
              <a:off x="1250" y="781"/>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10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49" name="Rectangle 514"/>
            <p:cNvSpPr>
              <a:spLocks noChangeArrowheads="1"/>
            </p:cNvSpPr>
            <p:nvPr/>
          </p:nvSpPr>
          <p:spPr bwMode="auto">
            <a:xfrm>
              <a:off x="1506" y="789"/>
              <a:ext cx="2778" cy="2408"/>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8450" name="Rectangle 515"/>
            <p:cNvSpPr>
              <a:spLocks noChangeArrowheads="1"/>
            </p:cNvSpPr>
            <p:nvPr/>
          </p:nvSpPr>
          <p:spPr bwMode="auto">
            <a:xfrm>
              <a:off x="2656" y="3580"/>
              <a:ext cx="69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Real data</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8451" name="Rectangle 516"/>
            <p:cNvSpPr>
              <a:spLocks noChangeArrowheads="1"/>
            </p:cNvSpPr>
            <p:nvPr/>
          </p:nvSpPr>
          <p:spPr bwMode="auto">
            <a:xfrm rot="16200000">
              <a:off x="558" y="1893"/>
              <a:ext cx="107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dirty="0" err="1" smtClean="0">
                  <a:ln>
                    <a:noFill/>
                  </a:ln>
                  <a:solidFill>
                    <a:srgbClr val="000000"/>
                  </a:solidFill>
                  <a:effectLst/>
                  <a:latin typeface="Arial" pitchFamily="34" charset="0"/>
                  <a:cs typeface="Arial" pitchFamily="34" charset="0"/>
                </a:rPr>
                <a:t>Simulated</a:t>
              </a:r>
              <a:r>
                <a:rPr kumimoji="0" lang="es-CL" altLang="es-CL" sz="2000" b="0" i="0" u="none" strike="noStrike" cap="none" normalizeH="0" baseline="0" dirty="0" smtClean="0">
                  <a:ln>
                    <a:noFill/>
                  </a:ln>
                  <a:solidFill>
                    <a:srgbClr val="000000"/>
                  </a:solidFill>
                  <a:effectLst/>
                  <a:latin typeface="Arial" pitchFamily="34" charset="0"/>
                  <a:cs typeface="Arial" pitchFamily="34" charset="0"/>
                </a:rPr>
                <a:t> data</a:t>
              </a:r>
              <a:endParaRPr kumimoji="0" lang="es-CL" altLang="es-CL"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8452" name="Line 517"/>
            <p:cNvSpPr>
              <a:spLocks noChangeShapeType="1"/>
            </p:cNvSpPr>
            <p:nvPr/>
          </p:nvSpPr>
          <p:spPr bwMode="auto">
            <a:xfrm flipV="1">
              <a:off x="1506" y="789"/>
              <a:ext cx="2778" cy="2408"/>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grpSp>
    </p:spTree>
    <p:extLst>
      <p:ext uri="{BB962C8B-B14F-4D97-AF65-F5344CB8AC3E}">
        <p14:creationId xmlns:p14="http://schemas.microsoft.com/office/powerpoint/2010/main" val="353024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457200" y="5610334"/>
            <a:ext cx="8229600" cy="110103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57200" y="3367900"/>
            <a:ext cx="8229600" cy="21802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57200" y="1884784"/>
            <a:ext cx="8229600" cy="138204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7200" y="771331"/>
            <a:ext cx="8229600" cy="10512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84084"/>
            <a:ext cx="7772400" cy="556727"/>
          </a:xfrm>
        </p:spPr>
        <p:txBody>
          <a:bodyPr>
            <a:noAutofit/>
          </a:bodyPr>
          <a:lstStyle/>
          <a:p>
            <a:r>
              <a:rPr lang="en-US" sz="3200" dirty="0" smtClean="0">
                <a:solidFill>
                  <a:srgbClr val="0000FF"/>
                </a:solidFill>
                <a:latin typeface="Comic Sans MS" panose="030F0702030302020204" pitchFamily="66" charset="0"/>
                <a:cs typeface="Times New Roman" pitchFamily="18" charset="0"/>
              </a:rPr>
              <a:t>Modeling process</a:t>
            </a:r>
            <a:endParaRPr lang="en-US" sz="3200" dirty="0">
              <a:solidFill>
                <a:srgbClr val="0000FF"/>
              </a:solidFill>
              <a:latin typeface="Comic Sans MS" panose="030F0702030302020204" pitchFamily="66" charset="0"/>
              <a:cs typeface="Times New Roman" pitchFamily="18" charset="0"/>
            </a:endParaRPr>
          </a:p>
        </p:txBody>
      </p:sp>
      <p:grpSp>
        <p:nvGrpSpPr>
          <p:cNvPr id="3" name="Group 21"/>
          <p:cNvGrpSpPr/>
          <p:nvPr/>
        </p:nvGrpSpPr>
        <p:grpSpPr>
          <a:xfrm>
            <a:off x="952500" y="1143000"/>
            <a:ext cx="7239000" cy="584775"/>
            <a:chOff x="1371600" y="1143000"/>
            <a:chExt cx="7239000" cy="584775"/>
          </a:xfrm>
        </p:grpSpPr>
        <p:sp>
          <p:nvSpPr>
            <p:cNvPr id="8" name="TextBox 7"/>
            <p:cNvSpPr txBox="1"/>
            <p:nvPr/>
          </p:nvSpPr>
          <p:spPr>
            <a:xfrm>
              <a:off x="1371600" y="1143000"/>
              <a:ext cx="1676400"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Identify scientific objectives</a:t>
              </a:r>
              <a:endParaRPr lang="en-US" sz="1600" dirty="0">
                <a:latin typeface="Times New Roman" pitchFamily="18" charset="0"/>
                <a:cs typeface="Times New Roman" pitchFamily="18" charset="0"/>
              </a:endParaRPr>
            </a:p>
          </p:txBody>
        </p:sp>
        <p:sp>
          <p:nvSpPr>
            <p:cNvPr id="9" name="TextBox 8"/>
            <p:cNvSpPr txBox="1"/>
            <p:nvPr/>
          </p:nvSpPr>
          <p:spPr>
            <a:xfrm>
              <a:off x="3676650" y="1143000"/>
              <a:ext cx="1714500"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Collect &amp; understand data</a:t>
              </a:r>
              <a:endParaRPr lang="en-US" sz="1600" dirty="0">
                <a:latin typeface="Times New Roman" pitchFamily="18" charset="0"/>
                <a:cs typeface="Times New Roman" pitchFamily="18" charset="0"/>
              </a:endParaRPr>
            </a:p>
          </p:txBody>
        </p:sp>
        <p:sp>
          <p:nvSpPr>
            <p:cNvPr id="10" name="TextBox 9"/>
            <p:cNvSpPr txBox="1"/>
            <p:nvPr/>
          </p:nvSpPr>
          <p:spPr>
            <a:xfrm>
              <a:off x="6019800" y="1143000"/>
              <a:ext cx="2590800"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Draw upon existing theory/</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knowledge</a:t>
              </a:r>
              <a:endParaRPr lang="en-US" sz="1600" dirty="0">
                <a:latin typeface="Times New Roman" pitchFamily="18" charset="0"/>
                <a:cs typeface="Times New Roman" pitchFamily="18" charset="0"/>
              </a:endParaRPr>
            </a:p>
          </p:txBody>
        </p:sp>
      </p:grpSp>
      <p:sp>
        <p:nvSpPr>
          <p:cNvPr id="11" name="TextBox 10"/>
          <p:cNvSpPr txBox="1"/>
          <p:nvPr/>
        </p:nvSpPr>
        <p:spPr>
          <a:xfrm>
            <a:off x="3238500" y="1996830"/>
            <a:ext cx="26670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Visualize model (DAG)</a:t>
            </a:r>
            <a:endParaRPr lang="en-US" sz="1600" dirty="0">
              <a:latin typeface="Times New Roman" pitchFamily="18" charset="0"/>
              <a:cs typeface="Times New Roman" pitchFamily="18" charset="0"/>
            </a:endParaRPr>
          </a:p>
        </p:txBody>
      </p:sp>
      <p:sp>
        <p:nvSpPr>
          <p:cNvPr id="14" name="TextBox 13"/>
          <p:cNvSpPr txBox="1"/>
          <p:nvPr/>
        </p:nvSpPr>
        <p:spPr>
          <a:xfrm>
            <a:off x="1066800" y="3515620"/>
            <a:ext cx="33528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Write down (</a:t>
            </a:r>
            <a:r>
              <a:rPr lang="en-US" sz="1600" dirty="0" err="1" smtClean="0">
                <a:latin typeface="Times New Roman" pitchFamily="18" charset="0"/>
                <a:cs typeface="Times New Roman" pitchFamily="18" charset="0"/>
              </a:rPr>
              <a:t>unnormalized</a:t>
            </a:r>
            <a:r>
              <a:rPr lang="en-US" sz="1600" dirty="0" smtClean="0">
                <a:latin typeface="Times New Roman" pitchFamily="18" charset="0"/>
                <a:cs typeface="Times New Roman" pitchFamily="18" charset="0"/>
              </a:rPr>
              <a:t>) posterior</a:t>
            </a:r>
            <a:endParaRPr lang="en-US" sz="1600" dirty="0">
              <a:latin typeface="Times New Roman" pitchFamily="18" charset="0"/>
              <a:cs typeface="Times New Roman" pitchFamily="18" charset="0"/>
            </a:endParaRPr>
          </a:p>
        </p:txBody>
      </p:sp>
      <p:sp>
        <p:nvSpPr>
          <p:cNvPr id="15" name="TextBox 14"/>
          <p:cNvSpPr txBox="1"/>
          <p:nvPr/>
        </p:nvSpPr>
        <p:spPr>
          <a:xfrm>
            <a:off x="990600" y="4053680"/>
            <a:ext cx="35052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Derive full-conditional distributions</a:t>
            </a:r>
            <a:endParaRPr lang="en-US" sz="1600" dirty="0">
              <a:latin typeface="Times New Roman" pitchFamily="18" charset="0"/>
              <a:cs typeface="Times New Roman" pitchFamily="18" charset="0"/>
            </a:endParaRPr>
          </a:p>
        </p:txBody>
      </p:sp>
      <p:sp>
        <p:nvSpPr>
          <p:cNvPr id="16" name="TextBox 15"/>
          <p:cNvSpPr txBox="1"/>
          <p:nvPr/>
        </p:nvSpPr>
        <p:spPr>
          <a:xfrm>
            <a:off x="1295400" y="4554420"/>
            <a:ext cx="28956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Construct MCMC algorithm</a:t>
            </a:r>
            <a:endParaRPr lang="en-US" sz="1600" dirty="0">
              <a:latin typeface="Times New Roman" pitchFamily="18" charset="0"/>
              <a:cs typeface="Times New Roman" pitchFamily="18" charset="0"/>
            </a:endParaRPr>
          </a:p>
        </p:txBody>
      </p:sp>
      <p:sp>
        <p:nvSpPr>
          <p:cNvPr id="17" name="TextBox 16"/>
          <p:cNvSpPr txBox="1"/>
          <p:nvPr/>
        </p:nvSpPr>
        <p:spPr>
          <a:xfrm>
            <a:off x="2857500" y="5164020"/>
            <a:ext cx="3429000" cy="338554"/>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Fit model (using MCMC &amp; data)</a:t>
            </a:r>
            <a:endParaRPr lang="en-US" sz="1600" dirty="0">
              <a:latin typeface="Times New Roman" pitchFamily="18" charset="0"/>
              <a:cs typeface="Times New Roman" pitchFamily="18" charset="0"/>
            </a:endParaRPr>
          </a:p>
        </p:txBody>
      </p:sp>
      <p:sp>
        <p:nvSpPr>
          <p:cNvPr id="19" name="TextBox 18"/>
          <p:cNvSpPr txBox="1"/>
          <p:nvPr/>
        </p:nvSpPr>
        <p:spPr>
          <a:xfrm>
            <a:off x="2476500" y="5722300"/>
            <a:ext cx="4191000" cy="338554"/>
          </a:xfrm>
          <a:prstGeom prst="rect">
            <a:avLst/>
          </a:prstGeom>
          <a:solidFill>
            <a:schemeClr val="accent6">
              <a:lumMod val="40000"/>
              <a:lumOff val="60000"/>
            </a:schemeClr>
          </a:solidFill>
          <a:ln w="25400">
            <a:solidFill>
              <a:srgbClr val="C00000"/>
            </a:solidFill>
          </a:ln>
        </p:spPr>
        <p:txBody>
          <a:bodyPr wrap="square" rtlCol="0">
            <a:spAutoFit/>
          </a:bodyPr>
          <a:lstStyle/>
          <a:p>
            <a:pPr algn="ctr"/>
            <a:r>
              <a:rPr lang="en-US" sz="1600" dirty="0" smtClean="0">
                <a:latin typeface="Times New Roman" pitchFamily="18" charset="0"/>
                <a:cs typeface="Times New Roman" pitchFamily="18" charset="0"/>
              </a:rPr>
              <a:t>Evaluate models (posterior predictive checks)</a:t>
            </a:r>
            <a:endParaRPr lang="en-US" sz="1600" dirty="0">
              <a:latin typeface="Times New Roman" pitchFamily="18" charset="0"/>
              <a:cs typeface="Times New Roman" pitchFamily="18" charset="0"/>
            </a:endParaRPr>
          </a:p>
        </p:txBody>
      </p:sp>
      <p:sp>
        <p:nvSpPr>
          <p:cNvPr id="18" name="TextBox 17"/>
          <p:cNvSpPr txBox="1"/>
          <p:nvPr/>
        </p:nvSpPr>
        <p:spPr>
          <a:xfrm>
            <a:off x="2179440" y="6307020"/>
            <a:ext cx="2743200" cy="338554"/>
          </a:xfrm>
          <a:prstGeom prst="rect">
            <a:avLst/>
          </a:prstGeom>
          <a:solidFill>
            <a:schemeClr val="accent6">
              <a:lumMod val="40000"/>
              <a:lumOff val="60000"/>
            </a:schemeClr>
          </a:solidFill>
          <a:ln w="25400">
            <a:solidFill>
              <a:srgbClr val="C00000"/>
            </a:solidFill>
          </a:ln>
        </p:spPr>
        <p:txBody>
          <a:bodyPr wrap="square" rtlCol="0">
            <a:spAutoFit/>
          </a:bodyPr>
          <a:lstStyle/>
          <a:p>
            <a:pPr algn="ctr"/>
            <a:r>
              <a:rPr lang="en-US" sz="1600" dirty="0" smtClean="0">
                <a:latin typeface="Times New Roman" pitchFamily="18" charset="0"/>
                <a:cs typeface="Times New Roman" pitchFamily="18" charset="0"/>
              </a:rPr>
              <a:t>Use output to make inferences</a:t>
            </a:r>
            <a:endParaRPr lang="en-US" sz="1600" dirty="0">
              <a:latin typeface="Times New Roman" pitchFamily="18" charset="0"/>
              <a:cs typeface="Times New Roman" pitchFamily="18" charset="0"/>
            </a:endParaRPr>
          </a:p>
        </p:txBody>
      </p:sp>
      <p:sp>
        <p:nvSpPr>
          <p:cNvPr id="20" name="TextBox 19"/>
          <p:cNvSpPr txBox="1"/>
          <p:nvPr/>
        </p:nvSpPr>
        <p:spPr>
          <a:xfrm>
            <a:off x="5541620" y="6300800"/>
            <a:ext cx="1752600" cy="338554"/>
          </a:xfrm>
          <a:prstGeom prst="rect">
            <a:avLst/>
          </a:prstGeom>
          <a:solidFill>
            <a:schemeClr val="accent6">
              <a:lumMod val="40000"/>
              <a:lumOff val="60000"/>
            </a:schemeClr>
          </a:solidFill>
          <a:ln w="25400">
            <a:solidFill>
              <a:schemeClr val="tx1"/>
            </a:solidFill>
          </a:ln>
        </p:spPr>
        <p:txBody>
          <a:bodyPr wrap="square" rtlCol="0">
            <a:spAutoFit/>
          </a:bodyPr>
          <a:lstStyle/>
          <a:p>
            <a:pPr algn="ctr"/>
            <a:r>
              <a:rPr lang="en-US" sz="1600" dirty="0" smtClean="0">
                <a:latin typeface="Times New Roman" pitchFamily="18" charset="0"/>
                <a:cs typeface="Times New Roman" pitchFamily="18" charset="0"/>
              </a:rPr>
              <a:t>Model selection</a:t>
            </a:r>
            <a:endParaRPr lang="en-US" sz="1600" dirty="0">
              <a:latin typeface="Times New Roman" pitchFamily="18" charset="0"/>
              <a:cs typeface="Times New Roman" pitchFamily="18" charset="0"/>
            </a:endParaRPr>
          </a:p>
        </p:txBody>
      </p:sp>
      <p:sp>
        <p:nvSpPr>
          <p:cNvPr id="21" name="TextBox 20"/>
          <p:cNvSpPr txBox="1"/>
          <p:nvPr/>
        </p:nvSpPr>
        <p:spPr>
          <a:xfrm>
            <a:off x="5638800" y="3668020"/>
            <a:ext cx="2362200"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Program model components in software</a:t>
            </a:r>
            <a:endParaRPr lang="en-US" sz="1600" dirty="0">
              <a:latin typeface="Times New Roman" pitchFamily="18" charset="0"/>
              <a:cs typeface="Times New Roman" pitchFamily="18" charset="0"/>
            </a:endParaRPr>
          </a:p>
        </p:txBody>
      </p:sp>
      <p:cxnSp>
        <p:nvCxnSpPr>
          <p:cNvPr id="33" name="Elbow Connector 32"/>
          <p:cNvCxnSpPr>
            <a:stCxn id="11" idx="2"/>
            <a:endCxn id="12" idx="0"/>
          </p:cNvCxnSpPr>
          <p:nvPr/>
        </p:nvCxnSpPr>
        <p:spPr>
          <a:xfrm rot="16200000" flipH="1">
            <a:off x="4481417" y="2425966"/>
            <a:ext cx="181166" cy="1"/>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3"/>
            <a:endCxn id="9" idx="1"/>
          </p:cNvCxnSpPr>
          <p:nvPr/>
        </p:nvCxnSpPr>
        <p:spPr>
          <a:xfrm>
            <a:off x="2628900" y="1435388"/>
            <a:ext cx="62865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2" idx="2"/>
            <a:endCxn id="21" idx="0"/>
          </p:cNvCxnSpPr>
          <p:nvPr/>
        </p:nvCxnSpPr>
        <p:spPr>
          <a:xfrm rot="16200000" flipH="1">
            <a:off x="5412603" y="2260722"/>
            <a:ext cx="566695" cy="2247899"/>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2" idx="2"/>
            <a:endCxn id="14" idx="0"/>
          </p:cNvCxnSpPr>
          <p:nvPr/>
        </p:nvCxnSpPr>
        <p:spPr>
          <a:xfrm rot="5400000">
            <a:off x="3450454" y="2394072"/>
            <a:ext cx="414295" cy="1828801"/>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4" idx="1"/>
            <a:endCxn id="15" idx="1"/>
          </p:cNvCxnSpPr>
          <p:nvPr/>
        </p:nvCxnSpPr>
        <p:spPr>
          <a:xfrm rot="10800000" flipV="1">
            <a:off x="990600" y="3684897"/>
            <a:ext cx="76200" cy="538060"/>
          </a:xfrm>
          <a:prstGeom prst="bentConnector3">
            <a:avLst>
              <a:gd name="adj1" fmla="val 31020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5" idx="3"/>
            <a:endCxn id="16" idx="3"/>
          </p:cNvCxnSpPr>
          <p:nvPr/>
        </p:nvCxnSpPr>
        <p:spPr>
          <a:xfrm flipH="1">
            <a:off x="4191000" y="4222957"/>
            <a:ext cx="304800" cy="500740"/>
          </a:xfrm>
          <a:prstGeom prst="bentConnector3">
            <a:avLst>
              <a:gd name="adj1" fmla="val -3418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16" idx="2"/>
            <a:endCxn id="17" idx="1"/>
          </p:cNvCxnSpPr>
          <p:nvPr/>
        </p:nvCxnSpPr>
        <p:spPr>
          <a:xfrm rot="16200000" flipH="1">
            <a:off x="2580189" y="5055985"/>
            <a:ext cx="440323" cy="11430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1" idx="2"/>
            <a:endCxn id="17" idx="3"/>
          </p:cNvCxnSpPr>
          <p:nvPr/>
        </p:nvCxnSpPr>
        <p:spPr>
          <a:xfrm rot="5400000">
            <a:off x="6012949" y="4526346"/>
            <a:ext cx="1080502" cy="53340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7" idx="2"/>
            <a:endCxn id="19" idx="0"/>
          </p:cNvCxnSpPr>
          <p:nvPr/>
        </p:nvCxnSpPr>
        <p:spPr>
          <a:xfrm>
            <a:off x="4572000" y="5502574"/>
            <a:ext cx="0" cy="219726"/>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Elbow Connector 56"/>
          <p:cNvCxnSpPr>
            <a:stCxn id="19" idx="1"/>
            <a:endCxn id="18" idx="1"/>
          </p:cNvCxnSpPr>
          <p:nvPr/>
        </p:nvCxnSpPr>
        <p:spPr>
          <a:xfrm rot="10800000" flipV="1">
            <a:off x="2179440" y="5891577"/>
            <a:ext cx="297060" cy="584720"/>
          </a:xfrm>
          <a:prstGeom prst="bentConnector3">
            <a:avLst>
              <a:gd name="adj1" fmla="val 17695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Elbow Connector 56"/>
          <p:cNvCxnSpPr>
            <a:stCxn id="19" idx="3"/>
            <a:endCxn id="20" idx="3"/>
          </p:cNvCxnSpPr>
          <p:nvPr/>
        </p:nvCxnSpPr>
        <p:spPr>
          <a:xfrm>
            <a:off x="6667500" y="5891577"/>
            <a:ext cx="626720" cy="578500"/>
          </a:xfrm>
          <a:prstGeom prst="bentConnector3">
            <a:avLst>
              <a:gd name="adj1" fmla="val 136476"/>
            </a:avLst>
          </a:prstGeom>
          <a:ln w="254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74" name="Elbow Connector 56"/>
          <p:cNvCxnSpPr>
            <a:stCxn id="20" idx="1"/>
            <a:endCxn id="18" idx="3"/>
          </p:cNvCxnSpPr>
          <p:nvPr/>
        </p:nvCxnSpPr>
        <p:spPr>
          <a:xfrm rot="10800000" flipV="1">
            <a:off x="4922640" y="6470077"/>
            <a:ext cx="618980" cy="6220"/>
          </a:xfrm>
          <a:prstGeom prst="bentConnector3">
            <a:avLst>
              <a:gd name="adj1" fmla="val 50000"/>
            </a:avLst>
          </a:prstGeom>
          <a:ln w="254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22960" y="727805"/>
            <a:ext cx="3031599" cy="307777"/>
          </a:xfrm>
          <a:prstGeom prst="rect">
            <a:avLst/>
          </a:prstGeom>
          <a:noFill/>
        </p:spPr>
        <p:txBody>
          <a:bodyPr wrap="none" rtlCol="0">
            <a:spAutoFit/>
          </a:bodyPr>
          <a:lstStyle/>
          <a:p>
            <a:r>
              <a:rPr lang="en-US" sz="1400" dirty="0" smtClean="0">
                <a:solidFill>
                  <a:srgbClr val="000099"/>
                </a:solidFill>
                <a:latin typeface="Times New Roman" pitchFamily="18" charset="0"/>
                <a:cs typeface="Times New Roman" pitchFamily="18" charset="0"/>
              </a:rPr>
              <a:t>Problem identification / data collection </a:t>
            </a:r>
            <a:endParaRPr lang="en-US" sz="1400" dirty="0">
              <a:solidFill>
                <a:srgbClr val="000099"/>
              </a:solidFill>
              <a:latin typeface="Times New Roman" pitchFamily="18" charset="0"/>
              <a:cs typeface="Times New Roman" pitchFamily="18" charset="0"/>
            </a:endParaRPr>
          </a:p>
        </p:txBody>
      </p:sp>
      <p:sp>
        <p:nvSpPr>
          <p:cNvPr id="82" name="TextBox 81"/>
          <p:cNvSpPr txBox="1"/>
          <p:nvPr/>
        </p:nvSpPr>
        <p:spPr>
          <a:xfrm>
            <a:off x="422960" y="1838148"/>
            <a:ext cx="1617751" cy="307777"/>
          </a:xfrm>
          <a:prstGeom prst="rect">
            <a:avLst/>
          </a:prstGeom>
          <a:noFill/>
        </p:spPr>
        <p:txBody>
          <a:bodyPr wrap="none" rtlCol="0">
            <a:spAutoFit/>
          </a:bodyPr>
          <a:lstStyle/>
          <a:p>
            <a:r>
              <a:rPr lang="en-US" sz="1400" dirty="0" smtClean="0">
                <a:solidFill>
                  <a:srgbClr val="000099"/>
                </a:solidFill>
                <a:latin typeface="Times New Roman" pitchFamily="18" charset="0"/>
                <a:cs typeface="Times New Roman" pitchFamily="18" charset="0"/>
              </a:rPr>
              <a:t>Model specification</a:t>
            </a:r>
            <a:endParaRPr lang="en-US" sz="1400" dirty="0">
              <a:solidFill>
                <a:srgbClr val="000099"/>
              </a:solidFill>
              <a:latin typeface="Times New Roman" pitchFamily="18" charset="0"/>
              <a:cs typeface="Times New Roman" pitchFamily="18" charset="0"/>
            </a:endParaRPr>
          </a:p>
        </p:txBody>
      </p:sp>
      <p:sp>
        <p:nvSpPr>
          <p:cNvPr id="83" name="TextBox 82"/>
          <p:cNvSpPr txBox="1"/>
          <p:nvPr/>
        </p:nvSpPr>
        <p:spPr>
          <a:xfrm>
            <a:off x="422960" y="5218462"/>
            <a:ext cx="1826141" cy="307777"/>
          </a:xfrm>
          <a:prstGeom prst="rect">
            <a:avLst/>
          </a:prstGeom>
          <a:noFill/>
        </p:spPr>
        <p:txBody>
          <a:bodyPr wrap="none" rtlCol="0">
            <a:spAutoFit/>
          </a:bodyPr>
          <a:lstStyle/>
          <a:p>
            <a:r>
              <a:rPr lang="en-US" sz="1400" dirty="0" smtClean="0">
                <a:solidFill>
                  <a:srgbClr val="000099"/>
                </a:solidFill>
                <a:latin typeface="Times New Roman" pitchFamily="18" charset="0"/>
                <a:cs typeface="Times New Roman" pitchFamily="18" charset="0"/>
              </a:rPr>
              <a:t>Model implementation</a:t>
            </a:r>
            <a:endParaRPr lang="en-US" sz="1400" dirty="0">
              <a:solidFill>
                <a:srgbClr val="000099"/>
              </a:solidFill>
              <a:latin typeface="Times New Roman" pitchFamily="18" charset="0"/>
              <a:cs typeface="Times New Roman" pitchFamily="18" charset="0"/>
            </a:endParaRPr>
          </a:p>
        </p:txBody>
      </p:sp>
      <p:sp>
        <p:nvSpPr>
          <p:cNvPr id="84" name="TextBox 83"/>
          <p:cNvSpPr txBox="1"/>
          <p:nvPr/>
        </p:nvSpPr>
        <p:spPr>
          <a:xfrm>
            <a:off x="422960" y="5563699"/>
            <a:ext cx="1709122" cy="523220"/>
          </a:xfrm>
          <a:prstGeom prst="rect">
            <a:avLst/>
          </a:prstGeom>
          <a:noFill/>
        </p:spPr>
        <p:txBody>
          <a:bodyPr wrap="none" rtlCol="0">
            <a:spAutoFit/>
          </a:bodyPr>
          <a:lstStyle/>
          <a:p>
            <a:r>
              <a:rPr lang="en-US" sz="1400" b="1" dirty="0" smtClean="0">
                <a:solidFill>
                  <a:schemeClr val="bg2">
                    <a:lumMod val="90000"/>
                  </a:schemeClr>
                </a:solidFill>
                <a:latin typeface="Times New Roman" pitchFamily="18" charset="0"/>
                <a:cs typeface="Times New Roman" pitchFamily="18" charset="0"/>
              </a:rPr>
              <a:t>Model evaluation &amp;</a:t>
            </a:r>
            <a:br>
              <a:rPr lang="en-US" sz="1400" b="1" dirty="0" smtClean="0">
                <a:solidFill>
                  <a:schemeClr val="bg2">
                    <a:lumMod val="90000"/>
                  </a:schemeClr>
                </a:solidFill>
                <a:latin typeface="Times New Roman" pitchFamily="18" charset="0"/>
                <a:cs typeface="Times New Roman" pitchFamily="18" charset="0"/>
              </a:rPr>
            </a:br>
            <a:r>
              <a:rPr lang="en-US" sz="1400" b="1" dirty="0" smtClean="0">
                <a:solidFill>
                  <a:schemeClr val="bg2">
                    <a:lumMod val="90000"/>
                  </a:schemeClr>
                </a:solidFill>
                <a:latin typeface="Times New Roman" pitchFamily="18" charset="0"/>
                <a:cs typeface="Times New Roman" pitchFamily="18" charset="0"/>
              </a:rPr>
              <a:t>inference</a:t>
            </a:r>
            <a:endParaRPr lang="en-US" sz="1400" b="1" dirty="0">
              <a:solidFill>
                <a:schemeClr val="bg2">
                  <a:lumMod val="90000"/>
                </a:schemeClr>
              </a:solidFill>
              <a:latin typeface="Times New Roman" pitchFamily="18" charset="0"/>
              <a:cs typeface="Times New Roman" pitchFamily="18" charset="0"/>
            </a:endParaRPr>
          </a:p>
        </p:txBody>
      </p:sp>
      <p:sp>
        <p:nvSpPr>
          <p:cNvPr id="87" name="Oval 86"/>
          <p:cNvSpPr/>
          <p:nvPr/>
        </p:nvSpPr>
        <p:spPr>
          <a:xfrm>
            <a:off x="4418084" y="3195224"/>
            <a:ext cx="320040" cy="32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45720" rtlCol="0" anchor="ctr"/>
          <a:lstStyle/>
          <a:p>
            <a:pPr algn="ctr"/>
            <a:r>
              <a:rPr lang="en-US" sz="1600" b="1" dirty="0" smtClean="0">
                <a:latin typeface="Times New Roman" pitchFamily="18" charset="0"/>
                <a:cs typeface="Times New Roman" pitchFamily="18" charset="0"/>
              </a:rPr>
              <a:t>or</a:t>
            </a:r>
            <a:endParaRPr lang="en-US" sz="1600" b="1" dirty="0">
              <a:latin typeface="Times New Roman" pitchFamily="18" charset="0"/>
              <a:cs typeface="Times New Roman" pitchFamily="18" charset="0"/>
            </a:endParaRPr>
          </a:p>
        </p:txBody>
      </p:sp>
      <p:cxnSp>
        <p:nvCxnSpPr>
          <p:cNvPr id="90" name="Straight Arrow Connector 89"/>
          <p:cNvCxnSpPr>
            <a:stCxn id="10" idx="1"/>
            <a:endCxn id="9" idx="3"/>
          </p:cNvCxnSpPr>
          <p:nvPr/>
        </p:nvCxnSpPr>
        <p:spPr>
          <a:xfrm flipH="1">
            <a:off x="4972050" y="1435388"/>
            <a:ext cx="62865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10" idx="0"/>
            <a:endCxn id="8" idx="0"/>
          </p:cNvCxnSpPr>
          <p:nvPr/>
        </p:nvCxnSpPr>
        <p:spPr>
          <a:xfrm rot="16200000" flipV="1">
            <a:off x="4343400" y="-1409700"/>
            <a:ext cx="12700" cy="5105400"/>
          </a:xfrm>
          <a:prstGeom prst="bentConnector3">
            <a:avLst>
              <a:gd name="adj1" fmla="val 1212244"/>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10" idx="2"/>
            <a:endCxn id="11" idx="3"/>
          </p:cNvCxnSpPr>
          <p:nvPr/>
        </p:nvCxnSpPr>
        <p:spPr>
          <a:xfrm rot="5400000">
            <a:off x="6181634" y="1451641"/>
            <a:ext cx="438332" cy="990600"/>
          </a:xfrm>
          <a:prstGeom prst="bentConnector2">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Elbow Connector 98"/>
          <p:cNvCxnSpPr>
            <a:stCxn id="9" idx="2"/>
            <a:endCxn id="11" idx="0"/>
          </p:cNvCxnSpPr>
          <p:nvPr/>
        </p:nvCxnSpPr>
        <p:spPr>
          <a:xfrm rot="16200000" flipH="1">
            <a:off x="4208873" y="1633702"/>
            <a:ext cx="269055" cy="457200"/>
          </a:xfrm>
          <a:prstGeom prst="bentConnector3">
            <a:avLst>
              <a:gd name="adj1" fmla="val 50000"/>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05" name="Elbow Connector 98"/>
          <p:cNvCxnSpPr>
            <a:stCxn id="10" idx="3"/>
            <a:endCxn id="12" idx="3"/>
          </p:cNvCxnSpPr>
          <p:nvPr/>
        </p:nvCxnSpPr>
        <p:spPr>
          <a:xfrm flipH="1">
            <a:off x="6837485" y="1435388"/>
            <a:ext cx="1354015" cy="1373550"/>
          </a:xfrm>
          <a:prstGeom prst="bentConnector3">
            <a:avLst>
              <a:gd name="adj1" fmla="val -16883"/>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Elbow Connector 56"/>
          <p:cNvCxnSpPr/>
          <p:nvPr/>
        </p:nvCxnSpPr>
        <p:spPr>
          <a:xfrm rot="10800000" flipH="1">
            <a:off x="2306516" y="1599503"/>
            <a:ext cx="951034" cy="1373550"/>
          </a:xfrm>
          <a:prstGeom prst="bentConnector3">
            <a:avLst>
              <a:gd name="adj1" fmla="val 77042"/>
            </a:avLst>
          </a:prstGeom>
          <a:ln w="254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06516" y="2516550"/>
            <a:ext cx="4530969" cy="584775"/>
          </a:xfrm>
          <a:prstGeom prst="rect">
            <a:avLst/>
          </a:prstGeom>
          <a:solidFill>
            <a:schemeClr val="accent6">
              <a:lumMod val="40000"/>
              <a:lumOff val="60000"/>
            </a:schemeClr>
          </a:solidFill>
          <a:ln w="25400">
            <a:solidFill>
              <a:schemeClr val="accent1">
                <a:lumMod val="50000"/>
              </a:schemeClr>
            </a:solidFill>
          </a:ln>
        </p:spPr>
        <p:txBody>
          <a:bodyPr wrap="square" rtlCol="0">
            <a:spAutoFit/>
          </a:bodyPr>
          <a:lstStyle/>
          <a:p>
            <a:pPr algn="ctr"/>
            <a:r>
              <a:rPr lang="en-US" sz="1600" dirty="0" smtClean="0">
                <a:latin typeface="Times New Roman" pitchFamily="18" charset="0"/>
                <a:cs typeface="Times New Roman" pitchFamily="18" charset="0"/>
              </a:rPr>
              <a:t>Write model mathematically using probability notation &amp; appropriate distributions</a:t>
            </a:r>
            <a:endParaRPr lang="en-US" sz="1600" dirty="0">
              <a:latin typeface="Times New Roman" pitchFamily="18" charset="0"/>
              <a:cs typeface="Times New Roman" pitchFamily="18" charset="0"/>
            </a:endParaRPr>
          </a:p>
        </p:txBody>
      </p:sp>
      <p:cxnSp>
        <p:nvCxnSpPr>
          <p:cNvPr id="28" name="Elbow Connector 27"/>
          <p:cNvCxnSpPr>
            <a:stCxn id="11" idx="1"/>
            <a:endCxn id="12" idx="1"/>
          </p:cNvCxnSpPr>
          <p:nvPr/>
        </p:nvCxnSpPr>
        <p:spPr>
          <a:xfrm rot="10800000" flipV="1">
            <a:off x="2306516" y="2166106"/>
            <a:ext cx="931984" cy="642831"/>
          </a:xfrm>
          <a:prstGeom prst="bentConnector3">
            <a:avLst>
              <a:gd name="adj1" fmla="val 124528"/>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Elbow Connector 56"/>
          <p:cNvCxnSpPr/>
          <p:nvPr/>
        </p:nvCxnSpPr>
        <p:spPr>
          <a:xfrm>
            <a:off x="6294315" y="5489597"/>
            <a:ext cx="1007720" cy="1136780"/>
          </a:xfrm>
          <a:prstGeom prst="bentConnector3">
            <a:avLst>
              <a:gd name="adj1" fmla="val 139747"/>
            </a:avLst>
          </a:prstGeom>
          <a:ln w="25400">
            <a:solidFill>
              <a:schemeClr val="tx1">
                <a:lumMod val="50000"/>
                <a:lumOff val="50000"/>
              </a:schemeClr>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967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8600" y="76200"/>
            <a:ext cx="6027506" cy="4725877"/>
            <a:chOff x="1066800" y="685800"/>
            <a:chExt cx="6705600" cy="5331380"/>
          </a:xfrm>
        </p:grpSpPr>
        <p:sp>
          <p:nvSpPr>
            <p:cNvPr id="4" name="TextBox 3"/>
            <p:cNvSpPr txBox="1"/>
            <p:nvPr/>
          </p:nvSpPr>
          <p:spPr>
            <a:xfrm>
              <a:off x="1066800" y="685800"/>
              <a:ext cx="6705600" cy="1463040"/>
            </a:xfrm>
            <a:prstGeom prst="rect">
              <a:avLst/>
            </a:prstGeom>
            <a:solidFill>
              <a:schemeClr val="accent6">
                <a:lumMod val="60000"/>
                <a:lumOff val="40000"/>
              </a:schemeClr>
            </a:solidFill>
          </p:spPr>
          <p:txBody>
            <a:bodyPr wrap="square" rtlCol="0">
              <a:spAutoFit/>
            </a:bodyPr>
            <a:lstStyle/>
            <a:p>
              <a:pPr algn="ctr"/>
              <a:endParaRPr lang="en-GB" sz="2400" dirty="0"/>
            </a:p>
          </p:txBody>
        </p:sp>
        <p:graphicFrame>
          <p:nvGraphicFramePr>
            <p:cNvPr id="2051" name="Object 3"/>
            <p:cNvGraphicFramePr>
              <a:graphicFrameLocks noChangeAspect="1"/>
            </p:cNvGraphicFramePr>
            <p:nvPr/>
          </p:nvGraphicFramePr>
          <p:xfrm>
            <a:off x="3949700" y="931863"/>
            <a:ext cx="469900" cy="649287"/>
          </p:xfrm>
          <a:graphic>
            <a:graphicData uri="http://schemas.openxmlformats.org/presentationml/2006/ole">
              <mc:AlternateContent xmlns:mc="http://schemas.openxmlformats.org/markup-compatibility/2006">
                <mc:Choice xmlns:v="urn:schemas-microsoft-com:vml" Requires="v">
                  <p:oleObj spid="_x0000_s52370" name="Equation" r:id="rId3" imgW="164880" imgH="228600" progId="Equation.3">
                    <p:embed/>
                  </p:oleObj>
                </mc:Choice>
                <mc:Fallback>
                  <p:oleObj name="Equation" r:id="rId3" imgW="1648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700" y="931863"/>
                          <a:ext cx="469900"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5898832" y="1066801"/>
              <a:ext cx="669670" cy="400110"/>
            </a:xfrm>
            <a:prstGeom prst="rect">
              <a:avLst/>
            </a:prstGeom>
            <a:noFill/>
          </p:spPr>
          <p:txBody>
            <a:bodyPr wrap="none" rtlCol="0">
              <a:spAutoFit/>
            </a:bodyPr>
            <a:lstStyle/>
            <a:p>
              <a:r>
                <a:rPr lang="en-US" sz="2000" dirty="0" smtClean="0"/>
                <a:t>Data</a:t>
              </a:r>
              <a:endParaRPr lang="en-GB" sz="2000" dirty="0"/>
            </a:p>
          </p:txBody>
        </p:sp>
        <p:sp>
          <p:nvSpPr>
            <p:cNvPr id="13" name="TextBox 12"/>
            <p:cNvSpPr txBox="1"/>
            <p:nvPr/>
          </p:nvSpPr>
          <p:spPr>
            <a:xfrm>
              <a:off x="1066800" y="2575560"/>
              <a:ext cx="6705600" cy="1463040"/>
            </a:xfrm>
            <a:prstGeom prst="rect">
              <a:avLst/>
            </a:prstGeom>
            <a:solidFill>
              <a:schemeClr val="accent6">
                <a:lumMod val="60000"/>
                <a:lumOff val="40000"/>
              </a:schemeClr>
            </a:solidFill>
          </p:spPr>
          <p:txBody>
            <a:bodyPr wrap="square" rtlCol="0">
              <a:spAutoFit/>
            </a:bodyPr>
            <a:lstStyle/>
            <a:p>
              <a:pPr algn="ctr"/>
              <a:endParaRPr lang="en-GB" sz="2400" dirty="0"/>
            </a:p>
          </p:txBody>
        </p:sp>
        <p:sp>
          <p:nvSpPr>
            <p:cNvPr id="14" name="TextBox 13"/>
            <p:cNvSpPr txBox="1"/>
            <p:nvPr/>
          </p:nvSpPr>
          <p:spPr>
            <a:xfrm>
              <a:off x="5814060" y="2935069"/>
              <a:ext cx="1277466" cy="400110"/>
            </a:xfrm>
            <a:prstGeom prst="rect">
              <a:avLst/>
            </a:prstGeom>
            <a:noFill/>
          </p:spPr>
          <p:txBody>
            <a:bodyPr wrap="none" rtlCol="0">
              <a:spAutoFit/>
            </a:bodyPr>
            <a:lstStyle/>
            <a:p>
              <a:r>
                <a:rPr lang="en-US" sz="2000" dirty="0" smtClean="0"/>
                <a:t>Parameter</a:t>
              </a:r>
            </a:p>
          </p:txBody>
        </p:sp>
        <p:graphicFrame>
          <p:nvGraphicFramePr>
            <p:cNvPr id="2052" name="Object 4"/>
            <p:cNvGraphicFramePr>
              <a:graphicFrameLocks noChangeAspect="1"/>
            </p:cNvGraphicFramePr>
            <p:nvPr/>
          </p:nvGraphicFramePr>
          <p:xfrm>
            <a:off x="3581400" y="2570163"/>
            <a:ext cx="765175" cy="1163637"/>
          </p:xfrm>
          <a:graphic>
            <a:graphicData uri="http://schemas.openxmlformats.org/presentationml/2006/ole">
              <mc:AlternateContent xmlns:mc="http://schemas.openxmlformats.org/markup-compatibility/2006">
                <mc:Choice xmlns:v="urn:schemas-microsoft-com:vml" Requires="v">
                  <p:oleObj spid="_x0000_s52371" name="Equation" r:id="rId5" imgW="342720" imgH="520560" progId="Equation.3">
                    <p:embed/>
                  </p:oleObj>
                </mc:Choice>
                <mc:Fallback>
                  <p:oleObj name="Equation" r:id="rId5" imgW="34272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570163"/>
                          <a:ext cx="765175"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flipV="1">
              <a:off x="4191000" y="1600200"/>
              <a:ext cx="0" cy="144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 y="4554140"/>
              <a:ext cx="6705600" cy="1463040"/>
            </a:xfrm>
            <a:prstGeom prst="rect">
              <a:avLst/>
            </a:prstGeom>
            <a:solidFill>
              <a:schemeClr val="accent6">
                <a:lumMod val="60000"/>
                <a:lumOff val="40000"/>
              </a:schemeClr>
            </a:solidFill>
          </p:spPr>
          <p:txBody>
            <a:bodyPr wrap="square" rtlCol="0">
              <a:spAutoFit/>
            </a:bodyPr>
            <a:lstStyle/>
            <a:p>
              <a:pPr algn="ctr"/>
              <a:endParaRPr lang="en-GB" sz="2400" dirty="0"/>
            </a:p>
          </p:txBody>
        </p:sp>
        <p:sp>
          <p:nvSpPr>
            <p:cNvPr id="16" name="TextBox 15"/>
            <p:cNvSpPr txBox="1"/>
            <p:nvPr/>
          </p:nvSpPr>
          <p:spPr>
            <a:xfrm>
              <a:off x="5559742" y="5391090"/>
              <a:ext cx="1912960" cy="400110"/>
            </a:xfrm>
            <a:prstGeom prst="rect">
              <a:avLst/>
            </a:prstGeom>
            <a:noFill/>
          </p:spPr>
          <p:txBody>
            <a:bodyPr wrap="none" rtlCol="0">
              <a:spAutoFit/>
            </a:bodyPr>
            <a:lstStyle/>
            <a:p>
              <a:r>
                <a:rPr lang="en-US" sz="2000" dirty="0" err="1" smtClean="0"/>
                <a:t>Hyperparameter</a:t>
              </a:r>
              <a:endParaRPr lang="en-US" sz="2000" dirty="0" smtClean="0"/>
            </a:p>
          </p:txBody>
        </p:sp>
        <p:graphicFrame>
          <p:nvGraphicFramePr>
            <p:cNvPr id="1029" name="Object 5"/>
            <p:cNvGraphicFramePr>
              <a:graphicFrameLocks noChangeAspect="1"/>
            </p:cNvGraphicFramePr>
            <p:nvPr/>
          </p:nvGraphicFramePr>
          <p:xfrm>
            <a:off x="2882900" y="5365750"/>
            <a:ext cx="469900" cy="433388"/>
          </p:xfrm>
          <a:graphic>
            <a:graphicData uri="http://schemas.openxmlformats.org/presentationml/2006/ole">
              <mc:AlternateContent xmlns:mc="http://schemas.openxmlformats.org/markup-compatibility/2006">
                <mc:Choice xmlns:v="urn:schemas-microsoft-com:vml" Requires="v">
                  <p:oleObj spid="_x0000_s52372" name="Equation" r:id="rId7" imgW="164880" imgH="152280" progId="Equation.3">
                    <p:embed/>
                  </p:oleObj>
                </mc:Choice>
                <mc:Fallback>
                  <p:oleObj name="Equation" r:id="rId7" imgW="164880" imgH="152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2900" y="5365750"/>
                          <a:ext cx="46990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4787900" y="5243513"/>
            <a:ext cx="469900" cy="614362"/>
          </p:xfrm>
          <a:graphic>
            <a:graphicData uri="http://schemas.openxmlformats.org/presentationml/2006/ole">
              <mc:AlternateContent xmlns:mc="http://schemas.openxmlformats.org/markup-compatibility/2006">
                <mc:Choice xmlns:v="urn:schemas-microsoft-com:vml" Requires="v">
                  <p:oleObj spid="_x0000_s52373" name="Equation" r:id="rId9" imgW="164880" imgH="215640" progId="Equation.3">
                    <p:embed/>
                  </p:oleObj>
                </mc:Choice>
                <mc:Fallback>
                  <p:oleObj name="Equation" r:id="rId9" imgW="1648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5243513"/>
                          <a:ext cx="4699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3200400" y="3810000"/>
              <a:ext cx="9144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343400" y="3810000"/>
              <a:ext cx="685800"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152400" y="5334000"/>
            <a:ext cx="3983976" cy="830997"/>
          </a:xfrm>
          <a:prstGeom prst="rect">
            <a:avLst/>
          </a:prstGeom>
          <a:noFill/>
        </p:spPr>
        <p:txBody>
          <a:bodyPr wrap="none" rtlCol="0">
            <a:spAutoFit/>
          </a:bodyPr>
          <a:lstStyle/>
          <a:p>
            <a:pPr algn="ctr"/>
            <a:r>
              <a:rPr lang="en-US" sz="2400" b="1" dirty="0" smtClean="0">
                <a:solidFill>
                  <a:srgbClr val="0000CC"/>
                </a:solidFill>
              </a:rPr>
              <a:t>Each sheep has its own mean </a:t>
            </a:r>
          </a:p>
          <a:p>
            <a:pPr algn="ctr"/>
            <a:r>
              <a:rPr lang="en-US" sz="2400" b="1" dirty="0" smtClean="0">
                <a:solidFill>
                  <a:srgbClr val="0000CC"/>
                </a:solidFill>
              </a:rPr>
              <a:t>(a.k.a. random effect)</a:t>
            </a:r>
            <a:endParaRPr lang="en-GB" sz="2400" b="1" dirty="0">
              <a:solidFill>
                <a:srgbClr val="0000CC"/>
              </a:solidFill>
            </a:endParaRPr>
          </a:p>
        </p:txBody>
      </p:sp>
      <p:sp>
        <p:nvSpPr>
          <p:cNvPr id="23" name="AutoShape 6"/>
          <p:cNvSpPr>
            <a:spLocks noChangeAspect="1" noChangeArrowheads="1" noTextEdit="1"/>
          </p:cNvSpPr>
          <p:nvPr/>
        </p:nvSpPr>
        <p:spPr bwMode="auto">
          <a:xfrm>
            <a:off x="4103688" y="5029200"/>
            <a:ext cx="176371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4" name="Freeform 8"/>
          <p:cNvSpPr>
            <a:spLocks/>
          </p:cNvSpPr>
          <p:nvPr/>
        </p:nvSpPr>
        <p:spPr bwMode="auto">
          <a:xfrm>
            <a:off x="4103688" y="5416550"/>
            <a:ext cx="465137" cy="360363"/>
          </a:xfrm>
          <a:custGeom>
            <a:avLst/>
            <a:gdLst>
              <a:gd name="T0" fmla="*/ 578 w 880"/>
              <a:gd name="T1" fmla="*/ 4 h 682"/>
              <a:gd name="T2" fmla="*/ 555 w 880"/>
              <a:gd name="T3" fmla="*/ 16 h 682"/>
              <a:gd name="T4" fmla="*/ 531 w 880"/>
              <a:gd name="T5" fmla="*/ 29 h 682"/>
              <a:gd name="T6" fmla="*/ 499 w 880"/>
              <a:gd name="T7" fmla="*/ 44 h 682"/>
              <a:gd name="T8" fmla="*/ 464 w 880"/>
              <a:gd name="T9" fmla="*/ 64 h 682"/>
              <a:gd name="T10" fmla="*/ 426 w 880"/>
              <a:gd name="T11" fmla="*/ 85 h 682"/>
              <a:gd name="T12" fmla="*/ 384 w 880"/>
              <a:gd name="T13" fmla="*/ 110 h 682"/>
              <a:gd name="T14" fmla="*/ 341 w 880"/>
              <a:gd name="T15" fmla="*/ 135 h 682"/>
              <a:gd name="T16" fmla="*/ 296 w 880"/>
              <a:gd name="T17" fmla="*/ 161 h 682"/>
              <a:gd name="T18" fmla="*/ 251 w 880"/>
              <a:gd name="T19" fmla="*/ 188 h 682"/>
              <a:gd name="T20" fmla="*/ 209 w 880"/>
              <a:gd name="T21" fmla="*/ 216 h 682"/>
              <a:gd name="T22" fmla="*/ 169 w 880"/>
              <a:gd name="T23" fmla="*/ 243 h 682"/>
              <a:gd name="T24" fmla="*/ 130 w 880"/>
              <a:gd name="T25" fmla="*/ 270 h 682"/>
              <a:gd name="T26" fmla="*/ 97 w 880"/>
              <a:gd name="T27" fmla="*/ 296 h 682"/>
              <a:gd name="T28" fmla="*/ 71 w 880"/>
              <a:gd name="T29" fmla="*/ 322 h 682"/>
              <a:gd name="T30" fmla="*/ 51 w 880"/>
              <a:gd name="T31" fmla="*/ 341 h 682"/>
              <a:gd name="T32" fmla="*/ 27 w 880"/>
              <a:gd name="T33" fmla="*/ 376 h 682"/>
              <a:gd name="T34" fmla="*/ 9 w 880"/>
              <a:gd name="T35" fmla="*/ 415 h 682"/>
              <a:gd name="T36" fmla="*/ 0 w 880"/>
              <a:gd name="T37" fmla="*/ 456 h 682"/>
              <a:gd name="T38" fmla="*/ 0 w 880"/>
              <a:gd name="T39" fmla="*/ 494 h 682"/>
              <a:gd name="T40" fmla="*/ 2 w 880"/>
              <a:gd name="T41" fmla="*/ 526 h 682"/>
              <a:gd name="T42" fmla="*/ 12 w 880"/>
              <a:gd name="T43" fmla="*/ 557 h 682"/>
              <a:gd name="T44" fmla="*/ 25 w 880"/>
              <a:gd name="T45" fmla="*/ 586 h 682"/>
              <a:gd name="T46" fmla="*/ 42 w 880"/>
              <a:gd name="T47" fmla="*/ 612 h 682"/>
              <a:gd name="T48" fmla="*/ 60 w 880"/>
              <a:gd name="T49" fmla="*/ 635 h 682"/>
              <a:gd name="T50" fmla="*/ 83 w 880"/>
              <a:gd name="T51" fmla="*/ 655 h 682"/>
              <a:gd name="T52" fmla="*/ 108 w 880"/>
              <a:gd name="T53" fmla="*/ 670 h 682"/>
              <a:gd name="T54" fmla="*/ 131 w 880"/>
              <a:gd name="T55" fmla="*/ 680 h 682"/>
              <a:gd name="T56" fmla="*/ 158 w 880"/>
              <a:gd name="T57" fmla="*/ 681 h 682"/>
              <a:gd name="T58" fmla="*/ 194 w 880"/>
              <a:gd name="T59" fmla="*/ 675 h 682"/>
              <a:gd name="T60" fmla="*/ 233 w 880"/>
              <a:gd name="T61" fmla="*/ 663 h 682"/>
              <a:gd name="T62" fmla="*/ 280 w 880"/>
              <a:gd name="T63" fmla="*/ 644 h 682"/>
              <a:gd name="T64" fmla="*/ 331 w 880"/>
              <a:gd name="T65" fmla="*/ 621 h 682"/>
              <a:gd name="T66" fmla="*/ 384 w 880"/>
              <a:gd name="T67" fmla="*/ 593 h 682"/>
              <a:gd name="T68" fmla="*/ 438 w 880"/>
              <a:gd name="T69" fmla="*/ 562 h 682"/>
              <a:gd name="T70" fmla="*/ 494 w 880"/>
              <a:gd name="T71" fmla="*/ 529 h 682"/>
              <a:gd name="T72" fmla="*/ 546 w 880"/>
              <a:gd name="T73" fmla="*/ 495 h 682"/>
              <a:gd name="T74" fmla="*/ 598 w 880"/>
              <a:gd name="T75" fmla="*/ 460 h 682"/>
              <a:gd name="T76" fmla="*/ 646 w 880"/>
              <a:gd name="T77" fmla="*/ 426 h 682"/>
              <a:gd name="T78" fmla="*/ 692 w 880"/>
              <a:gd name="T79" fmla="*/ 393 h 682"/>
              <a:gd name="T80" fmla="*/ 729 w 880"/>
              <a:gd name="T81" fmla="*/ 363 h 682"/>
              <a:gd name="T82" fmla="*/ 761 w 880"/>
              <a:gd name="T83" fmla="*/ 335 h 682"/>
              <a:gd name="T84" fmla="*/ 785 w 880"/>
              <a:gd name="T85" fmla="*/ 310 h 682"/>
              <a:gd name="T86" fmla="*/ 804 w 880"/>
              <a:gd name="T87" fmla="*/ 287 h 682"/>
              <a:gd name="T88" fmla="*/ 827 w 880"/>
              <a:gd name="T89" fmla="*/ 253 h 682"/>
              <a:gd name="T90" fmla="*/ 847 w 880"/>
              <a:gd name="T91" fmla="*/ 225 h 682"/>
              <a:gd name="T92" fmla="*/ 864 w 880"/>
              <a:gd name="T93" fmla="*/ 199 h 682"/>
              <a:gd name="T94" fmla="*/ 876 w 880"/>
              <a:gd name="T95" fmla="*/ 174 h 682"/>
              <a:gd name="T96" fmla="*/ 879 w 880"/>
              <a:gd name="T97" fmla="*/ 146 h 682"/>
              <a:gd name="T98" fmla="*/ 867 w 880"/>
              <a:gd name="T99" fmla="*/ 118 h 682"/>
              <a:gd name="T100" fmla="*/ 845 w 880"/>
              <a:gd name="T101" fmla="*/ 96 h 682"/>
              <a:gd name="T102" fmla="*/ 810 w 880"/>
              <a:gd name="T103" fmla="*/ 72 h 682"/>
              <a:gd name="T104" fmla="*/ 772 w 880"/>
              <a:gd name="T105" fmla="*/ 52 h 682"/>
              <a:gd name="T106" fmla="*/ 730 w 880"/>
              <a:gd name="T107" fmla="*/ 36 h 682"/>
              <a:gd name="T108" fmla="*/ 690 w 880"/>
              <a:gd name="T109" fmla="*/ 23 h 682"/>
              <a:gd name="T110" fmla="*/ 651 w 880"/>
              <a:gd name="T111" fmla="*/ 12 h 682"/>
              <a:gd name="T112" fmla="*/ 621 w 880"/>
              <a:gd name="T113" fmla="*/ 5 h 682"/>
              <a:gd name="T114" fmla="*/ 599 w 880"/>
              <a:gd name="T115" fmla="*/ 0 h 682"/>
              <a:gd name="T116" fmla="*/ 589 w 880"/>
              <a:gd name="T1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0" h="682">
                <a:moveTo>
                  <a:pt x="589" y="0"/>
                </a:moveTo>
                <a:lnTo>
                  <a:pt x="587" y="0"/>
                </a:lnTo>
                <a:lnTo>
                  <a:pt x="584" y="1"/>
                </a:lnTo>
                <a:lnTo>
                  <a:pt x="578" y="4"/>
                </a:lnTo>
                <a:lnTo>
                  <a:pt x="572" y="8"/>
                </a:lnTo>
                <a:lnTo>
                  <a:pt x="566" y="10"/>
                </a:lnTo>
                <a:lnTo>
                  <a:pt x="561" y="12"/>
                </a:lnTo>
                <a:lnTo>
                  <a:pt x="555" y="16"/>
                </a:lnTo>
                <a:lnTo>
                  <a:pt x="551" y="19"/>
                </a:lnTo>
                <a:lnTo>
                  <a:pt x="544" y="21"/>
                </a:lnTo>
                <a:lnTo>
                  <a:pt x="538" y="24"/>
                </a:lnTo>
                <a:lnTo>
                  <a:pt x="531" y="29"/>
                </a:lnTo>
                <a:lnTo>
                  <a:pt x="524" y="33"/>
                </a:lnTo>
                <a:lnTo>
                  <a:pt x="516" y="36"/>
                </a:lnTo>
                <a:lnTo>
                  <a:pt x="508" y="40"/>
                </a:lnTo>
                <a:lnTo>
                  <a:pt x="499" y="44"/>
                </a:lnTo>
                <a:lnTo>
                  <a:pt x="492" y="50"/>
                </a:lnTo>
                <a:lnTo>
                  <a:pt x="482" y="54"/>
                </a:lnTo>
                <a:lnTo>
                  <a:pt x="473" y="59"/>
                </a:lnTo>
                <a:lnTo>
                  <a:pt x="464" y="64"/>
                </a:lnTo>
                <a:lnTo>
                  <a:pt x="455" y="69"/>
                </a:lnTo>
                <a:lnTo>
                  <a:pt x="446" y="74"/>
                </a:lnTo>
                <a:lnTo>
                  <a:pt x="436" y="79"/>
                </a:lnTo>
                <a:lnTo>
                  <a:pt x="426" y="85"/>
                </a:lnTo>
                <a:lnTo>
                  <a:pt x="416" y="91"/>
                </a:lnTo>
                <a:lnTo>
                  <a:pt x="405" y="97"/>
                </a:lnTo>
                <a:lnTo>
                  <a:pt x="395" y="103"/>
                </a:lnTo>
                <a:lnTo>
                  <a:pt x="384" y="110"/>
                </a:lnTo>
                <a:lnTo>
                  <a:pt x="374" y="116"/>
                </a:lnTo>
                <a:lnTo>
                  <a:pt x="362" y="122"/>
                </a:lnTo>
                <a:lnTo>
                  <a:pt x="351" y="128"/>
                </a:lnTo>
                <a:lnTo>
                  <a:pt x="341" y="135"/>
                </a:lnTo>
                <a:lnTo>
                  <a:pt x="330" y="142"/>
                </a:lnTo>
                <a:lnTo>
                  <a:pt x="318" y="148"/>
                </a:lnTo>
                <a:lnTo>
                  <a:pt x="307" y="155"/>
                </a:lnTo>
                <a:lnTo>
                  <a:pt x="296" y="161"/>
                </a:lnTo>
                <a:lnTo>
                  <a:pt x="285" y="168"/>
                </a:lnTo>
                <a:lnTo>
                  <a:pt x="273" y="174"/>
                </a:lnTo>
                <a:lnTo>
                  <a:pt x="262" y="181"/>
                </a:lnTo>
                <a:lnTo>
                  <a:pt x="251" y="188"/>
                </a:lnTo>
                <a:lnTo>
                  <a:pt x="241" y="195"/>
                </a:lnTo>
                <a:lnTo>
                  <a:pt x="230" y="202"/>
                </a:lnTo>
                <a:lnTo>
                  <a:pt x="219" y="209"/>
                </a:lnTo>
                <a:lnTo>
                  <a:pt x="209" y="216"/>
                </a:lnTo>
                <a:lnTo>
                  <a:pt x="199" y="224"/>
                </a:lnTo>
                <a:lnTo>
                  <a:pt x="188" y="230"/>
                </a:lnTo>
                <a:lnTo>
                  <a:pt x="178" y="237"/>
                </a:lnTo>
                <a:lnTo>
                  <a:pt x="169" y="243"/>
                </a:lnTo>
                <a:lnTo>
                  <a:pt x="159" y="250"/>
                </a:lnTo>
                <a:lnTo>
                  <a:pt x="149" y="257"/>
                </a:lnTo>
                <a:lnTo>
                  <a:pt x="140" y="263"/>
                </a:lnTo>
                <a:lnTo>
                  <a:pt x="130" y="270"/>
                </a:lnTo>
                <a:lnTo>
                  <a:pt x="124" y="277"/>
                </a:lnTo>
                <a:lnTo>
                  <a:pt x="114" y="283"/>
                </a:lnTo>
                <a:lnTo>
                  <a:pt x="105" y="289"/>
                </a:lnTo>
                <a:lnTo>
                  <a:pt x="97" y="296"/>
                </a:lnTo>
                <a:lnTo>
                  <a:pt x="90" y="303"/>
                </a:lnTo>
                <a:lnTo>
                  <a:pt x="84" y="309"/>
                </a:lnTo>
                <a:lnTo>
                  <a:pt x="78" y="316"/>
                </a:lnTo>
                <a:lnTo>
                  <a:pt x="71" y="322"/>
                </a:lnTo>
                <a:lnTo>
                  <a:pt x="66" y="329"/>
                </a:lnTo>
                <a:lnTo>
                  <a:pt x="60" y="332"/>
                </a:lnTo>
                <a:lnTo>
                  <a:pt x="56" y="338"/>
                </a:lnTo>
                <a:lnTo>
                  <a:pt x="51" y="341"/>
                </a:lnTo>
                <a:lnTo>
                  <a:pt x="48" y="346"/>
                </a:lnTo>
                <a:lnTo>
                  <a:pt x="41" y="356"/>
                </a:lnTo>
                <a:lnTo>
                  <a:pt x="34" y="366"/>
                </a:lnTo>
                <a:lnTo>
                  <a:pt x="27" y="376"/>
                </a:lnTo>
                <a:lnTo>
                  <a:pt x="22" y="386"/>
                </a:lnTo>
                <a:lnTo>
                  <a:pt x="16" y="396"/>
                </a:lnTo>
                <a:lnTo>
                  <a:pt x="13" y="405"/>
                </a:lnTo>
                <a:lnTo>
                  <a:pt x="9" y="415"/>
                </a:lnTo>
                <a:lnTo>
                  <a:pt x="5" y="425"/>
                </a:lnTo>
                <a:lnTo>
                  <a:pt x="2" y="435"/>
                </a:lnTo>
                <a:lnTo>
                  <a:pt x="1" y="446"/>
                </a:lnTo>
                <a:lnTo>
                  <a:pt x="0" y="456"/>
                </a:lnTo>
                <a:lnTo>
                  <a:pt x="0" y="466"/>
                </a:lnTo>
                <a:lnTo>
                  <a:pt x="0" y="476"/>
                </a:lnTo>
                <a:lnTo>
                  <a:pt x="0" y="486"/>
                </a:lnTo>
                <a:lnTo>
                  <a:pt x="0" y="494"/>
                </a:lnTo>
                <a:lnTo>
                  <a:pt x="0" y="502"/>
                </a:lnTo>
                <a:lnTo>
                  <a:pt x="0" y="509"/>
                </a:lnTo>
                <a:lnTo>
                  <a:pt x="1" y="518"/>
                </a:lnTo>
                <a:lnTo>
                  <a:pt x="2" y="526"/>
                </a:lnTo>
                <a:lnTo>
                  <a:pt x="4" y="534"/>
                </a:lnTo>
                <a:lnTo>
                  <a:pt x="7" y="541"/>
                </a:lnTo>
                <a:lnTo>
                  <a:pt x="10" y="550"/>
                </a:lnTo>
                <a:lnTo>
                  <a:pt x="12" y="557"/>
                </a:lnTo>
                <a:lnTo>
                  <a:pt x="14" y="564"/>
                </a:lnTo>
                <a:lnTo>
                  <a:pt x="18" y="572"/>
                </a:lnTo>
                <a:lnTo>
                  <a:pt x="22" y="580"/>
                </a:lnTo>
                <a:lnTo>
                  <a:pt x="25" y="586"/>
                </a:lnTo>
                <a:lnTo>
                  <a:pt x="28" y="593"/>
                </a:lnTo>
                <a:lnTo>
                  <a:pt x="33" y="599"/>
                </a:lnTo>
                <a:lnTo>
                  <a:pt x="38" y="607"/>
                </a:lnTo>
                <a:lnTo>
                  <a:pt x="42" y="612"/>
                </a:lnTo>
                <a:lnTo>
                  <a:pt x="46" y="619"/>
                </a:lnTo>
                <a:lnTo>
                  <a:pt x="50" y="624"/>
                </a:lnTo>
                <a:lnTo>
                  <a:pt x="56" y="631"/>
                </a:lnTo>
                <a:lnTo>
                  <a:pt x="60" y="635"/>
                </a:lnTo>
                <a:lnTo>
                  <a:pt x="67" y="641"/>
                </a:lnTo>
                <a:lnTo>
                  <a:pt x="71" y="646"/>
                </a:lnTo>
                <a:lnTo>
                  <a:pt x="78" y="652"/>
                </a:lnTo>
                <a:lnTo>
                  <a:pt x="83" y="655"/>
                </a:lnTo>
                <a:lnTo>
                  <a:pt x="89" y="659"/>
                </a:lnTo>
                <a:lnTo>
                  <a:pt x="94" y="663"/>
                </a:lnTo>
                <a:lnTo>
                  <a:pt x="101" y="667"/>
                </a:lnTo>
                <a:lnTo>
                  <a:pt x="108" y="670"/>
                </a:lnTo>
                <a:lnTo>
                  <a:pt x="115" y="674"/>
                </a:lnTo>
                <a:lnTo>
                  <a:pt x="120" y="677"/>
                </a:lnTo>
                <a:lnTo>
                  <a:pt x="127" y="680"/>
                </a:lnTo>
                <a:lnTo>
                  <a:pt x="131" y="680"/>
                </a:lnTo>
                <a:lnTo>
                  <a:pt x="137" y="681"/>
                </a:lnTo>
                <a:lnTo>
                  <a:pt x="143" y="681"/>
                </a:lnTo>
                <a:lnTo>
                  <a:pt x="151" y="682"/>
                </a:lnTo>
                <a:lnTo>
                  <a:pt x="158" y="681"/>
                </a:lnTo>
                <a:lnTo>
                  <a:pt x="166" y="680"/>
                </a:lnTo>
                <a:lnTo>
                  <a:pt x="175" y="679"/>
                </a:lnTo>
                <a:lnTo>
                  <a:pt x="185" y="678"/>
                </a:lnTo>
                <a:lnTo>
                  <a:pt x="194" y="675"/>
                </a:lnTo>
                <a:lnTo>
                  <a:pt x="204" y="673"/>
                </a:lnTo>
                <a:lnTo>
                  <a:pt x="214" y="669"/>
                </a:lnTo>
                <a:lnTo>
                  <a:pt x="223" y="667"/>
                </a:lnTo>
                <a:lnTo>
                  <a:pt x="233" y="663"/>
                </a:lnTo>
                <a:lnTo>
                  <a:pt x="245" y="659"/>
                </a:lnTo>
                <a:lnTo>
                  <a:pt x="256" y="655"/>
                </a:lnTo>
                <a:lnTo>
                  <a:pt x="269" y="651"/>
                </a:lnTo>
                <a:lnTo>
                  <a:pt x="280" y="644"/>
                </a:lnTo>
                <a:lnTo>
                  <a:pt x="292" y="639"/>
                </a:lnTo>
                <a:lnTo>
                  <a:pt x="305" y="633"/>
                </a:lnTo>
                <a:lnTo>
                  <a:pt x="319" y="628"/>
                </a:lnTo>
                <a:lnTo>
                  <a:pt x="331" y="621"/>
                </a:lnTo>
                <a:lnTo>
                  <a:pt x="344" y="615"/>
                </a:lnTo>
                <a:lnTo>
                  <a:pt x="357" y="608"/>
                </a:lnTo>
                <a:lnTo>
                  <a:pt x="371" y="601"/>
                </a:lnTo>
                <a:lnTo>
                  <a:pt x="384" y="593"/>
                </a:lnTo>
                <a:lnTo>
                  <a:pt x="397" y="586"/>
                </a:lnTo>
                <a:lnTo>
                  <a:pt x="411" y="577"/>
                </a:lnTo>
                <a:lnTo>
                  <a:pt x="425" y="571"/>
                </a:lnTo>
                <a:lnTo>
                  <a:pt x="438" y="562"/>
                </a:lnTo>
                <a:lnTo>
                  <a:pt x="452" y="554"/>
                </a:lnTo>
                <a:lnTo>
                  <a:pt x="466" y="547"/>
                </a:lnTo>
                <a:lnTo>
                  <a:pt x="481" y="539"/>
                </a:lnTo>
                <a:lnTo>
                  <a:pt x="494" y="529"/>
                </a:lnTo>
                <a:lnTo>
                  <a:pt x="507" y="521"/>
                </a:lnTo>
                <a:lnTo>
                  <a:pt x="520" y="512"/>
                </a:lnTo>
                <a:lnTo>
                  <a:pt x="533" y="504"/>
                </a:lnTo>
                <a:lnTo>
                  <a:pt x="546" y="495"/>
                </a:lnTo>
                <a:lnTo>
                  <a:pt x="560" y="486"/>
                </a:lnTo>
                <a:lnTo>
                  <a:pt x="573" y="478"/>
                </a:lnTo>
                <a:lnTo>
                  <a:pt x="586" y="470"/>
                </a:lnTo>
                <a:lnTo>
                  <a:pt x="598" y="460"/>
                </a:lnTo>
                <a:lnTo>
                  <a:pt x="611" y="453"/>
                </a:lnTo>
                <a:lnTo>
                  <a:pt x="623" y="443"/>
                </a:lnTo>
                <a:lnTo>
                  <a:pt x="635" y="435"/>
                </a:lnTo>
                <a:lnTo>
                  <a:pt x="646" y="426"/>
                </a:lnTo>
                <a:lnTo>
                  <a:pt x="658" y="419"/>
                </a:lnTo>
                <a:lnTo>
                  <a:pt x="670" y="410"/>
                </a:lnTo>
                <a:lnTo>
                  <a:pt x="682" y="402"/>
                </a:lnTo>
                <a:lnTo>
                  <a:pt x="692" y="393"/>
                </a:lnTo>
                <a:lnTo>
                  <a:pt x="702" y="386"/>
                </a:lnTo>
                <a:lnTo>
                  <a:pt x="712" y="377"/>
                </a:lnTo>
                <a:lnTo>
                  <a:pt x="722" y="370"/>
                </a:lnTo>
                <a:lnTo>
                  <a:pt x="729" y="363"/>
                </a:lnTo>
                <a:lnTo>
                  <a:pt x="738" y="355"/>
                </a:lnTo>
                <a:lnTo>
                  <a:pt x="746" y="349"/>
                </a:lnTo>
                <a:lnTo>
                  <a:pt x="754" y="342"/>
                </a:lnTo>
                <a:lnTo>
                  <a:pt x="761" y="335"/>
                </a:lnTo>
                <a:lnTo>
                  <a:pt x="768" y="329"/>
                </a:lnTo>
                <a:lnTo>
                  <a:pt x="774" y="322"/>
                </a:lnTo>
                <a:lnTo>
                  <a:pt x="781" y="317"/>
                </a:lnTo>
                <a:lnTo>
                  <a:pt x="785" y="310"/>
                </a:lnTo>
                <a:lnTo>
                  <a:pt x="789" y="306"/>
                </a:lnTo>
                <a:lnTo>
                  <a:pt x="794" y="300"/>
                </a:lnTo>
                <a:lnTo>
                  <a:pt x="798" y="297"/>
                </a:lnTo>
                <a:lnTo>
                  <a:pt x="804" y="287"/>
                </a:lnTo>
                <a:lnTo>
                  <a:pt x="809" y="278"/>
                </a:lnTo>
                <a:lnTo>
                  <a:pt x="815" y="270"/>
                </a:lnTo>
                <a:lnTo>
                  <a:pt x="821" y="262"/>
                </a:lnTo>
                <a:lnTo>
                  <a:pt x="827" y="253"/>
                </a:lnTo>
                <a:lnTo>
                  <a:pt x="832" y="246"/>
                </a:lnTo>
                <a:lnTo>
                  <a:pt x="838" y="239"/>
                </a:lnTo>
                <a:lnTo>
                  <a:pt x="843" y="232"/>
                </a:lnTo>
                <a:lnTo>
                  <a:pt x="847" y="225"/>
                </a:lnTo>
                <a:lnTo>
                  <a:pt x="852" y="218"/>
                </a:lnTo>
                <a:lnTo>
                  <a:pt x="856" y="212"/>
                </a:lnTo>
                <a:lnTo>
                  <a:pt x="861" y="205"/>
                </a:lnTo>
                <a:lnTo>
                  <a:pt x="864" y="199"/>
                </a:lnTo>
                <a:lnTo>
                  <a:pt x="868" y="192"/>
                </a:lnTo>
                <a:lnTo>
                  <a:pt x="872" y="186"/>
                </a:lnTo>
                <a:lnTo>
                  <a:pt x="875" y="181"/>
                </a:lnTo>
                <a:lnTo>
                  <a:pt x="876" y="174"/>
                </a:lnTo>
                <a:lnTo>
                  <a:pt x="878" y="168"/>
                </a:lnTo>
                <a:lnTo>
                  <a:pt x="879" y="162"/>
                </a:lnTo>
                <a:lnTo>
                  <a:pt x="880" y="157"/>
                </a:lnTo>
                <a:lnTo>
                  <a:pt x="879" y="146"/>
                </a:lnTo>
                <a:lnTo>
                  <a:pt x="878" y="135"/>
                </a:lnTo>
                <a:lnTo>
                  <a:pt x="875" y="128"/>
                </a:lnTo>
                <a:lnTo>
                  <a:pt x="872" y="123"/>
                </a:lnTo>
                <a:lnTo>
                  <a:pt x="867" y="118"/>
                </a:lnTo>
                <a:lnTo>
                  <a:pt x="864" y="112"/>
                </a:lnTo>
                <a:lnTo>
                  <a:pt x="858" y="107"/>
                </a:lnTo>
                <a:lnTo>
                  <a:pt x="853" y="101"/>
                </a:lnTo>
                <a:lnTo>
                  <a:pt x="845" y="96"/>
                </a:lnTo>
                <a:lnTo>
                  <a:pt x="839" y="90"/>
                </a:lnTo>
                <a:lnTo>
                  <a:pt x="829" y="84"/>
                </a:lnTo>
                <a:lnTo>
                  <a:pt x="820" y="77"/>
                </a:lnTo>
                <a:lnTo>
                  <a:pt x="810" y="72"/>
                </a:lnTo>
                <a:lnTo>
                  <a:pt x="801" y="67"/>
                </a:lnTo>
                <a:lnTo>
                  <a:pt x="792" y="62"/>
                </a:lnTo>
                <a:lnTo>
                  <a:pt x="782" y="57"/>
                </a:lnTo>
                <a:lnTo>
                  <a:pt x="772" y="52"/>
                </a:lnTo>
                <a:lnTo>
                  <a:pt x="762" y="49"/>
                </a:lnTo>
                <a:lnTo>
                  <a:pt x="751" y="44"/>
                </a:lnTo>
                <a:lnTo>
                  <a:pt x="740" y="40"/>
                </a:lnTo>
                <a:lnTo>
                  <a:pt x="730" y="36"/>
                </a:lnTo>
                <a:lnTo>
                  <a:pt x="720" y="33"/>
                </a:lnTo>
                <a:lnTo>
                  <a:pt x="710" y="29"/>
                </a:lnTo>
                <a:lnTo>
                  <a:pt x="700" y="26"/>
                </a:lnTo>
                <a:lnTo>
                  <a:pt x="690" y="23"/>
                </a:lnTo>
                <a:lnTo>
                  <a:pt x="681" y="21"/>
                </a:lnTo>
                <a:lnTo>
                  <a:pt x="671" y="18"/>
                </a:lnTo>
                <a:lnTo>
                  <a:pt x="661" y="15"/>
                </a:lnTo>
                <a:lnTo>
                  <a:pt x="651" y="12"/>
                </a:lnTo>
                <a:lnTo>
                  <a:pt x="644" y="11"/>
                </a:lnTo>
                <a:lnTo>
                  <a:pt x="635" y="8"/>
                </a:lnTo>
                <a:lnTo>
                  <a:pt x="627" y="7"/>
                </a:lnTo>
                <a:lnTo>
                  <a:pt x="621" y="5"/>
                </a:lnTo>
                <a:lnTo>
                  <a:pt x="615" y="5"/>
                </a:lnTo>
                <a:lnTo>
                  <a:pt x="609" y="3"/>
                </a:lnTo>
                <a:lnTo>
                  <a:pt x="603" y="1"/>
                </a:lnTo>
                <a:lnTo>
                  <a:pt x="599" y="0"/>
                </a:lnTo>
                <a:lnTo>
                  <a:pt x="596" y="0"/>
                </a:lnTo>
                <a:lnTo>
                  <a:pt x="590" y="0"/>
                </a:lnTo>
                <a:lnTo>
                  <a:pt x="589" y="0"/>
                </a:lnTo>
                <a:lnTo>
                  <a:pt x="589" y="0"/>
                </a:lnTo>
                <a:close/>
              </a:path>
            </a:pathLst>
          </a:custGeom>
          <a:solidFill>
            <a:srgbClr val="FF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5" name="Freeform 9"/>
          <p:cNvSpPr>
            <a:spLocks/>
          </p:cNvSpPr>
          <p:nvPr/>
        </p:nvSpPr>
        <p:spPr bwMode="auto">
          <a:xfrm>
            <a:off x="4489450" y="5121275"/>
            <a:ext cx="1304925" cy="1035050"/>
          </a:xfrm>
          <a:custGeom>
            <a:avLst/>
            <a:gdLst>
              <a:gd name="T0" fmla="*/ 123 w 2467"/>
              <a:gd name="T1" fmla="*/ 516 h 1954"/>
              <a:gd name="T2" fmla="*/ 242 w 2467"/>
              <a:gd name="T3" fmla="*/ 557 h 1954"/>
              <a:gd name="T4" fmla="*/ 307 w 2467"/>
              <a:gd name="T5" fmla="*/ 629 h 1954"/>
              <a:gd name="T6" fmla="*/ 306 w 2467"/>
              <a:gd name="T7" fmla="*/ 718 h 1954"/>
              <a:gd name="T8" fmla="*/ 245 w 2467"/>
              <a:gd name="T9" fmla="*/ 783 h 1954"/>
              <a:gd name="T10" fmla="*/ 164 w 2467"/>
              <a:gd name="T11" fmla="*/ 829 h 1954"/>
              <a:gd name="T12" fmla="*/ 79 w 2467"/>
              <a:gd name="T13" fmla="*/ 868 h 1954"/>
              <a:gd name="T14" fmla="*/ 71 w 2467"/>
              <a:gd name="T15" fmla="*/ 960 h 1954"/>
              <a:gd name="T16" fmla="*/ 78 w 2467"/>
              <a:gd name="T17" fmla="*/ 1077 h 1954"/>
              <a:gd name="T18" fmla="*/ 113 w 2467"/>
              <a:gd name="T19" fmla="*/ 1213 h 1954"/>
              <a:gd name="T20" fmla="*/ 190 w 2467"/>
              <a:gd name="T21" fmla="*/ 1351 h 1954"/>
              <a:gd name="T22" fmla="*/ 325 w 2467"/>
              <a:gd name="T23" fmla="*/ 1450 h 1954"/>
              <a:gd name="T24" fmla="*/ 508 w 2467"/>
              <a:gd name="T25" fmla="*/ 1485 h 1954"/>
              <a:gd name="T26" fmla="*/ 695 w 2467"/>
              <a:gd name="T27" fmla="*/ 1476 h 1954"/>
              <a:gd name="T28" fmla="*/ 843 w 2467"/>
              <a:gd name="T29" fmla="*/ 1454 h 1954"/>
              <a:gd name="T30" fmla="*/ 926 w 2467"/>
              <a:gd name="T31" fmla="*/ 1451 h 1954"/>
              <a:gd name="T32" fmla="*/ 1000 w 2467"/>
              <a:gd name="T33" fmla="*/ 1499 h 1954"/>
              <a:gd name="T34" fmla="*/ 1107 w 2467"/>
              <a:gd name="T35" fmla="*/ 1550 h 1954"/>
              <a:gd name="T36" fmla="*/ 1241 w 2467"/>
              <a:gd name="T37" fmla="*/ 1588 h 1954"/>
              <a:gd name="T38" fmla="*/ 1390 w 2467"/>
              <a:gd name="T39" fmla="*/ 1588 h 1954"/>
              <a:gd name="T40" fmla="*/ 1537 w 2467"/>
              <a:gd name="T41" fmla="*/ 1521 h 1954"/>
              <a:gd name="T42" fmla="*/ 1669 w 2467"/>
              <a:gd name="T43" fmla="*/ 1402 h 1954"/>
              <a:gd name="T44" fmla="*/ 1774 w 2467"/>
              <a:gd name="T45" fmla="*/ 1267 h 1954"/>
              <a:gd name="T46" fmla="*/ 1844 w 2467"/>
              <a:gd name="T47" fmla="*/ 1156 h 1954"/>
              <a:gd name="T48" fmla="*/ 1874 w 2467"/>
              <a:gd name="T49" fmla="*/ 1127 h 1954"/>
              <a:gd name="T50" fmla="*/ 1904 w 2467"/>
              <a:gd name="T51" fmla="*/ 1247 h 1954"/>
              <a:gd name="T52" fmla="*/ 1972 w 2467"/>
              <a:gd name="T53" fmla="*/ 1444 h 1954"/>
              <a:gd name="T54" fmla="*/ 2075 w 2467"/>
              <a:gd name="T55" fmla="*/ 1662 h 1954"/>
              <a:gd name="T56" fmla="*/ 2220 w 2467"/>
              <a:gd name="T57" fmla="*/ 1852 h 1954"/>
              <a:gd name="T58" fmla="*/ 2353 w 2467"/>
              <a:gd name="T59" fmla="*/ 1941 h 1954"/>
              <a:gd name="T60" fmla="*/ 2446 w 2467"/>
              <a:gd name="T61" fmla="*/ 1939 h 1954"/>
              <a:gd name="T62" fmla="*/ 2465 w 2467"/>
              <a:gd name="T63" fmla="*/ 1842 h 1954"/>
              <a:gd name="T64" fmla="*/ 2443 w 2467"/>
              <a:gd name="T65" fmla="*/ 1718 h 1954"/>
              <a:gd name="T66" fmla="*/ 2396 w 2467"/>
              <a:gd name="T67" fmla="*/ 1580 h 1954"/>
              <a:gd name="T68" fmla="*/ 2347 w 2467"/>
              <a:gd name="T69" fmla="*/ 1459 h 1954"/>
              <a:gd name="T70" fmla="*/ 2289 w 2467"/>
              <a:gd name="T71" fmla="*/ 1357 h 1954"/>
              <a:gd name="T72" fmla="*/ 2187 w 2467"/>
              <a:gd name="T73" fmla="*/ 1249 h 1954"/>
              <a:gd name="T74" fmla="*/ 2070 w 2467"/>
              <a:gd name="T75" fmla="*/ 1151 h 1954"/>
              <a:gd name="T76" fmla="*/ 1964 w 2467"/>
              <a:gd name="T77" fmla="*/ 1074 h 1954"/>
              <a:gd name="T78" fmla="*/ 1898 w 2467"/>
              <a:gd name="T79" fmla="*/ 1028 h 1954"/>
              <a:gd name="T80" fmla="*/ 1917 w 2467"/>
              <a:gd name="T81" fmla="*/ 929 h 1954"/>
              <a:gd name="T82" fmla="*/ 1917 w 2467"/>
              <a:gd name="T83" fmla="*/ 747 h 1954"/>
              <a:gd name="T84" fmla="*/ 1846 w 2467"/>
              <a:gd name="T85" fmla="*/ 545 h 1954"/>
              <a:gd name="T86" fmla="*/ 1651 w 2467"/>
              <a:gd name="T87" fmla="*/ 383 h 1954"/>
              <a:gd name="T88" fmla="*/ 1416 w 2467"/>
              <a:gd name="T89" fmla="*/ 317 h 1954"/>
              <a:gd name="T90" fmla="*/ 1397 w 2467"/>
              <a:gd name="T91" fmla="*/ 221 h 1954"/>
              <a:gd name="T92" fmla="*/ 1355 w 2467"/>
              <a:gd name="T93" fmla="*/ 125 h 1954"/>
              <a:gd name="T94" fmla="*/ 1276 w 2467"/>
              <a:gd name="T95" fmla="*/ 41 h 1954"/>
              <a:gd name="T96" fmla="*/ 1147 w 2467"/>
              <a:gd name="T97" fmla="*/ 2 h 1954"/>
              <a:gd name="T98" fmla="*/ 1004 w 2467"/>
              <a:gd name="T99" fmla="*/ 13 h 1954"/>
              <a:gd name="T100" fmla="*/ 901 w 2467"/>
              <a:gd name="T101" fmla="*/ 55 h 1954"/>
              <a:gd name="T102" fmla="*/ 822 w 2467"/>
              <a:gd name="T103" fmla="*/ 118 h 1954"/>
              <a:gd name="T104" fmla="*/ 775 w 2467"/>
              <a:gd name="T105" fmla="*/ 151 h 1954"/>
              <a:gd name="T106" fmla="*/ 690 w 2467"/>
              <a:gd name="T107" fmla="*/ 65 h 1954"/>
              <a:gd name="T108" fmla="*/ 612 w 2467"/>
              <a:gd name="T109" fmla="*/ 32 h 1954"/>
              <a:gd name="T110" fmla="*/ 516 w 2467"/>
              <a:gd name="T111" fmla="*/ 36 h 1954"/>
              <a:gd name="T112" fmla="*/ 423 w 2467"/>
              <a:gd name="T113" fmla="*/ 77 h 1954"/>
              <a:gd name="T114" fmla="*/ 344 w 2467"/>
              <a:gd name="T115" fmla="*/ 152 h 1954"/>
              <a:gd name="T116" fmla="*/ 305 w 2467"/>
              <a:gd name="T117" fmla="*/ 244 h 1954"/>
              <a:gd name="T118" fmla="*/ 217 w 2467"/>
              <a:gd name="T119" fmla="*/ 232 h 1954"/>
              <a:gd name="T120" fmla="*/ 82 w 2467"/>
              <a:gd name="T121" fmla="*/ 252 h 1954"/>
              <a:gd name="T122" fmla="*/ 0 w 2467"/>
              <a:gd name="T123" fmla="*/ 354 h 1954"/>
              <a:gd name="T124" fmla="*/ 28 w 2467"/>
              <a:gd name="T125" fmla="*/ 48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7" h="1954">
                <a:moveTo>
                  <a:pt x="43" y="519"/>
                </a:moveTo>
                <a:lnTo>
                  <a:pt x="44" y="518"/>
                </a:lnTo>
                <a:lnTo>
                  <a:pt x="51" y="517"/>
                </a:lnTo>
                <a:lnTo>
                  <a:pt x="54" y="516"/>
                </a:lnTo>
                <a:lnTo>
                  <a:pt x="59" y="516"/>
                </a:lnTo>
                <a:lnTo>
                  <a:pt x="65" y="516"/>
                </a:lnTo>
                <a:lnTo>
                  <a:pt x="72" y="516"/>
                </a:lnTo>
                <a:lnTo>
                  <a:pt x="79" y="515"/>
                </a:lnTo>
                <a:lnTo>
                  <a:pt x="87" y="515"/>
                </a:lnTo>
                <a:lnTo>
                  <a:pt x="94" y="515"/>
                </a:lnTo>
                <a:lnTo>
                  <a:pt x="104" y="515"/>
                </a:lnTo>
                <a:lnTo>
                  <a:pt x="113" y="515"/>
                </a:lnTo>
                <a:lnTo>
                  <a:pt x="123" y="516"/>
                </a:lnTo>
                <a:lnTo>
                  <a:pt x="134" y="517"/>
                </a:lnTo>
                <a:lnTo>
                  <a:pt x="145" y="520"/>
                </a:lnTo>
                <a:lnTo>
                  <a:pt x="155" y="521"/>
                </a:lnTo>
                <a:lnTo>
                  <a:pt x="165" y="524"/>
                </a:lnTo>
                <a:lnTo>
                  <a:pt x="176" y="527"/>
                </a:lnTo>
                <a:lnTo>
                  <a:pt x="188" y="530"/>
                </a:lnTo>
                <a:lnTo>
                  <a:pt x="198" y="533"/>
                </a:lnTo>
                <a:lnTo>
                  <a:pt x="210" y="539"/>
                </a:lnTo>
                <a:lnTo>
                  <a:pt x="215" y="541"/>
                </a:lnTo>
                <a:lnTo>
                  <a:pt x="220" y="544"/>
                </a:lnTo>
                <a:lnTo>
                  <a:pt x="226" y="548"/>
                </a:lnTo>
                <a:lnTo>
                  <a:pt x="232" y="551"/>
                </a:lnTo>
                <a:lnTo>
                  <a:pt x="242" y="557"/>
                </a:lnTo>
                <a:lnTo>
                  <a:pt x="252" y="565"/>
                </a:lnTo>
                <a:lnTo>
                  <a:pt x="256" y="568"/>
                </a:lnTo>
                <a:lnTo>
                  <a:pt x="262" y="573"/>
                </a:lnTo>
                <a:lnTo>
                  <a:pt x="267" y="577"/>
                </a:lnTo>
                <a:lnTo>
                  <a:pt x="273" y="583"/>
                </a:lnTo>
                <a:lnTo>
                  <a:pt x="276" y="586"/>
                </a:lnTo>
                <a:lnTo>
                  <a:pt x="282" y="591"/>
                </a:lnTo>
                <a:lnTo>
                  <a:pt x="285" y="596"/>
                </a:lnTo>
                <a:lnTo>
                  <a:pt x="290" y="602"/>
                </a:lnTo>
                <a:lnTo>
                  <a:pt x="294" y="608"/>
                </a:lnTo>
                <a:lnTo>
                  <a:pt x="298" y="614"/>
                </a:lnTo>
                <a:lnTo>
                  <a:pt x="302" y="621"/>
                </a:lnTo>
                <a:lnTo>
                  <a:pt x="307" y="629"/>
                </a:lnTo>
                <a:lnTo>
                  <a:pt x="309" y="634"/>
                </a:lnTo>
                <a:lnTo>
                  <a:pt x="311" y="641"/>
                </a:lnTo>
                <a:lnTo>
                  <a:pt x="313" y="647"/>
                </a:lnTo>
                <a:lnTo>
                  <a:pt x="315" y="654"/>
                </a:lnTo>
                <a:lnTo>
                  <a:pt x="315" y="659"/>
                </a:lnTo>
                <a:lnTo>
                  <a:pt x="317" y="666"/>
                </a:lnTo>
                <a:lnTo>
                  <a:pt x="317" y="672"/>
                </a:lnTo>
                <a:lnTo>
                  <a:pt x="318" y="679"/>
                </a:lnTo>
                <a:lnTo>
                  <a:pt x="315" y="690"/>
                </a:lnTo>
                <a:lnTo>
                  <a:pt x="313" y="702"/>
                </a:lnTo>
                <a:lnTo>
                  <a:pt x="311" y="707"/>
                </a:lnTo>
                <a:lnTo>
                  <a:pt x="309" y="713"/>
                </a:lnTo>
                <a:lnTo>
                  <a:pt x="306" y="718"/>
                </a:lnTo>
                <a:lnTo>
                  <a:pt x="303" y="725"/>
                </a:lnTo>
                <a:lnTo>
                  <a:pt x="299" y="729"/>
                </a:lnTo>
                <a:lnTo>
                  <a:pt x="296" y="735"/>
                </a:lnTo>
                <a:lnTo>
                  <a:pt x="291" y="740"/>
                </a:lnTo>
                <a:lnTo>
                  <a:pt x="287" y="746"/>
                </a:lnTo>
                <a:lnTo>
                  <a:pt x="282" y="750"/>
                </a:lnTo>
                <a:lnTo>
                  <a:pt x="277" y="756"/>
                </a:lnTo>
                <a:lnTo>
                  <a:pt x="273" y="760"/>
                </a:lnTo>
                <a:lnTo>
                  <a:pt x="268" y="765"/>
                </a:lnTo>
                <a:lnTo>
                  <a:pt x="262" y="770"/>
                </a:lnTo>
                <a:lnTo>
                  <a:pt x="256" y="774"/>
                </a:lnTo>
                <a:lnTo>
                  <a:pt x="251" y="779"/>
                </a:lnTo>
                <a:lnTo>
                  <a:pt x="245" y="783"/>
                </a:lnTo>
                <a:lnTo>
                  <a:pt x="239" y="787"/>
                </a:lnTo>
                <a:lnTo>
                  <a:pt x="233" y="792"/>
                </a:lnTo>
                <a:lnTo>
                  <a:pt x="228" y="796"/>
                </a:lnTo>
                <a:lnTo>
                  <a:pt x="222" y="801"/>
                </a:lnTo>
                <a:lnTo>
                  <a:pt x="216" y="804"/>
                </a:lnTo>
                <a:lnTo>
                  <a:pt x="209" y="807"/>
                </a:lnTo>
                <a:lnTo>
                  <a:pt x="203" y="810"/>
                </a:lnTo>
                <a:lnTo>
                  <a:pt x="196" y="814"/>
                </a:lnTo>
                <a:lnTo>
                  <a:pt x="190" y="817"/>
                </a:lnTo>
                <a:lnTo>
                  <a:pt x="183" y="820"/>
                </a:lnTo>
                <a:lnTo>
                  <a:pt x="176" y="823"/>
                </a:lnTo>
                <a:lnTo>
                  <a:pt x="171" y="827"/>
                </a:lnTo>
                <a:lnTo>
                  <a:pt x="164" y="829"/>
                </a:lnTo>
                <a:lnTo>
                  <a:pt x="158" y="832"/>
                </a:lnTo>
                <a:lnTo>
                  <a:pt x="152" y="834"/>
                </a:lnTo>
                <a:lnTo>
                  <a:pt x="147" y="838"/>
                </a:lnTo>
                <a:lnTo>
                  <a:pt x="136" y="842"/>
                </a:lnTo>
                <a:lnTo>
                  <a:pt x="126" y="848"/>
                </a:lnTo>
                <a:lnTo>
                  <a:pt x="115" y="851"/>
                </a:lnTo>
                <a:lnTo>
                  <a:pt x="106" y="854"/>
                </a:lnTo>
                <a:lnTo>
                  <a:pt x="99" y="856"/>
                </a:lnTo>
                <a:lnTo>
                  <a:pt x="92" y="860"/>
                </a:lnTo>
                <a:lnTo>
                  <a:pt x="82" y="863"/>
                </a:lnTo>
                <a:lnTo>
                  <a:pt x="80" y="865"/>
                </a:lnTo>
                <a:lnTo>
                  <a:pt x="79" y="865"/>
                </a:lnTo>
                <a:lnTo>
                  <a:pt x="79" y="868"/>
                </a:lnTo>
                <a:lnTo>
                  <a:pt x="78" y="872"/>
                </a:lnTo>
                <a:lnTo>
                  <a:pt x="77" y="878"/>
                </a:lnTo>
                <a:lnTo>
                  <a:pt x="76" y="884"/>
                </a:lnTo>
                <a:lnTo>
                  <a:pt x="75" y="892"/>
                </a:lnTo>
                <a:lnTo>
                  <a:pt x="73" y="902"/>
                </a:lnTo>
                <a:lnTo>
                  <a:pt x="73" y="914"/>
                </a:lnTo>
                <a:lnTo>
                  <a:pt x="72" y="920"/>
                </a:lnTo>
                <a:lnTo>
                  <a:pt x="72" y="925"/>
                </a:lnTo>
                <a:lnTo>
                  <a:pt x="71" y="932"/>
                </a:lnTo>
                <a:lnTo>
                  <a:pt x="71" y="940"/>
                </a:lnTo>
                <a:lnTo>
                  <a:pt x="71" y="946"/>
                </a:lnTo>
                <a:lnTo>
                  <a:pt x="71" y="953"/>
                </a:lnTo>
                <a:lnTo>
                  <a:pt x="71" y="960"/>
                </a:lnTo>
                <a:lnTo>
                  <a:pt x="71" y="969"/>
                </a:lnTo>
                <a:lnTo>
                  <a:pt x="71" y="976"/>
                </a:lnTo>
                <a:lnTo>
                  <a:pt x="71" y="984"/>
                </a:lnTo>
                <a:lnTo>
                  <a:pt x="71" y="992"/>
                </a:lnTo>
                <a:lnTo>
                  <a:pt x="71" y="1002"/>
                </a:lnTo>
                <a:lnTo>
                  <a:pt x="71" y="1011"/>
                </a:lnTo>
                <a:lnTo>
                  <a:pt x="72" y="1019"/>
                </a:lnTo>
                <a:lnTo>
                  <a:pt x="73" y="1029"/>
                </a:lnTo>
                <a:lnTo>
                  <a:pt x="75" y="1039"/>
                </a:lnTo>
                <a:lnTo>
                  <a:pt x="75" y="1048"/>
                </a:lnTo>
                <a:lnTo>
                  <a:pt x="76" y="1058"/>
                </a:lnTo>
                <a:lnTo>
                  <a:pt x="77" y="1068"/>
                </a:lnTo>
                <a:lnTo>
                  <a:pt x="78" y="1077"/>
                </a:lnTo>
                <a:lnTo>
                  <a:pt x="79" y="1087"/>
                </a:lnTo>
                <a:lnTo>
                  <a:pt x="81" y="1097"/>
                </a:lnTo>
                <a:lnTo>
                  <a:pt x="82" y="1107"/>
                </a:lnTo>
                <a:lnTo>
                  <a:pt x="86" y="1118"/>
                </a:lnTo>
                <a:lnTo>
                  <a:pt x="88" y="1128"/>
                </a:lnTo>
                <a:lnTo>
                  <a:pt x="90" y="1139"/>
                </a:lnTo>
                <a:lnTo>
                  <a:pt x="92" y="1150"/>
                </a:lnTo>
                <a:lnTo>
                  <a:pt x="95" y="1161"/>
                </a:lnTo>
                <a:lnTo>
                  <a:pt x="99" y="1171"/>
                </a:lnTo>
                <a:lnTo>
                  <a:pt x="102" y="1182"/>
                </a:lnTo>
                <a:lnTo>
                  <a:pt x="105" y="1192"/>
                </a:lnTo>
                <a:lnTo>
                  <a:pt x="110" y="1203"/>
                </a:lnTo>
                <a:lnTo>
                  <a:pt x="113" y="1213"/>
                </a:lnTo>
                <a:lnTo>
                  <a:pt x="116" y="1224"/>
                </a:lnTo>
                <a:lnTo>
                  <a:pt x="121" y="1235"/>
                </a:lnTo>
                <a:lnTo>
                  <a:pt x="126" y="1246"/>
                </a:lnTo>
                <a:lnTo>
                  <a:pt x="130" y="1256"/>
                </a:lnTo>
                <a:lnTo>
                  <a:pt x="136" y="1267"/>
                </a:lnTo>
                <a:lnTo>
                  <a:pt x="141" y="1278"/>
                </a:lnTo>
                <a:lnTo>
                  <a:pt x="148" y="1289"/>
                </a:lnTo>
                <a:lnTo>
                  <a:pt x="153" y="1299"/>
                </a:lnTo>
                <a:lnTo>
                  <a:pt x="160" y="1310"/>
                </a:lnTo>
                <a:lnTo>
                  <a:pt x="167" y="1319"/>
                </a:lnTo>
                <a:lnTo>
                  <a:pt x="174" y="1330"/>
                </a:lnTo>
                <a:lnTo>
                  <a:pt x="181" y="1340"/>
                </a:lnTo>
                <a:lnTo>
                  <a:pt x="190" y="1351"/>
                </a:lnTo>
                <a:lnTo>
                  <a:pt x="197" y="1361"/>
                </a:lnTo>
                <a:lnTo>
                  <a:pt x="207" y="1372"/>
                </a:lnTo>
                <a:lnTo>
                  <a:pt x="215" y="1381"/>
                </a:lnTo>
                <a:lnTo>
                  <a:pt x="224" y="1390"/>
                </a:lnTo>
                <a:lnTo>
                  <a:pt x="233" y="1397"/>
                </a:lnTo>
                <a:lnTo>
                  <a:pt x="244" y="1406"/>
                </a:lnTo>
                <a:lnTo>
                  <a:pt x="254" y="1413"/>
                </a:lnTo>
                <a:lnTo>
                  <a:pt x="265" y="1420"/>
                </a:lnTo>
                <a:lnTo>
                  <a:pt x="276" y="1427"/>
                </a:lnTo>
                <a:lnTo>
                  <a:pt x="288" y="1434"/>
                </a:lnTo>
                <a:lnTo>
                  <a:pt x="299" y="1439"/>
                </a:lnTo>
                <a:lnTo>
                  <a:pt x="312" y="1444"/>
                </a:lnTo>
                <a:lnTo>
                  <a:pt x="325" y="1450"/>
                </a:lnTo>
                <a:lnTo>
                  <a:pt x="338" y="1455"/>
                </a:lnTo>
                <a:lnTo>
                  <a:pt x="352" y="1459"/>
                </a:lnTo>
                <a:lnTo>
                  <a:pt x="365" y="1463"/>
                </a:lnTo>
                <a:lnTo>
                  <a:pt x="379" y="1466"/>
                </a:lnTo>
                <a:lnTo>
                  <a:pt x="393" y="1471"/>
                </a:lnTo>
                <a:lnTo>
                  <a:pt x="405" y="1473"/>
                </a:lnTo>
                <a:lnTo>
                  <a:pt x="421" y="1475"/>
                </a:lnTo>
                <a:lnTo>
                  <a:pt x="435" y="1477"/>
                </a:lnTo>
                <a:lnTo>
                  <a:pt x="450" y="1479"/>
                </a:lnTo>
                <a:lnTo>
                  <a:pt x="463" y="1480"/>
                </a:lnTo>
                <a:lnTo>
                  <a:pt x="479" y="1481"/>
                </a:lnTo>
                <a:lnTo>
                  <a:pt x="493" y="1483"/>
                </a:lnTo>
                <a:lnTo>
                  <a:pt x="508" y="1485"/>
                </a:lnTo>
                <a:lnTo>
                  <a:pt x="522" y="1485"/>
                </a:lnTo>
                <a:lnTo>
                  <a:pt x="538" y="1485"/>
                </a:lnTo>
                <a:lnTo>
                  <a:pt x="552" y="1485"/>
                </a:lnTo>
                <a:lnTo>
                  <a:pt x="567" y="1486"/>
                </a:lnTo>
                <a:lnTo>
                  <a:pt x="582" y="1485"/>
                </a:lnTo>
                <a:lnTo>
                  <a:pt x="597" y="1485"/>
                </a:lnTo>
                <a:lnTo>
                  <a:pt x="611" y="1485"/>
                </a:lnTo>
                <a:lnTo>
                  <a:pt x="626" y="1485"/>
                </a:lnTo>
                <a:lnTo>
                  <a:pt x="640" y="1483"/>
                </a:lnTo>
                <a:lnTo>
                  <a:pt x="654" y="1481"/>
                </a:lnTo>
                <a:lnTo>
                  <a:pt x="668" y="1479"/>
                </a:lnTo>
                <a:lnTo>
                  <a:pt x="682" y="1478"/>
                </a:lnTo>
                <a:lnTo>
                  <a:pt x="695" y="1476"/>
                </a:lnTo>
                <a:lnTo>
                  <a:pt x="709" y="1475"/>
                </a:lnTo>
                <a:lnTo>
                  <a:pt x="722" y="1474"/>
                </a:lnTo>
                <a:lnTo>
                  <a:pt x="735" y="1473"/>
                </a:lnTo>
                <a:lnTo>
                  <a:pt x="747" y="1471"/>
                </a:lnTo>
                <a:lnTo>
                  <a:pt x="759" y="1468"/>
                </a:lnTo>
                <a:lnTo>
                  <a:pt x="771" y="1466"/>
                </a:lnTo>
                <a:lnTo>
                  <a:pt x="783" y="1465"/>
                </a:lnTo>
                <a:lnTo>
                  <a:pt x="794" y="1463"/>
                </a:lnTo>
                <a:lnTo>
                  <a:pt x="805" y="1462"/>
                </a:lnTo>
                <a:lnTo>
                  <a:pt x="815" y="1460"/>
                </a:lnTo>
                <a:lnTo>
                  <a:pt x="826" y="1459"/>
                </a:lnTo>
                <a:lnTo>
                  <a:pt x="834" y="1455"/>
                </a:lnTo>
                <a:lnTo>
                  <a:pt x="843" y="1454"/>
                </a:lnTo>
                <a:lnTo>
                  <a:pt x="852" y="1452"/>
                </a:lnTo>
                <a:lnTo>
                  <a:pt x="861" y="1451"/>
                </a:lnTo>
                <a:lnTo>
                  <a:pt x="867" y="1449"/>
                </a:lnTo>
                <a:lnTo>
                  <a:pt x="875" y="1448"/>
                </a:lnTo>
                <a:lnTo>
                  <a:pt x="882" y="1445"/>
                </a:lnTo>
                <a:lnTo>
                  <a:pt x="888" y="1445"/>
                </a:lnTo>
                <a:lnTo>
                  <a:pt x="897" y="1442"/>
                </a:lnTo>
                <a:lnTo>
                  <a:pt x="905" y="1441"/>
                </a:lnTo>
                <a:lnTo>
                  <a:pt x="909" y="1440"/>
                </a:lnTo>
                <a:lnTo>
                  <a:pt x="911" y="1440"/>
                </a:lnTo>
                <a:lnTo>
                  <a:pt x="913" y="1441"/>
                </a:lnTo>
                <a:lnTo>
                  <a:pt x="921" y="1448"/>
                </a:lnTo>
                <a:lnTo>
                  <a:pt x="926" y="1451"/>
                </a:lnTo>
                <a:lnTo>
                  <a:pt x="934" y="1456"/>
                </a:lnTo>
                <a:lnTo>
                  <a:pt x="937" y="1460"/>
                </a:lnTo>
                <a:lnTo>
                  <a:pt x="942" y="1463"/>
                </a:lnTo>
                <a:lnTo>
                  <a:pt x="946" y="1466"/>
                </a:lnTo>
                <a:lnTo>
                  <a:pt x="953" y="1469"/>
                </a:lnTo>
                <a:lnTo>
                  <a:pt x="957" y="1473"/>
                </a:lnTo>
                <a:lnTo>
                  <a:pt x="963" y="1476"/>
                </a:lnTo>
                <a:lnTo>
                  <a:pt x="967" y="1479"/>
                </a:lnTo>
                <a:lnTo>
                  <a:pt x="974" y="1483"/>
                </a:lnTo>
                <a:lnTo>
                  <a:pt x="979" y="1486"/>
                </a:lnTo>
                <a:lnTo>
                  <a:pt x="986" y="1490"/>
                </a:lnTo>
                <a:lnTo>
                  <a:pt x="992" y="1495"/>
                </a:lnTo>
                <a:lnTo>
                  <a:pt x="1000" y="1499"/>
                </a:lnTo>
                <a:lnTo>
                  <a:pt x="1006" y="1502"/>
                </a:lnTo>
                <a:lnTo>
                  <a:pt x="1013" y="1506"/>
                </a:lnTo>
                <a:lnTo>
                  <a:pt x="1021" y="1510"/>
                </a:lnTo>
                <a:lnTo>
                  <a:pt x="1029" y="1514"/>
                </a:lnTo>
                <a:lnTo>
                  <a:pt x="1037" y="1518"/>
                </a:lnTo>
                <a:lnTo>
                  <a:pt x="1046" y="1523"/>
                </a:lnTo>
                <a:lnTo>
                  <a:pt x="1053" y="1526"/>
                </a:lnTo>
                <a:lnTo>
                  <a:pt x="1063" y="1532"/>
                </a:lnTo>
                <a:lnTo>
                  <a:pt x="1071" y="1535"/>
                </a:lnTo>
                <a:lnTo>
                  <a:pt x="1080" y="1540"/>
                </a:lnTo>
                <a:lnTo>
                  <a:pt x="1089" y="1543"/>
                </a:lnTo>
                <a:lnTo>
                  <a:pt x="1098" y="1547"/>
                </a:lnTo>
                <a:lnTo>
                  <a:pt x="1107" y="1550"/>
                </a:lnTo>
                <a:lnTo>
                  <a:pt x="1117" y="1554"/>
                </a:lnTo>
                <a:lnTo>
                  <a:pt x="1127" y="1557"/>
                </a:lnTo>
                <a:lnTo>
                  <a:pt x="1137" y="1561"/>
                </a:lnTo>
                <a:lnTo>
                  <a:pt x="1147" y="1565"/>
                </a:lnTo>
                <a:lnTo>
                  <a:pt x="1156" y="1568"/>
                </a:lnTo>
                <a:lnTo>
                  <a:pt x="1166" y="1571"/>
                </a:lnTo>
                <a:lnTo>
                  <a:pt x="1176" y="1575"/>
                </a:lnTo>
                <a:lnTo>
                  <a:pt x="1186" y="1577"/>
                </a:lnTo>
                <a:lnTo>
                  <a:pt x="1197" y="1579"/>
                </a:lnTo>
                <a:lnTo>
                  <a:pt x="1208" y="1581"/>
                </a:lnTo>
                <a:lnTo>
                  <a:pt x="1220" y="1584"/>
                </a:lnTo>
                <a:lnTo>
                  <a:pt x="1230" y="1586"/>
                </a:lnTo>
                <a:lnTo>
                  <a:pt x="1241" y="1588"/>
                </a:lnTo>
                <a:lnTo>
                  <a:pt x="1252" y="1589"/>
                </a:lnTo>
                <a:lnTo>
                  <a:pt x="1264" y="1591"/>
                </a:lnTo>
                <a:lnTo>
                  <a:pt x="1275" y="1591"/>
                </a:lnTo>
                <a:lnTo>
                  <a:pt x="1287" y="1592"/>
                </a:lnTo>
                <a:lnTo>
                  <a:pt x="1298" y="1593"/>
                </a:lnTo>
                <a:lnTo>
                  <a:pt x="1310" y="1594"/>
                </a:lnTo>
                <a:lnTo>
                  <a:pt x="1321" y="1593"/>
                </a:lnTo>
                <a:lnTo>
                  <a:pt x="1333" y="1593"/>
                </a:lnTo>
                <a:lnTo>
                  <a:pt x="1344" y="1592"/>
                </a:lnTo>
                <a:lnTo>
                  <a:pt x="1356" y="1592"/>
                </a:lnTo>
                <a:lnTo>
                  <a:pt x="1367" y="1590"/>
                </a:lnTo>
                <a:lnTo>
                  <a:pt x="1379" y="1589"/>
                </a:lnTo>
                <a:lnTo>
                  <a:pt x="1390" y="1588"/>
                </a:lnTo>
                <a:lnTo>
                  <a:pt x="1403" y="1587"/>
                </a:lnTo>
                <a:lnTo>
                  <a:pt x="1414" y="1583"/>
                </a:lnTo>
                <a:lnTo>
                  <a:pt x="1426" y="1580"/>
                </a:lnTo>
                <a:lnTo>
                  <a:pt x="1437" y="1576"/>
                </a:lnTo>
                <a:lnTo>
                  <a:pt x="1449" y="1571"/>
                </a:lnTo>
                <a:lnTo>
                  <a:pt x="1459" y="1566"/>
                </a:lnTo>
                <a:lnTo>
                  <a:pt x="1472" y="1561"/>
                </a:lnTo>
                <a:lnTo>
                  <a:pt x="1483" y="1556"/>
                </a:lnTo>
                <a:lnTo>
                  <a:pt x="1495" y="1550"/>
                </a:lnTo>
                <a:lnTo>
                  <a:pt x="1505" y="1543"/>
                </a:lnTo>
                <a:lnTo>
                  <a:pt x="1516" y="1536"/>
                </a:lnTo>
                <a:lnTo>
                  <a:pt x="1525" y="1529"/>
                </a:lnTo>
                <a:lnTo>
                  <a:pt x="1537" y="1521"/>
                </a:lnTo>
                <a:lnTo>
                  <a:pt x="1547" y="1512"/>
                </a:lnTo>
                <a:lnTo>
                  <a:pt x="1558" y="1504"/>
                </a:lnTo>
                <a:lnTo>
                  <a:pt x="1569" y="1497"/>
                </a:lnTo>
                <a:lnTo>
                  <a:pt x="1580" y="1489"/>
                </a:lnTo>
                <a:lnTo>
                  <a:pt x="1590" y="1479"/>
                </a:lnTo>
                <a:lnTo>
                  <a:pt x="1600" y="1469"/>
                </a:lnTo>
                <a:lnTo>
                  <a:pt x="1610" y="1460"/>
                </a:lnTo>
                <a:lnTo>
                  <a:pt x="1621" y="1451"/>
                </a:lnTo>
                <a:lnTo>
                  <a:pt x="1631" y="1441"/>
                </a:lnTo>
                <a:lnTo>
                  <a:pt x="1640" y="1431"/>
                </a:lnTo>
                <a:lnTo>
                  <a:pt x="1650" y="1421"/>
                </a:lnTo>
                <a:lnTo>
                  <a:pt x="1660" y="1413"/>
                </a:lnTo>
                <a:lnTo>
                  <a:pt x="1669" y="1402"/>
                </a:lnTo>
                <a:lnTo>
                  <a:pt x="1678" y="1391"/>
                </a:lnTo>
                <a:lnTo>
                  <a:pt x="1686" y="1381"/>
                </a:lnTo>
                <a:lnTo>
                  <a:pt x="1696" y="1371"/>
                </a:lnTo>
                <a:lnTo>
                  <a:pt x="1704" y="1360"/>
                </a:lnTo>
                <a:lnTo>
                  <a:pt x="1713" y="1349"/>
                </a:lnTo>
                <a:lnTo>
                  <a:pt x="1721" y="1339"/>
                </a:lnTo>
                <a:lnTo>
                  <a:pt x="1730" y="1329"/>
                </a:lnTo>
                <a:lnTo>
                  <a:pt x="1737" y="1318"/>
                </a:lnTo>
                <a:lnTo>
                  <a:pt x="1744" y="1307"/>
                </a:lnTo>
                <a:lnTo>
                  <a:pt x="1752" y="1296"/>
                </a:lnTo>
                <a:lnTo>
                  <a:pt x="1760" y="1287"/>
                </a:lnTo>
                <a:lnTo>
                  <a:pt x="1766" y="1277"/>
                </a:lnTo>
                <a:lnTo>
                  <a:pt x="1774" y="1267"/>
                </a:lnTo>
                <a:lnTo>
                  <a:pt x="1781" y="1257"/>
                </a:lnTo>
                <a:lnTo>
                  <a:pt x="1788" y="1247"/>
                </a:lnTo>
                <a:lnTo>
                  <a:pt x="1794" y="1237"/>
                </a:lnTo>
                <a:lnTo>
                  <a:pt x="1799" y="1227"/>
                </a:lnTo>
                <a:lnTo>
                  <a:pt x="1805" y="1219"/>
                </a:lnTo>
                <a:lnTo>
                  <a:pt x="1811" y="1210"/>
                </a:lnTo>
                <a:lnTo>
                  <a:pt x="1817" y="1201"/>
                </a:lnTo>
                <a:lnTo>
                  <a:pt x="1822" y="1194"/>
                </a:lnTo>
                <a:lnTo>
                  <a:pt x="1828" y="1185"/>
                </a:lnTo>
                <a:lnTo>
                  <a:pt x="1833" y="1178"/>
                </a:lnTo>
                <a:lnTo>
                  <a:pt x="1836" y="1171"/>
                </a:lnTo>
                <a:lnTo>
                  <a:pt x="1841" y="1163"/>
                </a:lnTo>
                <a:lnTo>
                  <a:pt x="1844" y="1156"/>
                </a:lnTo>
                <a:lnTo>
                  <a:pt x="1848" y="1151"/>
                </a:lnTo>
                <a:lnTo>
                  <a:pt x="1851" y="1144"/>
                </a:lnTo>
                <a:lnTo>
                  <a:pt x="1854" y="1139"/>
                </a:lnTo>
                <a:lnTo>
                  <a:pt x="1857" y="1133"/>
                </a:lnTo>
                <a:lnTo>
                  <a:pt x="1860" y="1130"/>
                </a:lnTo>
                <a:lnTo>
                  <a:pt x="1864" y="1122"/>
                </a:lnTo>
                <a:lnTo>
                  <a:pt x="1868" y="1117"/>
                </a:lnTo>
                <a:lnTo>
                  <a:pt x="1870" y="1113"/>
                </a:lnTo>
                <a:lnTo>
                  <a:pt x="1871" y="1113"/>
                </a:lnTo>
                <a:lnTo>
                  <a:pt x="1871" y="1114"/>
                </a:lnTo>
                <a:lnTo>
                  <a:pt x="1872" y="1119"/>
                </a:lnTo>
                <a:lnTo>
                  <a:pt x="1872" y="1122"/>
                </a:lnTo>
                <a:lnTo>
                  <a:pt x="1874" y="1127"/>
                </a:lnTo>
                <a:lnTo>
                  <a:pt x="1875" y="1132"/>
                </a:lnTo>
                <a:lnTo>
                  <a:pt x="1877" y="1139"/>
                </a:lnTo>
                <a:lnTo>
                  <a:pt x="1878" y="1145"/>
                </a:lnTo>
                <a:lnTo>
                  <a:pt x="1880" y="1152"/>
                </a:lnTo>
                <a:lnTo>
                  <a:pt x="1881" y="1160"/>
                </a:lnTo>
                <a:lnTo>
                  <a:pt x="1885" y="1169"/>
                </a:lnTo>
                <a:lnTo>
                  <a:pt x="1886" y="1178"/>
                </a:lnTo>
                <a:lnTo>
                  <a:pt x="1889" y="1188"/>
                </a:lnTo>
                <a:lnTo>
                  <a:pt x="1892" y="1199"/>
                </a:lnTo>
                <a:lnTo>
                  <a:pt x="1895" y="1211"/>
                </a:lnTo>
                <a:lnTo>
                  <a:pt x="1898" y="1222"/>
                </a:lnTo>
                <a:lnTo>
                  <a:pt x="1901" y="1234"/>
                </a:lnTo>
                <a:lnTo>
                  <a:pt x="1904" y="1247"/>
                </a:lnTo>
                <a:lnTo>
                  <a:pt x="1909" y="1260"/>
                </a:lnTo>
                <a:lnTo>
                  <a:pt x="1912" y="1273"/>
                </a:lnTo>
                <a:lnTo>
                  <a:pt x="1916" y="1288"/>
                </a:lnTo>
                <a:lnTo>
                  <a:pt x="1921" y="1302"/>
                </a:lnTo>
                <a:lnTo>
                  <a:pt x="1926" y="1317"/>
                </a:lnTo>
                <a:lnTo>
                  <a:pt x="1931" y="1331"/>
                </a:lnTo>
                <a:lnTo>
                  <a:pt x="1936" y="1347"/>
                </a:lnTo>
                <a:lnTo>
                  <a:pt x="1940" y="1362"/>
                </a:lnTo>
                <a:lnTo>
                  <a:pt x="1947" y="1379"/>
                </a:lnTo>
                <a:lnTo>
                  <a:pt x="1952" y="1394"/>
                </a:lnTo>
                <a:lnTo>
                  <a:pt x="1959" y="1410"/>
                </a:lnTo>
                <a:lnTo>
                  <a:pt x="1966" y="1427"/>
                </a:lnTo>
                <a:lnTo>
                  <a:pt x="1972" y="1444"/>
                </a:lnTo>
                <a:lnTo>
                  <a:pt x="1979" y="1461"/>
                </a:lnTo>
                <a:lnTo>
                  <a:pt x="1985" y="1477"/>
                </a:lnTo>
                <a:lnTo>
                  <a:pt x="1992" y="1494"/>
                </a:lnTo>
                <a:lnTo>
                  <a:pt x="1999" y="1511"/>
                </a:lnTo>
                <a:lnTo>
                  <a:pt x="2006" y="1527"/>
                </a:lnTo>
                <a:lnTo>
                  <a:pt x="2015" y="1544"/>
                </a:lnTo>
                <a:lnTo>
                  <a:pt x="2022" y="1561"/>
                </a:lnTo>
                <a:lnTo>
                  <a:pt x="2031" y="1579"/>
                </a:lnTo>
                <a:lnTo>
                  <a:pt x="2039" y="1595"/>
                </a:lnTo>
                <a:lnTo>
                  <a:pt x="2048" y="1612"/>
                </a:lnTo>
                <a:lnTo>
                  <a:pt x="2056" y="1628"/>
                </a:lnTo>
                <a:lnTo>
                  <a:pt x="2066" y="1646"/>
                </a:lnTo>
                <a:lnTo>
                  <a:pt x="2075" y="1662"/>
                </a:lnTo>
                <a:lnTo>
                  <a:pt x="2085" y="1679"/>
                </a:lnTo>
                <a:lnTo>
                  <a:pt x="2095" y="1695"/>
                </a:lnTo>
                <a:lnTo>
                  <a:pt x="2106" y="1711"/>
                </a:lnTo>
                <a:lnTo>
                  <a:pt x="2116" y="1726"/>
                </a:lnTo>
                <a:lnTo>
                  <a:pt x="2125" y="1741"/>
                </a:lnTo>
                <a:lnTo>
                  <a:pt x="2136" y="1756"/>
                </a:lnTo>
                <a:lnTo>
                  <a:pt x="2148" y="1772"/>
                </a:lnTo>
                <a:lnTo>
                  <a:pt x="2159" y="1786"/>
                </a:lnTo>
                <a:lnTo>
                  <a:pt x="2171" y="1800"/>
                </a:lnTo>
                <a:lnTo>
                  <a:pt x="2182" y="1813"/>
                </a:lnTo>
                <a:lnTo>
                  <a:pt x="2195" y="1827"/>
                </a:lnTo>
                <a:lnTo>
                  <a:pt x="2208" y="1840"/>
                </a:lnTo>
                <a:lnTo>
                  <a:pt x="2220" y="1852"/>
                </a:lnTo>
                <a:lnTo>
                  <a:pt x="2233" y="1864"/>
                </a:lnTo>
                <a:lnTo>
                  <a:pt x="2247" y="1876"/>
                </a:lnTo>
                <a:lnTo>
                  <a:pt x="2260" y="1885"/>
                </a:lnTo>
                <a:lnTo>
                  <a:pt x="2273" y="1896"/>
                </a:lnTo>
                <a:lnTo>
                  <a:pt x="2287" y="1906"/>
                </a:lnTo>
                <a:lnTo>
                  <a:pt x="2303" y="1916"/>
                </a:lnTo>
                <a:lnTo>
                  <a:pt x="2307" y="1918"/>
                </a:lnTo>
                <a:lnTo>
                  <a:pt x="2313" y="1922"/>
                </a:lnTo>
                <a:lnTo>
                  <a:pt x="2318" y="1925"/>
                </a:lnTo>
                <a:lnTo>
                  <a:pt x="2324" y="1928"/>
                </a:lnTo>
                <a:lnTo>
                  <a:pt x="2333" y="1933"/>
                </a:lnTo>
                <a:lnTo>
                  <a:pt x="2344" y="1938"/>
                </a:lnTo>
                <a:lnTo>
                  <a:pt x="2353" y="1941"/>
                </a:lnTo>
                <a:lnTo>
                  <a:pt x="2362" y="1945"/>
                </a:lnTo>
                <a:lnTo>
                  <a:pt x="2371" y="1948"/>
                </a:lnTo>
                <a:lnTo>
                  <a:pt x="2379" y="1951"/>
                </a:lnTo>
                <a:lnTo>
                  <a:pt x="2386" y="1952"/>
                </a:lnTo>
                <a:lnTo>
                  <a:pt x="2394" y="1953"/>
                </a:lnTo>
                <a:lnTo>
                  <a:pt x="2400" y="1953"/>
                </a:lnTo>
                <a:lnTo>
                  <a:pt x="2408" y="1954"/>
                </a:lnTo>
                <a:lnTo>
                  <a:pt x="2413" y="1953"/>
                </a:lnTo>
                <a:lnTo>
                  <a:pt x="2420" y="1953"/>
                </a:lnTo>
                <a:lnTo>
                  <a:pt x="2425" y="1952"/>
                </a:lnTo>
                <a:lnTo>
                  <a:pt x="2431" y="1951"/>
                </a:lnTo>
                <a:lnTo>
                  <a:pt x="2439" y="1945"/>
                </a:lnTo>
                <a:lnTo>
                  <a:pt x="2446" y="1939"/>
                </a:lnTo>
                <a:lnTo>
                  <a:pt x="2452" y="1929"/>
                </a:lnTo>
                <a:lnTo>
                  <a:pt x="2458" y="1921"/>
                </a:lnTo>
                <a:lnTo>
                  <a:pt x="2459" y="1914"/>
                </a:lnTo>
                <a:lnTo>
                  <a:pt x="2460" y="1908"/>
                </a:lnTo>
                <a:lnTo>
                  <a:pt x="2462" y="1902"/>
                </a:lnTo>
                <a:lnTo>
                  <a:pt x="2464" y="1896"/>
                </a:lnTo>
                <a:lnTo>
                  <a:pt x="2465" y="1889"/>
                </a:lnTo>
                <a:lnTo>
                  <a:pt x="2466" y="1882"/>
                </a:lnTo>
                <a:lnTo>
                  <a:pt x="2466" y="1875"/>
                </a:lnTo>
                <a:lnTo>
                  <a:pt x="2467" y="1868"/>
                </a:lnTo>
                <a:lnTo>
                  <a:pt x="2466" y="1859"/>
                </a:lnTo>
                <a:lnTo>
                  <a:pt x="2466" y="1850"/>
                </a:lnTo>
                <a:lnTo>
                  <a:pt x="2465" y="1842"/>
                </a:lnTo>
                <a:lnTo>
                  <a:pt x="2465" y="1834"/>
                </a:lnTo>
                <a:lnTo>
                  <a:pt x="2464" y="1824"/>
                </a:lnTo>
                <a:lnTo>
                  <a:pt x="2463" y="1815"/>
                </a:lnTo>
                <a:lnTo>
                  <a:pt x="2462" y="1807"/>
                </a:lnTo>
                <a:lnTo>
                  <a:pt x="2460" y="1798"/>
                </a:lnTo>
                <a:lnTo>
                  <a:pt x="2458" y="1788"/>
                </a:lnTo>
                <a:lnTo>
                  <a:pt x="2456" y="1778"/>
                </a:lnTo>
                <a:lnTo>
                  <a:pt x="2454" y="1768"/>
                </a:lnTo>
                <a:lnTo>
                  <a:pt x="2453" y="1758"/>
                </a:lnTo>
                <a:lnTo>
                  <a:pt x="2450" y="1748"/>
                </a:lnTo>
                <a:lnTo>
                  <a:pt x="2447" y="1738"/>
                </a:lnTo>
                <a:lnTo>
                  <a:pt x="2445" y="1728"/>
                </a:lnTo>
                <a:lnTo>
                  <a:pt x="2443" y="1718"/>
                </a:lnTo>
                <a:lnTo>
                  <a:pt x="2440" y="1707"/>
                </a:lnTo>
                <a:lnTo>
                  <a:pt x="2436" y="1696"/>
                </a:lnTo>
                <a:lnTo>
                  <a:pt x="2433" y="1685"/>
                </a:lnTo>
                <a:lnTo>
                  <a:pt x="2430" y="1675"/>
                </a:lnTo>
                <a:lnTo>
                  <a:pt x="2425" y="1664"/>
                </a:lnTo>
                <a:lnTo>
                  <a:pt x="2422" y="1653"/>
                </a:lnTo>
                <a:lnTo>
                  <a:pt x="2419" y="1642"/>
                </a:lnTo>
                <a:lnTo>
                  <a:pt x="2416" y="1633"/>
                </a:lnTo>
                <a:lnTo>
                  <a:pt x="2411" y="1622"/>
                </a:lnTo>
                <a:lnTo>
                  <a:pt x="2408" y="1611"/>
                </a:lnTo>
                <a:lnTo>
                  <a:pt x="2404" y="1600"/>
                </a:lnTo>
                <a:lnTo>
                  <a:pt x="2400" y="1590"/>
                </a:lnTo>
                <a:lnTo>
                  <a:pt x="2396" y="1580"/>
                </a:lnTo>
                <a:lnTo>
                  <a:pt x="2393" y="1570"/>
                </a:lnTo>
                <a:lnTo>
                  <a:pt x="2389" y="1560"/>
                </a:lnTo>
                <a:lnTo>
                  <a:pt x="2386" y="1550"/>
                </a:lnTo>
                <a:lnTo>
                  <a:pt x="2382" y="1540"/>
                </a:lnTo>
                <a:lnTo>
                  <a:pt x="2377" y="1530"/>
                </a:lnTo>
                <a:lnTo>
                  <a:pt x="2373" y="1520"/>
                </a:lnTo>
                <a:lnTo>
                  <a:pt x="2370" y="1511"/>
                </a:lnTo>
                <a:lnTo>
                  <a:pt x="2365" y="1501"/>
                </a:lnTo>
                <a:lnTo>
                  <a:pt x="2361" y="1491"/>
                </a:lnTo>
                <a:lnTo>
                  <a:pt x="2358" y="1483"/>
                </a:lnTo>
                <a:lnTo>
                  <a:pt x="2354" y="1475"/>
                </a:lnTo>
                <a:lnTo>
                  <a:pt x="2350" y="1466"/>
                </a:lnTo>
                <a:lnTo>
                  <a:pt x="2347" y="1459"/>
                </a:lnTo>
                <a:lnTo>
                  <a:pt x="2342" y="1450"/>
                </a:lnTo>
                <a:lnTo>
                  <a:pt x="2339" y="1443"/>
                </a:lnTo>
                <a:lnTo>
                  <a:pt x="2336" y="1436"/>
                </a:lnTo>
                <a:lnTo>
                  <a:pt x="2332" y="1428"/>
                </a:lnTo>
                <a:lnTo>
                  <a:pt x="2329" y="1421"/>
                </a:lnTo>
                <a:lnTo>
                  <a:pt x="2327" y="1416"/>
                </a:lnTo>
                <a:lnTo>
                  <a:pt x="2321" y="1407"/>
                </a:lnTo>
                <a:lnTo>
                  <a:pt x="2317" y="1398"/>
                </a:lnTo>
                <a:lnTo>
                  <a:pt x="2312" y="1390"/>
                </a:lnTo>
                <a:lnTo>
                  <a:pt x="2307" y="1382"/>
                </a:lnTo>
                <a:lnTo>
                  <a:pt x="2301" y="1373"/>
                </a:lnTo>
                <a:lnTo>
                  <a:pt x="2295" y="1365"/>
                </a:lnTo>
                <a:lnTo>
                  <a:pt x="2289" y="1357"/>
                </a:lnTo>
                <a:lnTo>
                  <a:pt x="2283" y="1349"/>
                </a:lnTo>
                <a:lnTo>
                  <a:pt x="2275" y="1340"/>
                </a:lnTo>
                <a:lnTo>
                  <a:pt x="2268" y="1333"/>
                </a:lnTo>
                <a:lnTo>
                  <a:pt x="2260" y="1324"/>
                </a:lnTo>
                <a:lnTo>
                  <a:pt x="2254" y="1316"/>
                </a:lnTo>
                <a:lnTo>
                  <a:pt x="2246" y="1307"/>
                </a:lnTo>
                <a:lnTo>
                  <a:pt x="2238" y="1300"/>
                </a:lnTo>
                <a:lnTo>
                  <a:pt x="2231" y="1291"/>
                </a:lnTo>
                <a:lnTo>
                  <a:pt x="2223" y="1283"/>
                </a:lnTo>
                <a:lnTo>
                  <a:pt x="2213" y="1273"/>
                </a:lnTo>
                <a:lnTo>
                  <a:pt x="2204" y="1266"/>
                </a:lnTo>
                <a:lnTo>
                  <a:pt x="2195" y="1257"/>
                </a:lnTo>
                <a:lnTo>
                  <a:pt x="2187" y="1249"/>
                </a:lnTo>
                <a:lnTo>
                  <a:pt x="2178" y="1241"/>
                </a:lnTo>
                <a:lnTo>
                  <a:pt x="2169" y="1233"/>
                </a:lnTo>
                <a:lnTo>
                  <a:pt x="2160" y="1224"/>
                </a:lnTo>
                <a:lnTo>
                  <a:pt x="2152" y="1218"/>
                </a:lnTo>
                <a:lnTo>
                  <a:pt x="2142" y="1209"/>
                </a:lnTo>
                <a:lnTo>
                  <a:pt x="2133" y="1201"/>
                </a:lnTo>
                <a:lnTo>
                  <a:pt x="2124" y="1194"/>
                </a:lnTo>
                <a:lnTo>
                  <a:pt x="2116" y="1187"/>
                </a:lnTo>
                <a:lnTo>
                  <a:pt x="2106" y="1179"/>
                </a:lnTo>
                <a:lnTo>
                  <a:pt x="2097" y="1172"/>
                </a:lnTo>
                <a:lnTo>
                  <a:pt x="2088" y="1165"/>
                </a:lnTo>
                <a:lnTo>
                  <a:pt x="2079" y="1159"/>
                </a:lnTo>
                <a:lnTo>
                  <a:pt x="2070" y="1151"/>
                </a:lnTo>
                <a:lnTo>
                  <a:pt x="2061" y="1144"/>
                </a:lnTo>
                <a:lnTo>
                  <a:pt x="2052" y="1138"/>
                </a:lnTo>
                <a:lnTo>
                  <a:pt x="2043" y="1131"/>
                </a:lnTo>
                <a:lnTo>
                  <a:pt x="2033" y="1125"/>
                </a:lnTo>
                <a:lnTo>
                  <a:pt x="2026" y="1118"/>
                </a:lnTo>
                <a:lnTo>
                  <a:pt x="2017" y="1111"/>
                </a:lnTo>
                <a:lnTo>
                  <a:pt x="2009" y="1106"/>
                </a:lnTo>
                <a:lnTo>
                  <a:pt x="2001" y="1099"/>
                </a:lnTo>
                <a:lnTo>
                  <a:pt x="1993" y="1094"/>
                </a:lnTo>
                <a:lnTo>
                  <a:pt x="1985" y="1088"/>
                </a:lnTo>
                <a:lnTo>
                  <a:pt x="1979" y="1084"/>
                </a:lnTo>
                <a:lnTo>
                  <a:pt x="1971" y="1079"/>
                </a:lnTo>
                <a:lnTo>
                  <a:pt x="1964" y="1074"/>
                </a:lnTo>
                <a:lnTo>
                  <a:pt x="1958" y="1070"/>
                </a:lnTo>
                <a:lnTo>
                  <a:pt x="1952" y="1067"/>
                </a:lnTo>
                <a:lnTo>
                  <a:pt x="1946" y="1061"/>
                </a:lnTo>
                <a:lnTo>
                  <a:pt x="1939" y="1057"/>
                </a:lnTo>
                <a:lnTo>
                  <a:pt x="1934" y="1053"/>
                </a:lnTo>
                <a:lnTo>
                  <a:pt x="1928" y="1050"/>
                </a:lnTo>
                <a:lnTo>
                  <a:pt x="1918" y="1044"/>
                </a:lnTo>
                <a:lnTo>
                  <a:pt x="1912" y="1039"/>
                </a:lnTo>
                <a:lnTo>
                  <a:pt x="1904" y="1035"/>
                </a:lnTo>
                <a:lnTo>
                  <a:pt x="1901" y="1033"/>
                </a:lnTo>
                <a:lnTo>
                  <a:pt x="1898" y="1030"/>
                </a:lnTo>
                <a:lnTo>
                  <a:pt x="1898" y="1030"/>
                </a:lnTo>
                <a:lnTo>
                  <a:pt x="1898" y="1028"/>
                </a:lnTo>
                <a:lnTo>
                  <a:pt x="1899" y="1023"/>
                </a:lnTo>
                <a:lnTo>
                  <a:pt x="1899" y="1017"/>
                </a:lnTo>
                <a:lnTo>
                  <a:pt x="1901" y="1013"/>
                </a:lnTo>
                <a:lnTo>
                  <a:pt x="1902" y="1007"/>
                </a:lnTo>
                <a:lnTo>
                  <a:pt x="1904" y="1002"/>
                </a:lnTo>
                <a:lnTo>
                  <a:pt x="1905" y="994"/>
                </a:lnTo>
                <a:lnTo>
                  <a:pt x="1908" y="987"/>
                </a:lnTo>
                <a:lnTo>
                  <a:pt x="1909" y="978"/>
                </a:lnTo>
                <a:lnTo>
                  <a:pt x="1911" y="970"/>
                </a:lnTo>
                <a:lnTo>
                  <a:pt x="1912" y="959"/>
                </a:lnTo>
                <a:lnTo>
                  <a:pt x="1914" y="949"/>
                </a:lnTo>
                <a:lnTo>
                  <a:pt x="1915" y="938"/>
                </a:lnTo>
                <a:lnTo>
                  <a:pt x="1917" y="929"/>
                </a:lnTo>
                <a:lnTo>
                  <a:pt x="1917" y="915"/>
                </a:lnTo>
                <a:lnTo>
                  <a:pt x="1920" y="903"/>
                </a:lnTo>
                <a:lnTo>
                  <a:pt x="1920" y="890"/>
                </a:lnTo>
                <a:lnTo>
                  <a:pt x="1922" y="878"/>
                </a:lnTo>
                <a:lnTo>
                  <a:pt x="1922" y="864"/>
                </a:lnTo>
                <a:lnTo>
                  <a:pt x="1922" y="851"/>
                </a:lnTo>
                <a:lnTo>
                  <a:pt x="1922" y="837"/>
                </a:lnTo>
                <a:lnTo>
                  <a:pt x="1923" y="822"/>
                </a:lnTo>
                <a:lnTo>
                  <a:pt x="1922" y="807"/>
                </a:lnTo>
                <a:lnTo>
                  <a:pt x="1922" y="792"/>
                </a:lnTo>
                <a:lnTo>
                  <a:pt x="1921" y="776"/>
                </a:lnTo>
                <a:lnTo>
                  <a:pt x="1920" y="762"/>
                </a:lnTo>
                <a:lnTo>
                  <a:pt x="1917" y="747"/>
                </a:lnTo>
                <a:lnTo>
                  <a:pt x="1915" y="732"/>
                </a:lnTo>
                <a:lnTo>
                  <a:pt x="1913" y="716"/>
                </a:lnTo>
                <a:lnTo>
                  <a:pt x="1911" y="701"/>
                </a:lnTo>
                <a:lnTo>
                  <a:pt x="1906" y="684"/>
                </a:lnTo>
                <a:lnTo>
                  <a:pt x="1902" y="668"/>
                </a:lnTo>
                <a:lnTo>
                  <a:pt x="1897" y="652"/>
                </a:lnTo>
                <a:lnTo>
                  <a:pt x="1892" y="636"/>
                </a:lnTo>
                <a:lnTo>
                  <a:pt x="1886" y="620"/>
                </a:lnTo>
                <a:lnTo>
                  <a:pt x="1879" y="605"/>
                </a:lnTo>
                <a:lnTo>
                  <a:pt x="1871" y="589"/>
                </a:lnTo>
                <a:lnTo>
                  <a:pt x="1865" y="575"/>
                </a:lnTo>
                <a:lnTo>
                  <a:pt x="1855" y="560"/>
                </a:lnTo>
                <a:lnTo>
                  <a:pt x="1846" y="545"/>
                </a:lnTo>
                <a:lnTo>
                  <a:pt x="1836" y="530"/>
                </a:lnTo>
                <a:lnTo>
                  <a:pt x="1826" y="517"/>
                </a:lnTo>
                <a:lnTo>
                  <a:pt x="1814" y="503"/>
                </a:lnTo>
                <a:lnTo>
                  <a:pt x="1802" y="488"/>
                </a:lnTo>
                <a:lnTo>
                  <a:pt x="1789" y="475"/>
                </a:lnTo>
                <a:lnTo>
                  <a:pt x="1776" y="463"/>
                </a:lnTo>
                <a:lnTo>
                  <a:pt x="1760" y="450"/>
                </a:lnTo>
                <a:lnTo>
                  <a:pt x="1744" y="437"/>
                </a:lnTo>
                <a:lnTo>
                  <a:pt x="1727" y="425"/>
                </a:lnTo>
                <a:lnTo>
                  <a:pt x="1710" y="414"/>
                </a:lnTo>
                <a:lnTo>
                  <a:pt x="1691" y="403"/>
                </a:lnTo>
                <a:lnTo>
                  <a:pt x="1672" y="393"/>
                </a:lnTo>
                <a:lnTo>
                  <a:pt x="1651" y="383"/>
                </a:lnTo>
                <a:lnTo>
                  <a:pt x="1631" y="376"/>
                </a:lnTo>
                <a:lnTo>
                  <a:pt x="1606" y="366"/>
                </a:lnTo>
                <a:lnTo>
                  <a:pt x="1582" y="359"/>
                </a:lnTo>
                <a:lnTo>
                  <a:pt x="1557" y="352"/>
                </a:lnTo>
                <a:lnTo>
                  <a:pt x="1532" y="346"/>
                </a:lnTo>
                <a:lnTo>
                  <a:pt x="1505" y="341"/>
                </a:lnTo>
                <a:lnTo>
                  <a:pt x="1475" y="336"/>
                </a:lnTo>
                <a:lnTo>
                  <a:pt x="1447" y="333"/>
                </a:lnTo>
                <a:lnTo>
                  <a:pt x="1417" y="331"/>
                </a:lnTo>
                <a:lnTo>
                  <a:pt x="1416" y="329"/>
                </a:lnTo>
                <a:lnTo>
                  <a:pt x="1416" y="326"/>
                </a:lnTo>
                <a:lnTo>
                  <a:pt x="1416" y="322"/>
                </a:lnTo>
                <a:lnTo>
                  <a:pt x="1416" y="317"/>
                </a:lnTo>
                <a:lnTo>
                  <a:pt x="1415" y="309"/>
                </a:lnTo>
                <a:lnTo>
                  <a:pt x="1414" y="300"/>
                </a:lnTo>
                <a:lnTo>
                  <a:pt x="1413" y="290"/>
                </a:lnTo>
                <a:lnTo>
                  <a:pt x="1412" y="280"/>
                </a:lnTo>
                <a:lnTo>
                  <a:pt x="1409" y="274"/>
                </a:lnTo>
                <a:lnTo>
                  <a:pt x="1408" y="267"/>
                </a:lnTo>
                <a:lnTo>
                  <a:pt x="1407" y="261"/>
                </a:lnTo>
                <a:lnTo>
                  <a:pt x="1406" y="255"/>
                </a:lnTo>
                <a:lnTo>
                  <a:pt x="1404" y="249"/>
                </a:lnTo>
                <a:lnTo>
                  <a:pt x="1403" y="242"/>
                </a:lnTo>
                <a:lnTo>
                  <a:pt x="1401" y="236"/>
                </a:lnTo>
                <a:lnTo>
                  <a:pt x="1399" y="229"/>
                </a:lnTo>
                <a:lnTo>
                  <a:pt x="1397" y="221"/>
                </a:lnTo>
                <a:lnTo>
                  <a:pt x="1395" y="214"/>
                </a:lnTo>
                <a:lnTo>
                  <a:pt x="1393" y="206"/>
                </a:lnTo>
                <a:lnTo>
                  <a:pt x="1391" y="199"/>
                </a:lnTo>
                <a:lnTo>
                  <a:pt x="1387" y="192"/>
                </a:lnTo>
                <a:lnTo>
                  <a:pt x="1385" y="185"/>
                </a:lnTo>
                <a:lnTo>
                  <a:pt x="1382" y="178"/>
                </a:lnTo>
                <a:lnTo>
                  <a:pt x="1380" y="171"/>
                </a:lnTo>
                <a:lnTo>
                  <a:pt x="1375" y="162"/>
                </a:lnTo>
                <a:lnTo>
                  <a:pt x="1372" y="155"/>
                </a:lnTo>
                <a:lnTo>
                  <a:pt x="1368" y="147"/>
                </a:lnTo>
                <a:lnTo>
                  <a:pt x="1364" y="140"/>
                </a:lnTo>
                <a:lnTo>
                  <a:pt x="1359" y="133"/>
                </a:lnTo>
                <a:lnTo>
                  <a:pt x="1355" y="125"/>
                </a:lnTo>
                <a:lnTo>
                  <a:pt x="1350" y="117"/>
                </a:lnTo>
                <a:lnTo>
                  <a:pt x="1346" y="111"/>
                </a:lnTo>
                <a:lnTo>
                  <a:pt x="1340" y="103"/>
                </a:lnTo>
                <a:lnTo>
                  <a:pt x="1335" y="97"/>
                </a:lnTo>
                <a:lnTo>
                  <a:pt x="1329" y="89"/>
                </a:lnTo>
                <a:lnTo>
                  <a:pt x="1324" y="82"/>
                </a:lnTo>
                <a:lnTo>
                  <a:pt x="1317" y="76"/>
                </a:lnTo>
                <a:lnTo>
                  <a:pt x="1311" y="69"/>
                </a:lnTo>
                <a:lnTo>
                  <a:pt x="1304" y="64"/>
                </a:lnTo>
                <a:lnTo>
                  <a:pt x="1299" y="58"/>
                </a:lnTo>
                <a:lnTo>
                  <a:pt x="1291" y="52"/>
                </a:lnTo>
                <a:lnTo>
                  <a:pt x="1283" y="46"/>
                </a:lnTo>
                <a:lnTo>
                  <a:pt x="1276" y="41"/>
                </a:lnTo>
                <a:lnTo>
                  <a:pt x="1268" y="36"/>
                </a:lnTo>
                <a:lnTo>
                  <a:pt x="1259" y="31"/>
                </a:lnTo>
                <a:lnTo>
                  <a:pt x="1251" y="26"/>
                </a:lnTo>
                <a:lnTo>
                  <a:pt x="1242" y="23"/>
                </a:lnTo>
                <a:lnTo>
                  <a:pt x="1233" y="20"/>
                </a:lnTo>
                <a:lnTo>
                  <a:pt x="1222" y="16"/>
                </a:lnTo>
                <a:lnTo>
                  <a:pt x="1212" y="12"/>
                </a:lnTo>
                <a:lnTo>
                  <a:pt x="1202" y="9"/>
                </a:lnTo>
                <a:lnTo>
                  <a:pt x="1193" y="8"/>
                </a:lnTo>
                <a:lnTo>
                  <a:pt x="1180" y="5"/>
                </a:lnTo>
                <a:lnTo>
                  <a:pt x="1170" y="3"/>
                </a:lnTo>
                <a:lnTo>
                  <a:pt x="1157" y="2"/>
                </a:lnTo>
                <a:lnTo>
                  <a:pt x="1147" y="2"/>
                </a:lnTo>
                <a:lnTo>
                  <a:pt x="1133" y="1"/>
                </a:lnTo>
                <a:lnTo>
                  <a:pt x="1120" y="0"/>
                </a:lnTo>
                <a:lnTo>
                  <a:pt x="1108" y="0"/>
                </a:lnTo>
                <a:lnTo>
                  <a:pt x="1097" y="1"/>
                </a:lnTo>
                <a:lnTo>
                  <a:pt x="1085" y="1"/>
                </a:lnTo>
                <a:lnTo>
                  <a:pt x="1074" y="2"/>
                </a:lnTo>
                <a:lnTo>
                  <a:pt x="1063" y="3"/>
                </a:lnTo>
                <a:lnTo>
                  <a:pt x="1053" y="6"/>
                </a:lnTo>
                <a:lnTo>
                  <a:pt x="1043" y="6"/>
                </a:lnTo>
                <a:lnTo>
                  <a:pt x="1033" y="8"/>
                </a:lnTo>
                <a:lnTo>
                  <a:pt x="1023" y="9"/>
                </a:lnTo>
                <a:lnTo>
                  <a:pt x="1014" y="12"/>
                </a:lnTo>
                <a:lnTo>
                  <a:pt x="1004" y="13"/>
                </a:lnTo>
                <a:lnTo>
                  <a:pt x="994" y="16"/>
                </a:lnTo>
                <a:lnTo>
                  <a:pt x="986" y="19"/>
                </a:lnTo>
                <a:lnTo>
                  <a:pt x="978" y="22"/>
                </a:lnTo>
                <a:lnTo>
                  <a:pt x="968" y="24"/>
                </a:lnTo>
                <a:lnTo>
                  <a:pt x="960" y="28"/>
                </a:lnTo>
                <a:lnTo>
                  <a:pt x="952" y="31"/>
                </a:lnTo>
                <a:lnTo>
                  <a:pt x="945" y="34"/>
                </a:lnTo>
                <a:lnTo>
                  <a:pt x="936" y="37"/>
                </a:lnTo>
                <a:lnTo>
                  <a:pt x="929" y="41"/>
                </a:lnTo>
                <a:lnTo>
                  <a:pt x="922" y="44"/>
                </a:lnTo>
                <a:lnTo>
                  <a:pt x="916" y="48"/>
                </a:lnTo>
                <a:lnTo>
                  <a:pt x="908" y="52"/>
                </a:lnTo>
                <a:lnTo>
                  <a:pt x="901" y="55"/>
                </a:lnTo>
                <a:lnTo>
                  <a:pt x="895" y="59"/>
                </a:lnTo>
                <a:lnTo>
                  <a:pt x="889" y="64"/>
                </a:lnTo>
                <a:lnTo>
                  <a:pt x="883" y="67"/>
                </a:lnTo>
                <a:lnTo>
                  <a:pt x="877" y="71"/>
                </a:lnTo>
                <a:lnTo>
                  <a:pt x="872" y="76"/>
                </a:lnTo>
                <a:lnTo>
                  <a:pt x="867" y="80"/>
                </a:lnTo>
                <a:lnTo>
                  <a:pt x="861" y="83"/>
                </a:lnTo>
                <a:lnTo>
                  <a:pt x="856" y="88"/>
                </a:lnTo>
                <a:lnTo>
                  <a:pt x="851" y="91"/>
                </a:lnTo>
                <a:lnTo>
                  <a:pt x="847" y="95"/>
                </a:lnTo>
                <a:lnTo>
                  <a:pt x="837" y="103"/>
                </a:lnTo>
                <a:lnTo>
                  <a:pt x="830" y="112"/>
                </a:lnTo>
                <a:lnTo>
                  <a:pt x="822" y="118"/>
                </a:lnTo>
                <a:lnTo>
                  <a:pt x="816" y="126"/>
                </a:lnTo>
                <a:lnTo>
                  <a:pt x="809" y="133"/>
                </a:lnTo>
                <a:lnTo>
                  <a:pt x="806" y="140"/>
                </a:lnTo>
                <a:lnTo>
                  <a:pt x="801" y="146"/>
                </a:lnTo>
                <a:lnTo>
                  <a:pt x="797" y="151"/>
                </a:lnTo>
                <a:lnTo>
                  <a:pt x="793" y="156"/>
                </a:lnTo>
                <a:lnTo>
                  <a:pt x="792" y="160"/>
                </a:lnTo>
                <a:lnTo>
                  <a:pt x="787" y="165"/>
                </a:lnTo>
                <a:lnTo>
                  <a:pt x="787" y="169"/>
                </a:lnTo>
                <a:lnTo>
                  <a:pt x="785" y="165"/>
                </a:lnTo>
                <a:lnTo>
                  <a:pt x="782" y="160"/>
                </a:lnTo>
                <a:lnTo>
                  <a:pt x="779" y="156"/>
                </a:lnTo>
                <a:lnTo>
                  <a:pt x="775" y="151"/>
                </a:lnTo>
                <a:lnTo>
                  <a:pt x="772" y="146"/>
                </a:lnTo>
                <a:lnTo>
                  <a:pt x="769" y="140"/>
                </a:lnTo>
                <a:lnTo>
                  <a:pt x="763" y="133"/>
                </a:lnTo>
                <a:lnTo>
                  <a:pt x="758" y="126"/>
                </a:lnTo>
                <a:lnTo>
                  <a:pt x="751" y="120"/>
                </a:lnTo>
                <a:lnTo>
                  <a:pt x="746" y="113"/>
                </a:lnTo>
                <a:lnTo>
                  <a:pt x="738" y="105"/>
                </a:lnTo>
                <a:lnTo>
                  <a:pt x="730" y="98"/>
                </a:lnTo>
                <a:lnTo>
                  <a:pt x="723" y="90"/>
                </a:lnTo>
                <a:lnTo>
                  <a:pt x="715" y="83"/>
                </a:lnTo>
                <a:lnTo>
                  <a:pt x="705" y="76"/>
                </a:lnTo>
                <a:lnTo>
                  <a:pt x="695" y="68"/>
                </a:lnTo>
                <a:lnTo>
                  <a:pt x="690" y="65"/>
                </a:lnTo>
                <a:lnTo>
                  <a:pt x="684" y="61"/>
                </a:lnTo>
                <a:lnTo>
                  <a:pt x="679" y="58"/>
                </a:lnTo>
                <a:lnTo>
                  <a:pt x="675" y="55"/>
                </a:lnTo>
                <a:lnTo>
                  <a:pt x="668" y="52"/>
                </a:lnTo>
                <a:lnTo>
                  <a:pt x="663" y="48"/>
                </a:lnTo>
                <a:lnTo>
                  <a:pt x="656" y="46"/>
                </a:lnTo>
                <a:lnTo>
                  <a:pt x="651" y="44"/>
                </a:lnTo>
                <a:lnTo>
                  <a:pt x="644" y="41"/>
                </a:lnTo>
                <a:lnTo>
                  <a:pt x="638" y="40"/>
                </a:lnTo>
                <a:lnTo>
                  <a:pt x="632" y="37"/>
                </a:lnTo>
                <a:lnTo>
                  <a:pt x="626" y="36"/>
                </a:lnTo>
                <a:lnTo>
                  <a:pt x="619" y="33"/>
                </a:lnTo>
                <a:lnTo>
                  <a:pt x="612" y="32"/>
                </a:lnTo>
                <a:lnTo>
                  <a:pt x="606" y="30"/>
                </a:lnTo>
                <a:lnTo>
                  <a:pt x="599" y="30"/>
                </a:lnTo>
                <a:lnTo>
                  <a:pt x="591" y="29"/>
                </a:lnTo>
                <a:lnTo>
                  <a:pt x="585" y="29"/>
                </a:lnTo>
                <a:lnTo>
                  <a:pt x="577" y="29"/>
                </a:lnTo>
                <a:lnTo>
                  <a:pt x="571" y="29"/>
                </a:lnTo>
                <a:lnTo>
                  <a:pt x="562" y="29"/>
                </a:lnTo>
                <a:lnTo>
                  <a:pt x="555" y="29"/>
                </a:lnTo>
                <a:lnTo>
                  <a:pt x="547" y="29"/>
                </a:lnTo>
                <a:lnTo>
                  <a:pt x="540" y="31"/>
                </a:lnTo>
                <a:lnTo>
                  <a:pt x="531" y="32"/>
                </a:lnTo>
                <a:lnTo>
                  <a:pt x="524" y="34"/>
                </a:lnTo>
                <a:lnTo>
                  <a:pt x="516" y="36"/>
                </a:lnTo>
                <a:lnTo>
                  <a:pt x="508" y="40"/>
                </a:lnTo>
                <a:lnTo>
                  <a:pt x="498" y="42"/>
                </a:lnTo>
                <a:lnTo>
                  <a:pt x="491" y="44"/>
                </a:lnTo>
                <a:lnTo>
                  <a:pt x="482" y="46"/>
                </a:lnTo>
                <a:lnTo>
                  <a:pt x="475" y="49"/>
                </a:lnTo>
                <a:lnTo>
                  <a:pt x="468" y="53"/>
                </a:lnTo>
                <a:lnTo>
                  <a:pt x="461" y="56"/>
                </a:lnTo>
                <a:lnTo>
                  <a:pt x="453" y="59"/>
                </a:lnTo>
                <a:lnTo>
                  <a:pt x="447" y="63"/>
                </a:lnTo>
                <a:lnTo>
                  <a:pt x="440" y="66"/>
                </a:lnTo>
                <a:lnTo>
                  <a:pt x="435" y="69"/>
                </a:lnTo>
                <a:lnTo>
                  <a:pt x="428" y="72"/>
                </a:lnTo>
                <a:lnTo>
                  <a:pt x="423" y="77"/>
                </a:lnTo>
                <a:lnTo>
                  <a:pt x="415" y="80"/>
                </a:lnTo>
                <a:lnTo>
                  <a:pt x="410" y="84"/>
                </a:lnTo>
                <a:lnTo>
                  <a:pt x="405" y="89"/>
                </a:lnTo>
                <a:lnTo>
                  <a:pt x="400" y="93"/>
                </a:lnTo>
                <a:lnTo>
                  <a:pt x="394" y="97"/>
                </a:lnTo>
                <a:lnTo>
                  <a:pt x="390" y="101"/>
                </a:lnTo>
                <a:lnTo>
                  <a:pt x="384" y="105"/>
                </a:lnTo>
                <a:lnTo>
                  <a:pt x="381" y="110"/>
                </a:lnTo>
                <a:lnTo>
                  <a:pt x="371" y="117"/>
                </a:lnTo>
                <a:lnTo>
                  <a:pt x="365" y="127"/>
                </a:lnTo>
                <a:lnTo>
                  <a:pt x="357" y="135"/>
                </a:lnTo>
                <a:lnTo>
                  <a:pt x="351" y="144"/>
                </a:lnTo>
                <a:lnTo>
                  <a:pt x="344" y="152"/>
                </a:lnTo>
                <a:lnTo>
                  <a:pt x="340" y="161"/>
                </a:lnTo>
                <a:lnTo>
                  <a:pt x="333" y="169"/>
                </a:lnTo>
                <a:lnTo>
                  <a:pt x="329" y="176"/>
                </a:lnTo>
                <a:lnTo>
                  <a:pt x="324" y="184"/>
                </a:lnTo>
                <a:lnTo>
                  <a:pt x="321" y="192"/>
                </a:lnTo>
                <a:lnTo>
                  <a:pt x="317" y="198"/>
                </a:lnTo>
                <a:lnTo>
                  <a:pt x="313" y="206"/>
                </a:lnTo>
                <a:lnTo>
                  <a:pt x="311" y="213"/>
                </a:lnTo>
                <a:lnTo>
                  <a:pt x="310" y="219"/>
                </a:lnTo>
                <a:lnTo>
                  <a:pt x="307" y="229"/>
                </a:lnTo>
                <a:lnTo>
                  <a:pt x="306" y="237"/>
                </a:lnTo>
                <a:lnTo>
                  <a:pt x="305" y="242"/>
                </a:lnTo>
                <a:lnTo>
                  <a:pt x="305" y="244"/>
                </a:lnTo>
                <a:lnTo>
                  <a:pt x="302" y="243"/>
                </a:lnTo>
                <a:lnTo>
                  <a:pt x="298" y="242"/>
                </a:lnTo>
                <a:lnTo>
                  <a:pt x="291" y="240"/>
                </a:lnTo>
                <a:lnTo>
                  <a:pt x="283" y="239"/>
                </a:lnTo>
                <a:lnTo>
                  <a:pt x="276" y="238"/>
                </a:lnTo>
                <a:lnTo>
                  <a:pt x="271" y="237"/>
                </a:lnTo>
                <a:lnTo>
                  <a:pt x="264" y="236"/>
                </a:lnTo>
                <a:lnTo>
                  <a:pt x="257" y="236"/>
                </a:lnTo>
                <a:lnTo>
                  <a:pt x="250" y="234"/>
                </a:lnTo>
                <a:lnTo>
                  <a:pt x="242" y="233"/>
                </a:lnTo>
                <a:lnTo>
                  <a:pt x="234" y="233"/>
                </a:lnTo>
                <a:lnTo>
                  <a:pt x="227" y="233"/>
                </a:lnTo>
                <a:lnTo>
                  <a:pt x="217" y="232"/>
                </a:lnTo>
                <a:lnTo>
                  <a:pt x="208" y="232"/>
                </a:lnTo>
                <a:lnTo>
                  <a:pt x="198" y="232"/>
                </a:lnTo>
                <a:lnTo>
                  <a:pt x="188" y="232"/>
                </a:lnTo>
                <a:lnTo>
                  <a:pt x="178" y="232"/>
                </a:lnTo>
                <a:lnTo>
                  <a:pt x="168" y="233"/>
                </a:lnTo>
                <a:lnTo>
                  <a:pt x="158" y="234"/>
                </a:lnTo>
                <a:lnTo>
                  <a:pt x="148" y="237"/>
                </a:lnTo>
                <a:lnTo>
                  <a:pt x="137" y="238"/>
                </a:lnTo>
                <a:lnTo>
                  <a:pt x="126" y="240"/>
                </a:lnTo>
                <a:lnTo>
                  <a:pt x="115" y="242"/>
                </a:lnTo>
                <a:lnTo>
                  <a:pt x="104" y="245"/>
                </a:lnTo>
                <a:lnTo>
                  <a:pt x="92" y="249"/>
                </a:lnTo>
                <a:lnTo>
                  <a:pt x="82" y="252"/>
                </a:lnTo>
                <a:lnTo>
                  <a:pt x="70" y="256"/>
                </a:lnTo>
                <a:lnTo>
                  <a:pt x="60" y="262"/>
                </a:lnTo>
                <a:lnTo>
                  <a:pt x="48" y="265"/>
                </a:lnTo>
                <a:lnTo>
                  <a:pt x="40" y="272"/>
                </a:lnTo>
                <a:lnTo>
                  <a:pt x="31" y="278"/>
                </a:lnTo>
                <a:lnTo>
                  <a:pt x="24" y="287"/>
                </a:lnTo>
                <a:lnTo>
                  <a:pt x="18" y="294"/>
                </a:lnTo>
                <a:lnTo>
                  <a:pt x="12" y="303"/>
                </a:lnTo>
                <a:lnTo>
                  <a:pt x="8" y="313"/>
                </a:lnTo>
                <a:lnTo>
                  <a:pt x="6" y="323"/>
                </a:lnTo>
                <a:lnTo>
                  <a:pt x="2" y="333"/>
                </a:lnTo>
                <a:lnTo>
                  <a:pt x="1" y="343"/>
                </a:lnTo>
                <a:lnTo>
                  <a:pt x="0" y="354"/>
                </a:lnTo>
                <a:lnTo>
                  <a:pt x="0" y="365"/>
                </a:lnTo>
                <a:lnTo>
                  <a:pt x="0" y="375"/>
                </a:lnTo>
                <a:lnTo>
                  <a:pt x="1" y="387"/>
                </a:lnTo>
                <a:lnTo>
                  <a:pt x="2" y="398"/>
                </a:lnTo>
                <a:lnTo>
                  <a:pt x="6" y="410"/>
                </a:lnTo>
                <a:lnTo>
                  <a:pt x="7" y="419"/>
                </a:lnTo>
                <a:lnTo>
                  <a:pt x="9" y="429"/>
                </a:lnTo>
                <a:lnTo>
                  <a:pt x="12" y="439"/>
                </a:lnTo>
                <a:lnTo>
                  <a:pt x="15" y="450"/>
                </a:lnTo>
                <a:lnTo>
                  <a:pt x="18" y="459"/>
                </a:lnTo>
                <a:lnTo>
                  <a:pt x="21" y="469"/>
                </a:lnTo>
                <a:lnTo>
                  <a:pt x="24" y="476"/>
                </a:lnTo>
                <a:lnTo>
                  <a:pt x="28" y="485"/>
                </a:lnTo>
                <a:lnTo>
                  <a:pt x="30" y="492"/>
                </a:lnTo>
                <a:lnTo>
                  <a:pt x="33" y="498"/>
                </a:lnTo>
                <a:lnTo>
                  <a:pt x="35" y="504"/>
                </a:lnTo>
                <a:lnTo>
                  <a:pt x="38" y="509"/>
                </a:lnTo>
                <a:lnTo>
                  <a:pt x="41" y="516"/>
                </a:lnTo>
                <a:lnTo>
                  <a:pt x="43" y="519"/>
                </a:lnTo>
                <a:lnTo>
                  <a:pt x="43" y="519"/>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s-CL"/>
          </a:p>
        </p:txBody>
      </p:sp>
      <p:sp>
        <p:nvSpPr>
          <p:cNvPr id="26" name="Freeform 10"/>
          <p:cNvSpPr>
            <a:spLocks/>
          </p:cNvSpPr>
          <p:nvPr/>
        </p:nvSpPr>
        <p:spPr bwMode="auto">
          <a:xfrm>
            <a:off x="4700588" y="5840413"/>
            <a:ext cx="92075" cy="398463"/>
          </a:xfrm>
          <a:custGeom>
            <a:avLst/>
            <a:gdLst>
              <a:gd name="T0" fmla="*/ 103 w 173"/>
              <a:gd name="T1" fmla="*/ 0 h 753"/>
              <a:gd name="T2" fmla="*/ 0 w 173"/>
              <a:gd name="T3" fmla="*/ 753 h 753"/>
              <a:gd name="T4" fmla="*/ 69 w 173"/>
              <a:gd name="T5" fmla="*/ 748 h 753"/>
              <a:gd name="T6" fmla="*/ 173 w 173"/>
              <a:gd name="T7" fmla="*/ 5 h 753"/>
              <a:gd name="T8" fmla="*/ 103 w 173"/>
              <a:gd name="T9" fmla="*/ 0 h 753"/>
              <a:gd name="T10" fmla="*/ 103 w 173"/>
              <a:gd name="T11" fmla="*/ 0 h 753"/>
            </a:gdLst>
            <a:ahLst/>
            <a:cxnLst>
              <a:cxn ang="0">
                <a:pos x="T0" y="T1"/>
              </a:cxn>
              <a:cxn ang="0">
                <a:pos x="T2" y="T3"/>
              </a:cxn>
              <a:cxn ang="0">
                <a:pos x="T4" y="T5"/>
              </a:cxn>
              <a:cxn ang="0">
                <a:pos x="T6" y="T7"/>
              </a:cxn>
              <a:cxn ang="0">
                <a:pos x="T8" y="T9"/>
              </a:cxn>
              <a:cxn ang="0">
                <a:pos x="T10" y="T11"/>
              </a:cxn>
            </a:cxnLst>
            <a:rect l="0" t="0" r="r" b="b"/>
            <a:pathLst>
              <a:path w="173" h="753">
                <a:moveTo>
                  <a:pt x="103" y="0"/>
                </a:moveTo>
                <a:lnTo>
                  <a:pt x="0" y="753"/>
                </a:lnTo>
                <a:lnTo>
                  <a:pt x="69" y="748"/>
                </a:lnTo>
                <a:lnTo>
                  <a:pt x="173" y="5"/>
                </a:lnTo>
                <a:lnTo>
                  <a:pt x="103" y="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7" name="Freeform 11"/>
          <p:cNvSpPr>
            <a:spLocks/>
          </p:cNvSpPr>
          <p:nvPr/>
        </p:nvSpPr>
        <p:spPr bwMode="auto">
          <a:xfrm>
            <a:off x="4602163" y="5983288"/>
            <a:ext cx="74612" cy="252413"/>
          </a:xfrm>
          <a:custGeom>
            <a:avLst/>
            <a:gdLst>
              <a:gd name="T0" fmla="*/ 70 w 140"/>
              <a:gd name="T1" fmla="*/ 0 h 475"/>
              <a:gd name="T2" fmla="*/ 0 w 140"/>
              <a:gd name="T3" fmla="*/ 475 h 475"/>
              <a:gd name="T4" fmla="*/ 70 w 140"/>
              <a:gd name="T5" fmla="*/ 469 h 475"/>
              <a:gd name="T6" fmla="*/ 140 w 140"/>
              <a:gd name="T7" fmla="*/ 6 h 475"/>
              <a:gd name="T8" fmla="*/ 70 w 140"/>
              <a:gd name="T9" fmla="*/ 0 h 475"/>
              <a:gd name="T10" fmla="*/ 70 w 140"/>
              <a:gd name="T11" fmla="*/ 0 h 475"/>
            </a:gdLst>
            <a:ahLst/>
            <a:cxnLst>
              <a:cxn ang="0">
                <a:pos x="T0" y="T1"/>
              </a:cxn>
              <a:cxn ang="0">
                <a:pos x="T2" y="T3"/>
              </a:cxn>
              <a:cxn ang="0">
                <a:pos x="T4" y="T5"/>
              </a:cxn>
              <a:cxn ang="0">
                <a:pos x="T6" y="T7"/>
              </a:cxn>
              <a:cxn ang="0">
                <a:pos x="T8" y="T9"/>
              </a:cxn>
              <a:cxn ang="0">
                <a:pos x="T10" y="T11"/>
              </a:cxn>
            </a:cxnLst>
            <a:rect l="0" t="0" r="r" b="b"/>
            <a:pathLst>
              <a:path w="140" h="475">
                <a:moveTo>
                  <a:pt x="70" y="0"/>
                </a:moveTo>
                <a:lnTo>
                  <a:pt x="0" y="475"/>
                </a:lnTo>
                <a:lnTo>
                  <a:pt x="70" y="469"/>
                </a:lnTo>
                <a:lnTo>
                  <a:pt x="140" y="6"/>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8" name="Freeform 12"/>
          <p:cNvSpPr>
            <a:spLocks/>
          </p:cNvSpPr>
          <p:nvPr/>
        </p:nvSpPr>
        <p:spPr bwMode="auto">
          <a:xfrm>
            <a:off x="5199063" y="5864225"/>
            <a:ext cx="90487" cy="400050"/>
          </a:xfrm>
          <a:custGeom>
            <a:avLst/>
            <a:gdLst>
              <a:gd name="T0" fmla="*/ 102 w 171"/>
              <a:gd name="T1" fmla="*/ 0 h 754"/>
              <a:gd name="T2" fmla="*/ 0 w 171"/>
              <a:gd name="T3" fmla="*/ 754 h 754"/>
              <a:gd name="T4" fmla="*/ 70 w 171"/>
              <a:gd name="T5" fmla="*/ 748 h 754"/>
              <a:gd name="T6" fmla="*/ 171 w 171"/>
              <a:gd name="T7" fmla="*/ 6 h 754"/>
              <a:gd name="T8" fmla="*/ 102 w 171"/>
              <a:gd name="T9" fmla="*/ 0 h 754"/>
              <a:gd name="T10" fmla="*/ 102 w 171"/>
              <a:gd name="T11" fmla="*/ 0 h 754"/>
            </a:gdLst>
            <a:ahLst/>
            <a:cxnLst>
              <a:cxn ang="0">
                <a:pos x="T0" y="T1"/>
              </a:cxn>
              <a:cxn ang="0">
                <a:pos x="T2" y="T3"/>
              </a:cxn>
              <a:cxn ang="0">
                <a:pos x="T4" y="T5"/>
              </a:cxn>
              <a:cxn ang="0">
                <a:pos x="T6" y="T7"/>
              </a:cxn>
              <a:cxn ang="0">
                <a:pos x="T8" y="T9"/>
              </a:cxn>
              <a:cxn ang="0">
                <a:pos x="T10" y="T11"/>
              </a:cxn>
            </a:cxnLst>
            <a:rect l="0" t="0" r="r" b="b"/>
            <a:pathLst>
              <a:path w="171" h="754">
                <a:moveTo>
                  <a:pt x="102" y="0"/>
                </a:moveTo>
                <a:lnTo>
                  <a:pt x="0" y="754"/>
                </a:lnTo>
                <a:lnTo>
                  <a:pt x="70" y="748"/>
                </a:lnTo>
                <a:lnTo>
                  <a:pt x="171" y="6"/>
                </a:lnTo>
                <a:lnTo>
                  <a:pt x="102" y="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9" name="Freeform 13"/>
          <p:cNvSpPr>
            <a:spLocks/>
          </p:cNvSpPr>
          <p:nvPr/>
        </p:nvSpPr>
        <p:spPr bwMode="auto">
          <a:xfrm>
            <a:off x="5100638" y="6007100"/>
            <a:ext cx="74612" cy="252413"/>
          </a:xfrm>
          <a:custGeom>
            <a:avLst/>
            <a:gdLst>
              <a:gd name="T0" fmla="*/ 70 w 141"/>
              <a:gd name="T1" fmla="*/ 0 h 475"/>
              <a:gd name="T2" fmla="*/ 0 w 141"/>
              <a:gd name="T3" fmla="*/ 475 h 475"/>
              <a:gd name="T4" fmla="*/ 69 w 141"/>
              <a:gd name="T5" fmla="*/ 470 h 475"/>
              <a:gd name="T6" fmla="*/ 141 w 141"/>
              <a:gd name="T7" fmla="*/ 6 h 475"/>
              <a:gd name="T8" fmla="*/ 70 w 141"/>
              <a:gd name="T9" fmla="*/ 0 h 475"/>
              <a:gd name="T10" fmla="*/ 70 w 141"/>
              <a:gd name="T11" fmla="*/ 0 h 475"/>
            </a:gdLst>
            <a:ahLst/>
            <a:cxnLst>
              <a:cxn ang="0">
                <a:pos x="T0" y="T1"/>
              </a:cxn>
              <a:cxn ang="0">
                <a:pos x="T2" y="T3"/>
              </a:cxn>
              <a:cxn ang="0">
                <a:pos x="T4" y="T5"/>
              </a:cxn>
              <a:cxn ang="0">
                <a:pos x="T6" y="T7"/>
              </a:cxn>
              <a:cxn ang="0">
                <a:pos x="T8" y="T9"/>
              </a:cxn>
              <a:cxn ang="0">
                <a:pos x="T10" y="T11"/>
              </a:cxn>
            </a:cxnLst>
            <a:rect l="0" t="0" r="r" b="b"/>
            <a:pathLst>
              <a:path w="141" h="475">
                <a:moveTo>
                  <a:pt x="70" y="0"/>
                </a:moveTo>
                <a:lnTo>
                  <a:pt x="0" y="475"/>
                </a:lnTo>
                <a:lnTo>
                  <a:pt x="69" y="470"/>
                </a:lnTo>
                <a:lnTo>
                  <a:pt x="141" y="6"/>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30" name="Freeform 14"/>
          <p:cNvSpPr>
            <a:spLocks/>
          </p:cNvSpPr>
          <p:nvPr/>
        </p:nvSpPr>
        <p:spPr bwMode="auto">
          <a:xfrm>
            <a:off x="4575175" y="5495925"/>
            <a:ext cx="228600" cy="222250"/>
          </a:xfrm>
          <a:custGeom>
            <a:avLst/>
            <a:gdLst>
              <a:gd name="T0" fmla="*/ 30 w 431"/>
              <a:gd name="T1" fmla="*/ 0 h 420"/>
              <a:gd name="T2" fmla="*/ 431 w 431"/>
              <a:gd name="T3" fmla="*/ 367 h 420"/>
              <a:gd name="T4" fmla="*/ 334 w 431"/>
              <a:gd name="T5" fmla="*/ 420 h 420"/>
              <a:gd name="T6" fmla="*/ 333 w 431"/>
              <a:gd name="T7" fmla="*/ 419 h 420"/>
              <a:gd name="T8" fmla="*/ 331 w 431"/>
              <a:gd name="T9" fmla="*/ 416 h 420"/>
              <a:gd name="T10" fmla="*/ 327 w 431"/>
              <a:gd name="T11" fmla="*/ 412 h 420"/>
              <a:gd name="T12" fmla="*/ 323 w 431"/>
              <a:gd name="T13" fmla="*/ 409 h 420"/>
              <a:gd name="T14" fmla="*/ 317 w 431"/>
              <a:gd name="T15" fmla="*/ 403 h 420"/>
              <a:gd name="T16" fmla="*/ 310 w 431"/>
              <a:gd name="T17" fmla="*/ 397 h 420"/>
              <a:gd name="T18" fmla="*/ 301 w 431"/>
              <a:gd name="T19" fmla="*/ 389 h 420"/>
              <a:gd name="T20" fmla="*/ 294 w 431"/>
              <a:gd name="T21" fmla="*/ 382 h 420"/>
              <a:gd name="T22" fmla="*/ 288 w 431"/>
              <a:gd name="T23" fmla="*/ 377 h 420"/>
              <a:gd name="T24" fmla="*/ 283 w 431"/>
              <a:gd name="T25" fmla="*/ 373 h 420"/>
              <a:gd name="T26" fmla="*/ 277 w 431"/>
              <a:gd name="T27" fmla="*/ 367 h 420"/>
              <a:gd name="T28" fmla="*/ 273 w 431"/>
              <a:gd name="T29" fmla="*/ 363 h 420"/>
              <a:gd name="T30" fmla="*/ 267 w 431"/>
              <a:gd name="T31" fmla="*/ 356 h 420"/>
              <a:gd name="T32" fmla="*/ 262 w 431"/>
              <a:gd name="T33" fmla="*/ 351 h 420"/>
              <a:gd name="T34" fmla="*/ 258 w 431"/>
              <a:gd name="T35" fmla="*/ 345 h 420"/>
              <a:gd name="T36" fmla="*/ 252 w 431"/>
              <a:gd name="T37" fmla="*/ 340 h 420"/>
              <a:gd name="T38" fmla="*/ 246 w 431"/>
              <a:gd name="T39" fmla="*/ 333 h 420"/>
              <a:gd name="T40" fmla="*/ 239 w 431"/>
              <a:gd name="T41" fmla="*/ 327 h 420"/>
              <a:gd name="T42" fmla="*/ 231 w 431"/>
              <a:gd name="T43" fmla="*/ 320 h 420"/>
              <a:gd name="T44" fmla="*/ 226 w 431"/>
              <a:gd name="T45" fmla="*/ 313 h 420"/>
              <a:gd name="T46" fmla="*/ 219 w 431"/>
              <a:gd name="T47" fmla="*/ 307 h 420"/>
              <a:gd name="T48" fmla="*/ 213 w 431"/>
              <a:gd name="T49" fmla="*/ 300 h 420"/>
              <a:gd name="T50" fmla="*/ 206 w 431"/>
              <a:gd name="T51" fmla="*/ 294 h 420"/>
              <a:gd name="T52" fmla="*/ 201 w 431"/>
              <a:gd name="T53" fmla="*/ 287 h 420"/>
              <a:gd name="T54" fmla="*/ 193 w 431"/>
              <a:gd name="T55" fmla="*/ 278 h 420"/>
              <a:gd name="T56" fmla="*/ 186 w 431"/>
              <a:gd name="T57" fmla="*/ 272 h 420"/>
              <a:gd name="T58" fmla="*/ 179 w 431"/>
              <a:gd name="T59" fmla="*/ 263 h 420"/>
              <a:gd name="T60" fmla="*/ 172 w 431"/>
              <a:gd name="T61" fmla="*/ 257 h 420"/>
              <a:gd name="T62" fmla="*/ 165 w 431"/>
              <a:gd name="T63" fmla="*/ 248 h 420"/>
              <a:gd name="T64" fmla="*/ 158 w 431"/>
              <a:gd name="T65" fmla="*/ 241 h 420"/>
              <a:gd name="T66" fmla="*/ 151 w 431"/>
              <a:gd name="T67" fmla="*/ 232 h 420"/>
              <a:gd name="T68" fmla="*/ 145 w 431"/>
              <a:gd name="T69" fmla="*/ 226 h 420"/>
              <a:gd name="T70" fmla="*/ 137 w 431"/>
              <a:gd name="T71" fmla="*/ 217 h 420"/>
              <a:gd name="T72" fmla="*/ 131 w 431"/>
              <a:gd name="T73" fmla="*/ 208 h 420"/>
              <a:gd name="T74" fmla="*/ 123 w 431"/>
              <a:gd name="T75" fmla="*/ 200 h 420"/>
              <a:gd name="T76" fmla="*/ 116 w 431"/>
              <a:gd name="T77" fmla="*/ 192 h 420"/>
              <a:gd name="T78" fmla="*/ 110 w 431"/>
              <a:gd name="T79" fmla="*/ 183 h 420"/>
              <a:gd name="T80" fmla="*/ 103 w 431"/>
              <a:gd name="T81" fmla="*/ 176 h 420"/>
              <a:gd name="T82" fmla="*/ 97 w 431"/>
              <a:gd name="T83" fmla="*/ 167 h 420"/>
              <a:gd name="T84" fmla="*/ 90 w 431"/>
              <a:gd name="T85" fmla="*/ 159 h 420"/>
              <a:gd name="T86" fmla="*/ 82 w 431"/>
              <a:gd name="T87" fmla="*/ 149 h 420"/>
              <a:gd name="T88" fmla="*/ 76 w 431"/>
              <a:gd name="T89" fmla="*/ 142 h 420"/>
              <a:gd name="T90" fmla="*/ 69 w 431"/>
              <a:gd name="T91" fmla="*/ 132 h 420"/>
              <a:gd name="T92" fmla="*/ 63 w 431"/>
              <a:gd name="T93" fmla="*/ 124 h 420"/>
              <a:gd name="T94" fmla="*/ 56 w 431"/>
              <a:gd name="T95" fmla="*/ 115 h 420"/>
              <a:gd name="T96" fmla="*/ 51 w 431"/>
              <a:gd name="T97" fmla="*/ 107 h 420"/>
              <a:gd name="T98" fmla="*/ 45 w 431"/>
              <a:gd name="T99" fmla="*/ 98 h 420"/>
              <a:gd name="T100" fmla="*/ 40 w 431"/>
              <a:gd name="T101" fmla="*/ 90 h 420"/>
              <a:gd name="T102" fmla="*/ 33 w 431"/>
              <a:gd name="T103" fmla="*/ 80 h 420"/>
              <a:gd name="T104" fmla="*/ 28 w 431"/>
              <a:gd name="T105" fmla="*/ 73 h 420"/>
              <a:gd name="T106" fmla="*/ 22 w 431"/>
              <a:gd name="T107" fmla="*/ 64 h 420"/>
              <a:gd name="T108" fmla="*/ 18 w 431"/>
              <a:gd name="T109" fmla="*/ 56 h 420"/>
              <a:gd name="T110" fmla="*/ 12 w 431"/>
              <a:gd name="T111" fmla="*/ 47 h 420"/>
              <a:gd name="T112" fmla="*/ 8 w 431"/>
              <a:gd name="T113" fmla="*/ 40 h 420"/>
              <a:gd name="T114" fmla="*/ 4 w 431"/>
              <a:gd name="T115" fmla="*/ 31 h 420"/>
              <a:gd name="T116" fmla="*/ 0 w 431"/>
              <a:gd name="T117" fmla="*/ 23 h 420"/>
              <a:gd name="T118" fmla="*/ 30 w 431"/>
              <a:gd name="T119" fmla="*/ 0 h 420"/>
              <a:gd name="T120" fmla="*/ 30 w 431"/>
              <a:gd name="T12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420">
                <a:moveTo>
                  <a:pt x="30" y="0"/>
                </a:moveTo>
                <a:lnTo>
                  <a:pt x="431" y="367"/>
                </a:lnTo>
                <a:lnTo>
                  <a:pt x="334" y="420"/>
                </a:lnTo>
                <a:lnTo>
                  <a:pt x="333" y="419"/>
                </a:lnTo>
                <a:lnTo>
                  <a:pt x="331" y="416"/>
                </a:lnTo>
                <a:lnTo>
                  <a:pt x="327" y="412"/>
                </a:lnTo>
                <a:lnTo>
                  <a:pt x="323" y="409"/>
                </a:lnTo>
                <a:lnTo>
                  <a:pt x="317" y="403"/>
                </a:lnTo>
                <a:lnTo>
                  <a:pt x="310" y="397"/>
                </a:lnTo>
                <a:lnTo>
                  <a:pt x="301" y="389"/>
                </a:lnTo>
                <a:lnTo>
                  <a:pt x="294" y="382"/>
                </a:lnTo>
                <a:lnTo>
                  <a:pt x="288" y="377"/>
                </a:lnTo>
                <a:lnTo>
                  <a:pt x="283" y="373"/>
                </a:lnTo>
                <a:lnTo>
                  <a:pt x="277" y="367"/>
                </a:lnTo>
                <a:lnTo>
                  <a:pt x="273" y="363"/>
                </a:lnTo>
                <a:lnTo>
                  <a:pt x="267" y="356"/>
                </a:lnTo>
                <a:lnTo>
                  <a:pt x="262" y="351"/>
                </a:lnTo>
                <a:lnTo>
                  <a:pt x="258" y="345"/>
                </a:lnTo>
                <a:lnTo>
                  <a:pt x="252" y="340"/>
                </a:lnTo>
                <a:lnTo>
                  <a:pt x="246" y="333"/>
                </a:lnTo>
                <a:lnTo>
                  <a:pt x="239" y="327"/>
                </a:lnTo>
                <a:lnTo>
                  <a:pt x="231" y="320"/>
                </a:lnTo>
                <a:lnTo>
                  <a:pt x="226" y="313"/>
                </a:lnTo>
                <a:lnTo>
                  <a:pt x="219" y="307"/>
                </a:lnTo>
                <a:lnTo>
                  <a:pt x="213" y="300"/>
                </a:lnTo>
                <a:lnTo>
                  <a:pt x="206" y="294"/>
                </a:lnTo>
                <a:lnTo>
                  <a:pt x="201" y="287"/>
                </a:lnTo>
                <a:lnTo>
                  <a:pt x="193" y="278"/>
                </a:lnTo>
                <a:lnTo>
                  <a:pt x="186" y="272"/>
                </a:lnTo>
                <a:lnTo>
                  <a:pt x="179" y="263"/>
                </a:lnTo>
                <a:lnTo>
                  <a:pt x="172" y="257"/>
                </a:lnTo>
                <a:lnTo>
                  <a:pt x="165" y="248"/>
                </a:lnTo>
                <a:lnTo>
                  <a:pt x="158" y="241"/>
                </a:lnTo>
                <a:lnTo>
                  <a:pt x="151" y="232"/>
                </a:lnTo>
                <a:lnTo>
                  <a:pt x="145" y="226"/>
                </a:lnTo>
                <a:lnTo>
                  <a:pt x="137" y="217"/>
                </a:lnTo>
                <a:lnTo>
                  <a:pt x="131" y="208"/>
                </a:lnTo>
                <a:lnTo>
                  <a:pt x="123" y="200"/>
                </a:lnTo>
                <a:lnTo>
                  <a:pt x="116" y="192"/>
                </a:lnTo>
                <a:lnTo>
                  <a:pt x="110" y="183"/>
                </a:lnTo>
                <a:lnTo>
                  <a:pt x="103" y="176"/>
                </a:lnTo>
                <a:lnTo>
                  <a:pt x="97" y="167"/>
                </a:lnTo>
                <a:lnTo>
                  <a:pt x="90" y="159"/>
                </a:lnTo>
                <a:lnTo>
                  <a:pt x="82" y="149"/>
                </a:lnTo>
                <a:lnTo>
                  <a:pt x="76" y="142"/>
                </a:lnTo>
                <a:lnTo>
                  <a:pt x="69" y="132"/>
                </a:lnTo>
                <a:lnTo>
                  <a:pt x="63" y="124"/>
                </a:lnTo>
                <a:lnTo>
                  <a:pt x="56" y="115"/>
                </a:lnTo>
                <a:lnTo>
                  <a:pt x="51" y="107"/>
                </a:lnTo>
                <a:lnTo>
                  <a:pt x="45" y="98"/>
                </a:lnTo>
                <a:lnTo>
                  <a:pt x="40" y="90"/>
                </a:lnTo>
                <a:lnTo>
                  <a:pt x="33" y="80"/>
                </a:lnTo>
                <a:lnTo>
                  <a:pt x="28" y="73"/>
                </a:lnTo>
                <a:lnTo>
                  <a:pt x="22" y="64"/>
                </a:lnTo>
                <a:lnTo>
                  <a:pt x="18" y="56"/>
                </a:lnTo>
                <a:lnTo>
                  <a:pt x="12" y="47"/>
                </a:lnTo>
                <a:lnTo>
                  <a:pt x="8" y="40"/>
                </a:lnTo>
                <a:lnTo>
                  <a:pt x="4" y="31"/>
                </a:lnTo>
                <a:lnTo>
                  <a:pt x="0" y="23"/>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31" name="Freeform 15"/>
          <p:cNvSpPr>
            <a:spLocks/>
          </p:cNvSpPr>
          <p:nvPr/>
        </p:nvSpPr>
        <p:spPr bwMode="auto">
          <a:xfrm>
            <a:off x="4433888" y="5386388"/>
            <a:ext cx="230187" cy="282575"/>
          </a:xfrm>
          <a:custGeom>
            <a:avLst/>
            <a:gdLst>
              <a:gd name="T0" fmla="*/ 82 w 436"/>
              <a:gd name="T1" fmla="*/ 525 h 533"/>
              <a:gd name="T2" fmla="*/ 105 w 436"/>
              <a:gd name="T3" fmla="*/ 513 h 533"/>
              <a:gd name="T4" fmla="*/ 132 w 436"/>
              <a:gd name="T5" fmla="*/ 499 h 533"/>
              <a:gd name="T6" fmla="*/ 163 w 436"/>
              <a:gd name="T7" fmla="*/ 480 h 533"/>
              <a:gd name="T8" fmla="*/ 199 w 436"/>
              <a:gd name="T9" fmla="*/ 458 h 533"/>
              <a:gd name="T10" fmla="*/ 237 w 436"/>
              <a:gd name="T11" fmla="*/ 434 h 533"/>
              <a:gd name="T12" fmla="*/ 275 w 436"/>
              <a:gd name="T13" fmla="*/ 407 h 533"/>
              <a:gd name="T14" fmla="*/ 311 w 436"/>
              <a:gd name="T15" fmla="*/ 376 h 533"/>
              <a:gd name="T16" fmla="*/ 346 w 436"/>
              <a:gd name="T17" fmla="*/ 344 h 533"/>
              <a:gd name="T18" fmla="*/ 377 w 436"/>
              <a:gd name="T19" fmla="*/ 309 h 533"/>
              <a:gd name="T20" fmla="*/ 403 w 436"/>
              <a:gd name="T21" fmla="*/ 274 h 533"/>
              <a:gd name="T22" fmla="*/ 422 w 436"/>
              <a:gd name="T23" fmla="*/ 237 h 533"/>
              <a:gd name="T24" fmla="*/ 434 w 436"/>
              <a:gd name="T25" fmla="*/ 200 h 533"/>
              <a:gd name="T26" fmla="*/ 435 w 436"/>
              <a:gd name="T27" fmla="*/ 163 h 533"/>
              <a:gd name="T28" fmla="*/ 426 w 436"/>
              <a:gd name="T29" fmla="*/ 125 h 533"/>
              <a:gd name="T30" fmla="*/ 406 w 436"/>
              <a:gd name="T31" fmla="*/ 88 h 533"/>
              <a:gd name="T32" fmla="*/ 383 w 436"/>
              <a:gd name="T33" fmla="*/ 60 h 533"/>
              <a:gd name="T34" fmla="*/ 358 w 436"/>
              <a:gd name="T35" fmla="*/ 37 h 533"/>
              <a:gd name="T36" fmla="*/ 332 w 436"/>
              <a:gd name="T37" fmla="*/ 20 h 533"/>
              <a:gd name="T38" fmla="*/ 303 w 436"/>
              <a:gd name="T39" fmla="*/ 9 h 533"/>
              <a:gd name="T40" fmla="*/ 275 w 436"/>
              <a:gd name="T41" fmla="*/ 2 h 533"/>
              <a:gd name="T42" fmla="*/ 246 w 436"/>
              <a:gd name="T43" fmla="*/ 0 h 533"/>
              <a:gd name="T44" fmla="*/ 219 w 436"/>
              <a:gd name="T45" fmla="*/ 1 h 533"/>
              <a:gd name="T46" fmla="*/ 192 w 436"/>
              <a:gd name="T47" fmla="*/ 3 h 533"/>
              <a:gd name="T48" fmla="*/ 165 w 436"/>
              <a:gd name="T49" fmla="*/ 7 h 533"/>
              <a:gd name="T50" fmla="*/ 141 w 436"/>
              <a:gd name="T51" fmla="*/ 13 h 533"/>
              <a:gd name="T52" fmla="*/ 107 w 436"/>
              <a:gd name="T53" fmla="*/ 24 h 533"/>
              <a:gd name="T54" fmla="*/ 81 w 436"/>
              <a:gd name="T55" fmla="*/ 37 h 533"/>
              <a:gd name="T56" fmla="*/ 128 w 436"/>
              <a:gd name="T57" fmla="*/ 72 h 533"/>
              <a:gd name="T58" fmla="*/ 150 w 436"/>
              <a:gd name="T59" fmla="*/ 67 h 533"/>
              <a:gd name="T60" fmla="*/ 182 w 436"/>
              <a:gd name="T61" fmla="*/ 63 h 533"/>
              <a:gd name="T62" fmla="*/ 221 w 436"/>
              <a:gd name="T63" fmla="*/ 63 h 533"/>
              <a:gd name="T64" fmla="*/ 261 w 436"/>
              <a:gd name="T65" fmla="*/ 66 h 533"/>
              <a:gd name="T66" fmla="*/ 300 w 436"/>
              <a:gd name="T67" fmla="*/ 79 h 533"/>
              <a:gd name="T68" fmla="*/ 333 w 436"/>
              <a:gd name="T69" fmla="*/ 102 h 533"/>
              <a:gd name="T70" fmla="*/ 352 w 436"/>
              <a:gd name="T71" fmla="*/ 129 h 533"/>
              <a:gd name="T72" fmla="*/ 364 w 436"/>
              <a:gd name="T73" fmla="*/ 162 h 533"/>
              <a:gd name="T74" fmla="*/ 361 w 436"/>
              <a:gd name="T75" fmla="*/ 202 h 533"/>
              <a:gd name="T76" fmla="*/ 346 w 436"/>
              <a:gd name="T77" fmla="*/ 239 h 533"/>
              <a:gd name="T78" fmla="*/ 320 w 436"/>
              <a:gd name="T79" fmla="*/ 274 h 533"/>
              <a:gd name="T80" fmla="*/ 287 w 436"/>
              <a:gd name="T81" fmla="*/ 305 h 533"/>
              <a:gd name="T82" fmla="*/ 252 w 436"/>
              <a:gd name="T83" fmla="*/ 331 h 533"/>
              <a:gd name="T84" fmla="*/ 219 w 436"/>
              <a:gd name="T85" fmla="*/ 354 h 533"/>
              <a:gd name="T86" fmla="*/ 194 w 436"/>
              <a:gd name="T87" fmla="*/ 374 h 533"/>
              <a:gd name="T88" fmla="*/ 169 w 436"/>
              <a:gd name="T89" fmla="*/ 399 h 533"/>
              <a:gd name="T90" fmla="*/ 139 w 436"/>
              <a:gd name="T91" fmla="*/ 425 h 533"/>
              <a:gd name="T92" fmla="*/ 119 w 436"/>
              <a:gd name="T93" fmla="*/ 443 h 533"/>
              <a:gd name="T94" fmla="*/ 98 w 436"/>
              <a:gd name="T95" fmla="*/ 460 h 533"/>
              <a:gd name="T96" fmla="*/ 75 w 436"/>
              <a:gd name="T97" fmla="*/ 476 h 533"/>
              <a:gd name="T98" fmla="*/ 53 w 436"/>
              <a:gd name="T99" fmla="*/ 491 h 533"/>
              <a:gd name="T100" fmla="*/ 30 w 436"/>
              <a:gd name="T101" fmla="*/ 503 h 533"/>
              <a:gd name="T102" fmla="*/ 3 w 436"/>
              <a:gd name="T103" fmla="*/ 515 h 533"/>
              <a:gd name="T104" fmla="*/ 9 w 436"/>
              <a:gd name="T105" fmla="*/ 525 h 533"/>
              <a:gd name="T106" fmla="*/ 38 w 436"/>
              <a:gd name="T107" fmla="*/ 531 h 533"/>
              <a:gd name="T108" fmla="*/ 67 w 436"/>
              <a:gd name="T109" fmla="*/ 53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6" h="533">
                <a:moveTo>
                  <a:pt x="72" y="533"/>
                </a:moveTo>
                <a:lnTo>
                  <a:pt x="72" y="532"/>
                </a:lnTo>
                <a:lnTo>
                  <a:pt x="77" y="529"/>
                </a:lnTo>
                <a:lnTo>
                  <a:pt x="82" y="525"/>
                </a:lnTo>
                <a:lnTo>
                  <a:pt x="91" y="522"/>
                </a:lnTo>
                <a:lnTo>
                  <a:pt x="94" y="518"/>
                </a:lnTo>
                <a:lnTo>
                  <a:pt x="100" y="516"/>
                </a:lnTo>
                <a:lnTo>
                  <a:pt x="105" y="513"/>
                </a:lnTo>
                <a:lnTo>
                  <a:pt x="112" y="510"/>
                </a:lnTo>
                <a:lnTo>
                  <a:pt x="118" y="505"/>
                </a:lnTo>
                <a:lnTo>
                  <a:pt x="125" y="502"/>
                </a:lnTo>
                <a:lnTo>
                  <a:pt x="132" y="499"/>
                </a:lnTo>
                <a:lnTo>
                  <a:pt x="140" y="495"/>
                </a:lnTo>
                <a:lnTo>
                  <a:pt x="147" y="490"/>
                </a:lnTo>
                <a:lnTo>
                  <a:pt x="156" y="486"/>
                </a:lnTo>
                <a:lnTo>
                  <a:pt x="163" y="480"/>
                </a:lnTo>
                <a:lnTo>
                  <a:pt x="173" y="476"/>
                </a:lnTo>
                <a:lnTo>
                  <a:pt x="181" y="469"/>
                </a:lnTo>
                <a:lnTo>
                  <a:pt x="190" y="465"/>
                </a:lnTo>
                <a:lnTo>
                  <a:pt x="199" y="458"/>
                </a:lnTo>
                <a:lnTo>
                  <a:pt x="209" y="454"/>
                </a:lnTo>
                <a:lnTo>
                  <a:pt x="218" y="447"/>
                </a:lnTo>
                <a:lnTo>
                  <a:pt x="227" y="441"/>
                </a:lnTo>
                <a:lnTo>
                  <a:pt x="237" y="434"/>
                </a:lnTo>
                <a:lnTo>
                  <a:pt x="246" y="428"/>
                </a:lnTo>
                <a:lnTo>
                  <a:pt x="255" y="420"/>
                </a:lnTo>
                <a:lnTo>
                  <a:pt x="265" y="413"/>
                </a:lnTo>
                <a:lnTo>
                  <a:pt x="275" y="407"/>
                </a:lnTo>
                <a:lnTo>
                  <a:pt x="285" y="400"/>
                </a:lnTo>
                <a:lnTo>
                  <a:pt x="294" y="391"/>
                </a:lnTo>
                <a:lnTo>
                  <a:pt x="302" y="384"/>
                </a:lnTo>
                <a:lnTo>
                  <a:pt x="311" y="376"/>
                </a:lnTo>
                <a:lnTo>
                  <a:pt x="321" y="368"/>
                </a:lnTo>
                <a:lnTo>
                  <a:pt x="329" y="360"/>
                </a:lnTo>
                <a:lnTo>
                  <a:pt x="337" y="352"/>
                </a:lnTo>
                <a:lnTo>
                  <a:pt x="346" y="344"/>
                </a:lnTo>
                <a:lnTo>
                  <a:pt x="355" y="337"/>
                </a:lnTo>
                <a:lnTo>
                  <a:pt x="363" y="327"/>
                </a:lnTo>
                <a:lnTo>
                  <a:pt x="370" y="319"/>
                </a:lnTo>
                <a:lnTo>
                  <a:pt x="377" y="309"/>
                </a:lnTo>
                <a:lnTo>
                  <a:pt x="384" y="302"/>
                </a:lnTo>
                <a:lnTo>
                  <a:pt x="391" y="292"/>
                </a:lnTo>
                <a:lnTo>
                  <a:pt x="398" y="284"/>
                </a:lnTo>
                <a:lnTo>
                  <a:pt x="403" y="274"/>
                </a:lnTo>
                <a:lnTo>
                  <a:pt x="410" y="267"/>
                </a:lnTo>
                <a:lnTo>
                  <a:pt x="414" y="257"/>
                </a:lnTo>
                <a:lnTo>
                  <a:pt x="418" y="247"/>
                </a:lnTo>
                <a:lnTo>
                  <a:pt x="422" y="237"/>
                </a:lnTo>
                <a:lnTo>
                  <a:pt x="426" y="228"/>
                </a:lnTo>
                <a:lnTo>
                  <a:pt x="428" y="218"/>
                </a:lnTo>
                <a:lnTo>
                  <a:pt x="432" y="210"/>
                </a:lnTo>
                <a:lnTo>
                  <a:pt x="434" y="200"/>
                </a:lnTo>
                <a:lnTo>
                  <a:pt x="436" y="191"/>
                </a:lnTo>
                <a:lnTo>
                  <a:pt x="436" y="181"/>
                </a:lnTo>
                <a:lnTo>
                  <a:pt x="436" y="173"/>
                </a:lnTo>
                <a:lnTo>
                  <a:pt x="435" y="163"/>
                </a:lnTo>
                <a:lnTo>
                  <a:pt x="435" y="154"/>
                </a:lnTo>
                <a:lnTo>
                  <a:pt x="432" y="144"/>
                </a:lnTo>
                <a:lnTo>
                  <a:pt x="429" y="135"/>
                </a:lnTo>
                <a:lnTo>
                  <a:pt x="426" y="125"/>
                </a:lnTo>
                <a:lnTo>
                  <a:pt x="423" y="117"/>
                </a:lnTo>
                <a:lnTo>
                  <a:pt x="417" y="107"/>
                </a:lnTo>
                <a:lnTo>
                  <a:pt x="412" y="97"/>
                </a:lnTo>
                <a:lnTo>
                  <a:pt x="406" y="88"/>
                </a:lnTo>
                <a:lnTo>
                  <a:pt x="401" y="81"/>
                </a:lnTo>
                <a:lnTo>
                  <a:pt x="394" y="73"/>
                </a:lnTo>
                <a:lnTo>
                  <a:pt x="389" y="66"/>
                </a:lnTo>
                <a:lnTo>
                  <a:pt x="383" y="60"/>
                </a:lnTo>
                <a:lnTo>
                  <a:pt x="378" y="54"/>
                </a:lnTo>
                <a:lnTo>
                  <a:pt x="371" y="48"/>
                </a:lnTo>
                <a:lnTo>
                  <a:pt x="365" y="42"/>
                </a:lnTo>
                <a:lnTo>
                  <a:pt x="358" y="37"/>
                </a:lnTo>
                <a:lnTo>
                  <a:pt x="352" y="32"/>
                </a:lnTo>
                <a:lnTo>
                  <a:pt x="345" y="28"/>
                </a:lnTo>
                <a:lnTo>
                  <a:pt x="338" y="24"/>
                </a:lnTo>
                <a:lnTo>
                  <a:pt x="332" y="20"/>
                </a:lnTo>
                <a:lnTo>
                  <a:pt x="325" y="18"/>
                </a:lnTo>
                <a:lnTo>
                  <a:pt x="318" y="15"/>
                </a:lnTo>
                <a:lnTo>
                  <a:pt x="311" y="12"/>
                </a:lnTo>
                <a:lnTo>
                  <a:pt x="303" y="9"/>
                </a:lnTo>
                <a:lnTo>
                  <a:pt x="297" y="7"/>
                </a:lnTo>
                <a:lnTo>
                  <a:pt x="289" y="5"/>
                </a:lnTo>
                <a:lnTo>
                  <a:pt x="283" y="4"/>
                </a:lnTo>
                <a:lnTo>
                  <a:pt x="275" y="2"/>
                </a:lnTo>
                <a:lnTo>
                  <a:pt x="268" y="2"/>
                </a:lnTo>
                <a:lnTo>
                  <a:pt x="261" y="1"/>
                </a:lnTo>
                <a:lnTo>
                  <a:pt x="253" y="0"/>
                </a:lnTo>
                <a:lnTo>
                  <a:pt x="246" y="0"/>
                </a:lnTo>
                <a:lnTo>
                  <a:pt x="240" y="0"/>
                </a:lnTo>
                <a:lnTo>
                  <a:pt x="232" y="0"/>
                </a:lnTo>
                <a:lnTo>
                  <a:pt x="226" y="0"/>
                </a:lnTo>
                <a:lnTo>
                  <a:pt x="219" y="1"/>
                </a:lnTo>
                <a:lnTo>
                  <a:pt x="213" y="2"/>
                </a:lnTo>
                <a:lnTo>
                  <a:pt x="205" y="2"/>
                </a:lnTo>
                <a:lnTo>
                  <a:pt x="198" y="2"/>
                </a:lnTo>
                <a:lnTo>
                  <a:pt x="192" y="3"/>
                </a:lnTo>
                <a:lnTo>
                  <a:pt x="185" y="4"/>
                </a:lnTo>
                <a:lnTo>
                  <a:pt x="179" y="4"/>
                </a:lnTo>
                <a:lnTo>
                  <a:pt x="172" y="6"/>
                </a:lnTo>
                <a:lnTo>
                  <a:pt x="165" y="7"/>
                </a:lnTo>
                <a:lnTo>
                  <a:pt x="160" y="9"/>
                </a:lnTo>
                <a:lnTo>
                  <a:pt x="153" y="9"/>
                </a:lnTo>
                <a:lnTo>
                  <a:pt x="147" y="12"/>
                </a:lnTo>
                <a:lnTo>
                  <a:pt x="141" y="13"/>
                </a:lnTo>
                <a:lnTo>
                  <a:pt x="137" y="15"/>
                </a:lnTo>
                <a:lnTo>
                  <a:pt x="126" y="18"/>
                </a:lnTo>
                <a:lnTo>
                  <a:pt x="117" y="21"/>
                </a:lnTo>
                <a:lnTo>
                  <a:pt x="107" y="24"/>
                </a:lnTo>
                <a:lnTo>
                  <a:pt x="101" y="27"/>
                </a:lnTo>
                <a:lnTo>
                  <a:pt x="93" y="30"/>
                </a:lnTo>
                <a:lnTo>
                  <a:pt x="89" y="33"/>
                </a:lnTo>
                <a:lnTo>
                  <a:pt x="81" y="37"/>
                </a:lnTo>
                <a:lnTo>
                  <a:pt x="79" y="39"/>
                </a:lnTo>
                <a:lnTo>
                  <a:pt x="121" y="75"/>
                </a:lnTo>
                <a:lnTo>
                  <a:pt x="122" y="74"/>
                </a:lnTo>
                <a:lnTo>
                  <a:pt x="128" y="72"/>
                </a:lnTo>
                <a:lnTo>
                  <a:pt x="132" y="70"/>
                </a:lnTo>
                <a:lnTo>
                  <a:pt x="137" y="70"/>
                </a:lnTo>
                <a:lnTo>
                  <a:pt x="142" y="67"/>
                </a:lnTo>
                <a:lnTo>
                  <a:pt x="150" y="67"/>
                </a:lnTo>
                <a:lnTo>
                  <a:pt x="157" y="65"/>
                </a:lnTo>
                <a:lnTo>
                  <a:pt x="164" y="64"/>
                </a:lnTo>
                <a:lnTo>
                  <a:pt x="172" y="63"/>
                </a:lnTo>
                <a:lnTo>
                  <a:pt x="182" y="63"/>
                </a:lnTo>
                <a:lnTo>
                  <a:pt x="191" y="62"/>
                </a:lnTo>
                <a:lnTo>
                  <a:pt x="200" y="62"/>
                </a:lnTo>
                <a:lnTo>
                  <a:pt x="210" y="62"/>
                </a:lnTo>
                <a:lnTo>
                  <a:pt x="221" y="63"/>
                </a:lnTo>
                <a:lnTo>
                  <a:pt x="231" y="63"/>
                </a:lnTo>
                <a:lnTo>
                  <a:pt x="241" y="63"/>
                </a:lnTo>
                <a:lnTo>
                  <a:pt x="251" y="64"/>
                </a:lnTo>
                <a:lnTo>
                  <a:pt x="261" y="66"/>
                </a:lnTo>
                <a:lnTo>
                  <a:pt x="271" y="67"/>
                </a:lnTo>
                <a:lnTo>
                  <a:pt x="280" y="71"/>
                </a:lnTo>
                <a:lnTo>
                  <a:pt x="290" y="74"/>
                </a:lnTo>
                <a:lnTo>
                  <a:pt x="300" y="79"/>
                </a:lnTo>
                <a:lnTo>
                  <a:pt x="308" y="83"/>
                </a:lnTo>
                <a:lnTo>
                  <a:pt x="317" y="89"/>
                </a:lnTo>
                <a:lnTo>
                  <a:pt x="324" y="95"/>
                </a:lnTo>
                <a:lnTo>
                  <a:pt x="333" y="102"/>
                </a:lnTo>
                <a:lnTo>
                  <a:pt x="340" y="109"/>
                </a:lnTo>
                <a:lnTo>
                  <a:pt x="346" y="119"/>
                </a:lnTo>
                <a:lnTo>
                  <a:pt x="348" y="123"/>
                </a:lnTo>
                <a:lnTo>
                  <a:pt x="352" y="129"/>
                </a:lnTo>
                <a:lnTo>
                  <a:pt x="355" y="134"/>
                </a:lnTo>
                <a:lnTo>
                  <a:pt x="358" y="141"/>
                </a:lnTo>
                <a:lnTo>
                  <a:pt x="360" y="151"/>
                </a:lnTo>
                <a:lnTo>
                  <a:pt x="364" y="162"/>
                </a:lnTo>
                <a:lnTo>
                  <a:pt x="364" y="171"/>
                </a:lnTo>
                <a:lnTo>
                  <a:pt x="365" y="182"/>
                </a:lnTo>
                <a:lnTo>
                  <a:pt x="364" y="192"/>
                </a:lnTo>
                <a:lnTo>
                  <a:pt x="361" y="202"/>
                </a:lnTo>
                <a:lnTo>
                  <a:pt x="358" y="212"/>
                </a:lnTo>
                <a:lnTo>
                  <a:pt x="356" y="222"/>
                </a:lnTo>
                <a:lnTo>
                  <a:pt x="350" y="231"/>
                </a:lnTo>
                <a:lnTo>
                  <a:pt x="346" y="239"/>
                </a:lnTo>
                <a:lnTo>
                  <a:pt x="340" y="248"/>
                </a:lnTo>
                <a:lnTo>
                  <a:pt x="334" y="258"/>
                </a:lnTo>
                <a:lnTo>
                  <a:pt x="326" y="266"/>
                </a:lnTo>
                <a:lnTo>
                  <a:pt x="320" y="274"/>
                </a:lnTo>
                <a:lnTo>
                  <a:pt x="312" y="282"/>
                </a:lnTo>
                <a:lnTo>
                  <a:pt x="305" y="291"/>
                </a:lnTo>
                <a:lnTo>
                  <a:pt x="296" y="297"/>
                </a:lnTo>
                <a:lnTo>
                  <a:pt x="287" y="305"/>
                </a:lnTo>
                <a:lnTo>
                  <a:pt x="278" y="312"/>
                </a:lnTo>
                <a:lnTo>
                  <a:pt x="269" y="319"/>
                </a:lnTo>
                <a:lnTo>
                  <a:pt x="260" y="325"/>
                </a:lnTo>
                <a:lnTo>
                  <a:pt x="252" y="331"/>
                </a:lnTo>
                <a:lnTo>
                  <a:pt x="243" y="338"/>
                </a:lnTo>
                <a:lnTo>
                  <a:pt x="236" y="344"/>
                </a:lnTo>
                <a:lnTo>
                  <a:pt x="227" y="349"/>
                </a:lnTo>
                <a:lnTo>
                  <a:pt x="219" y="354"/>
                </a:lnTo>
                <a:lnTo>
                  <a:pt x="213" y="360"/>
                </a:lnTo>
                <a:lnTo>
                  <a:pt x="206" y="365"/>
                </a:lnTo>
                <a:lnTo>
                  <a:pt x="199" y="370"/>
                </a:lnTo>
                <a:lnTo>
                  <a:pt x="194" y="374"/>
                </a:lnTo>
                <a:lnTo>
                  <a:pt x="190" y="378"/>
                </a:lnTo>
                <a:lnTo>
                  <a:pt x="186" y="384"/>
                </a:lnTo>
                <a:lnTo>
                  <a:pt x="177" y="390"/>
                </a:lnTo>
                <a:lnTo>
                  <a:pt x="169" y="399"/>
                </a:lnTo>
                <a:lnTo>
                  <a:pt x="159" y="408"/>
                </a:lnTo>
                <a:lnTo>
                  <a:pt x="150" y="417"/>
                </a:lnTo>
                <a:lnTo>
                  <a:pt x="145" y="420"/>
                </a:lnTo>
                <a:lnTo>
                  <a:pt x="139" y="425"/>
                </a:lnTo>
                <a:lnTo>
                  <a:pt x="134" y="429"/>
                </a:lnTo>
                <a:lnTo>
                  <a:pt x="129" y="434"/>
                </a:lnTo>
                <a:lnTo>
                  <a:pt x="124" y="439"/>
                </a:lnTo>
                <a:lnTo>
                  <a:pt x="119" y="443"/>
                </a:lnTo>
                <a:lnTo>
                  <a:pt x="114" y="447"/>
                </a:lnTo>
                <a:lnTo>
                  <a:pt x="110" y="453"/>
                </a:lnTo>
                <a:lnTo>
                  <a:pt x="103" y="456"/>
                </a:lnTo>
                <a:lnTo>
                  <a:pt x="98" y="460"/>
                </a:lnTo>
                <a:lnTo>
                  <a:pt x="92" y="464"/>
                </a:lnTo>
                <a:lnTo>
                  <a:pt x="87" y="468"/>
                </a:lnTo>
                <a:lnTo>
                  <a:pt x="80" y="471"/>
                </a:lnTo>
                <a:lnTo>
                  <a:pt x="75" y="476"/>
                </a:lnTo>
                <a:lnTo>
                  <a:pt x="69" y="480"/>
                </a:lnTo>
                <a:lnTo>
                  <a:pt x="65" y="485"/>
                </a:lnTo>
                <a:lnTo>
                  <a:pt x="58" y="488"/>
                </a:lnTo>
                <a:lnTo>
                  <a:pt x="53" y="491"/>
                </a:lnTo>
                <a:lnTo>
                  <a:pt x="47" y="494"/>
                </a:lnTo>
                <a:lnTo>
                  <a:pt x="42" y="498"/>
                </a:lnTo>
                <a:lnTo>
                  <a:pt x="35" y="500"/>
                </a:lnTo>
                <a:lnTo>
                  <a:pt x="30" y="503"/>
                </a:lnTo>
                <a:lnTo>
                  <a:pt x="24" y="505"/>
                </a:lnTo>
                <a:lnTo>
                  <a:pt x="20" y="509"/>
                </a:lnTo>
                <a:lnTo>
                  <a:pt x="10" y="512"/>
                </a:lnTo>
                <a:lnTo>
                  <a:pt x="3" y="515"/>
                </a:lnTo>
                <a:lnTo>
                  <a:pt x="0" y="518"/>
                </a:lnTo>
                <a:lnTo>
                  <a:pt x="1" y="522"/>
                </a:lnTo>
                <a:lnTo>
                  <a:pt x="3" y="523"/>
                </a:lnTo>
                <a:lnTo>
                  <a:pt x="9" y="525"/>
                </a:lnTo>
                <a:lnTo>
                  <a:pt x="14" y="527"/>
                </a:lnTo>
                <a:lnTo>
                  <a:pt x="23" y="529"/>
                </a:lnTo>
                <a:lnTo>
                  <a:pt x="30" y="529"/>
                </a:lnTo>
                <a:lnTo>
                  <a:pt x="38" y="531"/>
                </a:lnTo>
                <a:lnTo>
                  <a:pt x="46" y="531"/>
                </a:lnTo>
                <a:lnTo>
                  <a:pt x="55" y="532"/>
                </a:lnTo>
                <a:lnTo>
                  <a:pt x="60" y="532"/>
                </a:lnTo>
                <a:lnTo>
                  <a:pt x="67" y="532"/>
                </a:lnTo>
                <a:lnTo>
                  <a:pt x="70" y="532"/>
                </a:lnTo>
                <a:lnTo>
                  <a:pt x="72" y="533"/>
                </a:lnTo>
                <a:lnTo>
                  <a:pt x="72" y="5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32" name="Freeform 16"/>
          <p:cNvSpPr>
            <a:spLocks/>
          </p:cNvSpPr>
          <p:nvPr/>
        </p:nvSpPr>
        <p:spPr bwMode="auto">
          <a:xfrm>
            <a:off x="4156075" y="5040313"/>
            <a:ext cx="1700212" cy="1092200"/>
          </a:xfrm>
          <a:custGeom>
            <a:avLst/>
            <a:gdLst>
              <a:gd name="T0" fmla="*/ 635 w 3211"/>
              <a:gd name="T1" fmla="*/ 333 h 2064"/>
              <a:gd name="T2" fmla="*/ 492 w 3211"/>
              <a:gd name="T3" fmla="*/ 541 h 2064"/>
              <a:gd name="T4" fmla="*/ 615 w 3211"/>
              <a:gd name="T5" fmla="*/ 774 h 2064"/>
              <a:gd name="T6" fmla="*/ 433 w 3211"/>
              <a:gd name="T7" fmla="*/ 939 h 2064"/>
              <a:gd name="T8" fmla="*/ 184 w 3211"/>
              <a:gd name="T9" fmla="*/ 1146 h 2064"/>
              <a:gd name="T10" fmla="*/ 77 w 3211"/>
              <a:gd name="T11" fmla="*/ 1364 h 2064"/>
              <a:gd name="T12" fmla="*/ 378 w 3211"/>
              <a:gd name="T13" fmla="*/ 1337 h 2064"/>
              <a:gd name="T14" fmla="*/ 671 w 3211"/>
              <a:gd name="T15" fmla="*/ 1144 h 2064"/>
              <a:gd name="T16" fmla="*/ 697 w 3211"/>
              <a:gd name="T17" fmla="*/ 1403 h 2064"/>
              <a:gd name="T18" fmla="*/ 933 w 3211"/>
              <a:gd name="T19" fmla="*/ 1733 h 2064"/>
              <a:gd name="T20" fmla="*/ 1407 w 3211"/>
              <a:gd name="T21" fmla="*/ 1732 h 2064"/>
              <a:gd name="T22" fmla="*/ 1656 w 3211"/>
              <a:gd name="T23" fmla="*/ 1741 h 2064"/>
              <a:gd name="T24" fmla="*/ 2029 w 3211"/>
              <a:gd name="T25" fmla="*/ 1761 h 2064"/>
              <a:gd name="T26" fmla="*/ 2442 w 3211"/>
              <a:gd name="T27" fmla="*/ 1426 h 2064"/>
              <a:gd name="T28" fmla="*/ 2582 w 3211"/>
              <a:gd name="T29" fmla="*/ 1143 h 2064"/>
              <a:gd name="T30" fmla="*/ 2715 w 3211"/>
              <a:gd name="T31" fmla="*/ 1451 h 2064"/>
              <a:gd name="T32" fmla="*/ 2859 w 3211"/>
              <a:gd name="T33" fmla="*/ 1706 h 2064"/>
              <a:gd name="T34" fmla="*/ 3044 w 3211"/>
              <a:gd name="T35" fmla="*/ 1927 h 2064"/>
              <a:gd name="T36" fmla="*/ 3128 w 3211"/>
              <a:gd name="T37" fmla="*/ 1795 h 2064"/>
              <a:gd name="T38" fmla="*/ 2960 w 3211"/>
              <a:gd name="T39" fmla="*/ 1454 h 2064"/>
              <a:gd name="T40" fmla="*/ 2687 w 3211"/>
              <a:gd name="T41" fmla="*/ 1195 h 2064"/>
              <a:gd name="T42" fmla="*/ 2594 w 3211"/>
              <a:gd name="T43" fmla="*/ 1014 h 2064"/>
              <a:gd name="T44" fmla="*/ 2549 w 3211"/>
              <a:gd name="T45" fmla="*/ 699 h 2064"/>
              <a:gd name="T46" fmla="*/ 2239 w 3211"/>
              <a:gd name="T47" fmla="*/ 443 h 2064"/>
              <a:gd name="T48" fmla="*/ 1974 w 3211"/>
              <a:gd name="T49" fmla="*/ 372 h 2064"/>
              <a:gd name="T50" fmla="*/ 1865 w 3211"/>
              <a:gd name="T51" fmla="*/ 147 h 2064"/>
              <a:gd name="T52" fmla="*/ 1559 w 3211"/>
              <a:gd name="T53" fmla="*/ 86 h 2064"/>
              <a:gd name="T54" fmla="*/ 1335 w 3211"/>
              <a:gd name="T55" fmla="*/ 206 h 2064"/>
              <a:gd name="T56" fmla="*/ 1118 w 3211"/>
              <a:gd name="T57" fmla="*/ 47 h 2064"/>
              <a:gd name="T58" fmla="*/ 1344 w 3211"/>
              <a:gd name="T59" fmla="*/ 127 h 2064"/>
              <a:gd name="T60" fmla="*/ 1558 w 3211"/>
              <a:gd name="T61" fmla="*/ 16 h 2064"/>
              <a:gd name="T62" fmla="*/ 1856 w 3211"/>
              <a:gd name="T63" fmla="*/ 49 h 2064"/>
              <a:gd name="T64" fmla="*/ 2024 w 3211"/>
              <a:gd name="T65" fmla="*/ 277 h 2064"/>
              <a:gd name="T66" fmla="*/ 2253 w 3211"/>
              <a:gd name="T67" fmla="*/ 379 h 2064"/>
              <a:gd name="T68" fmla="*/ 2607 w 3211"/>
              <a:gd name="T69" fmla="*/ 645 h 2064"/>
              <a:gd name="T70" fmla="*/ 2660 w 3211"/>
              <a:gd name="T71" fmla="*/ 982 h 2064"/>
              <a:gd name="T72" fmla="*/ 2734 w 3211"/>
              <a:gd name="T73" fmla="*/ 1154 h 2064"/>
              <a:gd name="T74" fmla="*/ 2941 w 3211"/>
              <a:gd name="T75" fmla="*/ 1336 h 2064"/>
              <a:gd name="T76" fmla="*/ 3113 w 3211"/>
              <a:gd name="T77" fmla="*/ 1578 h 2064"/>
              <a:gd name="T78" fmla="*/ 3199 w 3211"/>
              <a:gd name="T79" fmla="*/ 1839 h 2064"/>
              <a:gd name="T80" fmla="*/ 3151 w 3211"/>
              <a:gd name="T81" fmla="*/ 2064 h 2064"/>
              <a:gd name="T82" fmla="*/ 2944 w 3211"/>
              <a:gd name="T83" fmla="*/ 1925 h 2064"/>
              <a:gd name="T84" fmla="*/ 2787 w 3211"/>
              <a:gd name="T85" fmla="*/ 1728 h 2064"/>
              <a:gd name="T86" fmla="*/ 2633 w 3211"/>
              <a:gd name="T87" fmla="*/ 1418 h 2064"/>
              <a:gd name="T88" fmla="*/ 2540 w 3211"/>
              <a:gd name="T89" fmla="*/ 1383 h 2064"/>
              <a:gd name="T90" fmla="*/ 2228 w 3211"/>
              <a:gd name="T91" fmla="*/ 1764 h 2064"/>
              <a:gd name="T92" fmla="*/ 1747 w 3211"/>
              <a:gd name="T93" fmla="*/ 1838 h 2064"/>
              <a:gd name="T94" fmla="*/ 1530 w 3211"/>
              <a:gd name="T95" fmla="*/ 1777 h 2064"/>
              <a:gd name="T96" fmla="*/ 1107 w 3211"/>
              <a:gd name="T97" fmla="*/ 1841 h 2064"/>
              <a:gd name="T98" fmla="*/ 716 w 3211"/>
              <a:gd name="T99" fmla="*/ 1613 h 2064"/>
              <a:gd name="T100" fmla="*/ 617 w 3211"/>
              <a:gd name="T101" fmla="*/ 1322 h 2064"/>
              <a:gd name="T102" fmla="*/ 433 w 3211"/>
              <a:gd name="T103" fmla="*/ 1391 h 2064"/>
              <a:gd name="T104" fmla="*/ 65 w 3211"/>
              <a:gd name="T105" fmla="*/ 1454 h 2064"/>
              <a:gd name="T106" fmla="*/ 48 w 3211"/>
              <a:gd name="T107" fmla="*/ 1205 h 2064"/>
              <a:gd name="T108" fmla="*/ 280 w 3211"/>
              <a:gd name="T109" fmla="*/ 972 h 2064"/>
              <a:gd name="T110" fmla="*/ 502 w 3211"/>
              <a:gd name="T111" fmla="*/ 816 h 2064"/>
              <a:gd name="T112" fmla="*/ 261 w 3211"/>
              <a:gd name="T113" fmla="*/ 790 h 2064"/>
              <a:gd name="T114" fmla="*/ 476 w 3211"/>
              <a:gd name="T115" fmla="*/ 678 h 2064"/>
              <a:gd name="T116" fmla="*/ 455 w 3211"/>
              <a:gd name="T117" fmla="*/ 412 h 2064"/>
              <a:gd name="T118" fmla="*/ 679 w 3211"/>
              <a:gd name="T119" fmla="*/ 269 h 2064"/>
              <a:gd name="T120" fmla="*/ 885 w 3211"/>
              <a:gd name="T121" fmla="*/ 211 h 2064"/>
              <a:gd name="T122" fmla="*/ 1052 w 3211"/>
              <a:gd name="T123" fmla="*/ 91 h 2064"/>
              <a:gd name="T124" fmla="*/ 933 w 3211"/>
              <a:gd name="T125" fmla="*/ 245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1" h="2064">
                <a:moveTo>
                  <a:pt x="849" y="372"/>
                </a:moveTo>
                <a:lnTo>
                  <a:pt x="847" y="370"/>
                </a:lnTo>
                <a:lnTo>
                  <a:pt x="842" y="367"/>
                </a:lnTo>
                <a:lnTo>
                  <a:pt x="836" y="363"/>
                </a:lnTo>
                <a:lnTo>
                  <a:pt x="832" y="360"/>
                </a:lnTo>
                <a:lnTo>
                  <a:pt x="826" y="357"/>
                </a:lnTo>
                <a:lnTo>
                  <a:pt x="821" y="355"/>
                </a:lnTo>
                <a:lnTo>
                  <a:pt x="813" y="350"/>
                </a:lnTo>
                <a:lnTo>
                  <a:pt x="806" y="346"/>
                </a:lnTo>
                <a:lnTo>
                  <a:pt x="797" y="343"/>
                </a:lnTo>
                <a:lnTo>
                  <a:pt x="789" y="339"/>
                </a:lnTo>
                <a:lnTo>
                  <a:pt x="779" y="336"/>
                </a:lnTo>
                <a:lnTo>
                  <a:pt x="769" y="333"/>
                </a:lnTo>
                <a:lnTo>
                  <a:pt x="758" y="329"/>
                </a:lnTo>
                <a:lnTo>
                  <a:pt x="749" y="327"/>
                </a:lnTo>
                <a:lnTo>
                  <a:pt x="742" y="325"/>
                </a:lnTo>
                <a:lnTo>
                  <a:pt x="737" y="324"/>
                </a:lnTo>
                <a:lnTo>
                  <a:pt x="730" y="323"/>
                </a:lnTo>
                <a:lnTo>
                  <a:pt x="724" y="323"/>
                </a:lnTo>
                <a:lnTo>
                  <a:pt x="718" y="322"/>
                </a:lnTo>
                <a:lnTo>
                  <a:pt x="712" y="322"/>
                </a:lnTo>
                <a:lnTo>
                  <a:pt x="706" y="322"/>
                </a:lnTo>
                <a:lnTo>
                  <a:pt x="700" y="322"/>
                </a:lnTo>
                <a:lnTo>
                  <a:pt x="694" y="322"/>
                </a:lnTo>
                <a:lnTo>
                  <a:pt x="687" y="322"/>
                </a:lnTo>
                <a:lnTo>
                  <a:pt x="681" y="322"/>
                </a:lnTo>
                <a:lnTo>
                  <a:pt x="674" y="323"/>
                </a:lnTo>
                <a:lnTo>
                  <a:pt x="668" y="323"/>
                </a:lnTo>
                <a:lnTo>
                  <a:pt x="661" y="325"/>
                </a:lnTo>
                <a:lnTo>
                  <a:pt x="654" y="326"/>
                </a:lnTo>
                <a:lnTo>
                  <a:pt x="649" y="329"/>
                </a:lnTo>
                <a:lnTo>
                  <a:pt x="641" y="331"/>
                </a:lnTo>
                <a:lnTo>
                  <a:pt x="635" y="333"/>
                </a:lnTo>
                <a:lnTo>
                  <a:pt x="628" y="335"/>
                </a:lnTo>
                <a:lnTo>
                  <a:pt x="622" y="338"/>
                </a:lnTo>
                <a:lnTo>
                  <a:pt x="615" y="340"/>
                </a:lnTo>
                <a:lnTo>
                  <a:pt x="608" y="344"/>
                </a:lnTo>
                <a:lnTo>
                  <a:pt x="602" y="348"/>
                </a:lnTo>
                <a:lnTo>
                  <a:pt x="595" y="352"/>
                </a:lnTo>
                <a:lnTo>
                  <a:pt x="589" y="356"/>
                </a:lnTo>
                <a:lnTo>
                  <a:pt x="582" y="361"/>
                </a:lnTo>
                <a:lnTo>
                  <a:pt x="576" y="366"/>
                </a:lnTo>
                <a:lnTo>
                  <a:pt x="569" y="372"/>
                </a:lnTo>
                <a:lnTo>
                  <a:pt x="562" y="378"/>
                </a:lnTo>
                <a:lnTo>
                  <a:pt x="556" y="384"/>
                </a:lnTo>
                <a:lnTo>
                  <a:pt x="549" y="391"/>
                </a:lnTo>
                <a:lnTo>
                  <a:pt x="543" y="398"/>
                </a:lnTo>
                <a:lnTo>
                  <a:pt x="535" y="405"/>
                </a:lnTo>
                <a:lnTo>
                  <a:pt x="528" y="412"/>
                </a:lnTo>
                <a:lnTo>
                  <a:pt x="523" y="419"/>
                </a:lnTo>
                <a:lnTo>
                  <a:pt x="519" y="427"/>
                </a:lnTo>
                <a:lnTo>
                  <a:pt x="514" y="433"/>
                </a:lnTo>
                <a:lnTo>
                  <a:pt x="510" y="441"/>
                </a:lnTo>
                <a:lnTo>
                  <a:pt x="507" y="449"/>
                </a:lnTo>
                <a:lnTo>
                  <a:pt x="504" y="456"/>
                </a:lnTo>
                <a:lnTo>
                  <a:pt x="501" y="463"/>
                </a:lnTo>
                <a:lnTo>
                  <a:pt x="498" y="472"/>
                </a:lnTo>
                <a:lnTo>
                  <a:pt x="496" y="478"/>
                </a:lnTo>
                <a:lnTo>
                  <a:pt x="495" y="487"/>
                </a:lnTo>
                <a:lnTo>
                  <a:pt x="492" y="495"/>
                </a:lnTo>
                <a:lnTo>
                  <a:pt x="492" y="502"/>
                </a:lnTo>
                <a:lnTo>
                  <a:pt x="492" y="510"/>
                </a:lnTo>
                <a:lnTo>
                  <a:pt x="492" y="519"/>
                </a:lnTo>
                <a:lnTo>
                  <a:pt x="492" y="525"/>
                </a:lnTo>
                <a:lnTo>
                  <a:pt x="492" y="534"/>
                </a:lnTo>
                <a:lnTo>
                  <a:pt x="492" y="541"/>
                </a:lnTo>
                <a:lnTo>
                  <a:pt x="495" y="550"/>
                </a:lnTo>
                <a:lnTo>
                  <a:pt x="495" y="557"/>
                </a:lnTo>
                <a:lnTo>
                  <a:pt x="497" y="565"/>
                </a:lnTo>
                <a:lnTo>
                  <a:pt x="498" y="572"/>
                </a:lnTo>
                <a:lnTo>
                  <a:pt x="501" y="581"/>
                </a:lnTo>
                <a:lnTo>
                  <a:pt x="503" y="588"/>
                </a:lnTo>
                <a:lnTo>
                  <a:pt x="506" y="595"/>
                </a:lnTo>
                <a:lnTo>
                  <a:pt x="508" y="603"/>
                </a:lnTo>
                <a:lnTo>
                  <a:pt x="511" y="611"/>
                </a:lnTo>
                <a:lnTo>
                  <a:pt x="514" y="618"/>
                </a:lnTo>
                <a:lnTo>
                  <a:pt x="518" y="626"/>
                </a:lnTo>
                <a:lnTo>
                  <a:pt x="521" y="634"/>
                </a:lnTo>
                <a:lnTo>
                  <a:pt x="525" y="641"/>
                </a:lnTo>
                <a:lnTo>
                  <a:pt x="528" y="648"/>
                </a:lnTo>
                <a:lnTo>
                  <a:pt x="532" y="655"/>
                </a:lnTo>
                <a:lnTo>
                  <a:pt x="535" y="661"/>
                </a:lnTo>
                <a:lnTo>
                  <a:pt x="539" y="668"/>
                </a:lnTo>
                <a:lnTo>
                  <a:pt x="543" y="674"/>
                </a:lnTo>
                <a:lnTo>
                  <a:pt x="546" y="681"/>
                </a:lnTo>
                <a:lnTo>
                  <a:pt x="550" y="687"/>
                </a:lnTo>
                <a:lnTo>
                  <a:pt x="555" y="694"/>
                </a:lnTo>
                <a:lnTo>
                  <a:pt x="558" y="699"/>
                </a:lnTo>
                <a:lnTo>
                  <a:pt x="562" y="706"/>
                </a:lnTo>
                <a:lnTo>
                  <a:pt x="567" y="712"/>
                </a:lnTo>
                <a:lnTo>
                  <a:pt x="571" y="718"/>
                </a:lnTo>
                <a:lnTo>
                  <a:pt x="574" y="724"/>
                </a:lnTo>
                <a:lnTo>
                  <a:pt x="579" y="729"/>
                </a:lnTo>
                <a:lnTo>
                  <a:pt x="583" y="735"/>
                </a:lnTo>
                <a:lnTo>
                  <a:pt x="588" y="740"/>
                </a:lnTo>
                <a:lnTo>
                  <a:pt x="594" y="749"/>
                </a:lnTo>
                <a:lnTo>
                  <a:pt x="602" y="759"/>
                </a:lnTo>
                <a:lnTo>
                  <a:pt x="608" y="766"/>
                </a:lnTo>
                <a:lnTo>
                  <a:pt x="615" y="774"/>
                </a:lnTo>
                <a:lnTo>
                  <a:pt x="619" y="779"/>
                </a:lnTo>
                <a:lnTo>
                  <a:pt x="625" y="786"/>
                </a:lnTo>
                <a:lnTo>
                  <a:pt x="628" y="791"/>
                </a:lnTo>
                <a:lnTo>
                  <a:pt x="633" y="796"/>
                </a:lnTo>
                <a:lnTo>
                  <a:pt x="625" y="800"/>
                </a:lnTo>
                <a:lnTo>
                  <a:pt x="617" y="806"/>
                </a:lnTo>
                <a:lnTo>
                  <a:pt x="607" y="812"/>
                </a:lnTo>
                <a:lnTo>
                  <a:pt x="599" y="820"/>
                </a:lnTo>
                <a:lnTo>
                  <a:pt x="593" y="823"/>
                </a:lnTo>
                <a:lnTo>
                  <a:pt x="588" y="827"/>
                </a:lnTo>
                <a:lnTo>
                  <a:pt x="582" y="830"/>
                </a:lnTo>
                <a:lnTo>
                  <a:pt x="578" y="834"/>
                </a:lnTo>
                <a:lnTo>
                  <a:pt x="571" y="837"/>
                </a:lnTo>
                <a:lnTo>
                  <a:pt x="566" y="842"/>
                </a:lnTo>
                <a:lnTo>
                  <a:pt x="560" y="846"/>
                </a:lnTo>
                <a:lnTo>
                  <a:pt x="555" y="852"/>
                </a:lnTo>
                <a:lnTo>
                  <a:pt x="548" y="855"/>
                </a:lnTo>
                <a:lnTo>
                  <a:pt x="542" y="860"/>
                </a:lnTo>
                <a:lnTo>
                  <a:pt x="535" y="864"/>
                </a:lnTo>
                <a:lnTo>
                  <a:pt x="528" y="869"/>
                </a:lnTo>
                <a:lnTo>
                  <a:pt x="521" y="874"/>
                </a:lnTo>
                <a:lnTo>
                  <a:pt x="514" y="879"/>
                </a:lnTo>
                <a:lnTo>
                  <a:pt x="508" y="883"/>
                </a:lnTo>
                <a:lnTo>
                  <a:pt x="501" y="890"/>
                </a:lnTo>
                <a:lnTo>
                  <a:pt x="493" y="894"/>
                </a:lnTo>
                <a:lnTo>
                  <a:pt x="486" y="900"/>
                </a:lnTo>
                <a:lnTo>
                  <a:pt x="478" y="904"/>
                </a:lnTo>
                <a:lnTo>
                  <a:pt x="472" y="911"/>
                </a:lnTo>
                <a:lnTo>
                  <a:pt x="464" y="916"/>
                </a:lnTo>
                <a:lnTo>
                  <a:pt x="456" y="922"/>
                </a:lnTo>
                <a:lnTo>
                  <a:pt x="449" y="927"/>
                </a:lnTo>
                <a:lnTo>
                  <a:pt x="442" y="934"/>
                </a:lnTo>
                <a:lnTo>
                  <a:pt x="433" y="939"/>
                </a:lnTo>
                <a:lnTo>
                  <a:pt x="426" y="945"/>
                </a:lnTo>
                <a:lnTo>
                  <a:pt x="417" y="950"/>
                </a:lnTo>
                <a:lnTo>
                  <a:pt x="409" y="957"/>
                </a:lnTo>
                <a:lnTo>
                  <a:pt x="400" y="962"/>
                </a:lnTo>
                <a:lnTo>
                  <a:pt x="393" y="968"/>
                </a:lnTo>
                <a:lnTo>
                  <a:pt x="385" y="974"/>
                </a:lnTo>
                <a:lnTo>
                  <a:pt x="377" y="981"/>
                </a:lnTo>
                <a:lnTo>
                  <a:pt x="369" y="986"/>
                </a:lnTo>
                <a:lnTo>
                  <a:pt x="361" y="993"/>
                </a:lnTo>
                <a:lnTo>
                  <a:pt x="352" y="998"/>
                </a:lnTo>
                <a:lnTo>
                  <a:pt x="346" y="1005"/>
                </a:lnTo>
                <a:lnTo>
                  <a:pt x="337" y="1012"/>
                </a:lnTo>
                <a:lnTo>
                  <a:pt x="329" y="1018"/>
                </a:lnTo>
                <a:lnTo>
                  <a:pt x="320" y="1025"/>
                </a:lnTo>
                <a:lnTo>
                  <a:pt x="314" y="1031"/>
                </a:lnTo>
                <a:lnTo>
                  <a:pt x="305" y="1037"/>
                </a:lnTo>
                <a:lnTo>
                  <a:pt x="297" y="1043"/>
                </a:lnTo>
                <a:lnTo>
                  <a:pt x="289" y="1050"/>
                </a:lnTo>
                <a:lnTo>
                  <a:pt x="281" y="1056"/>
                </a:lnTo>
                <a:lnTo>
                  <a:pt x="273" y="1063"/>
                </a:lnTo>
                <a:lnTo>
                  <a:pt x="266" y="1070"/>
                </a:lnTo>
                <a:lnTo>
                  <a:pt x="258" y="1076"/>
                </a:lnTo>
                <a:lnTo>
                  <a:pt x="251" y="1083"/>
                </a:lnTo>
                <a:lnTo>
                  <a:pt x="244" y="1089"/>
                </a:lnTo>
                <a:lnTo>
                  <a:pt x="236" y="1096"/>
                </a:lnTo>
                <a:lnTo>
                  <a:pt x="228" y="1102"/>
                </a:lnTo>
                <a:lnTo>
                  <a:pt x="222" y="1109"/>
                </a:lnTo>
                <a:lnTo>
                  <a:pt x="215" y="1116"/>
                </a:lnTo>
                <a:lnTo>
                  <a:pt x="209" y="1122"/>
                </a:lnTo>
                <a:lnTo>
                  <a:pt x="202" y="1129"/>
                </a:lnTo>
                <a:lnTo>
                  <a:pt x="196" y="1136"/>
                </a:lnTo>
                <a:lnTo>
                  <a:pt x="189" y="1141"/>
                </a:lnTo>
                <a:lnTo>
                  <a:pt x="184" y="1146"/>
                </a:lnTo>
                <a:lnTo>
                  <a:pt x="178" y="1152"/>
                </a:lnTo>
                <a:lnTo>
                  <a:pt x="173" y="1158"/>
                </a:lnTo>
                <a:lnTo>
                  <a:pt x="167" y="1163"/>
                </a:lnTo>
                <a:lnTo>
                  <a:pt x="163" y="1168"/>
                </a:lnTo>
                <a:lnTo>
                  <a:pt x="157" y="1174"/>
                </a:lnTo>
                <a:lnTo>
                  <a:pt x="153" y="1180"/>
                </a:lnTo>
                <a:lnTo>
                  <a:pt x="147" y="1185"/>
                </a:lnTo>
                <a:lnTo>
                  <a:pt x="143" y="1190"/>
                </a:lnTo>
                <a:lnTo>
                  <a:pt x="138" y="1195"/>
                </a:lnTo>
                <a:lnTo>
                  <a:pt x="133" y="1202"/>
                </a:lnTo>
                <a:lnTo>
                  <a:pt x="129" y="1206"/>
                </a:lnTo>
                <a:lnTo>
                  <a:pt x="124" y="1212"/>
                </a:lnTo>
                <a:lnTo>
                  <a:pt x="121" y="1217"/>
                </a:lnTo>
                <a:lnTo>
                  <a:pt x="118" y="1224"/>
                </a:lnTo>
                <a:lnTo>
                  <a:pt x="114" y="1228"/>
                </a:lnTo>
                <a:lnTo>
                  <a:pt x="110" y="1234"/>
                </a:lnTo>
                <a:lnTo>
                  <a:pt x="107" y="1238"/>
                </a:lnTo>
                <a:lnTo>
                  <a:pt x="104" y="1245"/>
                </a:lnTo>
                <a:lnTo>
                  <a:pt x="97" y="1255"/>
                </a:lnTo>
                <a:lnTo>
                  <a:pt x="92" y="1266"/>
                </a:lnTo>
                <a:lnTo>
                  <a:pt x="86" y="1275"/>
                </a:lnTo>
                <a:lnTo>
                  <a:pt x="82" y="1285"/>
                </a:lnTo>
                <a:lnTo>
                  <a:pt x="78" y="1295"/>
                </a:lnTo>
                <a:lnTo>
                  <a:pt x="76" y="1306"/>
                </a:lnTo>
                <a:lnTo>
                  <a:pt x="74" y="1312"/>
                </a:lnTo>
                <a:lnTo>
                  <a:pt x="73" y="1318"/>
                </a:lnTo>
                <a:lnTo>
                  <a:pt x="72" y="1324"/>
                </a:lnTo>
                <a:lnTo>
                  <a:pt x="72" y="1330"/>
                </a:lnTo>
                <a:lnTo>
                  <a:pt x="72" y="1336"/>
                </a:lnTo>
                <a:lnTo>
                  <a:pt x="72" y="1342"/>
                </a:lnTo>
                <a:lnTo>
                  <a:pt x="73" y="1348"/>
                </a:lnTo>
                <a:lnTo>
                  <a:pt x="75" y="1354"/>
                </a:lnTo>
                <a:lnTo>
                  <a:pt x="77" y="1364"/>
                </a:lnTo>
                <a:lnTo>
                  <a:pt x="84" y="1375"/>
                </a:lnTo>
                <a:lnTo>
                  <a:pt x="87" y="1379"/>
                </a:lnTo>
                <a:lnTo>
                  <a:pt x="91" y="1385"/>
                </a:lnTo>
                <a:lnTo>
                  <a:pt x="95" y="1390"/>
                </a:lnTo>
                <a:lnTo>
                  <a:pt x="100" y="1396"/>
                </a:lnTo>
                <a:lnTo>
                  <a:pt x="105" y="1399"/>
                </a:lnTo>
                <a:lnTo>
                  <a:pt x="110" y="1403"/>
                </a:lnTo>
                <a:lnTo>
                  <a:pt x="117" y="1407"/>
                </a:lnTo>
                <a:lnTo>
                  <a:pt x="124" y="1410"/>
                </a:lnTo>
                <a:lnTo>
                  <a:pt x="131" y="1411"/>
                </a:lnTo>
                <a:lnTo>
                  <a:pt x="139" y="1412"/>
                </a:lnTo>
                <a:lnTo>
                  <a:pt x="146" y="1413"/>
                </a:lnTo>
                <a:lnTo>
                  <a:pt x="156" y="1414"/>
                </a:lnTo>
                <a:lnTo>
                  <a:pt x="164" y="1413"/>
                </a:lnTo>
                <a:lnTo>
                  <a:pt x="174" y="1413"/>
                </a:lnTo>
                <a:lnTo>
                  <a:pt x="184" y="1412"/>
                </a:lnTo>
                <a:lnTo>
                  <a:pt x="193" y="1411"/>
                </a:lnTo>
                <a:lnTo>
                  <a:pt x="203" y="1409"/>
                </a:lnTo>
                <a:lnTo>
                  <a:pt x="213" y="1407"/>
                </a:lnTo>
                <a:lnTo>
                  <a:pt x="224" y="1403"/>
                </a:lnTo>
                <a:lnTo>
                  <a:pt x="236" y="1401"/>
                </a:lnTo>
                <a:lnTo>
                  <a:pt x="246" y="1397"/>
                </a:lnTo>
                <a:lnTo>
                  <a:pt x="258" y="1393"/>
                </a:lnTo>
                <a:lnTo>
                  <a:pt x="269" y="1388"/>
                </a:lnTo>
                <a:lnTo>
                  <a:pt x="281" y="1384"/>
                </a:lnTo>
                <a:lnTo>
                  <a:pt x="292" y="1378"/>
                </a:lnTo>
                <a:lnTo>
                  <a:pt x="305" y="1373"/>
                </a:lnTo>
                <a:lnTo>
                  <a:pt x="316" y="1367"/>
                </a:lnTo>
                <a:lnTo>
                  <a:pt x="329" y="1362"/>
                </a:lnTo>
                <a:lnTo>
                  <a:pt x="341" y="1355"/>
                </a:lnTo>
                <a:lnTo>
                  <a:pt x="353" y="1349"/>
                </a:lnTo>
                <a:lnTo>
                  <a:pt x="365" y="1342"/>
                </a:lnTo>
                <a:lnTo>
                  <a:pt x="378" y="1337"/>
                </a:lnTo>
                <a:lnTo>
                  <a:pt x="391" y="1329"/>
                </a:lnTo>
                <a:lnTo>
                  <a:pt x="403" y="1322"/>
                </a:lnTo>
                <a:lnTo>
                  <a:pt x="415" y="1316"/>
                </a:lnTo>
                <a:lnTo>
                  <a:pt x="428" y="1309"/>
                </a:lnTo>
                <a:lnTo>
                  <a:pt x="439" y="1302"/>
                </a:lnTo>
                <a:lnTo>
                  <a:pt x="451" y="1294"/>
                </a:lnTo>
                <a:lnTo>
                  <a:pt x="463" y="1286"/>
                </a:lnTo>
                <a:lnTo>
                  <a:pt x="475" y="1280"/>
                </a:lnTo>
                <a:lnTo>
                  <a:pt x="486" y="1272"/>
                </a:lnTo>
                <a:lnTo>
                  <a:pt x="497" y="1264"/>
                </a:lnTo>
                <a:lnTo>
                  <a:pt x="508" y="1257"/>
                </a:lnTo>
                <a:lnTo>
                  <a:pt x="520" y="1250"/>
                </a:lnTo>
                <a:lnTo>
                  <a:pt x="530" y="1243"/>
                </a:lnTo>
                <a:lnTo>
                  <a:pt x="539" y="1236"/>
                </a:lnTo>
                <a:lnTo>
                  <a:pt x="549" y="1228"/>
                </a:lnTo>
                <a:lnTo>
                  <a:pt x="560" y="1222"/>
                </a:lnTo>
                <a:lnTo>
                  <a:pt x="569" y="1215"/>
                </a:lnTo>
                <a:lnTo>
                  <a:pt x="579" y="1209"/>
                </a:lnTo>
                <a:lnTo>
                  <a:pt x="588" y="1203"/>
                </a:lnTo>
                <a:lnTo>
                  <a:pt x="597" y="1198"/>
                </a:lnTo>
                <a:lnTo>
                  <a:pt x="605" y="1191"/>
                </a:lnTo>
                <a:lnTo>
                  <a:pt x="613" y="1185"/>
                </a:lnTo>
                <a:lnTo>
                  <a:pt x="619" y="1179"/>
                </a:lnTo>
                <a:lnTo>
                  <a:pt x="627" y="1175"/>
                </a:lnTo>
                <a:lnTo>
                  <a:pt x="633" y="1169"/>
                </a:lnTo>
                <a:lnTo>
                  <a:pt x="639" y="1165"/>
                </a:lnTo>
                <a:lnTo>
                  <a:pt x="645" y="1162"/>
                </a:lnTo>
                <a:lnTo>
                  <a:pt x="651" y="1158"/>
                </a:lnTo>
                <a:lnTo>
                  <a:pt x="659" y="1152"/>
                </a:lnTo>
                <a:lnTo>
                  <a:pt x="666" y="1147"/>
                </a:lnTo>
                <a:lnTo>
                  <a:pt x="670" y="1144"/>
                </a:lnTo>
                <a:lnTo>
                  <a:pt x="672" y="1144"/>
                </a:lnTo>
                <a:lnTo>
                  <a:pt x="671" y="1144"/>
                </a:lnTo>
                <a:lnTo>
                  <a:pt x="671" y="1147"/>
                </a:lnTo>
                <a:lnTo>
                  <a:pt x="671" y="1151"/>
                </a:lnTo>
                <a:lnTo>
                  <a:pt x="671" y="1157"/>
                </a:lnTo>
                <a:lnTo>
                  <a:pt x="670" y="1164"/>
                </a:lnTo>
                <a:lnTo>
                  <a:pt x="670" y="1172"/>
                </a:lnTo>
                <a:lnTo>
                  <a:pt x="670" y="1177"/>
                </a:lnTo>
                <a:lnTo>
                  <a:pt x="670" y="1182"/>
                </a:lnTo>
                <a:lnTo>
                  <a:pt x="670" y="1188"/>
                </a:lnTo>
                <a:lnTo>
                  <a:pt x="670" y="1194"/>
                </a:lnTo>
                <a:lnTo>
                  <a:pt x="670" y="1200"/>
                </a:lnTo>
                <a:lnTo>
                  <a:pt x="670" y="1206"/>
                </a:lnTo>
                <a:lnTo>
                  <a:pt x="670" y="1213"/>
                </a:lnTo>
                <a:lnTo>
                  <a:pt x="670" y="1220"/>
                </a:lnTo>
                <a:lnTo>
                  <a:pt x="670" y="1226"/>
                </a:lnTo>
                <a:lnTo>
                  <a:pt x="670" y="1234"/>
                </a:lnTo>
                <a:lnTo>
                  <a:pt x="671" y="1241"/>
                </a:lnTo>
                <a:lnTo>
                  <a:pt x="672" y="1250"/>
                </a:lnTo>
                <a:lnTo>
                  <a:pt x="672" y="1258"/>
                </a:lnTo>
                <a:lnTo>
                  <a:pt x="672" y="1267"/>
                </a:lnTo>
                <a:lnTo>
                  <a:pt x="673" y="1274"/>
                </a:lnTo>
                <a:lnTo>
                  <a:pt x="674" y="1284"/>
                </a:lnTo>
                <a:lnTo>
                  <a:pt x="675" y="1293"/>
                </a:lnTo>
                <a:lnTo>
                  <a:pt x="677" y="1303"/>
                </a:lnTo>
                <a:lnTo>
                  <a:pt x="679" y="1313"/>
                </a:lnTo>
                <a:lnTo>
                  <a:pt x="681" y="1322"/>
                </a:lnTo>
                <a:lnTo>
                  <a:pt x="681" y="1331"/>
                </a:lnTo>
                <a:lnTo>
                  <a:pt x="683" y="1341"/>
                </a:lnTo>
                <a:lnTo>
                  <a:pt x="684" y="1351"/>
                </a:lnTo>
                <a:lnTo>
                  <a:pt x="687" y="1361"/>
                </a:lnTo>
                <a:lnTo>
                  <a:pt x="688" y="1371"/>
                </a:lnTo>
                <a:lnTo>
                  <a:pt x="691" y="1382"/>
                </a:lnTo>
                <a:lnTo>
                  <a:pt x="694" y="1393"/>
                </a:lnTo>
                <a:lnTo>
                  <a:pt x="697" y="1403"/>
                </a:lnTo>
                <a:lnTo>
                  <a:pt x="699" y="1413"/>
                </a:lnTo>
                <a:lnTo>
                  <a:pt x="703" y="1425"/>
                </a:lnTo>
                <a:lnTo>
                  <a:pt x="706" y="1435"/>
                </a:lnTo>
                <a:lnTo>
                  <a:pt x="710" y="1447"/>
                </a:lnTo>
                <a:lnTo>
                  <a:pt x="714" y="1458"/>
                </a:lnTo>
                <a:lnTo>
                  <a:pt x="718" y="1469"/>
                </a:lnTo>
                <a:lnTo>
                  <a:pt x="722" y="1480"/>
                </a:lnTo>
                <a:lnTo>
                  <a:pt x="728" y="1492"/>
                </a:lnTo>
                <a:lnTo>
                  <a:pt x="731" y="1502"/>
                </a:lnTo>
                <a:lnTo>
                  <a:pt x="737" y="1514"/>
                </a:lnTo>
                <a:lnTo>
                  <a:pt x="741" y="1524"/>
                </a:lnTo>
                <a:lnTo>
                  <a:pt x="747" y="1536"/>
                </a:lnTo>
                <a:lnTo>
                  <a:pt x="752" y="1547"/>
                </a:lnTo>
                <a:lnTo>
                  <a:pt x="758" y="1558"/>
                </a:lnTo>
                <a:lnTo>
                  <a:pt x="765" y="1569"/>
                </a:lnTo>
                <a:lnTo>
                  <a:pt x="772" y="1581"/>
                </a:lnTo>
                <a:lnTo>
                  <a:pt x="778" y="1591"/>
                </a:lnTo>
                <a:lnTo>
                  <a:pt x="785" y="1602"/>
                </a:lnTo>
                <a:lnTo>
                  <a:pt x="792" y="1613"/>
                </a:lnTo>
                <a:lnTo>
                  <a:pt x="801" y="1624"/>
                </a:lnTo>
                <a:lnTo>
                  <a:pt x="808" y="1633"/>
                </a:lnTo>
                <a:lnTo>
                  <a:pt x="816" y="1644"/>
                </a:lnTo>
                <a:lnTo>
                  <a:pt x="825" y="1655"/>
                </a:lnTo>
                <a:lnTo>
                  <a:pt x="835" y="1666"/>
                </a:lnTo>
                <a:lnTo>
                  <a:pt x="844" y="1675"/>
                </a:lnTo>
                <a:lnTo>
                  <a:pt x="854" y="1684"/>
                </a:lnTo>
                <a:lnTo>
                  <a:pt x="864" y="1693"/>
                </a:lnTo>
                <a:lnTo>
                  <a:pt x="874" y="1701"/>
                </a:lnTo>
                <a:lnTo>
                  <a:pt x="884" y="1708"/>
                </a:lnTo>
                <a:lnTo>
                  <a:pt x="896" y="1716"/>
                </a:lnTo>
                <a:lnTo>
                  <a:pt x="907" y="1722"/>
                </a:lnTo>
                <a:lnTo>
                  <a:pt x="920" y="1729"/>
                </a:lnTo>
                <a:lnTo>
                  <a:pt x="933" y="1733"/>
                </a:lnTo>
                <a:lnTo>
                  <a:pt x="946" y="1739"/>
                </a:lnTo>
                <a:lnTo>
                  <a:pt x="959" y="1743"/>
                </a:lnTo>
                <a:lnTo>
                  <a:pt x="973" y="1748"/>
                </a:lnTo>
                <a:lnTo>
                  <a:pt x="986" y="1752"/>
                </a:lnTo>
                <a:lnTo>
                  <a:pt x="1000" y="1755"/>
                </a:lnTo>
                <a:lnTo>
                  <a:pt x="1015" y="1758"/>
                </a:lnTo>
                <a:lnTo>
                  <a:pt x="1030" y="1761"/>
                </a:lnTo>
                <a:lnTo>
                  <a:pt x="1043" y="1763"/>
                </a:lnTo>
                <a:lnTo>
                  <a:pt x="1058" y="1764"/>
                </a:lnTo>
                <a:lnTo>
                  <a:pt x="1073" y="1765"/>
                </a:lnTo>
                <a:lnTo>
                  <a:pt x="1087" y="1767"/>
                </a:lnTo>
                <a:lnTo>
                  <a:pt x="1101" y="1767"/>
                </a:lnTo>
                <a:lnTo>
                  <a:pt x="1118" y="1767"/>
                </a:lnTo>
                <a:lnTo>
                  <a:pt x="1132" y="1767"/>
                </a:lnTo>
                <a:lnTo>
                  <a:pt x="1148" y="1768"/>
                </a:lnTo>
                <a:lnTo>
                  <a:pt x="1162" y="1767"/>
                </a:lnTo>
                <a:lnTo>
                  <a:pt x="1178" y="1767"/>
                </a:lnTo>
                <a:lnTo>
                  <a:pt x="1193" y="1766"/>
                </a:lnTo>
                <a:lnTo>
                  <a:pt x="1208" y="1765"/>
                </a:lnTo>
                <a:lnTo>
                  <a:pt x="1224" y="1763"/>
                </a:lnTo>
                <a:lnTo>
                  <a:pt x="1239" y="1761"/>
                </a:lnTo>
                <a:lnTo>
                  <a:pt x="1254" y="1760"/>
                </a:lnTo>
                <a:lnTo>
                  <a:pt x="1270" y="1759"/>
                </a:lnTo>
                <a:lnTo>
                  <a:pt x="1284" y="1756"/>
                </a:lnTo>
                <a:lnTo>
                  <a:pt x="1298" y="1754"/>
                </a:lnTo>
                <a:lnTo>
                  <a:pt x="1312" y="1752"/>
                </a:lnTo>
                <a:lnTo>
                  <a:pt x="1327" y="1749"/>
                </a:lnTo>
                <a:lnTo>
                  <a:pt x="1340" y="1746"/>
                </a:lnTo>
                <a:lnTo>
                  <a:pt x="1354" y="1744"/>
                </a:lnTo>
                <a:lnTo>
                  <a:pt x="1367" y="1741"/>
                </a:lnTo>
                <a:lnTo>
                  <a:pt x="1381" y="1739"/>
                </a:lnTo>
                <a:lnTo>
                  <a:pt x="1393" y="1735"/>
                </a:lnTo>
                <a:lnTo>
                  <a:pt x="1407" y="1732"/>
                </a:lnTo>
                <a:lnTo>
                  <a:pt x="1419" y="1729"/>
                </a:lnTo>
                <a:lnTo>
                  <a:pt x="1431" y="1726"/>
                </a:lnTo>
                <a:lnTo>
                  <a:pt x="1442" y="1723"/>
                </a:lnTo>
                <a:lnTo>
                  <a:pt x="1453" y="1721"/>
                </a:lnTo>
                <a:lnTo>
                  <a:pt x="1464" y="1719"/>
                </a:lnTo>
                <a:lnTo>
                  <a:pt x="1475" y="1717"/>
                </a:lnTo>
                <a:lnTo>
                  <a:pt x="1483" y="1713"/>
                </a:lnTo>
                <a:lnTo>
                  <a:pt x="1493" y="1710"/>
                </a:lnTo>
                <a:lnTo>
                  <a:pt x="1501" y="1708"/>
                </a:lnTo>
                <a:lnTo>
                  <a:pt x="1510" y="1706"/>
                </a:lnTo>
                <a:lnTo>
                  <a:pt x="1517" y="1702"/>
                </a:lnTo>
                <a:lnTo>
                  <a:pt x="1525" y="1701"/>
                </a:lnTo>
                <a:lnTo>
                  <a:pt x="1531" y="1699"/>
                </a:lnTo>
                <a:lnTo>
                  <a:pt x="1538" y="1698"/>
                </a:lnTo>
                <a:lnTo>
                  <a:pt x="1548" y="1694"/>
                </a:lnTo>
                <a:lnTo>
                  <a:pt x="1556" y="1691"/>
                </a:lnTo>
                <a:lnTo>
                  <a:pt x="1560" y="1690"/>
                </a:lnTo>
                <a:lnTo>
                  <a:pt x="1562" y="1690"/>
                </a:lnTo>
                <a:lnTo>
                  <a:pt x="1563" y="1690"/>
                </a:lnTo>
                <a:lnTo>
                  <a:pt x="1569" y="1695"/>
                </a:lnTo>
                <a:lnTo>
                  <a:pt x="1572" y="1698"/>
                </a:lnTo>
                <a:lnTo>
                  <a:pt x="1576" y="1701"/>
                </a:lnTo>
                <a:lnTo>
                  <a:pt x="1582" y="1705"/>
                </a:lnTo>
                <a:lnTo>
                  <a:pt x="1589" y="1710"/>
                </a:lnTo>
                <a:lnTo>
                  <a:pt x="1596" y="1713"/>
                </a:lnTo>
                <a:lnTo>
                  <a:pt x="1606" y="1719"/>
                </a:lnTo>
                <a:lnTo>
                  <a:pt x="1615" y="1723"/>
                </a:lnTo>
                <a:lnTo>
                  <a:pt x="1626" y="1729"/>
                </a:lnTo>
                <a:lnTo>
                  <a:pt x="1631" y="1731"/>
                </a:lnTo>
                <a:lnTo>
                  <a:pt x="1637" y="1733"/>
                </a:lnTo>
                <a:lnTo>
                  <a:pt x="1643" y="1735"/>
                </a:lnTo>
                <a:lnTo>
                  <a:pt x="1650" y="1739"/>
                </a:lnTo>
                <a:lnTo>
                  <a:pt x="1656" y="1741"/>
                </a:lnTo>
                <a:lnTo>
                  <a:pt x="1663" y="1744"/>
                </a:lnTo>
                <a:lnTo>
                  <a:pt x="1671" y="1746"/>
                </a:lnTo>
                <a:lnTo>
                  <a:pt x="1679" y="1749"/>
                </a:lnTo>
                <a:lnTo>
                  <a:pt x="1686" y="1751"/>
                </a:lnTo>
                <a:lnTo>
                  <a:pt x="1694" y="1754"/>
                </a:lnTo>
                <a:lnTo>
                  <a:pt x="1701" y="1755"/>
                </a:lnTo>
                <a:lnTo>
                  <a:pt x="1711" y="1758"/>
                </a:lnTo>
                <a:lnTo>
                  <a:pt x="1719" y="1759"/>
                </a:lnTo>
                <a:lnTo>
                  <a:pt x="1729" y="1761"/>
                </a:lnTo>
                <a:lnTo>
                  <a:pt x="1738" y="1764"/>
                </a:lnTo>
                <a:lnTo>
                  <a:pt x="1748" y="1766"/>
                </a:lnTo>
                <a:lnTo>
                  <a:pt x="1757" y="1767"/>
                </a:lnTo>
                <a:lnTo>
                  <a:pt x="1767" y="1768"/>
                </a:lnTo>
                <a:lnTo>
                  <a:pt x="1778" y="1769"/>
                </a:lnTo>
                <a:lnTo>
                  <a:pt x="1789" y="1771"/>
                </a:lnTo>
                <a:lnTo>
                  <a:pt x="1799" y="1771"/>
                </a:lnTo>
                <a:lnTo>
                  <a:pt x="1811" y="1774"/>
                </a:lnTo>
                <a:lnTo>
                  <a:pt x="1822" y="1774"/>
                </a:lnTo>
                <a:lnTo>
                  <a:pt x="1835" y="1776"/>
                </a:lnTo>
                <a:lnTo>
                  <a:pt x="1846" y="1776"/>
                </a:lnTo>
                <a:lnTo>
                  <a:pt x="1858" y="1776"/>
                </a:lnTo>
                <a:lnTo>
                  <a:pt x="1871" y="1776"/>
                </a:lnTo>
                <a:lnTo>
                  <a:pt x="1884" y="1776"/>
                </a:lnTo>
                <a:lnTo>
                  <a:pt x="1897" y="1775"/>
                </a:lnTo>
                <a:lnTo>
                  <a:pt x="1910" y="1775"/>
                </a:lnTo>
                <a:lnTo>
                  <a:pt x="1923" y="1774"/>
                </a:lnTo>
                <a:lnTo>
                  <a:pt x="1939" y="1774"/>
                </a:lnTo>
                <a:lnTo>
                  <a:pt x="1952" y="1771"/>
                </a:lnTo>
                <a:lnTo>
                  <a:pt x="1967" y="1769"/>
                </a:lnTo>
                <a:lnTo>
                  <a:pt x="1981" y="1767"/>
                </a:lnTo>
                <a:lnTo>
                  <a:pt x="1998" y="1766"/>
                </a:lnTo>
                <a:lnTo>
                  <a:pt x="2013" y="1764"/>
                </a:lnTo>
                <a:lnTo>
                  <a:pt x="2029" y="1761"/>
                </a:lnTo>
                <a:lnTo>
                  <a:pt x="2045" y="1758"/>
                </a:lnTo>
                <a:lnTo>
                  <a:pt x="2063" y="1756"/>
                </a:lnTo>
                <a:lnTo>
                  <a:pt x="2078" y="1751"/>
                </a:lnTo>
                <a:lnTo>
                  <a:pt x="2094" y="1746"/>
                </a:lnTo>
                <a:lnTo>
                  <a:pt x="2108" y="1741"/>
                </a:lnTo>
                <a:lnTo>
                  <a:pt x="2125" y="1736"/>
                </a:lnTo>
                <a:lnTo>
                  <a:pt x="2139" y="1729"/>
                </a:lnTo>
                <a:lnTo>
                  <a:pt x="2154" y="1722"/>
                </a:lnTo>
                <a:lnTo>
                  <a:pt x="2169" y="1714"/>
                </a:lnTo>
                <a:lnTo>
                  <a:pt x="2184" y="1708"/>
                </a:lnTo>
                <a:lnTo>
                  <a:pt x="2197" y="1698"/>
                </a:lnTo>
                <a:lnTo>
                  <a:pt x="2211" y="1689"/>
                </a:lnTo>
                <a:lnTo>
                  <a:pt x="2225" y="1679"/>
                </a:lnTo>
                <a:lnTo>
                  <a:pt x="2239" y="1670"/>
                </a:lnTo>
                <a:lnTo>
                  <a:pt x="2251" y="1659"/>
                </a:lnTo>
                <a:lnTo>
                  <a:pt x="2264" y="1649"/>
                </a:lnTo>
                <a:lnTo>
                  <a:pt x="2277" y="1638"/>
                </a:lnTo>
                <a:lnTo>
                  <a:pt x="2290" y="1627"/>
                </a:lnTo>
                <a:lnTo>
                  <a:pt x="2301" y="1614"/>
                </a:lnTo>
                <a:lnTo>
                  <a:pt x="2313" y="1602"/>
                </a:lnTo>
                <a:lnTo>
                  <a:pt x="2324" y="1589"/>
                </a:lnTo>
                <a:lnTo>
                  <a:pt x="2336" y="1576"/>
                </a:lnTo>
                <a:lnTo>
                  <a:pt x="2347" y="1563"/>
                </a:lnTo>
                <a:lnTo>
                  <a:pt x="2358" y="1550"/>
                </a:lnTo>
                <a:lnTo>
                  <a:pt x="2368" y="1537"/>
                </a:lnTo>
                <a:lnTo>
                  <a:pt x="2379" y="1524"/>
                </a:lnTo>
                <a:lnTo>
                  <a:pt x="2388" y="1510"/>
                </a:lnTo>
                <a:lnTo>
                  <a:pt x="2398" y="1495"/>
                </a:lnTo>
                <a:lnTo>
                  <a:pt x="2406" y="1481"/>
                </a:lnTo>
                <a:lnTo>
                  <a:pt x="2416" y="1468"/>
                </a:lnTo>
                <a:lnTo>
                  <a:pt x="2425" y="1454"/>
                </a:lnTo>
                <a:lnTo>
                  <a:pt x="2434" y="1441"/>
                </a:lnTo>
                <a:lnTo>
                  <a:pt x="2442" y="1426"/>
                </a:lnTo>
                <a:lnTo>
                  <a:pt x="2451" y="1413"/>
                </a:lnTo>
                <a:lnTo>
                  <a:pt x="2458" y="1399"/>
                </a:lnTo>
                <a:lnTo>
                  <a:pt x="2465" y="1385"/>
                </a:lnTo>
                <a:lnTo>
                  <a:pt x="2472" y="1371"/>
                </a:lnTo>
                <a:lnTo>
                  <a:pt x="2480" y="1357"/>
                </a:lnTo>
                <a:lnTo>
                  <a:pt x="2485" y="1343"/>
                </a:lnTo>
                <a:lnTo>
                  <a:pt x="2492" y="1330"/>
                </a:lnTo>
                <a:lnTo>
                  <a:pt x="2498" y="1317"/>
                </a:lnTo>
                <a:lnTo>
                  <a:pt x="2505" y="1305"/>
                </a:lnTo>
                <a:lnTo>
                  <a:pt x="2509" y="1292"/>
                </a:lnTo>
                <a:lnTo>
                  <a:pt x="2515" y="1280"/>
                </a:lnTo>
                <a:lnTo>
                  <a:pt x="2520" y="1268"/>
                </a:lnTo>
                <a:lnTo>
                  <a:pt x="2526" y="1257"/>
                </a:lnTo>
                <a:lnTo>
                  <a:pt x="2530" y="1245"/>
                </a:lnTo>
                <a:lnTo>
                  <a:pt x="2534" y="1234"/>
                </a:lnTo>
                <a:lnTo>
                  <a:pt x="2539" y="1224"/>
                </a:lnTo>
                <a:lnTo>
                  <a:pt x="2544" y="1214"/>
                </a:lnTo>
                <a:lnTo>
                  <a:pt x="2546" y="1203"/>
                </a:lnTo>
                <a:lnTo>
                  <a:pt x="2550" y="1193"/>
                </a:lnTo>
                <a:lnTo>
                  <a:pt x="2553" y="1185"/>
                </a:lnTo>
                <a:lnTo>
                  <a:pt x="2556" y="1177"/>
                </a:lnTo>
                <a:lnTo>
                  <a:pt x="2559" y="1168"/>
                </a:lnTo>
                <a:lnTo>
                  <a:pt x="2562" y="1162"/>
                </a:lnTo>
                <a:lnTo>
                  <a:pt x="2564" y="1155"/>
                </a:lnTo>
                <a:lnTo>
                  <a:pt x="2566" y="1149"/>
                </a:lnTo>
                <a:lnTo>
                  <a:pt x="2568" y="1139"/>
                </a:lnTo>
                <a:lnTo>
                  <a:pt x="2572" y="1132"/>
                </a:lnTo>
                <a:lnTo>
                  <a:pt x="2574" y="1128"/>
                </a:lnTo>
                <a:lnTo>
                  <a:pt x="2575" y="1126"/>
                </a:lnTo>
                <a:lnTo>
                  <a:pt x="2575" y="1126"/>
                </a:lnTo>
                <a:lnTo>
                  <a:pt x="2576" y="1130"/>
                </a:lnTo>
                <a:lnTo>
                  <a:pt x="2578" y="1135"/>
                </a:lnTo>
                <a:lnTo>
                  <a:pt x="2582" y="1143"/>
                </a:lnTo>
                <a:lnTo>
                  <a:pt x="2585" y="1152"/>
                </a:lnTo>
                <a:lnTo>
                  <a:pt x="2589" y="1163"/>
                </a:lnTo>
                <a:lnTo>
                  <a:pt x="2591" y="1168"/>
                </a:lnTo>
                <a:lnTo>
                  <a:pt x="2594" y="1175"/>
                </a:lnTo>
                <a:lnTo>
                  <a:pt x="2597" y="1181"/>
                </a:lnTo>
                <a:lnTo>
                  <a:pt x="2600" y="1189"/>
                </a:lnTo>
                <a:lnTo>
                  <a:pt x="2602" y="1195"/>
                </a:lnTo>
                <a:lnTo>
                  <a:pt x="2606" y="1203"/>
                </a:lnTo>
                <a:lnTo>
                  <a:pt x="2609" y="1211"/>
                </a:lnTo>
                <a:lnTo>
                  <a:pt x="2612" y="1220"/>
                </a:lnTo>
                <a:lnTo>
                  <a:pt x="2615" y="1227"/>
                </a:lnTo>
                <a:lnTo>
                  <a:pt x="2620" y="1236"/>
                </a:lnTo>
                <a:lnTo>
                  <a:pt x="2624" y="1246"/>
                </a:lnTo>
                <a:lnTo>
                  <a:pt x="2629" y="1256"/>
                </a:lnTo>
                <a:lnTo>
                  <a:pt x="2632" y="1264"/>
                </a:lnTo>
                <a:lnTo>
                  <a:pt x="2635" y="1273"/>
                </a:lnTo>
                <a:lnTo>
                  <a:pt x="2640" y="1283"/>
                </a:lnTo>
                <a:lnTo>
                  <a:pt x="2644" y="1294"/>
                </a:lnTo>
                <a:lnTo>
                  <a:pt x="2648" y="1304"/>
                </a:lnTo>
                <a:lnTo>
                  <a:pt x="2654" y="1314"/>
                </a:lnTo>
                <a:lnTo>
                  <a:pt x="2658" y="1325"/>
                </a:lnTo>
                <a:lnTo>
                  <a:pt x="2664" y="1336"/>
                </a:lnTo>
                <a:lnTo>
                  <a:pt x="2667" y="1345"/>
                </a:lnTo>
                <a:lnTo>
                  <a:pt x="2672" y="1355"/>
                </a:lnTo>
                <a:lnTo>
                  <a:pt x="2676" y="1366"/>
                </a:lnTo>
                <a:lnTo>
                  <a:pt x="2681" y="1377"/>
                </a:lnTo>
                <a:lnTo>
                  <a:pt x="2686" y="1387"/>
                </a:lnTo>
                <a:lnTo>
                  <a:pt x="2691" y="1398"/>
                </a:lnTo>
                <a:lnTo>
                  <a:pt x="2695" y="1409"/>
                </a:lnTo>
                <a:lnTo>
                  <a:pt x="2701" y="1420"/>
                </a:lnTo>
                <a:lnTo>
                  <a:pt x="2705" y="1430"/>
                </a:lnTo>
                <a:lnTo>
                  <a:pt x="2711" y="1441"/>
                </a:lnTo>
                <a:lnTo>
                  <a:pt x="2715" y="1451"/>
                </a:lnTo>
                <a:lnTo>
                  <a:pt x="2721" y="1462"/>
                </a:lnTo>
                <a:lnTo>
                  <a:pt x="2725" y="1471"/>
                </a:lnTo>
                <a:lnTo>
                  <a:pt x="2730" y="1482"/>
                </a:lnTo>
                <a:lnTo>
                  <a:pt x="2735" y="1492"/>
                </a:lnTo>
                <a:lnTo>
                  <a:pt x="2740" y="1503"/>
                </a:lnTo>
                <a:lnTo>
                  <a:pt x="2744" y="1512"/>
                </a:lnTo>
                <a:lnTo>
                  <a:pt x="2749" y="1522"/>
                </a:lnTo>
                <a:lnTo>
                  <a:pt x="2752" y="1530"/>
                </a:lnTo>
                <a:lnTo>
                  <a:pt x="2758" y="1540"/>
                </a:lnTo>
                <a:lnTo>
                  <a:pt x="2761" y="1549"/>
                </a:lnTo>
                <a:lnTo>
                  <a:pt x="2767" y="1558"/>
                </a:lnTo>
                <a:lnTo>
                  <a:pt x="2770" y="1567"/>
                </a:lnTo>
                <a:lnTo>
                  <a:pt x="2775" y="1575"/>
                </a:lnTo>
                <a:lnTo>
                  <a:pt x="2779" y="1583"/>
                </a:lnTo>
                <a:lnTo>
                  <a:pt x="2783" y="1591"/>
                </a:lnTo>
                <a:lnTo>
                  <a:pt x="2787" y="1597"/>
                </a:lnTo>
                <a:lnTo>
                  <a:pt x="2792" y="1605"/>
                </a:lnTo>
                <a:lnTo>
                  <a:pt x="2795" y="1612"/>
                </a:lnTo>
                <a:lnTo>
                  <a:pt x="2799" y="1618"/>
                </a:lnTo>
                <a:lnTo>
                  <a:pt x="2803" y="1624"/>
                </a:lnTo>
                <a:lnTo>
                  <a:pt x="2807" y="1630"/>
                </a:lnTo>
                <a:lnTo>
                  <a:pt x="2811" y="1637"/>
                </a:lnTo>
                <a:lnTo>
                  <a:pt x="2818" y="1647"/>
                </a:lnTo>
                <a:lnTo>
                  <a:pt x="2821" y="1651"/>
                </a:lnTo>
                <a:lnTo>
                  <a:pt x="2825" y="1656"/>
                </a:lnTo>
                <a:lnTo>
                  <a:pt x="2828" y="1662"/>
                </a:lnTo>
                <a:lnTo>
                  <a:pt x="2832" y="1668"/>
                </a:lnTo>
                <a:lnTo>
                  <a:pt x="2836" y="1674"/>
                </a:lnTo>
                <a:lnTo>
                  <a:pt x="2840" y="1679"/>
                </a:lnTo>
                <a:lnTo>
                  <a:pt x="2844" y="1686"/>
                </a:lnTo>
                <a:lnTo>
                  <a:pt x="2849" y="1693"/>
                </a:lnTo>
                <a:lnTo>
                  <a:pt x="2853" y="1699"/>
                </a:lnTo>
                <a:lnTo>
                  <a:pt x="2859" y="1706"/>
                </a:lnTo>
                <a:lnTo>
                  <a:pt x="2863" y="1712"/>
                </a:lnTo>
                <a:lnTo>
                  <a:pt x="2868" y="1720"/>
                </a:lnTo>
                <a:lnTo>
                  <a:pt x="2873" y="1726"/>
                </a:lnTo>
                <a:lnTo>
                  <a:pt x="2878" y="1733"/>
                </a:lnTo>
                <a:lnTo>
                  <a:pt x="2883" y="1740"/>
                </a:lnTo>
                <a:lnTo>
                  <a:pt x="2888" y="1747"/>
                </a:lnTo>
                <a:lnTo>
                  <a:pt x="2894" y="1754"/>
                </a:lnTo>
                <a:lnTo>
                  <a:pt x="2899" y="1761"/>
                </a:lnTo>
                <a:lnTo>
                  <a:pt x="2905" y="1769"/>
                </a:lnTo>
                <a:lnTo>
                  <a:pt x="2911" y="1777"/>
                </a:lnTo>
                <a:lnTo>
                  <a:pt x="2917" y="1783"/>
                </a:lnTo>
                <a:lnTo>
                  <a:pt x="2922" y="1791"/>
                </a:lnTo>
                <a:lnTo>
                  <a:pt x="2928" y="1799"/>
                </a:lnTo>
                <a:lnTo>
                  <a:pt x="2934" y="1806"/>
                </a:lnTo>
                <a:lnTo>
                  <a:pt x="2940" y="1813"/>
                </a:lnTo>
                <a:lnTo>
                  <a:pt x="2945" y="1821"/>
                </a:lnTo>
                <a:lnTo>
                  <a:pt x="2952" y="1828"/>
                </a:lnTo>
                <a:lnTo>
                  <a:pt x="2958" y="1836"/>
                </a:lnTo>
                <a:lnTo>
                  <a:pt x="2964" y="1843"/>
                </a:lnTo>
                <a:lnTo>
                  <a:pt x="2969" y="1849"/>
                </a:lnTo>
                <a:lnTo>
                  <a:pt x="2975" y="1856"/>
                </a:lnTo>
                <a:lnTo>
                  <a:pt x="2981" y="1863"/>
                </a:lnTo>
                <a:lnTo>
                  <a:pt x="2987" y="1869"/>
                </a:lnTo>
                <a:lnTo>
                  <a:pt x="2993" y="1875"/>
                </a:lnTo>
                <a:lnTo>
                  <a:pt x="2999" y="1882"/>
                </a:lnTo>
                <a:lnTo>
                  <a:pt x="3005" y="1888"/>
                </a:lnTo>
                <a:lnTo>
                  <a:pt x="3011" y="1894"/>
                </a:lnTo>
                <a:lnTo>
                  <a:pt x="3016" y="1899"/>
                </a:lnTo>
                <a:lnTo>
                  <a:pt x="3022" y="1905"/>
                </a:lnTo>
                <a:lnTo>
                  <a:pt x="3027" y="1911"/>
                </a:lnTo>
                <a:lnTo>
                  <a:pt x="3033" y="1916"/>
                </a:lnTo>
                <a:lnTo>
                  <a:pt x="3038" y="1921"/>
                </a:lnTo>
                <a:lnTo>
                  <a:pt x="3044" y="1927"/>
                </a:lnTo>
                <a:lnTo>
                  <a:pt x="3050" y="1932"/>
                </a:lnTo>
                <a:lnTo>
                  <a:pt x="3060" y="1940"/>
                </a:lnTo>
                <a:lnTo>
                  <a:pt x="3070" y="1948"/>
                </a:lnTo>
                <a:lnTo>
                  <a:pt x="3080" y="1953"/>
                </a:lnTo>
                <a:lnTo>
                  <a:pt x="3090" y="1959"/>
                </a:lnTo>
                <a:lnTo>
                  <a:pt x="3097" y="1962"/>
                </a:lnTo>
                <a:lnTo>
                  <a:pt x="3106" y="1965"/>
                </a:lnTo>
                <a:lnTo>
                  <a:pt x="3114" y="1965"/>
                </a:lnTo>
                <a:lnTo>
                  <a:pt x="3121" y="1965"/>
                </a:lnTo>
                <a:lnTo>
                  <a:pt x="3129" y="1961"/>
                </a:lnTo>
                <a:lnTo>
                  <a:pt x="3136" y="1954"/>
                </a:lnTo>
                <a:lnTo>
                  <a:pt x="3138" y="1950"/>
                </a:lnTo>
                <a:lnTo>
                  <a:pt x="3140" y="1944"/>
                </a:lnTo>
                <a:lnTo>
                  <a:pt x="3141" y="1938"/>
                </a:lnTo>
                <a:lnTo>
                  <a:pt x="3143" y="1932"/>
                </a:lnTo>
                <a:lnTo>
                  <a:pt x="3143" y="1922"/>
                </a:lnTo>
                <a:lnTo>
                  <a:pt x="3143" y="1914"/>
                </a:lnTo>
                <a:lnTo>
                  <a:pt x="3141" y="1907"/>
                </a:lnTo>
                <a:lnTo>
                  <a:pt x="3141" y="1902"/>
                </a:lnTo>
                <a:lnTo>
                  <a:pt x="3141" y="1895"/>
                </a:lnTo>
                <a:lnTo>
                  <a:pt x="3141" y="1890"/>
                </a:lnTo>
                <a:lnTo>
                  <a:pt x="3141" y="1882"/>
                </a:lnTo>
                <a:lnTo>
                  <a:pt x="3140" y="1874"/>
                </a:lnTo>
                <a:lnTo>
                  <a:pt x="3139" y="1866"/>
                </a:lnTo>
                <a:lnTo>
                  <a:pt x="3139" y="1858"/>
                </a:lnTo>
                <a:lnTo>
                  <a:pt x="3136" y="1848"/>
                </a:lnTo>
                <a:lnTo>
                  <a:pt x="3136" y="1839"/>
                </a:lnTo>
                <a:lnTo>
                  <a:pt x="3134" y="1829"/>
                </a:lnTo>
                <a:lnTo>
                  <a:pt x="3133" y="1820"/>
                </a:lnTo>
                <a:lnTo>
                  <a:pt x="3130" y="1813"/>
                </a:lnTo>
                <a:lnTo>
                  <a:pt x="3130" y="1806"/>
                </a:lnTo>
                <a:lnTo>
                  <a:pt x="3128" y="1801"/>
                </a:lnTo>
                <a:lnTo>
                  <a:pt x="3128" y="1795"/>
                </a:lnTo>
                <a:lnTo>
                  <a:pt x="3125" y="1783"/>
                </a:lnTo>
                <a:lnTo>
                  <a:pt x="3122" y="1772"/>
                </a:lnTo>
                <a:lnTo>
                  <a:pt x="3119" y="1760"/>
                </a:lnTo>
                <a:lnTo>
                  <a:pt x="3116" y="1749"/>
                </a:lnTo>
                <a:lnTo>
                  <a:pt x="3113" y="1737"/>
                </a:lnTo>
                <a:lnTo>
                  <a:pt x="3109" y="1726"/>
                </a:lnTo>
                <a:lnTo>
                  <a:pt x="3105" y="1714"/>
                </a:lnTo>
                <a:lnTo>
                  <a:pt x="3101" y="1703"/>
                </a:lnTo>
                <a:lnTo>
                  <a:pt x="3096" y="1693"/>
                </a:lnTo>
                <a:lnTo>
                  <a:pt x="3093" y="1683"/>
                </a:lnTo>
                <a:lnTo>
                  <a:pt x="3088" y="1672"/>
                </a:lnTo>
                <a:lnTo>
                  <a:pt x="3084" y="1661"/>
                </a:lnTo>
                <a:lnTo>
                  <a:pt x="3080" y="1651"/>
                </a:lnTo>
                <a:lnTo>
                  <a:pt x="3076" y="1641"/>
                </a:lnTo>
                <a:lnTo>
                  <a:pt x="3071" y="1630"/>
                </a:lnTo>
                <a:lnTo>
                  <a:pt x="3065" y="1620"/>
                </a:lnTo>
                <a:lnTo>
                  <a:pt x="3060" y="1609"/>
                </a:lnTo>
                <a:lnTo>
                  <a:pt x="3056" y="1599"/>
                </a:lnTo>
                <a:lnTo>
                  <a:pt x="3050" y="1590"/>
                </a:lnTo>
                <a:lnTo>
                  <a:pt x="3045" y="1580"/>
                </a:lnTo>
                <a:lnTo>
                  <a:pt x="3039" y="1570"/>
                </a:lnTo>
                <a:lnTo>
                  <a:pt x="3035" y="1561"/>
                </a:lnTo>
                <a:lnTo>
                  <a:pt x="3028" y="1551"/>
                </a:lnTo>
                <a:lnTo>
                  <a:pt x="3023" y="1541"/>
                </a:lnTo>
                <a:lnTo>
                  <a:pt x="3016" y="1532"/>
                </a:lnTo>
                <a:lnTo>
                  <a:pt x="3011" y="1523"/>
                </a:lnTo>
                <a:lnTo>
                  <a:pt x="3004" y="1513"/>
                </a:lnTo>
                <a:lnTo>
                  <a:pt x="2999" y="1504"/>
                </a:lnTo>
                <a:lnTo>
                  <a:pt x="2992" y="1495"/>
                </a:lnTo>
                <a:lnTo>
                  <a:pt x="2987" y="1488"/>
                </a:lnTo>
                <a:lnTo>
                  <a:pt x="2978" y="1476"/>
                </a:lnTo>
                <a:lnTo>
                  <a:pt x="2969" y="1465"/>
                </a:lnTo>
                <a:lnTo>
                  <a:pt x="2960" y="1454"/>
                </a:lnTo>
                <a:lnTo>
                  <a:pt x="2953" y="1444"/>
                </a:lnTo>
                <a:lnTo>
                  <a:pt x="2944" y="1434"/>
                </a:lnTo>
                <a:lnTo>
                  <a:pt x="2936" y="1424"/>
                </a:lnTo>
                <a:lnTo>
                  <a:pt x="2928" y="1414"/>
                </a:lnTo>
                <a:lnTo>
                  <a:pt x="2920" y="1405"/>
                </a:lnTo>
                <a:lnTo>
                  <a:pt x="2910" y="1395"/>
                </a:lnTo>
                <a:lnTo>
                  <a:pt x="2902" y="1385"/>
                </a:lnTo>
                <a:lnTo>
                  <a:pt x="2892" y="1375"/>
                </a:lnTo>
                <a:lnTo>
                  <a:pt x="2885" y="1366"/>
                </a:lnTo>
                <a:lnTo>
                  <a:pt x="2876" y="1356"/>
                </a:lnTo>
                <a:lnTo>
                  <a:pt x="2867" y="1349"/>
                </a:lnTo>
                <a:lnTo>
                  <a:pt x="2859" y="1340"/>
                </a:lnTo>
                <a:lnTo>
                  <a:pt x="2851" y="1332"/>
                </a:lnTo>
                <a:lnTo>
                  <a:pt x="2841" y="1322"/>
                </a:lnTo>
                <a:lnTo>
                  <a:pt x="2832" y="1315"/>
                </a:lnTo>
                <a:lnTo>
                  <a:pt x="2823" y="1306"/>
                </a:lnTo>
                <a:lnTo>
                  <a:pt x="2815" y="1299"/>
                </a:lnTo>
                <a:lnTo>
                  <a:pt x="2806" y="1291"/>
                </a:lnTo>
                <a:lnTo>
                  <a:pt x="2797" y="1283"/>
                </a:lnTo>
                <a:lnTo>
                  <a:pt x="2788" y="1276"/>
                </a:lnTo>
                <a:lnTo>
                  <a:pt x="2781" y="1270"/>
                </a:lnTo>
                <a:lnTo>
                  <a:pt x="2772" y="1262"/>
                </a:lnTo>
                <a:lnTo>
                  <a:pt x="2764" y="1255"/>
                </a:lnTo>
                <a:lnTo>
                  <a:pt x="2756" y="1248"/>
                </a:lnTo>
                <a:lnTo>
                  <a:pt x="2748" y="1243"/>
                </a:lnTo>
                <a:lnTo>
                  <a:pt x="2739" y="1236"/>
                </a:lnTo>
                <a:lnTo>
                  <a:pt x="2732" y="1229"/>
                </a:lnTo>
                <a:lnTo>
                  <a:pt x="2724" y="1224"/>
                </a:lnTo>
                <a:lnTo>
                  <a:pt x="2717" y="1218"/>
                </a:lnTo>
                <a:lnTo>
                  <a:pt x="2709" y="1212"/>
                </a:lnTo>
                <a:lnTo>
                  <a:pt x="2701" y="1206"/>
                </a:lnTo>
                <a:lnTo>
                  <a:pt x="2693" y="1201"/>
                </a:lnTo>
                <a:lnTo>
                  <a:pt x="2687" y="1195"/>
                </a:lnTo>
                <a:lnTo>
                  <a:pt x="2679" y="1190"/>
                </a:lnTo>
                <a:lnTo>
                  <a:pt x="2672" y="1186"/>
                </a:lnTo>
                <a:lnTo>
                  <a:pt x="2666" y="1180"/>
                </a:lnTo>
                <a:lnTo>
                  <a:pt x="2659" y="1177"/>
                </a:lnTo>
                <a:lnTo>
                  <a:pt x="2653" y="1172"/>
                </a:lnTo>
                <a:lnTo>
                  <a:pt x="2646" y="1168"/>
                </a:lnTo>
                <a:lnTo>
                  <a:pt x="2641" y="1164"/>
                </a:lnTo>
                <a:lnTo>
                  <a:pt x="2635" y="1160"/>
                </a:lnTo>
                <a:lnTo>
                  <a:pt x="2629" y="1157"/>
                </a:lnTo>
                <a:lnTo>
                  <a:pt x="2624" y="1154"/>
                </a:lnTo>
                <a:lnTo>
                  <a:pt x="2619" y="1151"/>
                </a:lnTo>
                <a:lnTo>
                  <a:pt x="2614" y="1148"/>
                </a:lnTo>
                <a:lnTo>
                  <a:pt x="2605" y="1142"/>
                </a:lnTo>
                <a:lnTo>
                  <a:pt x="2597" y="1137"/>
                </a:lnTo>
                <a:lnTo>
                  <a:pt x="2589" y="1133"/>
                </a:lnTo>
                <a:lnTo>
                  <a:pt x="2585" y="1130"/>
                </a:lnTo>
                <a:lnTo>
                  <a:pt x="2577" y="1125"/>
                </a:lnTo>
                <a:lnTo>
                  <a:pt x="2575" y="1124"/>
                </a:lnTo>
                <a:lnTo>
                  <a:pt x="2575" y="1121"/>
                </a:lnTo>
                <a:lnTo>
                  <a:pt x="2577" y="1113"/>
                </a:lnTo>
                <a:lnTo>
                  <a:pt x="2578" y="1106"/>
                </a:lnTo>
                <a:lnTo>
                  <a:pt x="2580" y="1099"/>
                </a:lnTo>
                <a:lnTo>
                  <a:pt x="2582" y="1091"/>
                </a:lnTo>
                <a:lnTo>
                  <a:pt x="2585" y="1083"/>
                </a:lnTo>
                <a:lnTo>
                  <a:pt x="2586" y="1072"/>
                </a:lnTo>
                <a:lnTo>
                  <a:pt x="2588" y="1061"/>
                </a:lnTo>
                <a:lnTo>
                  <a:pt x="2588" y="1054"/>
                </a:lnTo>
                <a:lnTo>
                  <a:pt x="2589" y="1048"/>
                </a:lnTo>
                <a:lnTo>
                  <a:pt x="2590" y="1041"/>
                </a:lnTo>
                <a:lnTo>
                  <a:pt x="2591" y="1036"/>
                </a:lnTo>
                <a:lnTo>
                  <a:pt x="2591" y="1028"/>
                </a:lnTo>
                <a:lnTo>
                  <a:pt x="2592" y="1021"/>
                </a:lnTo>
                <a:lnTo>
                  <a:pt x="2594" y="1014"/>
                </a:lnTo>
                <a:lnTo>
                  <a:pt x="2595" y="1007"/>
                </a:lnTo>
                <a:lnTo>
                  <a:pt x="2595" y="999"/>
                </a:lnTo>
                <a:lnTo>
                  <a:pt x="2596" y="992"/>
                </a:lnTo>
                <a:lnTo>
                  <a:pt x="2597" y="984"/>
                </a:lnTo>
                <a:lnTo>
                  <a:pt x="2598" y="976"/>
                </a:lnTo>
                <a:lnTo>
                  <a:pt x="2597" y="967"/>
                </a:lnTo>
                <a:lnTo>
                  <a:pt x="2597" y="958"/>
                </a:lnTo>
                <a:lnTo>
                  <a:pt x="2597" y="949"/>
                </a:lnTo>
                <a:lnTo>
                  <a:pt x="2597" y="940"/>
                </a:lnTo>
                <a:lnTo>
                  <a:pt x="2596" y="931"/>
                </a:lnTo>
                <a:lnTo>
                  <a:pt x="2596" y="922"/>
                </a:lnTo>
                <a:lnTo>
                  <a:pt x="2596" y="913"/>
                </a:lnTo>
                <a:lnTo>
                  <a:pt x="2596" y="904"/>
                </a:lnTo>
                <a:lnTo>
                  <a:pt x="2595" y="894"/>
                </a:lnTo>
                <a:lnTo>
                  <a:pt x="2594" y="885"/>
                </a:lnTo>
                <a:lnTo>
                  <a:pt x="2592" y="875"/>
                </a:lnTo>
                <a:lnTo>
                  <a:pt x="2592" y="865"/>
                </a:lnTo>
                <a:lnTo>
                  <a:pt x="2590" y="855"/>
                </a:lnTo>
                <a:lnTo>
                  <a:pt x="2589" y="845"/>
                </a:lnTo>
                <a:lnTo>
                  <a:pt x="2588" y="835"/>
                </a:lnTo>
                <a:lnTo>
                  <a:pt x="2587" y="827"/>
                </a:lnTo>
                <a:lnTo>
                  <a:pt x="2584" y="816"/>
                </a:lnTo>
                <a:lnTo>
                  <a:pt x="2582" y="805"/>
                </a:lnTo>
                <a:lnTo>
                  <a:pt x="2579" y="794"/>
                </a:lnTo>
                <a:lnTo>
                  <a:pt x="2577" y="784"/>
                </a:lnTo>
                <a:lnTo>
                  <a:pt x="2574" y="773"/>
                </a:lnTo>
                <a:lnTo>
                  <a:pt x="2571" y="763"/>
                </a:lnTo>
                <a:lnTo>
                  <a:pt x="2567" y="752"/>
                </a:lnTo>
                <a:lnTo>
                  <a:pt x="2565" y="742"/>
                </a:lnTo>
                <a:lnTo>
                  <a:pt x="2561" y="731"/>
                </a:lnTo>
                <a:lnTo>
                  <a:pt x="2557" y="720"/>
                </a:lnTo>
                <a:lnTo>
                  <a:pt x="2553" y="709"/>
                </a:lnTo>
                <a:lnTo>
                  <a:pt x="2549" y="699"/>
                </a:lnTo>
                <a:lnTo>
                  <a:pt x="2543" y="689"/>
                </a:lnTo>
                <a:lnTo>
                  <a:pt x="2539" y="678"/>
                </a:lnTo>
                <a:lnTo>
                  <a:pt x="2533" y="667"/>
                </a:lnTo>
                <a:lnTo>
                  <a:pt x="2529" y="657"/>
                </a:lnTo>
                <a:lnTo>
                  <a:pt x="2522" y="645"/>
                </a:lnTo>
                <a:lnTo>
                  <a:pt x="2516" y="634"/>
                </a:lnTo>
                <a:lnTo>
                  <a:pt x="2508" y="624"/>
                </a:lnTo>
                <a:lnTo>
                  <a:pt x="2502" y="614"/>
                </a:lnTo>
                <a:lnTo>
                  <a:pt x="2493" y="604"/>
                </a:lnTo>
                <a:lnTo>
                  <a:pt x="2485" y="594"/>
                </a:lnTo>
                <a:lnTo>
                  <a:pt x="2476" y="586"/>
                </a:lnTo>
                <a:lnTo>
                  <a:pt x="2469" y="578"/>
                </a:lnTo>
                <a:lnTo>
                  <a:pt x="2459" y="568"/>
                </a:lnTo>
                <a:lnTo>
                  <a:pt x="2450" y="560"/>
                </a:lnTo>
                <a:lnTo>
                  <a:pt x="2440" y="552"/>
                </a:lnTo>
                <a:lnTo>
                  <a:pt x="2430" y="545"/>
                </a:lnTo>
                <a:lnTo>
                  <a:pt x="2419" y="536"/>
                </a:lnTo>
                <a:lnTo>
                  <a:pt x="2410" y="530"/>
                </a:lnTo>
                <a:lnTo>
                  <a:pt x="2400" y="523"/>
                </a:lnTo>
                <a:lnTo>
                  <a:pt x="2390" y="517"/>
                </a:lnTo>
                <a:lnTo>
                  <a:pt x="2378" y="509"/>
                </a:lnTo>
                <a:lnTo>
                  <a:pt x="2367" y="502"/>
                </a:lnTo>
                <a:lnTo>
                  <a:pt x="2355" y="496"/>
                </a:lnTo>
                <a:lnTo>
                  <a:pt x="2344" y="490"/>
                </a:lnTo>
                <a:lnTo>
                  <a:pt x="2332" y="484"/>
                </a:lnTo>
                <a:lnTo>
                  <a:pt x="2321" y="477"/>
                </a:lnTo>
                <a:lnTo>
                  <a:pt x="2309" y="472"/>
                </a:lnTo>
                <a:lnTo>
                  <a:pt x="2298" y="467"/>
                </a:lnTo>
                <a:lnTo>
                  <a:pt x="2286" y="461"/>
                </a:lnTo>
                <a:lnTo>
                  <a:pt x="2274" y="456"/>
                </a:lnTo>
                <a:lnTo>
                  <a:pt x="2262" y="451"/>
                </a:lnTo>
                <a:lnTo>
                  <a:pt x="2251" y="448"/>
                </a:lnTo>
                <a:lnTo>
                  <a:pt x="2239" y="443"/>
                </a:lnTo>
                <a:lnTo>
                  <a:pt x="2228" y="439"/>
                </a:lnTo>
                <a:lnTo>
                  <a:pt x="2216" y="436"/>
                </a:lnTo>
                <a:lnTo>
                  <a:pt x="2205" y="432"/>
                </a:lnTo>
                <a:lnTo>
                  <a:pt x="2192" y="428"/>
                </a:lnTo>
                <a:lnTo>
                  <a:pt x="2181" y="425"/>
                </a:lnTo>
                <a:lnTo>
                  <a:pt x="2169" y="421"/>
                </a:lnTo>
                <a:lnTo>
                  <a:pt x="2158" y="418"/>
                </a:lnTo>
                <a:lnTo>
                  <a:pt x="2148" y="415"/>
                </a:lnTo>
                <a:lnTo>
                  <a:pt x="2137" y="412"/>
                </a:lnTo>
                <a:lnTo>
                  <a:pt x="2125" y="409"/>
                </a:lnTo>
                <a:lnTo>
                  <a:pt x="2116" y="407"/>
                </a:lnTo>
                <a:lnTo>
                  <a:pt x="2105" y="404"/>
                </a:lnTo>
                <a:lnTo>
                  <a:pt x="2095" y="402"/>
                </a:lnTo>
                <a:lnTo>
                  <a:pt x="2086" y="400"/>
                </a:lnTo>
                <a:lnTo>
                  <a:pt x="2077" y="397"/>
                </a:lnTo>
                <a:lnTo>
                  <a:pt x="2067" y="395"/>
                </a:lnTo>
                <a:lnTo>
                  <a:pt x="2058" y="394"/>
                </a:lnTo>
                <a:lnTo>
                  <a:pt x="2049" y="392"/>
                </a:lnTo>
                <a:lnTo>
                  <a:pt x="2043" y="392"/>
                </a:lnTo>
                <a:lnTo>
                  <a:pt x="2034" y="390"/>
                </a:lnTo>
                <a:lnTo>
                  <a:pt x="2026" y="389"/>
                </a:lnTo>
                <a:lnTo>
                  <a:pt x="2020" y="386"/>
                </a:lnTo>
                <a:lnTo>
                  <a:pt x="2013" y="386"/>
                </a:lnTo>
                <a:lnTo>
                  <a:pt x="2007" y="385"/>
                </a:lnTo>
                <a:lnTo>
                  <a:pt x="2000" y="384"/>
                </a:lnTo>
                <a:lnTo>
                  <a:pt x="1995" y="383"/>
                </a:lnTo>
                <a:lnTo>
                  <a:pt x="1991" y="383"/>
                </a:lnTo>
                <a:lnTo>
                  <a:pt x="1984" y="382"/>
                </a:lnTo>
                <a:lnTo>
                  <a:pt x="1978" y="382"/>
                </a:lnTo>
                <a:lnTo>
                  <a:pt x="1974" y="382"/>
                </a:lnTo>
                <a:lnTo>
                  <a:pt x="1974" y="382"/>
                </a:lnTo>
                <a:lnTo>
                  <a:pt x="1974" y="379"/>
                </a:lnTo>
                <a:lnTo>
                  <a:pt x="1974" y="372"/>
                </a:lnTo>
                <a:lnTo>
                  <a:pt x="1973" y="367"/>
                </a:lnTo>
                <a:lnTo>
                  <a:pt x="1973" y="362"/>
                </a:lnTo>
                <a:lnTo>
                  <a:pt x="1973" y="356"/>
                </a:lnTo>
                <a:lnTo>
                  <a:pt x="1973" y="349"/>
                </a:lnTo>
                <a:lnTo>
                  <a:pt x="1971" y="340"/>
                </a:lnTo>
                <a:lnTo>
                  <a:pt x="1969" y="332"/>
                </a:lnTo>
                <a:lnTo>
                  <a:pt x="1968" y="322"/>
                </a:lnTo>
                <a:lnTo>
                  <a:pt x="1967" y="313"/>
                </a:lnTo>
                <a:lnTo>
                  <a:pt x="1964" y="302"/>
                </a:lnTo>
                <a:lnTo>
                  <a:pt x="1962" y="292"/>
                </a:lnTo>
                <a:lnTo>
                  <a:pt x="1958" y="281"/>
                </a:lnTo>
                <a:lnTo>
                  <a:pt x="1955" y="271"/>
                </a:lnTo>
                <a:lnTo>
                  <a:pt x="1952" y="265"/>
                </a:lnTo>
                <a:lnTo>
                  <a:pt x="1950" y="259"/>
                </a:lnTo>
                <a:lnTo>
                  <a:pt x="1948" y="253"/>
                </a:lnTo>
                <a:lnTo>
                  <a:pt x="1945" y="247"/>
                </a:lnTo>
                <a:lnTo>
                  <a:pt x="1942" y="241"/>
                </a:lnTo>
                <a:lnTo>
                  <a:pt x="1939" y="235"/>
                </a:lnTo>
                <a:lnTo>
                  <a:pt x="1935" y="229"/>
                </a:lnTo>
                <a:lnTo>
                  <a:pt x="1932" y="223"/>
                </a:lnTo>
                <a:lnTo>
                  <a:pt x="1928" y="217"/>
                </a:lnTo>
                <a:lnTo>
                  <a:pt x="1923" y="210"/>
                </a:lnTo>
                <a:lnTo>
                  <a:pt x="1919" y="205"/>
                </a:lnTo>
                <a:lnTo>
                  <a:pt x="1916" y="199"/>
                </a:lnTo>
                <a:lnTo>
                  <a:pt x="1910" y="193"/>
                </a:lnTo>
                <a:lnTo>
                  <a:pt x="1906" y="187"/>
                </a:lnTo>
                <a:lnTo>
                  <a:pt x="1902" y="182"/>
                </a:lnTo>
                <a:lnTo>
                  <a:pt x="1897" y="176"/>
                </a:lnTo>
                <a:lnTo>
                  <a:pt x="1891" y="170"/>
                </a:lnTo>
                <a:lnTo>
                  <a:pt x="1885" y="164"/>
                </a:lnTo>
                <a:lnTo>
                  <a:pt x="1879" y="159"/>
                </a:lnTo>
                <a:lnTo>
                  <a:pt x="1873" y="153"/>
                </a:lnTo>
                <a:lnTo>
                  <a:pt x="1865" y="147"/>
                </a:lnTo>
                <a:lnTo>
                  <a:pt x="1859" y="142"/>
                </a:lnTo>
                <a:lnTo>
                  <a:pt x="1852" y="137"/>
                </a:lnTo>
                <a:lnTo>
                  <a:pt x="1846" y="132"/>
                </a:lnTo>
                <a:lnTo>
                  <a:pt x="1837" y="126"/>
                </a:lnTo>
                <a:lnTo>
                  <a:pt x="1829" y="121"/>
                </a:lnTo>
                <a:lnTo>
                  <a:pt x="1821" y="116"/>
                </a:lnTo>
                <a:lnTo>
                  <a:pt x="1813" y="113"/>
                </a:lnTo>
                <a:lnTo>
                  <a:pt x="1804" y="107"/>
                </a:lnTo>
                <a:lnTo>
                  <a:pt x="1795" y="103"/>
                </a:lnTo>
                <a:lnTo>
                  <a:pt x="1785" y="100"/>
                </a:lnTo>
                <a:lnTo>
                  <a:pt x="1777" y="96"/>
                </a:lnTo>
                <a:lnTo>
                  <a:pt x="1766" y="92"/>
                </a:lnTo>
                <a:lnTo>
                  <a:pt x="1756" y="89"/>
                </a:lnTo>
                <a:lnTo>
                  <a:pt x="1745" y="85"/>
                </a:lnTo>
                <a:lnTo>
                  <a:pt x="1735" y="82"/>
                </a:lnTo>
                <a:lnTo>
                  <a:pt x="1724" y="79"/>
                </a:lnTo>
                <a:lnTo>
                  <a:pt x="1714" y="78"/>
                </a:lnTo>
                <a:lnTo>
                  <a:pt x="1704" y="75"/>
                </a:lnTo>
                <a:lnTo>
                  <a:pt x="1695" y="75"/>
                </a:lnTo>
                <a:lnTo>
                  <a:pt x="1684" y="73"/>
                </a:lnTo>
                <a:lnTo>
                  <a:pt x="1674" y="73"/>
                </a:lnTo>
                <a:lnTo>
                  <a:pt x="1664" y="73"/>
                </a:lnTo>
                <a:lnTo>
                  <a:pt x="1654" y="73"/>
                </a:lnTo>
                <a:lnTo>
                  <a:pt x="1644" y="73"/>
                </a:lnTo>
                <a:lnTo>
                  <a:pt x="1634" y="73"/>
                </a:lnTo>
                <a:lnTo>
                  <a:pt x="1625" y="74"/>
                </a:lnTo>
                <a:lnTo>
                  <a:pt x="1616" y="77"/>
                </a:lnTo>
                <a:lnTo>
                  <a:pt x="1606" y="77"/>
                </a:lnTo>
                <a:lnTo>
                  <a:pt x="1596" y="79"/>
                </a:lnTo>
                <a:lnTo>
                  <a:pt x="1586" y="80"/>
                </a:lnTo>
                <a:lnTo>
                  <a:pt x="1577" y="83"/>
                </a:lnTo>
                <a:lnTo>
                  <a:pt x="1568" y="84"/>
                </a:lnTo>
                <a:lnTo>
                  <a:pt x="1559" y="86"/>
                </a:lnTo>
                <a:lnTo>
                  <a:pt x="1550" y="90"/>
                </a:lnTo>
                <a:lnTo>
                  <a:pt x="1542" y="93"/>
                </a:lnTo>
                <a:lnTo>
                  <a:pt x="1533" y="95"/>
                </a:lnTo>
                <a:lnTo>
                  <a:pt x="1524" y="97"/>
                </a:lnTo>
                <a:lnTo>
                  <a:pt x="1515" y="101"/>
                </a:lnTo>
                <a:lnTo>
                  <a:pt x="1507" y="104"/>
                </a:lnTo>
                <a:lnTo>
                  <a:pt x="1499" y="107"/>
                </a:lnTo>
                <a:lnTo>
                  <a:pt x="1491" y="112"/>
                </a:lnTo>
                <a:lnTo>
                  <a:pt x="1482" y="115"/>
                </a:lnTo>
                <a:lnTo>
                  <a:pt x="1476" y="119"/>
                </a:lnTo>
                <a:lnTo>
                  <a:pt x="1467" y="123"/>
                </a:lnTo>
                <a:lnTo>
                  <a:pt x="1459" y="126"/>
                </a:lnTo>
                <a:lnTo>
                  <a:pt x="1452" y="129"/>
                </a:lnTo>
                <a:lnTo>
                  <a:pt x="1445" y="132"/>
                </a:lnTo>
                <a:lnTo>
                  <a:pt x="1437" y="136"/>
                </a:lnTo>
                <a:lnTo>
                  <a:pt x="1431" y="140"/>
                </a:lnTo>
                <a:lnTo>
                  <a:pt x="1424" y="143"/>
                </a:lnTo>
                <a:lnTo>
                  <a:pt x="1419" y="148"/>
                </a:lnTo>
                <a:lnTo>
                  <a:pt x="1412" y="151"/>
                </a:lnTo>
                <a:lnTo>
                  <a:pt x="1406" y="155"/>
                </a:lnTo>
                <a:lnTo>
                  <a:pt x="1399" y="159"/>
                </a:lnTo>
                <a:lnTo>
                  <a:pt x="1395" y="163"/>
                </a:lnTo>
                <a:lnTo>
                  <a:pt x="1388" y="166"/>
                </a:lnTo>
                <a:lnTo>
                  <a:pt x="1384" y="170"/>
                </a:lnTo>
                <a:lnTo>
                  <a:pt x="1378" y="173"/>
                </a:lnTo>
                <a:lnTo>
                  <a:pt x="1375" y="177"/>
                </a:lnTo>
                <a:lnTo>
                  <a:pt x="1365" y="183"/>
                </a:lnTo>
                <a:lnTo>
                  <a:pt x="1357" y="189"/>
                </a:lnTo>
                <a:lnTo>
                  <a:pt x="1350" y="194"/>
                </a:lnTo>
                <a:lnTo>
                  <a:pt x="1345" y="199"/>
                </a:lnTo>
                <a:lnTo>
                  <a:pt x="1339" y="205"/>
                </a:lnTo>
                <a:lnTo>
                  <a:pt x="1337" y="208"/>
                </a:lnTo>
                <a:lnTo>
                  <a:pt x="1335" y="206"/>
                </a:lnTo>
                <a:lnTo>
                  <a:pt x="1333" y="204"/>
                </a:lnTo>
                <a:lnTo>
                  <a:pt x="1329" y="198"/>
                </a:lnTo>
                <a:lnTo>
                  <a:pt x="1323" y="193"/>
                </a:lnTo>
                <a:lnTo>
                  <a:pt x="1316" y="185"/>
                </a:lnTo>
                <a:lnTo>
                  <a:pt x="1307" y="177"/>
                </a:lnTo>
                <a:lnTo>
                  <a:pt x="1302" y="173"/>
                </a:lnTo>
                <a:lnTo>
                  <a:pt x="1296" y="169"/>
                </a:lnTo>
                <a:lnTo>
                  <a:pt x="1291" y="164"/>
                </a:lnTo>
                <a:lnTo>
                  <a:pt x="1285" y="161"/>
                </a:lnTo>
                <a:lnTo>
                  <a:pt x="1277" y="155"/>
                </a:lnTo>
                <a:lnTo>
                  <a:pt x="1271" y="151"/>
                </a:lnTo>
                <a:lnTo>
                  <a:pt x="1263" y="147"/>
                </a:lnTo>
                <a:lnTo>
                  <a:pt x="1256" y="142"/>
                </a:lnTo>
                <a:lnTo>
                  <a:pt x="1247" y="138"/>
                </a:lnTo>
                <a:lnTo>
                  <a:pt x="1239" y="135"/>
                </a:lnTo>
                <a:lnTo>
                  <a:pt x="1230" y="131"/>
                </a:lnTo>
                <a:lnTo>
                  <a:pt x="1223" y="128"/>
                </a:lnTo>
                <a:lnTo>
                  <a:pt x="1212" y="125"/>
                </a:lnTo>
                <a:lnTo>
                  <a:pt x="1202" y="121"/>
                </a:lnTo>
                <a:lnTo>
                  <a:pt x="1192" y="118"/>
                </a:lnTo>
                <a:lnTo>
                  <a:pt x="1182" y="117"/>
                </a:lnTo>
                <a:lnTo>
                  <a:pt x="1170" y="115"/>
                </a:lnTo>
                <a:lnTo>
                  <a:pt x="1159" y="114"/>
                </a:lnTo>
                <a:lnTo>
                  <a:pt x="1148" y="114"/>
                </a:lnTo>
                <a:lnTo>
                  <a:pt x="1137" y="114"/>
                </a:lnTo>
                <a:lnTo>
                  <a:pt x="1134" y="105"/>
                </a:lnTo>
                <a:lnTo>
                  <a:pt x="1132" y="97"/>
                </a:lnTo>
                <a:lnTo>
                  <a:pt x="1130" y="90"/>
                </a:lnTo>
                <a:lnTo>
                  <a:pt x="1127" y="82"/>
                </a:lnTo>
                <a:lnTo>
                  <a:pt x="1124" y="72"/>
                </a:lnTo>
                <a:lnTo>
                  <a:pt x="1122" y="63"/>
                </a:lnTo>
                <a:lnTo>
                  <a:pt x="1120" y="55"/>
                </a:lnTo>
                <a:lnTo>
                  <a:pt x="1118" y="47"/>
                </a:lnTo>
                <a:lnTo>
                  <a:pt x="1123" y="46"/>
                </a:lnTo>
                <a:lnTo>
                  <a:pt x="1130" y="46"/>
                </a:lnTo>
                <a:lnTo>
                  <a:pt x="1136" y="46"/>
                </a:lnTo>
                <a:lnTo>
                  <a:pt x="1143" y="46"/>
                </a:lnTo>
                <a:lnTo>
                  <a:pt x="1149" y="46"/>
                </a:lnTo>
                <a:lnTo>
                  <a:pt x="1156" y="46"/>
                </a:lnTo>
                <a:lnTo>
                  <a:pt x="1162" y="46"/>
                </a:lnTo>
                <a:lnTo>
                  <a:pt x="1169" y="47"/>
                </a:lnTo>
                <a:lnTo>
                  <a:pt x="1180" y="48"/>
                </a:lnTo>
                <a:lnTo>
                  <a:pt x="1191" y="50"/>
                </a:lnTo>
                <a:lnTo>
                  <a:pt x="1202" y="52"/>
                </a:lnTo>
                <a:lnTo>
                  <a:pt x="1214" y="56"/>
                </a:lnTo>
                <a:lnTo>
                  <a:pt x="1224" y="58"/>
                </a:lnTo>
                <a:lnTo>
                  <a:pt x="1234" y="61"/>
                </a:lnTo>
                <a:lnTo>
                  <a:pt x="1242" y="64"/>
                </a:lnTo>
                <a:lnTo>
                  <a:pt x="1252" y="68"/>
                </a:lnTo>
                <a:lnTo>
                  <a:pt x="1260" y="71"/>
                </a:lnTo>
                <a:lnTo>
                  <a:pt x="1269" y="75"/>
                </a:lnTo>
                <a:lnTo>
                  <a:pt x="1276" y="80"/>
                </a:lnTo>
                <a:lnTo>
                  <a:pt x="1285" y="84"/>
                </a:lnTo>
                <a:lnTo>
                  <a:pt x="1291" y="87"/>
                </a:lnTo>
                <a:lnTo>
                  <a:pt x="1297" y="92"/>
                </a:lnTo>
                <a:lnTo>
                  <a:pt x="1303" y="95"/>
                </a:lnTo>
                <a:lnTo>
                  <a:pt x="1309" y="100"/>
                </a:lnTo>
                <a:lnTo>
                  <a:pt x="1314" y="103"/>
                </a:lnTo>
                <a:lnTo>
                  <a:pt x="1319" y="107"/>
                </a:lnTo>
                <a:lnTo>
                  <a:pt x="1323" y="110"/>
                </a:lnTo>
                <a:lnTo>
                  <a:pt x="1328" y="115"/>
                </a:lnTo>
                <a:lnTo>
                  <a:pt x="1333" y="119"/>
                </a:lnTo>
                <a:lnTo>
                  <a:pt x="1339" y="125"/>
                </a:lnTo>
                <a:lnTo>
                  <a:pt x="1341" y="127"/>
                </a:lnTo>
                <a:lnTo>
                  <a:pt x="1343" y="129"/>
                </a:lnTo>
                <a:lnTo>
                  <a:pt x="1344" y="127"/>
                </a:lnTo>
                <a:lnTo>
                  <a:pt x="1349" y="124"/>
                </a:lnTo>
                <a:lnTo>
                  <a:pt x="1351" y="120"/>
                </a:lnTo>
                <a:lnTo>
                  <a:pt x="1355" y="117"/>
                </a:lnTo>
                <a:lnTo>
                  <a:pt x="1360" y="114"/>
                </a:lnTo>
                <a:lnTo>
                  <a:pt x="1366" y="110"/>
                </a:lnTo>
                <a:lnTo>
                  <a:pt x="1372" y="105"/>
                </a:lnTo>
                <a:lnTo>
                  <a:pt x="1378" y="101"/>
                </a:lnTo>
                <a:lnTo>
                  <a:pt x="1386" y="95"/>
                </a:lnTo>
                <a:lnTo>
                  <a:pt x="1395" y="91"/>
                </a:lnTo>
                <a:lnTo>
                  <a:pt x="1402" y="84"/>
                </a:lnTo>
                <a:lnTo>
                  <a:pt x="1412" y="80"/>
                </a:lnTo>
                <a:lnTo>
                  <a:pt x="1422" y="73"/>
                </a:lnTo>
                <a:lnTo>
                  <a:pt x="1433" y="69"/>
                </a:lnTo>
                <a:lnTo>
                  <a:pt x="1437" y="66"/>
                </a:lnTo>
                <a:lnTo>
                  <a:pt x="1443" y="62"/>
                </a:lnTo>
                <a:lnTo>
                  <a:pt x="1447" y="59"/>
                </a:lnTo>
                <a:lnTo>
                  <a:pt x="1454" y="57"/>
                </a:lnTo>
                <a:lnTo>
                  <a:pt x="1459" y="54"/>
                </a:lnTo>
                <a:lnTo>
                  <a:pt x="1465" y="51"/>
                </a:lnTo>
                <a:lnTo>
                  <a:pt x="1471" y="48"/>
                </a:lnTo>
                <a:lnTo>
                  <a:pt x="1478" y="46"/>
                </a:lnTo>
                <a:lnTo>
                  <a:pt x="1483" y="43"/>
                </a:lnTo>
                <a:lnTo>
                  <a:pt x="1490" y="39"/>
                </a:lnTo>
                <a:lnTo>
                  <a:pt x="1496" y="37"/>
                </a:lnTo>
                <a:lnTo>
                  <a:pt x="1503" y="35"/>
                </a:lnTo>
                <a:lnTo>
                  <a:pt x="1510" y="32"/>
                </a:lnTo>
                <a:lnTo>
                  <a:pt x="1516" y="29"/>
                </a:lnTo>
                <a:lnTo>
                  <a:pt x="1523" y="27"/>
                </a:lnTo>
                <a:lnTo>
                  <a:pt x="1530" y="26"/>
                </a:lnTo>
                <a:lnTo>
                  <a:pt x="1537" y="23"/>
                </a:lnTo>
                <a:lnTo>
                  <a:pt x="1544" y="21"/>
                </a:lnTo>
                <a:lnTo>
                  <a:pt x="1550" y="19"/>
                </a:lnTo>
                <a:lnTo>
                  <a:pt x="1558" y="16"/>
                </a:lnTo>
                <a:lnTo>
                  <a:pt x="1564" y="14"/>
                </a:lnTo>
                <a:lnTo>
                  <a:pt x="1572" y="13"/>
                </a:lnTo>
                <a:lnTo>
                  <a:pt x="1580" y="11"/>
                </a:lnTo>
                <a:lnTo>
                  <a:pt x="1587" y="10"/>
                </a:lnTo>
                <a:lnTo>
                  <a:pt x="1594" y="8"/>
                </a:lnTo>
                <a:lnTo>
                  <a:pt x="1602" y="6"/>
                </a:lnTo>
                <a:lnTo>
                  <a:pt x="1609" y="4"/>
                </a:lnTo>
                <a:lnTo>
                  <a:pt x="1617" y="4"/>
                </a:lnTo>
                <a:lnTo>
                  <a:pt x="1625" y="3"/>
                </a:lnTo>
                <a:lnTo>
                  <a:pt x="1633" y="2"/>
                </a:lnTo>
                <a:lnTo>
                  <a:pt x="1641" y="2"/>
                </a:lnTo>
                <a:lnTo>
                  <a:pt x="1650" y="2"/>
                </a:lnTo>
                <a:lnTo>
                  <a:pt x="1658" y="1"/>
                </a:lnTo>
                <a:lnTo>
                  <a:pt x="1668" y="0"/>
                </a:lnTo>
                <a:lnTo>
                  <a:pt x="1677" y="0"/>
                </a:lnTo>
                <a:lnTo>
                  <a:pt x="1687" y="1"/>
                </a:lnTo>
                <a:lnTo>
                  <a:pt x="1697" y="1"/>
                </a:lnTo>
                <a:lnTo>
                  <a:pt x="1707" y="1"/>
                </a:lnTo>
                <a:lnTo>
                  <a:pt x="1717" y="2"/>
                </a:lnTo>
                <a:lnTo>
                  <a:pt x="1726" y="4"/>
                </a:lnTo>
                <a:lnTo>
                  <a:pt x="1736" y="5"/>
                </a:lnTo>
                <a:lnTo>
                  <a:pt x="1746" y="8"/>
                </a:lnTo>
                <a:lnTo>
                  <a:pt x="1756" y="9"/>
                </a:lnTo>
                <a:lnTo>
                  <a:pt x="1767" y="12"/>
                </a:lnTo>
                <a:lnTo>
                  <a:pt x="1777" y="15"/>
                </a:lnTo>
                <a:lnTo>
                  <a:pt x="1787" y="19"/>
                </a:lnTo>
                <a:lnTo>
                  <a:pt x="1796" y="22"/>
                </a:lnTo>
                <a:lnTo>
                  <a:pt x="1807" y="27"/>
                </a:lnTo>
                <a:lnTo>
                  <a:pt x="1817" y="31"/>
                </a:lnTo>
                <a:lnTo>
                  <a:pt x="1827" y="35"/>
                </a:lnTo>
                <a:lnTo>
                  <a:pt x="1837" y="39"/>
                </a:lnTo>
                <a:lnTo>
                  <a:pt x="1847" y="45"/>
                </a:lnTo>
                <a:lnTo>
                  <a:pt x="1856" y="49"/>
                </a:lnTo>
                <a:lnTo>
                  <a:pt x="1864" y="55"/>
                </a:lnTo>
                <a:lnTo>
                  <a:pt x="1873" y="60"/>
                </a:lnTo>
                <a:lnTo>
                  <a:pt x="1882" y="67"/>
                </a:lnTo>
                <a:lnTo>
                  <a:pt x="1890" y="71"/>
                </a:lnTo>
                <a:lnTo>
                  <a:pt x="1897" y="77"/>
                </a:lnTo>
                <a:lnTo>
                  <a:pt x="1904" y="82"/>
                </a:lnTo>
                <a:lnTo>
                  <a:pt x="1911" y="89"/>
                </a:lnTo>
                <a:lnTo>
                  <a:pt x="1918" y="94"/>
                </a:lnTo>
                <a:lnTo>
                  <a:pt x="1925" y="101"/>
                </a:lnTo>
                <a:lnTo>
                  <a:pt x="1931" y="107"/>
                </a:lnTo>
                <a:lnTo>
                  <a:pt x="1939" y="114"/>
                </a:lnTo>
                <a:lnTo>
                  <a:pt x="1943" y="119"/>
                </a:lnTo>
                <a:lnTo>
                  <a:pt x="1949" y="126"/>
                </a:lnTo>
                <a:lnTo>
                  <a:pt x="1954" y="131"/>
                </a:lnTo>
                <a:lnTo>
                  <a:pt x="1960" y="138"/>
                </a:lnTo>
                <a:lnTo>
                  <a:pt x="1964" y="143"/>
                </a:lnTo>
                <a:lnTo>
                  <a:pt x="1968" y="150"/>
                </a:lnTo>
                <a:lnTo>
                  <a:pt x="1973" y="156"/>
                </a:lnTo>
                <a:lnTo>
                  <a:pt x="1978" y="163"/>
                </a:lnTo>
                <a:lnTo>
                  <a:pt x="1981" y="169"/>
                </a:lnTo>
                <a:lnTo>
                  <a:pt x="1985" y="175"/>
                </a:lnTo>
                <a:lnTo>
                  <a:pt x="1988" y="182"/>
                </a:lnTo>
                <a:lnTo>
                  <a:pt x="1992" y="188"/>
                </a:lnTo>
                <a:lnTo>
                  <a:pt x="1996" y="194"/>
                </a:lnTo>
                <a:lnTo>
                  <a:pt x="1999" y="200"/>
                </a:lnTo>
                <a:lnTo>
                  <a:pt x="2002" y="207"/>
                </a:lnTo>
                <a:lnTo>
                  <a:pt x="2006" y="213"/>
                </a:lnTo>
                <a:lnTo>
                  <a:pt x="2009" y="224"/>
                </a:lnTo>
                <a:lnTo>
                  <a:pt x="2013" y="235"/>
                </a:lnTo>
                <a:lnTo>
                  <a:pt x="2017" y="246"/>
                </a:lnTo>
                <a:lnTo>
                  <a:pt x="2020" y="257"/>
                </a:lnTo>
                <a:lnTo>
                  <a:pt x="2022" y="267"/>
                </a:lnTo>
                <a:lnTo>
                  <a:pt x="2024" y="277"/>
                </a:lnTo>
                <a:lnTo>
                  <a:pt x="2026" y="286"/>
                </a:lnTo>
                <a:lnTo>
                  <a:pt x="2029" y="294"/>
                </a:lnTo>
                <a:lnTo>
                  <a:pt x="2029" y="301"/>
                </a:lnTo>
                <a:lnTo>
                  <a:pt x="2030" y="308"/>
                </a:lnTo>
                <a:lnTo>
                  <a:pt x="2030" y="313"/>
                </a:lnTo>
                <a:lnTo>
                  <a:pt x="2031" y="318"/>
                </a:lnTo>
                <a:lnTo>
                  <a:pt x="2031" y="325"/>
                </a:lnTo>
                <a:lnTo>
                  <a:pt x="2032" y="328"/>
                </a:lnTo>
                <a:lnTo>
                  <a:pt x="2033" y="328"/>
                </a:lnTo>
                <a:lnTo>
                  <a:pt x="2037" y="328"/>
                </a:lnTo>
                <a:lnTo>
                  <a:pt x="2043" y="328"/>
                </a:lnTo>
                <a:lnTo>
                  <a:pt x="2053" y="331"/>
                </a:lnTo>
                <a:lnTo>
                  <a:pt x="2057" y="331"/>
                </a:lnTo>
                <a:lnTo>
                  <a:pt x="2064" y="332"/>
                </a:lnTo>
                <a:lnTo>
                  <a:pt x="2070" y="333"/>
                </a:lnTo>
                <a:lnTo>
                  <a:pt x="2078" y="334"/>
                </a:lnTo>
                <a:lnTo>
                  <a:pt x="2084" y="335"/>
                </a:lnTo>
                <a:lnTo>
                  <a:pt x="2092" y="337"/>
                </a:lnTo>
                <a:lnTo>
                  <a:pt x="2102" y="338"/>
                </a:lnTo>
                <a:lnTo>
                  <a:pt x="2112" y="341"/>
                </a:lnTo>
                <a:lnTo>
                  <a:pt x="2119" y="343"/>
                </a:lnTo>
                <a:lnTo>
                  <a:pt x="2129" y="345"/>
                </a:lnTo>
                <a:lnTo>
                  <a:pt x="2139" y="346"/>
                </a:lnTo>
                <a:lnTo>
                  <a:pt x="2149" y="349"/>
                </a:lnTo>
                <a:lnTo>
                  <a:pt x="2159" y="351"/>
                </a:lnTo>
                <a:lnTo>
                  <a:pt x="2171" y="355"/>
                </a:lnTo>
                <a:lnTo>
                  <a:pt x="2182" y="358"/>
                </a:lnTo>
                <a:lnTo>
                  <a:pt x="2194" y="361"/>
                </a:lnTo>
                <a:lnTo>
                  <a:pt x="2205" y="364"/>
                </a:lnTo>
                <a:lnTo>
                  <a:pt x="2217" y="368"/>
                </a:lnTo>
                <a:lnTo>
                  <a:pt x="2228" y="371"/>
                </a:lnTo>
                <a:lnTo>
                  <a:pt x="2241" y="375"/>
                </a:lnTo>
                <a:lnTo>
                  <a:pt x="2253" y="379"/>
                </a:lnTo>
                <a:lnTo>
                  <a:pt x="2266" y="383"/>
                </a:lnTo>
                <a:lnTo>
                  <a:pt x="2279" y="387"/>
                </a:lnTo>
                <a:lnTo>
                  <a:pt x="2292" y="393"/>
                </a:lnTo>
                <a:lnTo>
                  <a:pt x="2304" y="396"/>
                </a:lnTo>
                <a:lnTo>
                  <a:pt x="2318" y="402"/>
                </a:lnTo>
                <a:lnTo>
                  <a:pt x="2330" y="406"/>
                </a:lnTo>
                <a:lnTo>
                  <a:pt x="2343" y="413"/>
                </a:lnTo>
                <a:lnTo>
                  <a:pt x="2355" y="418"/>
                </a:lnTo>
                <a:lnTo>
                  <a:pt x="2368" y="424"/>
                </a:lnTo>
                <a:lnTo>
                  <a:pt x="2381" y="430"/>
                </a:lnTo>
                <a:lnTo>
                  <a:pt x="2394" y="437"/>
                </a:lnTo>
                <a:lnTo>
                  <a:pt x="2406" y="443"/>
                </a:lnTo>
                <a:lnTo>
                  <a:pt x="2418" y="450"/>
                </a:lnTo>
                <a:lnTo>
                  <a:pt x="2430" y="456"/>
                </a:lnTo>
                <a:lnTo>
                  <a:pt x="2442" y="465"/>
                </a:lnTo>
                <a:lnTo>
                  <a:pt x="2453" y="472"/>
                </a:lnTo>
                <a:lnTo>
                  <a:pt x="2465" y="481"/>
                </a:lnTo>
                <a:lnTo>
                  <a:pt x="2477" y="488"/>
                </a:lnTo>
                <a:lnTo>
                  <a:pt x="2490" y="498"/>
                </a:lnTo>
                <a:lnTo>
                  <a:pt x="2499" y="506"/>
                </a:lnTo>
                <a:lnTo>
                  <a:pt x="2510" y="514"/>
                </a:lnTo>
                <a:lnTo>
                  <a:pt x="2520" y="523"/>
                </a:lnTo>
                <a:lnTo>
                  <a:pt x="2531" y="533"/>
                </a:lnTo>
                <a:lnTo>
                  <a:pt x="2540" y="543"/>
                </a:lnTo>
                <a:lnTo>
                  <a:pt x="2550" y="553"/>
                </a:lnTo>
                <a:lnTo>
                  <a:pt x="2559" y="564"/>
                </a:lnTo>
                <a:lnTo>
                  <a:pt x="2567" y="575"/>
                </a:lnTo>
                <a:lnTo>
                  <a:pt x="2574" y="585"/>
                </a:lnTo>
                <a:lnTo>
                  <a:pt x="2582" y="597"/>
                </a:lnTo>
                <a:lnTo>
                  <a:pt x="2588" y="608"/>
                </a:lnTo>
                <a:lnTo>
                  <a:pt x="2596" y="621"/>
                </a:lnTo>
                <a:lnTo>
                  <a:pt x="2601" y="633"/>
                </a:lnTo>
                <a:lnTo>
                  <a:pt x="2607" y="645"/>
                </a:lnTo>
                <a:lnTo>
                  <a:pt x="2611" y="658"/>
                </a:lnTo>
                <a:lnTo>
                  <a:pt x="2617" y="672"/>
                </a:lnTo>
                <a:lnTo>
                  <a:pt x="2620" y="684"/>
                </a:lnTo>
                <a:lnTo>
                  <a:pt x="2623" y="697"/>
                </a:lnTo>
                <a:lnTo>
                  <a:pt x="2626" y="709"/>
                </a:lnTo>
                <a:lnTo>
                  <a:pt x="2630" y="722"/>
                </a:lnTo>
                <a:lnTo>
                  <a:pt x="2632" y="735"/>
                </a:lnTo>
                <a:lnTo>
                  <a:pt x="2635" y="747"/>
                </a:lnTo>
                <a:lnTo>
                  <a:pt x="2637" y="759"/>
                </a:lnTo>
                <a:lnTo>
                  <a:pt x="2641" y="772"/>
                </a:lnTo>
                <a:lnTo>
                  <a:pt x="2642" y="783"/>
                </a:lnTo>
                <a:lnTo>
                  <a:pt x="2644" y="794"/>
                </a:lnTo>
                <a:lnTo>
                  <a:pt x="2646" y="805"/>
                </a:lnTo>
                <a:lnTo>
                  <a:pt x="2648" y="816"/>
                </a:lnTo>
                <a:lnTo>
                  <a:pt x="2649" y="825"/>
                </a:lnTo>
                <a:lnTo>
                  <a:pt x="2652" y="836"/>
                </a:lnTo>
                <a:lnTo>
                  <a:pt x="2653" y="847"/>
                </a:lnTo>
                <a:lnTo>
                  <a:pt x="2655" y="858"/>
                </a:lnTo>
                <a:lnTo>
                  <a:pt x="2655" y="867"/>
                </a:lnTo>
                <a:lnTo>
                  <a:pt x="2656" y="877"/>
                </a:lnTo>
                <a:lnTo>
                  <a:pt x="2657" y="886"/>
                </a:lnTo>
                <a:lnTo>
                  <a:pt x="2658" y="895"/>
                </a:lnTo>
                <a:lnTo>
                  <a:pt x="2658" y="904"/>
                </a:lnTo>
                <a:lnTo>
                  <a:pt x="2659" y="913"/>
                </a:lnTo>
                <a:lnTo>
                  <a:pt x="2659" y="922"/>
                </a:lnTo>
                <a:lnTo>
                  <a:pt x="2660" y="931"/>
                </a:lnTo>
                <a:lnTo>
                  <a:pt x="2660" y="938"/>
                </a:lnTo>
                <a:lnTo>
                  <a:pt x="2660" y="946"/>
                </a:lnTo>
                <a:lnTo>
                  <a:pt x="2660" y="954"/>
                </a:lnTo>
                <a:lnTo>
                  <a:pt x="2660" y="961"/>
                </a:lnTo>
                <a:lnTo>
                  <a:pt x="2660" y="968"/>
                </a:lnTo>
                <a:lnTo>
                  <a:pt x="2660" y="975"/>
                </a:lnTo>
                <a:lnTo>
                  <a:pt x="2660" y="982"/>
                </a:lnTo>
                <a:lnTo>
                  <a:pt x="2660" y="990"/>
                </a:lnTo>
                <a:lnTo>
                  <a:pt x="2659" y="995"/>
                </a:lnTo>
                <a:lnTo>
                  <a:pt x="2658" y="1002"/>
                </a:lnTo>
                <a:lnTo>
                  <a:pt x="2657" y="1007"/>
                </a:lnTo>
                <a:lnTo>
                  <a:pt x="2657" y="1014"/>
                </a:lnTo>
                <a:lnTo>
                  <a:pt x="2656" y="1025"/>
                </a:lnTo>
                <a:lnTo>
                  <a:pt x="2655" y="1036"/>
                </a:lnTo>
                <a:lnTo>
                  <a:pt x="2653" y="1044"/>
                </a:lnTo>
                <a:lnTo>
                  <a:pt x="2652" y="1053"/>
                </a:lnTo>
                <a:lnTo>
                  <a:pt x="2650" y="1061"/>
                </a:lnTo>
                <a:lnTo>
                  <a:pt x="2649" y="1068"/>
                </a:lnTo>
                <a:lnTo>
                  <a:pt x="2647" y="1074"/>
                </a:lnTo>
                <a:lnTo>
                  <a:pt x="2646" y="1079"/>
                </a:lnTo>
                <a:lnTo>
                  <a:pt x="2645" y="1084"/>
                </a:lnTo>
                <a:lnTo>
                  <a:pt x="2644" y="1088"/>
                </a:lnTo>
                <a:lnTo>
                  <a:pt x="2643" y="1093"/>
                </a:lnTo>
                <a:lnTo>
                  <a:pt x="2643" y="1095"/>
                </a:lnTo>
                <a:lnTo>
                  <a:pt x="2644" y="1095"/>
                </a:lnTo>
                <a:lnTo>
                  <a:pt x="2648" y="1098"/>
                </a:lnTo>
                <a:lnTo>
                  <a:pt x="2652" y="1099"/>
                </a:lnTo>
                <a:lnTo>
                  <a:pt x="2656" y="1101"/>
                </a:lnTo>
                <a:lnTo>
                  <a:pt x="2660" y="1105"/>
                </a:lnTo>
                <a:lnTo>
                  <a:pt x="2667" y="1109"/>
                </a:lnTo>
                <a:lnTo>
                  <a:pt x="2672" y="1112"/>
                </a:lnTo>
                <a:lnTo>
                  <a:pt x="2679" y="1117"/>
                </a:lnTo>
                <a:lnTo>
                  <a:pt x="2687" y="1121"/>
                </a:lnTo>
                <a:lnTo>
                  <a:pt x="2695" y="1128"/>
                </a:lnTo>
                <a:lnTo>
                  <a:pt x="2704" y="1133"/>
                </a:lnTo>
                <a:lnTo>
                  <a:pt x="2713" y="1140"/>
                </a:lnTo>
                <a:lnTo>
                  <a:pt x="2717" y="1143"/>
                </a:lnTo>
                <a:lnTo>
                  <a:pt x="2723" y="1146"/>
                </a:lnTo>
                <a:lnTo>
                  <a:pt x="2727" y="1149"/>
                </a:lnTo>
                <a:lnTo>
                  <a:pt x="2734" y="1154"/>
                </a:lnTo>
                <a:lnTo>
                  <a:pt x="2738" y="1157"/>
                </a:lnTo>
                <a:lnTo>
                  <a:pt x="2744" y="1160"/>
                </a:lnTo>
                <a:lnTo>
                  <a:pt x="2748" y="1165"/>
                </a:lnTo>
                <a:lnTo>
                  <a:pt x="2755" y="1169"/>
                </a:lnTo>
                <a:lnTo>
                  <a:pt x="2760" y="1172"/>
                </a:lnTo>
                <a:lnTo>
                  <a:pt x="2765" y="1177"/>
                </a:lnTo>
                <a:lnTo>
                  <a:pt x="2771" y="1181"/>
                </a:lnTo>
                <a:lnTo>
                  <a:pt x="2778" y="1187"/>
                </a:lnTo>
                <a:lnTo>
                  <a:pt x="2783" y="1190"/>
                </a:lnTo>
                <a:lnTo>
                  <a:pt x="2788" y="1195"/>
                </a:lnTo>
                <a:lnTo>
                  <a:pt x="2794" y="1200"/>
                </a:lnTo>
                <a:lnTo>
                  <a:pt x="2800" y="1205"/>
                </a:lnTo>
                <a:lnTo>
                  <a:pt x="2807" y="1210"/>
                </a:lnTo>
                <a:lnTo>
                  <a:pt x="2814" y="1215"/>
                </a:lnTo>
                <a:lnTo>
                  <a:pt x="2820" y="1220"/>
                </a:lnTo>
                <a:lnTo>
                  <a:pt x="2827" y="1226"/>
                </a:lnTo>
                <a:lnTo>
                  <a:pt x="2832" y="1230"/>
                </a:lnTo>
                <a:lnTo>
                  <a:pt x="2839" y="1236"/>
                </a:lnTo>
                <a:lnTo>
                  <a:pt x="2845" y="1241"/>
                </a:lnTo>
                <a:lnTo>
                  <a:pt x="2852" y="1248"/>
                </a:lnTo>
                <a:lnTo>
                  <a:pt x="2859" y="1253"/>
                </a:lnTo>
                <a:lnTo>
                  <a:pt x="2865" y="1260"/>
                </a:lnTo>
                <a:lnTo>
                  <a:pt x="2872" y="1267"/>
                </a:lnTo>
                <a:lnTo>
                  <a:pt x="2879" y="1273"/>
                </a:lnTo>
                <a:lnTo>
                  <a:pt x="2886" y="1280"/>
                </a:lnTo>
                <a:lnTo>
                  <a:pt x="2892" y="1286"/>
                </a:lnTo>
                <a:lnTo>
                  <a:pt x="2899" y="1293"/>
                </a:lnTo>
                <a:lnTo>
                  <a:pt x="2906" y="1299"/>
                </a:lnTo>
                <a:lnTo>
                  <a:pt x="2912" y="1306"/>
                </a:lnTo>
                <a:lnTo>
                  <a:pt x="2920" y="1314"/>
                </a:lnTo>
                <a:lnTo>
                  <a:pt x="2926" y="1321"/>
                </a:lnTo>
                <a:lnTo>
                  <a:pt x="2934" y="1329"/>
                </a:lnTo>
                <a:lnTo>
                  <a:pt x="2941" y="1336"/>
                </a:lnTo>
                <a:lnTo>
                  <a:pt x="2948" y="1344"/>
                </a:lnTo>
                <a:lnTo>
                  <a:pt x="2955" y="1352"/>
                </a:lnTo>
                <a:lnTo>
                  <a:pt x="2963" y="1361"/>
                </a:lnTo>
                <a:lnTo>
                  <a:pt x="2969" y="1368"/>
                </a:lnTo>
                <a:lnTo>
                  <a:pt x="2977" y="1377"/>
                </a:lnTo>
                <a:lnTo>
                  <a:pt x="2984" y="1386"/>
                </a:lnTo>
                <a:lnTo>
                  <a:pt x="2992" y="1396"/>
                </a:lnTo>
                <a:lnTo>
                  <a:pt x="2999" y="1405"/>
                </a:lnTo>
                <a:lnTo>
                  <a:pt x="3006" y="1413"/>
                </a:lnTo>
                <a:lnTo>
                  <a:pt x="3013" y="1422"/>
                </a:lnTo>
                <a:lnTo>
                  <a:pt x="3021" y="1432"/>
                </a:lnTo>
                <a:lnTo>
                  <a:pt x="3027" y="1442"/>
                </a:lnTo>
                <a:lnTo>
                  <a:pt x="3035" y="1452"/>
                </a:lnTo>
                <a:lnTo>
                  <a:pt x="3038" y="1456"/>
                </a:lnTo>
                <a:lnTo>
                  <a:pt x="3042" y="1462"/>
                </a:lnTo>
                <a:lnTo>
                  <a:pt x="3046" y="1466"/>
                </a:lnTo>
                <a:lnTo>
                  <a:pt x="3050" y="1472"/>
                </a:lnTo>
                <a:lnTo>
                  <a:pt x="3056" y="1482"/>
                </a:lnTo>
                <a:lnTo>
                  <a:pt x="3062" y="1492"/>
                </a:lnTo>
                <a:lnTo>
                  <a:pt x="3069" y="1502"/>
                </a:lnTo>
                <a:lnTo>
                  <a:pt x="3075" y="1512"/>
                </a:lnTo>
                <a:lnTo>
                  <a:pt x="3079" y="1516"/>
                </a:lnTo>
                <a:lnTo>
                  <a:pt x="3082" y="1522"/>
                </a:lnTo>
                <a:lnTo>
                  <a:pt x="3085" y="1527"/>
                </a:lnTo>
                <a:lnTo>
                  <a:pt x="3088" y="1533"/>
                </a:lnTo>
                <a:lnTo>
                  <a:pt x="3092" y="1538"/>
                </a:lnTo>
                <a:lnTo>
                  <a:pt x="3095" y="1544"/>
                </a:lnTo>
                <a:lnTo>
                  <a:pt x="3098" y="1549"/>
                </a:lnTo>
                <a:lnTo>
                  <a:pt x="3102" y="1556"/>
                </a:lnTo>
                <a:lnTo>
                  <a:pt x="3104" y="1560"/>
                </a:lnTo>
                <a:lnTo>
                  <a:pt x="3107" y="1566"/>
                </a:lnTo>
                <a:lnTo>
                  <a:pt x="3109" y="1571"/>
                </a:lnTo>
                <a:lnTo>
                  <a:pt x="3113" y="1578"/>
                </a:lnTo>
                <a:lnTo>
                  <a:pt x="3115" y="1583"/>
                </a:lnTo>
                <a:lnTo>
                  <a:pt x="3118" y="1589"/>
                </a:lnTo>
                <a:lnTo>
                  <a:pt x="3120" y="1594"/>
                </a:lnTo>
                <a:lnTo>
                  <a:pt x="3124" y="1601"/>
                </a:lnTo>
                <a:lnTo>
                  <a:pt x="3126" y="1606"/>
                </a:lnTo>
                <a:lnTo>
                  <a:pt x="3129" y="1612"/>
                </a:lnTo>
                <a:lnTo>
                  <a:pt x="3130" y="1617"/>
                </a:lnTo>
                <a:lnTo>
                  <a:pt x="3134" y="1624"/>
                </a:lnTo>
                <a:lnTo>
                  <a:pt x="3136" y="1629"/>
                </a:lnTo>
                <a:lnTo>
                  <a:pt x="3140" y="1636"/>
                </a:lnTo>
                <a:lnTo>
                  <a:pt x="3143" y="1642"/>
                </a:lnTo>
                <a:lnTo>
                  <a:pt x="3145" y="1649"/>
                </a:lnTo>
                <a:lnTo>
                  <a:pt x="3150" y="1659"/>
                </a:lnTo>
                <a:lnTo>
                  <a:pt x="3154" y="1670"/>
                </a:lnTo>
                <a:lnTo>
                  <a:pt x="3156" y="1680"/>
                </a:lnTo>
                <a:lnTo>
                  <a:pt x="3161" y="1691"/>
                </a:lnTo>
                <a:lnTo>
                  <a:pt x="3165" y="1702"/>
                </a:lnTo>
                <a:lnTo>
                  <a:pt x="3169" y="1713"/>
                </a:lnTo>
                <a:lnTo>
                  <a:pt x="3172" y="1724"/>
                </a:lnTo>
                <a:lnTo>
                  <a:pt x="3176" y="1736"/>
                </a:lnTo>
                <a:lnTo>
                  <a:pt x="3178" y="1747"/>
                </a:lnTo>
                <a:lnTo>
                  <a:pt x="3182" y="1759"/>
                </a:lnTo>
                <a:lnTo>
                  <a:pt x="3186" y="1770"/>
                </a:lnTo>
                <a:lnTo>
                  <a:pt x="3188" y="1782"/>
                </a:lnTo>
                <a:lnTo>
                  <a:pt x="3188" y="1788"/>
                </a:lnTo>
                <a:lnTo>
                  <a:pt x="3191" y="1794"/>
                </a:lnTo>
                <a:lnTo>
                  <a:pt x="3191" y="1800"/>
                </a:lnTo>
                <a:lnTo>
                  <a:pt x="3194" y="1806"/>
                </a:lnTo>
                <a:lnTo>
                  <a:pt x="3194" y="1812"/>
                </a:lnTo>
                <a:lnTo>
                  <a:pt x="3197" y="1818"/>
                </a:lnTo>
                <a:lnTo>
                  <a:pt x="3197" y="1825"/>
                </a:lnTo>
                <a:lnTo>
                  <a:pt x="3199" y="1832"/>
                </a:lnTo>
                <a:lnTo>
                  <a:pt x="3199" y="1839"/>
                </a:lnTo>
                <a:lnTo>
                  <a:pt x="3202" y="1847"/>
                </a:lnTo>
                <a:lnTo>
                  <a:pt x="3202" y="1855"/>
                </a:lnTo>
                <a:lnTo>
                  <a:pt x="3203" y="1863"/>
                </a:lnTo>
                <a:lnTo>
                  <a:pt x="3203" y="1870"/>
                </a:lnTo>
                <a:lnTo>
                  <a:pt x="3205" y="1878"/>
                </a:lnTo>
                <a:lnTo>
                  <a:pt x="3206" y="1885"/>
                </a:lnTo>
                <a:lnTo>
                  <a:pt x="3207" y="1893"/>
                </a:lnTo>
                <a:lnTo>
                  <a:pt x="3207" y="1899"/>
                </a:lnTo>
                <a:lnTo>
                  <a:pt x="3208" y="1906"/>
                </a:lnTo>
                <a:lnTo>
                  <a:pt x="3208" y="1913"/>
                </a:lnTo>
                <a:lnTo>
                  <a:pt x="3209" y="1919"/>
                </a:lnTo>
                <a:lnTo>
                  <a:pt x="3209" y="1925"/>
                </a:lnTo>
                <a:lnTo>
                  <a:pt x="3210" y="1931"/>
                </a:lnTo>
                <a:lnTo>
                  <a:pt x="3210" y="1938"/>
                </a:lnTo>
                <a:lnTo>
                  <a:pt x="3211" y="1944"/>
                </a:lnTo>
                <a:lnTo>
                  <a:pt x="3210" y="1950"/>
                </a:lnTo>
                <a:lnTo>
                  <a:pt x="3210" y="1956"/>
                </a:lnTo>
                <a:lnTo>
                  <a:pt x="3210" y="1962"/>
                </a:lnTo>
                <a:lnTo>
                  <a:pt x="3210" y="1968"/>
                </a:lnTo>
                <a:lnTo>
                  <a:pt x="3209" y="1979"/>
                </a:lnTo>
                <a:lnTo>
                  <a:pt x="3208" y="1990"/>
                </a:lnTo>
                <a:lnTo>
                  <a:pt x="3206" y="1999"/>
                </a:lnTo>
                <a:lnTo>
                  <a:pt x="3205" y="2009"/>
                </a:lnTo>
                <a:lnTo>
                  <a:pt x="3202" y="2017"/>
                </a:lnTo>
                <a:lnTo>
                  <a:pt x="3200" y="2025"/>
                </a:lnTo>
                <a:lnTo>
                  <a:pt x="3197" y="2032"/>
                </a:lnTo>
                <a:lnTo>
                  <a:pt x="3192" y="2038"/>
                </a:lnTo>
                <a:lnTo>
                  <a:pt x="3188" y="2044"/>
                </a:lnTo>
                <a:lnTo>
                  <a:pt x="3184" y="2049"/>
                </a:lnTo>
                <a:lnTo>
                  <a:pt x="3175" y="2056"/>
                </a:lnTo>
                <a:lnTo>
                  <a:pt x="3165" y="2061"/>
                </a:lnTo>
                <a:lnTo>
                  <a:pt x="3157" y="2063"/>
                </a:lnTo>
                <a:lnTo>
                  <a:pt x="3151" y="2064"/>
                </a:lnTo>
                <a:lnTo>
                  <a:pt x="3145" y="2064"/>
                </a:lnTo>
                <a:lnTo>
                  <a:pt x="3139" y="2064"/>
                </a:lnTo>
                <a:lnTo>
                  <a:pt x="3130" y="2061"/>
                </a:lnTo>
                <a:lnTo>
                  <a:pt x="3125" y="2060"/>
                </a:lnTo>
                <a:lnTo>
                  <a:pt x="3117" y="2058"/>
                </a:lnTo>
                <a:lnTo>
                  <a:pt x="3110" y="2056"/>
                </a:lnTo>
                <a:lnTo>
                  <a:pt x="3099" y="2051"/>
                </a:lnTo>
                <a:lnTo>
                  <a:pt x="3090" y="2046"/>
                </a:lnTo>
                <a:lnTo>
                  <a:pt x="3080" y="2040"/>
                </a:lnTo>
                <a:lnTo>
                  <a:pt x="3070" y="2034"/>
                </a:lnTo>
                <a:lnTo>
                  <a:pt x="3064" y="2030"/>
                </a:lnTo>
                <a:lnTo>
                  <a:pt x="3059" y="2026"/>
                </a:lnTo>
                <a:lnTo>
                  <a:pt x="3053" y="2022"/>
                </a:lnTo>
                <a:lnTo>
                  <a:pt x="3049" y="2019"/>
                </a:lnTo>
                <a:lnTo>
                  <a:pt x="3044" y="2014"/>
                </a:lnTo>
                <a:lnTo>
                  <a:pt x="3038" y="2011"/>
                </a:lnTo>
                <a:lnTo>
                  <a:pt x="3033" y="2007"/>
                </a:lnTo>
                <a:lnTo>
                  <a:pt x="3028" y="2003"/>
                </a:lnTo>
                <a:lnTo>
                  <a:pt x="3022" y="1998"/>
                </a:lnTo>
                <a:lnTo>
                  <a:pt x="3016" y="1994"/>
                </a:lnTo>
                <a:lnTo>
                  <a:pt x="3011" y="1988"/>
                </a:lnTo>
                <a:lnTo>
                  <a:pt x="3005" y="1984"/>
                </a:lnTo>
                <a:lnTo>
                  <a:pt x="2999" y="1978"/>
                </a:lnTo>
                <a:lnTo>
                  <a:pt x="2994" y="1974"/>
                </a:lnTo>
                <a:lnTo>
                  <a:pt x="2988" y="1968"/>
                </a:lnTo>
                <a:lnTo>
                  <a:pt x="2983" y="1964"/>
                </a:lnTo>
                <a:lnTo>
                  <a:pt x="2977" y="1957"/>
                </a:lnTo>
                <a:lnTo>
                  <a:pt x="2971" y="1953"/>
                </a:lnTo>
                <a:lnTo>
                  <a:pt x="2966" y="1947"/>
                </a:lnTo>
                <a:lnTo>
                  <a:pt x="2961" y="1942"/>
                </a:lnTo>
                <a:lnTo>
                  <a:pt x="2955" y="1936"/>
                </a:lnTo>
                <a:lnTo>
                  <a:pt x="2949" y="1931"/>
                </a:lnTo>
                <a:lnTo>
                  <a:pt x="2944" y="1925"/>
                </a:lnTo>
                <a:lnTo>
                  <a:pt x="2940" y="1920"/>
                </a:lnTo>
                <a:lnTo>
                  <a:pt x="2933" y="1914"/>
                </a:lnTo>
                <a:lnTo>
                  <a:pt x="2928" y="1907"/>
                </a:lnTo>
                <a:lnTo>
                  <a:pt x="2922" y="1901"/>
                </a:lnTo>
                <a:lnTo>
                  <a:pt x="2917" y="1895"/>
                </a:lnTo>
                <a:lnTo>
                  <a:pt x="2911" y="1888"/>
                </a:lnTo>
                <a:lnTo>
                  <a:pt x="2906" y="1883"/>
                </a:lnTo>
                <a:lnTo>
                  <a:pt x="2900" y="1876"/>
                </a:lnTo>
                <a:lnTo>
                  <a:pt x="2896" y="1871"/>
                </a:lnTo>
                <a:lnTo>
                  <a:pt x="2889" y="1864"/>
                </a:lnTo>
                <a:lnTo>
                  <a:pt x="2885" y="1858"/>
                </a:lnTo>
                <a:lnTo>
                  <a:pt x="2878" y="1851"/>
                </a:lnTo>
                <a:lnTo>
                  <a:pt x="2874" y="1846"/>
                </a:lnTo>
                <a:lnTo>
                  <a:pt x="2868" y="1839"/>
                </a:lnTo>
                <a:lnTo>
                  <a:pt x="2864" y="1834"/>
                </a:lnTo>
                <a:lnTo>
                  <a:pt x="2859" y="1827"/>
                </a:lnTo>
                <a:lnTo>
                  <a:pt x="2855" y="1822"/>
                </a:lnTo>
                <a:lnTo>
                  <a:pt x="2850" y="1815"/>
                </a:lnTo>
                <a:lnTo>
                  <a:pt x="2845" y="1809"/>
                </a:lnTo>
                <a:lnTo>
                  <a:pt x="2840" y="1802"/>
                </a:lnTo>
                <a:lnTo>
                  <a:pt x="2836" y="1797"/>
                </a:lnTo>
                <a:lnTo>
                  <a:pt x="2830" y="1790"/>
                </a:lnTo>
                <a:lnTo>
                  <a:pt x="2826" y="1784"/>
                </a:lnTo>
                <a:lnTo>
                  <a:pt x="2821" y="1778"/>
                </a:lnTo>
                <a:lnTo>
                  <a:pt x="2818" y="1772"/>
                </a:lnTo>
                <a:lnTo>
                  <a:pt x="2814" y="1766"/>
                </a:lnTo>
                <a:lnTo>
                  <a:pt x="2809" y="1760"/>
                </a:lnTo>
                <a:lnTo>
                  <a:pt x="2805" y="1755"/>
                </a:lnTo>
                <a:lnTo>
                  <a:pt x="2802" y="1749"/>
                </a:lnTo>
                <a:lnTo>
                  <a:pt x="2797" y="1743"/>
                </a:lnTo>
                <a:lnTo>
                  <a:pt x="2794" y="1737"/>
                </a:lnTo>
                <a:lnTo>
                  <a:pt x="2791" y="1732"/>
                </a:lnTo>
                <a:lnTo>
                  <a:pt x="2787" y="1728"/>
                </a:lnTo>
                <a:lnTo>
                  <a:pt x="2781" y="1717"/>
                </a:lnTo>
                <a:lnTo>
                  <a:pt x="2774" y="1707"/>
                </a:lnTo>
                <a:lnTo>
                  <a:pt x="2768" y="1697"/>
                </a:lnTo>
                <a:lnTo>
                  <a:pt x="2762" y="1687"/>
                </a:lnTo>
                <a:lnTo>
                  <a:pt x="2756" y="1677"/>
                </a:lnTo>
                <a:lnTo>
                  <a:pt x="2750" y="1667"/>
                </a:lnTo>
                <a:lnTo>
                  <a:pt x="2745" y="1657"/>
                </a:lnTo>
                <a:lnTo>
                  <a:pt x="2739" y="1648"/>
                </a:lnTo>
                <a:lnTo>
                  <a:pt x="2733" y="1638"/>
                </a:lnTo>
                <a:lnTo>
                  <a:pt x="2728" y="1628"/>
                </a:lnTo>
                <a:lnTo>
                  <a:pt x="2722" y="1618"/>
                </a:lnTo>
                <a:lnTo>
                  <a:pt x="2717" y="1608"/>
                </a:lnTo>
                <a:lnTo>
                  <a:pt x="2712" y="1598"/>
                </a:lnTo>
                <a:lnTo>
                  <a:pt x="2707" y="1589"/>
                </a:lnTo>
                <a:lnTo>
                  <a:pt x="2702" y="1579"/>
                </a:lnTo>
                <a:lnTo>
                  <a:pt x="2699" y="1570"/>
                </a:lnTo>
                <a:lnTo>
                  <a:pt x="2693" y="1560"/>
                </a:lnTo>
                <a:lnTo>
                  <a:pt x="2689" y="1550"/>
                </a:lnTo>
                <a:lnTo>
                  <a:pt x="2683" y="1540"/>
                </a:lnTo>
                <a:lnTo>
                  <a:pt x="2680" y="1530"/>
                </a:lnTo>
                <a:lnTo>
                  <a:pt x="2676" y="1521"/>
                </a:lnTo>
                <a:lnTo>
                  <a:pt x="2671" y="1512"/>
                </a:lnTo>
                <a:lnTo>
                  <a:pt x="2667" y="1503"/>
                </a:lnTo>
                <a:lnTo>
                  <a:pt x="2664" y="1494"/>
                </a:lnTo>
                <a:lnTo>
                  <a:pt x="2659" y="1484"/>
                </a:lnTo>
                <a:lnTo>
                  <a:pt x="2656" y="1476"/>
                </a:lnTo>
                <a:lnTo>
                  <a:pt x="2652" y="1467"/>
                </a:lnTo>
                <a:lnTo>
                  <a:pt x="2648" y="1458"/>
                </a:lnTo>
                <a:lnTo>
                  <a:pt x="2645" y="1449"/>
                </a:lnTo>
                <a:lnTo>
                  <a:pt x="2642" y="1442"/>
                </a:lnTo>
                <a:lnTo>
                  <a:pt x="2638" y="1433"/>
                </a:lnTo>
                <a:lnTo>
                  <a:pt x="2636" y="1426"/>
                </a:lnTo>
                <a:lnTo>
                  <a:pt x="2633" y="1418"/>
                </a:lnTo>
                <a:lnTo>
                  <a:pt x="2630" y="1410"/>
                </a:lnTo>
                <a:lnTo>
                  <a:pt x="2626" y="1401"/>
                </a:lnTo>
                <a:lnTo>
                  <a:pt x="2623" y="1395"/>
                </a:lnTo>
                <a:lnTo>
                  <a:pt x="2620" y="1387"/>
                </a:lnTo>
                <a:lnTo>
                  <a:pt x="2618" y="1380"/>
                </a:lnTo>
                <a:lnTo>
                  <a:pt x="2615" y="1374"/>
                </a:lnTo>
                <a:lnTo>
                  <a:pt x="2613" y="1367"/>
                </a:lnTo>
                <a:lnTo>
                  <a:pt x="2610" y="1361"/>
                </a:lnTo>
                <a:lnTo>
                  <a:pt x="2608" y="1354"/>
                </a:lnTo>
                <a:lnTo>
                  <a:pt x="2606" y="1348"/>
                </a:lnTo>
                <a:lnTo>
                  <a:pt x="2605" y="1342"/>
                </a:lnTo>
                <a:lnTo>
                  <a:pt x="2601" y="1331"/>
                </a:lnTo>
                <a:lnTo>
                  <a:pt x="2598" y="1322"/>
                </a:lnTo>
                <a:lnTo>
                  <a:pt x="2595" y="1313"/>
                </a:lnTo>
                <a:lnTo>
                  <a:pt x="2591" y="1305"/>
                </a:lnTo>
                <a:lnTo>
                  <a:pt x="2589" y="1297"/>
                </a:lnTo>
                <a:lnTo>
                  <a:pt x="2588" y="1293"/>
                </a:lnTo>
                <a:lnTo>
                  <a:pt x="2586" y="1285"/>
                </a:lnTo>
                <a:lnTo>
                  <a:pt x="2586" y="1283"/>
                </a:lnTo>
                <a:lnTo>
                  <a:pt x="2585" y="1284"/>
                </a:lnTo>
                <a:lnTo>
                  <a:pt x="2583" y="1289"/>
                </a:lnTo>
                <a:lnTo>
                  <a:pt x="2579" y="1295"/>
                </a:lnTo>
                <a:lnTo>
                  <a:pt x="2576" y="1305"/>
                </a:lnTo>
                <a:lnTo>
                  <a:pt x="2573" y="1309"/>
                </a:lnTo>
                <a:lnTo>
                  <a:pt x="2571" y="1316"/>
                </a:lnTo>
                <a:lnTo>
                  <a:pt x="2567" y="1322"/>
                </a:lnTo>
                <a:lnTo>
                  <a:pt x="2565" y="1330"/>
                </a:lnTo>
                <a:lnTo>
                  <a:pt x="2561" y="1337"/>
                </a:lnTo>
                <a:lnTo>
                  <a:pt x="2557" y="1345"/>
                </a:lnTo>
                <a:lnTo>
                  <a:pt x="2554" y="1354"/>
                </a:lnTo>
                <a:lnTo>
                  <a:pt x="2551" y="1364"/>
                </a:lnTo>
                <a:lnTo>
                  <a:pt x="2545" y="1373"/>
                </a:lnTo>
                <a:lnTo>
                  <a:pt x="2540" y="1383"/>
                </a:lnTo>
                <a:lnTo>
                  <a:pt x="2534" y="1393"/>
                </a:lnTo>
                <a:lnTo>
                  <a:pt x="2530" y="1402"/>
                </a:lnTo>
                <a:lnTo>
                  <a:pt x="2525" y="1412"/>
                </a:lnTo>
                <a:lnTo>
                  <a:pt x="2519" y="1424"/>
                </a:lnTo>
                <a:lnTo>
                  <a:pt x="2513" y="1435"/>
                </a:lnTo>
                <a:lnTo>
                  <a:pt x="2507" y="1448"/>
                </a:lnTo>
                <a:lnTo>
                  <a:pt x="2499" y="1459"/>
                </a:lnTo>
                <a:lnTo>
                  <a:pt x="2493" y="1471"/>
                </a:lnTo>
                <a:lnTo>
                  <a:pt x="2485" y="1482"/>
                </a:lnTo>
                <a:lnTo>
                  <a:pt x="2477" y="1495"/>
                </a:lnTo>
                <a:lnTo>
                  <a:pt x="2469" y="1507"/>
                </a:lnTo>
                <a:lnTo>
                  <a:pt x="2461" y="1521"/>
                </a:lnTo>
                <a:lnTo>
                  <a:pt x="2453" y="1534"/>
                </a:lnTo>
                <a:lnTo>
                  <a:pt x="2446" y="1547"/>
                </a:lnTo>
                <a:lnTo>
                  <a:pt x="2436" y="1559"/>
                </a:lnTo>
                <a:lnTo>
                  <a:pt x="2426" y="1571"/>
                </a:lnTo>
                <a:lnTo>
                  <a:pt x="2416" y="1583"/>
                </a:lnTo>
                <a:lnTo>
                  <a:pt x="2407" y="1596"/>
                </a:lnTo>
                <a:lnTo>
                  <a:pt x="2396" y="1608"/>
                </a:lnTo>
                <a:lnTo>
                  <a:pt x="2387" y="1621"/>
                </a:lnTo>
                <a:lnTo>
                  <a:pt x="2376" y="1633"/>
                </a:lnTo>
                <a:lnTo>
                  <a:pt x="2366" y="1647"/>
                </a:lnTo>
                <a:lnTo>
                  <a:pt x="2354" y="1657"/>
                </a:lnTo>
                <a:lnTo>
                  <a:pt x="2343" y="1670"/>
                </a:lnTo>
                <a:lnTo>
                  <a:pt x="2331" y="1680"/>
                </a:lnTo>
                <a:lnTo>
                  <a:pt x="2320" y="1693"/>
                </a:lnTo>
                <a:lnTo>
                  <a:pt x="2308" y="1703"/>
                </a:lnTo>
                <a:lnTo>
                  <a:pt x="2296" y="1714"/>
                </a:lnTo>
                <a:lnTo>
                  <a:pt x="2283" y="1725"/>
                </a:lnTo>
                <a:lnTo>
                  <a:pt x="2271" y="1736"/>
                </a:lnTo>
                <a:lnTo>
                  <a:pt x="2256" y="1745"/>
                </a:lnTo>
                <a:lnTo>
                  <a:pt x="2242" y="1755"/>
                </a:lnTo>
                <a:lnTo>
                  <a:pt x="2228" y="1764"/>
                </a:lnTo>
                <a:lnTo>
                  <a:pt x="2214" y="1774"/>
                </a:lnTo>
                <a:lnTo>
                  <a:pt x="2198" y="1781"/>
                </a:lnTo>
                <a:lnTo>
                  <a:pt x="2184" y="1789"/>
                </a:lnTo>
                <a:lnTo>
                  <a:pt x="2169" y="1797"/>
                </a:lnTo>
                <a:lnTo>
                  <a:pt x="2154" y="1804"/>
                </a:lnTo>
                <a:lnTo>
                  <a:pt x="2138" y="1810"/>
                </a:lnTo>
                <a:lnTo>
                  <a:pt x="2123" y="1816"/>
                </a:lnTo>
                <a:lnTo>
                  <a:pt x="2107" y="1822"/>
                </a:lnTo>
                <a:lnTo>
                  <a:pt x="2092" y="1827"/>
                </a:lnTo>
                <a:lnTo>
                  <a:pt x="2075" y="1830"/>
                </a:lnTo>
                <a:lnTo>
                  <a:pt x="2058" y="1834"/>
                </a:lnTo>
                <a:lnTo>
                  <a:pt x="2041" y="1837"/>
                </a:lnTo>
                <a:lnTo>
                  <a:pt x="2024" y="1840"/>
                </a:lnTo>
                <a:lnTo>
                  <a:pt x="2006" y="1841"/>
                </a:lnTo>
                <a:lnTo>
                  <a:pt x="1988" y="1843"/>
                </a:lnTo>
                <a:lnTo>
                  <a:pt x="1972" y="1844"/>
                </a:lnTo>
                <a:lnTo>
                  <a:pt x="1955" y="1845"/>
                </a:lnTo>
                <a:lnTo>
                  <a:pt x="1939" y="1845"/>
                </a:lnTo>
                <a:lnTo>
                  <a:pt x="1923" y="1846"/>
                </a:lnTo>
                <a:lnTo>
                  <a:pt x="1908" y="1846"/>
                </a:lnTo>
                <a:lnTo>
                  <a:pt x="1894" y="1847"/>
                </a:lnTo>
                <a:lnTo>
                  <a:pt x="1879" y="1846"/>
                </a:lnTo>
                <a:lnTo>
                  <a:pt x="1865" y="1846"/>
                </a:lnTo>
                <a:lnTo>
                  <a:pt x="1852" y="1846"/>
                </a:lnTo>
                <a:lnTo>
                  <a:pt x="1839" y="1846"/>
                </a:lnTo>
                <a:lnTo>
                  <a:pt x="1826" y="1845"/>
                </a:lnTo>
                <a:lnTo>
                  <a:pt x="1814" y="1845"/>
                </a:lnTo>
                <a:lnTo>
                  <a:pt x="1802" y="1844"/>
                </a:lnTo>
                <a:lnTo>
                  <a:pt x="1791" y="1844"/>
                </a:lnTo>
                <a:lnTo>
                  <a:pt x="1779" y="1841"/>
                </a:lnTo>
                <a:lnTo>
                  <a:pt x="1768" y="1840"/>
                </a:lnTo>
                <a:lnTo>
                  <a:pt x="1757" y="1839"/>
                </a:lnTo>
                <a:lnTo>
                  <a:pt x="1747" y="1838"/>
                </a:lnTo>
                <a:lnTo>
                  <a:pt x="1737" y="1836"/>
                </a:lnTo>
                <a:lnTo>
                  <a:pt x="1727" y="1835"/>
                </a:lnTo>
                <a:lnTo>
                  <a:pt x="1718" y="1834"/>
                </a:lnTo>
                <a:lnTo>
                  <a:pt x="1710" y="1833"/>
                </a:lnTo>
                <a:lnTo>
                  <a:pt x="1700" y="1830"/>
                </a:lnTo>
                <a:lnTo>
                  <a:pt x="1692" y="1828"/>
                </a:lnTo>
                <a:lnTo>
                  <a:pt x="1684" y="1826"/>
                </a:lnTo>
                <a:lnTo>
                  <a:pt x="1676" y="1825"/>
                </a:lnTo>
                <a:lnTo>
                  <a:pt x="1668" y="1823"/>
                </a:lnTo>
                <a:lnTo>
                  <a:pt x="1662" y="1822"/>
                </a:lnTo>
                <a:lnTo>
                  <a:pt x="1655" y="1820"/>
                </a:lnTo>
                <a:lnTo>
                  <a:pt x="1650" y="1818"/>
                </a:lnTo>
                <a:lnTo>
                  <a:pt x="1643" y="1815"/>
                </a:lnTo>
                <a:lnTo>
                  <a:pt x="1637" y="1813"/>
                </a:lnTo>
                <a:lnTo>
                  <a:pt x="1630" y="1811"/>
                </a:lnTo>
                <a:lnTo>
                  <a:pt x="1626" y="1809"/>
                </a:lnTo>
                <a:lnTo>
                  <a:pt x="1615" y="1804"/>
                </a:lnTo>
                <a:lnTo>
                  <a:pt x="1606" y="1800"/>
                </a:lnTo>
                <a:lnTo>
                  <a:pt x="1597" y="1795"/>
                </a:lnTo>
                <a:lnTo>
                  <a:pt x="1591" y="1791"/>
                </a:lnTo>
                <a:lnTo>
                  <a:pt x="1584" y="1788"/>
                </a:lnTo>
                <a:lnTo>
                  <a:pt x="1580" y="1784"/>
                </a:lnTo>
                <a:lnTo>
                  <a:pt x="1573" y="1781"/>
                </a:lnTo>
                <a:lnTo>
                  <a:pt x="1570" y="1778"/>
                </a:lnTo>
                <a:lnTo>
                  <a:pt x="1567" y="1775"/>
                </a:lnTo>
                <a:lnTo>
                  <a:pt x="1564" y="1774"/>
                </a:lnTo>
                <a:lnTo>
                  <a:pt x="1561" y="1769"/>
                </a:lnTo>
                <a:lnTo>
                  <a:pt x="1561" y="1769"/>
                </a:lnTo>
                <a:lnTo>
                  <a:pt x="1559" y="1769"/>
                </a:lnTo>
                <a:lnTo>
                  <a:pt x="1554" y="1770"/>
                </a:lnTo>
                <a:lnTo>
                  <a:pt x="1547" y="1772"/>
                </a:lnTo>
                <a:lnTo>
                  <a:pt x="1537" y="1776"/>
                </a:lnTo>
                <a:lnTo>
                  <a:pt x="1530" y="1777"/>
                </a:lnTo>
                <a:lnTo>
                  <a:pt x="1524" y="1779"/>
                </a:lnTo>
                <a:lnTo>
                  <a:pt x="1516" y="1780"/>
                </a:lnTo>
                <a:lnTo>
                  <a:pt x="1508" y="1783"/>
                </a:lnTo>
                <a:lnTo>
                  <a:pt x="1500" y="1786"/>
                </a:lnTo>
                <a:lnTo>
                  <a:pt x="1491" y="1788"/>
                </a:lnTo>
                <a:lnTo>
                  <a:pt x="1481" y="1791"/>
                </a:lnTo>
                <a:lnTo>
                  <a:pt x="1472" y="1794"/>
                </a:lnTo>
                <a:lnTo>
                  <a:pt x="1461" y="1797"/>
                </a:lnTo>
                <a:lnTo>
                  <a:pt x="1450" y="1799"/>
                </a:lnTo>
                <a:lnTo>
                  <a:pt x="1438" y="1801"/>
                </a:lnTo>
                <a:lnTo>
                  <a:pt x="1427" y="1804"/>
                </a:lnTo>
                <a:lnTo>
                  <a:pt x="1415" y="1806"/>
                </a:lnTo>
                <a:lnTo>
                  <a:pt x="1403" y="1810"/>
                </a:lnTo>
                <a:lnTo>
                  <a:pt x="1390" y="1813"/>
                </a:lnTo>
                <a:lnTo>
                  <a:pt x="1378" y="1816"/>
                </a:lnTo>
                <a:lnTo>
                  <a:pt x="1364" y="1818"/>
                </a:lnTo>
                <a:lnTo>
                  <a:pt x="1350" y="1821"/>
                </a:lnTo>
                <a:lnTo>
                  <a:pt x="1335" y="1823"/>
                </a:lnTo>
                <a:lnTo>
                  <a:pt x="1322" y="1826"/>
                </a:lnTo>
                <a:lnTo>
                  <a:pt x="1307" y="1828"/>
                </a:lnTo>
                <a:lnTo>
                  <a:pt x="1293" y="1830"/>
                </a:lnTo>
                <a:lnTo>
                  <a:pt x="1279" y="1833"/>
                </a:lnTo>
                <a:lnTo>
                  <a:pt x="1264" y="1836"/>
                </a:lnTo>
                <a:lnTo>
                  <a:pt x="1248" y="1837"/>
                </a:lnTo>
                <a:lnTo>
                  <a:pt x="1233" y="1838"/>
                </a:lnTo>
                <a:lnTo>
                  <a:pt x="1217" y="1839"/>
                </a:lnTo>
                <a:lnTo>
                  <a:pt x="1202" y="1840"/>
                </a:lnTo>
                <a:lnTo>
                  <a:pt x="1185" y="1840"/>
                </a:lnTo>
                <a:lnTo>
                  <a:pt x="1170" y="1841"/>
                </a:lnTo>
                <a:lnTo>
                  <a:pt x="1155" y="1841"/>
                </a:lnTo>
                <a:lnTo>
                  <a:pt x="1139" y="1843"/>
                </a:lnTo>
                <a:lnTo>
                  <a:pt x="1123" y="1841"/>
                </a:lnTo>
                <a:lnTo>
                  <a:pt x="1107" y="1841"/>
                </a:lnTo>
                <a:lnTo>
                  <a:pt x="1091" y="1840"/>
                </a:lnTo>
                <a:lnTo>
                  <a:pt x="1076" y="1839"/>
                </a:lnTo>
                <a:lnTo>
                  <a:pt x="1060" y="1837"/>
                </a:lnTo>
                <a:lnTo>
                  <a:pt x="1044" y="1836"/>
                </a:lnTo>
                <a:lnTo>
                  <a:pt x="1030" y="1834"/>
                </a:lnTo>
                <a:lnTo>
                  <a:pt x="1016" y="1833"/>
                </a:lnTo>
                <a:lnTo>
                  <a:pt x="999" y="1829"/>
                </a:lnTo>
                <a:lnTo>
                  <a:pt x="985" y="1826"/>
                </a:lnTo>
                <a:lnTo>
                  <a:pt x="970" y="1822"/>
                </a:lnTo>
                <a:lnTo>
                  <a:pt x="956" y="1818"/>
                </a:lnTo>
                <a:lnTo>
                  <a:pt x="941" y="1813"/>
                </a:lnTo>
                <a:lnTo>
                  <a:pt x="927" y="1809"/>
                </a:lnTo>
                <a:lnTo>
                  <a:pt x="914" y="1803"/>
                </a:lnTo>
                <a:lnTo>
                  <a:pt x="901" y="1799"/>
                </a:lnTo>
                <a:lnTo>
                  <a:pt x="888" y="1791"/>
                </a:lnTo>
                <a:lnTo>
                  <a:pt x="874" y="1784"/>
                </a:lnTo>
                <a:lnTo>
                  <a:pt x="862" y="1777"/>
                </a:lnTo>
                <a:lnTo>
                  <a:pt x="852" y="1769"/>
                </a:lnTo>
                <a:lnTo>
                  <a:pt x="839" y="1760"/>
                </a:lnTo>
                <a:lnTo>
                  <a:pt x="829" y="1752"/>
                </a:lnTo>
                <a:lnTo>
                  <a:pt x="819" y="1742"/>
                </a:lnTo>
                <a:lnTo>
                  <a:pt x="809" y="1732"/>
                </a:lnTo>
                <a:lnTo>
                  <a:pt x="798" y="1720"/>
                </a:lnTo>
                <a:lnTo>
                  <a:pt x="788" y="1710"/>
                </a:lnTo>
                <a:lnTo>
                  <a:pt x="779" y="1698"/>
                </a:lnTo>
                <a:lnTo>
                  <a:pt x="770" y="1688"/>
                </a:lnTo>
                <a:lnTo>
                  <a:pt x="761" y="1677"/>
                </a:lnTo>
                <a:lnTo>
                  <a:pt x="753" y="1666"/>
                </a:lnTo>
                <a:lnTo>
                  <a:pt x="744" y="1655"/>
                </a:lnTo>
                <a:lnTo>
                  <a:pt x="738" y="1645"/>
                </a:lnTo>
                <a:lnTo>
                  <a:pt x="730" y="1634"/>
                </a:lnTo>
                <a:lnTo>
                  <a:pt x="722" y="1624"/>
                </a:lnTo>
                <a:lnTo>
                  <a:pt x="716" y="1613"/>
                </a:lnTo>
                <a:lnTo>
                  <a:pt x="710" y="1603"/>
                </a:lnTo>
                <a:lnTo>
                  <a:pt x="704" y="1592"/>
                </a:lnTo>
                <a:lnTo>
                  <a:pt x="697" y="1582"/>
                </a:lnTo>
                <a:lnTo>
                  <a:pt x="692" y="1572"/>
                </a:lnTo>
                <a:lnTo>
                  <a:pt x="687" y="1562"/>
                </a:lnTo>
                <a:lnTo>
                  <a:pt x="681" y="1551"/>
                </a:lnTo>
                <a:lnTo>
                  <a:pt x="676" y="1541"/>
                </a:lnTo>
                <a:lnTo>
                  <a:pt x="671" y="1530"/>
                </a:lnTo>
                <a:lnTo>
                  <a:pt x="668" y="1521"/>
                </a:lnTo>
                <a:lnTo>
                  <a:pt x="663" y="1511"/>
                </a:lnTo>
                <a:lnTo>
                  <a:pt x="660" y="1501"/>
                </a:lnTo>
                <a:lnTo>
                  <a:pt x="657" y="1491"/>
                </a:lnTo>
                <a:lnTo>
                  <a:pt x="653" y="1482"/>
                </a:lnTo>
                <a:lnTo>
                  <a:pt x="649" y="1472"/>
                </a:lnTo>
                <a:lnTo>
                  <a:pt x="646" y="1463"/>
                </a:lnTo>
                <a:lnTo>
                  <a:pt x="642" y="1454"/>
                </a:lnTo>
                <a:lnTo>
                  <a:pt x="640" y="1445"/>
                </a:lnTo>
                <a:lnTo>
                  <a:pt x="637" y="1435"/>
                </a:lnTo>
                <a:lnTo>
                  <a:pt x="636" y="1428"/>
                </a:lnTo>
                <a:lnTo>
                  <a:pt x="634" y="1419"/>
                </a:lnTo>
                <a:lnTo>
                  <a:pt x="633" y="1411"/>
                </a:lnTo>
                <a:lnTo>
                  <a:pt x="629" y="1401"/>
                </a:lnTo>
                <a:lnTo>
                  <a:pt x="628" y="1394"/>
                </a:lnTo>
                <a:lnTo>
                  <a:pt x="626" y="1385"/>
                </a:lnTo>
                <a:lnTo>
                  <a:pt x="625" y="1378"/>
                </a:lnTo>
                <a:lnTo>
                  <a:pt x="623" y="1370"/>
                </a:lnTo>
                <a:lnTo>
                  <a:pt x="622" y="1362"/>
                </a:lnTo>
                <a:lnTo>
                  <a:pt x="620" y="1355"/>
                </a:lnTo>
                <a:lnTo>
                  <a:pt x="620" y="1349"/>
                </a:lnTo>
                <a:lnTo>
                  <a:pt x="619" y="1341"/>
                </a:lnTo>
                <a:lnTo>
                  <a:pt x="618" y="1335"/>
                </a:lnTo>
                <a:lnTo>
                  <a:pt x="617" y="1328"/>
                </a:lnTo>
                <a:lnTo>
                  <a:pt x="617" y="1322"/>
                </a:lnTo>
                <a:lnTo>
                  <a:pt x="616" y="1312"/>
                </a:lnTo>
                <a:lnTo>
                  <a:pt x="616" y="1302"/>
                </a:lnTo>
                <a:lnTo>
                  <a:pt x="615" y="1292"/>
                </a:lnTo>
                <a:lnTo>
                  <a:pt x="615" y="1283"/>
                </a:lnTo>
                <a:lnTo>
                  <a:pt x="615" y="1276"/>
                </a:lnTo>
                <a:lnTo>
                  <a:pt x="616" y="1271"/>
                </a:lnTo>
                <a:lnTo>
                  <a:pt x="616" y="1263"/>
                </a:lnTo>
                <a:lnTo>
                  <a:pt x="617" y="1261"/>
                </a:lnTo>
                <a:lnTo>
                  <a:pt x="615" y="1261"/>
                </a:lnTo>
                <a:lnTo>
                  <a:pt x="612" y="1264"/>
                </a:lnTo>
                <a:lnTo>
                  <a:pt x="606" y="1268"/>
                </a:lnTo>
                <a:lnTo>
                  <a:pt x="600" y="1274"/>
                </a:lnTo>
                <a:lnTo>
                  <a:pt x="594" y="1278"/>
                </a:lnTo>
                <a:lnTo>
                  <a:pt x="590" y="1281"/>
                </a:lnTo>
                <a:lnTo>
                  <a:pt x="584" y="1285"/>
                </a:lnTo>
                <a:lnTo>
                  <a:pt x="580" y="1291"/>
                </a:lnTo>
                <a:lnTo>
                  <a:pt x="573" y="1294"/>
                </a:lnTo>
                <a:lnTo>
                  <a:pt x="567" y="1299"/>
                </a:lnTo>
                <a:lnTo>
                  <a:pt x="560" y="1305"/>
                </a:lnTo>
                <a:lnTo>
                  <a:pt x="554" y="1312"/>
                </a:lnTo>
                <a:lnTo>
                  <a:pt x="545" y="1316"/>
                </a:lnTo>
                <a:lnTo>
                  <a:pt x="537" y="1321"/>
                </a:lnTo>
                <a:lnTo>
                  <a:pt x="528" y="1327"/>
                </a:lnTo>
                <a:lnTo>
                  <a:pt x="521" y="1333"/>
                </a:lnTo>
                <a:lnTo>
                  <a:pt x="511" y="1340"/>
                </a:lnTo>
                <a:lnTo>
                  <a:pt x="502" y="1347"/>
                </a:lnTo>
                <a:lnTo>
                  <a:pt x="493" y="1353"/>
                </a:lnTo>
                <a:lnTo>
                  <a:pt x="485" y="1360"/>
                </a:lnTo>
                <a:lnTo>
                  <a:pt x="474" y="1365"/>
                </a:lnTo>
                <a:lnTo>
                  <a:pt x="464" y="1372"/>
                </a:lnTo>
                <a:lnTo>
                  <a:pt x="454" y="1378"/>
                </a:lnTo>
                <a:lnTo>
                  <a:pt x="444" y="1385"/>
                </a:lnTo>
                <a:lnTo>
                  <a:pt x="433" y="1391"/>
                </a:lnTo>
                <a:lnTo>
                  <a:pt x="422" y="1398"/>
                </a:lnTo>
                <a:lnTo>
                  <a:pt x="411" y="1405"/>
                </a:lnTo>
                <a:lnTo>
                  <a:pt x="401" y="1411"/>
                </a:lnTo>
                <a:lnTo>
                  <a:pt x="389" y="1417"/>
                </a:lnTo>
                <a:lnTo>
                  <a:pt x="377" y="1422"/>
                </a:lnTo>
                <a:lnTo>
                  <a:pt x="365" y="1428"/>
                </a:lnTo>
                <a:lnTo>
                  <a:pt x="354" y="1434"/>
                </a:lnTo>
                <a:lnTo>
                  <a:pt x="342" y="1439"/>
                </a:lnTo>
                <a:lnTo>
                  <a:pt x="331" y="1444"/>
                </a:lnTo>
                <a:lnTo>
                  <a:pt x="319" y="1448"/>
                </a:lnTo>
                <a:lnTo>
                  <a:pt x="308" y="1454"/>
                </a:lnTo>
                <a:lnTo>
                  <a:pt x="295" y="1457"/>
                </a:lnTo>
                <a:lnTo>
                  <a:pt x="284" y="1462"/>
                </a:lnTo>
                <a:lnTo>
                  <a:pt x="271" y="1465"/>
                </a:lnTo>
                <a:lnTo>
                  <a:pt x="260" y="1469"/>
                </a:lnTo>
                <a:lnTo>
                  <a:pt x="248" y="1471"/>
                </a:lnTo>
                <a:lnTo>
                  <a:pt x="237" y="1475"/>
                </a:lnTo>
                <a:lnTo>
                  <a:pt x="225" y="1477"/>
                </a:lnTo>
                <a:lnTo>
                  <a:pt x="214" y="1480"/>
                </a:lnTo>
                <a:lnTo>
                  <a:pt x="202" y="1481"/>
                </a:lnTo>
                <a:lnTo>
                  <a:pt x="191" y="1482"/>
                </a:lnTo>
                <a:lnTo>
                  <a:pt x="179" y="1482"/>
                </a:lnTo>
                <a:lnTo>
                  <a:pt x="168" y="1482"/>
                </a:lnTo>
                <a:lnTo>
                  <a:pt x="156" y="1481"/>
                </a:lnTo>
                <a:lnTo>
                  <a:pt x="145" y="1481"/>
                </a:lnTo>
                <a:lnTo>
                  <a:pt x="135" y="1480"/>
                </a:lnTo>
                <a:lnTo>
                  <a:pt x="126" y="1479"/>
                </a:lnTo>
                <a:lnTo>
                  <a:pt x="115" y="1476"/>
                </a:lnTo>
                <a:lnTo>
                  <a:pt x="104" y="1472"/>
                </a:lnTo>
                <a:lnTo>
                  <a:pt x="94" y="1468"/>
                </a:lnTo>
                <a:lnTo>
                  <a:pt x="85" y="1465"/>
                </a:lnTo>
                <a:lnTo>
                  <a:pt x="75" y="1459"/>
                </a:lnTo>
                <a:lnTo>
                  <a:pt x="65" y="1454"/>
                </a:lnTo>
                <a:lnTo>
                  <a:pt x="57" y="1447"/>
                </a:lnTo>
                <a:lnTo>
                  <a:pt x="49" y="1441"/>
                </a:lnTo>
                <a:lnTo>
                  <a:pt x="41" y="1434"/>
                </a:lnTo>
                <a:lnTo>
                  <a:pt x="35" y="1428"/>
                </a:lnTo>
                <a:lnTo>
                  <a:pt x="30" y="1421"/>
                </a:lnTo>
                <a:lnTo>
                  <a:pt x="25" y="1414"/>
                </a:lnTo>
                <a:lnTo>
                  <a:pt x="19" y="1407"/>
                </a:lnTo>
                <a:lnTo>
                  <a:pt x="15" y="1400"/>
                </a:lnTo>
                <a:lnTo>
                  <a:pt x="12" y="1394"/>
                </a:lnTo>
                <a:lnTo>
                  <a:pt x="9" y="1387"/>
                </a:lnTo>
                <a:lnTo>
                  <a:pt x="6" y="1379"/>
                </a:lnTo>
                <a:lnTo>
                  <a:pt x="4" y="1372"/>
                </a:lnTo>
                <a:lnTo>
                  <a:pt x="3" y="1364"/>
                </a:lnTo>
                <a:lnTo>
                  <a:pt x="1" y="1357"/>
                </a:lnTo>
                <a:lnTo>
                  <a:pt x="0" y="1350"/>
                </a:lnTo>
                <a:lnTo>
                  <a:pt x="0" y="1342"/>
                </a:lnTo>
                <a:lnTo>
                  <a:pt x="0" y="1335"/>
                </a:lnTo>
                <a:lnTo>
                  <a:pt x="1" y="1328"/>
                </a:lnTo>
                <a:lnTo>
                  <a:pt x="1" y="1317"/>
                </a:lnTo>
                <a:lnTo>
                  <a:pt x="4" y="1307"/>
                </a:lnTo>
                <a:lnTo>
                  <a:pt x="5" y="1296"/>
                </a:lnTo>
                <a:lnTo>
                  <a:pt x="9" y="1286"/>
                </a:lnTo>
                <a:lnTo>
                  <a:pt x="12" y="1275"/>
                </a:lnTo>
                <a:lnTo>
                  <a:pt x="15" y="1266"/>
                </a:lnTo>
                <a:lnTo>
                  <a:pt x="19" y="1255"/>
                </a:lnTo>
                <a:lnTo>
                  <a:pt x="26" y="1245"/>
                </a:lnTo>
                <a:lnTo>
                  <a:pt x="29" y="1238"/>
                </a:lnTo>
                <a:lnTo>
                  <a:pt x="31" y="1233"/>
                </a:lnTo>
                <a:lnTo>
                  <a:pt x="35" y="1227"/>
                </a:lnTo>
                <a:lnTo>
                  <a:pt x="38" y="1223"/>
                </a:lnTo>
                <a:lnTo>
                  <a:pt x="41" y="1216"/>
                </a:lnTo>
                <a:lnTo>
                  <a:pt x="46" y="1211"/>
                </a:lnTo>
                <a:lnTo>
                  <a:pt x="48" y="1205"/>
                </a:lnTo>
                <a:lnTo>
                  <a:pt x="52" y="1201"/>
                </a:lnTo>
                <a:lnTo>
                  <a:pt x="55" y="1194"/>
                </a:lnTo>
                <a:lnTo>
                  <a:pt x="59" y="1190"/>
                </a:lnTo>
                <a:lnTo>
                  <a:pt x="63" y="1183"/>
                </a:lnTo>
                <a:lnTo>
                  <a:pt x="68" y="1179"/>
                </a:lnTo>
                <a:lnTo>
                  <a:pt x="71" y="1174"/>
                </a:lnTo>
                <a:lnTo>
                  <a:pt x="75" y="1168"/>
                </a:lnTo>
                <a:lnTo>
                  <a:pt x="80" y="1163"/>
                </a:lnTo>
                <a:lnTo>
                  <a:pt x="85" y="1158"/>
                </a:lnTo>
                <a:lnTo>
                  <a:pt x="92" y="1149"/>
                </a:lnTo>
                <a:lnTo>
                  <a:pt x="98" y="1142"/>
                </a:lnTo>
                <a:lnTo>
                  <a:pt x="105" y="1133"/>
                </a:lnTo>
                <a:lnTo>
                  <a:pt x="112" y="1125"/>
                </a:lnTo>
                <a:lnTo>
                  <a:pt x="119" y="1117"/>
                </a:lnTo>
                <a:lnTo>
                  <a:pt x="128" y="1109"/>
                </a:lnTo>
                <a:lnTo>
                  <a:pt x="135" y="1100"/>
                </a:lnTo>
                <a:lnTo>
                  <a:pt x="144" y="1093"/>
                </a:lnTo>
                <a:lnTo>
                  <a:pt x="151" y="1084"/>
                </a:lnTo>
                <a:lnTo>
                  <a:pt x="160" y="1076"/>
                </a:lnTo>
                <a:lnTo>
                  <a:pt x="167" y="1067"/>
                </a:lnTo>
                <a:lnTo>
                  <a:pt x="176" y="1060"/>
                </a:lnTo>
                <a:lnTo>
                  <a:pt x="184" y="1052"/>
                </a:lnTo>
                <a:lnTo>
                  <a:pt x="193" y="1044"/>
                </a:lnTo>
                <a:lnTo>
                  <a:pt x="201" y="1037"/>
                </a:lnTo>
                <a:lnTo>
                  <a:pt x="211" y="1030"/>
                </a:lnTo>
                <a:lnTo>
                  <a:pt x="219" y="1022"/>
                </a:lnTo>
                <a:lnTo>
                  <a:pt x="227" y="1015"/>
                </a:lnTo>
                <a:lnTo>
                  <a:pt x="236" y="1007"/>
                </a:lnTo>
                <a:lnTo>
                  <a:pt x="245" y="1001"/>
                </a:lnTo>
                <a:lnTo>
                  <a:pt x="253" y="993"/>
                </a:lnTo>
                <a:lnTo>
                  <a:pt x="262" y="985"/>
                </a:lnTo>
                <a:lnTo>
                  <a:pt x="270" y="979"/>
                </a:lnTo>
                <a:lnTo>
                  <a:pt x="280" y="972"/>
                </a:lnTo>
                <a:lnTo>
                  <a:pt x="288" y="966"/>
                </a:lnTo>
                <a:lnTo>
                  <a:pt x="297" y="959"/>
                </a:lnTo>
                <a:lnTo>
                  <a:pt x="305" y="952"/>
                </a:lnTo>
                <a:lnTo>
                  <a:pt x="315" y="946"/>
                </a:lnTo>
                <a:lnTo>
                  <a:pt x="323" y="939"/>
                </a:lnTo>
                <a:lnTo>
                  <a:pt x="331" y="933"/>
                </a:lnTo>
                <a:lnTo>
                  <a:pt x="340" y="927"/>
                </a:lnTo>
                <a:lnTo>
                  <a:pt x="349" y="922"/>
                </a:lnTo>
                <a:lnTo>
                  <a:pt x="357" y="915"/>
                </a:lnTo>
                <a:lnTo>
                  <a:pt x="364" y="909"/>
                </a:lnTo>
                <a:lnTo>
                  <a:pt x="372" y="903"/>
                </a:lnTo>
                <a:lnTo>
                  <a:pt x="380" y="898"/>
                </a:lnTo>
                <a:lnTo>
                  <a:pt x="386" y="892"/>
                </a:lnTo>
                <a:lnTo>
                  <a:pt x="394" y="888"/>
                </a:lnTo>
                <a:lnTo>
                  <a:pt x="401" y="882"/>
                </a:lnTo>
                <a:lnTo>
                  <a:pt x="409" y="878"/>
                </a:lnTo>
                <a:lnTo>
                  <a:pt x="416" y="872"/>
                </a:lnTo>
                <a:lnTo>
                  <a:pt x="422" y="868"/>
                </a:lnTo>
                <a:lnTo>
                  <a:pt x="429" y="863"/>
                </a:lnTo>
                <a:lnTo>
                  <a:pt x="435" y="859"/>
                </a:lnTo>
                <a:lnTo>
                  <a:pt x="441" y="855"/>
                </a:lnTo>
                <a:lnTo>
                  <a:pt x="447" y="852"/>
                </a:lnTo>
                <a:lnTo>
                  <a:pt x="453" y="848"/>
                </a:lnTo>
                <a:lnTo>
                  <a:pt x="460" y="845"/>
                </a:lnTo>
                <a:lnTo>
                  <a:pt x="468" y="837"/>
                </a:lnTo>
                <a:lnTo>
                  <a:pt x="478" y="832"/>
                </a:lnTo>
                <a:lnTo>
                  <a:pt x="485" y="827"/>
                </a:lnTo>
                <a:lnTo>
                  <a:pt x="492" y="823"/>
                </a:lnTo>
                <a:lnTo>
                  <a:pt x="498" y="820"/>
                </a:lnTo>
                <a:lnTo>
                  <a:pt x="502" y="818"/>
                </a:lnTo>
                <a:lnTo>
                  <a:pt x="504" y="817"/>
                </a:lnTo>
                <a:lnTo>
                  <a:pt x="506" y="817"/>
                </a:lnTo>
                <a:lnTo>
                  <a:pt x="502" y="816"/>
                </a:lnTo>
                <a:lnTo>
                  <a:pt x="496" y="816"/>
                </a:lnTo>
                <a:lnTo>
                  <a:pt x="489" y="816"/>
                </a:lnTo>
                <a:lnTo>
                  <a:pt x="484" y="816"/>
                </a:lnTo>
                <a:lnTo>
                  <a:pt x="476" y="816"/>
                </a:lnTo>
                <a:lnTo>
                  <a:pt x="469" y="816"/>
                </a:lnTo>
                <a:lnTo>
                  <a:pt x="460" y="814"/>
                </a:lnTo>
                <a:lnTo>
                  <a:pt x="451" y="814"/>
                </a:lnTo>
                <a:lnTo>
                  <a:pt x="440" y="813"/>
                </a:lnTo>
                <a:lnTo>
                  <a:pt x="430" y="813"/>
                </a:lnTo>
                <a:lnTo>
                  <a:pt x="423" y="812"/>
                </a:lnTo>
                <a:lnTo>
                  <a:pt x="418" y="812"/>
                </a:lnTo>
                <a:lnTo>
                  <a:pt x="411" y="811"/>
                </a:lnTo>
                <a:lnTo>
                  <a:pt x="406" y="811"/>
                </a:lnTo>
                <a:lnTo>
                  <a:pt x="399" y="810"/>
                </a:lnTo>
                <a:lnTo>
                  <a:pt x="393" y="810"/>
                </a:lnTo>
                <a:lnTo>
                  <a:pt x="386" y="810"/>
                </a:lnTo>
                <a:lnTo>
                  <a:pt x="381" y="810"/>
                </a:lnTo>
                <a:lnTo>
                  <a:pt x="373" y="808"/>
                </a:lnTo>
                <a:lnTo>
                  <a:pt x="366" y="808"/>
                </a:lnTo>
                <a:lnTo>
                  <a:pt x="359" y="806"/>
                </a:lnTo>
                <a:lnTo>
                  <a:pt x="352" y="806"/>
                </a:lnTo>
                <a:lnTo>
                  <a:pt x="345" y="804"/>
                </a:lnTo>
                <a:lnTo>
                  <a:pt x="337" y="804"/>
                </a:lnTo>
                <a:lnTo>
                  <a:pt x="329" y="801"/>
                </a:lnTo>
                <a:lnTo>
                  <a:pt x="323" y="801"/>
                </a:lnTo>
                <a:lnTo>
                  <a:pt x="314" y="799"/>
                </a:lnTo>
                <a:lnTo>
                  <a:pt x="307" y="798"/>
                </a:lnTo>
                <a:lnTo>
                  <a:pt x="299" y="797"/>
                </a:lnTo>
                <a:lnTo>
                  <a:pt x="292" y="796"/>
                </a:lnTo>
                <a:lnTo>
                  <a:pt x="283" y="794"/>
                </a:lnTo>
                <a:lnTo>
                  <a:pt x="277" y="793"/>
                </a:lnTo>
                <a:lnTo>
                  <a:pt x="268" y="791"/>
                </a:lnTo>
                <a:lnTo>
                  <a:pt x="261" y="790"/>
                </a:lnTo>
                <a:lnTo>
                  <a:pt x="253" y="787"/>
                </a:lnTo>
                <a:lnTo>
                  <a:pt x="245" y="786"/>
                </a:lnTo>
                <a:lnTo>
                  <a:pt x="236" y="783"/>
                </a:lnTo>
                <a:lnTo>
                  <a:pt x="228" y="782"/>
                </a:lnTo>
                <a:lnTo>
                  <a:pt x="220" y="778"/>
                </a:lnTo>
                <a:lnTo>
                  <a:pt x="212" y="777"/>
                </a:lnTo>
                <a:lnTo>
                  <a:pt x="204" y="774"/>
                </a:lnTo>
                <a:lnTo>
                  <a:pt x="197" y="773"/>
                </a:lnTo>
                <a:lnTo>
                  <a:pt x="188" y="770"/>
                </a:lnTo>
                <a:lnTo>
                  <a:pt x="180" y="767"/>
                </a:lnTo>
                <a:lnTo>
                  <a:pt x="173" y="764"/>
                </a:lnTo>
                <a:lnTo>
                  <a:pt x="165" y="762"/>
                </a:lnTo>
                <a:lnTo>
                  <a:pt x="157" y="759"/>
                </a:lnTo>
                <a:lnTo>
                  <a:pt x="150" y="756"/>
                </a:lnTo>
                <a:lnTo>
                  <a:pt x="142" y="753"/>
                </a:lnTo>
                <a:lnTo>
                  <a:pt x="135" y="751"/>
                </a:lnTo>
                <a:lnTo>
                  <a:pt x="132" y="680"/>
                </a:lnTo>
                <a:lnTo>
                  <a:pt x="533" y="772"/>
                </a:lnTo>
                <a:lnTo>
                  <a:pt x="530" y="768"/>
                </a:lnTo>
                <a:lnTo>
                  <a:pt x="524" y="761"/>
                </a:lnTo>
                <a:lnTo>
                  <a:pt x="520" y="753"/>
                </a:lnTo>
                <a:lnTo>
                  <a:pt x="515" y="747"/>
                </a:lnTo>
                <a:lnTo>
                  <a:pt x="510" y="739"/>
                </a:lnTo>
                <a:lnTo>
                  <a:pt x="504" y="730"/>
                </a:lnTo>
                <a:lnTo>
                  <a:pt x="501" y="725"/>
                </a:lnTo>
                <a:lnTo>
                  <a:pt x="498" y="719"/>
                </a:lnTo>
                <a:lnTo>
                  <a:pt x="495" y="714"/>
                </a:lnTo>
                <a:lnTo>
                  <a:pt x="491" y="708"/>
                </a:lnTo>
                <a:lnTo>
                  <a:pt x="488" y="702"/>
                </a:lnTo>
                <a:lnTo>
                  <a:pt x="485" y="696"/>
                </a:lnTo>
                <a:lnTo>
                  <a:pt x="481" y="691"/>
                </a:lnTo>
                <a:lnTo>
                  <a:pt x="479" y="685"/>
                </a:lnTo>
                <a:lnTo>
                  <a:pt x="476" y="678"/>
                </a:lnTo>
                <a:lnTo>
                  <a:pt x="473" y="671"/>
                </a:lnTo>
                <a:lnTo>
                  <a:pt x="469" y="664"/>
                </a:lnTo>
                <a:lnTo>
                  <a:pt x="466" y="658"/>
                </a:lnTo>
                <a:lnTo>
                  <a:pt x="463" y="650"/>
                </a:lnTo>
                <a:lnTo>
                  <a:pt x="460" y="644"/>
                </a:lnTo>
                <a:lnTo>
                  <a:pt x="457" y="636"/>
                </a:lnTo>
                <a:lnTo>
                  <a:pt x="455" y="629"/>
                </a:lnTo>
                <a:lnTo>
                  <a:pt x="452" y="621"/>
                </a:lnTo>
                <a:lnTo>
                  <a:pt x="449" y="613"/>
                </a:lnTo>
                <a:lnTo>
                  <a:pt x="446" y="604"/>
                </a:lnTo>
                <a:lnTo>
                  <a:pt x="444" y="597"/>
                </a:lnTo>
                <a:lnTo>
                  <a:pt x="441" y="588"/>
                </a:lnTo>
                <a:lnTo>
                  <a:pt x="440" y="580"/>
                </a:lnTo>
                <a:lnTo>
                  <a:pt x="438" y="572"/>
                </a:lnTo>
                <a:lnTo>
                  <a:pt x="437" y="565"/>
                </a:lnTo>
                <a:lnTo>
                  <a:pt x="434" y="556"/>
                </a:lnTo>
                <a:lnTo>
                  <a:pt x="433" y="547"/>
                </a:lnTo>
                <a:lnTo>
                  <a:pt x="432" y="539"/>
                </a:lnTo>
                <a:lnTo>
                  <a:pt x="432" y="531"/>
                </a:lnTo>
                <a:lnTo>
                  <a:pt x="432" y="522"/>
                </a:lnTo>
                <a:lnTo>
                  <a:pt x="432" y="513"/>
                </a:lnTo>
                <a:lnTo>
                  <a:pt x="432" y="505"/>
                </a:lnTo>
                <a:lnTo>
                  <a:pt x="433" y="497"/>
                </a:lnTo>
                <a:lnTo>
                  <a:pt x="433" y="487"/>
                </a:lnTo>
                <a:lnTo>
                  <a:pt x="434" y="479"/>
                </a:lnTo>
                <a:lnTo>
                  <a:pt x="435" y="470"/>
                </a:lnTo>
                <a:lnTo>
                  <a:pt x="438" y="462"/>
                </a:lnTo>
                <a:lnTo>
                  <a:pt x="439" y="453"/>
                </a:lnTo>
                <a:lnTo>
                  <a:pt x="442" y="444"/>
                </a:lnTo>
                <a:lnTo>
                  <a:pt x="445" y="436"/>
                </a:lnTo>
                <a:lnTo>
                  <a:pt x="449" y="428"/>
                </a:lnTo>
                <a:lnTo>
                  <a:pt x="452" y="419"/>
                </a:lnTo>
                <a:lnTo>
                  <a:pt x="455" y="412"/>
                </a:lnTo>
                <a:lnTo>
                  <a:pt x="460" y="403"/>
                </a:lnTo>
                <a:lnTo>
                  <a:pt x="466" y="395"/>
                </a:lnTo>
                <a:lnTo>
                  <a:pt x="470" y="386"/>
                </a:lnTo>
                <a:lnTo>
                  <a:pt x="477" y="379"/>
                </a:lnTo>
                <a:lnTo>
                  <a:pt x="484" y="371"/>
                </a:lnTo>
                <a:lnTo>
                  <a:pt x="491" y="364"/>
                </a:lnTo>
                <a:lnTo>
                  <a:pt x="498" y="356"/>
                </a:lnTo>
                <a:lnTo>
                  <a:pt x="504" y="348"/>
                </a:lnTo>
                <a:lnTo>
                  <a:pt x="511" y="341"/>
                </a:lnTo>
                <a:lnTo>
                  <a:pt x="519" y="335"/>
                </a:lnTo>
                <a:lnTo>
                  <a:pt x="525" y="328"/>
                </a:lnTo>
                <a:lnTo>
                  <a:pt x="533" y="323"/>
                </a:lnTo>
                <a:lnTo>
                  <a:pt x="539" y="317"/>
                </a:lnTo>
                <a:lnTo>
                  <a:pt x="547" y="313"/>
                </a:lnTo>
                <a:lnTo>
                  <a:pt x="554" y="308"/>
                </a:lnTo>
                <a:lnTo>
                  <a:pt x="561" y="303"/>
                </a:lnTo>
                <a:lnTo>
                  <a:pt x="568" y="299"/>
                </a:lnTo>
                <a:lnTo>
                  <a:pt x="576" y="296"/>
                </a:lnTo>
                <a:lnTo>
                  <a:pt x="582" y="292"/>
                </a:lnTo>
                <a:lnTo>
                  <a:pt x="590" y="289"/>
                </a:lnTo>
                <a:lnTo>
                  <a:pt x="597" y="287"/>
                </a:lnTo>
                <a:lnTo>
                  <a:pt x="605" y="285"/>
                </a:lnTo>
                <a:lnTo>
                  <a:pt x="612" y="281"/>
                </a:lnTo>
                <a:lnTo>
                  <a:pt x="618" y="278"/>
                </a:lnTo>
                <a:lnTo>
                  <a:pt x="625" y="276"/>
                </a:lnTo>
                <a:lnTo>
                  <a:pt x="633" y="275"/>
                </a:lnTo>
                <a:lnTo>
                  <a:pt x="639" y="273"/>
                </a:lnTo>
                <a:lnTo>
                  <a:pt x="646" y="271"/>
                </a:lnTo>
                <a:lnTo>
                  <a:pt x="652" y="271"/>
                </a:lnTo>
                <a:lnTo>
                  <a:pt x="660" y="271"/>
                </a:lnTo>
                <a:lnTo>
                  <a:pt x="665" y="270"/>
                </a:lnTo>
                <a:lnTo>
                  <a:pt x="672" y="269"/>
                </a:lnTo>
                <a:lnTo>
                  <a:pt x="679" y="269"/>
                </a:lnTo>
                <a:lnTo>
                  <a:pt x="685" y="269"/>
                </a:lnTo>
                <a:lnTo>
                  <a:pt x="692" y="269"/>
                </a:lnTo>
                <a:lnTo>
                  <a:pt x="698" y="269"/>
                </a:lnTo>
                <a:lnTo>
                  <a:pt x="705" y="270"/>
                </a:lnTo>
                <a:lnTo>
                  <a:pt x="711" y="271"/>
                </a:lnTo>
                <a:lnTo>
                  <a:pt x="722" y="271"/>
                </a:lnTo>
                <a:lnTo>
                  <a:pt x="733" y="274"/>
                </a:lnTo>
                <a:lnTo>
                  <a:pt x="743" y="275"/>
                </a:lnTo>
                <a:lnTo>
                  <a:pt x="754" y="278"/>
                </a:lnTo>
                <a:lnTo>
                  <a:pt x="763" y="280"/>
                </a:lnTo>
                <a:lnTo>
                  <a:pt x="773" y="282"/>
                </a:lnTo>
                <a:lnTo>
                  <a:pt x="780" y="286"/>
                </a:lnTo>
                <a:lnTo>
                  <a:pt x="789" y="289"/>
                </a:lnTo>
                <a:lnTo>
                  <a:pt x="795" y="291"/>
                </a:lnTo>
                <a:lnTo>
                  <a:pt x="801" y="293"/>
                </a:lnTo>
                <a:lnTo>
                  <a:pt x="806" y="296"/>
                </a:lnTo>
                <a:lnTo>
                  <a:pt x="811" y="299"/>
                </a:lnTo>
                <a:lnTo>
                  <a:pt x="816" y="301"/>
                </a:lnTo>
                <a:lnTo>
                  <a:pt x="820" y="303"/>
                </a:lnTo>
                <a:lnTo>
                  <a:pt x="820" y="301"/>
                </a:lnTo>
                <a:lnTo>
                  <a:pt x="823" y="296"/>
                </a:lnTo>
                <a:lnTo>
                  <a:pt x="825" y="290"/>
                </a:lnTo>
                <a:lnTo>
                  <a:pt x="829" y="286"/>
                </a:lnTo>
                <a:lnTo>
                  <a:pt x="832" y="280"/>
                </a:lnTo>
                <a:lnTo>
                  <a:pt x="837" y="275"/>
                </a:lnTo>
                <a:lnTo>
                  <a:pt x="841" y="267"/>
                </a:lnTo>
                <a:lnTo>
                  <a:pt x="846" y="260"/>
                </a:lnTo>
                <a:lnTo>
                  <a:pt x="850" y="253"/>
                </a:lnTo>
                <a:lnTo>
                  <a:pt x="857" y="245"/>
                </a:lnTo>
                <a:lnTo>
                  <a:pt x="864" y="236"/>
                </a:lnTo>
                <a:lnTo>
                  <a:pt x="870" y="228"/>
                </a:lnTo>
                <a:lnTo>
                  <a:pt x="877" y="219"/>
                </a:lnTo>
                <a:lnTo>
                  <a:pt x="885" y="211"/>
                </a:lnTo>
                <a:lnTo>
                  <a:pt x="892" y="201"/>
                </a:lnTo>
                <a:lnTo>
                  <a:pt x="900" y="191"/>
                </a:lnTo>
                <a:lnTo>
                  <a:pt x="903" y="186"/>
                </a:lnTo>
                <a:lnTo>
                  <a:pt x="907" y="182"/>
                </a:lnTo>
                <a:lnTo>
                  <a:pt x="912" y="176"/>
                </a:lnTo>
                <a:lnTo>
                  <a:pt x="917" y="172"/>
                </a:lnTo>
                <a:lnTo>
                  <a:pt x="920" y="166"/>
                </a:lnTo>
                <a:lnTo>
                  <a:pt x="925" y="162"/>
                </a:lnTo>
                <a:lnTo>
                  <a:pt x="929" y="156"/>
                </a:lnTo>
                <a:lnTo>
                  <a:pt x="935" y="152"/>
                </a:lnTo>
                <a:lnTo>
                  <a:pt x="939" y="147"/>
                </a:lnTo>
                <a:lnTo>
                  <a:pt x="945" y="142"/>
                </a:lnTo>
                <a:lnTo>
                  <a:pt x="949" y="137"/>
                </a:lnTo>
                <a:lnTo>
                  <a:pt x="954" y="133"/>
                </a:lnTo>
                <a:lnTo>
                  <a:pt x="959" y="128"/>
                </a:lnTo>
                <a:lnTo>
                  <a:pt x="964" y="124"/>
                </a:lnTo>
                <a:lnTo>
                  <a:pt x="969" y="119"/>
                </a:lnTo>
                <a:lnTo>
                  <a:pt x="974" y="115"/>
                </a:lnTo>
                <a:lnTo>
                  <a:pt x="979" y="110"/>
                </a:lnTo>
                <a:lnTo>
                  <a:pt x="984" y="106"/>
                </a:lnTo>
                <a:lnTo>
                  <a:pt x="988" y="102"/>
                </a:lnTo>
                <a:lnTo>
                  <a:pt x="995" y="98"/>
                </a:lnTo>
                <a:lnTo>
                  <a:pt x="999" y="94"/>
                </a:lnTo>
                <a:lnTo>
                  <a:pt x="1006" y="90"/>
                </a:lnTo>
                <a:lnTo>
                  <a:pt x="1010" y="86"/>
                </a:lnTo>
                <a:lnTo>
                  <a:pt x="1017" y="83"/>
                </a:lnTo>
                <a:lnTo>
                  <a:pt x="1022" y="80"/>
                </a:lnTo>
                <a:lnTo>
                  <a:pt x="1028" y="77"/>
                </a:lnTo>
                <a:lnTo>
                  <a:pt x="1033" y="73"/>
                </a:lnTo>
                <a:lnTo>
                  <a:pt x="1039" y="71"/>
                </a:lnTo>
                <a:lnTo>
                  <a:pt x="1043" y="78"/>
                </a:lnTo>
                <a:lnTo>
                  <a:pt x="1049" y="84"/>
                </a:lnTo>
                <a:lnTo>
                  <a:pt x="1052" y="91"/>
                </a:lnTo>
                <a:lnTo>
                  <a:pt x="1057" y="98"/>
                </a:lnTo>
                <a:lnTo>
                  <a:pt x="1062" y="105"/>
                </a:lnTo>
                <a:lnTo>
                  <a:pt x="1065" y="112"/>
                </a:lnTo>
                <a:lnTo>
                  <a:pt x="1069" y="118"/>
                </a:lnTo>
                <a:lnTo>
                  <a:pt x="1075" y="126"/>
                </a:lnTo>
                <a:lnTo>
                  <a:pt x="1068" y="127"/>
                </a:lnTo>
                <a:lnTo>
                  <a:pt x="1064" y="129"/>
                </a:lnTo>
                <a:lnTo>
                  <a:pt x="1058" y="132"/>
                </a:lnTo>
                <a:lnTo>
                  <a:pt x="1053" y="136"/>
                </a:lnTo>
                <a:lnTo>
                  <a:pt x="1046" y="139"/>
                </a:lnTo>
                <a:lnTo>
                  <a:pt x="1041" y="142"/>
                </a:lnTo>
                <a:lnTo>
                  <a:pt x="1035" y="146"/>
                </a:lnTo>
                <a:lnTo>
                  <a:pt x="1031" y="150"/>
                </a:lnTo>
                <a:lnTo>
                  <a:pt x="1025" y="153"/>
                </a:lnTo>
                <a:lnTo>
                  <a:pt x="1019" y="156"/>
                </a:lnTo>
                <a:lnTo>
                  <a:pt x="1014" y="161"/>
                </a:lnTo>
                <a:lnTo>
                  <a:pt x="1009" y="165"/>
                </a:lnTo>
                <a:lnTo>
                  <a:pt x="1004" y="170"/>
                </a:lnTo>
                <a:lnTo>
                  <a:pt x="999" y="175"/>
                </a:lnTo>
                <a:lnTo>
                  <a:pt x="994" y="179"/>
                </a:lnTo>
                <a:lnTo>
                  <a:pt x="989" y="185"/>
                </a:lnTo>
                <a:lnTo>
                  <a:pt x="983" y="188"/>
                </a:lnTo>
                <a:lnTo>
                  <a:pt x="979" y="194"/>
                </a:lnTo>
                <a:lnTo>
                  <a:pt x="973" y="198"/>
                </a:lnTo>
                <a:lnTo>
                  <a:pt x="969" y="204"/>
                </a:lnTo>
                <a:lnTo>
                  <a:pt x="963" y="208"/>
                </a:lnTo>
                <a:lnTo>
                  <a:pt x="959" y="213"/>
                </a:lnTo>
                <a:lnTo>
                  <a:pt x="953" y="219"/>
                </a:lnTo>
                <a:lnTo>
                  <a:pt x="950" y="224"/>
                </a:lnTo>
                <a:lnTo>
                  <a:pt x="945" y="229"/>
                </a:lnTo>
                <a:lnTo>
                  <a:pt x="940" y="234"/>
                </a:lnTo>
                <a:lnTo>
                  <a:pt x="936" y="240"/>
                </a:lnTo>
                <a:lnTo>
                  <a:pt x="933" y="245"/>
                </a:lnTo>
                <a:lnTo>
                  <a:pt x="928" y="250"/>
                </a:lnTo>
                <a:lnTo>
                  <a:pt x="924" y="256"/>
                </a:lnTo>
                <a:lnTo>
                  <a:pt x="920" y="260"/>
                </a:lnTo>
                <a:lnTo>
                  <a:pt x="917" y="267"/>
                </a:lnTo>
                <a:lnTo>
                  <a:pt x="908" y="277"/>
                </a:lnTo>
                <a:lnTo>
                  <a:pt x="901" y="287"/>
                </a:lnTo>
                <a:lnTo>
                  <a:pt x="894" y="297"/>
                </a:lnTo>
                <a:lnTo>
                  <a:pt x="889" y="306"/>
                </a:lnTo>
                <a:lnTo>
                  <a:pt x="882" y="315"/>
                </a:lnTo>
                <a:lnTo>
                  <a:pt x="876" y="324"/>
                </a:lnTo>
                <a:lnTo>
                  <a:pt x="870" y="332"/>
                </a:lnTo>
                <a:lnTo>
                  <a:pt x="867" y="340"/>
                </a:lnTo>
                <a:lnTo>
                  <a:pt x="862" y="346"/>
                </a:lnTo>
                <a:lnTo>
                  <a:pt x="859" y="352"/>
                </a:lnTo>
                <a:lnTo>
                  <a:pt x="856" y="357"/>
                </a:lnTo>
                <a:lnTo>
                  <a:pt x="854" y="362"/>
                </a:lnTo>
                <a:lnTo>
                  <a:pt x="849" y="369"/>
                </a:lnTo>
                <a:lnTo>
                  <a:pt x="849" y="372"/>
                </a:lnTo>
                <a:lnTo>
                  <a:pt x="849"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33" name="Freeform 17"/>
          <p:cNvSpPr>
            <a:spLocks/>
          </p:cNvSpPr>
          <p:nvPr/>
        </p:nvSpPr>
        <p:spPr bwMode="auto">
          <a:xfrm>
            <a:off x="4699000" y="5065713"/>
            <a:ext cx="71437" cy="47625"/>
          </a:xfrm>
          <a:custGeom>
            <a:avLst/>
            <a:gdLst>
              <a:gd name="T0" fmla="*/ 28 w 136"/>
              <a:gd name="T1" fmla="*/ 88 h 88"/>
              <a:gd name="T2" fmla="*/ 29 w 136"/>
              <a:gd name="T3" fmla="*/ 85 h 88"/>
              <a:gd name="T4" fmla="*/ 35 w 136"/>
              <a:gd name="T5" fmla="*/ 82 h 88"/>
              <a:gd name="T6" fmla="*/ 39 w 136"/>
              <a:gd name="T7" fmla="*/ 80 h 88"/>
              <a:gd name="T8" fmla="*/ 44 w 136"/>
              <a:gd name="T9" fmla="*/ 78 h 88"/>
              <a:gd name="T10" fmla="*/ 50 w 136"/>
              <a:gd name="T11" fmla="*/ 76 h 88"/>
              <a:gd name="T12" fmla="*/ 59 w 136"/>
              <a:gd name="T13" fmla="*/ 75 h 88"/>
              <a:gd name="T14" fmla="*/ 64 w 136"/>
              <a:gd name="T15" fmla="*/ 71 h 88"/>
              <a:gd name="T16" fmla="*/ 73 w 136"/>
              <a:gd name="T17" fmla="*/ 69 h 88"/>
              <a:gd name="T18" fmla="*/ 82 w 136"/>
              <a:gd name="T19" fmla="*/ 67 h 88"/>
              <a:gd name="T20" fmla="*/ 91 w 136"/>
              <a:gd name="T21" fmla="*/ 67 h 88"/>
              <a:gd name="T22" fmla="*/ 101 w 136"/>
              <a:gd name="T23" fmla="*/ 65 h 88"/>
              <a:gd name="T24" fmla="*/ 112 w 136"/>
              <a:gd name="T25" fmla="*/ 65 h 88"/>
              <a:gd name="T26" fmla="*/ 118 w 136"/>
              <a:gd name="T27" fmla="*/ 65 h 88"/>
              <a:gd name="T28" fmla="*/ 123 w 136"/>
              <a:gd name="T29" fmla="*/ 65 h 88"/>
              <a:gd name="T30" fmla="*/ 130 w 136"/>
              <a:gd name="T31" fmla="*/ 66 h 88"/>
              <a:gd name="T32" fmla="*/ 136 w 136"/>
              <a:gd name="T33" fmla="*/ 67 h 88"/>
              <a:gd name="T34" fmla="*/ 133 w 136"/>
              <a:gd name="T35" fmla="*/ 0 h 88"/>
              <a:gd name="T36" fmla="*/ 131 w 136"/>
              <a:gd name="T37" fmla="*/ 0 h 88"/>
              <a:gd name="T38" fmla="*/ 129 w 136"/>
              <a:gd name="T39" fmla="*/ 0 h 88"/>
              <a:gd name="T40" fmla="*/ 124 w 136"/>
              <a:gd name="T41" fmla="*/ 0 h 88"/>
              <a:gd name="T42" fmla="*/ 119 w 136"/>
              <a:gd name="T43" fmla="*/ 0 h 88"/>
              <a:gd name="T44" fmla="*/ 111 w 136"/>
              <a:gd name="T45" fmla="*/ 0 h 88"/>
              <a:gd name="T46" fmla="*/ 104 w 136"/>
              <a:gd name="T47" fmla="*/ 1 h 88"/>
              <a:gd name="T48" fmla="*/ 94 w 136"/>
              <a:gd name="T49" fmla="*/ 2 h 88"/>
              <a:gd name="T50" fmla="*/ 85 w 136"/>
              <a:gd name="T51" fmla="*/ 4 h 88"/>
              <a:gd name="T52" fmla="*/ 74 w 136"/>
              <a:gd name="T53" fmla="*/ 6 h 88"/>
              <a:gd name="T54" fmla="*/ 64 w 136"/>
              <a:gd name="T55" fmla="*/ 8 h 88"/>
              <a:gd name="T56" fmla="*/ 53 w 136"/>
              <a:gd name="T57" fmla="*/ 10 h 88"/>
              <a:gd name="T58" fmla="*/ 42 w 136"/>
              <a:gd name="T59" fmla="*/ 13 h 88"/>
              <a:gd name="T60" fmla="*/ 29 w 136"/>
              <a:gd name="T61" fmla="*/ 16 h 88"/>
              <a:gd name="T62" fmla="*/ 18 w 136"/>
              <a:gd name="T63" fmla="*/ 21 h 88"/>
              <a:gd name="T64" fmla="*/ 8 w 136"/>
              <a:gd name="T65" fmla="*/ 25 h 88"/>
              <a:gd name="T66" fmla="*/ 0 w 136"/>
              <a:gd name="T67" fmla="*/ 32 h 88"/>
              <a:gd name="T68" fmla="*/ 28 w 136"/>
              <a:gd name="T69" fmla="*/ 88 h 88"/>
              <a:gd name="T70" fmla="*/ 28 w 136"/>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88">
                <a:moveTo>
                  <a:pt x="28" y="88"/>
                </a:moveTo>
                <a:lnTo>
                  <a:pt x="29" y="85"/>
                </a:lnTo>
                <a:lnTo>
                  <a:pt x="35" y="82"/>
                </a:lnTo>
                <a:lnTo>
                  <a:pt x="39" y="80"/>
                </a:lnTo>
                <a:lnTo>
                  <a:pt x="44" y="78"/>
                </a:lnTo>
                <a:lnTo>
                  <a:pt x="50" y="76"/>
                </a:lnTo>
                <a:lnTo>
                  <a:pt x="59" y="75"/>
                </a:lnTo>
                <a:lnTo>
                  <a:pt x="64" y="71"/>
                </a:lnTo>
                <a:lnTo>
                  <a:pt x="73" y="69"/>
                </a:lnTo>
                <a:lnTo>
                  <a:pt x="82" y="67"/>
                </a:lnTo>
                <a:lnTo>
                  <a:pt x="91" y="67"/>
                </a:lnTo>
                <a:lnTo>
                  <a:pt x="101" y="65"/>
                </a:lnTo>
                <a:lnTo>
                  <a:pt x="112" y="65"/>
                </a:lnTo>
                <a:lnTo>
                  <a:pt x="118" y="65"/>
                </a:lnTo>
                <a:lnTo>
                  <a:pt x="123" y="65"/>
                </a:lnTo>
                <a:lnTo>
                  <a:pt x="130" y="66"/>
                </a:lnTo>
                <a:lnTo>
                  <a:pt x="136" y="67"/>
                </a:lnTo>
                <a:lnTo>
                  <a:pt x="133" y="0"/>
                </a:lnTo>
                <a:lnTo>
                  <a:pt x="131" y="0"/>
                </a:lnTo>
                <a:lnTo>
                  <a:pt x="129" y="0"/>
                </a:lnTo>
                <a:lnTo>
                  <a:pt x="124" y="0"/>
                </a:lnTo>
                <a:lnTo>
                  <a:pt x="119" y="0"/>
                </a:lnTo>
                <a:lnTo>
                  <a:pt x="111" y="0"/>
                </a:lnTo>
                <a:lnTo>
                  <a:pt x="104" y="1"/>
                </a:lnTo>
                <a:lnTo>
                  <a:pt x="94" y="2"/>
                </a:lnTo>
                <a:lnTo>
                  <a:pt x="85" y="4"/>
                </a:lnTo>
                <a:lnTo>
                  <a:pt x="74" y="6"/>
                </a:lnTo>
                <a:lnTo>
                  <a:pt x="64" y="8"/>
                </a:lnTo>
                <a:lnTo>
                  <a:pt x="53" y="10"/>
                </a:lnTo>
                <a:lnTo>
                  <a:pt x="42" y="13"/>
                </a:lnTo>
                <a:lnTo>
                  <a:pt x="29" y="16"/>
                </a:lnTo>
                <a:lnTo>
                  <a:pt x="18" y="21"/>
                </a:lnTo>
                <a:lnTo>
                  <a:pt x="8" y="25"/>
                </a:lnTo>
                <a:lnTo>
                  <a:pt x="0" y="32"/>
                </a:lnTo>
                <a:lnTo>
                  <a:pt x="28" y="88"/>
                </a:lnTo>
                <a:lnTo>
                  <a:pt x="2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pic>
        <p:nvPicPr>
          <p:cNvPr id="34" name="Picture 4" descr="C:\Users\uriarte\AppData\Local\Microsoft\Windows\Temporary Internet Files\Content.IE5\69VJ1LSU\MC900413632[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0837" y="5002485"/>
            <a:ext cx="1763163" cy="12459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p:cNvGrpSpPr>
            <a:grpSpLocks noChangeAspect="1"/>
          </p:cNvGrpSpPr>
          <p:nvPr/>
        </p:nvGrpSpPr>
        <p:grpSpPr bwMode="auto">
          <a:xfrm>
            <a:off x="5856288" y="5562600"/>
            <a:ext cx="1763712" cy="1246188"/>
            <a:chOff x="3689" y="3504"/>
            <a:chExt cx="1111" cy="785"/>
          </a:xfrm>
        </p:grpSpPr>
        <p:sp>
          <p:nvSpPr>
            <p:cNvPr id="3" name="AutoShape 3"/>
            <p:cNvSpPr>
              <a:spLocks noChangeAspect="1" noChangeArrowheads="1" noTextEdit="1"/>
            </p:cNvSpPr>
            <p:nvPr/>
          </p:nvSpPr>
          <p:spPr bwMode="auto">
            <a:xfrm>
              <a:off x="3689" y="3504"/>
              <a:ext cx="1111" cy="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5" name="Freeform 5"/>
            <p:cNvSpPr>
              <a:spLocks/>
            </p:cNvSpPr>
            <p:nvPr/>
          </p:nvSpPr>
          <p:spPr bwMode="auto">
            <a:xfrm>
              <a:off x="3689" y="3748"/>
              <a:ext cx="293" cy="227"/>
            </a:xfrm>
            <a:custGeom>
              <a:avLst/>
              <a:gdLst>
                <a:gd name="T0" fmla="*/ 578 w 880"/>
                <a:gd name="T1" fmla="*/ 4 h 682"/>
                <a:gd name="T2" fmla="*/ 555 w 880"/>
                <a:gd name="T3" fmla="*/ 16 h 682"/>
                <a:gd name="T4" fmla="*/ 531 w 880"/>
                <a:gd name="T5" fmla="*/ 29 h 682"/>
                <a:gd name="T6" fmla="*/ 499 w 880"/>
                <a:gd name="T7" fmla="*/ 44 h 682"/>
                <a:gd name="T8" fmla="*/ 464 w 880"/>
                <a:gd name="T9" fmla="*/ 64 h 682"/>
                <a:gd name="T10" fmla="*/ 426 w 880"/>
                <a:gd name="T11" fmla="*/ 85 h 682"/>
                <a:gd name="T12" fmla="*/ 384 w 880"/>
                <a:gd name="T13" fmla="*/ 110 h 682"/>
                <a:gd name="T14" fmla="*/ 341 w 880"/>
                <a:gd name="T15" fmla="*/ 135 h 682"/>
                <a:gd name="T16" fmla="*/ 296 w 880"/>
                <a:gd name="T17" fmla="*/ 161 h 682"/>
                <a:gd name="T18" fmla="*/ 251 w 880"/>
                <a:gd name="T19" fmla="*/ 188 h 682"/>
                <a:gd name="T20" fmla="*/ 209 w 880"/>
                <a:gd name="T21" fmla="*/ 216 h 682"/>
                <a:gd name="T22" fmla="*/ 169 w 880"/>
                <a:gd name="T23" fmla="*/ 243 h 682"/>
                <a:gd name="T24" fmla="*/ 130 w 880"/>
                <a:gd name="T25" fmla="*/ 270 h 682"/>
                <a:gd name="T26" fmla="*/ 97 w 880"/>
                <a:gd name="T27" fmla="*/ 296 h 682"/>
                <a:gd name="T28" fmla="*/ 71 w 880"/>
                <a:gd name="T29" fmla="*/ 322 h 682"/>
                <a:gd name="T30" fmla="*/ 51 w 880"/>
                <a:gd name="T31" fmla="*/ 341 h 682"/>
                <a:gd name="T32" fmla="*/ 27 w 880"/>
                <a:gd name="T33" fmla="*/ 376 h 682"/>
                <a:gd name="T34" fmla="*/ 9 w 880"/>
                <a:gd name="T35" fmla="*/ 415 h 682"/>
                <a:gd name="T36" fmla="*/ 0 w 880"/>
                <a:gd name="T37" fmla="*/ 456 h 682"/>
                <a:gd name="T38" fmla="*/ 0 w 880"/>
                <a:gd name="T39" fmla="*/ 494 h 682"/>
                <a:gd name="T40" fmla="*/ 2 w 880"/>
                <a:gd name="T41" fmla="*/ 526 h 682"/>
                <a:gd name="T42" fmla="*/ 12 w 880"/>
                <a:gd name="T43" fmla="*/ 557 h 682"/>
                <a:gd name="T44" fmla="*/ 25 w 880"/>
                <a:gd name="T45" fmla="*/ 586 h 682"/>
                <a:gd name="T46" fmla="*/ 42 w 880"/>
                <a:gd name="T47" fmla="*/ 612 h 682"/>
                <a:gd name="T48" fmla="*/ 60 w 880"/>
                <a:gd name="T49" fmla="*/ 635 h 682"/>
                <a:gd name="T50" fmla="*/ 83 w 880"/>
                <a:gd name="T51" fmla="*/ 655 h 682"/>
                <a:gd name="T52" fmla="*/ 108 w 880"/>
                <a:gd name="T53" fmla="*/ 670 h 682"/>
                <a:gd name="T54" fmla="*/ 131 w 880"/>
                <a:gd name="T55" fmla="*/ 680 h 682"/>
                <a:gd name="T56" fmla="*/ 158 w 880"/>
                <a:gd name="T57" fmla="*/ 681 h 682"/>
                <a:gd name="T58" fmla="*/ 194 w 880"/>
                <a:gd name="T59" fmla="*/ 675 h 682"/>
                <a:gd name="T60" fmla="*/ 233 w 880"/>
                <a:gd name="T61" fmla="*/ 663 h 682"/>
                <a:gd name="T62" fmla="*/ 280 w 880"/>
                <a:gd name="T63" fmla="*/ 644 h 682"/>
                <a:gd name="T64" fmla="*/ 331 w 880"/>
                <a:gd name="T65" fmla="*/ 621 h 682"/>
                <a:gd name="T66" fmla="*/ 384 w 880"/>
                <a:gd name="T67" fmla="*/ 593 h 682"/>
                <a:gd name="T68" fmla="*/ 438 w 880"/>
                <a:gd name="T69" fmla="*/ 562 h 682"/>
                <a:gd name="T70" fmla="*/ 494 w 880"/>
                <a:gd name="T71" fmla="*/ 529 h 682"/>
                <a:gd name="T72" fmla="*/ 546 w 880"/>
                <a:gd name="T73" fmla="*/ 495 h 682"/>
                <a:gd name="T74" fmla="*/ 598 w 880"/>
                <a:gd name="T75" fmla="*/ 460 h 682"/>
                <a:gd name="T76" fmla="*/ 646 w 880"/>
                <a:gd name="T77" fmla="*/ 426 h 682"/>
                <a:gd name="T78" fmla="*/ 692 w 880"/>
                <a:gd name="T79" fmla="*/ 393 h 682"/>
                <a:gd name="T80" fmla="*/ 729 w 880"/>
                <a:gd name="T81" fmla="*/ 363 h 682"/>
                <a:gd name="T82" fmla="*/ 761 w 880"/>
                <a:gd name="T83" fmla="*/ 335 h 682"/>
                <a:gd name="T84" fmla="*/ 785 w 880"/>
                <a:gd name="T85" fmla="*/ 310 h 682"/>
                <a:gd name="T86" fmla="*/ 804 w 880"/>
                <a:gd name="T87" fmla="*/ 287 h 682"/>
                <a:gd name="T88" fmla="*/ 827 w 880"/>
                <a:gd name="T89" fmla="*/ 253 h 682"/>
                <a:gd name="T90" fmla="*/ 847 w 880"/>
                <a:gd name="T91" fmla="*/ 225 h 682"/>
                <a:gd name="T92" fmla="*/ 864 w 880"/>
                <a:gd name="T93" fmla="*/ 199 h 682"/>
                <a:gd name="T94" fmla="*/ 876 w 880"/>
                <a:gd name="T95" fmla="*/ 174 h 682"/>
                <a:gd name="T96" fmla="*/ 879 w 880"/>
                <a:gd name="T97" fmla="*/ 146 h 682"/>
                <a:gd name="T98" fmla="*/ 867 w 880"/>
                <a:gd name="T99" fmla="*/ 118 h 682"/>
                <a:gd name="T100" fmla="*/ 845 w 880"/>
                <a:gd name="T101" fmla="*/ 96 h 682"/>
                <a:gd name="T102" fmla="*/ 810 w 880"/>
                <a:gd name="T103" fmla="*/ 72 h 682"/>
                <a:gd name="T104" fmla="*/ 772 w 880"/>
                <a:gd name="T105" fmla="*/ 52 h 682"/>
                <a:gd name="T106" fmla="*/ 730 w 880"/>
                <a:gd name="T107" fmla="*/ 36 h 682"/>
                <a:gd name="T108" fmla="*/ 690 w 880"/>
                <a:gd name="T109" fmla="*/ 23 h 682"/>
                <a:gd name="T110" fmla="*/ 651 w 880"/>
                <a:gd name="T111" fmla="*/ 12 h 682"/>
                <a:gd name="T112" fmla="*/ 621 w 880"/>
                <a:gd name="T113" fmla="*/ 5 h 682"/>
                <a:gd name="T114" fmla="*/ 599 w 880"/>
                <a:gd name="T115" fmla="*/ 0 h 682"/>
                <a:gd name="T116" fmla="*/ 589 w 880"/>
                <a:gd name="T11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0" h="682">
                  <a:moveTo>
                    <a:pt x="589" y="0"/>
                  </a:moveTo>
                  <a:lnTo>
                    <a:pt x="587" y="0"/>
                  </a:lnTo>
                  <a:lnTo>
                    <a:pt x="584" y="1"/>
                  </a:lnTo>
                  <a:lnTo>
                    <a:pt x="578" y="4"/>
                  </a:lnTo>
                  <a:lnTo>
                    <a:pt x="572" y="8"/>
                  </a:lnTo>
                  <a:lnTo>
                    <a:pt x="566" y="10"/>
                  </a:lnTo>
                  <a:lnTo>
                    <a:pt x="561" y="12"/>
                  </a:lnTo>
                  <a:lnTo>
                    <a:pt x="555" y="16"/>
                  </a:lnTo>
                  <a:lnTo>
                    <a:pt x="551" y="19"/>
                  </a:lnTo>
                  <a:lnTo>
                    <a:pt x="544" y="21"/>
                  </a:lnTo>
                  <a:lnTo>
                    <a:pt x="538" y="24"/>
                  </a:lnTo>
                  <a:lnTo>
                    <a:pt x="531" y="29"/>
                  </a:lnTo>
                  <a:lnTo>
                    <a:pt x="524" y="33"/>
                  </a:lnTo>
                  <a:lnTo>
                    <a:pt x="516" y="36"/>
                  </a:lnTo>
                  <a:lnTo>
                    <a:pt x="508" y="40"/>
                  </a:lnTo>
                  <a:lnTo>
                    <a:pt x="499" y="44"/>
                  </a:lnTo>
                  <a:lnTo>
                    <a:pt x="492" y="50"/>
                  </a:lnTo>
                  <a:lnTo>
                    <a:pt x="482" y="54"/>
                  </a:lnTo>
                  <a:lnTo>
                    <a:pt x="473" y="59"/>
                  </a:lnTo>
                  <a:lnTo>
                    <a:pt x="464" y="64"/>
                  </a:lnTo>
                  <a:lnTo>
                    <a:pt x="455" y="69"/>
                  </a:lnTo>
                  <a:lnTo>
                    <a:pt x="446" y="74"/>
                  </a:lnTo>
                  <a:lnTo>
                    <a:pt x="436" y="79"/>
                  </a:lnTo>
                  <a:lnTo>
                    <a:pt x="426" y="85"/>
                  </a:lnTo>
                  <a:lnTo>
                    <a:pt x="416" y="91"/>
                  </a:lnTo>
                  <a:lnTo>
                    <a:pt x="405" y="97"/>
                  </a:lnTo>
                  <a:lnTo>
                    <a:pt x="395" y="103"/>
                  </a:lnTo>
                  <a:lnTo>
                    <a:pt x="384" y="110"/>
                  </a:lnTo>
                  <a:lnTo>
                    <a:pt x="374" y="116"/>
                  </a:lnTo>
                  <a:lnTo>
                    <a:pt x="362" y="122"/>
                  </a:lnTo>
                  <a:lnTo>
                    <a:pt x="351" y="128"/>
                  </a:lnTo>
                  <a:lnTo>
                    <a:pt x="341" y="135"/>
                  </a:lnTo>
                  <a:lnTo>
                    <a:pt x="330" y="142"/>
                  </a:lnTo>
                  <a:lnTo>
                    <a:pt x="318" y="148"/>
                  </a:lnTo>
                  <a:lnTo>
                    <a:pt x="307" y="155"/>
                  </a:lnTo>
                  <a:lnTo>
                    <a:pt x="296" y="161"/>
                  </a:lnTo>
                  <a:lnTo>
                    <a:pt x="285" y="168"/>
                  </a:lnTo>
                  <a:lnTo>
                    <a:pt x="273" y="174"/>
                  </a:lnTo>
                  <a:lnTo>
                    <a:pt x="262" y="181"/>
                  </a:lnTo>
                  <a:lnTo>
                    <a:pt x="251" y="188"/>
                  </a:lnTo>
                  <a:lnTo>
                    <a:pt x="241" y="195"/>
                  </a:lnTo>
                  <a:lnTo>
                    <a:pt x="230" y="202"/>
                  </a:lnTo>
                  <a:lnTo>
                    <a:pt x="219" y="209"/>
                  </a:lnTo>
                  <a:lnTo>
                    <a:pt x="209" y="216"/>
                  </a:lnTo>
                  <a:lnTo>
                    <a:pt x="199" y="224"/>
                  </a:lnTo>
                  <a:lnTo>
                    <a:pt x="188" y="230"/>
                  </a:lnTo>
                  <a:lnTo>
                    <a:pt x="178" y="237"/>
                  </a:lnTo>
                  <a:lnTo>
                    <a:pt x="169" y="243"/>
                  </a:lnTo>
                  <a:lnTo>
                    <a:pt x="159" y="250"/>
                  </a:lnTo>
                  <a:lnTo>
                    <a:pt x="149" y="257"/>
                  </a:lnTo>
                  <a:lnTo>
                    <a:pt x="140" y="263"/>
                  </a:lnTo>
                  <a:lnTo>
                    <a:pt x="130" y="270"/>
                  </a:lnTo>
                  <a:lnTo>
                    <a:pt x="124" y="277"/>
                  </a:lnTo>
                  <a:lnTo>
                    <a:pt x="114" y="283"/>
                  </a:lnTo>
                  <a:lnTo>
                    <a:pt x="105" y="289"/>
                  </a:lnTo>
                  <a:lnTo>
                    <a:pt x="97" y="296"/>
                  </a:lnTo>
                  <a:lnTo>
                    <a:pt x="90" y="303"/>
                  </a:lnTo>
                  <a:lnTo>
                    <a:pt x="84" y="309"/>
                  </a:lnTo>
                  <a:lnTo>
                    <a:pt x="78" y="316"/>
                  </a:lnTo>
                  <a:lnTo>
                    <a:pt x="71" y="322"/>
                  </a:lnTo>
                  <a:lnTo>
                    <a:pt x="66" y="329"/>
                  </a:lnTo>
                  <a:lnTo>
                    <a:pt x="60" y="332"/>
                  </a:lnTo>
                  <a:lnTo>
                    <a:pt x="56" y="338"/>
                  </a:lnTo>
                  <a:lnTo>
                    <a:pt x="51" y="341"/>
                  </a:lnTo>
                  <a:lnTo>
                    <a:pt x="48" y="346"/>
                  </a:lnTo>
                  <a:lnTo>
                    <a:pt x="41" y="356"/>
                  </a:lnTo>
                  <a:lnTo>
                    <a:pt x="34" y="366"/>
                  </a:lnTo>
                  <a:lnTo>
                    <a:pt x="27" y="376"/>
                  </a:lnTo>
                  <a:lnTo>
                    <a:pt x="22" y="386"/>
                  </a:lnTo>
                  <a:lnTo>
                    <a:pt x="16" y="396"/>
                  </a:lnTo>
                  <a:lnTo>
                    <a:pt x="13" y="405"/>
                  </a:lnTo>
                  <a:lnTo>
                    <a:pt x="9" y="415"/>
                  </a:lnTo>
                  <a:lnTo>
                    <a:pt x="5" y="425"/>
                  </a:lnTo>
                  <a:lnTo>
                    <a:pt x="2" y="435"/>
                  </a:lnTo>
                  <a:lnTo>
                    <a:pt x="1" y="446"/>
                  </a:lnTo>
                  <a:lnTo>
                    <a:pt x="0" y="456"/>
                  </a:lnTo>
                  <a:lnTo>
                    <a:pt x="0" y="466"/>
                  </a:lnTo>
                  <a:lnTo>
                    <a:pt x="0" y="476"/>
                  </a:lnTo>
                  <a:lnTo>
                    <a:pt x="0" y="486"/>
                  </a:lnTo>
                  <a:lnTo>
                    <a:pt x="0" y="494"/>
                  </a:lnTo>
                  <a:lnTo>
                    <a:pt x="0" y="502"/>
                  </a:lnTo>
                  <a:lnTo>
                    <a:pt x="0" y="509"/>
                  </a:lnTo>
                  <a:lnTo>
                    <a:pt x="1" y="518"/>
                  </a:lnTo>
                  <a:lnTo>
                    <a:pt x="2" y="526"/>
                  </a:lnTo>
                  <a:lnTo>
                    <a:pt x="4" y="534"/>
                  </a:lnTo>
                  <a:lnTo>
                    <a:pt x="7" y="541"/>
                  </a:lnTo>
                  <a:lnTo>
                    <a:pt x="10" y="550"/>
                  </a:lnTo>
                  <a:lnTo>
                    <a:pt x="12" y="557"/>
                  </a:lnTo>
                  <a:lnTo>
                    <a:pt x="14" y="564"/>
                  </a:lnTo>
                  <a:lnTo>
                    <a:pt x="18" y="572"/>
                  </a:lnTo>
                  <a:lnTo>
                    <a:pt x="22" y="580"/>
                  </a:lnTo>
                  <a:lnTo>
                    <a:pt x="25" y="586"/>
                  </a:lnTo>
                  <a:lnTo>
                    <a:pt x="28" y="593"/>
                  </a:lnTo>
                  <a:lnTo>
                    <a:pt x="33" y="599"/>
                  </a:lnTo>
                  <a:lnTo>
                    <a:pt x="38" y="607"/>
                  </a:lnTo>
                  <a:lnTo>
                    <a:pt x="42" y="612"/>
                  </a:lnTo>
                  <a:lnTo>
                    <a:pt x="46" y="619"/>
                  </a:lnTo>
                  <a:lnTo>
                    <a:pt x="50" y="624"/>
                  </a:lnTo>
                  <a:lnTo>
                    <a:pt x="56" y="631"/>
                  </a:lnTo>
                  <a:lnTo>
                    <a:pt x="60" y="635"/>
                  </a:lnTo>
                  <a:lnTo>
                    <a:pt x="67" y="641"/>
                  </a:lnTo>
                  <a:lnTo>
                    <a:pt x="71" y="646"/>
                  </a:lnTo>
                  <a:lnTo>
                    <a:pt x="78" y="652"/>
                  </a:lnTo>
                  <a:lnTo>
                    <a:pt x="83" y="655"/>
                  </a:lnTo>
                  <a:lnTo>
                    <a:pt x="89" y="659"/>
                  </a:lnTo>
                  <a:lnTo>
                    <a:pt x="94" y="663"/>
                  </a:lnTo>
                  <a:lnTo>
                    <a:pt x="101" y="667"/>
                  </a:lnTo>
                  <a:lnTo>
                    <a:pt x="108" y="670"/>
                  </a:lnTo>
                  <a:lnTo>
                    <a:pt x="115" y="674"/>
                  </a:lnTo>
                  <a:lnTo>
                    <a:pt x="120" y="677"/>
                  </a:lnTo>
                  <a:lnTo>
                    <a:pt x="127" y="680"/>
                  </a:lnTo>
                  <a:lnTo>
                    <a:pt x="131" y="680"/>
                  </a:lnTo>
                  <a:lnTo>
                    <a:pt x="137" y="681"/>
                  </a:lnTo>
                  <a:lnTo>
                    <a:pt x="143" y="681"/>
                  </a:lnTo>
                  <a:lnTo>
                    <a:pt x="151" y="682"/>
                  </a:lnTo>
                  <a:lnTo>
                    <a:pt x="158" y="681"/>
                  </a:lnTo>
                  <a:lnTo>
                    <a:pt x="166" y="680"/>
                  </a:lnTo>
                  <a:lnTo>
                    <a:pt x="175" y="679"/>
                  </a:lnTo>
                  <a:lnTo>
                    <a:pt x="185" y="678"/>
                  </a:lnTo>
                  <a:lnTo>
                    <a:pt x="194" y="675"/>
                  </a:lnTo>
                  <a:lnTo>
                    <a:pt x="204" y="673"/>
                  </a:lnTo>
                  <a:lnTo>
                    <a:pt x="214" y="669"/>
                  </a:lnTo>
                  <a:lnTo>
                    <a:pt x="223" y="667"/>
                  </a:lnTo>
                  <a:lnTo>
                    <a:pt x="233" y="663"/>
                  </a:lnTo>
                  <a:lnTo>
                    <a:pt x="245" y="659"/>
                  </a:lnTo>
                  <a:lnTo>
                    <a:pt x="256" y="655"/>
                  </a:lnTo>
                  <a:lnTo>
                    <a:pt x="269" y="651"/>
                  </a:lnTo>
                  <a:lnTo>
                    <a:pt x="280" y="644"/>
                  </a:lnTo>
                  <a:lnTo>
                    <a:pt x="292" y="639"/>
                  </a:lnTo>
                  <a:lnTo>
                    <a:pt x="305" y="633"/>
                  </a:lnTo>
                  <a:lnTo>
                    <a:pt x="319" y="628"/>
                  </a:lnTo>
                  <a:lnTo>
                    <a:pt x="331" y="621"/>
                  </a:lnTo>
                  <a:lnTo>
                    <a:pt x="344" y="615"/>
                  </a:lnTo>
                  <a:lnTo>
                    <a:pt x="357" y="608"/>
                  </a:lnTo>
                  <a:lnTo>
                    <a:pt x="371" y="601"/>
                  </a:lnTo>
                  <a:lnTo>
                    <a:pt x="384" y="593"/>
                  </a:lnTo>
                  <a:lnTo>
                    <a:pt x="397" y="586"/>
                  </a:lnTo>
                  <a:lnTo>
                    <a:pt x="411" y="577"/>
                  </a:lnTo>
                  <a:lnTo>
                    <a:pt x="425" y="571"/>
                  </a:lnTo>
                  <a:lnTo>
                    <a:pt x="438" y="562"/>
                  </a:lnTo>
                  <a:lnTo>
                    <a:pt x="452" y="554"/>
                  </a:lnTo>
                  <a:lnTo>
                    <a:pt x="466" y="547"/>
                  </a:lnTo>
                  <a:lnTo>
                    <a:pt x="481" y="539"/>
                  </a:lnTo>
                  <a:lnTo>
                    <a:pt x="494" y="529"/>
                  </a:lnTo>
                  <a:lnTo>
                    <a:pt x="507" y="521"/>
                  </a:lnTo>
                  <a:lnTo>
                    <a:pt x="520" y="512"/>
                  </a:lnTo>
                  <a:lnTo>
                    <a:pt x="533" y="504"/>
                  </a:lnTo>
                  <a:lnTo>
                    <a:pt x="546" y="495"/>
                  </a:lnTo>
                  <a:lnTo>
                    <a:pt x="560" y="486"/>
                  </a:lnTo>
                  <a:lnTo>
                    <a:pt x="573" y="478"/>
                  </a:lnTo>
                  <a:lnTo>
                    <a:pt x="586" y="470"/>
                  </a:lnTo>
                  <a:lnTo>
                    <a:pt x="598" y="460"/>
                  </a:lnTo>
                  <a:lnTo>
                    <a:pt x="611" y="453"/>
                  </a:lnTo>
                  <a:lnTo>
                    <a:pt x="623" y="443"/>
                  </a:lnTo>
                  <a:lnTo>
                    <a:pt x="635" y="435"/>
                  </a:lnTo>
                  <a:lnTo>
                    <a:pt x="646" y="426"/>
                  </a:lnTo>
                  <a:lnTo>
                    <a:pt x="658" y="419"/>
                  </a:lnTo>
                  <a:lnTo>
                    <a:pt x="670" y="410"/>
                  </a:lnTo>
                  <a:lnTo>
                    <a:pt x="682" y="402"/>
                  </a:lnTo>
                  <a:lnTo>
                    <a:pt x="692" y="393"/>
                  </a:lnTo>
                  <a:lnTo>
                    <a:pt x="702" y="386"/>
                  </a:lnTo>
                  <a:lnTo>
                    <a:pt x="712" y="377"/>
                  </a:lnTo>
                  <a:lnTo>
                    <a:pt x="722" y="370"/>
                  </a:lnTo>
                  <a:lnTo>
                    <a:pt x="729" y="363"/>
                  </a:lnTo>
                  <a:lnTo>
                    <a:pt x="738" y="355"/>
                  </a:lnTo>
                  <a:lnTo>
                    <a:pt x="746" y="349"/>
                  </a:lnTo>
                  <a:lnTo>
                    <a:pt x="754" y="342"/>
                  </a:lnTo>
                  <a:lnTo>
                    <a:pt x="761" y="335"/>
                  </a:lnTo>
                  <a:lnTo>
                    <a:pt x="768" y="329"/>
                  </a:lnTo>
                  <a:lnTo>
                    <a:pt x="774" y="322"/>
                  </a:lnTo>
                  <a:lnTo>
                    <a:pt x="781" y="317"/>
                  </a:lnTo>
                  <a:lnTo>
                    <a:pt x="785" y="310"/>
                  </a:lnTo>
                  <a:lnTo>
                    <a:pt x="789" y="306"/>
                  </a:lnTo>
                  <a:lnTo>
                    <a:pt x="794" y="300"/>
                  </a:lnTo>
                  <a:lnTo>
                    <a:pt x="798" y="297"/>
                  </a:lnTo>
                  <a:lnTo>
                    <a:pt x="804" y="287"/>
                  </a:lnTo>
                  <a:lnTo>
                    <a:pt x="809" y="278"/>
                  </a:lnTo>
                  <a:lnTo>
                    <a:pt x="815" y="270"/>
                  </a:lnTo>
                  <a:lnTo>
                    <a:pt x="821" y="262"/>
                  </a:lnTo>
                  <a:lnTo>
                    <a:pt x="827" y="253"/>
                  </a:lnTo>
                  <a:lnTo>
                    <a:pt x="832" y="246"/>
                  </a:lnTo>
                  <a:lnTo>
                    <a:pt x="838" y="239"/>
                  </a:lnTo>
                  <a:lnTo>
                    <a:pt x="843" y="232"/>
                  </a:lnTo>
                  <a:lnTo>
                    <a:pt x="847" y="225"/>
                  </a:lnTo>
                  <a:lnTo>
                    <a:pt x="852" y="218"/>
                  </a:lnTo>
                  <a:lnTo>
                    <a:pt x="856" y="212"/>
                  </a:lnTo>
                  <a:lnTo>
                    <a:pt x="861" y="205"/>
                  </a:lnTo>
                  <a:lnTo>
                    <a:pt x="864" y="199"/>
                  </a:lnTo>
                  <a:lnTo>
                    <a:pt x="868" y="192"/>
                  </a:lnTo>
                  <a:lnTo>
                    <a:pt x="872" y="186"/>
                  </a:lnTo>
                  <a:lnTo>
                    <a:pt x="875" y="181"/>
                  </a:lnTo>
                  <a:lnTo>
                    <a:pt x="876" y="174"/>
                  </a:lnTo>
                  <a:lnTo>
                    <a:pt x="878" y="168"/>
                  </a:lnTo>
                  <a:lnTo>
                    <a:pt x="879" y="162"/>
                  </a:lnTo>
                  <a:lnTo>
                    <a:pt x="880" y="157"/>
                  </a:lnTo>
                  <a:lnTo>
                    <a:pt x="879" y="146"/>
                  </a:lnTo>
                  <a:lnTo>
                    <a:pt x="878" y="135"/>
                  </a:lnTo>
                  <a:lnTo>
                    <a:pt x="875" y="128"/>
                  </a:lnTo>
                  <a:lnTo>
                    <a:pt x="872" y="123"/>
                  </a:lnTo>
                  <a:lnTo>
                    <a:pt x="867" y="118"/>
                  </a:lnTo>
                  <a:lnTo>
                    <a:pt x="864" y="112"/>
                  </a:lnTo>
                  <a:lnTo>
                    <a:pt x="858" y="107"/>
                  </a:lnTo>
                  <a:lnTo>
                    <a:pt x="853" y="101"/>
                  </a:lnTo>
                  <a:lnTo>
                    <a:pt x="845" y="96"/>
                  </a:lnTo>
                  <a:lnTo>
                    <a:pt x="839" y="90"/>
                  </a:lnTo>
                  <a:lnTo>
                    <a:pt x="829" y="84"/>
                  </a:lnTo>
                  <a:lnTo>
                    <a:pt x="820" y="77"/>
                  </a:lnTo>
                  <a:lnTo>
                    <a:pt x="810" y="72"/>
                  </a:lnTo>
                  <a:lnTo>
                    <a:pt x="801" y="67"/>
                  </a:lnTo>
                  <a:lnTo>
                    <a:pt x="792" y="62"/>
                  </a:lnTo>
                  <a:lnTo>
                    <a:pt x="782" y="57"/>
                  </a:lnTo>
                  <a:lnTo>
                    <a:pt x="772" y="52"/>
                  </a:lnTo>
                  <a:lnTo>
                    <a:pt x="762" y="49"/>
                  </a:lnTo>
                  <a:lnTo>
                    <a:pt x="751" y="44"/>
                  </a:lnTo>
                  <a:lnTo>
                    <a:pt x="740" y="40"/>
                  </a:lnTo>
                  <a:lnTo>
                    <a:pt x="730" y="36"/>
                  </a:lnTo>
                  <a:lnTo>
                    <a:pt x="720" y="33"/>
                  </a:lnTo>
                  <a:lnTo>
                    <a:pt x="710" y="29"/>
                  </a:lnTo>
                  <a:lnTo>
                    <a:pt x="700" y="26"/>
                  </a:lnTo>
                  <a:lnTo>
                    <a:pt x="690" y="23"/>
                  </a:lnTo>
                  <a:lnTo>
                    <a:pt x="681" y="21"/>
                  </a:lnTo>
                  <a:lnTo>
                    <a:pt x="671" y="18"/>
                  </a:lnTo>
                  <a:lnTo>
                    <a:pt x="661" y="15"/>
                  </a:lnTo>
                  <a:lnTo>
                    <a:pt x="651" y="12"/>
                  </a:lnTo>
                  <a:lnTo>
                    <a:pt x="644" y="11"/>
                  </a:lnTo>
                  <a:lnTo>
                    <a:pt x="635" y="8"/>
                  </a:lnTo>
                  <a:lnTo>
                    <a:pt x="627" y="7"/>
                  </a:lnTo>
                  <a:lnTo>
                    <a:pt x="621" y="5"/>
                  </a:lnTo>
                  <a:lnTo>
                    <a:pt x="615" y="5"/>
                  </a:lnTo>
                  <a:lnTo>
                    <a:pt x="609" y="3"/>
                  </a:lnTo>
                  <a:lnTo>
                    <a:pt x="603" y="1"/>
                  </a:lnTo>
                  <a:lnTo>
                    <a:pt x="599" y="0"/>
                  </a:lnTo>
                  <a:lnTo>
                    <a:pt x="596" y="0"/>
                  </a:lnTo>
                  <a:lnTo>
                    <a:pt x="590" y="0"/>
                  </a:lnTo>
                  <a:lnTo>
                    <a:pt x="589" y="0"/>
                  </a:lnTo>
                  <a:lnTo>
                    <a:pt x="589" y="0"/>
                  </a:lnTo>
                  <a:close/>
                </a:path>
              </a:pathLst>
            </a:custGeom>
            <a:solidFill>
              <a:srgbClr val="FFCC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6" name="Freeform 6"/>
            <p:cNvSpPr>
              <a:spLocks/>
            </p:cNvSpPr>
            <p:nvPr/>
          </p:nvSpPr>
          <p:spPr bwMode="auto">
            <a:xfrm>
              <a:off x="3932" y="3562"/>
              <a:ext cx="822" cy="652"/>
            </a:xfrm>
            <a:custGeom>
              <a:avLst/>
              <a:gdLst>
                <a:gd name="T0" fmla="*/ 123 w 2467"/>
                <a:gd name="T1" fmla="*/ 516 h 1954"/>
                <a:gd name="T2" fmla="*/ 242 w 2467"/>
                <a:gd name="T3" fmla="*/ 557 h 1954"/>
                <a:gd name="T4" fmla="*/ 307 w 2467"/>
                <a:gd name="T5" fmla="*/ 629 h 1954"/>
                <a:gd name="T6" fmla="*/ 306 w 2467"/>
                <a:gd name="T7" fmla="*/ 718 h 1954"/>
                <a:gd name="T8" fmla="*/ 245 w 2467"/>
                <a:gd name="T9" fmla="*/ 783 h 1954"/>
                <a:gd name="T10" fmla="*/ 164 w 2467"/>
                <a:gd name="T11" fmla="*/ 829 h 1954"/>
                <a:gd name="T12" fmla="*/ 79 w 2467"/>
                <a:gd name="T13" fmla="*/ 868 h 1954"/>
                <a:gd name="T14" fmla="*/ 71 w 2467"/>
                <a:gd name="T15" fmla="*/ 960 h 1954"/>
                <a:gd name="T16" fmla="*/ 78 w 2467"/>
                <a:gd name="T17" fmla="*/ 1077 h 1954"/>
                <a:gd name="T18" fmla="*/ 113 w 2467"/>
                <a:gd name="T19" fmla="*/ 1213 h 1954"/>
                <a:gd name="T20" fmla="*/ 190 w 2467"/>
                <a:gd name="T21" fmla="*/ 1351 h 1954"/>
                <a:gd name="T22" fmla="*/ 325 w 2467"/>
                <a:gd name="T23" fmla="*/ 1450 h 1954"/>
                <a:gd name="T24" fmla="*/ 508 w 2467"/>
                <a:gd name="T25" fmla="*/ 1485 h 1954"/>
                <a:gd name="T26" fmla="*/ 695 w 2467"/>
                <a:gd name="T27" fmla="*/ 1476 h 1954"/>
                <a:gd name="T28" fmla="*/ 843 w 2467"/>
                <a:gd name="T29" fmla="*/ 1454 h 1954"/>
                <a:gd name="T30" fmla="*/ 926 w 2467"/>
                <a:gd name="T31" fmla="*/ 1451 h 1954"/>
                <a:gd name="T32" fmla="*/ 1000 w 2467"/>
                <a:gd name="T33" fmla="*/ 1499 h 1954"/>
                <a:gd name="T34" fmla="*/ 1107 w 2467"/>
                <a:gd name="T35" fmla="*/ 1550 h 1954"/>
                <a:gd name="T36" fmla="*/ 1241 w 2467"/>
                <a:gd name="T37" fmla="*/ 1588 h 1954"/>
                <a:gd name="T38" fmla="*/ 1390 w 2467"/>
                <a:gd name="T39" fmla="*/ 1588 h 1954"/>
                <a:gd name="T40" fmla="*/ 1537 w 2467"/>
                <a:gd name="T41" fmla="*/ 1521 h 1954"/>
                <a:gd name="T42" fmla="*/ 1669 w 2467"/>
                <a:gd name="T43" fmla="*/ 1402 h 1954"/>
                <a:gd name="T44" fmla="*/ 1774 w 2467"/>
                <a:gd name="T45" fmla="*/ 1267 h 1954"/>
                <a:gd name="T46" fmla="*/ 1844 w 2467"/>
                <a:gd name="T47" fmla="*/ 1156 h 1954"/>
                <a:gd name="T48" fmla="*/ 1874 w 2467"/>
                <a:gd name="T49" fmla="*/ 1127 h 1954"/>
                <a:gd name="T50" fmla="*/ 1904 w 2467"/>
                <a:gd name="T51" fmla="*/ 1247 h 1954"/>
                <a:gd name="T52" fmla="*/ 1972 w 2467"/>
                <a:gd name="T53" fmla="*/ 1444 h 1954"/>
                <a:gd name="T54" fmla="*/ 2075 w 2467"/>
                <a:gd name="T55" fmla="*/ 1662 h 1954"/>
                <a:gd name="T56" fmla="*/ 2220 w 2467"/>
                <a:gd name="T57" fmla="*/ 1852 h 1954"/>
                <a:gd name="T58" fmla="*/ 2353 w 2467"/>
                <a:gd name="T59" fmla="*/ 1941 h 1954"/>
                <a:gd name="T60" fmla="*/ 2446 w 2467"/>
                <a:gd name="T61" fmla="*/ 1939 h 1954"/>
                <a:gd name="T62" fmla="*/ 2465 w 2467"/>
                <a:gd name="T63" fmla="*/ 1842 h 1954"/>
                <a:gd name="T64" fmla="*/ 2443 w 2467"/>
                <a:gd name="T65" fmla="*/ 1718 h 1954"/>
                <a:gd name="T66" fmla="*/ 2396 w 2467"/>
                <a:gd name="T67" fmla="*/ 1580 h 1954"/>
                <a:gd name="T68" fmla="*/ 2347 w 2467"/>
                <a:gd name="T69" fmla="*/ 1459 h 1954"/>
                <a:gd name="T70" fmla="*/ 2289 w 2467"/>
                <a:gd name="T71" fmla="*/ 1357 h 1954"/>
                <a:gd name="T72" fmla="*/ 2187 w 2467"/>
                <a:gd name="T73" fmla="*/ 1249 h 1954"/>
                <a:gd name="T74" fmla="*/ 2070 w 2467"/>
                <a:gd name="T75" fmla="*/ 1151 h 1954"/>
                <a:gd name="T76" fmla="*/ 1964 w 2467"/>
                <a:gd name="T77" fmla="*/ 1074 h 1954"/>
                <a:gd name="T78" fmla="*/ 1898 w 2467"/>
                <a:gd name="T79" fmla="*/ 1028 h 1954"/>
                <a:gd name="T80" fmla="*/ 1917 w 2467"/>
                <a:gd name="T81" fmla="*/ 929 h 1954"/>
                <a:gd name="T82" fmla="*/ 1917 w 2467"/>
                <a:gd name="T83" fmla="*/ 747 h 1954"/>
                <a:gd name="T84" fmla="*/ 1846 w 2467"/>
                <a:gd name="T85" fmla="*/ 545 h 1954"/>
                <a:gd name="T86" fmla="*/ 1651 w 2467"/>
                <a:gd name="T87" fmla="*/ 383 h 1954"/>
                <a:gd name="T88" fmla="*/ 1416 w 2467"/>
                <a:gd name="T89" fmla="*/ 317 h 1954"/>
                <a:gd name="T90" fmla="*/ 1397 w 2467"/>
                <a:gd name="T91" fmla="*/ 221 h 1954"/>
                <a:gd name="T92" fmla="*/ 1355 w 2467"/>
                <a:gd name="T93" fmla="*/ 125 h 1954"/>
                <a:gd name="T94" fmla="*/ 1276 w 2467"/>
                <a:gd name="T95" fmla="*/ 41 h 1954"/>
                <a:gd name="T96" fmla="*/ 1147 w 2467"/>
                <a:gd name="T97" fmla="*/ 2 h 1954"/>
                <a:gd name="T98" fmla="*/ 1004 w 2467"/>
                <a:gd name="T99" fmla="*/ 13 h 1954"/>
                <a:gd name="T100" fmla="*/ 901 w 2467"/>
                <a:gd name="T101" fmla="*/ 55 h 1954"/>
                <a:gd name="T102" fmla="*/ 822 w 2467"/>
                <a:gd name="T103" fmla="*/ 118 h 1954"/>
                <a:gd name="T104" fmla="*/ 775 w 2467"/>
                <a:gd name="T105" fmla="*/ 151 h 1954"/>
                <a:gd name="T106" fmla="*/ 690 w 2467"/>
                <a:gd name="T107" fmla="*/ 65 h 1954"/>
                <a:gd name="T108" fmla="*/ 612 w 2467"/>
                <a:gd name="T109" fmla="*/ 32 h 1954"/>
                <a:gd name="T110" fmla="*/ 516 w 2467"/>
                <a:gd name="T111" fmla="*/ 36 h 1954"/>
                <a:gd name="T112" fmla="*/ 423 w 2467"/>
                <a:gd name="T113" fmla="*/ 77 h 1954"/>
                <a:gd name="T114" fmla="*/ 344 w 2467"/>
                <a:gd name="T115" fmla="*/ 152 h 1954"/>
                <a:gd name="T116" fmla="*/ 305 w 2467"/>
                <a:gd name="T117" fmla="*/ 244 h 1954"/>
                <a:gd name="T118" fmla="*/ 217 w 2467"/>
                <a:gd name="T119" fmla="*/ 232 h 1954"/>
                <a:gd name="T120" fmla="*/ 82 w 2467"/>
                <a:gd name="T121" fmla="*/ 252 h 1954"/>
                <a:gd name="T122" fmla="*/ 0 w 2467"/>
                <a:gd name="T123" fmla="*/ 354 h 1954"/>
                <a:gd name="T124" fmla="*/ 28 w 2467"/>
                <a:gd name="T125" fmla="*/ 485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7" h="1954">
                  <a:moveTo>
                    <a:pt x="43" y="519"/>
                  </a:moveTo>
                  <a:lnTo>
                    <a:pt x="44" y="518"/>
                  </a:lnTo>
                  <a:lnTo>
                    <a:pt x="51" y="517"/>
                  </a:lnTo>
                  <a:lnTo>
                    <a:pt x="54" y="516"/>
                  </a:lnTo>
                  <a:lnTo>
                    <a:pt x="59" y="516"/>
                  </a:lnTo>
                  <a:lnTo>
                    <a:pt x="65" y="516"/>
                  </a:lnTo>
                  <a:lnTo>
                    <a:pt x="72" y="516"/>
                  </a:lnTo>
                  <a:lnTo>
                    <a:pt x="79" y="515"/>
                  </a:lnTo>
                  <a:lnTo>
                    <a:pt x="87" y="515"/>
                  </a:lnTo>
                  <a:lnTo>
                    <a:pt x="94" y="515"/>
                  </a:lnTo>
                  <a:lnTo>
                    <a:pt x="104" y="515"/>
                  </a:lnTo>
                  <a:lnTo>
                    <a:pt x="113" y="515"/>
                  </a:lnTo>
                  <a:lnTo>
                    <a:pt x="123" y="516"/>
                  </a:lnTo>
                  <a:lnTo>
                    <a:pt x="134" y="517"/>
                  </a:lnTo>
                  <a:lnTo>
                    <a:pt x="145" y="520"/>
                  </a:lnTo>
                  <a:lnTo>
                    <a:pt x="155" y="521"/>
                  </a:lnTo>
                  <a:lnTo>
                    <a:pt x="165" y="524"/>
                  </a:lnTo>
                  <a:lnTo>
                    <a:pt x="176" y="527"/>
                  </a:lnTo>
                  <a:lnTo>
                    <a:pt x="188" y="530"/>
                  </a:lnTo>
                  <a:lnTo>
                    <a:pt x="198" y="533"/>
                  </a:lnTo>
                  <a:lnTo>
                    <a:pt x="210" y="539"/>
                  </a:lnTo>
                  <a:lnTo>
                    <a:pt x="215" y="541"/>
                  </a:lnTo>
                  <a:lnTo>
                    <a:pt x="220" y="544"/>
                  </a:lnTo>
                  <a:lnTo>
                    <a:pt x="226" y="548"/>
                  </a:lnTo>
                  <a:lnTo>
                    <a:pt x="232" y="551"/>
                  </a:lnTo>
                  <a:lnTo>
                    <a:pt x="242" y="557"/>
                  </a:lnTo>
                  <a:lnTo>
                    <a:pt x="252" y="565"/>
                  </a:lnTo>
                  <a:lnTo>
                    <a:pt x="256" y="568"/>
                  </a:lnTo>
                  <a:lnTo>
                    <a:pt x="262" y="573"/>
                  </a:lnTo>
                  <a:lnTo>
                    <a:pt x="267" y="577"/>
                  </a:lnTo>
                  <a:lnTo>
                    <a:pt x="273" y="583"/>
                  </a:lnTo>
                  <a:lnTo>
                    <a:pt x="276" y="586"/>
                  </a:lnTo>
                  <a:lnTo>
                    <a:pt x="282" y="591"/>
                  </a:lnTo>
                  <a:lnTo>
                    <a:pt x="285" y="596"/>
                  </a:lnTo>
                  <a:lnTo>
                    <a:pt x="290" y="602"/>
                  </a:lnTo>
                  <a:lnTo>
                    <a:pt x="294" y="608"/>
                  </a:lnTo>
                  <a:lnTo>
                    <a:pt x="298" y="614"/>
                  </a:lnTo>
                  <a:lnTo>
                    <a:pt x="302" y="621"/>
                  </a:lnTo>
                  <a:lnTo>
                    <a:pt x="307" y="629"/>
                  </a:lnTo>
                  <a:lnTo>
                    <a:pt x="309" y="634"/>
                  </a:lnTo>
                  <a:lnTo>
                    <a:pt x="311" y="641"/>
                  </a:lnTo>
                  <a:lnTo>
                    <a:pt x="313" y="647"/>
                  </a:lnTo>
                  <a:lnTo>
                    <a:pt x="315" y="654"/>
                  </a:lnTo>
                  <a:lnTo>
                    <a:pt x="315" y="659"/>
                  </a:lnTo>
                  <a:lnTo>
                    <a:pt x="317" y="666"/>
                  </a:lnTo>
                  <a:lnTo>
                    <a:pt x="317" y="672"/>
                  </a:lnTo>
                  <a:lnTo>
                    <a:pt x="318" y="679"/>
                  </a:lnTo>
                  <a:lnTo>
                    <a:pt x="315" y="690"/>
                  </a:lnTo>
                  <a:lnTo>
                    <a:pt x="313" y="702"/>
                  </a:lnTo>
                  <a:lnTo>
                    <a:pt x="311" y="707"/>
                  </a:lnTo>
                  <a:lnTo>
                    <a:pt x="309" y="713"/>
                  </a:lnTo>
                  <a:lnTo>
                    <a:pt x="306" y="718"/>
                  </a:lnTo>
                  <a:lnTo>
                    <a:pt x="303" y="725"/>
                  </a:lnTo>
                  <a:lnTo>
                    <a:pt x="299" y="729"/>
                  </a:lnTo>
                  <a:lnTo>
                    <a:pt x="296" y="735"/>
                  </a:lnTo>
                  <a:lnTo>
                    <a:pt x="291" y="740"/>
                  </a:lnTo>
                  <a:lnTo>
                    <a:pt x="287" y="746"/>
                  </a:lnTo>
                  <a:lnTo>
                    <a:pt x="282" y="750"/>
                  </a:lnTo>
                  <a:lnTo>
                    <a:pt x="277" y="756"/>
                  </a:lnTo>
                  <a:lnTo>
                    <a:pt x="273" y="760"/>
                  </a:lnTo>
                  <a:lnTo>
                    <a:pt x="268" y="765"/>
                  </a:lnTo>
                  <a:lnTo>
                    <a:pt x="262" y="770"/>
                  </a:lnTo>
                  <a:lnTo>
                    <a:pt x="256" y="774"/>
                  </a:lnTo>
                  <a:lnTo>
                    <a:pt x="251" y="779"/>
                  </a:lnTo>
                  <a:lnTo>
                    <a:pt x="245" y="783"/>
                  </a:lnTo>
                  <a:lnTo>
                    <a:pt x="239" y="787"/>
                  </a:lnTo>
                  <a:lnTo>
                    <a:pt x="233" y="792"/>
                  </a:lnTo>
                  <a:lnTo>
                    <a:pt x="228" y="796"/>
                  </a:lnTo>
                  <a:lnTo>
                    <a:pt x="222" y="801"/>
                  </a:lnTo>
                  <a:lnTo>
                    <a:pt x="216" y="804"/>
                  </a:lnTo>
                  <a:lnTo>
                    <a:pt x="209" y="807"/>
                  </a:lnTo>
                  <a:lnTo>
                    <a:pt x="203" y="810"/>
                  </a:lnTo>
                  <a:lnTo>
                    <a:pt x="196" y="814"/>
                  </a:lnTo>
                  <a:lnTo>
                    <a:pt x="190" y="817"/>
                  </a:lnTo>
                  <a:lnTo>
                    <a:pt x="183" y="820"/>
                  </a:lnTo>
                  <a:lnTo>
                    <a:pt x="176" y="823"/>
                  </a:lnTo>
                  <a:lnTo>
                    <a:pt x="171" y="827"/>
                  </a:lnTo>
                  <a:lnTo>
                    <a:pt x="164" y="829"/>
                  </a:lnTo>
                  <a:lnTo>
                    <a:pt x="158" y="832"/>
                  </a:lnTo>
                  <a:lnTo>
                    <a:pt x="152" y="834"/>
                  </a:lnTo>
                  <a:lnTo>
                    <a:pt x="147" y="838"/>
                  </a:lnTo>
                  <a:lnTo>
                    <a:pt x="136" y="842"/>
                  </a:lnTo>
                  <a:lnTo>
                    <a:pt x="126" y="848"/>
                  </a:lnTo>
                  <a:lnTo>
                    <a:pt x="115" y="851"/>
                  </a:lnTo>
                  <a:lnTo>
                    <a:pt x="106" y="854"/>
                  </a:lnTo>
                  <a:lnTo>
                    <a:pt x="99" y="856"/>
                  </a:lnTo>
                  <a:lnTo>
                    <a:pt x="92" y="860"/>
                  </a:lnTo>
                  <a:lnTo>
                    <a:pt x="82" y="863"/>
                  </a:lnTo>
                  <a:lnTo>
                    <a:pt x="80" y="865"/>
                  </a:lnTo>
                  <a:lnTo>
                    <a:pt x="79" y="865"/>
                  </a:lnTo>
                  <a:lnTo>
                    <a:pt x="79" y="868"/>
                  </a:lnTo>
                  <a:lnTo>
                    <a:pt x="78" y="872"/>
                  </a:lnTo>
                  <a:lnTo>
                    <a:pt x="77" y="878"/>
                  </a:lnTo>
                  <a:lnTo>
                    <a:pt x="76" y="884"/>
                  </a:lnTo>
                  <a:lnTo>
                    <a:pt x="75" y="892"/>
                  </a:lnTo>
                  <a:lnTo>
                    <a:pt x="73" y="902"/>
                  </a:lnTo>
                  <a:lnTo>
                    <a:pt x="73" y="914"/>
                  </a:lnTo>
                  <a:lnTo>
                    <a:pt x="72" y="920"/>
                  </a:lnTo>
                  <a:lnTo>
                    <a:pt x="72" y="925"/>
                  </a:lnTo>
                  <a:lnTo>
                    <a:pt x="71" y="932"/>
                  </a:lnTo>
                  <a:lnTo>
                    <a:pt x="71" y="940"/>
                  </a:lnTo>
                  <a:lnTo>
                    <a:pt x="71" y="946"/>
                  </a:lnTo>
                  <a:lnTo>
                    <a:pt x="71" y="953"/>
                  </a:lnTo>
                  <a:lnTo>
                    <a:pt x="71" y="960"/>
                  </a:lnTo>
                  <a:lnTo>
                    <a:pt x="71" y="969"/>
                  </a:lnTo>
                  <a:lnTo>
                    <a:pt x="71" y="976"/>
                  </a:lnTo>
                  <a:lnTo>
                    <a:pt x="71" y="984"/>
                  </a:lnTo>
                  <a:lnTo>
                    <a:pt x="71" y="992"/>
                  </a:lnTo>
                  <a:lnTo>
                    <a:pt x="71" y="1002"/>
                  </a:lnTo>
                  <a:lnTo>
                    <a:pt x="71" y="1011"/>
                  </a:lnTo>
                  <a:lnTo>
                    <a:pt x="72" y="1019"/>
                  </a:lnTo>
                  <a:lnTo>
                    <a:pt x="73" y="1029"/>
                  </a:lnTo>
                  <a:lnTo>
                    <a:pt x="75" y="1039"/>
                  </a:lnTo>
                  <a:lnTo>
                    <a:pt x="75" y="1048"/>
                  </a:lnTo>
                  <a:lnTo>
                    <a:pt x="76" y="1058"/>
                  </a:lnTo>
                  <a:lnTo>
                    <a:pt x="77" y="1068"/>
                  </a:lnTo>
                  <a:lnTo>
                    <a:pt x="78" y="1077"/>
                  </a:lnTo>
                  <a:lnTo>
                    <a:pt x="79" y="1087"/>
                  </a:lnTo>
                  <a:lnTo>
                    <a:pt x="81" y="1097"/>
                  </a:lnTo>
                  <a:lnTo>
                    <a:pt x="82" y="1107"/>
                  </a:lnTo>
                  <a:lnTo>
                    <a:pt x="86" y="1118"/>
                  </a:lnTo>
                  <a:lnTo>
                    <a:pt x="88" y="1128"/>
                  </a:lnTo>
                  <a:lnTo>
                    <a:pt x="90" y="1139"/>
                  </a:lnTo>
                  <a:lnTo>
                    <a:pt x="92" y="1150"/>
                  </a:lnTo>
                  <a:lnTo>
                    <a:pt x="95" y="1161"/>
                  </a:lnTo>
                  <a:lnTo>
                    <a:pt x="99" y="1171"/>
                  </a:lnTo>
                  <a:lnTo>
                    <a:pt x="102" y="1182"/>
                  </a:lnTo>
                  <a:lnTo>
                    <a:pt x="105" y="1192"/>
                  </a:lnTo>
                  <a:lnTo>
                    <a:pt x="110" y="1203"/>
                  </a:lnTo>
                  <a:lnTo>
                    <a:pt x="113" y="1213"/>
                  </a:lnTo>
                  <a:lnTo>
                    <a:pt x="116" y="1224"/>
                  </a:lnTo>
                  <a:lnTo>
                    <a:pt x="121" y="1235"/>
                  </a:lnTo>
                  <a:lnTo>
                    <a:pt x="126" y="1246"/>
                  </a:lnTo>
                  <a:lnTo>
                    <a:pt x="130" y="1256"/>
                  </a:lnTo>
                  <a:lnTo>
                    <a:pt x="136" y="1267"/>
                  </a:lnTo>
                  <a:lnTo>
                    <a:pt x="141" y="1278"/>
                  </a:lnTo>
                  <a:lnTo>
                    <a:pt x="148" y="1289"/>
                  </a:lnTo>
                  <a:lnTo>
                    <a:pt x="153" y="1299"/>
                  </a:lnTo>
                  <a:lnTo>
                    <a:pt x="160" y="1310"/>
                  </a:lnTo>
                  <a:lnTo>
                    <a:pt x="167" y="1319"/>
                  </a:lnTo>
                  <a:lnTo>
                    <a:pt x="174" y="1330"/>
                  </a:lnTo>
                  <a:lnTo>
                    <a:pt x="181" y="1340"/>
                  </a:lnTo>
                  <a:lnTo>
                    <a:pt x="190" y="1351"/>
                  </a:lnTo>
                  <a:lnTo>
                    <a:pt x="197" y="1361"/>
                  </a:lnTo>
                  <a:lnTo>
                    <a:pt x="207" y="1372"/>
                  </a:lnTo>
                  <a:lnTo>
                    <a:pt x="215" y="1381"/>
                  </a:lnTo>
                  <a:lnTo>
                    <a:pt x="224" y="1390"/>
                  </a:lnTo>
                  <a:lnTo>
                    <a:pt x="233" y="1397"/>
                  </a:lnTo>
                  <a:lnTo>
                    <a:pt x="244" y="1406"/>
                  </a:lnTo>
                  <a:lnTo>
                    <a:pt x="254" y="1413"/>
                  </a:lnTo>
                  <a:lnTo>
                    <a:pt x="265" y="1420"/>
                  </a:lnTo>
                  <a:lnTo>
                    <a:pt x="276" y="1427"/>
                  </a:lnTo>
                  <a:lnTo>
                    <a:pt x="288" y="1434"/>
                  </a:lnTo>
                  <a:lnTo>
                    <a:pt x="299" y="1439"/>
                  </a:lnTo>
                  <a:lnTo>
                    <a:pt x="312" y="1444"/>
                  </a:lnTo>
                  <a:lnTo>
                    <a:pt x="325" y="1450"/>
                  </a:lnTo>
                  <a:lnTo>
                    <a:pt x="338" y="1455"/>
                  </a:lnTo>
                  <a:lnTo>
                    <a:pt x="352" y="1459"/>
                  </a:lnTo>
                  <a:lnTo>
                    <a:pt x="365" y="1463"/>
                  </a:lnTo>
                  <a:lnTo>
                    <a:pt x="379" y="1466"/>
                  </a:lnTo>
                  <a:lnTo>
                    <a:pt x="393" y="1471"/>
                  </a:lnTo>
                  <a:lnTo>
                    <a:pt x="405" y="1473"/>
                  </a:lnTo>
                  <a:lnTo>
                    <a:pt x="421" y="1475"/>
                  </a:lnTo>
                  <a:lnTo>
                    <a:pt x="435" y="1477"/>
                  </a:lnTo>
                  <a:lnTo>
                    <a:pt x="450" y="1479"/>
                  </a:lnTo>
                  <a:lnTo>
                    <a:pt x="463" y="1480"/>
                  </a:lnTo>
                  <a:lnTo>
                    <a:pt x="479" y="1481"/>
                  </a:lnTo>
                  <a:lnTo>
                    <a:pt x="493" y="1483"/>
                  </a:lnTo>
                  <a:lnTo>
                    <a:pt x="508" y="1485"/>
                  </a:lnTo>
                  <a:lnTo>
                    <a:pt x="522" y="1485"/>
                  </a:lnTo>
                  <a:lnTo>
                    <a:pt x="538" y="1485"/>
                  </a:lnTo>
                  <a:lnTo>
                    <a:pt x="552" y="1485"/>
                  </a:lnTo>
                  <a:lnTo>
                    <a:pt x="567" y="1486"/>
                  </a:lnTo>
                  <a:lnTo>
                    <a:pt x="582" y="1485"/>
                  </a:lnTo>
                  <a:lnTo>
                    <a:pt x="597" y="1485"/>
                  </a:lnTo>
                  <a:lnTo>
                    <a:pt x="611" y="1485"/>
                  </a:lnTo>
                  <a:lnTo>
                    <a:pt x="626" y="1485"/>
                  </a:lnTo>
                  <a:lnTo>
                    <a:pt x="640" y="1483"/>
                  </a:lnTo>
                  <a:lnTo>
                    <a:pt x="654" y="1481"/>
                  </a:lnTo>
                  <a:lnTo>
                    <a:pt x="668" y="1479"/>
                  </a:lnTo>
                  <a:lnTo>
                    <a:pt x="682" y="1478"/>
                  </a:lnTo>
                  <a:lnTo>
                    <a:pt x="695" y="1476"/>
                  </a:lnTo>
                  <a:lnTo>
                    <a:pt x="709" y="1475"/>
                  </a:lnTo>
                  <a:lnTo>
                    <a:pt x="722" y="1474"/>
                  </a:lnTo>
                  <a:lnTo>
                    <a:pt x="735" y="1473"/>
                  </a:lnTo>
                  <a:lnTo>
                    <a:pt x="747" y="1471"/>
                  </a:lnTo>
                  <a:lnTo>
                    <a:pt x="759" y="1468"/>
                  </a:lnTo>
                  <a:lnTo>
                    <a:pt x="771" y="1466"/>
                  </a:lnTo>
                  <a:lnTo>
                    <a:pt x="783" y="1465"/>
                  </a:lnTo>
                  <a:lnTo>
                    <a:pt x="794" y="1463"/>
                  </a:lnTo>
                  <a:lnTo>
                    <a:pt x="805" y="1462"/>
                  </a:lnTo>
                  <a:lnTo>
                    <a:pt x="815" y="1460"/>
                  </a:lnTo>
                  <a:lnTo>
                    <a:pt x="826" y="1459"/>
                  </a:lnTo>
                  <a:lnTo>
                    <a:pt x="834" y="1455"/>
                  </a:lnTo>
                  <a:lnTo>
                    <a:pt x="843" y="1454"/>
                  </a:lnTo>
                  <a:lnTo>
                    <a:pt x="852" y="1452"/>
                  </a:lnTo>
                  <a:lnTo>
                    <a:pt x="861" y="1451"/>
                  </a:lnTo>
                  <a:lnTo>
                    <a:pt x="867" y="1449"/>
                  </a:lnTo>
                  <a:lnTo>
                    <a:pt x="875" y="1448"/>
                  </a:lnTo>
                  <a:lnTo>
                    <a:pt x="882" y="1445"/>
                  </a:lnTo>
                  <a:lnTo>
                    <a:pt x="888" y="1445"/>
                  </a:lnTo>
                  <a:lnTo>
                    <a:pt x="897" y="1442"/>
                  </a:lnTo>
                  <a:lnTo>
                    <a:pt x="905" y="1441"/>
                  </a:lnTo>
                  <a:lnTo>
                    <a:pt x="909" y="1440"/>
                  </a:lnTo>
                  <a:lnTo>
                    <a:pt x="911" y="1440"/>
                  </a:lnTo>
                  <a:lnTo>
                    <a:pt x="913" y="1441"/>
                  </a:lnTo>
                  <a:lnTo>
                    <a:pt x="921" y="1448"/>
                  </a:lnTo>
                  <a:lnTo>
                    <a:pt x="926" y="1451"/>
                  </a:lnTo>
                  <a:lnTo>
                    <a:pt x="934" y="1456"/>
                  </a:lnTo>
                  <a:lnTo>
                    <a:pt x="937" y="1460"/>
                  </a:lnTo>
                  <a:lnTo>
                    <a:pt x="942" y="1463"/>
                  </a:lnTo>
                  <a:lnTo>
                    <a:pt x="946" y="1466"/>
                  </a:lnTo>
                  <a:lnTo>
                    <a:pt x="953" y="1469"/>
                  </a:lnTo>
                  <a:lnTo>
                    <a:pt x="957" y="1473"/>
                  </a:lnTo>
                  <a:lnTo>
                    <a:pt x="963" y="1476"/>
                  </a:lnTo>
                  <a:lnTo>
                    <a:pt x="967" y="1479"/>
                  </a:lnTo>
                  <a:lnTo>
                    <a:pt x="974" y="1483"/>
                  </a:lnTo>
                  <a:lnTo>
                    <a:pt x="979" y="1486"/>
                  </a:lnTo>
                  <a:lnTo>
                    <a:pt x="986" y="1490"/>
                  </a:lnTo>
                  <a:lnTo>
                    <a:pt x="992" y="1495"/>
                  </a:lnTo>
                  <a:lnTo>
                    <a:pt x="1000" y="1499"/>
                  </a:lnTo>
                  <a:lnTo>
                    <a:pt x="1006" y="1502"/>
                  </a:lnTo>
                  <a:lnTo>
                    <a:pt x="1013" y="1506"/>
                  </a:lnTo>
                  <a:lnTo>
                    <a:pt x="1021" y="1510"/>
                  </a:lnTo>
                  <a:lnTo>
                    <a:pt x="1029" y="1514"/>
                  </a:lnTo>
                  <a:lnTo>
                    <a:pt x="1037" y="1518"/>
                  </a:lnTo>
                  <a:lnTo>
                    <a:pt x="1046" y="1523"/>
                  </a:lnTo>
                  <a:lnTo>
                    <a:pt x="1053" y="1526"/>
                  </a:lnTo>
                  <a:lnTo>
                    <a:pt x="1063" y="1532"/>
                  </a:lnTo>
                  <a:lnTo>
                    <a:pt x="1071" y="1535"/>
                  </a:lnTo>
                  <a:lnTo>
                    <a:pt x="1080" y="1540"/>
                  </a:lnTo>
                  <a:lnTo>
                    <a:pt x="1089" y="1543"/>
                  </a:lnTo>
                  <a:lnTo>
                    <a:pt x="1098" y="1547"/>
                  </a:lnTo>
                  <a:lnTo>
                    <a:pt x="1107" y="1550"/>
                  </a:lnTo>
                  <a:lnTo>
                    <a:pt x="1117" y="1554"/>
                  </a:lnTo>
                  <a:lnTo>
                    <a:pt x="1127" y="1557"/>
                  </a:lnTo>
                  <a:lnTo>
                    <a:pt x="1137" y="1561"/>
                  </a:lnTo>
                  <a:lnTo>
                    <a:pt x="1147" y="1565"/>
                  </a:lnTo>
                  <a:lnTo>
                    <a:pt x="1156" y="1568"/>
                  </a:lnTo>
                  <a:lnTo>
                    <a:pt x="1166" y="1571"/>
                  </a:lnTo>
                  <a:lnTo>
                    <a:pt x="1176" y="1575"/>
                  </a:lnTo>
                  <a:lnTo>
                    <a:pt x="1186" y="1577"/>
                  </a:lnTo>
                  <a:lnTo>
                    <a:pt x="1197" y="1579"/>
                  </a:lnTo>
                  <a:lnTo>
                    <a:pt x="1208" y="1581"/>
                  </a:lnTo>
                  <a:lnTo>
                    <a:pt x="1220" y="1584"/>
                  </a:lnTo>
                  <a:lnTo>
                    <a:pt x="1230" y="1586"/>
                  </a:lnTo>
                  <a:lnTo>
                    <a:pt x="1241" y="1588"/>
                  </a:lnTo>
                  <a:lnTo>
                    <a:pt x="1252" y="1589"/>
                  </a:lnTo>
                  <a:lnTo>
                    <a:pt x="1264" y="1591"/>
                  </a:lnTo>
                  <a:lnTo>
                    <a:pt x="1275" y="1591"/>
                  </a:lnTo>
                  <a:lnTo>
                    <a:pt x="1287" y="1592"/>
                  </a:lnTo>
                  <a:lnTo>
                    <a:pt x="1298" y="1593"/>
                  </a:lnTo>
                  <a:lnTo>
                    <a:pt x="1310" y="1594"/>
                  </a:lnTo>
                  <a:lnTo>
                    <a:pt x="1321" y="1593"/>
                  </a:lnTo>
                  <a:lnTo>
                    <a:pt x="1333" y="1593"/>
                  </a:lnTo>
                  <a:lnTo>
                    <a:pt x="1344" y="1592"/>
                  </a:lnTo>
                  <a:lnTo>
                    <a:pt x="1356" y="1592"/>
                  </a:lnTo>
                  <a:lnTo>
                    <a:pt x="1367" y="1590"/>
                  </a:lnTo>
                  <a:lnTo>
                    <a:pt x="1379" y="1589"/>
                  </a:lnTo>
                  <a:lnTo>
                    <a:pt x="1390" y="1588"/>
                  </a:lnTo>
                  <a:lnTo>
                    <a:pt x="1403" y="1587"/>
                  </a:lnTo>
                  <a:lnTo>
                    <a:pt x="1414" y="1583"/>
                  </a:lnTo>
                  <a:lnTo>
                    <a:pt x="1426" y="1580"/>
                  </a:lnTo>
                  <a:lnTo>
                    <a:pt x="1437" y="1576"/>
                  </a:lnTo>
                  <a:lnTo>
                    <a:pt x="1449" y="1571"/>
                  </a:lnTo>
                  <a:lnTo>
                    <a:pt x="1459" y="1566"/>
                  </a:lnTo>
                  <a:lnTo>
                    <a:pt x="1472" y="1561"/>
                  </a:lnTo>
                  <a:lnTo>
                    <a:pt x="1483" y="1556"/>
                  </a:lnTo>
                  <a:lnTo>
                    <a:pt x="1495" y="1550"/>
                  </a:lnTo>
                  <a:lnTo>
                    <a:pt x="1505" y="1543"/>
                  </a:lnTo>
                  <a:lnTo>
                    <a:pt x="1516" y="1536"/>
                  </a:lnTo>
                  <a:lnTo>
                    <a:pt x="1525" y="1529"/>
                  </a:lnTo>
                  <a:lnTo>
                    <a:pt x="1537" y="1521"/>
                  </a:lnTo>
                  <a:lnTo>
                    <a:pt x="1547" y="1512"/>
                  </a:lnTo>
                  <a:lnTo>
                    <a:pt x="1558" y="1504"/>
                  </a:lnTo>
                  <a:lnTo>
                    <a:pt x="1569" y="1497"/>
                  </a:lnTo>
                  <a:lnTo>
                    <a:pt x="1580" y="1489"/>
                  </a:lnTo>
                  <a:lnTo>
                    <a:pt x="1590" y="1479"/>
                  </a:lnTo>
                  <a:lnTo>
                    <a:pt x="1600" y="1469"/>
                  </a:lnTo>
                  <a:lnTo>
                    <a:pt x="1610" y="1460"/>
                  </a:lnTo>
                  <a:lnTo>
                    <a:pt x="1621" y="1451"/>
                  </a:lnTo>
                  <a:lnTo>
                    <a:pt x="1631" y="1441"/>
                  </a:lnTo>
                  <a:lnTo>
                    <a:pt x="1640" y="1431"/>
                  </a:lnTo>
                  <a:lnTo>
                    <a:pt x="1650" y="1421"/>
                  </a:lnTo>
                  <a:lnTo>
                    <a:pt x="1660" y="1413"/>
                  </a:lnTo>
                  <a:lnTo>
                    <a:pt x="1669" y="1402"/>
                  </a:lnTo>
                  <a:lnTo>
                    <a:pt x="1678" y="1391"/>
                  </a:lnTo>
                  <a:lnTo>
                    <a:pt x="1686" y="1381"/>
                  </a:lnTo>
                  <a:lnTo>
                    <a:pt x="1696" y="1371"/>
                  </a:lnTo>
                  <a:lnTo>
                    <a:pt x="1704" y="1360"/>
                  </a:lnTo>
                  <a:lnTo>
                    <a:pt x="1713" y="1349"/>
                  </a:lnTo>
                  <a:lnTo>
                    <a:pt x="1721" y="1339"/>
                  </a:lnTo>
                  <a:lnTo>
                    <a:pt x="1730" y="1329"/>
                  </a:lnTo>
                  <a:lnTo>
                    <a:pt x="1737" y="1318"/>
                  </a:lnTo>
                  <a:lnTo>
                    <a:pt x="1744" y="1307"/>
                  </a:lnTo>
                  <a:lnTo>
                    <a:pt x="1752" y="1296"/>
                  </a:lnTo>
                  <a:lnTo>
                    <a:pt x="1760" y="1287"/>
                  </a:lnTo>
                  <a:lnTo>
                    <a:pt x="1766" y="1277"/>
                  </a:lnTo>
                  <a:lnTo>
                    <a:pt x="1774" y="1267"/>
                  </a:lnTo>
                  <a:lnTo>
                    <a:pt x="1781" y="1257"/>
                  </a:lnTo>
                  <a:lnTo>
                    <a:pt x="1788" y="1247"/>
                  </a:lnTo>
                  <a:lnTo>
                    <a:pt x="1794" y="1237"/>
                  </a:lnTo>
                  <a:lnTo>
                    <a:pt x="1799" y="1227"/>
                  </a:lnTo>
                  <a:lnTo>
                    <a:pt x="1805" y="1219"/>
                  </a:lnTo>
                  <a:lnTo>
                    <a:pt x="1811" y="1210"/>
                  </a:lnTo>
                  <a:lnTo>
                    <a:pt x="1817" y="1201"/>
                  </a:lnTo>
                  <a:lnTo>
                    <a:pt x="1822" y="1194"/>
                  </a:lnTo>
                  <a:lnTo>
                    <a:pt x="1828" y="1185"/>
                  </a:lnTo>
                  <a:lnTo>
                    <a:pt x="1833" y="1178"/>
                  </a:lnTo>
                  <a:lnTo>
                    <a:pt x="1836" y="1171"/>
                  </a:lnTo>
                  <a:lnTo>
                    <a:pt x="1841" y="1163"/>
                  </a:lnTo>
                  <a:lnTo>
                    <a:pt x="1844" y="1156"/>
                  </a:lnTo>
                  <a:lnTo>
                    <a:pt x="1848" y="1151"/>
                  </a:lnTo>
                  <a:lnTo>
                    <a:pt x="1851" y="1144"/>
                  </a:lnTo>
                  <a:lnTo>
                    <a:pt x="1854" y="1139"/>
                  </a:lnTo>
                  <a:lnTo>
                    <a:pt x="1857" y="1133"/>
                  </a:lnTo>
                  <a:lnTo>
                    <a:pt x="1860" y="1130"/>
                  </a:lnTo>
                  <a:lnTo>
                    <a:pt x="1864" y="1122"/>
                  </a:lnTo>
                  <a:lnTo>
                    <a:pt x="1868" y="1117"/>
                  </a:lnTo>
                  <a:lnTo>
                    <a:pt x="1870" y="1113"/>
                  </a:lnTo>
                  <a:lnTo>
                    <a:pt x="1871" y="1113"/>
                  </a:lnTo>
                  <a:lnTo>
                    <a:pt x="1871" y="1114"/>
                  </a:lnTo>
                  <a:lnTo>
                    <a:pt x="1872" y="1119"/>
                  </a:lnTo>
                  <a:lnTo>
                    <a:pt x="1872" y="1122"/>
                  </a:lnTo>
                  <a:lnTo>
                    <a:pt x="1874" y="1127"/>
                  </a:lnTo>
                  <a:lnTo>
                    <a:pt x="1875" y="1132"/>
                  </a:lnTo>
                  <a:lnTo>
                    <a:pt x="1877" y="1139"/>
                  </a:lnTo>
                  <a:lnTo>
                    <a:pt x="1878" y="1145"/>
                  </a:lnTo>
                  <a:lnTo>
                    <a:pt x="1880" y="1152"/>
                  </a:lnTo>
                  <a:lnTo>
                    <a:pt x="1881" y="1160"/>
                  </a:lnTo>
                  <a:lnTo>
                    <a:pt x="1885" y="1169"/>
                  </a:lnTo>
                  <a:lnTo>
                    <a:pt x="1886" y="1178"/>
                  </a:lnTo>
                  <a:lnTo>
                    <a:pt x="1889" y="1188"/>
                  </a:lnTo>
                  <a:lnTo>
                    <a:pt x="1892" y="1199"/>
                  </a:lnTo>
                  <a:lnTo>
                    <a:pt x="1895" y="1211"/>
                  </a:lnTo>
                  <a:lnTo>
                    <a:pt x="1898" y="1222"/>
                  </a:lnTo>
                  <a:lnTo>
                    <a:pt x="1901" y="1234"/>
                  </a:lnTo>
                  <a:lnTo>
                    <a:pt x="1904" y="1247"/>
                  </a:lnTo>
                  <a:lnTo>
                    <a:pt x="1909" y="1260"/>
                  </a:lnTo>
                  <a:lnTo>
                    <a:pt x="1912" y="1273"/>
                  </a:lnTo>
                  <a:lnTo>
                    <a:pt x="1916" y="1288"/>
                  </a:lnTo>
                  <a:lnTo>
                    <a:pt x="1921" y="1302"/>
                  </a:lnTo>
                  <a:lnTo>
                    <a:pt x="1926" y="1317"/>
                  </a:lnTo>
                  <a:lnTo>
                    <a:pt x="1931" y="1331"/>
                  </a:lnTo>
                  <a:lnTo>
                    <a:pt x="1936" y="1347"/>
                  </a:lnTo>
                  <a:lnTo>
                    <a:pt x="1940" y="1362"/>
                  </a:lnTo>
                  <a:lnTo>
                    <a:pt x="1947" y="1379"/>
                  </a:lnTo>
                  <a:lnTo>
                    <a:pt x="1952" y="1394"/>
                  </a:lnTo>
                  <a:lnTo>
                    <a:pt x="1959" y="1410"/>
                  </a:lnTo>
                  <a:lnTo>
                    <a:pt x="1966" y="1427"/>
                  </a:lnTo>
                  <a:lnTo>
                    <a:pt x="1972" y="1444"/>
                  </a:lnTo>
                  <a:lnTo>
                    <a:pt x="1979" y="1461"/>
                  </a:lnTo>
                  <a:lnTo>
                    <a:pt x="1985" y="1477"/>
                  </a:lnTo>
                  <a:lnTo>
                    <a:pt x="1992" y="1494"/>
                  </a:lnTo>
                  <a:lnTo>
                    <a:pt x="1999" y="1511"/>
                  </a:lnTo>
                  <a:lnTo>
                    <a:pt x="2006" y="1527"/>
                  </a:lnTo>
                  <a:lnTo>
                    <a:pt x="2015" y="1544"/>
                  </a:lnTo>
                  <a:lnTo>
                    <a:pt x="2022" y="1561"/>
                  </a:lnTo>
                  <a:lnTo>
                    <a:pt x="2031" y="1579"/>
                  </a:lnTo>
                  <a:lnTo>
                    <a:pt x="2039" y="1595"/>
                  </a:lnTo>
                  <a:lnTo>
                    <a:pt x="2048" y="1612"/>
                  </a:lnTo>
                  <a:lnTo>
                    <a:pt x="2056" y="1628"/>
                  </a:lnTo>
                  <a:lnTo>
                    <a:pt x="2066" y="1646"/>
                  </a:lnTo>
                  <a:lnTo>
                    <a:pt x="2075" y="1662"/>
                  </a:lnTo>
                  <a:lnTo>
                    <a:pt x="2085" y="1679"/>
                  </a:lnTo>
                  <a:lnTo>
                    <a:pt x="2095" y="1695"/>
                  </a:lnTo>
                  <a:lnTo>
                    <a:pt x="2106" y="1711"/>
                  </a:lnTo>
                  <a:lnTo>
                    <a:pt x="2116" y="1726"/>
                  </a:lnTo>
                  <a:lnTo>
                    <a:pt x="2125" y="1741"/>
                  </a:lnTo>
                  <a:lnTo>
                    <a:pt x="2136" y="1756"/>
                  </a:lnTo>
                  <a:lnTo>
                    <a:pt x="2148" y="1772"/>
                  </a:lnTo>
                  <a:lnTo>
                    <a:pt x="2159" y="1786"/>
                  </a:lnTo>
                  <a:lnTo>
                    <a:pt x="2171" y="1800"/>
                  </a:lnTo>
                  <a:lnTo>
                    <a:pt x="2182" y="1813"/>
                  </a:lnTo>
                  <a:lnTo>
                    <a:pt x="2195" y="1827"/>
                  </a:lnTo>
                  <a:lnTo>
                    <a:pt x="2208" y="1840"/>
                  </a:lnTo>
                  <a:lnTo>
                    <a:pt x="2220" y="1852"/>
                  </a:lnTo>
                  <a:lnTo>
                    <a:pt x="2233" y="1864"/>
                  </a:lnTo>
                  <a:lnTo>
                    <a:pt x="2247" y="1876"/>
                  </a:lnTo>
                  <a:lnTo>
                    <a:pt x="2260" y="1885"/>
                  </a:lnTo>
                  <a:lnTo>
                    <a:pt x="2273" y="1896"/>
                  </a:lnTo>
                  <a:lnTo>
                    <a:pt x="2287" y="1906"/>
                  </a:lnTo>
                  <a:lnTo>
                    <a:pt x="2303" y="1916"/>
                  </a:lnTo>
                  <a:lnTo>
                    <a:pt x="2307" y="1918"/>
                  </a:lnTo>
                  <a:lnTo>
                    <a:pt x="2313" y="1922"/>
                  </a:lnTo>
                  <a:lnTo>
                    <a:pt x="2318" y="1925"/>
                  </a:lnTo>
                  <a:lnTo>
                    <a:pt x="2324" y="1928"/>
                  </a:lnTo>
                  <a:lnTo>
                    <a:pt x="2333" y="1933"/>
                  </a:lnTo>
                  <a:lnTo>
                    <a:pt x="2344" y="1938"/>
                  </a:lnTo>
                  <a:lnTo>
                    <a:pt x="2353" y="1941"/>
                  </a:lnTo>
                  <a:lnTo>
                    <a:pt x="2362" y="1945"/>
                  </a:lnTo>
                  <a:lnTo>
                    <a:pt x="2371" y="1948"/>
                  </a:lnTo>
                  <a:lnTo>
                    <a:pt x="2379" y="1951"/>
                  </a:lnTo>
                  <a:lnTo>
                    <a:pt x="2386" y="1952"/>
                  </a:lnTo>
                  <a:lnTo>
                    <a:pt x="2394" y="1953"/>
                  </a:lnTo>
                  <a:lnTo>
                    <a:pt x="2400" y="1953"/>
                  </a:lnTo>
                  <a:lnTo>
                    <a:pt x="2408" y="1954"/>
                  </a:lnTo>
                  <a:lnTo>
                    <a:pt x="2413" y="1953"/>
                  </a:lnTo>
                  <a:lnTo>
                    <a:pt x="2420" y="1953"/>
                  </a:lnTo>
                  <a:lnTo>
                    <a:pt x="2425" y="1952"/>
                  </a:lnTo>
                  <a:lnTo>
                    <a:pt x="2431" y="1951"/>
                  </a:lnTo>
                  <a:lnTo>
                    <a:pt x="2439" y="1945"/>
                  </a:lnTo>
                  <a:lnTo>
                    <a:pt x="2446" y="1939"/>
                  </a:lnTo>
                  <a:lnTo>
                    <a:pt x="2452" y="1929"/>
                  </a:lnTo>
                  <a:lnTo>
                    <a:pt x="2458" y="1921"/>
                  </a:lnTo>
                  <a:lnTo>
                    <a:pt x="2459" y="1914"/>
                  </a:lnTo>
                  <a:lnTo>
                    <a:pt x="2460" y="1908"/>
                  </a:lnTo>
                  <a:lnTo>
                    <a:pt x="2462" y="1902"/>
                  </a:lnTo>
                  <a:lnTo>
                    <a:pt x="2464" y="1896"/>
                  </a:lnTo>
                  <a:lnTo>
                    <a:pt x="2465" y="1889"/>
                  </a:lnTo>
                  <a:lnTo>
                    <a:pt x="2466" y="1882"/>
                  </a:lnTo>
                  <a:lnTo>
                    <a:pt x="2466" y="1875"/>
                  </a:lnTo>
                  <a:lnTo>
                    <a:pt x="2467" y="1868"/>
                  </a:lnTo>
                  <a:lnTo>
                    <a:pt x="2466" y="1859"/>
                  </a:lnTo>
                  <a:lnTo>
                    <a:pt x="2466" y="1850"/>
                  </a:lnTo>
                  <a:lnTo>
                    <a:pt x="2465" y="1842"/>
                  </a:lnTo>
                  <a:lnTo>
                    <a:pt x="2465" y="1834"/>
                  </a:lnTo>
                  <a:lnTo>
                    <a:pt x="2464" y="1824"/>
                  </a:lnTo>
                  <a:lnTo>
                    <a:pt x="2463" y="1815"/>
                  </a:lnTo>
                  <a:lnTo>
                    <a:pt x="2462" y="1807"/>
                  </a:lnTo>
                  <a:lnTo>
                    <a:pt x="2460" y="1798"/>
                  </a:lnTo>
                  <a:lnTo>
                    <a:pt x="2458" y="1788"/>
                  </a:lnTo>
                  <a:lnTo>
                    <a:pt x="2456" y="1778"/>
                  </a:lnTo>
                  <a:lnTo>
                    <a:pt x="2454" y="1768"/>
                  </a:lnTo>
                  <a:lnTo>
                    <a:pt x="2453" y="1758"/>
                  </a:lnTo>
                  <a:lnTo>
                    <a:pt x="2450" y="1748"/>
                  </a:lnTo>
                  <a:lnTo>
                    <a:pt x="2447" y="1738"/>
                  </a:lnTo>
                  <a:lnTo>
                    <a:pt x="2445" y="1728"/>
                  </a:lnTo>
                  <a:lnTo>
                    <a:pt x="2443" y="1718"/>
                  </a:lnTo>
                  <a:lnTo>
                    <a:pt x="2440" y="1707"/>
                  </a:lnTo>
                  <a:lnTo>
                    <a:pt x="2436" y="1696"/>
                  </a:lnTo>
                  <a:lnTo>
                    <a:pt x="2433" y="1685"/>
                  </a:lnTo>
                  <a:lnTo>
                    <a:pt x="2430" y="1675"/>
                  </a:lnTo>
                  <a:lnTo>
                    <a:pt x="2425" y="1664"/>
                  </a:lnTo>
                  <a:lnTo>
                    <a:pt x="2422" y="1653"/>
                  </a:lnTo>
                  <a:lnTo>
                    <a:pt x="2419" y="1642"/>
                  </a:lnTo>
                  <a:lnTo>
                    <a:pt x="2416" y="1633"/>
                  </a:lnTo>
                  <a:lnTo>
                    <a:pt x="2411" y="1622"/>
                  </a:lnTo>
                  <a:lnTo>
                    <a:pt x="2408" y="1611"/>
                  </a:lnTo>
                  <a:lnTo>
                    <a:pt x="2404" y="1600"/>
                  </a:lnTo>
                  <a:lnTo>
                    <a:pt x="2400" y="1590"/>
                  </a:lnTo>
                  <a:lnTo>
                    <a:pt x="2396" y="1580"/>
                  </a:lnTo>
                  <a:lnTo>
                    <a:pt x="2393" y="1570"/>
                  </a:lnTo>
                  <a:lnTo>
                    <a:pt x="2389" y="1560"/>
                  </a:lnTo>
                  <a:lnTo>
                    <a:pt x="2386" y="1550"/>
                  </a:lnTo>
                  <a:lnTo>
                    <a:pt x="2382" y="1540"/>
                  </a:lnTo>
                  <a:lnTo>
                    <a:pt x="2377" y="1530"/>
                  </a:lnTo>
                  <a:lnTo>
                    <a:pt x="2373" y="1520"/>
                  </a:lnTo>
                  <a:lnTo>
                    <a:pt x="2370" y="1511"/>
                  </a:lnTo>
                  <a:lnTo>
                    <a:pt x="2365" y="1501"/>
                  </a:lnTo>
                  <a:lnTo>
                    <a:pt x="2361" y="1491"/>
                  </a:lnTo>
                  <a:lnTo>
                    <a:pt x="2358" y="1483"/>
                  </a:lnTo>
                  <a:lnTo>
                    <a:pt x="2354" y="1475"/>
                  </a:lnTo>
                  <a:lnTo>
                    <a:pt x="2350" y="1466"/>
                  </a:lnTo>
                  <a:lnTo>
                    <a:pt x="2347" y="1459"/>
                  </a:lnTo>
                  <a:lnTo>
                    <a:pt x="2342" y="1450"/>
                  </a:lnTo>
                  <a:lnTo>
                    <a:pt x="2339" y="1443"/>
                  </a:lnTo>
                  <a:lnTo>
                    <a:pt x="2336" y="1436"/>
                  </a:lnTo>
                  <a:lnTo>
                    <a:pt x="2332" y="1428"/>
                  </a:lnTo>
                  <a:lnTo>
                    <a:pt x="2329" y="1421"/>
                  </a:lnTo>
                  <a:lnTo>
                    <a:pt x="2327" y="1416"/>
                  </a:lnTo>
                  <a:lnTo>
                    <a:pt x="2321" y="1407"/>
                  </a:lnTo>
                  <a:lnTo>
                    <a:pt x="2317" y="1398"/>
                  </a:lnTo>
                  <a:lnTo>
                    <a:pt x="2312" y="1390"/>
                  </a:lnTo>
                  <a:lnTo>
                    <a:pt x="2307" y="1382"/>
                  </a:lnTo>
                  <a:lnTo>
                    <a:pt x="2301" y="1373"/>
                  </a:lnTo>
                  <a:lnTo>
                    <a:pt x="2295" y="1365"/>
                  </a:lnTo>
                  <a:lnTo>
                    <a:pt x="2289" y="1357"/>
                  </a:lnTo>
                  <a:lnTo>
                    <a:pt x="2283" y="1349"/>
                  </a:lnTo>
                  <a:lnTo>
                    <a:pt x="2275" y="1340"/>
                  </a:lnTo>
                  <a:lnTo>
                    <a:pt x="2268" y="1333"/>
                  </a:lnTo>
                  <a:lnTo>
                    <a:pt x="2260" y="1324"/>
                  </a:lnTo>
                  <a:lnTo>
                    <a:pt x="2254" y="1316"/>
                  </a:lnTo>
                  <a:lnTo>
                    <a:pt x="2246" y="1307"/>
                  </a:lnTo>
                  <a:lnTo>
                    <a:pt x="2238" y="1300"/>
                  </a:lnTo>
                  <a:lnTo>
                    <a:pt x="2231" y="1291"/>
                  </a:lnTo>
                  <a:lnTo>
                    <a:pt x="2223" y="1283"/>
                  </a:lnTo>
                  <a:lnTo>
                    <a:pt x="2213" y="1273"/>
                  </a:lnTo>
                  <a:lnTo>
                    <a:pt x="2204" y="1266"/>
                  </a:lnTo>
                  <a:lnTo>
                    <a:pt x="2195" y="1257"/>
                  </a:lnTo>
                  <a:lnTo>
                    <a:pt x="2187" y="1249"/>
                  </a:lnTo>
                  <a:lnTo>
                    <a:pt x="2178" y="1241"/>
                  </a:lnTo>
                  <a:lnTo>
                    <a:pt x="2169" y="1233"/>
                  </a:lnTo>
                  <a:lnTo>
                    <a:pt x="2160" y="1224"/>
                  </a:lnTo>
                  <a:lnTo>
                    <a:pt x="2152" y="1218"/>
                  </a:lnTo>
                  <a:lnTo>
                    <a:pt x="2142" y="1209"/>
                  </a:lnTo>
                  <a:lnTo>
                    <a:pt x="2133" y="1201"/>
                  </a:lnTo>
                  <a:lnTo>
                    <a:pt x="2124" y="1194"/>
                  </a:lnTo>
                  <a:lnTo>
                    <a:pt x="2116" y="1187"/>
                  </a:lnTo>
                  <a:lnTo>
                    <a:pt x="2106" y="1179"/>
                  </a:lnTo>
                  <a:lnTo>
                    <a:pt x="2097" y="1172"/>
                  </a:lnTo>
                  <a:lnTo>
                    <a:pt x="2088" y="1165"/>
                  </a:lnTo>
                  <a:lnTo>
                    <a:pt x="2079" y="1159"/>
                  </a:lnTo>
                  <a:lnTo>
                    <a:pt x="2070" y="1151"/>
                  </a:lnTo>
                  <a:lnTo>
                    <a:pt x="2061" y="1144"/>
                  </a:lnTo>
                  <a:lnTo>
                    <a:pt x="2052" y="1138"/>
                  </a:lnTo>
                  <a:lnTo>
                    <a:pt x="2043" y="1131"/>
                  </a:lnTo>
                  <a:lnTo>
                    <a:pt x="2033" y="1125"/>
                  </a:lnTo>
                  <a:lnTo>
                    <a:pt x="2026" y="1118"/>
                  </a:lnTo>
                  <a:lnTo>
                    <a:pt x="2017" y="1111"/>
                  </a:lnTo>
                  <a:lnTo>
                    <a:pt x="2009" y="1106"/>
                  </a:lnTo>
                  <a:lnTo>
                    <a:pt x="2001" y="1099"/>
                  </a:lnTo>
                  <a:lnTo>
                    <a:pt x="1993" y="1094"/>
                  </a:lnTo>
                  <a:lnTo>
                    <a:pt x="1985" y="1088"/>
                  </a:lnTo>
                  <a:lnTo>
                    <a:pt x="1979" y="1084"/>
                  </a:lnTo>
                  <a:lnTo>
                    <a:pt x="1971" y="1079"/>
                  </a:lnTo>
                  <a:lnTo>
                    <a:pt x="1964" y="1074"/>
                  </a:lnTo>
                  <a:lnTo>
                    <a:pt x="1958" y="1070"/>
                  </a:lnTo>
                  <a:lnTo>
                    <a:pt x="1952" y="1067"/>
                  </a:lnTo>
                  <a:lnTo>
                    <a:pt x="1946" y="1061"/>
                  </a:lnTo>
                  <a:lnTo>
                    <a:pt x="1939" y="1057"/>
                  </a:lnTo>
                  <a:lnTo>
                    <a:pt x="1934" y="1053"/>
                  </a:lnTo>
                  <a:lnTo>
                    <a:pt x="1928" y="1050"/>
                  </a:lnTo>
                  <a:lnTo>
                    <a:pt x="1918" y="1044"/>
                  </a:lnTo>
                  <a:lnTo>
                    <a:pt x="1912" y="1039"/>
                  </a:lnTo>
                  <a:lnTo>
                    <a:pt x="1904" y="1035"/>
                  </a:lnTo>
                  <a:lnTo>
                    <a:pt x="1901" y="1033"/>
                  </a:lnTo>
                  <a:lnTo>
                    <a:pt x="1898" y="1030"/>
                  </a:lnTo>
                  <a:lnTo>
                    <a:pt x="1898" y="1030"/>
                  </a:lnTo>
                  <a:lnTo>
                    <a:pt x="1898" y="1028"/>
                  </a:lnTo>
                  <a:lnTo>
                    <a:pt x="1899" y="1023"/>
                  </a:lnTo>
                  <a:lnTo>
                    <a:pt x="1899" y="1017"/>
                  </a:lnTo>
                  <a:lnTo>
                    <a:pt x="1901" y="1013"/>
                  </a:lnTo>
                  <a:lnTo>
                    <a:pt x="1902" y="1007"/>
                  </a:lnTo>
                  <a:lnTo>
                    <a:pt x="1904" y="1002"/>
                  </a:lnTo>
                  <a:lnTo>
                    <a:pt x="1905" y="994"/>
                  </a:lnTo>
                  <a:lnTo>
                    <a:pt x="1908" y="987"/>
                  </a:lnTo>
                  <a:lnTo>
                    <a:pt x="1909" y="978"/>
                  </a:lnTo>
                  <a:lnTo>
                    <a:pt x="1911" y="970"/>
                  </a:lnTo>
                  <a:lnTo>
                    <a:pt x="1912" y="959"/>
                  </a:lnTo>
                  <a:lnTo>
                    <a:pt x="1914" y="949"/>
                  </a:lnTo>
                  <a:lnTo>
                    <a:pt x="1915" y="938"/>
                  </a:lnTo>
                  <a:lnTo>
                    <a:pt x="1917" y="929"/>
                  </a:lnTo>
                  <a:lnTo>
                    <a:pt x="1917" y="915"/>
                  </a:lnTo>
                  <a:lnTo>
                    <a:pt x="1920" y="903"/>
                  </a:lnTo>
                  <a:lnTo>
                    <a:pt x="1920" y="890"/>
                  </a:lnTo>
                  <a:lnTo>
                    <a:pt x="1922" y="878"/>
                  </a:lnTo>
                  <a:lnTo>
                    <a:pt x="1922" y="864"/>
                  </a:lnTo>
                  <a:lnTo>
                    <a:pt x="1922" y="851"/>
                  </a:lnTo>
                  <a:lnTo>
                    <a:pt x="1922" y="837"/>
                  </a:lnTo>
                  <a:lnTo>
                    <a:pt x="1923" y="822"/>
                  </a:lnTo>
                  <a:lnTo>
                    <a:pt x="1922" y="807"/>
                  </a:lnTo>
                  <a:lnTo>
                    <a:pt x="1922" y="792"/>
                  </a:lnTo>
                  <a:lnTo>
                    <a:pt x="1921" y="776"/>
                  </a:lnTo>
                  <a:lnTo>
                    <a:pt x="1920" y="762"/>
                  </a:lnTo>
                  <a:lnTo>
                    <a:pt x="1917" y="747"/>
                  </a:lnTo>
                  <a:lnTo>
                    <a:pt x="1915" y="732"/>
                  </a:lnTo>
                  <a:lnTo>
                    <a:pt x="1913" y="716"/>
                  </a:lnTo>
                  <a:lnTo>
                    <a:pt x="1911" y="701"/>
                  </a:lnTo>
                  <a:lnTo>
                    <a:pt x="1906" y="684"/>
                  </a:lnTo>
                  <a:lnTo>
                    <a:pt x="1902" y="668"/>
                  </a:lnTo>
                  <a:lnTo>
                    <a:pt x="1897" y="652"/>
                  </a:lnTo>
                  <a:lnTo>
                    <a:pt x="1892" y="636"/>
                  </a:lnTo>
                  <a:lnTo>
                    <a:pt x="1886" y="620"/>
                  </a:lnTo>
                  <a:lnTo>
                    <a:pt x="1879" y="605"/>
                  </a:lnTo>
                  <a:lnTo>
                    <a:pt x="1871" y="589"/>
                  </a:lnTo>
                  <a:lnTo>
                    <a:pt x="1865" y="575"/>
                  </a:lnTo>
                  <a:lnTo>
                    <a:pt x="1855" y="560"/>
                  </a:lnTo>
                  <a:lnTo>
                    <a:pt x="1846" y="545"/>
                  </a:lnTo>
                  <a:lnTo>
                    <a:pt x="1836" y="530"/>
                  </a:lnTo>
                  <a:lnTo>
                    <a:pt x="1826" y="517"/>
                  </a:lnTo>
                  <a:lnTo>
                    <a:pt x="1814" y="503"/>
                  </a:lnTo>
                  <a:lnTo>
                    <a:pt x="1802" y="488"/>
                  </a:lnTo>
                  <a:lnTo>
                    <a:pt x="1789" y="475"/>
                  </a:lnTo>
                  <a:lnTo>
                    <a:pt x="1776" y="463"/>
                  </a:lnTo>
                  <a:lnTo>
                    <a:pt x="1760" y="450"/>
                  </a:lnTo>
                  <a:lnTo>
                    <a:pt x="1744" y="437"/>
                  </a:lnTo>
                  <a:lnTo>
                    <a:pt x="1727" y="425"/>
                  </a:lnTo>
                  <a:lnTo>
                    <a:pt x="1710" y="414"/>
                  </a:lnTo>
                  <a:lnTo>
                    <a:pt x="1691" y="403"/>
                  </a:lnTo>
                  <a:lnTo>
                    <a:pt x="1672" y="393"/>
                  </a:lnTo>
                  <a:lnTo>
                    <a:pt x="1651" y="383"/>
                  </a:lnTo>
                  <a:lnTo>
                    <a:pt x="1631" y="376"/>
                  </a:lnTo>
                  <a:lnTo>
                    <a:pt x="1606" y="366"/>
                  </a:lnTo>
                  <a:lnTo>
                    <a:pt x="1582" y="359"/>
                  </a:lnTo>
                  <a:lnTo>
                    <a:pt x="1557" y="352"/>
                  </a:lnTo>
                  <a:lnTo>
                    <a:pt x="1532" y="346"/>
                  </a:lnTo>
                  <a:lnTo>
                    <a:pt x="1505" y="341"/>
                  </a:lnTo>
                  <a:lnTo>
                    <a:pt x="1475" y="336"/>
                  </a:lnTo>
                  <a:lnTo>
                    <a:pt x="1447" y="333"/>
                  </a:lnTo>
                  <a:lnTo>
                    <a:pt x="1417" y="331"/>
                  </a:lnTo>
                  <a:lnTo>
                    <a:pt x="1416" y="329"/>
                  </a:lnTo>
                  <a:lnTo>
                    <a:pt x="1416" y="326"/>
                  </a:lnTo>
                  <a:lnTo>
                    <a:pt x="1416" y="322"/>
                  </a:lnTo>
                  <a:lnTo>
                    <a:pt x="1416" y="317"/>
                  </a:lnTo>
                  <a:lnTo>
                    <a:pt x="1415" y="309"/>
                  </a:lnTo>
                  <a:lnTo>
                    <a:pt x="1414" y="300"/>
                  </a:lnTo>
                  <a:lnTo>
                    <a:pt x="1413" y="290"/>
                  </a:lnTo>
                  <a:lnTo>
                    <a:pt x="1412" y="280"/>
                  </a:lnTo>
                  <a:lnTo>
                    <a:pt x="1409" y="274"/>
                  </a:lnTo>
                  <a:lnTo>
                    <a:pt x="1408" y="267"/>
                  </a:lnTo>
                  <a:lnTo>
                    <a:pt x="1407" y="261"/>
                  </a:lnTo>
                  <a:lnTo>
                    <a:pt x="1406" y="255"/>
                  </a:lnTo>
                  <a:lnTo>
                    <a:pt x="1404" y="249"/>
                  </a:lnTo>
                  <a:lnTo>
                    <a:pt x="1403" y="242"/>
                  </a:lnTo>
                  <a:lnTo>
                    <a:pt x="1401" y="236"/>
                  </a:lnTo>
                  <a:lnTo>
                    <a:pt x="1399" y="229"/>
                  </a:lnTo>
                  <a:lnTo>
                    <a:pt x="1397" y="221"/>
                  </a:lnTo>
                  <a:lnTo>
                    <a:pt x="1395" y="214"/>
                  </a:lnTo>
                  <a:lnTo>
                    <a:pt x="1393" y="206"/>
                  </a:lnTo>
                  <a:lnTo>
                    <a:pt x="1391" y="199"/>
                  </a:lnTo>
                  <a:lnTo>
                    <a:pt x="1387" y="192"/>
                  </a:lnTo>
                  <a:lnTo>
                    <a:pt x="1385" y="185"/>
                  </a:lnTo>
                  <a:lnTo>
                    <a:pt x="1382" y="178"/>
                  </a:lnTo>
                  <a:lnTo>
                    <a:pt x="1380" y="171"/>
                  </a:lnTo>
                  <a:lnTo>
                    <a:pt x="1375" y="162"/>
                  </a:lnTo>
                  <a:lnTo>
                    <a:pt x="1372" y="155"/>
                  </a:lnTo>
                  <a:lnTo>
                    <a:pt x="1368" y="147"/>
                  </a:lnTo>
                  <a:lnTo>
                    <a:pt x="1364" y="140"/>
                  </a:lnTo>
                  <a:lnTo>
                    <a:pt x="1359" y="133"/>
                  </a:lnTo>
                  <a:lnTo>
                    <a:pt x="1355" y="125"/>
                  </a:lnTo>
                  <a:lnTo>
                    <a:pt x="1350" y="117"/>
                  </a:lnTo>
                  <a:lnTo>
                    <a:pt x="1346" y="111"/>
                  </a:lnTo>
                  <a:lnTo>
                    <a:pt x="1340" y="103"/>
                  </a:lnTo>
                  <a:lnTo>
                    <a:pt x="1335" y="97"/>
                  </a:lnTo>
                  <a:lnTo>
                    <a:pt x="1329" y="89"/>
                  </a:lnTo>
                  <a:lnTo>
                    <a:pt x="1324" y="82"/>
                  </a:lnTo>
                  <a:lnTo>
                    <a:pt x="1317" y="76"/>
                  </a:lnTo>
                  <a:lnTo>
                    <a:pt x="1311" y="69"/>
                  </a:lnTo>
                  <a:lnTo>
                    <a:pt x="1304" y="64"/>
                  </a:lnTo>
                  <a:lnTo>
                    <a:pt x="1299" y="58"/>
                  </a:lnTo>
                  <a:lnTo>
                    <a:pt x="1291" y="52"/>
                  </a:lnTo>
                  <a:lnTo>
                    <a:pt x="1283" y="46"/>
                  </a:lnTo>
                  <a:lnTo>
                    <a:pt x="1276" y="41"/>
                  </a:lnTo>
                  <a:lnTo>
                    <a:pt x="1268" y="36"/>
                  </a:lnTo>
                  <a:lnTo>
                    <a:pt x="1259" y="31"/>
                  </a:lnTo>
                  <a:lnTo>
                    <a:pt x="1251" y="26"/>
                  </a:lnTo>
                  <a:lnTo>
                    <a:pt x="1242" y="23"/>
                  </a:lnTo>
                  <a:lnTo>
                    <a:pt x="1233" y="20"/>
                  </a:lnTo>
                  <a:lnTo>
                    <a:pt x="1222" y="16"/>
                  </a:lnTo>
                  <a:lnTo>
                    <a:pt x="1212" y="12"/>
                  </a:lnTo>
                  <a:lnTo>
                    <a:pt x="1202" y="9"/>
                  </a:lnTo>
                  <a:lnTo>
                    <a:pt x="1193" y="8"/>
                  </a:lnTo>
                  <a:lnTo>
                    <a:pt x="1180" y="5"/>
                  </a:lnTo>
                  <a:lnTo>
                    <a:pt x="1170" y="3"/>
                  </a:lnTo>
                  <a:lnTo>
                    <a:pt x="1157" y="2"/>
                  </a:lnTo>
                  <a:lnTo>
                    <a:pt x="1147" y="2"/>
                  </a:lnTo>
                  <a:lnTo>
                    <a:pt x="1133" y="1"/>
                  </a:lnTo>
                  <a:lnTo>
                    <a:pt x="1120" y="0"/>
                  </a:lnTo>
                  <a:lnTo>
                    <a:pt x="1108" y="0"/>
                  </a:lnTo>
                  <a:lnTo>
                    <a:pt x="1097" y="1"/>
                  </a:lnTo>
                  <a:lnTo>
                    <a:pt x="1085" y="1"/>
                  </a:lnTo>
                  <a:lnTo>
                    <a:pt x="1074" y="2"/>
                  </a:lnTo>
                  <a:lnTo>
                    <a:pt x="1063" y="3"/>
                  </a:lnTo>
                  <a:lnTo>
                    <a:pt x="1053" y="6"/>
                  </a:lnTo>
                  <a:lnTo>
                    <a:pt x="1043" y="6"/>
                  </a:lnTo>
                  <a:lnTo>
                    <a:pt x="1033" y="8"/>
                  </a:lnTo>
                  <a:lnTo>
                    <a:pt x="1023" y="9"/>
                  </a:lnTo>
                  <a:lnTo>
                    <a:pt x="1014" y="12"/>
                  </a:lnTo>
                  <a:lnTo>
                    <a:pt x="1004" y="13"/>
                  </a:lnTo>
                  <a:lnTo>
                    <a:pt x="994" y="16"/>
                  </a:lnTo>
                  <a:lnTo>
                    <a:pt x="986" y="19"/>
                  </a:lnTo>
                  <a:lnTo>
                    <a:pt x="978" y="22"/>
                  </a:lnTo>
                  <a:lnTo>
                    <a:pt x="968" y="24"/>
                  </a:lnTo>
                  <a:lnTo>
                    <a:pt x="960" y="28"/>
                  </a:lnTo>
                  <a:lnTo>
                    <a:pt x="952" y="31"/>
                  </a:lnTo>
                  <a:lnTo>
                    <a:pt x="945" y="34"/>
                  </a:lnTo>
                  <a:lnTo>
                    <a:pt x="936" y="37"/>
                  </a:lnTo>
                  <a:lnTo>
                    <a:pt x="929" y="41"/>
                  </a:lnTo>
                  <a:lnTo>
                    <a:pt x="922" y="44"/>
                  </a:lnTo>
                  <a:lnTo>
                    <a:pt x="916" y="48"/>
                  </a:lnTo>
                  <a:lnTo>
                    <a:pt x="908" y="52"/>
                  </a:lnTo>
                  <a:lnTo>
                    <a:pt x="901" y="55"/>
                  </a:lnTo>
                  <a:lnTo>
                    <a:pt x="895" y="59"/>
                  </a:lnTo>
                  <a:lnTo>
                    <a:pt x="889" y="64"/>
                  </a:lnTo>
                  <a:lnTo>
                    <a:pt x="883" y="67"/>
                  </a:lnTo>
                  <a:lnTo>
                    <a:pt x="877" y="71"/>
                  </a:lnTo>
                  <a:lnTo>
                    <a:pt x="872" y="76"/>
                  </a:lnTo>
                  <a:lnTo>
                    <a:pt x="867" y="80"/>
                  </a:lnTo>
                  <a:lnTo>
                    <a:pt x="861" y="83"/>
                  </a:lnTo>
                  <a:lnTo>
                    <a:pt x="856" y="88"/>
                  </a:lnTo>
                  <a:lnTo>
                    <a:pt x="851" y="91"/>
                  </a:lnTo>
                  <a:lnTo>
                    <a:pt x="847" y="95"/>
                  </a:lnTo>
                  <a:lnTo>
                    <a:pt x="837" y="103"/>
                  </a:lnTo>
                  <a:lnTo>
                    <a:pt x="830" y="112"/>
                  </a:lnTo>
                  <a:lnTo>
                    <a:pt x="822" y="118"/>
                  </a:lnTo>
                  <a:lnTo>
                    <a:pt x="816" y="126"/>
                  </a:lnTo>
                  <a:lnTo>
                    <a:pt x="809" y="133"/>
                  </a:lnTo>
                  <a:lnTo>
                    <a:pt x="806" y="140"/>
                  </a:lnTo>
                  <a:lnTo>
                    <a:pt x="801" y="146"/>
                  </a:lnTo>
                  <a:lnTo>
                    <a:pt x="797" y="151"/>
                  </a:lnTo>
                  <a:lnTo>
                    <a:pt x="793" y="156"/>
                  </a:lnTo>
                  <a:lnTo>
                    <a:pt x="792" y="160"/>
                  </a:lnTo>
                  <a:lnTo>
                    <a:pt x="787" y="165"/>
                  </a:lnTo>
                  <a:lnTo>
                    <a:pt x="787" y="169"/>
                  </a:lnTo>
                  <a:lnTo>
                    <a:pt x="785" y="165"/>
                  </a:lnTo>
                  <a:lnTo>
                    <a:pt x="782" y="160"/>
                  </a:lnTo>
                  <a:lnTo>
                    <a:pt x="779" y="156"/>
                  </a:lnTo>
                  <a:lnTo>
                    <a:pt x="775" y="151"/>
                  </a:lnTo>
                  <a:lnTo>
                    <a:pt x="772" y="146"/>
                  </a:lnTo>
                  <a:lnTo>
                    <a:pt x="769" y="140"/>
                  </a:lnTo>
                  <a:lnTo>
                    <a:pt x="763" y="133"/>
                  </a:lnTo>
                  <a:lnTo>
                    <a:pt x="758" y="126"/>
                  </a:lnTo>
                  <a:lnTo>
                    <a:pt x="751" y="120"/>
                  </a:lnTo>
                  <a:lnTo>
                    <a:pt x="746" y="113"/>
                  </a:lnTo>
                  <a:lnTo>
                    <a:pt x="738" y="105"/>
                  </a:lnTo>
                  <a:lnTo>
                    <a:pt x="730" y="98"/>
                  </a:lnTo>
                  <a:lnTo>
                    <a:pt x="723" y="90"/>
                  </a:lnTo>
                  <a:lnTo>
                    <a:pt x="715" y="83"/>
                  </a:lnTo>
                  <a:lnTo>
                    <a:pt x="705" y="76"/>
                  </a:lnTo>
                  <a:lnTo>
                    <a:pt x="695" y="68"/>
                  </a:lnTo>
                  <a:lnTo>
                    <a:pt x="690" y="65"/>
                  </a:lnTo>
                  <a:lnTo>
                    <a:pt x="684" y="61"/>
                  </a:lnTo>
                  <a:lnTo>
                    <a:pt x="679" y="58"/>
                  </a:lnTo>
                  <a:lnTo>
                    <a:pt x="675" y="55"/>
                  </a:lnTo>
                  <a:lnTo>
                    <a:pt x="668" y="52"/>
                  </a:lnTo>
                  <a:lnTo>
                    <a:pt x="663" y="48"/>
                  </a:lnTo>
                  <a:lnTo>
                    <a:pt x="656" y="46"/>
                  </a:lnTo>
                  <a:lnTo>
                    <a:pt x="651" y="44"/>
                  </a:lnTo>
                  <a:lnTo>
                    <a:pt x="644" y="41"/>
                  </a:lnTo>
                  <a:lnTo>
                    <a:pt x="638" y="40"/>
                  </a:lnTo>
                  <a:lnTo>
                    <a:pt x="632" y="37"/>
                  </a:lnTo>
                  <a:lnTo>
                    <a:pt x="626" y="36"/>
                  </a:lnTo>
                  <a:lnTo>
                    <a:pt x="619" y="33"/>
                  </a:lnTo>
                  <a:lnTo>
                    <a:pt x="612" y="32"/>
                  </a:lnTo>
                  <a:lnTo>
                    <a:pt x="606" y="30"/>
                  </a:lnTo>
                  <a:lnTo>
                    <a:pt x="599" y="30"/>
                  </a:lnTo>
                  <a:lnTo>
                    <a:pt x="591" y="29"/>
                  </a:lnTo>
                  <a:lnTo>
                    <a:pt x="585" y="29"/>
                  </a:lnTo>
                  <a:lnTo>
                    <a:pt x="577" y="29"/>
                  </a:lnTo>
                  <a:lnTo>
                    <a:pt x="571" y="29"/>
                  </a:lnTo>
                  <a:lnTo>
                    <a:pt x="562" y="29"/>
                  </a:lnTo>
                  <a:lnTo>
                    <a:pt x="555" y="29"/>
                  </a:lnTo>
                  <a:lnTo>
                    <a:pt x="547" y="29"/>
                  </a:lnTo>
                  <a:lnTo>
                    <a:pt x="540" y="31"/>
                  </a:lnTo>
                  <a:lnTo>
                    <a:pt x="531" y="32"/>
                  </a:lnTo>
                  <a:lnTo>
                    <a:pt x="524" y="34"/>
                  </a:lnTo>
                  <a:lnTo>
                    <a:pt x="516" y="36"/>
                  </a:lnTo>
                  <a:lnTo>
                    <a:pt x="508" y="40"/>
                  </a:lnTo>
                  <a:lnTo>
                    <a:pt x="498" y="42"/>
                  </a:lnTo>
                  <a:lnTo>
                    <a:pt x="491" y="44"/>
                  </a:lnTo>
                  <a:lnTo>
                    <a:pt x="482" y="46"/>
                  </a:lnTo>
                  <a:lnTo>
                    <a:pt x="475" y="49"/>
                  </a:lnTo>
                  <a:lnTo>
                    <a:pt x="468" y="53"/>
                  </a:lnTo>
                  <a:lnTo>
                    <a:pt x="461" y="56"/>
                  </a:lnTo>
                  <a:lnTo>
                    <a:pt x="453" y="59"/>
                  </a:lnTo>
                  <a:lnTo>
                    <a:pt x="447" y="63"/>
                  </a:lnTo>
                  <a:lnTo>
                    <a:pt x="440" y="66"/>
                  </a:lnTo>
                  <a:lnTo>
                    <a:pt x="435" y="69"/>
                  </a:lnTo>
                  <a:lnTo>
                    <a:pt x="428" y="72"/>
                  </a:lnTo>
                  <a:lnTo>
                    <a:pt x="423" y="77"/>
                  </a:lnTo>
                  <a:lnTo>
                    <a:pt x="415" y="80"/>
                  </a:lnTo>
                  <a:lnTo>
                    <a:pt x="410" y="84"/>
                  </a:lnTo>
                  <a:lnTo>
                    <a:pt x="405" y="89"/>
                  </a:lnTo>
                  <a:lnTo>
                    <a:pt x="400" y="93"/>
                  </a:lnTo>
                  <a:lnTo>
                    <a:pt x="394" y="97"/>
                  </a:lnTo>
                  <a:lnTo>
                    <a:pt x="390" y="101"/>
                  </a:lnTo>
                  <a:lnTo>
                    <a:pt x="384" y="105"/>
                  </a:lnTo>
                  <a:lnTo>
                    <a:pt x="381" y="110"/>
                  </a:lnTo>
                  <a:lnTo>
                    <a:pt x="371" y="117"/>
                  </a:lnTo>
                  <a:lnTo>
                    <a:pt x="365" y="127"/>
                  </a:lnTo>
                  <a:lnTo>
                    <a:pt x="357" y="135"/>
                  </a:lnTo>
                  <a:lnTo>
                    <a:pt x="351" y="144"/>
                  </a:lnTo>
                  <a:lnTo>
                    <a:pt x="344" y="152"/>
                  </a:lnTo>
                  <a:lnTo>
                    <a:pt x="340" y="161"/>
                  </a:lnTo>
                  <a:lnTo>
                    <a:pt x="333" y="169"/>
                  </a:lnTo>
                  <a:lnTo>
                    <a:pt x="329" y="176"/>
                  </a:lnTo>
                  <a:lnTo>
                    <a:pt x="324" y="184"/>
                  </a:lnTo>
                  <a:lnTo>
                    <a:pt x="321" y="192"/>
                  </a:lnTo>
                  <a:lnTo>
                    <a:pt x="317" y="198"/>
                  </a:lnTo>
                  <a:lnTo>
                    <a:pt x="313" y="206"/>
                  </a:lnTo>
                  <a:lnTo>
                    <a:pt x="311" y="213"/>
                  </a:lnTo>
                  <a:lnTo>
                    <a:pt x="310" y="219"/>
                  </a:lnTo>
                  <a:lnTo>
                    <a:pt x="307" y="229"/>
                  </a:lnTo>
                  <a:lnTo>
                    <a:pt x="306" y="237"/>
                  </a:lnTo>
                  <a:lnTo>
                    <a:pt x="305" y="242"/>
                  </a:lnTo>
                  <a:lnTo>
                    <a:pt x="305" y="244"/>
                  </a:lnTo>
                  <a:lnTo>
                    <a:pt x="302" y="243"/>
                  </a:lnTo>
                  <a:lnTo>
                    <a:pt x="298" y="242"/>
                  </a:lnTo>
                  <a:lnTo>
                    <a:pt x="291" y="240"/>
                  </a:lnTo>
                  <a:lnTo>
                    <a:pt x="283" y="239"/>
                  </a:lnTo>
                  <a:lnTo>
                    <a:pt x="276" y="238"/>
                  </a:lnTo>
                  <a:lnTo>
                    <a:pt x="271" y="237"/>
                  </a:lnTo>
                  <a:lnTo>
                    <a:pt x="264" y="236"/>
                  </a:lnTo>
                  <a:lnTo>
                    <a:pt x="257" y="236"/>
                  </a:lnTo>
                  <a:lnTo>
                    <a:pt x="250" y="234"/>
                  </a:lnTo>
                  <a:lnTo>
                    <a:pt x="242" y="233"/>
                  </a:lnTo>
                  <a:lnTo>
                    <a:pt x="234" y="233"/>
                  </a:lnTo>
                  <a:lnTo>
                    <a:pt x="227" y="233"/>
                  </a:lnTo>
                  <a:lnTo>
                    <a:pt x="217" y="232"/>
                  </a:lnTo>
                  <a:lnTo>
                    <a:pt x="208" y="232"/>
                  </a:lnTo>
                  <a:lnTo>
                    <a:pt x="198" y="232"/>
                  </a:lnTo>
                  <a:lnTo>
                    <a:pt x="188" y="232"/>
                  </a:lnTo>
                  <a:lnTo>
                    <a:pt x="178" y="232"/>
                  </a:lnTo>
                  <a:lnTo>
                    <a:pt x="168" y="233"/>
                  </a:lnTo>
                  <a:lnTo>
                    <a:pt x="158" y="234"/>
                  </a:lnTo>
                  <a:lnTo>
                    <a:pt x="148" y="237"/>
                  </a:lnTo>
                  <a:lnTo>
                    <a:pt x="137" y="238"/>
                  </a:lnTo>
                  <a:lnTo>
                    <a:pt x="126" y="240"/>
                  </a:lnTo>
                  <a:lnTo>
                    <a:pt x="115" y="242"/>
                  </a:lnTo>
                  <a:lnTo>
                    <a:pt x="104" y="245"/>
                  </a:lnTo>
                  <a:lnTo>
                    <a:pt x="92" y="249"/>
                  </a:lnTo>
                  <a:lnTo>
                    <a:pt x="82" y="252"/>
                  </a:lnTo>
                  <a:lnTo>
                    <a:pt x="70" y="256"/>
                  </a:lnTo>
                  <a:lnTo>
                    <a:pt x="60" y="262"/>
                  </a:lnTo>
                  <a:lnTo>
                    <a:pt x="48" y="265"/>
                  </a:lnTo>
                  <a:lnTo>
                    <a:pt x="40" y="272"/>
                  </a:lnTo>
                  <a:lnTo>
                    <a:pt x="31" y="278"/>
                  </a:lnTo>
                  <a:lnTo>
                    <a:pt x="24" y="287"/>
                  </a:lnTo>
                  <a:lnTo>
                    <a:pt x="18" y="294"/>
                  </a:lnTo>
                  <a:lnTo>
                    <a:pt x="12" y="303"/>
                  </a:lnTo>
                  <a:lnTo>
                    <a:pt x="8" y="313"/>
                  </a:lnTo>
                  <a:lnTo>
                    <a:pt x="6" y="323"/>
                  </a:lnTo>
                  <a:lnTo>
                    <a:pt x="2" y="333"/>
                  </a:lnTo>
                  <a:lnTo>
                    <a:pt x="1" y="343"/>
                  </a:lnTo>
                  <a:lnTo>
                    <a:pt x="0" y="354"/>
                  </a:lnTo>
                  <a:lnTo>
                    <a:pt x="0" y="365"/>
                  </a:lnTo>
                  <a:lnTo>
                    <a:pt x="0" y="375"/>
                  </a:lnTo>
                  <a:lnTo>
                    <a:pt x="1" y="387"/>
                  </a:lnTo>
                  <a:lnTo>
                    <a:pt x="2" y="398"/>
                  </a:lnTo>
                  <a:lnTo>
                    <a:pt x="6" y="410"/>
                  </a:lnTo>
                  <a:lnTo>
                    <a:pt x="7" y="419"/>
                  </a:lnTo>
                  <a:lnTo>
                    <a:pt x="9" y="429"/>
                  </a:lnTo>
                  <a:lnTo>
                    <a:pt x="12" y="439"/>
                  </a:lnTo>
                  <a:lnTo>
                    <a:pt x="15" y="450"/>
                  </a:lnTo>
                  <a:lnTo>
                    <a:pt x="18" y="459"/>
                  </a:lnTo>
                  <a:lnTo>
                    <a:pt x="21" y="469"/>
                  </a:lnTo>
                  <a:lnTo>
                    <a:pt x="24" y="476"/>
                  </a:lnTo>
                  <a:lnTo>
                    <a:pt x="28" y="485"/>
                  </a:lnTo>
                  <a:lnTo>
                    <a:pt x="30" y="492"/>
                  </a:lnTo>
                  <a:lnTo>
                    <a:pt x="33" y="498"/>
                  </a:lnTo>
                  <a:lnTo>
                    <a:pt x="35" y="504"/>
                  </a:lnTo>
                  <a:lnTo>
                    <a:pt x="38" y="509"/>
                  </a:lnTo>
                  <a:lnTo>
                    <a:pt x="41" y="516"/>
                  </a:lnTo>
                  <a:lnTo>
                    <a:pt x="43" y="519"/>
                  </a:lnTo>
                  <a:lnTo>
                    <a:pt x="43" y="519"/>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7" name="Freeform 7"/>
            <p:cNvSpPr>
              <a:spLocks/>
            </p:cNvSpPr>
            <p:nvPr/>
          </p:nvSpPr>
          <p:spPr bwMode="auto">
            <a:xfrm>
              <a:off x="4065" y="4015"/>
              <a:ext cx="58" cy="251"/>
            </a:xfrm>
            <a:custGeom>
              <a:avLst/>
              <a:gdLst>
                <a:gd name="T0" fmla="*/ 103 w 173"/>
                <a:gd name="T1" fmla="*/ 0 h 753"/>
                <a:gd name="T2" fmla="*/ 0 w 173"/>
                <a:gd name="T3" fmla="*/ 753 h 753"/>
                <a:gd name="T4" fmla="*/ 69 w 173"/>
                <a:gd name="T5" fmla="*/ 748 h 753"/>
                <a:gd name="T6" fmla="*/ 173 w 173"/>
                <a:gd name="T7" fmla="*/ 5 h 753"/>
                <a:gd name="T8" fmla="*/ 103 w 173"/>
                <a:gd name="T9" fmla="*/ 0 h 753"/>
                <a:gd name="T10" fmla="*/ 103 w 173"/>
                <a:gd name="T11" fmla="*/ 0 h 753"/>
              </a:gdLst>
              <a:ahLst/>
              <a:cxnLst>
                <a:cxn ang="0">
                  <a:pos x="T0" y="T1"/>
                </a:cxn>
                <a:cxn ang="0">
                  <a:pos x="T2" y="T3"/>
                </a:cxn>
                <a:cxn ang="0">
                  <a:pos x="T4" y="T5"/>
                </a:cxn>
                <a:cxn ang="0">
                  <a:pos x="T6" y="T7"/>
                </a:cxn>
                <a:cxn ang="0">
                  <a:pos x="T8" y="T9"/>
                </a:cxn>
                <a:cxn ang="0">
                  <a:pos x="T10" y="T11"/>
                </a:cxn>
              </a:cxnLst>
              <a:rect l="0" t="0" r="r" b="b"/>
              <a:pathLst>
                <a:path w="173" h="753">
                  <a:moveTo>
                    <a:pt x="103" y="0"/>
                  </a:moveTo>
                  <a:lnTo>
                    <a:pt x="0" y="753"/>
                  </a:lnTo>
                  <a:lnTo>
                    <a:pt x="69" y="748"/>
                  </a:lnTo>
                  <a:lnTo>
                    <a:pt x="173" y="5"/>
                  </a:lnTo>
                  <a:lnTo>
                    <a:pt x="103" y="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8" name="Freeform 8"/>
            <p:cNvSpPr>
              <a:spLocks/>
            </p:cNvSpPr>
            <p:nvPr/>
          </p:nvSpPr>
          <p:spPr bwMode="auto">
            <a:xfrm>
              <a:off x="4003" y="4105"/>
              <a:ext cx="47" cy="159"/>
            </a:xfrm>
            <a:custGeom>
              <a:avLst/>
              <a:gdLst>
                <a:gd name="T0" fmla="*/ 70 w 140"/>
                <a:gd name="T1" fmla="*/ 0 h 475"/>
                <a:gd name="T2" fmla="*/ 0 w 140"/>
                <a:gd name="T3" fmla="*/ 475 h 475"/>
                <a:gd name="T4" fmla="*/ 70 w 140"/>
                <a:gd name="T5" fmla="*/ 469 h 475"/>
                <a:gd name="T6" fmla="*/ 140 w 140"/>
                <a:gd name="T7" fmla="*/ 6 h 475"/>
                <a:gd name="T8" fmla="*/ 70 w 140"/>
                <a:gd name="T9" fmla="*/ 0 h 475"/>
                <a:gd name="T10" fmla="*/ 70 w 140"/>
                <a:gd name="T11" fmla="*/ 0 h 475"/>
              </a:gdLst>
              <a:ahLst/>
              <a:cxnLst>
                <a:cxn ang="0">
                  <a:pos x="T0" y="T1"/>
                </a:cxn>
                <a:cxn ang="0">
                  <a:pos x="T2" y="T3"/>
                </a:cxn>
                <a:cxn ang="0">
                  <a:pos x="T4" y="T5"/>
                </a:cxn>
                <a:cxn ang="0">
                  <a:pos x="T6" y="T7"/>
                </a:cxn>
                <a:cxn ang="0">
                  <a:pos x="T8" y="T9"/>
                </a:cxn>
                <a:cxn ang="0">
                  <a:pos x="T10" y="T11"/>
                </a:cxn>
              </a:cxnLst>
              <a:rect l="0" t="0" r="r" b="b"/>
              <a:pathLst>
                <a:path w="140" h="475">
                  <a:moveTo>
                    <a:pt x="70" y="0"/>
                  </a:moveTo>
                  <a:lnTo>
                    <a:pt x="0" y="475"/>
                  </a:lnTo>
                  <a:lnTo>
                    <a:pt x="70" y="469"/>
                  </a:lnTo>
                  <a:lnTo>
                    <a:pt x="140" y="6"/>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9" name="Freeform 9"/>
            <p:cNvSpPr>
              <a:spLocks/>
            </p:cNvSpPr>
            <p:nvPr/>
          </p:nvSpPr>
          <p:spPr bwMode="auto">
            <a:xfrm>
              <a:off x="4379" y="4030"/>
              <a:ext cx="57" cy="252"/>
            </a:xfrm>
            <a:custGeom>
              <a:avLst/>
              <a:gdLst>
                <a:gd name="T0" fmla="*/ 102 w 171"/>
                <a:gd name="T1" fmla="*/ 0 h 754"/>
                <a:gd name="T2" fmla="*/ 0 w 171"/>
                <a:gd name="T3" fmla="*/ 754 h 754"/>
                <a:gd name="T4" fmla="*/ 70 w 171"/>
                <a:gd name="T5" fmla="*/ 748 h 754"/>
                <a:gd name="T6" fmla="*/ 171 w 171"/>
                <a:gd name="T7" fmla="*/ 6 h 754"/>
                <a:gd name="T8" fmla="*/ 102 w 171"/>
                <a:gd name="T9" fmla="*/ 0 h 754"/>
                <a:gd name="T10" fmla="*/ 102 w 171"/>
                <a:gd name="T11" fmla="*/ 0 h 754"/>
              </a:gdLst>
              <a:ahLst/>
              <a:cxnLst>
                <a:cxn ang="0">
                  <a:pos x="T0" y="T1"/>
                </a:cxn>
                <a:cxn ang="0">
                  <a:pos x="T2" y="T3"/>
                </a:cxn>
                <a:cxn ang="0">
                  <a:pos x="T4" y="T5"/>
                </a:cxn>
                <a:cxn ang="0">
                  <a:pos x="T6" y="T7"/>
                </a:cxn>
                <a:cxn ang="0">
                  <a:pos x="T8" y="T9"/>
                </a:cxn>
                <a:cxn ang="0">
                  <a:pos x="T10" y="T11"/>
                </a:cxn>
              </a:cxnLst>
              <a:rect l="0" t="0" r="r" b="b"/>
              <a:pathLst>
                <a:path w="171" h="754">
                  <a:moveTo>
                    <a:pt x="102" y="0"/>
                  </a:moveTo>
                  <a:lnTo>
                    <a:pt x="0" y="754"/>
                  </a:lnTo>
                  <a:lnTo>
                    <a:pt x="70" y="748"/>
                  </a:lnTo>
                  <a:lnTo>
                    <a:pt x="171" y="6"/>
                  </a:lnTo>
                  <a:lnTo>
                    <a:pt x="102" y="0"/>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10" name="Freeform 10"/>
            <p:cNvSpPr>
              <a:spLocks/>
            </p:cNvSpPr>
            <p:nvPr/>
          </p:nvSpPr>
          <p:spPr bwMode="auto">
            <a:xfrm>
              <a:off x="4317" y="4120"/>
              <a:ext cx="47" cy="159"/>
            </a:xfrm>
            <a:custGeom>
              <a:avLst/>
              <a:gdLst>
                <a:gd name="T0" fmla="*/ 70 w 141"/>
                <a:gd name="T1" fmla="*/ 0 h 475"/>
                <a:gd name="T2" fmla="*/ 0 w 141"/>
                <a:gd name="T3" fmla="*/ 475 h 475"/>
                <a:gd name="T4" fmla="*/ 69 w 141"/>
                <a:gd name="T5" fmla="*/ 470 h 475"/>
                <a:gd name="T6" fmla="*/ 141 w 141"/>
                <a:gd name="T7" fmla="*/ 6 h 475"/>
                <a:gd name="T8" fmla="*/ 70 w 141"/>
                <a:gd name="T9" fmla="*/ 0 h 475"/>
                <a:gd name="T10" fmla="*/ 70 w 141"/>
                <a:gd name="T11" fmla="*/ 0 h 475"/>
              </a:gdLst>
              <a:ahLst/>
              <a:cxnLst>
                <a:cxn ang="0">
                  <a:pos x="T0" y="T1"/>
                </a:cxn>
                <a:cxn ang="0">
                  <a:pos x="T2" y="T3"/>
                </a:cxn>
                <a:cxn ang="0">
                  <a:pos x="T4" y="T5"/>
                </a:cxn>
                <a:cxn ang="0">
                  <a:pos x="T6" y="T7"/>
                </a:cxn>
                <a:cxn ang="0">
                  <a:pos x="T8" y="T9"/>
                </a:cxn>
                <a:cxn ang="0">
                  <a:pos x="T10" y="T11"/>
                </a:cxn>
              </a:cxnLst>
              <a:rect l="0" t="0" r="r" b="b"/>
              <a:pathLst>
                <a:path w="141" h="475">
                  <a:moveTo>
                    <a:pt x="70" y="0"/>
                  </a:moveTo>
                  <a:lnTo>
                    <a:pt x="0" y="475"/>
                  </a:lnTo>
                  <a:lnTo>
                    <a:pt x="69" y="470"/>
                  </a:lnTo>
                  <a:lnTo>
                    <a:pt x="141" y="6"/>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048" name="Freeform 11"/>
            <p:cNvSpPr>
              <a:spLocks/>
            </p:cNvSpPr>
            <p:nvPr/>
          </p:nvSpPr>
          <p:spPr bwMode="auto">
            <a:xfrm>
              <a:off x="3986" y="3798"/>
              <a:ext cx="144" cy="140"/>
            </a:xfrm>
            <a:custGeom>
              <a:avLst/>
              <a:gdLst>
                <a:gd name="T0" fmla="*/ 30 w 431"/>
                <a:gd name="T1" fmla="*/ 0 h 420"/>
                <a:gd name="T2" fmla="*/ 431 w 431"/>
                <a:gd name="T3" fmla="*/ 367 h 420"/>
                <a:gd name="T4" fmla="*/ 334 w 431"/>
                <a:gd name="T5" fmla="*/ 420 h 420"/>
                <a:gd name="T6" fmla="*/ 333 w 431"/>
                <a:gd name="T7" fmla="*/ 419 h 420"/>
                <a:gd name="T8" fmla="*/ 331 w 431"/>
                <a:gd name="T9" fmla="*/ 416 h 420"/>
                <a:gd name="T10" fmla="*/ 327 w 431"/>
                <a:gd name="T11" fmla="*/ 412 h 420"/>
                <a:gd name="T12" fmla="*/ 323 w 431"/>
                <a:gd name="T13" fmla="*/ 409 h 420"/>
                <a:gd name="T14" fmla="*/ 317 w 431"/>
                <a:gd name="T15" fmla="*/ 403 h 420"/>
                <a:gd name="T16" fmla="*/ 310 w 431"/>
                <a:gd name="T17" fmla="*/ 397 h 420"/>
                <a:gd name="T18" fmla="*/ 301 w 431"/>
                <a:gd name="T19" fmla="*/ 389 h 420"/>
                <a:gd name="T20" fmla="*/ 294 w 431"/>
                <a:gd name="T21" fmla="*/ 382 h 420"/>
                <a:gd name="T22" fmla="*/ 288 w 431"/>
                <a:gd name="T23" fmla="*/ 377 h 420"/>
                <a:gd name="T24" fmla="*/ 283 w 431"/>
                <a:gd name="T25" fmla="*/ 373 h 420"/>
                <a:gd name="T26" fmla="*/ 277 w 431"/>
                <a:gd name="T27" fmla="*/ 367 h 420"/>
                <a:gd name="T28" fmla="*/ 273 w 431"/>
                <a:gd name="T29" fmla="*/ 363 h 420"/>
                <a:gd name="T30" fmla="*/ 267 w 431"/>
                <a:gd name="T31" fmla="*/ 356 h 420"/>
                <a:gd name="T32" fmla="*/ 262 w 431"/>
                <a:gd name="T33" fmla="*/ 351 h 420"/>
                <a:gd name="T34" fmla="*/ 258 w 431"/>
                <a:gd name="T35" fmla="*/ 345 h 420"/>
                <a:gd name="T36" fmla="*/ 252 w 431"/>
                <a:gd name="T37" fmla="*/ 340 h 420"/>
                <a:gd name="T38" fmla="*/ 246 w 431"/>
                <a:gd name="T39" fmla="*/ 333 h 420"/>
                <a:gd name="T40" fmla="*/ 239 w 431"/>
                <a:gd name="T41" fmla="*/ 327 h 420"/>
                <a:gd name="T42" fmla="*/ 231 w 431"/>
                <a:gd name="T43" fmla="*/ 320 h 420"/>
                <a:gd name="T44" fmla="*/ 226 w 431"/>
                <a:gd name="T45" fmla="*/ 313 h 420"/>
                <a:gd name="T46" fmla="*/ 219 w 431"/>
                <a:gd name="T47" fmla="*/ 307 h 420"/>
                <a:gd name="T48" fmla="*/ 213 w 431"/>
                <a:gd name="T49" fmla="*/ 300 h 420"/>
                <a:gd name="T50" fmla="*/ 206 w 431"/>
                <a:gd name="T51" fmla="*/ 294 h 420"/>
                <a:gd name="T52" fmla="*/ 201 w 431"/>
                <a:gd name="T53" fmla="*/ 287 h 420"/>
                <a:gd name="T54" fmla="*/ 193 w 431"/>
                <a:gd name="T55" fmla="*/ 278 h 420"/>
                <a:gd name="T56" fmla="*/ 186 w 431"/>
                <a:gd name="T57" fmla="*/ 272 h 420"/>
                <a:gd name="T58" fmla="*/ 179 w 431"/>
                <a:gd name="T59" fmla="*/ 263 h 420"/>
                <a:gd name="T60" fmla="*/ 172 w 431"/>
                <a:gd name="T61" fmla="*/ 257 h 420"/>
                <a:gd name="T62" fmla="*/ 165 w 431"/>
                <a:gd name="T63" fmla="*/ 248 h 420"/>
                <a:gd name="T64" fmla="*/ 158 w 431"/>
                <a:gd name="T65" fmla="*/ 241 h 420"/>
                <a:gd name="T66" fmla="*/ 151 w 431"/>
                <a:gd name="T67" fmla="*/ 232 h 420"/>
                <a:gd name="T68" fmla="*/ 145 w 431"/>
                <a:gd name="T69" fmla="*/ 226 h 420"/>
                <a:gd name="T70" fmla="*/ 137 w 431"/>
                <a:gd name="T71" fmla="*/ 217 h 420"/>
                <a:gd name="T72" fmla="*/ 131 w 431"/>
                <a:gd name="T73" fmla="*/ 208 h 420"/>
                <a:gd name="T74" fmla="*/ 123 w 431"/>
                <a:gd name="T75" fmla="*/ 200 h 420"/>
                <a:gd name="T76" fmla="*/ 116 w 431"/>
                <a:gd name="T77" fmla="*/ 192 h 420"/>
                <a:gd name="T78" fmla="*/ 110 w 431"/>
                <a:gd name="T79" fmla="*/ 183 h 420"/>
                <a:gd name="T80" fmla="*/ 103 w 431"/>
                <a:gd name="T81" fmla="*/ 176 h 420"/>
                <a:gd name="T82" fmla="*/ 97 w 431"/>
                <a:gd name="T83" fmla="*/ 167 h 420"/>
                <a:gd name="T84" fmla="*/ 90 w 431"/>
                <a:gd name="T85" fmla="*/ 159 h 420"/>
                <a:gd name="T86" fmla="*/ 82 w 431"/>
                <a:gd name="T87" fmla="*/ 149 h 420"/>
                <a:gd name="T88" fmla="*/ 76 w 431"/>
                <a:gd name="T89" fmla="*/ 142 h 420"/>
                <a:gd name="T90" fmla="*/ 69 w 431"/>
                <a:gd name="T91" fmla="*/ 132 h 420"/>
                <a:gd name="T92" fmla="*/ 63 w 431"/>
                <a:gd name="T93" fmla="*/ 124 h 420"/>
                <a:gd name="T94" fmla="*/ 56 w 431"/>
                <a:gd name="T95" fmla="*/ 115 h 420"/>
                <a:gd name="T96" fmla="*/ 51 w 431"/>
                <a:gd name="T97" fmla="*/ 107 h 420"/>
                <a:gd name="T98" fmla="*/ 45 w 431"/>
                <a:gd name="T99" fmla="*/ 98 h 420"/>
                <a:gd name="T100" fmla="*/ 40 w 431"/>
                <a:gd name="T101" fmla="*/ 90 h 420"/>
                <a:gd name="T102" fmla="*/ 33 w 431"/>
                <a:gd name="T103" fmla="*/ 80 h 420"/>
                <a:gd name="T104" fmla="*/ 28 w 431"/>
                <a:gd name="T105" fmla="*/ 73 h 420"/>
                <a:gd name="T106" fmla="*/ 22 w 431"/>
                <a:gd name="T107" fmla="*/ 64 h 420"/>
                <a:gd name="T108" fmla="*/ 18 w 431"/>
                <a:gd name="T109" fmla="*/ 56 h 420"/>
                <a:gd name="T110" fmla="*/ 12 w 431"/>
                <a:gd name="T111" fmla="*/ 47 h 420"/>
                <a:gd name="T112" fmla="*/ 8 w 431"/>
                <a:gd name="T113" fmla="*/ 40 h 420"/>
                <a:gd name="T114" fmla="*/ 4 w 431"/>
                <a:gd name="T115" fmla="*/ 31 h 420"/>
                <a:gd name="T116" fmla="*/ 0 w 431"/>
                <a:gd name="T117" fmla="*/ 23 h 420"/>
                <a:gd name="T118" fmla="*/ 30 w 431"/>
                <a:gd name="T119" fmla="*/ 0 h 420"/>
                <a:gd name="T120" fmla="*/ 30 w 431"/>
                <a:gd name="T121"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420">
                  <a:moveTo>
                    <a:pt x="30" y="0"/>
                  </a:moveTo>
                  <a:lnTo>
                    <a:pt x="431" y="367"/>
                  </a:lnTo>
                  <a:lnTo>
                    <a:pt x="334" y="420"/>
                  </a:lnTo>
                  <a:lnTo>
                    <a:pt x="333" y="419"/>
                  </a:lnTo>
                  <a:lnTo>
                    <a:pt x="331" y="416"/>
                  </a:lnTo>
                  <a:lnTo>
                    <a:pt x="327" y="412"/>
                  </a:lnTo>
                  <a:lnTo>
                    <a:pt x="323" y="409"/>
                  </a:lnTo>
                  <a:lnTo>
                    <a:pt x="317" y="403"/>
                  </a:lnTo>
                  <a:lnTo>
                    <a:pt x="310" y="397"/>
                  </a:lnTo>
                  <a:lnTo>
                    <a:pt x="301" y="389"/>
                  </a:lnTo>
                  <a:lnTo>
                    <a:pt x="294" y="382"/>
                  </a:lnTo>
                  <a:lnTo>
                    <a:pt x="288" y="377"/>
                  </a:lnTo>
                  <a:lnTo>
                    <a:pt x="283" y="373"/>
                  </a:lnTo>
                  <a:lnTo>
                    <a:pt x="277" y="367"/>
                  </a:lnTo>
                  <a:lnTo>
                    <a:pt x="273" y="363"/>
                  </a:lnTo>
                  <a:lnTo>
                    <a:pt x="267" y="356"/>
                  </a:lnTo>
                  <a:lnTo>
                    <a:pt x="262" y="351"/>
                  </a:lnTo>
                  <a:lnTo>
                    <a:pt x="258" y="345"/>
                  </a:lnTo>
                  <a:lnTo>
                    <a:pt x="252" y="340"/>
                  </a:lnTo>
                  <a:lnTo>
                    <a:pt x="246" y="333"/>
                  </a:lnTo>
                  <a:lnTo>
                    <a:pt x="239" y="327"/>
                  </a:lnTo>
                  <a:lnTo>
                    <a:pt x="231" y="320"/>
                  </a:lnTo>
                  <a:lnTo>
                    <a:pt x="226" y="313"/>
                  </a:lnTo>
                  <a:lnTo>
                    <a:pt x="219" y="307"/>
                  </a:lnTo>
                  <a:lnTo>
                    <a:pt x="213" y="300"/>
                  </a:lnTo>
                  <a:lnTo>
                    <a:pt x="206" y="294"/>
                  </a:lnTo>
                  <a:lnTo>
                    <a:pt x="201" y="287"/>
                  </a:lnTo>
                  <a:lnTo>
                    <a:pt x="193" y="278"/>
                  </a:lnTo>
                  <a:lnTo>
                    <a:pt x="186" y="272"/>
                  </a:lnTo>
                  <a:lnTo>
                    <a:pt x="179" y="263"/>
                  </a:lnTo>
                  <a:lnTo>
                    <a:pt x="172" y="257"/>
                  </a:lnTo>
                  <a:lnTo>
                    <a:pt x="165" y="248"/>
                  </a:lnTo>
                  <a:lnTo>
                    <a:pt x="158" y="241"/>
                  </a:lnTo>
                  <a:lnTo>
                    <a:pt x="151" y="232"/>
                  </a:lnTo>
                  <a:lnTo>
                    <a:pt x="145" y="226"/>
                  </a:lnTo>
                  <a:lnTo>
                    <a:pt x="137" y="217"/>
                  </a:lnTo>
                  <a:lnTo>
                    <a:pt x="131" y="208"/>
                  </a:lnTo>
                  <a:lnTo>
                    <a:pt x="123" y="200"/>
                  </a:lnTo>
                  <a:lnTo>
                    <a:pt x="116" y="192"/>
                  </a:lnTo>
                  <a:lnTo>
                    <a:pt x="110" y="183"/>
                  </a:lnTo>
                  <a:lnTo>
                    <a:pt x="103" y="176"/>
                  </a:lnTo>
                  <a:lnTo>
                    <a:pt x="97" y="167"/>
                  </a:lnTo>
                  <a:lnTo>
                    <a:pt x="90" y="159"/>
                  </a:lnTo>
                  <a:lnTo>
                    <a:pt x="82" y="149"/>
                  </a:lnTo>
                  <a:lnTo>
                    <a:pt x="76" y="142"/>
                  </a:lnTo>
                  <a:lnTo>
                    <a:pt x="69" y="132"/>
                  </a:lnTo>
                  <a:lnTo>
                    <a:pt x="63" y="124"/>
                  </a:lnTo>
                  <a:lnTo>
                    <a:pt x="56" y="115"/>
                  </a:lnTo>
                  <a:lnTo>
                    <a:pt x="51" y="107"/>
                  </a:lnTo>
                  <a:lnTo>
                    <a:pt x="45" y="98"/>
                  </a:lnTo>
                  <a:lnTo>
                    <a:pt x="40" y="90"/>
                  </a:lnTo>
                  <a:lnTo>
                    <a:pt x="33" y="80"/>
                  </a:lnTo>
                  <a:lnTo>
                    <a:pt x="28" y="73"/>
                  </a:lnTo>
                  <a:lnTo>
                    <a:pt x="22" y="64"/>
                  </a:lnTo>
                  <a:lnTo>
                    <a:pt x="18" y="56"/>
                  </a:lnTo>
                  <a:lnTo>
                    <a:pt x="12" y="47"/>
                  </a:lnTo>
                  <a:lnTo>
                    <a:pt x="8" y="40"/>
                  </a:lnTo>
                  <a:lnTo>
                    <a:pt x="4" y="31"/>
                  </a:lnTo>
                  <a:lnTo>
                    <a:pt x="0" y="23"/>
                  </a:lnTo>
                  <a:lnTo>
                    <a:pt x="30" y="0"/>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049" name="Freeform 12"/>
            <p:cNvSpPr>
              <a:spLocks/>
            </p:cNvSpPr>
            <p:nvPr/>
          </p:nvSpPr>
          <p:spPr bwMode="auto">
            <a:xfrm>
              <a:off x="3897" y="3729"/>
              <a:ext cx="145" cy="178"/>
            </a:xfrm>
            <a:custGeom>
              <a:avLst/>
              <a:gdLst>
                <a:gd name="T0" fmla="*/ 82 w 436"/>
                <a:gd name="T1" fmla="*/ 525 h 533"/>
                <a:gd name="T2" fmla="*/ 105 w 436"/>
                <a:gd name="T3" fmla="*/ 513 h 533"/>
                <a:gd name="T4" fmla="*/ 132 w 436"/>
                <a:gd name="T5" fmla="*/ 499 h 533"/>
                <a:gd name="T6" fmla="*/ 163 w 436"/>
                <a:gd name="T7" fmla="*/ 480 h 533"/>
                <a:gd name="T8" fmla="*/ 199 w 436"/>
                <a:gd name="T9" fmla="*/ 458 h 533"/>
                <a:gd name="T10" fmla="*/ 237 w 436"/>
                <a:gd name="T11" fmla="*/ 434 h 533"/>
                <a:gd name="T12" fmla="*/ 275 w 436"/>
                <a:gd name="T13" fmla="*/ 407 h 533"/>
                <a:gd name="T14" fmla="*/ 311 w 436"/>
                <a:gd name="T15" fmla="*/ 376 h 533"/>
                <a:gd name="T16" fmla="*/ 346 w 436"/>
                <a:gd name="T17" fmla="*/ 344 h 533"/>
                <a:gd name="T18" fmla="*/ 377 w 436"/>
                <a:gd name="T19" fmla="*/ 309 h 533"/>
                <a:gd name="T20" fmla="*/ 403 w 436"/>
                <a:gd name="T21" fmla="*/ 274 h 533"/>
                <a:gd name="T22" fmla="*/ 422 w 436"/>
                <a:gd name="T23" fmla="*/ 237 h 533"/>
                <a:gd name="T24" fmla="*/ 434 w 436"/>
                <a:gd name="T25" fmla="*/ 200 h 533"/>
                <a:gd name="T26" fmla="*/ 435 w 436"/>
                <a:gd name="T27" fmla="*/ 163 h 533"/>
                <a:gd name="T28" fmla="*/ 426 w 436"/>
                <a:gd name="T29" fmla="*/ 125 h 533"/>
                <a:gd name="T30" fmla="*/ 406 w 436"/>
                <a:gd name="T31" fmla="*/ 88 h 533"/>
                <a:gd name="T32" fmla="*/ 383 w 436"/>
                <a:gd name="T33" fmla="*/ 60 h 533"/>
                <a:gd name="T34" fmla="*/ 358 w 436"/>
                <a:gd name="T35" fmla="*/ 37 h 533"/>
                <a:gd name="T36" fmla="*/ 332 w 436"/>
                <a:gd name="T37" fmla="*/ 20 h 533"/>
                <a:gd name="T38" fmla="*/ 303 w 436"/>
                <a:gd name="T39" fmla="*/ 9 h 533"/>
                <a:gd name="T40" fmla="*/ 275 w 436"/>
                <a:gd name="T41" fmla="*/ 2 h 533"/>
                <a:gd name="T42" fmla="*/ 246 w 436"/>
                <a:gd name="T43" fmla="*/ 0 h 533"/>
                <a:gd name="T44" fmla="*/ 219 w 436"/>
                <a:gd name="T45" fmla="*/ 1 h 533"/>
                <a:gd name="T46" fmla="*/ 192 w 436"/>
                <a:gd name="T47" fmla="*/ 3 h 533"/>
                <a:gd name="T48" fmla="*/ 165 w 436"/>
                <a:gd name="T49" fmla="*/ 7 h 533"/>
                <a:gd name="T50" fmla="*/ 141 w 436"/>
                <a:gd name="T51" fmla="*/ 13 h 533"/>
                <a:gd name="T52" fmla="*/ 107 w 436"/>
                <a:gd name="T53" fmla="*/ 24 h 533"/>
                <a:gd name="T54" fmla="*/ 81 w 436"/>
                <a:gd name="T55" fmla="*/ 37 h 533"/>
                <a:gd name="T56" fmla="*/ 128 w 436"/>
                <a:gd name="T57" fmla="*/ 72 h 533"/>
                <a:gd name="T58" fmla="*/ 150 w 436"/>
                <a:gd name="T59" fmla="*/ 67 h 533"/>
                <a:gd name="T60" fmla="*/ 182 w 436"/>
                <a:gd name="T61" fmla="*/ 63 h 533"/>
                <a:gd name="T62" fmla="*/ 221 w 436"/>
                <a:gd name="T63" fmla="*/ 63 h 533"/>
                <a:gd name="T64" fmla="*/ 261 w 436"/>
                <a:gd name="T65" fmla="*/ 66 h 533"/>
                <a:gd name="T66" fmla="*/ 300 w 436"/>
                <a:gd name="T67" fmla="*/ 79 h 533"/>
                <a:gd name="T68" fmla="*/ 333 w 436"/>
                <a:gd name="T69" fmla="*/ 102 h 533"/>
                <a:gd name="T70" fmla="*/ 352 w 436"/>
                <a:gd name="T71" fmla="*/ 129 h 533"/>
                <a:gd name="T72" fmla="*/ 364 w 436"/>
                <a:gd name="T73" fmla="*/ 162 h 533"/>
                <a:gd name="T74" fmla="*/ 361 w 436"/>
                <a:gd name="T75" fmla="*/ 202 h 533"/>
                <a:gd name="T76" fmla="*/ 346 w 436"/>
                <a:gd name="T77" fmla="*/ 239 h 533"/>
                <a:gd name="T78" fmla="*/ 320 w 436"/>
                <a:gd name="T79" fmla="*/ 274 h 533"/>
                <a:gd name="T80" fmla="*/ 287 w 436"/>
                <a:gd name="T81" fmla="*/ 305 h 533"/>
                <a:gd name="T82" fmla="*/ 252 w 436"/>
                <a:gd name="T83" fmla="*/ 331 h 533"/>
                <a:gd name="T84" fmla="*/ 219 w 436"/>
                <a:gd name="T85" fmla="*/ 354 h 533"/>
                <a:gd name="T86" fmla="*/ 194 w 436"/>
                <a:gd name="T87" fmla="*/ 374 h 533"/>
                <a:gd name="T88" fmla="*/ 169 w 436"/>
                <a:gd name="T89" fmla="*/ 399 h 533"/>
                <a:gd name="T90" fmla="*/ 139 w 436"/>
                <a:gd name="T91" fmla="*/ 425 h 533"/>
                <a:gd name="T92" fmla="*/ 119 w 436"/>
                <a:gd name="T93" fmla="*/ 443 h 533"/>
                <a:gd name="T94" fmla="*/ 98 w 436"/>
                <a:gd name="T95" fmla="*/ 460 h 533"/>
                <a:gd name="T96" fmla="*/ 75 w 436"/>
                <a:gd name="T97" fmla="*/ 476 h 533"/>
                <a:gd name="T98" fmla="*/ 53 w 436"/>
                <a:gd name="T99" fmla="*/ 491 h 533"/>
                <a:gd name="T100" fmla="*/ 30 w 436"/>
                <a:gd name="T101" fmla="*/ 503 h 533"/>
                <a:gd name="T102" fmla="*/ 3 w 436"/>
                <a:gd name="T103" fmla="*/ 515 h 533"/>
                <a:gd name="T104" fmla="*/ 9 w 436"/>
                <a:gd name="T105" fmla="*/ 525 h 533"/>
                <a:gd name="T106" fmla="*/ 38 w 436"/>
                <a:gd name="T107" fmla="*/ 531 h 533"/>
                <a:gd name="T108" fmla="*/ 67 w 436"/>
                <a:gd name="T109" fmla="*/ 532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6" h="533">
                  <a:moveTo>
                    <a:pt x="72" y="533"/>
                  </a:moveTo>
                  <a:lnTo>
                    <a:pt x="72" y="532"/>
                  </a:lnTo>
                  <a:lnTo>
                    <a:pt x="77" y="529"/>
                  </a:lnTo>
                  <a:lnTo>
                    <a:pt x="82" y="525"/>
                  </a:lnTo>
                  <a:lnTo>
                    <a:pt x="91" y="522"/>
                  </a:lnTo>
                  <a:lnTo>
                    <a:pt x="94" y="518"/>
                  </a:lnTo>
                  <a:lnTo>
                    <a:pt x="100" y="516"/>
                  </a:lnTo>
                  <a:lnTo>
                    <a:pt x="105" y="513"/>
                  </a:lnTo>
                  <a:lnTo>
                    <a:pt x="112" y="510"/>
                  </a:lnTo>
                  <a:lnTo>
                    <a:pt x="118" y="505"/>
                  </a:lnTo>
                  <a:lnTo>
                    <a:pt x="125" y="502"/>
                  </a:lnTo>
                  <a:lnTo>
                    <a:pt x="132" y="499"/>
                  </a:lnTo>
                  <a:lnTo>
                    <a:pt x="140" y="495"/>
                  </a:lnTo>
                  <a:lnTo>
                    <a:pt x="147" y="490"/>
                  </a:lnTo>
                  <a:lnTo>
                    <a:pt x="156" y="486"/>
                  </a:lnTo>
                  <a:lnTo>
                    <a:pt x="163" y="480"/>
                  </a:lnTo>
                  <a:lnTo>
                    <a:pt x="173" y="476"/>
                  </a:lnTo>
                  <a:lnTo>
                    <a:pt x="181" y="469"/>
                  </a:lnTo>
                  <a:lnTo>
                    <a:pt x="190" y="465"/>
                  </a:lnTo>
                  <a:lnTo>
                    <a:pt x="199" y="458"/>
                  </a:lnTo>
                  <a:lnTo>
                    <a:pt x="209" y="454"/>
                  </a:lnTo>
                  <a:lnTo>
                    <a:pt x="218" y="447"/>
                  </a:lnTo>
                  <a:lnTo>
                    <a:pt x="227" y="441"/>
                  </a:lnTo>
                  <a:lnTo>
                    <a:pt x="237" y="434"/>
                  </a:lnTo>
                  <a:lnTo>
                    <a:pt x="246" y="428"/>
                  </a:lnTo>
                  <a:lnTo>
                    <a:pt x="255" y="420"/>
                  </a:lnTo>
                  <a:lnTo>
                    <a:pt x="265" y="413"/>
                  </a:lnTo>
                  <a:lnTo>
                    <a:pt x="275" y="407"/>
                  </a:lnTo>
                  <a:lnTo>
                    <a:pt x="285" y="400"/>
                  </a:lnTo>
                  <a:lnTo>
                    <a:pt x="294" y="391"/>
                  </a:lnTo>
                  <a:lnTo>
                    <a:pt x="302" y="384"/>
                  </a:lnTo>
                  <a:lnTo>
                    <a:pt x="311" y="376"/>
                  </a:lnTo>
                  <a:lnTo>
                    <a:pt x="321" y="368"/>
                  </a:lnTo>
                  <a:lnTo>
                    <a:pt x="329" y="360"/>
                  </a:lnTo>
                  <a:lnTo>
                    <a:pt x="337" y="352"/>
                  </a:lnTo>
                  <a:lnTo>
                    <a:pt x="346" y="344"/>
                  </a:lnTo>
                  <a:lnTo>
                    <a:pt x="355" y="337"/>
                  </a:lnTo>
                  <a:lnTo>
                    <a:pt x="363" y="327"/>
                  </a:lnTo>
                  <a:lnTo>
                    <a:pt x="370" y="319"/>
                  </a:lnTo>
                  <a:lnTo>
                    <a:pt x="377" y="309"/>
                  </a:lnTo>
                  <a:lnTo>
                    <a:pt x="384" y="302"/>
                  </a:lnTo>
                  <a:lnTo>
                    <a:pt x="391" y="292"/>
                  </a:lnTo>
                  <a:lnTo>
                    <a:pt x="398" y="284"/>
                  </a:lnTo>
                  <a:lnTo>
                    <a:pt x="403" y="274"/>
                  </a:lnTo>
                  <a:lnTo>
                    <a:pt x="410" y="267"/>
                  </a:lnTo>
                  <a:lnTo>
                    <a:pt x="414" y="257"/>
                  </a:lnTo>
                  <a:lnTo>
                    <a:pt x="418" y="247"/>
                  </a:lnTo>
                  <a:lnTo>
                    <a:pt x="422" y="237"/>
                  </a:lnTo>
                  <a:lnTo>
                    <a:pt x="426" y="228"/>
                  </a:lnTo>
                  <a:lnTo>
                    <a:pt x="428" y="218"/>
                  </a:lnTo>
                  <a:lnTo>
                    <a:pt x="432" y="210"/>
                  </a:lnTo>
                  <a:lnTo>
                    <a:pt x="434" y="200"/>
                  </a:lnTo>
                  <a:lnTo>
                    <a:pt x="436" y="191"/>
                  </a:lnTo>
                  <a:lnTo>
                    <a:pt x="436" y="181"/>
                  </a:lnTo>
                  <a:lnTo>
                    <a:pt x="436" y="173"/>
                  </a:lnTo>
                  <a:lnTo>
                    <a:pt x="435" y="163"/>
                  </a:lnTo>
                  <a:lnTo>
                    <a:pt x="435" y="154"/>
                  </a:lnTo>
                  <a:lnTo>
                    <a:pt x="432" y="144"/>
                  </a:lnTo>
                  <a:lnTo>
                    <a:pt x="429" y="135"/>
                  </a:lnTo>
                  <a:lnTo>
                    <a:pt x="426" y="125"/>
                  </a:lnTo>
                  <a:lnTo>
                    <a:pt x="423" y="117"/>
                  </a:lnTo>
                  <a:lnTo>
                    <a:pt x="417" y="107"/>
                  </a:lnTo>
                  <a:lnTo>
                    <a:pt x="412" y="97"/>
                  </a:lnTo>
                  <a:lnTo>
                    <a:pt x="406" y="88"/>
                  </a:lnTo>
                  <a:lnTo>
                    <a:pt x="401" y="81"/>
                  </a:lnTo>
                  <a:lnTo>
                    <a:pt x="394" y="73"/>
                  </a:lnTo>
                  <a:lnTo>
                    <a:pt x="389" y="66"/>
                  </a:lnTo>
                  <a:lnTo>
                    <a:pt x="383" y="60"/>
                  </a:lnTo>
                  <a:lnTo>
                    <a:pt x="378" y="54"/>
                  </a:lnTo>
                  <a:lnTo>
                    <a:pt x="371" y="48"/>
                  </a:lnTo>
                  <a:lnTo>
                    <a:pt x="365" y="42"/>
                  </a:lnTo>
                  <a:lnTo>
                    <a:pt x="358" y="37"/>
                  </a:lnTo>
                  <a:lnTo>
                    <a:pt x="352" y="32"/>
                  </a:lnTo>
                  <a:lnTo>
                    <a:pt x="345" y="28"/>
                  </a:lnTo>
                  <a:lnTo>
                    <a:pt x="338" y="24"/>
                  </a:lnTo>
                  <a:lnTo>
                    <a:pt x="332" y="20"/>
                  </a:lnTo>
                  <a:lnTo>
                    <a:pt x="325" y="18"/>
                  </a:lnTo>
                  <a:lnTo>
                    <a:pt x="318" y="15"/>
                  </a:lnTo>
                  <a:lnTo>
                    <a:pt x="311" y="12"/>
                  </a:lnTo>
                  <a:lnTo>
                    <a:pt x="303" y="9"/>
                  </a:lnTo>
                  <a:lnTo>
                    <a:pt x="297" y="7"/>
                  </a:lnTo>
                  <a:lnTo>
                    <a:pt x="289" y="5"/>
                  </a:lnTo>
                  <a:lnTo>
                    <a:pt x="283" y="4"/>
                  </a:lnTo>
                  <a:lnTo>
                    <a:pt x="275" y="2"/>
                  </a:lnTo>
                  <a:lnTo>
                    <a:pt x="268" y="2"/>
                  </a:lnTo>
                  <a:lnTo>
                    <a:pt x="261" y="1"/>
                  </a:lnTo>
                  <a:lnTo>
                    <a:pt x="253" y="0"/>
                  </a:lnTo>
                  <a:lnTo>
                    <a:pt x="246" y="0"/>
                  </a:lnTo>
                  <a:lnTo>
                    <a:pt x="240" y="0"/>
                  </a:lnTo>
                  <a:lnTo>
                    <a:pt x="232" y="0"/>
                  </a:lnTo>
                  <a:lnTo>
                    <a:pt x="226" y="0"/>
                  </a:lnTo>
                  <a:lnTo>
                    <a:pt x="219" y="1"/>
                  </a:lnTo>
                  <a:lnTo>
                    <a:pt x="213" y="2"/>
                  </a:lnTo>
                  <a:lnTo>
                    <a:pt x="205" y="2"/>
                  </a:lnTo>
                  <a:lnTo>
                    <a:pt x="198" y="2"/>
                  </a:lnTo>
                  <a:lnTo>
                    <a:pt x="192" y="3"/>
                  </a:lnTo>
                  <a:lnTo>
                    <a:pt x="185" y="4"/>
                  </a:lnTo>
                  <a:lnTo>
                    <a:pt x="179" y="4"/>
                  </a:lnTo>
                  <a:lnTo>
                    <a:pt x="172" y="6"/>
                  </a:lnTo>
                  <a:lnTo>
                    <a:pt x="165" y="7"/>
                  </a:lnTo>
                  <a:lnTo>
                    <a:pt x="160" y="9"/>
                  </a:lnTo>
                  <a:lnTo>
                    <a:pt x="153" y="9"/>
                  </a:lnTo>
                  <a:lnTo>
                    <a:pt x="147" y="12"/>
                  </a:lnTo>
                  <a:lnTo>
                    <a:pt x="141" y="13"/>
                  </a:lnTo>
                  <a:lnTo>
                    <a:pt x="137" y="15"/>
                  </a:lnTo>
                  <a:lnTo>
                    <a:pt x="126" y="18"/>
                  </a:lnTo>
                  <a:lnTo>
                    <a:pt x="117" y="21"/>
                  </a:lnTo>
                  <a:lnTo>
                    <a:pt x="107" y="24"/>
                  </a:lnTo>
                  <a:lnTo>
                    <a:pt x="101" y="27"/>
                  </a:lnTo>
                  <a:lnTo>
                    <a:pt x="93" y="30"/>
                  </a:lnTo>
                  <a:lnTo>
                    <a:pt x="89" y="33"/>
                  </a:lnTo>
                  <a:lnTo>
                    <a:pt x="81" y="37"/>
                  </a:lnTo>
                  <a:lnTo>
                    <a:pt x="79" y="39"/>
                  </a:lnTo>
                  <a:lnTo>
                    <a:pt x="121" y="75"/>
                  </a:lnTo>
                  <a:lnTo>
                    <a:pt x="122" y="74"/>
                  </a:lnTo>
                  <a:lnTo>
                    <a:pt x="128" y="72"/>
                  </a:lnTo>
                  <a:lnTo>
                    <a:pt x="132" y="70"/>
                  </a:lnTo>
                  <a:lnTo>
                    <a:pt x="137" y="70"/>
                  </a:lnTo>
                  <a:lnTo>
                    <a:pt x="142" y="67"/>
                  </a:lnTo>
                  <a:lnTo>
                    <a:pt x="150" y="67"/>
                  </a:lnTo>
                  <a:lnTo>
                    <a:pt x="157" y="65"/>
                  </a:lnTo>
                  <a:lnTo>
                    <a:pt x="164" y="64"/>
                  </a:lnTo>
                  <a:lnTo>
                    <a:pt x="172" y="63"/>
                  </a:lnTo>
                  <a:lnTo>
                    <a:pt x="182" y="63"/>
                  </a:lnTo>
                  <a:lnTo>
                    <a:pt x="191" y="62"/>
                  </a:lnTo>
                  <a:lnTo>
                    <a:pt x="200" y="62"/>
                  </a:lnTo>
                  <a:lnTo>
                    <a:pt x="210" y="62"/>
                  </a:lnTo>
                  <a:lnTo>
                    <a:pt x="221" y="63"/>
                  </a:lnTo>
                  <a:lnTo>
                    <a:pt x="231" y="63"/>
                  </a:lnTo>
                  <a:lnTo>
                    <a:pt x="241" y="63"/>
                  </a:lnTo>
                  <a:lnTo>
                    <a:pt x="251" y="64"/>
                  </a:lnTo>
                  <a:lnTo>
                    <a:pt x="261" y="66"/>
                  </a:lnTo>
                  <a:lnTo>
                    <a:pt x="271" y="67"/>
                  </a:lnTo>
                  <a:lnTo>
                    <a:pt x="280" y="71"/>
                  </a:lnTo>
                  <a:lnTo>
                    <a:pt x="290" y="74"/>
                  </a:lnTo>
                  <a:lnTo>
                    <a:pt x="300" y="79"/>
                  </a:lnTo>
                  <a:lnTo>
                    <a:pt x="308" y="83"/>
                  </a:lnTo>
                  <a:lnTo>
                    <a:pt x="317" y="89"/>
                  </a:lnTo>
                  <a:lnTo>
                    <a:pt x="324" y="95"/>
                  </a:lnTo>
                  <a:lnTo>
                    <a:pt x="333" y="102"/>
                  </a:lnTo>
                  <a:lnTo>
                    <a:pt x="340" y="109"/>
                  </a:lnTo>
                  <a:lnTo>
                    <a:pt x="346" y="119"/>
                  </a:lnTo>
                  <a:lnTo>
                    <a:pt x="348" y="123"/>
                  </a:lnTo>
                  <a:lnTo>
                    <a:pt x="352" y="129"/>
                  </a:lnTo>
                  <a:lnTo>
                    <a:pt x="355" y="134"/>
                  </a:lnTo>
                  <a:lnTo>
                    <a:pt x="358" y="141"/>
                  </a:lnTo>
                  <a:lnTo>
                    <a:pt x="360" y="151"/>
                  </a:lnTo>
                  <a:lnTo>
                    <a:pt x="364" y="162"/>
                  </a:lnTo>
                  <a:lnTo>
                    <a:pt x="364" y="171"/>
                  </a:lnTo>
                  <a:lnTo>
                    <a:pt x="365" y="182"/>
                  </a:lnTo>
                  <a:lnTo>
                    <a:pt x="364" y="192"/>
                  </a:lnTo>
                  <a:lnTo>
                    <a:pt x="361" y="202"/>
                  </a:lnTo>
                  <a:lnTo>
                    <a:pt x="358" y="212"/>
                  </a:lnTo>
                  <a:lnTo>
                    <a:pt x="356" y="222"/>
                  </a:lnTo>
                  <a:lnTo>
                    <a:pt x="350" y="231"/>
                  </a:lnTo>
                  <a:lnTo>
                    <a:pt x="346" y="239"/>
                  </a:lnTo>
                  <a:lnTo>
                    <a:pt x="340" y="248"/>
                  </a:lnTo>
                  <a:lnTo>
                    <a:pt x="334" y="258"/>
                  </a:lnTo>
                  <a:lnTo>
                    <a:pt x="326" y="266"/>
                  </a:lnTo>
                  <a:lnTo>
                    <a:pt x="320" y="274"/>
                  </a:lnTo>
                  <a:lnTo>
                    <a:pt x="312" y="282"/>
                  </a:lnTo>
                  <a:lnTo>
                    <a:pt x="305" y="291"/>
                  </a:lnTo>
                  <a:lnTo>
                    <a:pt x="296" y="297"/>
                  </a:lnTo>
                  <a:lnTo>
                    <a:pt x="287" y="305"/>
                  </a:lnTo>
                  <a:lnTo>
                    <a:pt x="278" y="312"/>
                  </a:lnTo>
                  <a:lnTo>
                    <a:pt x="269" y="319"/>
                  </a:lnTo>
                  <a:lnTo>
                    <a:pt x="260" y="325"/>
                  </a:lnTo>
                  <a:lnTo>
                    <a:pt x="252" y="331"/>
                  </a:lnTo>
                  <a:lnTo>
                    <a:pt x="243" y="338"/>
                  </a:lnTo>
                  <a:lnTo>
                    <a:pt x="236" y="344"/>
                  </a:lnTo>
                  <a:lnTo>
                    <a:pt x="227" y="349"/>
                  </a:lnTo>
                  <a:lnTo>
                    <a:pt x="219" y="354"/>
                  </a:lnTo>
                  <a:lnTo>
                    <a:pt x="213" y="360"/>
                  </a:lnTo>
                  <a:lnTo>
                    <a:pt x="206" y="365"/>
                  </a:lnTo>
                  <a:lnTo>
                    <a:pt x="199" y="370"/>
                  </a:lnTo>
                  <a:lnTo>
                    <a:pt x="194" y="374"/>
                  </a:lnTo>
                  <a:lnTo>
                    <a:pt x="190" y="378"/>
                  </a:lnTo>
                  <a:lnTo>
                    <a:pt x="186" y="384"/>
                  </a:lnTo>
                  <a:lnTo>
                    <a:pt x="177" y="390"/>
                  </a:lnTo>
                  <a:lnTo>
                    <a:pt x="169" y="399"/>
                  </a:lnTo>
                  <a:lnTo>
                    <a:pt x="159" y="408"/>
                  </a:lnTo>
                  <a:lnTo>
                    <a:pt x="150" y="417"/>
                  </a:lnTo>
                  <a:lnTo>
                    <a:pt x="145" y="420"/>
                  </a:lnTo>
                  <a:lnTo>
                    <a:pt x="139" y="425"/>
                  </a:lnTo>
                  <a:lnTo>
                    <a:pt x="134" y="429"/>
                  </a:lnTo>
                  <a:lnTo>
                    <a:pt x="129" y="434"/>
                  </a:lnTo>
                  <a:lnTo>
                    <a:pt x="124" y="439"/>
                  </a:lnTo>
                  <a:lnTo>
                    <a:pt x="119" y="443"/>
                  </a:lnTo>
                  <a:lnTo>
                    <a:pt x="114" y="447"/>
                  </a:lnTo>
                  <a:lnTo>
                    <a:pt x="110" y="453"/>
                  </a:lnTo>
                  <a:lnTo>
                    <a:pt x="103" y="456"/>
                  </a:lnTo>
                  <a:lnTo>
                    <a:pt x="98" y="460"/>
                  </a:lnTo>
                  <a:lnTo>
                    <a:pt x="92" y="464"/>
                  </a:lnTo>
                  <a:lnTo>
                    <a:pt x="87" y="468"/>
                  </a:lnTo>
                  <a:lnTo>
                    <a:pt x="80" y="471"/>
                  </a:lnTo>
                  <a:lnTo>
                    <a:pt x="75" y="476"/>
                  </a:lnTo>
                  <a:lnTo>
                    <a:pt x="69" y="480"/>
                  </a:lnTo>
                  <a:lnTo>
                    <a:pt x="65" y="485"/>
                  </a:lnTo>
                  <a:lnTo>
                    <a:pt x="58" y="488"/>
                  </a:lnTo>
                  <a:lnTo>
                    <a:pt x="53" y="491"/>
                  </a:lnTo>
                  <a:lnTo>
                    <a:pt x="47" y="494"/>
                  </a:lnTo>
                  <a:lnTo>
                    <a:pt x="42" y="498"/>
                  </a:lnTo>
                  <a:lnTo>
                    <a:pt x="35" y="500"/>
                  </a:lnTo>
                  <a:lnTo>
                    <a:pt x="30" y="503"/>
                  </a:lnTo>
                  <a:lnTo>
                    <a:pt x="24" y="505"/>
                  </a:lnTo>
                  <a:lnTo>
                    <a:pt x="20" y="509"/>
                  </a:lnTo>
                  <a:lnTo>
                    <a:pt x="10" y="512"/>
                  </a:lnTo>
                  <a:lnTo>
                    <a:pt x="3" y="515"/>
                  </a:lnTo>
                  <a:lnTo>
                    <a:pt x="0" y="518"/>
                  </a:lnTo>
                  <a:lnTo>
                    <a:pt x="1" y="522"/>
                  </a:lnTo>
                  <a:lnTo>
                    <a:pt x="3" y="523"/>
                  </a:lnTo>
                  <a:lnTo>
                    <a:pt x="9" y="525"/>
                  </a:lnTo>
                  <a:lnTo>
                    <a:pt x="14" y="527"/>
                  </a:lnTo>
                  <a:lnTo>
                    <a:pt x="23" y="529"/>
                  </a:lnTo>
                  <a:lnTo>
                    <a:pt x="30" y="529"/>
                  </a:lnTo>
                  <a:lnTo>
                    <a:pt x="38" y="531"/>
                  </a:lnTo>
                  <a:lnTo>
                    <a:pt x="46" y="531"/>
                  </a:lnTo>
                  <a:lnTo>
                    <a:pt x="55" y="532"/>
                  </a:lnTo>
                  <a:lnTo>
                    <a:pt x="60" y="532"/>
                  </a:lnTo>
                  <a:lnTo>
                    <a:pt x="67" y="532"/>
                  </a:lnTo>
                  <a:lnTo>
                    <a:pt x="70" y="532"/>
                  </a:lnTo>
                  <a:lnTo>
                    <a:pt x="72" y="533"/>
                  </a:lnTo>
                  <a:lnTo>
                    <a:pt x="72" y="5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050" name="Freeform 13"/>
            <p:cNvSpPr>
              <a:spLocks/>
            </p:cNvSpPr>
            <p:nvPr/>
          </p:nvSpPr>
          <p:spPr bwMode="auto">
            <a:xfrm>
              <a:off x="3722" y="3511"/>
              <a:ext cx="1071" cy="688"/>
            </a:xfrm>
            <a:custGeom>
              <a:avLst/>
              <a:gdLst>
                <a:gd name="T0" fmla="*/ 635 w 3211"/>
                <a:gd name="T1" fmla="*/ 333 h 2064"/>
                <a:gd name="T2" fmla="*/ 492 w 3211"/>
                <a:gd name="T3" fmla="*/ 541 h 2064"/>
                <a:gd name="T4" fmla="*/ 615 w 3211"/>
                <a:gd name="T5" fmla="*/ 774 h 2064"/>
                <a:gd name="T6" fmla="*/ 433 w 3211"/>
                <a:gd name="T7" fmla="*/ 939 h 2064"/>
                <a:gd name="T8" fmla="*/ 184 w 3211"/>
                <a:gd name="T9" fmla="*/ 1146 h 2064"/>
                <a:gd name="T10" fmla="*/ 77 w 3211"/>
                <a:gd name="T11" fmla="*/ 1364 h 2064"/>
                <a:gd name="T12" fmla="*/ 378 w 3211"/>
                <a:gd name="T13" fmla="*/ 1337 h 2064"/>
                <a:gd name="T14" fmla="*/ 671 w 3211"/>
                <a:gd name="T15" fmla="*/ 1144 h 2064"/>
                <a:gd name="T16" fmla="*/ 697 w 3211"/>
                <a:gd name="T17" fmla="*/ 1403 h 2064"/>
                <a:gd name="T18" fmla="*/ 933 w 3211"/>
                <a:gd name="T19" fmla="*/ 1733 h 2064"/>
                <a:gd name="T20" fmla="*/ 1407 w 3211"/>
                <a:gd name="T21" fmla="*/ 1732 h 2064"/>
                <a:gd name="T22" fmla="*/ 1656 w 3211"/>
                <a:gd name="T23" fmla="*/ 1741 h 2064"/>
                <a:gd name="T24" fmla="*/ 2029 w 3211"/>
                <a:gd name="T25" fmla="*/ 1761 h 2064"/>
                <a:gd name="T26" fmla="*/ 2442 w 3211"/>
                <a:gd name="T27" fmla="*/ 1426 h 2064"/>
                <a:gd name="T28" fmla="*/ 2582 w 3211"/>
                <a:gd name="T29" fmla="*/ 1143 h 2064"/>
                <a:gd name="T30" fmla="*/ 2715 w 3211"/>
                <a:gd name="T31" fmla="*/ 1451 h 2064"/>
                <a:gd name="T32" fmla="*/ 2859 w 3211"/>
                <a:gd name="T33" fmla="*/ 1706 h 2064"/>
                <a:gd name="T34" fmla="*/ 3044 w 3211"/>
                <a:gd name="T35" fmla="*/ 1927 h 2064"/>
                <a:gd name="T36" fmla="*/ 3128 w 3211"/>
                <a:gd name="T37" fmla="*/ 1795 h 2064"/>
                <a:gd name="T38" fmla="*/ 2960 w 3211"/>
                <a:gd name="T39" fmla="*/ 1454 h 2064"/>
                <a:gd name="T40" fmla="*/ 2687 w 3211"/>
                <a:gd name="T41" fmla="*/ 1195 h 2064"/>
                <a:gd name="T42" fmla="*/ 2594 w 3211"/>
                <a:gd name="T43" fmla="*/ 1014 h 2064"/>
                <a:gd name="T44" fmla="*/ 2549 w 3211"/>
                <a:gd name="T45" fmla="*/ 699 h 2064"/>
                <a:gd name="T46" fmla="*/ 2239 w 3211"/>
                <a:gd name="T47" fmla="*/ 443 h 2064"/>
                <a:gd name="T48" fmla="*/ 1974 w 3211"/>
                <a:gd name="T49" fmla="*/ 372 h 2064"/>
                <a:gd name="T50" fmla="*/ 1865 w 3211"/>
                <a:gd name="T51" fmla="*/ 147 h 2064"/>
                <a:gd name="T52" fmla="*/ 1559 w 3211"/>
                <a:gd name="T53" fmla="*/ 86 h 2064"/>
                <a:gd name="T54" fmla="*/ 1335 w 3211"/>
                <a:gd name="T55" fmla="*/ 206 h 2064"/>
                <a:gd name="T56" fmla="*/ 1118 w 3211"/>
                <a:gd name="T57" fmla="*/ 47 h 2064"/>
                <a:gd name="T58" fmla="*/ 1344 w 3211"/>
                <a:gd name="T59" fmla="*/ 127 h 2064"/>
                <a:gd name="T60" fmla="*/ 1558 w 3211"/>
                <a:gd name="T61" fmla="*/ 16 h 2064"/>
                <a:gd name="T62" fmla="*/ 1856 w 3211"/>
                <a:gd name="T63" fmla="*/ 49 h 2064"/>
                <a:gd name="T64" fmla="*/ 2024 w 3211"/>
                <a:gd name="T65" fmla="*/ 277 h 2064"/>
                <a:gd name="T66" fmla="*/ 2253 w 3211"/>
                <a:gd name="T67" fmla="*/ 379 h 2064"/>
                <a:gd name="T68" fmla="*/ 2607 w 3211"/>
                <a:gd name="T69" fmla="*/ 645 h 2064"/>
                <a:gd name="T70" fmla="*/ 2660 w 3211"/>
                <a:gd name="T71" fmla="*/ 982 h 2064"/>
                <a:gd name="T72" fmla="*/ 2734 w 3211"/>
                <a:gd name="T73" fmla="*/ 1154 h 2064"/>
                <a:gd name="T74" fmla="*/ 2941 w 3211"/>
                <a:gd name="T75" fmla="*/ 1336 h 2064"/>
                <a:gd name="T76" fmla="*/ 3113 w 3211"/>
                <a:gd name="T77" fmla="*/ 1578 h 2064"/>
                <a:gd name="T78" fmla="*/ 3199 w 3211"/>
                <a:gd name="T79" fmla="*/ 1839 h 2064"/>
                <a:gd name="T80" fmla="*/ 3151 w 3211"/>
                <a:gd name="T81" fmla="*/ 2064 h 2064"/>
                <a:gd name="T82" fmla="*/ 2944 w 3211"/>
                <a:gd name="T83" fmla="*/ 1925 h 2064"/>
                <a:gd name="T84" fmla="*/ 2787 w 3211"/>
                <a:gd name="T85" fmla="*/ 1728 h 2064"/>
                <a:gd name="T86" fmla="*/ 2633 w 3211"/>
                <a:gd name="T87" fmla="*/ 1418 h 2064"/>
                <a:gd name="T88" fmla="*/ 2540 w 3211"/>
                <a:gd name="T89" fmla="*/ 1383 h 2064"/>
                <a:gd name="T90" fmla="*/ 2228 w 3211"/>
                <a:gd name="T91" fmla="*/ 1764 h 2064"/>
                <a:gd name="T92" fmla="*/ 1747 w 3211"/>
                <a:gd name="T93" fmla="*/ 1838 h 2064"/>
                <a:gd name="T94" fmla="*/ 1530 w 3211"/>
                <a:gd name="T95" fmla="*/ 1777 h 2064"/>
                <a:gd name="T96" fmla="*/ 1107 w 3211"/>
                <a:gd name="T97" fmla="*/ 1841 h 2064"/>
                <a:gd name="T98" fmla="*/ 716 w 3211"/>
                <a:gd name="T99" fmla="*/ 1613 h 2064"/>
                <a:gd name="T100" fmla="*/ 617 w 3211"/>
                <a:gd name="T101" fmla="*/ 1322 h 2064"/>
                <a:gd name="T102" fmla="*/ 433 w 3211"/>
                <a:gd name="T103" fmla="*/ 1391 h 2064"/>
                <a:gd name="T104" fmla="*/ 65 w 3211"/>
                <a:gd name="T105" fmla="*/ 1454 h 2064"/>
                <a:gd name="T106" fmla="*/ 48 w 3211"/>
                <a:gd name="T107" fmla="*/ 1205 h 2064"/>
                <a:gd name="T108" fmla="*/ 280 w 3211"/>
                <a:gd name="T109" fmla="*/ 972 h 2064"/>
                <a:gd name="T110" fmla="*/ 502 w 3211"/>
                <a:gd name="T111" fmla="*/ 816 h 2064"/>
                <a:gd name="T112" fmla="*/ 261 w 3211"/>
                <a:gd name="T113" fmla="*/ 790 h 2064"/>
                <a:gd name="T114" fmla="*/ 476 w 3211"/>
                <a:gd name="T115" fmla="*/ 678 h 2064"/>
                <a:gd name="T116" fmla="*/ 455 w 3211"/>
                <a:gd name="T117" fmla="*/ 412 h 2064"/>
                <a:gd name="T118" fmla="*/ 679 w 3211"/>
                <a:gd name="T119" fmla="*/ 269 h 2064"/>
                <a:gd name="T120" fmla="*/ 885 w 3211"/>
                <a:gd name="T121" fmla="*/ 211 h 2064"/>
                <a:gd name="T122" fmla="*/ 1052 w 3211"/>
                <a:gd name="T123" fmla="*/ 91 h 2064"/>
                <a:gd name="T124" fmla="*/ 933 w 3211"/>
                <a:gd name="T125" fmla="*/ 245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1" h="2064">
                  <a:moveTo>
                    <a:pt x="849" y="372"/>
                  </a:moveTo>
                  <a:lnTo>
                    <a:pt x="847" y="370"/>
                  </a:lnTo>
                  <a:lnTo>
                    <a:pt x="842" y="367"/>
                  </a:lnTo>
                  <a:lnTo>
                    <a:pt x="836" y="363"/>
                  </a:lnTo>
                  <a:lnTo>
                    <a:pt x="832" y="360"/>
                  </a:lnTo>
                  <a:lnTo>
                    <a:pt x="826" y="357"/>
                  </a:lnTo>
                  <a:lnTo>
                    <a:pt x="821" y="355"/>
                  </a:lnTo>
                  <a:lnTo>
                    <a:pt x="813" y="350"/>
                  </a:lnTo>
                  <a:lnTo>
                    <a:pt x="806" y="346"/>
                  </a:lnTo>
                  <a:lnTo>
                    <a:pt x="797" y="343"/>
                  </a:lnTo>
                  <a:lnTo>
                    <a:pt x="789" y="339"/>
                  </a:lnTo>
                  <a:lnTo>
                    <a:pt x="779" y="336"/>
                  </a:lnTo>
                  <a:lnTo>
                    <a:pt x="769" y="333"/>
                  </a:lnTo>
                  <a:lnTo>
                    <a:pt x="758" y="329"/>
                  </a:lnTo>
                  <a:lnTo>
                    <a:pt x="749" y="327"/>
                  </a:lnTo>
                  <a:lnTo>
                    <a:pt x="742" y="325"/>
                  </a:lnTo>
                  <a:lnTo>
                    <a:pt x="737" y="324"/>
                  </a:lnTo>
                  <a:lnTo>
                    <a:pt x="730" y="323"/>
                  </a:lnTo>
                  <a:lnTo>
                    <a:pt x="724" y="323"/>
                  </a:lnTo>
                  <a:lnTo>
                    <a:pt x="718" y="322"/>
                  </a:lnTo>
                  <a:lnTo>
                    <a:pt x="712" y="322"/>
                  </a:lnTo>
                  <a:lnTo>
                    <a:pt x="706" y="322"/>
                  </a:lnTo>
                  <a:lnTo>
                    <a:pt x="700" y="322"/>
                  </a:lnTo>
                  <a:lnTo>
                    <a:pt x="694" y="322"/>
                  </a:lnTo>
                  <a:lnTo>
                    <a:pt x="687" y="322"/>
                  </a:lnTo>
                  <a:lnTo>
                    <a:pt x="681" y="322"/>
                  </a:lnTo>
                  <a:lnTo>
                    <a:pt x="674" y="323"/>
                  </a:lnTo>
                  <a:lnTo>
                    <a:pt x="668" y="323"/>
                  </a:lnTo>
                  <a:lnTo>
                    <a:pt x="661" y="325"/>
                  </a:lnTo>
                  <a:lnTo>
                    <a:pt x="654" y="326"/>
                  </a:lnTo>
                  <a:lnTo>
                    <a:pt x="649" y="329"/>
                  </a:lnTo>
                  <a:lnTo>
                    <a:pt x="641" y="331"/>
                  </a:lnTo>
                  <a:lnTo>
                    <a:pt x="635" y="333"/>
                  </a:lnTo>
                  <a:lnTo>
                    <a:pt x="628" y="335"/>
                  </a:lnTo>
                  <a:lnTo>
                    <a:pt x="622" y="338"/>
                  </a:lnTo>
                  <a:lnTo>
                    <a:pt x="615" y="340"/>
                  </a:lnTo>
                  <a:lnTo>
                    <a:pt x="608" y="344"/>
                  </a:lnTo>
                  <a:lnTo>
                    <a:pt x="602" y="348"/>
                  </a:lnTo>
                  <a:lnTo>
                    <a:pt x="595" y="352"/>
                  </a:lnTo>
                  <a:lnTo>
                    <a:pt x="589" y="356"/>
                  </a:lnTo>
                  <a:lnTo>
                    <a:pt x="582" y="361"/>
                  </a:lnTo>
                  <a:lnTo>
                    <a:pt x="576" y="366"/>
                  </a:lnTo>
                  <a:lnTo>
                    <a:pt x="569" y="372"/>
                  </a:lnTo>
                  <a:lnTo>
                    <a:pt x="562" y="378"/>
                  </a:lnTo>
                  <a:lnTo>
                    <a:pt x="556" y="384"/>
                  </a:lnTo>
                  <a:lnTo>
                    <a:pt x="549" y="391"/>
                  </a:lnTo>
                  <a:lnTo>
                    <a:pt x="543" y="398"/>
                  </a:lnTo>
                  <a:lnTo>
                    <a:pt x="535" y="405"/>
                  </a:lnTo>
                  <a:lnTo>
                    <a:pt x="528" y="412"/>
                  </a:lnTo>
                  <a:lnTo>
                    <a:pt x="523" y="419"/>
                  </a:lnTo>
                  <a:lnTo>
                    <a:pt x="519" y="427"/>
                  </a:lnTo>
                  <a:lnTo>
                    <a:pt x="514" y="433"/>
                  </a:lnTo>
                  <a:lnTo>
                    <a:pt x="510" y="441"/>
                  </a:lnTo>
                  <a:lnTo>
                    <a:pt x="507" y="449"/>
                  </a:lnTo>
                  <a:lnTo>
                    <a:pt x="504" y="456"/>
                  </a:lnTo>
                  <a:lnTo>
                    <a:pt x="501" y="463"/>
                  </a:lnTo>
                  <a:lnTo>
                    <a:pt x="498" y="472"/>
                  </a:lnTo>
                  <a:lnTo>
                    <a:pt x="496" y="478"/>
                  </a:lnTo>
                  <a:lnTo>
                    <a:pt x="495" y="487"/>
                  </a:lnTo>
                  <a:lnTo>
                    <a:pt x="492" y="495"/>
                  </a:lnTo>
                  <a:lnTo>
                    <a:pt x="492" y="502"/>
                  </a:lnTo>
                  <a:lnTo>
                    <a:pt x="492" y="510"/>
                  </a:lnTo>
                  <a:lnTo>
                    <a:pt x="492" y="519"/>
                  </a:lnTo>
                  <a:lnTo>
                    <a:pt x="492" y="525"/>
                  </a:lnTo>
                  <a:lnTo>
                    <a:pt x="492" y="534"/>
                  </a:lnTo>
                  <a:lnTo>
                    <a:pt x="492" y="541"/>
                  </a:lnTo>
                  <a:lnTo>
                    <a:pt x="495" y="550"/>
                  </a:lnTo>
                  <a:lnTo>
                    <a:pt x="495" y="557"/>
                  </a:lnTo>
                  <a:lnTo>
                    <a:pt x="497" y="565"/>
                  </a:lnTo>
                  <a:lnTo>
                    <a:pt x="498" y="572"/>
                  </a:lnTo>
                  <a:lnTo>
                    <a:pt x="501" y="581"/>
                  </a:lnTo>
                  <a:lnTo>
                    <a:pt x="503" y="588"/>
                  </a:lnTo>
                  <a:lnTo>
                    <a:pt x="506" y="595"/>
                  </a:lnTo>
                  <a:lnTo>
                    <a:pt x="508" y="603"/>
                  </a:lnTo>
                  <a:lnTo>
                    <a:pt x="511" y="611"/>
                  </a:lnTo>
                  <a:lnTo>
                    <a:pt x="514" y="618"/>
                  </a:lnTo>
                  <a:lnTo>
                    <a:pt x="518" y="626"/>
                  </a:lnTo>
                  <a:lnTo>
                    <a:pt x="521" y="634"/>
                  </a:lnTo>
                  <a:lnTo>
                    <a:pt x="525" y="641"/>
                  </a:lnTo>
                  <a:lnTo>
                    <a:pt x="528" y="648"/>
                  </a:lnTo>
                  <a:lnTo>
                    <a:pt x="532" y="655"/>
                  </a:lnTo>
                  <a:lnTo>
                    <a:pt x="535" y="661"/>
                  </a:lnTo>
                  <a:lnTo>
                    <a:pt x="539" y="668"/>
                  </a:lnTo>
                  <a:lnTo>
                    <a:pt x="543" y="674"/>
                  </a:lnTo>
                  <a:lnTo>
                    <a:pt x="546" y="681"/>
                  </a:lnTo>
                  <a:lnTo>
                    <a:pt x="550" y="687"/>
                  </a:lnTo>
                  <a:lnTo>
                    <a:pt x="555" y="694"/>
                  </a:lnTo>
                  <a:lnTo>
                    <a:pt x="558" y="699"/>
                  </a:lnTo>
                  <a:lnTo>
                    <a:pt x="562" y="706"/>
                  </a:lnTo>
                  <a:lnTo>
                    <a:pt x="567" y="712"/>
                  </a:lnTo>
                  <a:lnTo>
                    <a:pt x="571" y="718"/>
                  </a:lnTo>
                  <a:lnTo>
                    <a:pt x="574" y="724"/>
                  </a:lnTo>
                  <a:lnTo>
                    <a:pt x="579" y="729"/>
                  </a:lnTo>
                  <a:lnTo>
                    <a:pt x="583" y="735"/>
                  </a:lnTo>
                  <a:lnTo>
                    <a:pt x="588" y="740"/>
                  </a:lnTo>
                  <a:lnTo>
                    <a:pt x="594" y="749"/>
                  </a:lnTo>
                  <a:lnTo>
                    <a:pt x="602" y="759"/>
                  </a:lnTo>
                  <a:lnTo>
                    <a:pt x="608" y="766"/>
                  </a:lnTo>
                  <a:lnTo>
                    <a:pt x="615" y="774"/>
                  </a:lnTo>
                  <a:lnTo>
                    <a:pt x="619" y="779"/>
                  </a:lnTo>
                  <a:lnTo>
                    <a:pt x="625" y="786"/>
                  </a:lnTo>
                  <a:lnTo>
                    <a:pt x="628" y="791"/>
                  </a:lnTo>
                  <a:lnTo>
                    <a:pt x="633" y="796"/>
                  </a:lnTo>
                  <a:lnTo>
                    <a:pt x="625" y="800"/>
                  </a:lnTo>
                  <a:lnTo>
                    <a:pt x="617" y="806"/>
                  </a:lnTo>
                  <a:lnTo>
                    <a:pt x="607" y="812"/>
                  </a:lnTo>
                  <a:lnTo>
                    <a:pt x="599" y="820"/>
                  </a:lnTo>
                  <a:lnTo>
                    <a:pt x="593" y="823"/>
                  </a:lnTo>
                  <a:lnTo>
                    <a:pt x="588" y="827"/>
                  </a:lnTo>
                  <a:lnTo>
                    <a:pt x="582" y="830"/>
                  </a:lnTo>
                  <a:lnTo>
                    <a:pt x="578" y="834"/>
                  </a:lnTo>
                  <a:lnTo>
                    <a:pt x="571" y="837"/>
                  </a:lnTo>
                  <a:lnTo>
                    <a:pt x="566" y="842"/>
                  </a:lnTo>
                  <a:lnTo>
                    <a:pt x="560" y="846"/>
                  </a:lnTo>
                  <a:lnTo>
                    <a:pt x="555" y="852"/>
                  </a:lnTo>
                  <a:lnTo>
                    <a:pt x="548" y="855"/>
                  </a:lnTo>
                  <a:lnTo>
                    <a:pt x="542" y="860"/>
                  </a:lnTo>
                  <a:lnTo>
                    <a:pt x="535" y="864"/>
                  </a:lnTo>
                  <a:lnTo>
                    <a:pt x="528" y="869"/>
                  </a:lnTo>
                  <a:lnTo>
                    <a:pt x="521" y="874"/>
                  </a:lnTo>
                  <a:lnTo>
                    <a:pt x="514" y="879"/>
                  </a:lnTo>
                  <a:lnTo>
                    <a:pt x="508" y="883"/>
                  </a:lnTo>
                  <a:lnTo>
                    <a:pt x="501" y="890"/>
                  </a:lnTo>
                  <a:lnTo>
                    <a:pt x="493" y="894"/>
                  </a:lnTo>
                  <a:lnTo>
                    <a:pt x="486" y="900"/>
                  </a:lnTo>
                  <a:lnTo>
                    <a:pt x="478" y="904"/>
                  </a:lnTo>
                  <a:lnTo>
                    <a:pt x="472" y="911"/>
                  </a:lnTo>
                  <a:lnTo>
                    <a:pt x="464" y="916"/>
                  </a:lnTo>
                  <a:lnTo>
                    <a:pt x="456" y="922"/>
                  </a:lnTo>
                  <a:lnTo>
                    <a:pt x="449" y="927"/>
                  </a:lnTo>
                  <a:lnTo>
                    <a:pt x="442" y="934"/>
                  </a:lnTo>
                  <a:lnTo>
                    <a:pt x="433" y="939"/>
                  </a:lnTo>
                  <a:lnTo>
                    <a:pt x="426" y="945"/>
                  </a:lnTo>
                  <a:lnTo>
                    <a:pt x="417" y="950"/>
                  </a:lnTo>
                  <a:lnTo>
                    <a:pt x="409" y="957"/>
                  </a:lnTo>
                  <a:lnTo>
                    <a:pt x="400" y="962"/>
                  </a:lnTo>
                  <a:lnTo>
                    <a:pt x="393" y="968"/>
                  </a:lnTo>
                  <a:lnTo>
                    <a:pt x="385" y="974"/>
                  </a:lnTo>
                  <a:lnTo>
                    <a:pt x="377" y="981"/>
                  </a:lnTo>
                  <a:lnTo>
                    <a:pt x="369" y="986"/>
                  </a:lnTo>
                  <a:lnTo>
                    <a:pt x="361" y="993"/>
                  </a:lnTo>
                  <a:lnTo>
                    <a:pt x="352" y="998"/>
                  </a:lnTo>
                  <a:lnTo>
                    <a:pt x="346" y="1005"/>
                  </a:lnTo>
                  <a:lnTo>
                    <a:pt x="337" y="1012"/>
                  </a:lnTo>
                  <a:lnTo>
                    <a:pt x="329" y="1018"/>
                  </a:lnTo>
                  <a:lnTo>
                    <a:pt x="320" y="1025"/>
                  </a:lnTo>
                  <a:lnTo>
                    <a:pt x="314" y="1031"/>
                  </a:lnTo>
                  <a:lnTo>
                    <a:pt x="305" y="1037"/>
                  </a:lnTo>
                  <a:lnTo>
                    <a:pt x="297" y="1043"/>
                  </a:lnTo>
                  <a:lnTo>
                    <a:pt x="289" y="1050"/>
                  </a:lnTo>
                  <a:lnTo>
                    <a:pt x="281" y="1056"/>
                  </a:lnTo>
                  <a:lnTo>
                    <a:pt x="273" y="1063"/>
                  </a:lnTo>
                  <a:lnTo>
                    <a:pt x="266" y="1070"/>
                  </a:lnTo>
                  <a:lnTo>
                    <a:pt x="258" y="1076"/>
                  </a:lnTo>
                  <a:lnTo>
                    <a:pt x="251" y="1083"/>
                  </a:lnTo>
                  <a:lnTo>
                    <a:pt x="244" y="1089"/>
                  </a:lnTo>
                  <a:lnTo>
                    <a:pt x="236" y="1096"/>
                  </a:lnTo>
                  <a:lnTo>
                    <a:pt x="228" y="1102"/>
                  </a:lnTo>
                  <a:lnTo>
                    <a:pt x="222" y="1109"/>
                  </a:lnTo>
                  <a:lnTo>
                    <a:pt x="215" y="1116"/>
                  </a:lnTo>
                  <a:lnTo>
                    <a:pt x="209" y="1122"/>
                  </a:lnTo>
                  <a:lnTo>
                    <a:pt x="202" y="1129"/>
                  </a:lnTo>
                  <a:lnTo>
                    <a:pt x="196" y="1136"/>
                  </a:lnTo>
                  <a:lnTo>
                    <a:pt x="189" y="1141"/>
                  </a:lnTo>
                  <a:lnTo>
                    <a:pt x="184" y="1146"/>
                  </a:lnTo>
                  <a:lnTo>
                    <a:pt x="178" y="1152"/>
                  </a:lnTo>
                  <a:lnTo>
                    <a:pt x="173" y="1158"/>
                  </a:lnTo>
                  <a:lnTo>
                    <a:pt x="167" y="1163"/>
                  </a:lnTo>
                  <a:lnTo>
                    <a:pt x="163" y="1168"/>
                  </a:lnTo>
                  <a:lnTo>
                    <a:pt x="157" y="1174"/>
                  </a:lnTo>
                  <a:lnTo>
                    <a:pt x="153" y="1180"/>
                  </a:lnTo>
                  <a:lnTo>
                    <a:pt x="147" y="1185"/>
                  </a:lnTo>
                  <a:lnTo>
                    <a:pt x="143" y="1190"/>
                  </a:lnTo>
                  <a:lnTo>
                    <a:pt x="138" y="1195"/>
                  </a:lnTo>
                  <a:lnTo>
                    <a:pt x="133" y="1202"/>
                  </a:lnTo>
                  <a:lnTo>
                    <a:pt x="129" y="1206"/>
                  </a:lnTo>
                  <a:lnTo>
                    <a:pt x="124" y="1212"/>
                  </a:lnTo>
                  <a:lnTo>
                    <a:pt x="121" y="1217"/>
                  </a:lnTo>
                  <a:lnTo>
                    <a:pt x="118" y="1224"/>
                  </a:lnTo>
                  <a:lnTo>
                    <a:pt x="114" y="1228"/>
                  </a:lnTo>
                  <a:lnTo>
                    <a:pt x="110" y="1234"/>
                  </a:lnTo>
                  <a:lnTo>
                    <a:pt x="107" y="1238"/>
                  </a:lnTo>
                  <a:lnTo>
                    <a:pt x="104" y="1245"/>
                  </a:lnTo>
                  <a:lnTo>
                    <a:pt x="97" y="1255"/>
                  </a:lnTo>
                  <a:lnTo>
                    <a:pt x="92" y="1266"/>
                  </a:lnTo>
                  <a:lnTo>
                    <a:pt x="86" y="1275"/>
                  </a:lnTo>
                  <a:lnTo>
                    <a:pt x="82" y="1285"/>
                  </a:lnTo>
                  <a:lnTo>
                    <a:pt x="78" y="1295"/>
                  </a:lnTo>
                  <a:lnTo>
                    <a:pt x="76" y="1306"/>
                  </a:lnTo>
                  <a:lnTo>
                    <a:pt x="74" y="1312"/>
                  </a:lnTo>
                  <a:lnTo>
                    <a:pt x="73" y="1318"/>
                  </a:lnTo>
                  <a:lnTo>
                    <a:pt x="72" y="1324"/>
                  </a:lnTo>
                  <a:lnTo>
                    <a:pt x="72" y="1330"/>
                  </a:lnTo>
                  <a:lnTo>
                    <a:pt x="72" y="1336"/>
                  </a:lnTo>
                  <a:lnTo>
                    <a:pt x="72" y="1342"/>
                  </a:lnTo>
                  <a:lnTo>
                    <a:pt x="73" y="1348"/>
                  </a:lnTo>
                  <a:lnTo>
                    <a:pt x="75" y="1354"/>
                  </a:lnTo>
                  <a:lnTo>
                    <a:pt x="77" y="1364"/>
                  </a:lnTo>
                  <a:lnTo>
                    <a:pt x="84" y="1375"/>
                  </a:lnTo>
                  <a:lnTo>
                    <a:pt x="87" y="1379"/>
                  </a:lnTo>
                  <a:lnTo>
                    <a:pt x="91" y="1385"/>
                  </a:lnTo>
                  <a:lnTo>
                    <a:pt x="95" y="1390"/>
                  </a:lnTo>
                  <a:lnTo>
                    <a:pt x="100" y="1396"/>
                  </a:lnTo>
                  <a:lnTo>
                    <a:pt x="105" y="1399"/>
                  </a:lnTo>
                  <a:lnTo>
                    <a:pt x="110" y="1403"/>
                  </a:lnTo>
                  <a:lnTo>
                    <a:pt x="117" y="1407"/>
                  </a:lnTo>
                  <a:lnTo>
                    <a:pt x="124" y="1410"/>
                  </a:lnTo>
                  <a:lnTo>
                    <a:pt x="131" y="1411"/>
                  </a:lnTo>
                  <a:lnTo>
                    <a:pt x="139" y="1412"/>
                  </a:lnTo>
                  <a:lnTo>
                    <a:pt x="146" y="1413"/>
                  </a:lnTo>
                  <a:lnTo>
                    <a:pt x="156" y="1414"/>
                  </a:lnTo>
                  <a:lnTo>
                    <a:pt x="164" y="1413"/>
                  </a:lnTo>
                  <a:lnTo>
                    <a:pt x="174" y="1413"/>
                  </a:lnTo>
                  <a:lnTo>
                    <a:pt x="184" y="1412"/>
                  </a:lnTo>
                  <a:lnTo>
                    <a:pt x="193" y="1411"/>
                  </a:lnTo>
                  <a:lnTo>
                    <a:pt x="203" y="1409"/>
                  </a:lnTo>
                  <a:lnTo>
                    <a:pt x="213" y="1407"/>
                  </a:lnTo>
                  <a:lnTo>
                    <a:pt x="224" y="1403"/>
                  </a:lnTo>
                  <a:lnTo>
                    <a:pt x="236" y="1401"/>
                  </a:lnTo>
                  <a:lnTo>
                    <a:pt x="246" y="1397"/>
                  </a:lnTo>
                  <a:lnTo>
                    <a:pt x="258" y="1393"/>
                  </a:lnTo>
                  <a:lnTo>
                    <a:pt x="269" y="1388"/>
                  </a:lnTo>
                  <a:lnTo>
                    <a:pt x="281" y="1384"/>
                  </a:lnTo>
                  <a:lnTo>
                    <a:pt x="292" y="1378"/>
                  </a:lnTo>
                  <a:lnTo>
                    <a:pt x="305" y="1373"/>
                  </a:lnTo>
                  <a:lnTo>
                    <a:pt x="316" y="1367"/>
                  </a:lnTo>
                  <a:lnTo>
                    <a:pt x="329" y="1362"/>
                  </a:lnTo>
                  <a:lnTo>
                    <a:pt x="341" y="1355"/>
                  </a:lnTo>
                  <a:lnTo>
                    <a:pt x="353" y="1349"/>
                  </a:lnTo>
                  <a:lnTo>
                    <a:pt x="365" y="1342"/>
                  </a:lnTo>
                  <a:lnTo>
                    <a:pt x="378" y="1337"/>
                  </a:lnTo>
                  <a:lnTo>
                    <a:pt x="391" y="1329"/>
                  </a:lnTo>
                  <a:lnTo>
                    <a:pt x="403" y="1322"/>
                  </a:lnTo>
                  <a:lnTo>
                    <a:pt x="415" y="1316"/>
                  </a:lnTo>
                  <a:lnTo>
                    <a:pt x="428" y="1309"/>
                  </a:lnTo>
                  <a:lnTo>
                    <a:pt x="439" y="1302"/>
                  </a:lnTo>
                  <a:lnTo>
                    <a:pt x="451" y="1294"/>
                  </a:lnTo>
                  <a:lnTo>
                    <a:pt x="463" y="1286"/>
                  </a:lnTo>
                  <a:lnTo>
                    <a:pt x="475" y="1280"/>
                  </a:lnTo>
                  <a:lnTo>
                    <a:pt x="486" y="1272"/>
                  </a:lnTo>
                  <a:lnTo>
                    <a:pt x="497" y="1264"/>
                  </a:lnTo>
                  <a:lnTo>
                    <a:pt x="508" y="1257"/>
                  </a:lnTo>
                  <a:lnTo>
                    <a:pt x="520" y="1250"/>
                  </a:lnTo>
                  <a:lnTo>
                    <a:pt x="530" y="1243"/>
                  </a:lnTo>
                  <a:lnTo>
                    <a:pt x="539" y="1236"/>
                  </a:lnTo>
                  <a:lnTo>
                    <a:pt x="549" y="1228"/>
                  </a:lnTo>
                  <a:lnTo>
                    <a:pt x="560" y="1222"/>
                  </a:lnTo>
                  <a:lnTo>
                    <a:pt x="569" y="1215"/>
                  </a:lnTo>
                  <a:lnTo>
                    <a:pt x="579" y="1209"/>
                  </a:lnTo>
                  <a:lnTo>
                    <a:pt x="588" y="1203"/>
                  </a:lnTo>
                  <a:lnTo>
                    <a:pt x="597" y="1198"/>
                  </a:lnTo>
                  <a:lnTo>
                    <a:pt x="605" y="1191"/>
                  </a:lnTo>
                  <a:lnTo>
                    <a:pt x="613" y="1185"/>
                  </a:lnTo>
                  <a:lnTo>
                    <a:pt x="619" y="1179"/>
                  </a:lnTo>
                  <a:lnTo>
                    <a:pt x="627" y="1175"/>
                  </a:lnTo>
                  <a:lnTo>
                    <a:pt x="633" y="1169"/>
                  </a:lnTo>
                  <a:lnTo>
                    <a:pt x="639" y="1165"/>
                  </a:lnTo>
                  <a:lnTo>
                    <a:pt x="645" y="1162"/>
                  </a:lnTo>
                  <a:lnTo>
                    <a:pt x="651" y="1158"/>
                  </a:lnTo>
                  <a:lnTo>
                    <a:pt x="659" y="1152"/>
                  </a:lnTo>
                  <a:lnTo>
                    <a:pt x="666" y="1147"/>
                  </a:lnTo>
                  <a:lnTo>
                    <a:pt x="670" y="1144"/>
                  </a:lnTo>
                  <a:lnTo>
                    <a:pt x="672" y="1144"/>
                  </a:lnTo>
                  <a:lnTo>
                    <a:pt x="671" y="1144"/>
                  </a:lnTo>
                  <a:lnTo>
                    <a:pt x="671" y="1147"/>
                  </a:lnTo>
                  <a:lnTo>
                    <a:pt x="671" y="1151"/>
                  </a:lnTo>
                  <a:lnTo>
                    <a:pt x="671" y="1157"/>
                  </a:lnTo>
                  <a:lnTo>
                    <a:pt x="670" y="1164"/>
                  </a:lnTo>
                  <a:lnTo>
                    <a:pt x="670" y="1172"/>
                  </a:lnTo>
                  <a:lnTo>
                    <a:pt x="670" y="1177"/>
                  </a:lnTo>
                  <a:lnTo>
                    <a:pt x="670" y="1182"/>
                  </a:lnTo>
                  <a:lnTo>
                    <a:pt x="670" y="1188"/>
                  </a:lnTo>
                  <a:lnTo>
                    <a:pt x="670" y="1194"/>
                  </a:lnTo>
                  <a:lnTo>
                    <a:pt x="670" y="1200"/>
                  </a:lnTo>
                  <a:lnTo>
                    <a:pt x="670" y="1206"/>
                  </a:lnTo>
                  <a:lnTo>
                    <a:pt x="670" y="1213"/>
                  </a:lnTo>
                  <a:lnTo>
                    <a:pt x="670" y="1220"/>
                  </a:lnTo>
                  <a:lnTo>
                    <a:pt x="670" y="1226"/>
                  </a:lnTo>
                  <a:lnTo>
                    <a:pt x="670" y="1234"/>
                  </a:lnTo>
                  <a:lnTo>
                    <a:pt x="671" y="1241"/>
                  </a:lnTo>
                  <a:lnTo>
                    <a:pt x="672" y="1250"/>
                  </a:lnTo>
                  <a:lnTo>
                    <a:pt x="672" y="1258"/>
                  </a:lnTo>
                  <a:lnTo>
                    <a:pt x="672" y="1267"/>
                  </a:lnTo>
                  <a:lnTo>
                    <a:pt x="673" y="1274"/>
                  </a:lnTo>
                  <a:lnTo>
                    <a:pt x="674" y="1284"/>
                  </a:lnTo>
                  <a:lnTo>
                    <a:pt x="675" y="1293"/>
                  </a:lnTo>
                  <a:lnTo>
                    <a:pt x="677" y="1303"/>
                  </a:lnTo>
                  <a:lnTo>
                    <a:pt x="679" y="1313"/>
                  </a:lnTo>
                  <a:lnTo>
                    <a:pt x="681" y="1322"/>
                  </a:lnTo>
                  <a:lnTo>
                    <a:pt x="681" y="1331"/>
                  </a:lnTo>
                  <a:lnTo>
                    <a:pt x="683" y="1341"/>
                  </a:lnTo>
                  <a:lnTo>
                    <a:pt x="684" y="1351"/>
                  </a:lnTo>
                  <a:lnTo>
                    <a:pt x="687" y="1361"/>
                  </a:lnTo>
                  <a:lnTo>
                    <a:pt x="688" y="1371"/>
                  </a:lnTo>
                  <a:lnTo>
                    <a:pt x="691" y="1382"/>
                  </a:lnTo>
                  <a:lnTo>
                    <a:pt x="694" y="1393"/>
                  </a:lnTo>
                  <a:lnTo>
                    <a:pt x="697" y="1403"/>
                  </a:lnTo>
                  <a:lnTo>
                    <a:pt x="699" y="1413"/>
                  </a:lnTo>
                  <a:lnTo>
                    <a:pt x="703" y="1425"/>
                  </a:lnTo>
                  <a:lnTo>
                    <a:pt x="706" y="1435"/>
                  </a:lnTo>
                  <a:lnTo>
                    <a:pt x="710" y="1447"/>
                  </a:lnTo>
                  <a:lnTo>
                    <a:pt x="714" y="1458"/>
                  </a:lnTo>
                  <a:lnTo>
                    <a:pt x="718" y="1469"/>
                  </a:lnTo>
                  <a:lnTo>
                    <a:pt x="722" y="1480"/>
                  </a:lnTo>
                  <a:lnTo>
                    <a:pt x="728" y="1492"/>
                  </a:lnTo>
                  <a:lnTo>
                    <a:pt x="731" y="1502"/>
                  </a:lnTo>
                  <a:lnTo>
                    <a:pt x="737" y="1514"/>
                  </a:lnTo>
                  <a:lnTo>
                    <a:pt x="741" y="1524"/>
                  </a:lnTo>
                  <a:lnTo>
                    <a:pt x="747" y="1536"/>
                  </a:lnTo>
                  <a:lnTo>
                    <a:pt x="752" y="1547"/>
                  </a:lnTo>
                  <a:lnTo>
                    <a:pt x="758" y="1558"/>
                  </a:lnTo>
                  <a:lnTo>
                    <a:pt x="765" y="1569"/>
                  </a:lnTo>
                  <a:lnTo>
                    <a:pt x="772" y="1581"/>
                  </a:lnTo>
                  <a:lnTo>
                    <a:pt x="778" y="1591"/>
                  </a:lnTo>
                  <a:lnTo>
                    <a:pt x="785" y="1602"/>
                  </a:lnTo>
                  <a:lnTo>
                    <a:pt x="792" y="1613"/>
                  </a:lnTo>
                  <a:lnTo>
                    <a:pt x="801" y="1624"/>
                  </a:lnTo>
                  <a:lnTo>
                    <a:pt x="808" y="1633"/>
                  </a:lnTo>
                  <a:lnTo>
                    <a:pt x="816" y="1644"/>
                  </a:lnTo>
                  <a:lnTo>
                    <a:pt x="825" y="1655"/>
                  </a:lnTo>
                  <a:lnTo>
                    <a:pt x="835" y="1666"/>
                  </a:lnTo>
                  <a:lnTo>
                    <a:pt x="844" y="1675"/>
                  </a:lnTo>
                  <a:lnTo>
                    <a:pt x="854" y="1684"/>
                  </a:lnTo>
                  <a:lnTo>
                    <a:pt x="864" y="1693"/>
                  </a:lnTo>
                  <a:lnTo>
                    <a:pt x="874" y="1701"/>
                  </a:lnTo>
                  <a:lnTo>
                    <a:pt x="884" y="1708"/>
                  </a:lnTo>
                  <a:lnTo>
                    <a:pt x="896" y="1716"/>
                  </a:lnTo>
                  <a:lnTo>
                    <a:pt x="907" y="1722"/>
                  </a:lnTo>
                  <a:lnTo>
                    <a:pt x="920" y="1729"/>
                  </a:lnTo>
                  <a:lnTo>
                    <a:pt x="933" y="1733"/>
                  </a:lnTo>
                  <a:lnTo>
                    <a:pt x="946" y="1739"/>
                  </a:lnTo>
                  <a:lnTo>
                    <a:pt x="959" y="1743"/>
                  </a:lnTo>
                  <a:lnTo>
                    <a:pt x="973" y="1748"/>
                  </a:lnTo>
                  <a:lnTo>
                    <a:pt x="986" y="1752"/>
                  </a:lnTo>
                  <a:lnTo>
                    <a:pt x="1000" y="1755"/>
                  </a:lnTo>
                  <a:lnTo>
                    <a:pt x="1015" y="1758"/>
                  </a:lnTo>
                  <a:lnTo>
                    <a:pt x="1030" y="1761"/>
                  </a:lnTo>
                  <a:lnTo>
                    <a:pt x="1043" y="1763"/>
                  </a:lnTo>
                  <a:lnTo>
                    <a:pt x="1058" y="1764"/>
                  </a:lnTo>
                  <a:lnTo>
                    <a:pt x="1073" y="1765"/>
                  </a:lnTo>
                  <a:lnTo>
                    <a:pt x="1087" y="1767"/>
                  </a:lnTo>
                  <a:lnTo>
                    <a:pt x="1101" y="1767"/>
                  </a:lnTo>
                  <a:lnTo>
                    <a:pt x="1118" y="1767"/>
                  </a:lnTo>
                  <a:lnTo>
                    <a:pt x="1132" y="1767"/>
                  </a:lnTo>
                  <a:lnTo>
                    <a:pt x="1148" y="1768"/>
                  </a:lnTo>
                  <a:lnTo>
                    <a:pt x="1162" y="1767"/>
                  </a:lnTo>
                  <a:lnTo>
                    <a:pt x="1178" y="1767"/>
                  </a:lnTo>
                  <a:lnTo>
                    <a:pt x="1193" y="1766"/>
                  </a:lnTo>
                  <a:lnTo>
                    <a:pt x="1208" y="1765"/>
                  </a:lnTo>
                  <a:lnTo>
                    <a:pt x="1224" y="1763"/>
                  </a:lnTo>
                  <a:lnTo>
                    <a:pt x="1239" y="1761"/>
                  </a:lnTo>
                  <a:lnTo>
                    <a:pt x="1254" y="1760"/>
                  </a:lnTo>
                  <a:lnTo>
                    <a:pt x="1270" y="1759"/>
                  </a:lnTo>
                  <a:lnTo>
                    <a:pt x="1284" y="1756"/>
                  </a:lnTo>
                  <a:lnTo>
                    <a:pt x="1298" y="1754"/>
                  </a:lnTo>
                  <a:lnTo>
                    <a:pt x="1312" y="1752"/>
                  </a:lnTo>
                  <a:lnTo>
                    <a:pt x="1327" y="1749"/>
                  </a:lnTo>
                  <a:lnTo>
                    <a:pt x="1340" y="1746"/>
                  </a:lnTo>
                  <a:lnTo>
                    <a:pt x="1354" y="1744"/>
                  </a:lnTo>
                  <a:lnTo>
                    <a:pt x="1367" y="1741"/>
                  </a:lnTo>
                  <a:lnTo>
                    <a:pt x="1381" y="1739"/>
                  </a:lnTo>
                  <a:lnTo>
                    <a:pt x="1393" y="1735"/>
                  </a:lnTo>
                  <a:lnTo>
                    <a:pt x="1407" y="1732"/>
                  </a:lnTo>
                  <a:lnTo>
                    <a:pt x="1419" y="1729"/>
                  </a:lnTo>
                  <a:lnTo>
                    <a:pt x="1431" y="1726"/>
                  </a:lnTo>
                  <a:lnTo>
                    <a:pt x="1442" y="1723"/>
                  </a:lnTo>
                  <a:lnTo>
                    <a:pt x="1453" y="1721"/>
                  </a:lnTo>
                  <a:lnTo>
                    <a:pt x="1464" y="1719"/>
                  </a:lnTo>
                  <a:lnTo>
                    <a:pt x="1475" y="1717"/>
                  </a:lnTo>
                  <a:lnTo>
                    <a:pt x="1483" y="1713"/>
                  </a:lnTo>
                  <a:lnTo>
                    <a:pt x="1493" y="1710"/>
                  </a:lnTo>
                  <a:lnTo>
                    <a:pt x="1501" y="1708"/>
                  </a:lnTo>
                  <a:lnTo>
                    <a:pt x="1510" y="1706"/>
                  </a:lnTo>
                  <a:lnTo>
                    <a:pt x="1517" y="1702"/>
                  </a:lnTo>
                  <a:lnTo>
                    <a:pt x="1525" y="1701"/>
                  </a:lnTo>
                  <a:lnTo>
                    <a:pt x="1531" y="1699"/>
                  </a:lnTo>
                  <a:lnTo>
                    <a:pt x="1538" y="1698"/>
                  </a:lnTo>
                  <a:lnTo>
                    <a:pt x="1548" y="1694"/>
                  </a:lnTo>
                  <a:lnTo>
                    <a:pt x="1556" y="1691"/>
                  </a:lnTo>
                  <a:lnTo>
                    <a:pt x="1560" y="1690"/>
                  </a:lnTo>
                  <a:lnTo>
                    <a:pt x="1562" y="1690"/>
                  </a:lnTo>
                  <a:lnTo>
                    <a:pt x="1563" y="1690"/>
                  </a:lnTo>
                  <a:lnTo>
                    <a:pt x="1569" y="1695"/>
                  </a:lnTo>
                  <a:lnTo>
                    <a:pt x="1572" y="1698"/>
                  </a:lnTo>
                  <a:lnTo>
                    <a:pt x="1576" y="1701"/>
                  </a:lnTo>
                  <a:lnTo>
                    <a:pt x="1582" y="1705"/>
                  </a:lnTo>
                  <a:lnTo>
                    <a:pt x="1589" y="1710"/>
                  </a:lnTo>
                  <a:lnTo>
                    <a:pt x="1596" y="1713"/>
                  </a:lnTo>
                  <a:lnTo>
                    <a:pt x="1606" y="1719"/>
                  </a:lnTo>
                  <a:lnTo>
                    <a:pt x="1615" y="1723"/>
                  </a:lnTo>
                  <a:lnTo>
                    <a:pt x="1626" y="1729"/>
                  </a:lnTo>
                  <a:lnTo>
                    <a:pt x="1631" y="1731"/>
                  </a:lnTo>
                  <a:lnTo>
                    <a:pt x="1637" y="1733"/>
                  </a:lnTo>
                  <a:lnTo>
                    <a:pt x="1643" y="1735"/>
                  </a:lnTo>
                  <a:lnTo>
                    <a:pt x="1650" y="1739"/>
                  </a:lnTo>
                  <a:lnTo>
                    <a:pt x="1656" y="1741"/>
                  </a:lnTo>
                  <a:lnTo>
                    <a:pt x="1663" y="1744"/>
                  </a:lnTo>
                  <a:lnTo>
                    <a:pt x="1671" y="1746"/>
                  </a:lnTo>
                  <a:lnTo>
                    <a:pt x="1679" y="1749"/>
                  </a:lnTo>
                  <a:lnTo>
                    <a:pt x="1686" y="1751"/>
                  </a:lnTo>
                  <a:lnTo>
                    <a:pt x="1694" y="1754"/>
                  </a:lnTo>
                  <a:lnTo>
                    <a:pt x="1701" y="1755"/>
                  </a:lnTo>
                  <a:lnTo>
                    <a:pt x="1711" y="1758"/>
                  </a:lnTo>
                  <a:lnTo>
                    <a:pt x="1719" y="1759"/>
                  </a:lnTo>
                  <a:lnTo>
                    <a:pt x="1729" y="1761"/>
                  </a:lnTo>
                  <a:lnTo>
                    <a:pt x="1738" y="1764"/>
                  </a:lnTo>
                  <a:lnTo>
                    <a:pt x="1748" y="1766"/>
                  </a:lnTo>
                  <a:lnTo>
                    <a:pt x="1757" y="1767"/>
                  </a:lnTo>
                  <a:lnTo>
                    <a:pt x="1767" y="1768"/>
                  </a:lnTo>
                  <a:lnTo>
                    <a:pt x="1778" y="1769"/>
                  </a:lnTo>
                  <a:lnTo>
                    <a:pt x="1789" y="1771"/>
                  </a:lnTo>
                  <a:lnTo>
                    <a:pt x="1799" y="1771"/>
                  </a:lnTo>
                  <a:lnTo>
                    <a:pt x="1811" y="1774"/>
                  </a:lnTo>
                  <a:lnTo>
                    <a:pt x="1822" y="1774"/>
                  </a:lnTo>
                  <a:lnTo>
                    <a:pt x="1835" y="1776"/>
                  </a:lnTo>
                  <a:lnTo>
                    <a:pt x="1846" y="1776"/>
                  </a:lnTo>
                  <a:lnTo>
                    <a:pt x="1858" y="1776"/>
                  </a:lnTo>
                  <a:lnTo>
                    <a:pt x="1871" y="1776"/>
                  </a:lnTo>
                  <a:lnTo>
                    <a:pt x="1884" y="1776"/>
                  </a:lnTo>
                  <a:lnTo>
                    <a:pt x="1897" y="1775"/>
                  </a:lnTo>
                  <a:lnTo>
                    <a:pt x="1910" y="1775"/>
                  </a:lnTo>
                  <a:lnTo>
                    <a:pt x="1923" y="1774"/>
                  </a:lnTo>
                  <a:lnTo>
                    <a:pt x="1939" y="1774"/>
                  </a:lnTo>
                  <a:lnTo>
                    <a:pt x="1952" y="1771"/>
                  </a:lnTo>
                  <a:lnTo>
                    <a:pt x="1967" y="1769"/>
                  </a:lnTo>
                  <a:lnTo>
                    <a:pt x="1981" y="1767"/>
                  </a:lnTo>
                  <a:lnTo>
                    <a:pt x="1998" y="1766"/>
                  </a:lnTo>
                  <a:lnTo>
                    <a:pt x="2013" y="1764"/>
                  </a:lnTo>
                  <a:lnTo>
                    <a:pt x="2029" y="1761"/>
                  </a:lnTo>
                  <a:lnTo>
                    <a:pt x="2045" y="1758"/>
                  </a:lnTo>
                  <a:lnTo>
                    <a:pt x="2063" y="1756"/>
                  </a:lnTo>
                  <a:lnTo>
                    <a:pt x="2078" y="1751"/>
                  </a:lnTo>
                  <a:lnTo>
                    <a:pt x="2094" y="1746"/>
                  </a:lnTo>
                  <a:lnTo>
                    <a:pt x="2108" y="1741"/>
                  </a:lnTo>
                  <a:lnTo>
                    <a:pt x="2125" y="1736"/>
                  </a:lnTo>
                  <a:lnTo>
                    <a:pt x="2139" y="1729"/>
                  </a:lnTo>
                  <a:lnTo>
                    <a:pt x="2154" y="1722"/>
                  </a:lnTo>
                  <a:lnTo>
                    <a:pt x="2169" y="1714"/>
                  </a:lnTo>
                  <a:lnTo>
                    <a:pt x="2184" y="1708"/>
                  </a:lnTo>
                  <a:lnTo>
                    <a:pt x="2197" y="1698"/>
                  </a:lnTo>
                  <a:lnTo>
                    <a:pt x="2211" y="1689"/>
                  </a:lnTo>
                  <a:lnTo>
                    <a:pt x="2225" y="1679"/>
                  </a:lnTo>
                  <a:lnTo>
                    <a:pt x="2239" y="1670"/>
                  </a:lnTo>
                  <a:lnTo>
                    <a:pt x="2251" y="1659"/>
                  </a:lnTo>
                  <a:lnTo>
                    <a:pt x="2264" y="1649"/>
                  </a:lnTo>
                  <a:lnTo>
                    <a:pt x="2277" y="1638"/>
                  </a:lnTo>
                  <a:lnTo>
                    <a:pt x="2290" y="1627"/>
                  </a:lnTo>
                  <a:lnTo>
                    <a:pt x="2301" y="1614"/>
                  </a:lnTo>
                  <a:lnTo>
                    <a:pt x="2313" y="1602"/>
                  </a:lnTo>
                  <a:lnTo>
                    <a:pt x="2324" y="1589"/>
                  </a:lnTo>
                  <a:lnTo>
                    <a:pt x="2336" y="1576"/>
                  </a:lnTo>
                  <a:lnTo>
                    <a:pt x="2347" y="1563"/>
                  </a:lnTo>
                  <a:lnTo>
                    <a:pt x="2358" y="1550"/>
                  </a:lnTo>
                  <a:lnTo>
                    <a:pt x="2368" y="1537"/>
                  </a:lnTo>
                  <a:lnTo>
                    <a:pt x="2379" y="1524"/>
                  </a:lnTo>
                  <a:lnTo>
                    <a:pt x="2388" y="1510"/>
                  </a:lnTo>
                  <a:lnTo>
                    <a:pt x="2398" y="1495"/>
                  </a:lnTo>
                  <a:lnTo>
                    <a:pt x="2406" y="1481"/>
                  </a:lnTo>
                  <a:lnTo>
                    <a:pt x="2416" y="1468"/>
                  </a:lnTo>
                  <a:lnTo>
                    <a:pt x="2425" y="1454"/>
                  </a:lnTo>
                  <a:lnTo>
                    <a:pt x="2434" y="1441"/>
                  </a:lnTo>
                  <a:lnTo>
                    <a:pt x="2442" y="1426"/>
                  </a:lnTo>
                  <a:lnTo>
                    <a:pt x="2451" y="1413"/>
                  </a:lnTo>
                  <a:lnTo>
                    <a:pt x="2458" y="1399"/>
                  </a:lnTo>
                  <a:lnTo>
                    <a:pt x="2465" y="1385"/>
                  </a:lnTo>
                  <a:lnTo>
                    <a:pt x="2472" y="1371"/>
                  </a:lnTo>
                  <a:lnTo>
                    <a:pt x="2480" y="1357"/>
                  </a:lnTo>
                  <a:lnTo>
                    <a:pt x="2485" y="1343"/>
                  </a:lnTo>
                  <a:lnTo>
                    <a:pt x="2492" y="1330"/>
                  </a:lnTo>
                  <a:lnTo>
                    <a:pt x="2498" y="1317"/>
                  </a:lnTo>
                  <a:lnTo>
                    <a:pt x="2505" y="1305"/>
                  </a:lnTo>
                  <a:lnTo>
                    <a:pt x="2509" y="1292"/>
                  </a:lnTo>
                  <a:lnTo>
                    <a:pt x="2515" y="1280"/>
                  </a:lnTo>
                  <a:lnTo>
                    <a:pt x="2520" y="1268"/>
                  </a:lnTo>
                  <a:lnTo>
                    <a:pt x="2526" y="1257"/>
                  </a:lnTo>
                  <a:lnTo>
                    <a:pt x="2530" y="1245"/>
                  </a:lnTo>
                  <a:lnTo>
                    <a:pt x="2534" y="1234"/>
                  </a:lnTo>
                  <a:lnTo>
                    <a:pt x="2539" y="1224"/>
                  </a:lnTo>
                  <a:lnTo>
                    <a:pt x="2544" y="1214"/>
                  </a:lnTo>
                  <a:lnTo>
                    <a:pt x="2546" y="1203"/>
                  </a:lnTo>
                  <a:lnTo>
                    <a:pt x="2550" y="1193"/>
                  </a:lnTo>
                  <a:lnTo>
                    <a:pt x="2553" y="1185"/>
                  </a:lnTo>
                  <a:lnTo>
                    <a:pt x="2556" y="1177"/>
                  </a:lnTo>
                  <a:lnTo>
                    <a:pt x="2559" y="1168"/>
                  </a:lnTo>
                  <a:lnTo>
                    <a:pt x="2562" y="1162"/>
                  </a:lnTo>
                  <a:lnTo>
                    <a:pt x="2564" y="1155"/>
                  </a:lnTo>
                  <a:lnTo>
                    <a:pt x="2566" y="1149"/>
                  </a:lnTo>
                  <a:lnTo>
                    <a:pt x="2568" y="1139"/>
                  </a:lnTo>
                  <a:lnTo>
                    <a:pt x="2572" y="1132"/>
                  </a:lnTo>
                  <a:lnTo>
                    <a:pt x="2574" y="1128"/>
                  </a:lnTo>
                  <a:lnTo>
                    <a:pt x="2575" y="1126"/>
                  </a:lnTo>
                  <a:lnTo>
                    <a:pt x="2575" y="1126"/>
                  </a:lnTo>
                  <a:lnTo>
                    <a:pt x="2576" y="1130"/>
                  </a:lnTo>
                  <a:lnTo>
                    <a:pt x="2578" y="1135"/>
                  </a:lnTo>
                  <a:lnTo>
                    <a:pt x="2582" y="1143"/>
                  </a:lnTo>
                  <a:lnTo>
                    <a:pt x="2585" y="1152"/>
                  </a:lnTo>
                  <a:lnTo>
                    <a:pt x="2589" y="1163"/>
                  </a:lnTo>
                  <a:lnTo>
                    <a:pt x="2591" y="1168"/>
                  </a:lnTo>
                  <a:lnTo>
                    <a:pt x="2594" y="1175"/>
                  </a:lnTo>
                  <a:lnTo>
                    <a:pt x="2597" y="1181"/>
                  </a:lnTo>
                  <a:lnTo>
                    <a:pt x="2600" y="1189"/>
                  </a:lnTo>
                  <a:lnTo>
                    <a:pt x="2602" y="1195"/>
                  </a:lnTo>
                  <a:lnTo>
                    <a:pt x="2606" y="1203"/>
                  </a:lnTo>
                  <a:lnTo>
                    <a:pt x="2609" y="1211"/>
                  </a:lnTo>
                  <a:lnTo>
                    <a:pt x="2612" y="1220"/>
                  </a:lnTo>
                  <a:lnTo>
                    <a:pt x="2615" y="1227"/>
                  </a:lnTo>
                  <a:lnTo>
                    <a:pt x="2620" y="1236"/>
                  </a:lnTo>
                  <a:lnTo>
                    <a:pt x="2624" y="1246"/>
                  </a:lnTo>
                  <a:lnTo>
                    <a:pt x="2629" y="1256"/>
                  </a:lnTo>
                  <a:lnTo>
                    <a:pt x="2632" y="1264"/>
                  </a:lnTo>
                  <a:lnTo>
                    <a:pt x="2635" y="1273"/>
                  </a:lnTo>
                  <a:lnTo>
                    <a:pt x="2640" y="1283"/>
                  </a:lnTo>
                  <a:lnTo>
                    <a:pt x="2644" y="1294"/>
                  </a:lnTo>
                  <a:lnTo>
                    <a:pt x="2648" y="1304"/>
                  </a:lnTo>
                  <a:lnTo>
                    <a:pt x="2654" y="1314"/>
                  </a:lnTo>
                  <a:lnTo>
                    <a:pt x="2658" y="1325"/>
                  </a:lnTo>
                  <a:lnTo>
                    <a:pt x="2664" y="1336"/>
                  </a:lnTo>
                  <a:lnTo>
                    <a:pt x="2667" y="1345"/>
                  </a:lnTo>
                  <a:lnTo>
                    <a:pt x="2672" y="1355"/>
                  </a:lnTo>
                  <a:lnTo>
                    <a:pt x="2676" y="1366"/>
                  </a:lnTo>
                  <a:lnTo>
                    <a:pt x="2681" y="1377"/>
                  </a:lnTo>
                  <a:lnTo>
                    <a:pt x="2686" y="1387"/>
                  </a:lnTo>
                  <a:lnTo>
                    <a:pt x="2691" y="1398"/>
                  </a:lnTo>
                  <a:lnTo>
                    <a:pt x="2695" y="1409"/>
                  </a:lnTo>
                  <a:lnTo>
                    <a:pt x="2701" y="1420"/>
                  </a:lnTo>
                  <a:lnTo>
                    <a:pt x="2705" y="1430"/>
                  </a:lnTo>
                  <a:lnTo>
                    <a:pt x="2711" y="1441"/>
                  </a:lnTo>
                  <a:lnTo>
                    <a:pt x="2715" y="1451"/>
                  </a:lnTo>
                  <a:lnTo>
                    <a:pt x="2721" y="1462"/>
                  </a:lnTo>
                  <a:lnTo>
                    <a:pt x="2725" y="1471"/>
                  </a:lnTo>
                  <a:lnTo>
                    <a:pt x="2730" y="1482"/>
                  </a:lnTo>
                  <a:lnTo>
                    <a:pt x="2735" y="1492"/>
                  </a:lnTo>
                  <a:lnTo>
                    <a:pt x="2740" y="1503"/>
                  </a:lnTo>
                  <a:lnTo>
                    <a:pt x="2744" y="1512"/>
                  </a:lnTo>
                  <a:lnTo>
                    <a:pt x="2749" y="1522"/>
                  </a:lnTo>
                  <a:lnTo>
                    <a:pt x="2752" y="1530"/>
                  </a:lnTo>
                  <a:lnTo>
                    <a:pt x="2758" y="1540"/>
                  </a:lnTo>
                  <a:lnTo>
                    <a:pt x="2761" y="1549"/>
                  </a:lnTo>
                  <a:lnTo>
                    <a:pt x="2767" y="1558"/>
                  </a:lnTo>
                  <a:lnTo>
                    <a:pt x="2770" y="1567"/>
                  </a:lnTo>
                  <a:lnTo>
                    <a:pt x="2775" y="1575"/>
                  </a:lnTo>
                  <a:lnTo>
                    <a:pt x="2779" y="1583"/>
                  </a:lnTo>
                  <a:lnTo>
                    <a:pt x="2783" y="1591"/>
                  </a:lnTo>
                  <a:lnTo>
                    <a:pt x="2787" y="1597"/>
                  </a:lnTo>
                  <a:lnTo>
                    <a:pt x="2792" y="1605"/>
                  </a:lnTo>
                  <a:lnTo>
                    <a:pt x="2795" y="1612"/>
                  </a:lnTo>
                  <a:lnTo>
                    <a:pt x="2799" y="1618"/>
                  </a:lnTo>
                  <a:lnTo>
                    <a:pt x="2803" y="1624"/>
                  </a:lnTo>
                  <a:lnTo>
                    <a:pt x="2807" y="1630"/>
                  </a:lnTo>
                  <a:lnTo>
                    <a:pt x="2811" y="1637"/>
                  </a:lnTo>
                  <a:lnTo>
                    <a:pt x="2818" y="1647"/>
                  </a:lnTo>
                  <a:lnTo>
                    <a:pt x="2821" y="1651"/>
                  </a:lnTo>
                  <a:lnTo>
                    <a:pt x="2825" y="1656"/>
                  </a:lnTo>
                  <a:lnTo>
                    <a:pt x="2828" y="1662"/>
                  </a:lnTo>
                  <a:lnTo>
                    <a:pt x="2832" y="1668"/>
                  </a:lnTo>
                  <a:lnTo>
                    <a:pt x="2836" y="1674"/>
                  </a:lnTo>
                  <a:lnTo>
                    <a:pt x="2840" y="1679"/>
                  </a:lnTo>
                  <a:lnTo>
                    <a:pt x="2844" y="1686"/>
                  </a:lnTo>
                  <a:lnTo>
                    <a:pt x="2849" y="1693"/>
                  </a:lnTo>
                  <a:lnTo>
                    <a:pt x="2853" y="1699"/>
                  </a:lnTo>
                  <a:lnTo>
                    <a:pt x="2859" y="1706"/>
                  </a:lnTo>
                  <a:lnTo>
                    <a:pt x="2863" y="1712"/>
                  </a:lnTo>
                  <a:lnTo>
                    <a:pt x="2868" y="1720"/>
                  </a:lnTo>
                  <a:lnTo>
                    <a:pt x="2873" y="1726"/>
                  </a:lnTo>
                  <a:lnTo>
                    <a:pt x="2878" y="1733"/>
                  </a:lnTo>
                  <a:lnTo>
                    <a:pt x="2883" y="1740"/>
                  </a:lnTo>
                  <a:lnTo>
                    <a:pt x="2888" y="1747"/>
                  </a:lnTo>
                  <a:lnTo>
                    <a:pt x="2894" y="1754"/>
                  </a:lnTo>
                  <a:lnTo>
                    <a:pt x="2899" y="1761"/>
                  </a:lnTo>
                  <a:lnTo>
                    <a:pt x="2905" y="1769"/>
                  </a:lnTo>
                  <a:lnTo>
                    <a:pt x="2911" y="1777"/>
                  </a:lnTo>
                  <a:lnTo>
                    <a:pt x="2917" y="1783"/>
                  </a:lnTo>
                  <a:lnTo>
                    <a:pt x="2922" y="1791"/>
                  </a:lnTo>
                  <a:lnTo>
                    <a:pt x="2928" y="1799"/>
                  </a:lnTo>
                  <a:lnTo>
                    <a:pt x="2934" y="1806"/>
                  </a:lnTo>
                  <a:lnTo>
                    <a:pt x="2940" y="1813"/>
                  </a:lnTo>
                  <a:lnTo>
                    <a:pt x="2945" y="1821"/>
                  </a:lnTo>
                  <a:lnTo>
                    <a:pt x="2952" y="1828"/>
                  </a:lnTo>
                  <a:lnTo>
                    <a:pt x="2958" y="1836"/>
                  </a:lnTo>
                  <a:lnTo>
                    <a:pt x="2964" y="1843"/>
                  </a:lnTo>
                  <a:lnTo>
                    <a:pt x="2969" y="1849"/>
                  </a:lnTo>
                  <a:lnTo>
                    <a:pt x="2975" y="1856"/>
                  </a:lnTo>
                  <a:lnTo>
                    <a:pt x="2981" y="1863"/>
                  </a:lnTo>
                  <a:lnTo>
                    <a:pt x="2987" y="1869"/>
                  </a:lnTo>
                  <a:lnTo>
                    <a:pt x="2993" y="1875"/>
                  </a:lnTo>
                  <a:lnTo>
                    <a:pt x="2999" y="1882"/>
                  </a:lnTo>
                  <a:lnTo>
                    <a:pt x="3005" y="1888"/>
                  </a:lnTo>
                  <a:lnTo>
                    <a:pt x="3011" y="1894"/>
                  </a:lnTo>
                  <a:lnTo>
                    <a:pt x="3016" y="1899"/>
                  </a:lnTo>
                  <a:lnTo>
                    <a:pt x="3022" y="1905"/>
                  </a:lnTo>
                  <a:lnTo>
                    <a:pt x="3027" y="1911"/>
                  </a:lnTo>
                  <a:lnTo>
                    <a:pt x="3033" y="1916"/>
                  </a:lnTo>
                  <a:lnTo>
                    <a:pt x="3038" y="1921"/>
                  </a:lnTo>
                  <a:lnTo>
                    <a:pt x="3044" y="1927"/>
                  </a:lnTo>
                  <a:lnTo>
                    <a:pt x="3050" y="1932"/>
                  </a:lnTo>
                  <a:lnTo>
                    <a:pt x="3060" y="1940"/>
                  </a:lnTo>
                  <a:lnTo>
                    <a:pt x="3070" y="1948"/>
                  </a:lnTo>
                  <a:lnTo>
                    <a:pt x="3080" y="1953"/>
                  </a:lnTo>
                  <a:lnTo>
                    <a:pt x="3090" y="1959"/>
                  </a:lnTo>
                  <a:lnTo>
                    <a:pt x="3097" y="1962"/>
                  </a:lnTo>
                  <a:lnTo>
                    <a:pt x="3106" y="1965"/>
                  </a:lnTo>
                  <a:lnTo>
                    <a:pt x="3114" y="1965"/>
                  </a:lnTo>
                  <a:lnTo>
                    <a:pt x="3121" y="1965"/>
                  </a:lnTo>
                  <a:lnTo>
                    <a:pt x="3129" y="1961"/>
                  </a:lnTo>
                  <a:lnTo>
                    <a:pt x="3136" y="1954"/>
                  </a:lnTo>
                  <a:lnTo>
                    <a:pt x="3138" y="1950"/>
                  </a:lnTo>
                  <a:lnTo>
                    <a:pt x="3140" y="1944"/>
                  </a:lnTo>
                  <a:lnTo>
                    <a:pt x="3141" y="1938"/>
                  </a:lnTo>
                  <a:lnTo>
                    <a:pt x="3143" y="1932"/>
                  </a:lnTo>
                  <a:lnTo>
                    <a:pt x="3143" y="1922"/>
                  </a:lnTo>
                  <a:lnTo>
                    <a:pt x="3143" y="1914"/>
                  </a:lnTo>
                  <a:lnTo>
                    <a:pt x="3141" y="1907"/>
                  </a:lnTo>
                  <a:lnTo>
                    <a:pt x="3141" y="1902"/>
                  </a:lnTo>
                  <a:lnTo>
                    <a:pt x="3141" y="1895"/>
                  </a:lnTo>
                  <a:lnTo>
                    <a:pt x="3141" y="1890"/>
                  </a:lnTo>
                  <a:lnTo>
                    <a:pt x="3141" y="1882"/>
                  </a:lnTo>
                  <a:lnTo>
                    <a:pt x="3140" y="1874"/>
                  </a:lnTo>
                  <a:lnTo>
                    <a:pt x="3139" y="1866"/>
                  </a:lnTo>
                  <a:lnTo>
                    <a:pt x="3139" y="1858"/>
                  </a:lnTo>
                  <a:lnTo>
                    <a:pt x="3136" y="1848"/>
                  </a:lnTo>
                  <a:lnTo>
                    <a:pt x="3136" y="1839"/>
                  </a:lnTo>
                  <a:lnTo>
                    <a:pt x="3134" y="1829"/>
                  </a:lnTo>
                  <a:lnTo>
                    <a:pt x="3133" y="1820"/>
                  </a:lnTo>
                  <a:lnTo>
                    <a:pt x="3130" y="1813"/>
                  </a:lnTo>
                  <a:lnTo>
                    <a:pt x="3130" y="1806"/>
                  </a:lnTo>
                  <a:lnTo>
                    <a:pt x="3128" y="1801"/>
                  </a:lnTo>
                  <a:lnTo>
                    <a:pt x="3128" y="1795"/>
                  </a:lnTo>
                  <a:lnTo>
                    <a:pt x="3125" y="1783"/>
                  </a:lnTo>
                  <a:lnTo>
                    <a:pt x="3122" y="1772"/>
                  </a:lnTo>
                  <a:lnTo>
                    <a:pt x="3119" y="1760"/>
                  </a:lnTo>
                  <a:lnTo>
                    <a:pt x="3116" y="1749"/>
                  </a:lnTo>
                  <a:lnTo>
                    <a:pt x="3113" y="1737"/>
                  </a:lnTo>
                  <a:lnTo>
                    <a:pt x="3109" y="1726"/>
                  </a:lnTo>
                  <a:lnTo>
                    <a:pt x="3105" y="1714"/>
                  </a:lnTo>
                  <a:lnTo>
                    <a:pt x="3101" y="1703"/>
                  </a:lnTo>
                  <a:lnTo>
                    <a:pt x="3096" y="1693"/>
                  </a:lnTo>
                  <a:lnTo>
                    <a:pt x="3093" y="1683"/>
                  </a:lnTo>
                  <a:lnTo>
                    <a:pt x="3088" y="1672"/>
                  </a:lnTo>
                  <a:lnTo>
                    <a:pt x="3084" y="1661"/>
                  </a:lnTo>
                  <a:lnTo>
                    <a:pt x="3080" y="1651"/>
                  </a:lnTo>
                  <a:lnTo>
                    <a:pt x="3076" y="1641"/>
                  </a:lnTo>
                  <a:lnTo>
                    <a:pt x="3071" y="1630"/>
                  </a:lnTo>
                  <a:lnTo>
                    <a:pt x="3065" y="1620"/>
                  </a:lnTo>
                  <a:lnTo>
                    <a:pt x="3060" y="1609"/>
                  </a:lnTo>
                  <a:lnTo>
                    <a:pt x="3056" y="1599"/>
                  </a:lnTo>
                  <a:lnTo>
                    <a:pt x="3050" y="1590"/>
                  </a:lnTo>
                  <a:lnTo>
                    <a:pt x="3045" y="1580"/>
                  </a:lnTo>
                  <a:lnTo>
                    <a:pt x="3039" y="1570"/>
                  </a:lnTo>
                  <a:lnTo>
                    <a:pt x="3035" y="1561"/>
                  </a:lnTo>
                  <a:lnTo>
                    <a:pt x="3028" y="1551"/>
                  </a:lnTo>
                  <a:lnTo>
                    <a:pt x="3023" y="1541"/>
                  </a:lnTo>
                  <a:lnTo>
                    <a:pt x="3016" y="1532"/>
                  </a:lnTo>
                  <a:lnTo>
                    <a:pt x="3011" y="1523"/>
                  </a:lnTo>
                  <a:lnTo>
                    <a:pt x="3004" y="1513"/>
                  </a:lnTo>
                  <a:lnTo>
                    <a:pt x="2999" y="1504"/>
                  </a:lnTo>
                  <a:lnTo>
                    <a:pt x="2992" y="1495"/>
                  </a:lnTo>
                  <a:lnTo>
                    <a:pt x="2987" y="1488"/>
                  </a:lnTo>
                  <a:lnTo>
                    <a:pt x="2978" y="1476"/>
                  </a:lnTo>
                  <a:lnTo>
                    <a:pt x="2969" y="1465"/>
                  </a:lnTo>
                  <a:lnTo>
                    <a:pt x="2960" y="1454"/>
                  </a:lnTo>
                  <a:lnTo>
                    <a:pt x="2953" y="1444"/>
                  </a:lnTo>
                  <a:lnTo>
                    <a:pt x="2944" y="1434"/>
                  </a:lnTo>
                  <a:lnTo>
                    <a:pt x="2936" y="1424"/>
                  </a:lnTo>
                  <a:lnTo>
                    <a:pt x="2928" y="1414"/>
                  </a:lnTo>
                  <a:lnTo>
                    <a:pt x="2920" y="1405"/>
                  </a:lnTo>
                  <a:lnTo>
                    <a:pt x="2910" y="1395"/>
                  </a:lnTo>
                  <a:lnTo>
                    <a:pt x="2902" y="1385"/>
                  </a:lnTo>
                  <a:lnTo>
                    <a:pt x="2892" y="1375"/>
                  </a:lnTo>
                  <a:lnTo>
                    <a:pt x="2885" y="1366"/>
                  </a:lnTo>
                  <a:lnTo>
                    <a:pt x="2876" y="1356"/>
                  </a:lnTo>
                  <a:lnTo>
                    <a:pt x="2867" y="1349"/>
                  </a:lnTo>
                  <a:lnTo>
                    <a:pt x="2859" y="1340"/>
                  </a:lnTo>
                  <a:lnTo>
                    <a:pt x="2851" y="1332"/>
                  </a:lnTo>
                  <a:lnTo>
                    <a:pt x="2841" y="1322"/>
                  </a:lnTo>
                  <a:lnTo>
                    <a:pt x="2832" y="1315"/>
                  </a:lnTo>
                  <a:lnTo>
                    <a:pt x="2823" y="1306"/>
                  </a:lnTo>
                  <a:lnTo>
                    <a:pt x="2815" y="1299"/>
                  </a:lnTo>
                  <a:lnTo>
                    <a:pt x="2806" y="1291"/>
                  </a:lnTo>
                  <a:lnTo>
                    <a:pt x="2797" y="1283"/>
                  </a:lnTo>
                  <a:lnTo>
                    <a:pt x="2788" y="1276"/>
                  </a:lnTo>
                  <a:lnTo>
                    <a:pt x="2781" y="1270"/>
                  </a:lnTo>
                  <a:lnTo>
                    <a:pt x="2772" y="1262"/>
                  </a:lnTo>
                  <a:lnTo>
                    <a:pt x="2764" y="1255"/>
                  </a:lnTo>
                  <a:lnTo>
                    <a:pt x="2756" y="1248"/>
                  </a:lnTo>
                  <a:lnTo>
                    <a:pt x="2748" y="1243"/>
                  </a:lnTo>
                  <a:lnTo>
                    <a:pt x="2739" y="1236"/>
                  </a:lnTo>
                  <a:lnTo>
                    <a:pt x="2732" y="1229"/>
                  </a:lnTo>
                  <a:lnTo>
                    <a:pt x="2724" y="1224"/>
                  </a:lnTo>
                  <a:lnTo>
                    <a:pt x="2717" y="1218"/>
                  </a:lnTo>
                  <a:lnTo>
                    <a:pt x="2709" y="1212"/>
                  </a:lnTo>
                  <a:lnTo>
                    <a:pt x="2701" y="1206"/>
                  </a:lnTo>
                  <a:lnTo>
                    <a:pt x="2693" y="1201"/>
                  </a:lnTo>
                  <a:lnTo>
                    <a:pt x="2687" y="1195"/>
                  </a:lnTo>
                  <a:lnTo>
                    <a:pt x="2679" y="1190"/>
                  </a:lnTo>
                  <a:lnTo>
                    <a:pt x="2672" y="1186"/>
                  </a:lnTo>
                  <a:lnTo>
                    <a:pt x="2666" y="1180"/>
                  </a:lnTo>
                  <a:lnTo>
                    <a:pt x="2659" y="1177"/>
                  </a:lnTo>
                  <a:lnTo>
                    <a:pt x="2653" y="1172"/>
                  </a:lnTo>
                  <a:lnTo>
                    <a:pt x="2646" y="1168"/>
                  </a:lnTo>
                  <a:lnTo>
                    <a:pt x="2641" y="1164"/>
                  </a:lnTo>
                  <a:lnTo>
                    <a:pt x="2635" y="1160"/>
                  </a:lnTo>
                  <a:lnTo>
                    <a:pt x="2629" y="1157"/>
                  </a:lnTo>
                  <a:lnTo>
                    <a:pt x="2624" y="1154"/>
                  </a:lnTo>
                  <a:lnTo>
                    <a:pt x="2619" y="1151"/>
                  </a:lnTo>
                  <a:lnTo>
                    <a:pt x="2614" y="1148"/>
                  </a:lnTo>
                  <a:lnTo>
                    <a:pt x="2605" y="1142"/>
                  </a:lnTo>
                  <a:lnTo>
                    <a:pt x="2597" y="1137"/>
                  </a:lnTo>
                  <a:lnTo>
                    <a:pt x="2589" y="1133"/>
                  </a:lnTo>
                  <a:lnTo>
                    <a:pt x="2585" y="1130"/>
                  </a:lnTo>
                  <a:lnTo>
                    <a:pt x="2577" y="1125"/>
                  </a:lnTo>
                  <a:lnTo>
                    <a:pt x="2575" y="1124"/>
                  </a:lnTo>
                  <a:lnTo>
                    <a:pt x="2575" y="1121"/>
                  </a:lnTo>
                  <a:lnTo>
                    <a:pt x="2577" y="1113"/>
                  </a:lnTo>
                  <a:lnTo>
                    <a:pt x="2578" y="1106"/>
                  </a:lnTo>
                  <a:lnTo>
                    <a:pt x="2580" y="1099"/>
                  </a:lnTo>
                  <a:lnTo>
                    <a:pt x="2582" y="1091"/>
                  </a:lnTo>
                  <a:lnTo>
                    <a:pt x="2585" y="1083"/>
                  </a:lnTo>
                  <a:lnTo>
                    <a:pt x="2586" y="1072"/>
                  </a:lnTo>
                  <a:lnTo>
                    <a:pt x="2588" y="1061"/>
                  </a:lnTo>
                  <a:lnTo>
                    <a:pt x="2588" y="1054"/>
                  </a:lnTo>
                  <a:lnTo>
                    <a:pt x="2589" y="1048"/>
                  </a:lnTo>
                  <a:lnTo>
                    <a:pt x="2590" y="1041"/>
                  </a:lnTo>
                  <a:lnTo>
                    <a:pt x="2591" y="1036"/>
                  </a:lnTo>
                  <a:lnTo>
                    <a:pt x="2591" y="1028"/>
                  </a:lnTo>
                  <a:lnTo>
                    <a:pt x="2592" y="1021"/>
                  </a:lnTo>
                  <a:lnTo>
                    <a:pt x="2594" y="1014"/>
                  </a:lnTo>
                  <a:lnTo>
                    <a:pt x="2595" y="1007"/>
                  </a:lnTo>
                  <a:lnTo>
                    <a:pt x="2595" y="999"/>
                  </a:lnTo>
                  <a:lnTo>
                    <a:pt x="2596" y="992"/>
                  </a:lnTo>
                  <a:lnTo>
                    <a:pt x="2597" y="984"/>
                  </a:lnTo>
                  <a:lnTo>
                    <a:pt x="2598" y="976"/>
                  </a:lnTo>
                  <a:lnTo>
                    <a:pt x="2597" y="967"/>
                  </a:lnTo>
                  <a:lnTo>
                    <a:pt x="2597" y="958"/>
                  </a:lnTo>
                  <a:lnTo>
                    <a:pt x="2597" y="949"/>
                  </a:lnTo>
                  <a:lnTo>
                    <a:pt x="2597" y="940"/>
                  </a:lnTo>
                  <a:lnTo>
                    <a:pt x="2596" y="931"/>
                  </a:lnTo>
                  <a:lnTo>
                    <a:pt x="2596" y="922"/>
                  </a:lnTo>
                  <a:lnTo>
                    <a:pt x="2596" y="913"/>
                  </a:lnTo>
                  <a:lnTo>
                    <a:pt x="2596" y="904"/>
                  </a:lnTo>
                  <a:lnTo>
                    <a:pt x="2595" y="894"/>
                  </a:lnTo>
                  <a:lnTo>
                    <a:pt x="2594" y="885"/>
                  </a:lnTo>
                  <a:lnTo>
                    <a:pt x="2592" y="875"/>
                  </a:lnTo>
                  <a:lnTo>
                    <a:pt x="2592" y="865"/>
                  </a:lnTo>
                  <a:lnTo>
                    <a:pt x="2590" y="855"/>
                  </a:lnTo>
                  <a:lnTo>
                    <a:pt x="2589" y="845"/>
                  </a:lnTo>
                  <a:lnTo>
                    <a:pt x="2588" y="835"/>
                  </a:lnTo>
                  <a:lnTo>
                    <a:pt x="2587" y="827"/>
                  </a:lnTo>
                  <a:lnTo>
                    <a:pt x="2584" y="816"/>
                  </a:lnTo>
                  <a:lnTo>
                    <a:pt x="2582" y="805"/>
                  </a:lnTo>
                  <a:lnTo>
                    <a:pt x="2579" y="794"/>
                  </a:lnTo>
                  <a:lnTo>
                    <a:pt x="2577" y="784"/>
                  </a:lnTo>
                  <a:lnTo>
                    <a:pt x="2574" y="773"/>
                  </a:lnTo>
                  <a:lnTo>
                    <a:pt x="2571" y="763"/>
                  </a:lnTo>
                  <a:lnTo>
                    <a:pt x="2567" y="752"/>
                  </a:lnTo>
                  <a:lnTo>
                    <a:pt x="2565" y="742"/>
                  </a:lnTo>
                  <a:lnTo>
                    <a:pt x="2561" y="731"/>
                  </a:lnTo>
                  <a:lnTo>
                    <a:pt x="2557" y="720"/>
                  </a:lnTo>
                  <a:lnTo>
                    <a:pt x="2553" y="709"/>
                  </a:lnTo>
                  <a:lnTo>
                    <a:pt x="2549" y="699"/>
                  </a:lnTo>
                  <a:lnTo>
                    <a:pt x="2543" y="689"/>
                  </a:lnTo>
                  <a:lnTo>
                    <a:pt x="2539" y="678"/>
                  </a:lnTo>
                  <a:lnTo>
                    <a:pt x="2533" y="667"/>
                  </a:lnTo>
                  <a:lnTo>
                    <a:pt x="2529" y="657"/>
                  </a:lnTo>
                  <a:lnTo>
                    <a:pt x="2522" y="645"/>
                  </a:lnTo>
                  <a:lnTo>
                    <a:pt x="2516" y="634"/>
                  </a:lnTo>
                  <a:lnTo>
                    <a:pt x="2508" y="624"/>
                  </a:lnTo>
                  <a:lnTo>
                    <a:pt x="2502" y="614"/>
                  </a:lnTo>
                  <a:lnTo>
                    <a:pt x="2493" y="604"/>
                  </a:lnTo>
                  <a:lnTo>
                    <a:pt x="2485" y="594"/>
                  </a:lnTo>
                  <a:lnTo>
                    <a:pt x="2476" y="586"/>
                  </a:lnTo>
                  <a:lnTo>
                    <a:pt x="2469" y="578"/>
                  </a:lnTo>
                  <a:lnTo>
                    <a:pt x="2459" y="568"/>
                  </a:lnTo>
                  <a:lnTo>
                    <a:pt x="2450" y="560"/>
                  </a:lnTo>
                  <a:lnTo>
                    <a:pt x="2440" y="552"/>
                  </a:lnTo>
                  <a:lnTo>
                    <a:pt x="2430" y="545"/>
                  </a:lnTo>
                  <a:lnTo>
                    <a:pt x="2419" y="536"/>
                  </a:lnTo>
                  <a:lnTo>
                    <a:pt x="2410" y="530"/>
                  </a:lnTo>
                  <a:lnTo>
                    <a:pt x="2400" y="523"/>
                  </a:lnTo>
                  <a:lnTo>
                    <a:pt x="2390" y="517"/>
                  </a:lnTo>
                  <a:lnTo>
                    <a:pt x="2378" y="509"/>
                  </a:lnTo>
                  <a:lnTo>
                    <a:pt x="2367" y="502"/>
                  </a:lnTo>
                  <a:lnTo>
                    <a:pt x="2355" y="496"/>
                  </a:lnTo>
                  <a:lnTo>
                    <a:pt x="2344" y="490"/>
                  </a:lnTo>
                  <a:lnTo>
                    <a:pt x="2332" y="484"/>
                  </a:lnTo>
                  <a:lnTo>
                    <a:pt x="2321" y="477"/>
                  </a:lnTo>
                  <a:lnTo>
                    <a:pt x="2309" y="472"/>
                  </a:lnTo>
                  <a:lnTo>
                    <a:pt x="2298" y="467"/>
                  </a:lnTo>
                  <a:lnTo>
                    <a:pt x="2286" y="461"/>
                  </a:lnTo>
                  <a:lnTo>
                    <a:pt x="2274" y="456"/>
                  </a:lnTo>
                  <a:lnTo>
                    <a:pt x="2262" y="451"/>
                  </a:lnTo>
                  <a:lnTo>
                    <a:pt x="2251" y="448"/>
                  </a:lnTo>
                  <a:lnTo>
                    <a:pt x="2239" y="443"/>
                  </a:lnTo>
                  <a:lnTo>
                    <a:pt x="2228" y="439"/>
                  </a:lnTo>
                  <a:lnTo>
                    <a:pt x="2216" y="436"/>
                  </a:lnTo>
                  <a:lnTo>
                    <a:pt x="2205" y="432"/>
                  </a:lnTo>
                  <a:lnTo>
                    <a:pt x="2192" y="428"/>
                  </a:lnTo>
                  <a:lnTo>
                    <a:pt x="2181" y="425"/>
                  </a:lnTo>
                  <a:lnTo>
                    <a:pt x="2169" y="421"/>
                  </a:lnTo>
                  <a:lnTo>
                    <a:pt x="2158" y="418"/>
                  </a:lnTo>
                  <a:lnTo>
                    <a:pt x="2148" y="415"/>
                  </a:lnTo>
                  <a:lnTo>
                    <a:pt x="2137" y="412"/>
                  </a:lnTo>
                  <a:lnTo>
                    <a:pt x="2125" y="409"/>
                  </a:lnTo>
                  <a:lnTo>
                    <a:pt x="2116" y="407"/>
                  </a:lnTo>
                  <a:lnTo>
                    <a:pt x="2105" y="404"/>
                  </a:lnTo>
                  <a:lnTo>
                    <a:pt x="2095" y="402"/>
                  </a:lnTo>
                  <a:lnTo>
                    <a:pt x="2086" y="400"/>
                  </a:lnTo>
                  <a:lnTo>
                    <a:pt x="2077" y="397"/>
                  </a:lnTo>
                  <a:lnTo>
                    <a:pt x="2067" y="395"/>
                  </a:lnTo>
                  <a:lnTo>
                    <a:pt x="2058" y="394"/>
                  </a:lnTo>
                  <a:lnTo>
                    <a:pt x="2049" y="392"/>
                  </a:lnTo>
                  <a:lnTo>
                    <a:pt x="2043" y="392"/>
                  </a:lnTo>
                  <a:lnTo>
                    <a:pt x="2034" y="390"/>
                  </a:lnTo>
                  <a:lnTo>
                    <a:pt x="2026" y="389"/>
                  </a:lnTo>
                  <a:lnTo>
                    <a:pt x="2020" y="386"/>
                  </a:lnTo>
                  <a:lnTo>
                    <a:pt x="2013" y="386"/>
                  </a:lnTo>
                  <a:lnTo>
                    <a:pt x="2007" y="385"/>
                  </a:lnTo>
                  <a:lnTo>
                    <a:pt x="2000" y="384"/>
                  </a:lnTo>
                  <a:lnTo>
                    <a:pt x="1995" y="383"/>
                  </a:lnTo>
                  <a:lnTo>
                    <a:pt x="1991" y="383"/>
                  </a:lnTo>
                  <a:lnTo>
                    <a:pt x="1984" y="382"/>
                  </a:lnTo>
                  <a:lnTo>
                    <a:pt x="1978" y="382"/>
                  </a:lnTo>
                  <a:lnTo>
                    <a:pt x="1974" y="382"/>
                  </a:lnTo>
                  <a:lnTo>
                    <a:pt x="1974" y="382"/>
                  </a:lnTo>
                  <a:lnTo>
                    <a:pt x="1974" y="379"/>
                  </a:lnTo>
                  <a:lnTo>
                    <a:pt x="1974" y="372"/>
                  </a:lnTo>
                  <a:lnTo>
                    <a:pt x="1973" y="367"/>
                  </a:lnTo>
                  <a:lnTo>
                    <a:pt x="1973" y="362"/>
                  </a:lnTo>
                  <a:lnTo>
                    <a:pt x="1973" y="356"/>
                  </a:lnTo>
                  <a:lnTo>
                    <a:pt x="1973" y="349"/>
                  </a:lnTo>
                  <a:lnTo>
                    <a:pt x="1971" y="340"/>
                  </a:lnTo>
                  <a:lnTo>
                    <a:pt x="1969" y="332"/>
                  </a:lnTo>
                  <a:lnTo>
                    <a:pt x="1968" y="322"/>
                  </a:lnTo>
                  <a:lnTo>
                    <a:pt x="1967" y="313"/>
                  </a:lnTo>
                  <a:lnTo>
                    <a:pt x="1964" y="302"/>
                  </a:lnTo>
                  <a:lnTo>
                    <a:pt x="1962" y="292"/>
                  </a:lnTo>
                  <a:lnTo>
                    <a:pt x="1958" y="281"/>
                  </a:lnTo>
                  <a:lnTo>
                    <a:pt x="1955" y="271"/>
                  </a:lnTo>
                  <a:lnTo>
                    <a:pt x="1952" y="265"/>
                  </a:lnTo>
                  <a:lnTo>
                    <a:pt x="1950" y="259"/>
                  </a:lnTo>
                  <a:lnTo>
                    <a:pt x="1948" y="253"/>
                  </a:lnTo>
                  <a:lnTo>
                    <a:pt x="1945" y="247"/>
                  </a:lnTo>
                  <a:lnTo>
                    <a:pt x="1942" y="241"/>
                  </a:lnTo>
                  <a:lnTo>
                    <a:pt x="1939" y="235"/>
                  </a:lnTo>
                  <a:lnTo>
                    <a:pt x="1935" y="229"/>
                  </a:lnTo>
                  <a:lnTo>
                    <a:pt x="1932" y="223"/>
                  </a:lnTo>
                  <a:lnTo>
                    <a:pt x="1928" y="217"/>
                  </a:lnTo>
                  <a:lnTo>
                    <a:pt x="1923" y="210"/>
                  </a:lnTo>
                  <a:lnTo>
                    <a:pt x="1919" y="205"/>
                  </a:lnTo>
                  <a:lnTo>
                    <a:pt x="1916" y="199"/>
                  </a:lnTo>
                  <a:lnTo>
                    <a:pt x="1910" y="193"/>
                  </a:lnTo>
                  <a:lnTo>
                    <a:pt x="1906" y="187"/>
                  </a:lnTo>
                  <a:lnTo>
                    <a:pt x="1902" y="182"/>
                  </a:lnTo>
                  <a:lnTo>
                    <a:pt x="1897" y="176"/>
                  </a:lnTo>
                  <a:lnTo>
                    <a:pt x="1891" y="170"/>
                  </a:lnTo>
                  <a:lnTo>
                    <a:pt x="1885" y="164"/>
                  </a:lnTo>
                  <a:lnTo>
                    <a:pt x="1879" y="159"/>
                  </a:lnTo>
                  <a:lnTo>
                    <a:pt x="1873" y="153"/>
                  </a:lnTo>
                  <a:lnTo>
                    <a:pt x="1865" y="147"/>
                  </a:lnTo>
                  <a:lnTo>
                    <a:pt x="1859" y="142"/>
                  </a:lnTo>
                  <a:lnTo>
                    <a:pt x="1852" y="137"/>
                  </a:lnTo>
                  <a:lnTo>
                    <a:pt x="1846" y="132"/>
                  </a:lnTo>
                  <a:lnTo>
                    <a:pt x="1837" y="126"/>
                  </a:lnTo>
                  <a:lnTo>
                    <a:pt x="1829" y="121"/>
                  </a:lnTo>
                  <a:lnTo>
                    <a:pt x="1821" y="116"/>
                  </a:lnTo>
                  <a:lnTo>
                    <a:pt x="1813" y="113"/>
                  </a:lnTo>
                  <a:lnTo>
                    <a:pt x="1804" y="107"/>
                  </a:lnTo>
                  <a:lnTo>
                    <a:pt x="1795" y="103"/>
                  </a:lnTo>
                  <a:lnTo>
                    <a:pt x="1785" y="100"/>
                  </a:lnTo>
                  <a:lnTo>
                    <a:pt x="1777" y="96"/>
                  </a:lnTo>
                  <a:lnTo>
                    <a:pt x="1766" y="92"/>
                  </a:lnTo>
                  <a:lnTo>
                    <a:pt x="1756" y="89"/>
                  </a:lnTo>
                  <a:lnTo>
                    <a:pt x="1745" y="85"/>
                  </a:lnTo>
                  <a:lnTo>
                    <a:pt x="1735" y="82"/>
                  </a:lnTo>
                  <a:lnTo>
                    <a:pt x="1724" y="79"/>
                  </a:lnTo>
                  <a:lnTo>
                    <a:pt x="1714" y="78"/>
                  </a:lnTo>
                  <a:lnTo>
                    <a:pt x="1704" y="75"/>
                  </a:lnTo>
                  <a:lnTo>
                    <a:pt x="1695" y="75"/>
                  </a:lnTo>
                  <a:lnTo>
                    <a:pt x="1684" y="73"/>
                  </a:lnTo>
                  <a:lnTo>
                    <a:pt x="1674" y="73"/>
                  </a:lnTo>
                  <a:lnTo>
                    <a:pt x="1664" y="73"/>
                  </a:lnTo>
                  <a:lnTo>
                    <a:pt x="1654" y="73"/>
                  </a:lnTo>
                  <a:lnTo>
                    <a:pt x="1644" y="73"/>
                  </a:lnTo>
                  <a:lnTo>
                    <a:pt x="1634" y="73"/>
                  </a:lnTo>
                  <a:lnTo>
                    <a:pt x="1625" y="74"/>
                  </a:lnTo>
                  <a:lnTo>
                    <a:pt x="1616" y="77"/>
                  </a:lnTo>
                  <a:lnTo>
                    <a:pt x="1606" y="77"/>
                  </a:lnTo>
                  <a:lnTo>
                    <a:pt x="1596" y="79"/>
                  </a:lnTo>
                  <a:lnTo>
                    <a:pt x="1586" y="80"/>
                  </a:lnTo>
                  <a:lnTo>
                    <a:pt x="1577" y="83"/>
                  </a:lnTo>
                  <a:lnTo>
                    <a:pt x="1568" y="84"/>
                  </a:lnTo>
                  <a:lnTo>
                    <a:pt x="1559" y="86"/>
                  </a:lnTo>
                  <a:lnTo>
                    <a:pt x="1550" y="90"/>
                  </a:lnTo>
                  <a:lnTo>
                    <a:pt x="1542" y="93"/>
                  </a:lnTo>
                  <a:lnTo>
                    <a:pt x="1533" y="95"/>
                  </a:lnTo>
                  <a:lnTo>
                    <a:pt x="1524" y="97"/>
                  </a:lnTo>
                  <a:lnTo>
                    <a:pt x="1515" y="101"/>
                  </a:lnTo>
                  <a:lnTo>
                    <a:pt x="1507" y="104"/>
                  </a:lnTo>
                  <a:lnTo>
                    <a:pt x="1499" y="107"/>
                  </a:lnTo>
                  <a:lnTo>
                    <a:pt x="1491" y="112"/>
                  </a:lnTo>
                  <a:lnTo>
                    <a:pt x="1482" y="115"/>
                  </a:lnTo>
                  <a:lnTo>
                    <a:pt x="1476" y="119"/>
                  </a:lnTo>
                  <a:lnTo>
                    <a:pt x="1467" y="123"/>
                  </a:lnTo>
                  <a:lnTo>
                    <a:pt x="1459" y="126"/>
                  </a:lnTo>
                  <a:lnTo>
                    <a:pt x="1452" y="129"/>
                  </a:lnTo>
                  <a:lnTo>
                    <a:pt x="1445" y="132"/>
                  </a:lnTo>
                  <a:lnTo>
                    <a:pt x="1437" y="136"/>
                  </a:lnTo>
                  <a:lnTo>
                    <a:pt x="1431" y="140"/>
                  </a:lnTo>
                  <a:lnTo>
                    <a:pt x="1424" y="143"/>
                  </a:lnTo>
                  <a:lnTo>
                    <a:pt x="1419" y="148"/>
                  </a:lnTo>
                  <a:lnTo>
                    <a:pt x="1412" y="151"/>
                  </a:lnTo>
                  <a:lnTo>
                    <a:pt x="1406" y="155"/>
                  </a:lnTo>
                  <a:lnTo>
                    <a:pt x="1399" y="159"/>
                  </a:lnTo>
                  <a:lnTo>
                    <a:pt x="1395" y="163"/>
                  </a:lnTo>
                  <a:lnTo>
                    <a:pt x="1388" y="166"/>
                  </a:lnTo>
                  <a:lnTo>
                    <a:pt x="1384" y="170"/>
                  </a:lnTo>
                  <a:lnTo>
                    <a:pt x="1378" y="173"/>
                  </a:lnTo>
                  <a:lnTo>
                    <a:pt x="1375" y="177"/>
                  </a:lnTo>
                  <a:lnTo>
                    <a:pt x="1365" y="183"/>
                  </a:lnTo>
                  <a:lnTo>
                    <a:pt x="1357" y="189"/>
                  </a:lnTo>
                  <a:lnTo>
                    <a:pt x="1350" y="194"/>
                  </a:lnTo>
                  <a:lnTo>
                    <a:pt x="1345" y="199"/>
                  </a:lnTo>
                  <a:lnTo>
                    <a:pt x="1339" y="205"/>
                  </a:lnTo>
                  <a:lnTo>
                    <a:pt x="1337" y="208"/>
                  </a:lnTo>
                  <a:lnTo>
                    <a:pt x="1335" y="206"/>
                  </a:lnTo>
                  <a:lnTo>
                    <a:pt x="1333" y="204"/>
                  </a:lnTo>
                  <a:lnTo>
                    <a:pt x="1329" y="198"/>
                  </a:lnTo>
                  <a:lnTo>
                    <a:pt x="1323" y="193"/>
                  </a:lnTo>
                  <a:lnTo>
                    <a:pt x="1316" y="185"/>
                  </a:lnTo>
                  <a:lnTo>
                    <a:pt x="1307" y="177"/>
                  </a:lnTo>
                  <a:lnTo>
                    <a:pt x="1302" y="173"/>
                  </a:lnTo>
                  <a:lnTo>
                    <a:pt x="1296" y="169"/>
                  </a:lnTo>
                  <a:lnTo>
                    <a:pt x="1291" y="164"/>
                  </a:lnTo>
                  <a:lnTo>
                    <a:pt x="1285" y="161"/>
                  </a:lnTo>
                  <a:lnTo>
                    <a:pt x="1277" y="155"/>
                  </a:lnTo>
                  <a:lnTo>
                    <a:pt x="1271" y="151"/>
                  </a:lnTo>
                  <a:lnTo>
                    <a:pt x="1263" y="147"/>
                  </a:lnTo>
                  <a:lnTo>
                    <a:pt x="1256" y="142"/>
                  </a:lnTo>
                  <a:lnTo>
                    <a:pt x="1247" y="138"/>
                  </a:lnTo>
                  <a:lnTo>
                    <a:pt x="1239" y="135"/>
                  </a:lnTo>
                  <a:lnTo>
                    <a:pt x="1230" y="131"/>
                  </a:lnTo>
                  <a:lnTo>
                    <a:pt x="1223" y="128"/>
                  </a:lnTo>
                  <a:lnTo>
                    <a:pt x="1212" y="125"/>
                  </a:lnTo>
                  <a:lnTo>
                    <a:pt x="1202" y="121"/>
                  </a:lnTo>
                  <a:lnTo>
                    <a:pt x="1192" y="118"/>
                  </a:lnTo>
                  <a:lnTo>
                    <a:pt x="1182" y="117"/>
                  </a:lnTo>
                  <a:lnTo>
                    <a:pt x="1170" y="115"/>
                  </a:lnTo>
                  <a:lnTo>
                    <a:pt x="1159" y="114"/>
                  </a:lnTo>
                  <a:lnTo>
                    <a:pt x="1148" y="114"/>
                  </a:lnTo>
                  <a:lnTo>
                    <a:pt x="1137" y="114"/>
                  </a:lnTo>
                  <a:lnTo>
                    <a:pt x="1134" y="105"/>
                  </a:lnTo>
                  <a:lnTo>
                    <a:pt x="1132" y="97"/>
                  </a:lnTo>
                  <a:lnTo>
                    <a:pt x="1130" y="90"/>
                  </a:lnTo>
                  <a:lnTo>
                    <a:pt x="1127" y="82"/>
                  </a:lnTo>
                  <a:lnTo>
                    <a:pt x="1124" y="72"/>
                  </a:lnTo>
                  <a:lnTo>
                    <a:pt x="1122" y="63"/>
                  </a:lnTo>
                  <a:lnTo>
                    <a:pt x="1120" y="55"/>
                  </a:lnTo>
                  <a:lnTo>
                    <a:pt x="1118" y="47"/>
                  </a:lnTo>
                  <a:lnTo>
                    <a:pt x="1123" y="46"/>
                  </a:lnTo>
                  <a:lnTo>
                    <a:pt x="1130" y="46"/>
                  </a:lnTo>
                  <a:lnTo>
                    <a:pt x="1136" y="46"/>
                  </a:lnTo>
                  <a:lnTo>
                    <a:pt x="1143" y="46"/>
                  </a:lnTo>
                  <a:lnTo>
                    <a:pt x="1149" y="46"/>
                  </a:lnTo>
                  <a:lnTo>
                    <a:pt x="1156" y="46"/>
                  </a:lnTo>
                  <a:lnTo>
                    <a:pt x="1162" y="46"/>
                  </a:lnTo>
                  <a:lnTo>
                    <a:pt x="1169" y="47"/>
                  </a:lnTo>
                  <a:lnTo>
                    <a:pt x="1180" y="48"/>
                  </a:lnTo>
                  <a:lnTo>
                    <a:pt x="1191" y="50"/>
                  </a:lnTo>
                  <a:lnTo>
                    <a:pt x="1202" y="52"/>
                  </a:lnTo>
                  <a:lnTo>
                    <a:pt x="1214" y="56"/>
                  </a:lnTo>
                  <a:lnTo>
                    <a:pt x="1224" y="58"/>
                  </a:lnTo>
                  <a:lnTo>
                    <a:pt x="1234" y="61"/>
                  </a:lnTo>
                  <a:lnTo>
                    <a:pt x="1242" y="64"/>
                  </a:lnTo>
                  <a:lnTo>
                    <a:pt x="1252" y="68"/>
                  </a:lnTo>
                  <a:lnTo>
                    <a:pt x="1260" y="71"/>
                  </a:lnTo>
                  <a:lnTo>
                    <a:pt x="1269" y="75"/>
                  </a:lnTo>
                  <a:lnTo>
                    <a:pt x="1276" y="80"/>
                  </a:lnTo>
                  <a:lnTo>
                    <a:pt x="1285" y="84"/>
                  </a:lnTo>
                  <a:lnTo>
                    <a:pt x="1291" y="87"/>
                  </a:lnTo>
                  <a:lnTo>
                    <a:pt x="1297" y="92"/>
                  </a:lnTo>
                  <a:lnTo>
                    <a:pt x="1303" y="95"/>
                  </a:lnTo>
                  <a:lnTo>
                    <a:pt x="1309" y="100"/>
                  </a:lnTo>
                  <a:lnTo>
                    <a:pt x="1314" y="103"/>
                  </a:lnTo>
                  <a:lnTo>
                    <a:pt x="1319" y="107"/>
                  </a:lnTo>
                  <a:lnTo>
                    <a:pt x="1323" y="110"/>
                  </a:lnTo>
                  <a:lnTo>
                    <a:pt x="1328" y="115"/>
                  </a:lnTo>
                  <a:lnTo>
                    <a:pt x="1333" y="119"/>
                  </a:lnTo>
                  <a:lnTo>
                    <a:pt x="1339" y="125"/>
                  </a:lnTo>
                  <a:lnTo>
                    <a:pt x="1341" y="127"/>
                  </a:lnTo>
                  <a:lnTo>
                    <a:pt x="1343" y="129"/>
                  </a:lnTo>
                  <a:lnTo>
                    <a:pt x="1344" y="127"/>
                  </a:lnTo>
                  <a:lnTo>
                    <a:pt x="1349" y="124"/>
                  </a:lnTo>
                  <a:lnTo>
                    <a:pt x="1351" y="120"/>
                  </a:lnTo>
                  <a:lnTo>
                    <a:pt x="1355" y="117"/>
                  </a:lnTo>
                  <a:lnTo>
                    <a:pt x="1360" y="114"/>
                  </a:lnTo>
                  <a:lnTo>
                    <a:pt x="1366" y="110"/>
                  </a:lnTo>
                  <a:lnTo>
                    <a:pt x="1372" y="105"/>
                  </a:lnTo>
                  <a:lnTo>
                    <a:pt x="1378" y="101"/>
                  </a:lnTo>
                  <a:lnTo>
                    <a:pt x="1386" y="95"/>
                  </a:lnTo>
                  <a:lnTo>
                    <a:pt x="1395" y="91"/>
                  </a:lnTo>
                  <a:lnTo>
                    <a:pt x="1402" y="84"/>
                  </a:lnTo>
                  <a:lnTo>
                    <a:pt x="1412" y="80"/>
                  </a:lnTo>
                  <a:lnTo>
                    <a:pt x="1422" y="73"/>
                  </a:lnTo>
                  <a:lnTo>
                    <a:pt x="1433" y="69"/>
                  </a:lnTo>
                  <a:lnTo>
                    <a:pt x="1437" y="66"/>
                  </a:lnTo>
                  <a:lnTo>
                    <a:pt x="1443" y="62"/>
                  </a:lnTo>
                  <a:lnTo>
                    <a:pt x="1447" y="59"/>
                  </a:lnTo>
                  <a:lnTo>
                    <a:pt x="1454" y="57"/>
                  </a:lnTo>
                  <a:lnTo>
                    <a:pt x="1459" y="54"/>
                  </a:lnTo>
                  <a:lnTo>
                    <a:pt x="1465" y="51"/>
                  </a:lnTo>
                  <a:lnTo>
                    <a:pt x="1471" y="48"/>
                  </a:lnTo>
                  <a:lnTo>
                    <a:pt x="1478" y="46"/>
                  </a:lnTo>
                  <a:lnTo>
                    <a:pt x="1483" y="43"/>
                  </a:lnTo>
                  <a:lnTo>
                    <a:pt x="1490" y="39"/>
                  </a:lnTo>
                  <a:lnTo>
                    <a:pt x="1496" y="37"/>
                  </a:lnTo>
                  <a:lnTo>
                    <a:pt x="1503" y="35"/>
                  </a:lnTo>
                  <a:lnTo>
                    <a:pt x="1510" y="32"/>
                  </a:lnTo>
                  <a:lnTo>
                    <a:pt x="1516" y="29"/>
                  </a:lnTo>
                  <a:lnTo>
                    <a:pt x="1523" y="27"/>
                  </a:lnTo>
                  <a:lnTo>
                    <a:pt x="1530" y="26"/>
                  </a:lnTo>
                  <a:lnTo>
                    <a:pt x="1537" y="23"/>
                  </a:lnTo>
                  <a:lnTo>
                    <a:pt x="1544" y="21"/>
                  </a:lnTo>
                  <a:lnTo>
                    <a:pt x="1550" y="19"/>
                  </a:lnTo>
                  <a:lnTo>
                    <a:pt x="1558" y="16"/>
                  </a:lnTo>
                  <a:lnTo>
                    <a:pt x="1564" y="14"/>
                  </a:lnTo>
                  <a:lnTo>
                    <a:pt x="1572" y="13"/>
                  </a:lnTo>
                  <a:lnTo>
                    <a:pt x="1580" y="11"/>
                  </a:lnTo>
                  <a:lnTo>
                    <a:pt x="1587" y="10"/>
                  </a:lnTo>
                  <a:lnTo>
                    <a:pt x="1594" y="8"/>
                  </a:lnTo>
                  <a:lnTo>
                    <a:pt x="1602" y="6"/>
                  </a:lnTo>
                  <a:lnTo>
                    <a:pt x="1609" y="4"/>
                  </a:lnTo>
                  <a:lnTo>
                    <a:pt x="1617" y="4"/>
                  </a:lnTo>
                  <a:lnTo>
                    <a:pt x="1625" y="3"/>
                  </a:lnTo>
                  <a:lnTo>
                    <a:pt x="1633" y="2"/>
                  </a:lnTo>
                  <a:lnTo>
                    <a:pt x="1641" y="2"/>
                  </a:lnTo>
                  <a:lnTo>
                    <a:pt x="1650" y="2"/>
                  </a:lnTo>
                  <a:lnTo>
                    <a:pt x="1658" y="1"/>
                  </a:lnTo>
                  <a:lnTo>
                    <a:pt x="1668" y="0"/>
                  </a:lnTo>
                  <a:lnTo>
                    <a:pt x="1677" y="0"/>
                  </a:lnTo>
                  <a:lnTo>
                    <a:pt x="1687" y="1"/>
                  </a:lnTo>
                  <a:lnTo>
                    <a:pt x="1697" y="1"/>
                  </a:lnTo>
                  <a:lnTo>
                    <a:pt x="1707" y="1"/>
                  </a:lnTo>
                  <a:lnTo>
                    <a:pt x="1717" y="2"/>
                  </a:lnTo>
                  <a:lnTo>
                    <a:pt x="1726" y="4"/>
                  </a:lnTo>
                  <a:lnTo>
                    <a:pt x="1736" y="5"/>
                  </a:lnTo>
                  <a:lnTo>
                    <a:pt x="1746" y="8"/>
                  </a:lnTo>
                  <a:lnTo>
                    <a:pt x="1756" y="9"/>
                  </a:lnTo>
                  <a:lnTo>
                    <a:pt x="1767" y="12"/>
                  </a:lnTo>
                  <a:lnTo>
                    <a:pt x="1777" y="15"/>
                  </a:lnTo>
                  <a:lnTo>
                    <a:pt x="1787" y="19"/>
                  </a:lnTo>
                  <a:lnTo>
                    <a:pt x="1796" y="22"/>
                  </a:lnTo>
                  <a:lnTo>
                    <a:pt x="1807" y="27"/>
                  </a:lnTo>
                  <a:lnTo>
                    <a:pt x="1817" y="31"/>
                  </a:lnTo>
                  <a:lnTo>
                    <a:pt x="1827" y="35"/>
                  </a:lnTo>
                  <a:lnTo>
                    <a:pt x="1837" y="39"/>
                  </a:lnTo>
                  <a:lnTo>
                    <a:pt x="1847" y="45"/>
                  </a:lnTo>
                  <a:lnTo>
                    <a:pt x="1856" y="49"/>
                  </a:lnTo>
                  <a:lnTo>
                    <a:pt x="1864" y="55"/>
                  </a:lnTo>
                  <a:lnTo>
                    <a:pt x="1873" y="60"/>
                  </a:lnTo>
                  <a:lnTo>
                    <a:pt x="1882" y="67"/>
                  </a:lnTo>
                  <a:lnTo>
                    <a:pt x="1890" y="71"/>
                  </a:lnTo>
                  <a:lnTo>
                    <a:pt x="1897" y="77"/>
                  </a:lnTo>
                  <a:lnTo>
                    <a:pt x="1904" y="82"/>
                  </a:lnTo>
                  <a:lnTo>
                    <a:pt x="1911" y="89"/>
                  </a:lnTo>
                  <a:lnTo>
                    <a:pt x="1918" y="94"/>
                  </a:lnTo>
                  <a:lnTo>
                    <a:pt x="1925" y="101"/>
                  </a:lnTo>
                  <a:lnTo>
                    <a:pt x="1931" y="107"/>
                  </a:lnTo>
                  <a:lnTo>
                    <a:pt x="1939" y="114"/>
                  </a:lnTo>
                  <a:lnTo>
                    <a:pt x="1943" y="119"/>
                  </a:lnTo>
                  <a:lnTo>
                    <a:pt x="1949" y="126"/>
                  </a:lnTo>
                  <a:lnTo>
                    <a:pt x="1954" y="131"/>
                  </a:lnTo>
                  <a:lnTo>
                    <a:pt x="1960" y="138"/>
                  </a:lnTo>
                  <a:lnTo>
                    <a:pt x="1964" y="143"/>
                  </a:lnTo>
                  <a:lnTo>
                    <a:pt x="1968" y="150"/>
                  </a:lnTo>
                  <a:lnTo>
                    <a:pt x="1973" y="156"/>
                  </a:lnTo>
                  <a:lnTo>
                    <a:pt x="1978" y="163"/>
                  </a:lnTo>
                  <a:lnTo>
                    <a:pt x="1981" y="169"/>
                  </a:lnTo>
                  <a:lnTo>
                    <a:pt x="1985" y="175"/>
                  </a:lnTo>
                  <a:lnTo>
                    <a:pt x="1988" y="182"/>
                  </a:lnTo>
                  <a:lnTo>
                    <a:pt x="1992" y="188"/>
                  </a:lnTo>
                  <a:lnTo>
                    <a:pt x="1996" y="194"/>
                  </a:lnTo>
                  <a:lnTo>
                    <a:pt x="1999" y="200"/>
                  </a:lnTo>
                  <a:lnTo>
                    <a:pt x="2002" y="207"/>
                  </a:lnTo>
                  <a:lnTo>
                    <a:pt x="2006" y="213"/>
                  </a:lnTo>
                  <a:lnTo>
                    <a:pt x="2009" y="224"/>
                  </a:lnTo>
                  <a:lnTo>
                    <a:pt x="2013" y="235"/>
                  </a:lnTo>
                  <a:lnTo>
                    <a:pt x="2017" y="246"/>
                  </a:lnTo>
                  <a:lnTo>
                    <a:pt x="2020" y="257"/>
                  </a:lnTo>
                  <a:lnTo>
                    <a:pt x="2022" y="267"/>
                  </a:lnTo>
                  <a:lnTo>
                    <a:pt x="2024" y="277"/>
                  </a:lnTo>
                  <a:lnTo>
                    <a:pt x="2026" y="286"/>
                  </a:lnTo>
                  <a:lnTo>
                    <a:pt x="2029" y="294"/>
                  </a:lnTo>
                  <a:lnTo>
                    <a:pt x="2029" y="301"/>
                  </a:lnTo>
                  <a:lnTo>
                    <a:pt x="2030" y="308"/>
                  </a:lnTo>
                  <a:lnTo>
                    <a:pt x="2030" y="313"/>
                  </a:lnTo>
                  <a:lnTo>
                    <a:pt x="2031" y="318"/>
                  </a:lnTo>
                  <a:lnTo>
                    <a:pt x="2031" y="325"/>
                  </a:lnTo>
                  <a:lnTo>
                    <a:pt x="2032" y="328"/>
                  </a:lnTo>
                  <a:lnTo>
                    <a:pt x="2033" y="328"/>
                  </a:lnTo>
                  <a:lnTo>
                    <a:pt x="2037" y="328"/>
                  </a:lnTo>
                  <a:lnTo>
                    <a:pt x="2043" y="328"/>
                  </a:lnTo>
                  <a:lnTo>
                    <a:pt x="2053" y="331"/>
                  </a:lnTo>
                  <a:lnTo>
                    <a:pt x="2057" y="331"/>
                  </a:lnTo>
                  <a:lnTo>
                    <a:pt x="2064" y="332"/>
                  </a:lnTo>
                  <a:lnTo>
                    <a:pt x="2070" y="333"/>
                  </a:lnTo>
                  <a:lnTo>
                    <a:pt x="2078" y="334"/>
                  </a:lnTo>
                  <a:lnTo>
                    <a:pt x="2084" y="335"/>
                  </a:lnTo>
                  <a:lnTo>
                    <a:pt x="2092" y="337"/>
                  </a:lnTo>
                  <a:lnTo>
                    <a:pt x="2102" y="338"/>
                  </a:lnTo>
                  <a:lnTo>
                    <a:pt x="2112" y="341"/>
                  </a:lnTo>
                  <a:lnTo>
                    <a:pt x="2119" y="343"/>
                  </a:lnTo>
                  <a:lnTo>
                    <a:pt x="2129" y="345"/>
                  </a:lnTo>
                  <a:lnTo>
                    <a:pt x="2139" y="346"/>
                  </a:lnTo>
                  <a:lnTo>
                    <a:pt x="2149" y="349"/>
                  </a:lnTo>
                  <a:lnTo>
                    <a:pt x="2159" y="351"/>
                  </a:lnTo>
                  <a:lnTo>
                    <a:pt x="2171" y="355"/>
                  </a:lnTo>
                  <a:lnTo>
                    <a:pt x="2182" y="358"/>
                  </a:lnTo>
                  <a:lnTo>
                    <a:pt x="2194" y="361"/>
                  </a:lnTo>
                  <a:lnTo>
                    <a:pt x="2205" y="364"/>
                  </a:lnTo>
                  <a:lnTo>
                    <a:pt x="2217" y="368"/>
                  </a:lnTo>
                  <a:lnTo>
                    <a:pt x="2228" y="371"/>
                  </a:lnTo>
                  <a:lnTo>
                    <a:pt x="2241" y="375"/>
                  </a:lnTo>
                  <a:lnTo>
                    <a:pt x="2253" y="379"/>
                  </a:lnTo>
                  <a:lnTo>
                    <a:pt x="2266" y="383"/>
                  </a:lnTo>
                  <a:lnTo>
                    <a:pt x="2279" y="387"/>
                  </a:lnTo>
                  <a:lnTo>
                    <a:pt x="2292" y="393"/>
                  </a:lnTo>
                  <a:lnTo>
                    <a:pt x="2304" y="396"/>
                  </a:lnTo>
                  <a:lnTo>
                    <a:pt x="2318" y="402"/>
                  </a:lnTo>
                  <a:lnTo>
                    <a:pt x="2330" y="406"/>
                  </a:lnTo>
                  <a:lnTo>
                    <a:pt x="2343" y="413"/>
                  </a:lnTo>
                  <a:lnTo>
                    <a:pt x="2355" y="418"/>
                  </a:lnTo>
                  <a:lnTo>
                    <a:pt x="2368" y="424"/>
                  </a:lnTo>
                  <a:lnTo>
                    <a:pt x="2381" y="430"/>
                  </a:lnTo>
                  <a:lnTo>
                    <a:pt x="2394" y="437"/>
                  </a:lnTo>
                  <a:lnTo>
                    <a:pt x="2406" y="443"/>
                  </a:lnTo>
                  <a:lnTo>
                    <a:pt x="2418" y="450"/>
                  </a:lnTo>
                  <a:lnTo>
                    <a:pt x="2430" y="456"/>
                  </a:lnTo>
                  <a:lnTo>
                    <a:pt x="2442" y="465"/>
                  </a:lnTo>
                  <a:lnTo>
                    <a:pt x="2453" y="472"/>
                  </a:lnTo>
                  <a:lnTo>
                    <a:pt x="2465" y="481"/>
                  </a:lnTo>
                  <a:lnTo>
                    <a:pt x="2477" y="488"/>
                  </a:lnTo>
                  <a:lnTo>
                    <a:pt x="2490" y="498"/>
                  </a:lnTo>
                  <a:lnTo>
                    <a:pt x="2499" y="506"/>
                  </a:lnTo>
                  <a:lnTo>
                    <a:pt x="2510" y="514"/>
                  </a:lnTo>
                  <a:lnTo>
                    <a:pt x="2520" y="523"/>
                  </a:lnTo>
                  <a:lnTo>
                    <a:pt x="2531" y="533"/>
                  </a:lnTo>
                  <a:lnTo>
                    <a:pt x="2540" y="543"/>
                  </a:lnTo>
                  <a:lnTo>
                    <a:pt x="2550" y="553"/>
                  </a:lnTo>
                  <a:lnTo>
                    <a:pt x="2559" y="564"/>
                  </a:lnTo>
                  <a:lnTo>
                    <a:pt x="2567" y="575"/>
                  </a:lnTo>
                  <a:lnTo>
                    <a:pt x="2574" y="585"/>
                  </a:lnTo>
                  <a:lnTo>
                    <a:pt x="2582" y="597"/>
                  </a:lnTo>
                  <a:lnTo>
                    <a:pt x="2588" y="608"/>
                  </a:lnTo>
                  <a:lnTo>
                    <a:pt x="2596" y="621"/>
                  </a:lnTo>
                  <a:lnTo>
                    <a:pt x="2601" y="633"/>
                  </a:lnTo>
                  <a:lnTo>
                    <a:pt x="2607" y="645"/>
                  </a:lnTo>
                  <a:lnTo>
                    <a:pt x="2611" y="658"/>
                  </a:lnTo>
                  <a:lnTo>
                    <a:pt x="2617" y="672"/>
                  </a:lnTo>
                  <a:lnTo>
                    <a:pt x="2620" y="684"/>
                  </a:lnTo>
                  <a:lnTo>
                    <a:pt x="2623" y="697"/>
                  </a:lnTo>
                  <a:lnTo>
                    <a:pt x="2626" y="709"/>
                  </a:lnTo>
                  <a:lnTo>
                    <a:pt x="2630" y="722"/>
                  </a:lnTo>
                  <a:lnTo>
                    <a:pt x="2632" y="735"/>
                  </a:lnTo>
                  <a:lnTo>
                    <a:pt x="2635" y="747"/>
                  </a:lnTo>
                  <a:lnTo>
                    <a:pt x="2637" y="759"/>
                  </a:lnTo>
                  <a:lnTo>
                    <a:pt x="2641" y="772"/>
                  </a:lnTo>
                  <a:lnTo>
                    <a:pt x="2642" y="783"/>
                  </a:lnTo>
                  <a:lnTo>
                    <a:pt x="2644" y="794"/>
                  </a:lnTo>
                  <a:lnTo>
                    <a:pt x="2646" y="805"/>
                  </a:lnTo>
                  <a:lnTo>
                    <a:pt x="2648" y="816"/>
                  </a:lnTo>
                  <a:lnTo>
                    <a:pt x="2649" y="825"/>
                  </a:lnTo>
                  <a:lnTo>
                    <a:pt x="2652" y="836"/>
                  </a:lnTo>
                  <a:lnTo>
                    <a:pt x="2653" y="847"/>
                  </a:lnTo>
                  <a:lnTo>
                    <a:pt x="2655" y="858"/>
                  </a:lnTo>
                  <a:lnTo>
                    <a:pt x="2655" y="867"/>
                  </a:lnTo>
                  <a:lnTo>
                    <a:pt x="2656" y="877"/>
                  </a:lnTo>
                  <a:lnTo>
                    <a:pt x="2657" y="886"/>
                  </a:lnTo>
                  <a:lnTo>
                    <a:pt x="2658" y="895"/>
                  </a:lnTo>
                  <a:lnTo>
                    <a:pt x="2658" y="904"/>
                  </a:lnTo>
                  <a:lnTo>
                    <a:pt x="2659" y="913"/>
                  </a:lnTo>
                  <a:lnTo>
                    <a:pt x="2659" y="922"/>
                  </a:lnTo>
                  <a:lnTo>
                    <a:pt x="2660" y="931"/>
                  </a:lnTo>
                  <a:lnTo>
                    <a:pt x="2660" y="938"/>
                  </a:lnTo>
                  <a:lnTo>
                    <a:pt x="2660" y="946"/>
                  </a:lnTo>
                  <a:lnTo>
                    <a:pt x="2660" y="954"/>
                  </a:lnTo>
                  <a:lnTo>
                    <a:pt x="2660" y="961"/>
                  </a:lnTo>
                  <a:lnTo>
                    <a:pt x="2660" y="968"/>
                  </a:lnTo>
                  <a:lnTo>
                    <a:pt x="2660" y="975"/>
                  </a:lnTo>
                  <a:lnTo>
                    <a:pt x="2660" y="982"/>
                  </a:lnTo>
                  <a:lnTo>
                    <a:pt x="2660" y="990"/>
                  </a:lnTo>
                  <a:lnTo>
                    <a:pt x="2659" y="995"/>
                  </a:lnTo>
                  <a:lnTo>
                    <a:pt x="2658" y="1002"/>
                  </a:lnTo>
                  <a:lnTo>
                    <a:pt x="2657" y="1007"/>
                  </a:lnTo>
                  <a:lnTo>
                    <a:pt x="2657" y="1014"/>
                  </a:lnTo>
                  <a:lnTo>
                    <a:pt x="2656" y="1025"/>
                  </a:lnTo>
                  <a:lnTo>
                    <a:pt x="2655" y="1036"/>
                  </a:lnTo>
                  <a:lnTo>
                    <a:pt x="2653" y="1044"/>
                  </a:lnTo>
                  <a:lnTo>
                    <a:pt x="2652" y="1053"/>
                  </a:lnTo>
                  <a:lnTo>
                    <a:pt x="2650" y="1061"/>
                  </a:lnTo>
                  <a:lnTo>
                    <a:pt x="2649" y="1068"/>
                  </a:lnTo>
                  <a:lnTo>
                    <a:pt x="2647" y="1074"/>
                  </a:lnTo>
                  <a:lnTo>
                    <a:pt x="2646" y="1079"/>
                  </a:lnTo>
                  <a:lnTo>
                    <a:pt x="2645" y="1084"/>
                  </a:lnTo>
                  <a:lnTo>
                    <a:pt x="2644" y="1088"/>
                  </a:lnTo>
                  <a:lnTo>
                    <a:pt x="2643" y="1093"/>
                  </a:lnTo>
                  <a:lnTo>
                    <a:pt x="2643" y="1095"/>
                  </a:lnTo>
                  <a:lnTo>
                    <a:pt x="2644" y="1095"/>
                  </a:lnTo>
                  <a:lnTo>
                    <a:pt x="2648" y="1098"/>
                  </a:lnTo>
                  <a:lnTo>
                    <a:pt x="2652" y="1099"/>
                  </a:lnTo>
                  <a:lnTo>
                    <a:pt x="2656" y="1101"/>
                  </a:lnTo>
                  <a:lnTo>
                    <a:pt x="2660" y="1105"/>
                  </a:lnTo>
                  <a:lnTo>
                    <a:pt x="2667" y="1109"/>
                  </a:lnTo>
                  <a:lnTo>
                    <a:pt x="2672" y="1112"/>
                  </a:lnTo>
                  <a:lnTo>
                    <a:pt x="2679" y="1117"/>
                  </a:lnTo>
                  <a:lnTo>
                    <a:pt x="2687" y="1121"/>
                  </a:lnTo>
                  <a:lnTo>
                    <a:pt x="2695" y="1128"/>
                  </a:lnTo>
                  <a:lnTo>
                    <a:pt x="2704" y="1133"/>
                  </a:lnTo>
                  <a:lnTo>
                    <a:pt x="2713" y="1140"/>
                  </a:lnTo>
                  <a:lnTo>
                    <a:pt x="2717" y="1143"/>
                  </a:lnTo>
                  <a:lnTo>
                    <a:pt x="2723" y="1146"/>
                  </a:lnTo>
                  <a:lnTo>
                    <a:pt x="2727" y="1149"/>
                  </a:lnTo>
                  <a:lnTo>
                    <a:pt x="2734" y="1154"/>
                  </a:lnTo>
                  <a:lnTo>
                    <a:pt x="2738" y="1157"/>
                  </a:lnTo>
                  <a:lnTo>
                    <a:pt x="2744" y="1160"/>
                  </a:lnTo>
                  <a:lnTo>
                    <a:pt x="2748" y="1165"/>
                  </a:lnTo>
                  <a:lnTo>
                    <a:pt x="2755" y="1169"/>
                  </a:lnTo>
                  <a:lnTo>
                    <a:pt x="2760" y="1172"/>
                  </a:lnTo>
                  <a:lnTo>
                    <a:pt x="2765" y="1177"/>
                  </a:lnTo>
                  <a:lnTo>
                    <a:pt x="2771" y="1181"/>
                  </a:lnTo>
                  <a:lnTo>
                    <a:pt x="2778" y="1187"/>
                  </a:lnTo>
                  <a:lnTo>
                    <a:pt x="2783" y="1190"/>
                  </a:lnTo>
                  <a:lnTo>
                    <a:pt x="2788" y="1195"/>
                  </a:lnTo>
                  <a:lnTo>
                    <a:pt x="2794" y="1200"/>
                  </a:lnTo>
                  <a:lnTo>
                    <a:pt x="2800" y="1205"/>
                  </a:lnTo>
                  <a:lnTo>
                    <a:pt x="2807" y="1210"/>
                  </a:lnTo>
                  <a:lnTo>
                    <a:pt x="2814" y="1215"/>
                  </a:lnTo>
                  <a:lnTo>
                    <a:pt x="2820" y="1220"/>
                  </a:lnTo>
                  <a:lnTo>
                    <a:pt x="2827" y="1226"/>
                  </a:lnTo>
                  <a:lnTo>
                    <a:pt x="2832" y="1230"/>
                  </a:lnTo>
                  <a:lnTo>
                    <a:pt x="2839" y="1236"/>
                  </a:lnTo>
                  <a:lnTo>
                    <a:pt x="2845" y="1241"/>
                  </a:lnTo>
                  <a:lnTo>
                    <a:pt x="2852" y="1248"/>
                  </a:lnTo>
                  <a:lnTo>
                    <a:pt x="2859" y="1253"/>
                  </a:lnTo>
                  <a:lnTo>
                    <a:pt x="2865" y="1260"/>
                  </a:lnTo>
                  <a:lnTo>
                    <a:pt x="2872" y="1267"/>
                  </a:lnTo>
                  <a:lnTo>
                    <a:pt x="2879" y="1273"/>
                  </a:lnTo>
                  <a:lnTo>
                    <a:pt x="2886" y="1280"/>
                  </a:lnTo>
                  <a:lnTo>
                    <a:pt x="2892" y="1286"/>
                  </a:lnTo>
                  <a:lnTo>
                    <a:pt x="2899" y="1293"/>
                  </a:lnTo>
                  <a:lnTo>
                    <a:pt x="2906" y="1299"/>
                  </a:lnTo>
                  <a:lnTo>
                    <a:pt x="2912" y="1306"/>
                  </a:lnTo>
                  <a:lnTo>
                    <a:pt x="2920" y="1314"/>
                  </a:lnTo>
                  <a:lnTo>
                    <a:pt x="2926" y="1321"/>
                  </a:lnTo>
                  <a:lnTo>
                    <a:pt x="2934" y="1329"/>
                  </a:lnTo>
                  <a:lnTo>
                    <a:pt x="2941" y="1336"/>
                  </a:lnTo>
                  <a:lnTo>
                    <a:pt x="2948" y="1344"/>
                  </a:lnTo>
                  <a:lnTo>
                    <a:pt x="2955" y="1352"/>
                  </a:lnTo>
                  <a:lnTo>
                    <a:pt x="2963" y="1361"/>
                  </a:lnTo>
                  <a:lnTo>
                    <a:pt x="2969" y="1368"/>
                  </a:lnTo>
                  <a:lnTo>
                    <a:pt x="2977" y="1377"/>
                  </a:lnTo>
                  <a:lnTo>
                    <a:pt x="2984" y="1386"/>
                  </a:lnTo>
                  <a:lnTo>
                    <a:pt x="2992" y="1396"/>
                  </a:lnTo>
                  <a:lnTo>
                    <a:pt x="2999" y="1405"/>
                  </a:lnTo>
                  <a:lnTo>
                    <a:pt x="3006" y="1413"/>
                  </a:lnTo>
                  <a:lnTo>
                    <a:pt x="3013" y="1422"/>
                  </a:lnTo>
                  <a:lnTo>
                    <a:pt x="3021" y="1432"/>
                  </a:lnTo>
                  <a:lnTo>
                    <a:pt x="3027" y="1442"/>
                  </a:lnTo>
                  <a:lnTo>
                    <a:pt x="3035" y="1452"/>
                  </a:lnTo>
                  <a:lnTo>
                    <a:pt x="3038" y="1456"/>
                  </a:lnTo>
                  <a:lnTo>
                    <a:pt x="3042" y="1462"/>
                  </a:lnTo>
                  <a:lnTo>
                    <a:pt x="3046" y="1466"/>
                  </a:lnTo>
                  <a:lnTo>
                    <a:pt x="3050" y="1472"/>
                  </a:lnTo>
                  <a:lnTo>
                    <a:pt x="3056" y="1482"/>
                  </a:lnTo>
                  <a:lnTo>
                    <a:pt x="3062" y="1492"/>
                  </a:lnTo>
                  <a:lnTo>
                    <a:pt x="3069" y="1502"/>
                  </a:lnTo>
                  <a:lnTo>
                    <a:pt x="3075" y="1512"/>
                  </a:lnTo>
                  <a:lnTo>
                    <a:pt x="3079" y="1516"/>
                  </a:lnTo>
                  <a:lnTo>
                    <a:pt x="3082" y="1522"/>
                  </a:lnTo>
                  <a:lnTo>
                    <a:pt x="3085" y="1527"/>
                  </a:lnTo>
                  <a:lnTo>
                    <a:pt x="3088" y="1533"/>
                  </a:lnTo>
                  <a:lnTo>
                    <a:pt x="3092" y="1538"/>
                  </a:lnTo>
                  <a:lnTo>
                    <a:pt x="3095" y="1544"/>
                  </a:lnTo>
                  <a:lnTo>
                    <a:pt x="3098" y="1549"/>
                  </a:lnTo>
                  <a:lnTo>
                    <a:pt x="3102" y="1556"/>
                  </a:lnTo>
                  <a:lnTo>
                    <a:pt x="3104" y="1560"/>
                  </a:lnTo>
                  <a:lnTo>
                    <a:pt x="3107" y="1566"/>
                  </a:lnTo>
                  <a:lnTo>
                    <a:pt x="3109" y="1571"/>
                  </a:lnTo>
                  <a:lnTo>
                    <a:pt x="3113" y="1578"/>
                  </a:lnTo>
                  <a:lnTo>
                    <a:pt x="3115" y="1583"/>
                  </a:lnTo>
                  <a:lnTo>
                    <a:pt x="3118" y="1589"/>
                  </a:lnTo>
                  <a:lnTo>
                    <a:pt x="3120" y="1594"/>
                  </a:lnTo>
                  <a:lnTo>
                    <a:pt x="3124" y="1601"/>
                  </a:lnTo>
                  <a:lnTo>
                    <a:pt x="3126" y="1606"/>
                  </a:lnTo>
                  <a:lnTo>
                    <a:pt x="3129" y="1612"/>
                  </a:lnTo>
                  <a:lnTo>
                    <a:pt x="3130" y="1617"/>
                  </a:lnTo>
                  <a:lnTo>
                    <a:pt x="3134" y="1624"/>
                  </a:lnTo>
                  <a:lnTo>
                    <a:pt x="3136" y="1629"/>
                  </a:lnTo>
                  <a:lnTo>
                    <a:pt x="3140" y="1636"/>
                  </a:lnTo>
                  <a:lnTo>
                    <a:pt x="3143" y="1642"/>
                  </a:lnTo>
                  <a:lnTo>
                    <a:pt x="3145" y="1649"/>
                  </a:lnTo>
                  <a:lnTo>
                    <a:pt x="3150" y="1659"/>
                  </a:lnTo>
                  <a:lnTo>
                    <a:pt x="3154" y="1670"/>
                  </a:lnTo>
                  <a:lnTo>
                    <a:pt x="3156" y="1680"/>
                  </a:lnTo>
                  <a:lnTo>
                    <a:pt x="3161" y="1691"/>
                  </a:lnTo>
                  <a:lnTo>
                    <a:pt x="3165" y="1702"/>
                  </a:lnTo>
                  <a:lnTo>
                    <a:pt x="3169" y="1713"/>
                  </a:lnTo>
                  <a:lnTo>
                    <a:pt x="3172" y="1724"/>
                  </a:lnTo>
                  <a:lnTo>
                    <a:pt x="3176" y="1736"/>
                  </a:lnTo>
                  <a:lnTo>
                    <a:pt x="3178" y="1747"/>
                  </a:lnTo>
                  <a:lnTo>
                    <a:pt x="3182" y="1759"/>
                  </a:lnTo>
                  <a:lnTo>
                    <a:pt x="3186" y="1770"/>
                  </a:lnTo>
                  <a:lnTo>
                    <a:pt x="3188" y="1782"/>
                  </a:lnTo>
                  <a:lnTo>
                    <a:pt x="3188" y="1788"/>
                  </a:lnTo>
                  <a:lnTo>
                    <a:pt x="3191" y="1794"/>
                  </a:lnTo>
                  <a:lnTo>
                    <a:pt x="3191" y="1800"/>
                  </a:lnTo>
                  <a:lnTo>
                    <a:pt x="3194" y="1806"/>
                  </a:lnTo>
                  <a:lnTo>
                    <a:pt x="3194" y="1812"/>
                  </a:lnTo>
                  <a:lnTo>
                    <a:pt x="3197" y="1818"/>
                  </a:lnTo>
                  <a:lnTo>
                    <a:pt x="3197" y="1825"/>
                  </a:lnTo>
                  <a:lnTo>
                    <a:pt x="3199" y="1832"/>
                  </a:lnTo>
                  <a:lnTo>
                    <a:pt x="3199" y="1839"/>
                  </a:lnTo>
                  <a:lnTo>
                    <a:pt x="3202" y="1847"/>
                  </a:lnTo>
                  <a:lnTo>
                    <a:pt x="3202" y="1855"/>
                  </a:lnTo>
                  <a:lnTo>
                    <a:pt x="3203" y="1863"/>
                  </a:lnTo>
                  <a:lnTo>
                    <a:pt x="3203" y="1870"/>
                  </a:lnTo>
                  <a:lnTo>
                    <a:pt x="3205" y="1878"/>
                  </a:lnTo>
                  <a:lnTo>
                    <a:pt x="3206" y="1885"/>
                  </a:lnTo>
                  <a:lnTo>
                    <a:pt x="3207" y="1893"/>
                  </a:lnTo>
                  <a:lnTo>
                    <a:pt x="3207" y="1899"/>
                  </a:lnTo>
                  <a:lnTo>
                    <a:pt x="3208" y="1906"/>
                  </a:lnTo>
                  <a:lnTo>
                    <a:pt x="3208" y="1913"/>
                  </a:lnTo>
                  <a:lnTo>
                    <a:pt x="3209" y="1919"/>
                  </a:lnTo>
                  <a:lnTo>
                    <a:pt x="3209" y="1925"/>
                  </a:lnTo>
                  <a:lnTo>
                    <a:pt x="3210" y="1931"/>
                  </a:lnTo>
                  <a:lnTo>
                    <a:pt x="3210" y="1938"/>
                  </a:lnTo>
                  <a:lnTo>
                    <a:pt x="3211" y="1944"/>
                  </a:lnTo>
                  <a:lnTo>
                    <a:pt x="3210" y="1950"/>
                  </a:lnTo>
                  <a:lnTo>
                    <a:pt x="3210" y="1956"/>
                  </a:lnTo>
                  <a:lnTo>
                    <a:pt x="3210" y="1962"/>
                  </a:lnTo>
                  <a:lnTo>
                    <a:pt x="3210" y="1968"/>
                  </a:lnTo>
                  <a:lnTo>
                    <a:pt x="3209" y="1979"/>
                  </a:lnTo>
                  <a:lnTo>
                    <a:pt x="3208" y="1990"/>
                  </a:lnTo>
                  <a:lnTo>
                    <a:pt x="3206" y="1999"/>
                  </a:lnTo>
                  <a:lnTo>
                    <a:pt x="3205" y="2009"/>
                  </a:lnTo>
                  <a:lnTo>
                    <a:pt x="3202" y="2017"/>
                  </a:lnTo>
                  <a:lnTo>
                    <a:pt x="3200" y="2025"/>
                  </a:lnTo>
                  <a:lnTo>
                    <a:pt x="3197" y="2032"/>
                  </a:lnTo>
                  <a:lnTo>
                    <a:pt x="3192" y="2038"/>
                  </a:lnTo>
                  <a:lnTo>
                    <a:pt x="3188" y="2044"/>
                  </a:lnTo>
                  <a:lnTo>
                    <a:pt x="3184" y="2049"/>
                  </a:lnTo>
                  <a:lnTo>
                    <a:pt x="3175" y="2056"/>
                  </a:lnTo>
                  <a:lnTo>
                    <a:pt x="3165" y="2061"/>
                  </a:lnTo>
                  <a:lnTo>
                    <a:pt x="3157" y="2063"/>
                  </a:lnTo>
                  <a:lnTo>
                    <a:pt x="3151" y="2064"/>
                  </a:lnTo>
                  <a:lnTo>
                    <a:pt x="3145" y="2064"/>
                  </a:lnTo>
                  <a:lnTo>
                    <a:pt x="3139" y="2064"/>
                  </a:lnTo>
                  <a:lnTo>
                    <a:pt x="3130" y="2061"/>
                  </a:lnTo>
                  <a:lnTo>
                    <a:pt x="3125" y="2060"/>
                  </a:lnTo>
                  <a:lnTo>
                    <a:pt x="3117" y="2058"/>
                  </a:lnTo>
                  <a:lnTo>
                    <a:pt x="3110" y="2056"/>
                  </a:lnTo>
                  <a:lnTo>
                    <a:pt x="3099" y="2051"/>
                  </a:lnTo>
                  <a:lnTo>
                    <a:pt x="3090" y="2046"/>
                  </a:lnTo>
                  <a:lnTo>
                    <a:pt x="3080" y="2040"/>
                  </a:lnTo>
                  <a:lnTo>
                    <a:pt x="3070" y="2034"/>
                  </a:lnTo>
                  <a:lnTo>
                    <a:pt x="3064" y="2030"/>
                  </a:lnTo>
                  <a:lnTo>
                    <a:pt x="3059" y="2026"/>
                  </a:lnTo>
                  <a:lnTo>
                    <a:pt x="3053" y="2022"/>
                  </a:lnTo>
                  <a:lnTo>
                    <a:pt x="3049" y="2019"/>
                  </a:lnTo>
                  <a:lnTo>
                    <a:pt x="3044" y="2014"/>
                  </a:lnTo>
                  <a:lnTo>
                    <a:pt x="3038" y="2011"/>
                  </a:lnTo>
                  <a:lnTo>
                    <a:pt x="3033" y="2007"/>
                  </a:lnTo>
                  <a:lnTo>
                    <a:pt x="3028" y="2003"/>
                  </a:lnTo>
                  <a:lnTo>
                    <a:pt x="3022" y="1998"/>
                  </a:lnTo>
                  <a:lnTo>
                    <a:pt x="3016" y="1994"/>
                  </a:lnTo>
                  <a:lnTo>
                    <a:pt x="3011" y="1988"/>
                  </a:lnTo>
                  <a:lnTo>
                    <a:pt x="3005" y="1984"/>
                  </a:lnTo>
                  <a:lnTo>
                    <a:pt x="2999" y="1978"/>
                  </a:lnTo>
                  <a:lnTo>
                    <a:pt x="2994" y="1974"/>
                  </a:lnTo>
                  <a:lnTo>
                    <a:pt x="2988" y="1968"/>
                  </a:lnTo>
                  <a:lnTo>
                    <a:pt x="2983" y="1964"/>
                  </a:lnTo>
                  <a:lnTo>
                    <a:pt x="2977" y="1957"/>
                  </a:lnTo>
                  <a:lnTo>
                    <a:pt x="2971" y="1953"/>
                  </a:lnTo>
                  <a:lnTo>
                    <a:pt x="2966" y="1947"/>
                  </a:lnTo>
                  <a:lnTo>
                    <a:pt x="2961" y="1942"/>
                  </a:lnTo>
                  <a:lnTo>
                    <a:pt x="2955" y="1936"/>
                  </a:lnTo>
                  <a:lnTo>
                    <a:pt x="2949" y="1931"/>
                  </a:lnTo>
                  <a:lnTo>
                    <a:pt x="2944" y="1925"/>
                  </a:lnTo>
                  <a:lnTo>
                    <a:pt x="2940" y="1920"/>
                  </a:lnTo>
                  <a:lnTo>
                    <a:pt x="2933" y="1914"/>
                  </a:lnTo>
                  <a:lnTo>
                    <a:pt x="2928" y="1907"/>
                  </a:lnTo>
                  <a:lnTo>
                    <a:pt x="2922" y="1901"/>
                  </a:lnTo>
                  <a:lnTo>
                    <a:pt x="2917" y="1895"/>
                  </a:lnTo>
                  <a:lnTo>
                    <a:pt x="2911" y="1888"/>
                  </a:lnTo>
                  <a:lnTo>
                    <a:pt x="2906" y="1883"/>
                  </a:lnTo>
                  <a:lnTo>
                    <a:pt x="2900" y="1876"/>
                  </a:lnTo>
                  <a:lnTo>
                    <a:pt x="2896" y="1871"/>
                  </a:lnTo>
                  <a:lnTo>
                    <a:pt x="2889" y="1864"/>
                  </a:lnTo>
                  <a:lnTo>
                    <a:pt x="2885" y="1858"/>
                  </a:lnTo>
                  <a:lnTo>
                    <a:pt x="2878" y="1851"/>
                  </a:lnTo>
                  <a:lnTo>
                    <a:pt x="2874" y="1846"/>
                  </a:lnTo>
                  <a:lnTo>
                    <a:pt x="2868" y="1839"/>
                  </a:lnTo>
                  <a:lnTo>
                    <a:pt x="2864" y="1834"/>
                  </a:lnTo>
                  <a:lnTo>
                    <a:pt x="2859" y="1827"/>
                  </a:lnTo>
                  <a:lnTo>
                    <a:pt x="2855" y="1822"/>
                  </a:lnTo>
                  <a:lnTo>
                    <a:pt x="2850" y="1815"/>
                  </a:lnTo>
                  <a:lnTo>
                    <a:pt x="2845" y="1809"/>
                  </a:lnTo>
                  <a:lnTo>
                    <a:pt x="2840" y="1802"/>
                  </a:lnTo>
                  <a:lnTo>
                    <a:pt x="2836" y="1797"/>
                  </a:lnTo>
                  <a:lnTo>
                    <a:pt x="2830" y="1790"/>
                  </a:lnTo>
                  <a:lnTo>
                    <a:pt x="2826" y="1784"/>
                  </a:lnTo>
                  <a:lnTo>
                    <a:pt x="2821" y="1778"/>
                  </a:lnTo>
                  <a:lnTo>
                    <a:pt x="2818" y="1772"/>
                  </a:lnTo>
                  <a:lnTo>
                    <a:pt x="2814" y="1766"/>
                  </a:lnTo>
                  <a:lnTo>
                    <a:pt x="2809" y="1760"/>
                  </a:lnTo>
                  <a:lnTo>
                    <a:pt x="2805" y="1755"/>
                  </a:lnTo>
                  <a:lnTo>
                    <a:pt x="2802" y="1749"/>
                  </a:lnTo>
                  <a:lnTo>
                    <a:pt x="2797" y="1743"/>
                  </a:lnTo>
                  <a:lnTo>
                    <a:pt x="2794" y="1737"/>
                  </a:lnTo>
                  <a:lnTo>
                    <a:pt x="2791" y="1732"/>
                  </a:lnTo>
                  <a:lnTo>
                    <a:pt x="2787" y="1728"/>
                  </a:lnTo>
                  <a:lnTo>
                    <a:pt x="2781" y="1717"/>
                  </a:lnTo>
                  <a:lnTo>
                    <a:pt x="2774" y="1707"/>
                  </a:lnTo>
                  <a:lnTo>
                    <a:pt x="2768" y="1697"/>
                  </a:lnTo>
                  <a:lnTo>
                    <a:pt x="2762" y="1687"/>
                  </a:lnTo>
                  <a:lnTo>
                    <a:pt x="2756" y="1677"/>
                  </a:lnTo>
                  <a:lnTo>
                    <a:pt x="2750" y="1667"/>
                  </a:lnTo>
                  <a:lnTo>
                    <a:pt x="2745" y="1657"/>
                  </a:lnTo>
                  <a:lnTo>
                    <a:pt x="2739" y="1648"/>
                  </a:lnTo>
                  <a:lnTo>
                    <a:pt x="2733" y="1638"/>
                  </a:lnTo>
                  <a:lnTo>
                    <a:pt x="2728" y="1628"/>
                  </a:lnTo>
                  <a:lnTo>
                    <a:pt x="2722" y="1618"/>
                  </a:lnTo>
                  <a:lnTo>
                    <a:pt x="2717" y="1608"/>
                  </a:lnTo>
                  <a:lnTo>
                    <a:pt x="2712" y="1598"/>
                  </a:lnTo>
                  <a:lnTo>
                    <a:pt x="2707" y="1589"/>
                  </a:lnTo>
                  <a:lnTo>
                    <a:pt x="2702" y="1579"/>
                  </a:lnTo>
                  <a:lnTo>
                    <a:pt x="2699" y="1570"/>
                  </a:lnTo>
                  <a:lnTo>
                    <a:pt x="2693" y="1560"/>
                  </a:lnTo>
                  <a:lnTo>
                    <a:pt x="2689" y="1550"/>
                  </a:lnTo>
                  <a:lnTo>
                    <a:pt x="2683" y="1540"/>
                  </a:lnTo>
                  <a:lnTo>
                    <a:pt x="2680" y="1530"/>
                  </a:lnTo>
                  <a:lnTo>
                    <a:pt x="2676" y="1521"/>
                  </a:lnTo>
                  <a:lnTo>
                    <a:pt x="2671" y="1512"/>
                  </a:lnTo>
                  <a:lnTo>
                    <a:pt x="2667" y="1503"/>
                  </a:lnTo>
                  <a:lnTo>
                    <a:pt x="2664" y="1494"/>
                  </a:lnTo>
                  <a:lnTo>
                    <a:pt x="2659" y="1484"/>
                  </a:lnTo>
                  <a:lnTo>
                    <a:pt x="2656" y="1476"/>
                  </a:lnTo>
                  <a:lnTo>
                    <a:pt x="2652" y="1467"/>
                  </a:lnTo>
                  <a:lnTo>
                    <a:pt x="2648" y="1458"/>
                  </a:lnTo>
                  <a:lnTo>
                    <a:pt x="2645" y="1449"/>
                  </a:lnTo>
                  <a:lnTo>
                    <a:pt x="2642" y="1442"/>
                  </a:lnTo>
                  <a:lnTo>
                    <a:pt x="2638" y="1433"/>
                  </a:lnTo>
                  <a:lnTo>
                    <a:pt x="2636" y="1426"/>
                  </a:lnTo>
                  <a:lnTo>
                    <a:pt x="2633" y="1418"/>
                  </a:lnTo>
                  <a:lnTo>
                    <a:pt x="2630" y="1410"/>
                  </a:lnTo>
                  <a:lnTo>
                    <a:pt x="2626" y="1401"/>
                  </a:lnTo>
                  <a:lnTo>
                    <a:pt x="2623" y="1395"/>
                  </a:lnTo>
                  <a:lnTo>
                    <a:pt x="2620" y="1387"/>
                  </a:lnTo>
                  <a:lnTo>
                    <a:pt x="2618" y="1380"/>
                  </a:lnTo>
                  <a:lnTo>
                    <a:pt x="2615" y="1374"/>
                  </a:lnTo>
                  <a:lnTo>
                    <a:pt x="2613" y="1367"/>
                  </a:lnTo>
                  <a:lnTo>
                    <a:pt x="2610" y="1361"/>
                  </a:lnTo>
                  <a:lnTo>
                    <a:pt x="2608" y="1354"/>
                  </a:lnTo>
                  <a:lnTo>
                    <a:pt x="2606" y="1348"/>
                  </a:lnTo>
                  <a:lnTo>
                    <a:pt x="2605" y="1342"/>
                  </a:lnTo>
                  <a:lnTo>
                    <a:pt x="2601" y="1331"/>
                  </a:lnTo>
                  <a:lnTo>
                    <a:pt x="2598" y="1322"/>
                  </a:lnTo>
                  <a:lnTo>
                    <a:pt x="2595" y="1313"/>
                  </a:lnTo>
                  <a:lnTo>
                    <a:pt x="2591" y="1305"/>
                  </a:lnTo>
                  <a:lnTo>
                    <a:pt x="2589" y="1297"/>
                  </a:lnTo>
                  <a:lnTo>
                    <a:pt x="2588" y="1293"/>
                  </a:lnTo>
                  <a:lnTo>
                    <a:pt x="2586" y="1285"/>
                  </a:lnTo>
                  <a:lnTo>
                    <a:pt x="2586" y="1283"/>
                  </a:lnTo>
                  <a:lnTo>
                    <a:pt x="2585" y="1284"/>
                  </a:lnTo>
                  <a:lnTo>
                    <a:pt x="2583" y="1289"/>
                  </a:lnTo>
                  <a:lnTo>
                    <a:pt x="2579" y="1295"/>
                  </a:lnTo>
                  <a:lnTo>
                    <a:pt x="2576" y="1305"/>
                  </a:lnTo>
                  <a:lnTo>
                    <a:pt x="2573" y="1309"/>
                  </a:lnTo>
                  <a:lnTo>
                    <a:pt x="2571" y="1316"/>
                  </a:lnTo>
                  <a:lnTo>
                    <a:pt x="2567" y="1322"/>
                  </a:lnTo>
                  <a:lnTo>
                    <a:pt x="2565" y="1330"/>
                  </a:lnTo>
                  <a:lnTo>
                    <a:pt x="2561" y="1337"/>
                  </a:lnTo>
                  <a:lnTo>
                    <a:pt x="2557" y="1345"/>
                  </a:lnTo>
                  <a:lnTo>
                    <a:pt x="2554" y="1354"/>
                  </a:lnTo>
                  <a:lnTo>
                    <a:pt x="2551" y="1364"/>
                  </a:lnTo>
                  <a:lnTo>
                    <a:pt x="2545" y="1373"/>
                  </a:lnTo>
                  <a:lnTo>
                    <a:pt x="2540" y="1383"/>
                  </a:lnTo>
                  <a:lnTo>
                    <a:pt x="2534" y="1393"/>
                  </a:lnTo>
                  <a:lnTo>
                    <a:pt x="2530" y="1402"/>
                  </a:lnTo>
                  <a:lnTo>
                    <a:pt x="2525" y="1412"/>
                  </a:lnTo>
                  <a:lnTo>
                    <a:pt x="2519" y="1424"/>
                  </a:lnTo>
                  <a:lnTo>
                    <a:pt x="2513" y="1435"/>
                  </a:lnTo>
                  <a:lnTo>
                    <a:pt x="2507" y="1448"/>
                  </a:lnTo>
                  <a:lnTo>
                    <a:pt x="2499" y="1459"/>
                  </a:lnTo>
                  <a:lnTo>
                    <a:pt x="2493" y="1471"/>
                  </a:lnTo>
                  <a:lnTo>
                    <a:pt x="2485" y="1482"/>
                  </a:lnTo>
                  <a:lnTo>
                    <a:pt x="2477" y="1495"/>
                  </a:lnTo>
                  <a:lnTo>
                    <a:pt x="2469" y="1507"/>
                  </a:lnTo>
                  <a:lnTo>
                    <a:pt x="2461" y="1521"/>
                  </a:lnTo>
                  <a:lnTo>
                    <a:pt x="2453" y="1534"/>
                  </a:lnTo>
                  <a:lnTo>
                    <a:pt x="2446" y="1547"/>
                  </a:lnTo>
                  <a:lnTo>
                    <a:pt x="2436" y="1559"/>
                  </a:lnTo>
                  <a:lnTo>
                    <a:pt x="2426" y="1571"/>
                  </a:lnTo>
                  <a:lnTo>
                    <a:pt x="2416" y="1583"/>
                  </a:lnTo>
                  <a:lnTo>
                    <a:pt x="2407" y="1596"/>
                  </a:lnTo>
                  <a:lnTo>
                    <a:pt x="2396" y="1608"/>
                  </a:lnTo>
                  <a:lnTo>
                    <a:pt x="2387" y="1621"/>
                  </a:lnTo>
                  <a:lnTo>
                    <a:pt x="2376" y="1633"/>
                  </a:lnTo>
                  <a:lnTo>
                    <a:pt x="2366" y="1647"/>
                  </a:lnTo>
                  <a:lnTo>
                    <a:pt x="2354" y="1657"/>
                  </a:lnTo>
                  <a:lnTo>
                    <a:pt x="2343" y="1670"/>
                  </a:lnTo>
                  <a:lnTo>
                    <a:pt x="2331" y="1680"/>
                  </a:lnTo>
                  <a:lnTo>
                    <a:pt x="2320" y="1693"/>
                  </a:lnTo>
                  <a:lnTo>
                    <a:pt x="2308" y="1703"/>
                  </a:lnTo>
                  <a:lnTo>
                    <a:pt x="2296" y="1714"/>
                  </a:lnTo>
                  <a:lnTo>
                    <a:pt x="2283" y="1725"/>
                  </a:lnTo>
                  <a:lnTo>
                    <a:pt x="2271" y="1736"/>
                  </a:lnTo>
                  <a:lnTo>
                    <a:pt x="2256" y="1745"/>
                  </a:lnTo>
                  <a:lnTo>
                    <a:pt x="2242" y="1755"/>
                  </a:lnTo>
                  <a:lnTo>
                    <a:pt x="2228" y="1764"/>
                  </a:lnTo>
                  <a:lnTo>
                    <a:pt x="2214" y="1774"/>
                  </a:lnTo>
                  <a:lnTo>
                    <a:pt x="2198" y="1781"/>
                  </a:lnTo>
                  <a:lnTo>
                    <a:pt x="2184" y="1789"/>
                  </a:lnTo>
                  <a:lnTo>
                    <a:pt x="2169" y="1797"/>
                  </a:lnTo>
                  <a:lnTo>
                    <a:pt x="2154" y="1804"/>
                  </a:lnTo>
                  <a:lnTo>
                    <a:pt x="2138" y="1810"/>
                  </a:lnTo>
                  <a:lnTo>
                    <a:pt x="2123" y="1816"/>
                  </a:lnTo>
                  <a:lnTo>
                    <a:pt x="2107" y="1822"/>
                  </a:lnTo>
                  <a:lnTo>
                    <a:pt x="2092" y="1827"/>
                  </a:lnTo>
                  <a:lnTo>
                    <a:pt x="2075" y="1830"/>
                  </a:lnTo>
                  <a:lnTo>
                    <a:pt x="2058" y="1834"/>
                  </a:lnTo>
                  <a:lnTo>
                    <a:pt x="2041" y="1837"/>
                  </a:lnTo>
                  <a:lnTo>
                    <a:pt x="2024" y="1840"/>
                  </a:lnTo>
                  <a:lnTo>
                    <a:pt x="2006" y="1841"/>
                  </a:lnTo>
                  <a:lnTo>
                    <a:pt x="1988" y="1843"/>
                  </a:lnTo>
                  <a:lnTo>
                    <a:pt x="1972" y="1844"/>
                  </a:lnTo>
                  <a:lnTo>
                    <a:pt x="1955" y="1845"/>
                  </a:lnTo>
                  <a:lnTo>
                    <a:pt x="1939" y="1845"/>
                  </a:lnTo>
                  <a:lnTo>
                    <a:pt x="1923" y="1846"/>
                  </a:lnTo>
                  <a:lnTo>
                    <a:pt x="1908" y="1846"/>
                  </a:lnTo>
                  <a:lnTo>
                    <a:pt x="1894" y="1847"/>
                  </a:lnTo>
                  <a:lnTo>
                    <a:pt x="1879" y="1846"/>
                  </a:lnTo>
                  <a:lnTo>
                    <a:pt x="1865" y="1846"/>
                  </a:lnTo>
                  <a:lnTo>
                    <a:pt x="1852" y="1846"/>
                  </a:lnTo>
                  <a:lnTo>
                    <a:pt x="1839" y="1846"/>
                  </a:lnTo>
                  <a:lnTo>
                    <a:pt x="1826" y="1845"/>
                  </a:lnTo>
                  <a:lnTo>
                    <a:pt x="1814" y="1845"/>
                  </a:lnTo>
                  <a:lnTo>
                    <a:pt x="1802" y="1844"/>
                  </a:lnTo>
                  <a:lnTo>
                    <a:pt x="1791" y="1844"/>
                  </a:lnTo>
                  <a:lnTo>
                    <a:pt x="1779" y="1841"/>
                  </a:lnTo>
                  <a:lnTo>
                    <a:pt x="1768" y="1840"/>
                  </a:lnTo>
                  <a:lnTo>
                    <a:pt x="1757" y="1839"/>
                  </a:lnTo>
                  <a:lnTo>
                    <a:pt x="1747" y="1838"/>
                  </a:lnTo>
                  <a:lnTo>
                    <a:pt x="1737" y="1836"/>
                  </a:lnTo>
                  <a:lnTo>
                    <a:pt x="1727" y="1835"/>
                  </a:lnTo>
                  <a:lnTo>
                    <a:pt x="1718" y="1834"/>
                  </a:lnTo>
                  <a:lnTo>
                    <a:pt x="1710" y="1833"/>
                  </a:lnTo>
                  <a:lnTo>
                    <a:pt x="1700" y="1830"/>
                  </a:lnTo>
                  <a:lnTo>
                    <a:pt x="1692" y="1828"/>
                  </a:lnTo>
                  <a:lnTo>
                    <a:pt x="1684" y="1826"/>
                  </a:lnTo>
                  <a:lnTo>
                    <a:pt x="1676" y="1825"/>
                  </a:lnTo>
                  <a:lnTo>
                    <a:pt x="1668" y="1823"/>
                  </a:lnTo>
                  <a:lnTo>
                    <a:pt x="1662" y="1822"/>
                  </a:lnTo>
                  <a:lnTo>
                    <a:pt x="1655" y="1820"/>
                  </a:lnTo>
                  <a:lnTo>
                    <a:pt x="1650" y="1818"/>
                  </a:lnTo>
                  <a:lnTo>
                    <a:pt x="1643" y="1815"/>
                  </a:lnTo>
                  <a:lnTo>
                    <a:pt x="1637" y="1813"/>
                  </a:lnTo>
                  <a:lnTo>
                    <a:pt x="1630" y="1811"/>
                  </a:lnTo>
                  <a:lnTo>
                    <a:pt x="1626" y="1809"/>
                  </a:lnTo>
                  <a:lnTo>
                    <a:pt x="1615" y="1804"/>
                  </a:lnTo>
                  <a:lnTo>
                    <a:pt x="1606" y="1800"/>
                  </a:lnTo>
                  <a:lnTo>
                    <a:pt x="1597" y="1795"/>
                  </a:lnTo>
                  <a:lnTo>
                    <a:pt x="1591" y="1791"/>
                  </a:lnTo>
                  <a:lnTo>
                    <a:pt x="1584" y="1788"/>
                  </a:lnTo>
                  <a:lnTo>
                    <a:pt x="1580" y="1784"/>
                  </a:lnTo>
                  <a:lnTo>
                    <a:pt x="1573" y="1781"/>
                  </a:lnTo>
                  <a:lnTo>
                    <a:pt x="1570" y="1778"/>
                  </a:lnTo>
                  <a:lnTo>
                    <a:pt x="1567" y="1775"/>
                  </a:lnTo>
                  <a:lnTo>
                    <a:pt x="1564" y="1774"/>
                  </a:lnTo>
                  <a:lnTo>
                    <a:pt x="1561" y="1769"/>
                  </a:lnTo>
                  <a:lnTo>
                    <a:pt x="1561" y="1769"/>
                  </a:lnTo>
                  <a:lnTo>
                    <a:pt x="1559" y="1769"/>
                  </a:lnTo>
                  <a:lnTo>
                    <a:pt x="1554" y="1770"/>
                  </a:lnTo>
                  <a:lnTo>
                    <a:pt x="1547" y="1772"/>
                  </a:lnTo>
                  <a:lnTo>
                    <a:pt x="1537" y="1776"/>
                  </a:lnTo>
                  <a:lnTo>
                    <a:pt x="1530" y="1777"/>
                  </a:lnTo>
                  <a:lnTo>
                    <a:pt x="1524" y="1779"/>
                  </a:lnTo>
                  <a:lnTo>
                    <a:pt x="1516" y="1780"/>
                  </a:lnTo>
                  <a:lnTo>
                    <a:pt x="1508" y="1783"/>
                  </a:lnTo>
                  <a:lnTo>
                    <a:pt x="1500" y="1786"/>
                  </a:lnTo>
                  <a:lnTo>
                    <a:pt x="1491" y="1788"/>
                  </a:lnTo>
                  <a:lnTo>
                    <a:pt x="1481" y="1791"/>
                  </a:lnTo>
                  <a:lnTo>
                    <a:pt x="1472" y="1794"/>
                  </a:lnTo>
                  <a:lnTo>
                    <a:pt x="1461" y="1797"/>
                  </a:lnTo>
                  <a:lnTo>
                    <a:pt x="1450" y="1799"/>
                  </a:lnTo>
                  <a:lnTo>
                    <a:pt x="1438" y="1801"/>
                  </a:lnTo>
                  <a:lnTo>
                    <a:pt x="1427" y="1804"/>
                  </a:lnTo>
                  <a:lnTo>
                    <a:pt x="1415" y="1806"/>
                  </a:lnTo>
                  <a:lnTo>
                    <a:pt x="1403" y="1810"/>
                  </a:lnTo>
                  <a:lnTo>
                    <a:pt x="1390" y="1813"/>
                  </a:lnTo>
                  <a:lnTo>
                    <a:pt x="1378" y="1816"/>
                  </a:lnTo>
                  <a:lnTo>
                    <a:pt x="1364" y="1818"/>
                  </a:lnTo>
                  <a:lnTo>
                    <a:pt x="1350" y="1821"/>
                  </a:lnTo>
                  <a:lnTo>
                    <a:pt x="1335" y="1823"/>
                  </a:lnTo>
                  <a:lnTo>
                    <a:pt x="1322" y="1826"/>
                  </a:lnTo>
                  <a:lnTo>
                    <a:pt x="1307" y="1828"/>
                  </a:lnTo>
                  <a:lnTo>
                    <a:pt x="1293" y="1830"/>
                  </a:lnTo>
                  <a:lnTo>
                    <a:pt x="1279" y="1833"/>
                  </a:lnTo>
                  <a:lnTo>
                    <a:pt x="1264" y="1836"/>
                  </a:lnTo>
                  <a:lnTo>
                    <a:pt x="1248" y="1837"/>
                  </a:lnTo>
                  <a:lnTo>
                    <a:pt x="1233" y="1838"/>
                  </a:lnTo>
                  <a:lnTo>
                    <a:pt x="1217" y="1839"/>
                  </a:lnTo>
                  <a:lnTo>
                    <a:pt x="1202" y="1840"/>
                  </a:lnTo>
                  <a:lnTo>
                    <a:pt x="1185" y="1840"/>
                  </a:lnTo>
                  <a:lnTo>
                    <a:pt x="1170" y="1841"/>
                  </a:lnTo>
                  <a:lnTo>
                    <a:pt x="1155" y="1841"/>
                  </a:lnTo>
                  <a:lnTo>
                    <a:pt x="1139" y="1843"/>
                  </a:lnTo>
                  <a:lnTo>
                    <a:pt x="1123" y="1841"/>
                  </a:lnTo>
                  <a:lnTo>
                    <a:pt x="1107" y="1841"/>
                  </a:lnTo>
                  <a:lnTo>
                    <a:pt x="1091" y="1840"/>
                  </a:lnTo>
                  <a:lnTo>
                    <a:pt x="1076" y="1839"/>
                  </a:lnTo>
                  <a:lnTo>
                    <a:pt x="1060" y="1837"/>
                  </a:lnTo>
                  <a:lnTo>
                    <a:pt x="1044" y="1836"/>
                  </a:lnTo>
                  <a:lnTo>
                    <a:pt x="1030" y="1834"/>
                  </a:lnTo>
                  <a:lnTo>
                    <a:pt x="1016" y="1833"/>
                  </a:lnTo>
                  <a:lnTo>
                    <a:pt x="999" y="1829"/>
                  </a:lnTo>
                  <a:lnTo>
                    <a:pt x="985" y="1826"/>
                  </a:lnTo>
                  <a:lnTo>
                    <a:pt x="970" y="1822"/>
                  </a:lnTo>
                  <a:lnTo>
                    <a:pt x="956" y="1818"/>
                  </a:lnTo>
                  <a:lnTo>
                    <a:pt x="941" y="1813"/>
                  </a:lnTo>
                  <a:lnTo>
                    <a:pt x="927" y="1809"/>
                  </a:lnTo>
                  <a:lnTo>
                    <a:pt x="914" y="1803"/>
                  </a:lnTo>
                  <a:lnTo>
                    <a:pt x="901" y="1799"/>
                  </a:lnTo>
                  <a:lnTo>
                    <a:pt x="888" y="1791"/>
                  </a:lnTo>
                  <a:lnTo>
                    <a:pt x="874" y="1784"/>
                  </a:lnTo>
                  <a:lnTo>
                    <a:pt x="862" y="1777"/>
                  </a:lnTo>
                  <a:lnTo>
                    <a:pt x="852" y="1769"/>
                  </a:lnTo>
                  <a:lnTo>
                    <a:pt x="839" y="1760"/>
                  </a:lnTo>
                  <a:lnTo>
                    <a:pt x="829" y="1752"/>
                  </a:lnTo>
                  <a:lnTo>
                    <a:pt x="819" y="1742"/>
                  </a:lnTo>
                  <a:lnTo>
                    <a:pt x="809" y="1732"/>
                  </a:lnTo>
                  <a:lnTo>
                    <a:pt x="798" y="1720"/>
                  </a:lnTo>
                  <a:lnTo>
                    <a:pt x="788" y="1710"/>
                  </a:lnTo>
                  <a:lnTo>
                    <a:pt x="779" y="1698"/>
                  </a:lnTo>
                  <a:lnTo>
                    <a:pt x="770" y="1688"/>
                  </a:lnTo>
                  <a:lnTo>
                    <a:pt x="761" y="1677"/>
                  </a:lnTo>
                  <a:lnTo>
                    <a:pt x="753" y="1666"/>
                  </a:lnTo>
                  <a:lnTo>
                    <a:pt x="744" y="1655"/>
                  </a:lnTo>
                  <a:lnTo>
                    <a:pt x="738" y="1645"/>
                  </a:lnTo>
                  <a:lnTo>
                    <a:pt x="730" y="1634"/>
                  </a:lnTo>
                  <a:lnTo>
                    <a:pt x="722" y="1624"/>
                  </a:lnTo>
                  <a:lnTo>
                    <a:pt x="716" y="1613"/>
                  </a:lnTo>
                  <a:lnTo>
                    <a:pt x="710" y="1603"/>
                  </a:lnTo>
                  <a:lnTo>
                    <a:pt x="704" y="1592"/>
                  </a:lnTo>
                  <a:lnTo>
                    <a:pt x="697" y="1582"/>
                  </a:lnTo>
                  <a:lnTo>
                    <a:pt x="692" y="1572"/>
                  </a:lnTo>
                  <a:lnTo>
                    <a:pt x="687" y="1562"/>
                  </a:lnTo>
                  <a:lnTo>
                    <a:pt x="681" y="1551"/>
                  </a:lnTo>
                  <a:lnTo>
                    <a:pt x="676" y="1541"/>
                  </a:lnTo>
                  <a:lnTo>
                    <a:pt x="671" y="1530"/>
                  </a:lnTo>
                  <a:lnTo>
                    <a:pt x="668" y="1521"/>
                  </a:lnTo>
                  <a:lnTo>
                    <a:pt x="663" y="1511"/>
                  </a:lnTo>
                  <a:lnTo>
                    <a:pt x="660" y="1501"/>
                  </a:lnTo>
                  <a:lnTo>
                    <a:pt x="657" y="1491"/>
                  </a:lnTo>
                  <a:lnTo>
                    <a:pt x="653" y="1482"/>
                  </a:lnTo>
                  <a:lnTo>
                    <a:pt x="649" y="1472"/>
                  </a:lnTo>
                  <a:lnTo>
                    <a:pt x="646" y="1463"/>
                  </a:lnTo>
                  <a:lnTo>
                    <a:pt x="642" y="1454"/>
                  </a:lnTo>
                  <a:lnTo>
                    <a:pt x="640" y="1445"/>
                  </a:lnTo>
                  <a:lnTo>
                    <a:pt x="637" y="1435"/>
                  </a:lnTo>
                  <a:lnTo>
                    <a:pt x="636" y="1428"/>
                  </a:lnTo>
                  <a:lnTo>
                    <a:pt x="634" y="1419"/>
                  </a:lnTo>
                  <a:lnTo>
                    <a:pt x="633" y="1411"/>
                  </a:lnTo>
                  <a:lnTo>
                    <a:pt x="629" y="1401"/>
                  </a:lnTo>
                  <a:lnTo>
                    <a:pt x="628" y="1394"/>
                  </a:lnTo>
                  <a:lnTo>
                    <a:pt x="626" y="1385"/>
                  </a:lnTo>
                  <a:lnTo>
                    <a:pt x="625" y="1378"/>
                  </a:lnTo>
                  <a:lnTo>
                    <a:pt x="623" y="1370"/>
                  </a:lnTo>
                  <a:lnTo>
                    <a:pt x="622" y="1362"/>
                  </a:lnTo>
                  <a:lnTo>
                    <a:pt x="620" y="1355"/>
                  </a:lnTo>
                  <a:lnTo>
                    <a:pt x="620" y="1349"/>
                  </a:lnTo>
                  <a:lnTo>
                    <a:pt x="619" y="1341"/>
                  </a:lnTo>
                  <a:lnTo>
                    <a:pt x="618" y="1335"/>
                  </a:lnTo>
                  <a:lnTo>
                    <a:pt x="617" y="1328"/>
                  </a:lnTo>
                  <a:lnTo>
                    <a:pt x="617" y="1322"/>
                  </a:lnTo>
                  <a:lnTo>
                    <a:pt x="616" y="1312"/>
                  </a:lnTo>
                  <a:lnTo>
                    <a:pt x="616" y="1302"/>
                  </a:lnTo>
                  <a:lnTo>
                    <a:pt x="615" y="1292"/>
                  </a:lnTo>
                  <a:lnTo>
                    <a:pt x="615" y="1283"/>
                  </a:lnTo>
                  <a:lnTo>
                    <a:pt x="615" y="1276"/>
                  </a:lnTo>
                  <a:lnTo>
                    <a:pt x="616" y="1271"/>
                  </a:lnTo>
                  <a:lnTo>
                    <a:pt x="616" y="1263"/>
                  </a:lnTo>
                  <a:lnTo>
                    <a:pt x="617" y="1261"/>
                  </a:lnTo>
                  <a:lnTo>
                    <a:pt x="615" y="1261"/>
                  </a:lnTo>
                  <a:lnTo>
                    <a:pt x="612" y="1264"/>
                  </a:lnTo>
                  <a:lnTo>
                    <a:pt x="606" y="1268"/>
                  </a:lnTo>
                  <a:lnTo>
                    <a:pt x="600" y="1274"/>
                  </a:lnTo>
                  <a:lnTo>
                    <a:pt x="594" y="1278"/>
                  </a:lnTo>
                  <a:lnTo>
                    <a:pt x="590" y="1281"/>
                  </a:lnTo>
                  <a:lnTo>
                    <a:pt x="584" y="1285"/>
                  </a:lnTo>
                  <a:lnTo>
                    <a:pt x="580" y="1291"/>
                  </a:lnTo>
                  <a:lnTo>
                    <a:pt x="573" y="1294"/>
                  </a:lnTo>
                  <a:lnTo>
                    <a:pt x="567" y="1299"/>
                  </a:lnTo>
                  <a:lnTo>
                    <a:pt x="560" y="1305"/>
                  </a:lnTo>
                  <a:lnTo>
                    <a:pt x="554" y="1312"/>
                  </a:lnTo>
                  <a:lnTo>
                    <a:pt x="545" y="1316"/>
                  </a:lnTo>
                  <a:lnTo>
                    <a:pt x="537" y="1321"/>
                  </a:lnTo>
                  <a:lnTo>
                    <a:pt x="528" y="1327"/>
                  </a:lnTo>
                  <a:lnTo>
                    <a:pt x="521" y="1333"/>
                  </a:lnTo>
                  <a:lnTo>
                    <a:pt x="511" y="1340"/>
                  </a:lnTo>
                  <a:lnTo>
                    <a:pt x="502" y="1347"/>
                  </a:lnTo>
                  <a:lnTo>
                    <a:pt x="493" y="1353"/>
                  </a:lnTo>
                  <a:lnTo>
                    <a:pt x="485" y="1360"/>
                  </a:lnTo>
                  <a:lnTo>
                    <a:pt x="474" y="1365"/>
                  </a:lnTo>
                  <a:lnTo>
                    <a:pt x="464" y="1372"/>
                  </a:lnTo>
                  <a:lnTo>
                    <a:pt x="454" y="1378"/>
                  </a:lnTo>
                  <a:lnTo>
                    <a:pt x="444" y="1385"/>
                  </a:lnTo>
                  <a:lnTo>
                    <a:pt x="433" y="1391"/>
                  </a:lnTo>
                  <a:lnTo>
                    <a:pt x="422" y="1398"/>
                  </a:lnTo>
                  <a:lnTo>
                    <a:pt x="411" y="1405"/>
                  </a:lnTo>
                  <a:lnTo>
                    <a:pt x="401" y="1411"/>
                  </a:lnTo>
                  <a:lnTo>
                    <a:pt x="389" y="1417"/>
                  </a:lnTo>
                  <a:lnTo>
                    <a:pt x="377" y="1422"/>
                  </a:lnTo>
                  <a:lnTo>
                    <a:pt x="365" y="1428"/>
                  </a:lnTo>
                  <a:lnTo>
                    <a:pt x="354" y="1434"/>
                  </a:lnTo>
                  <a:lnTo>
                    <a:pt x="342" y="1439"/>
                  </a:lnTo>
                  <a:lnTo>
                    <a:pt x="331" y="1444"/>
                  </a:lnTo>
                  <a:lnTo>
                    <a:pt x="319" y="1448"/>
                  </a:lnTo>
                  <a:lnTo>
                    <a:pt x="308" y="1454"/>
                  </a:lnTo>
                  <a:lnTo>
                    <a:pt x="295" y="1457"/>
                  </a:lnTo>
                  <a:lnTo>
                    <a:pt x="284" y="1462"/>
                  </a:lnTo>
                  <a:lnTo>
                    <a:pt x="271" y="1465"/>
                  </a:lnTo>
                  <a:lnTo>
                    <a:pt x="260" y="1469"/>
                  </a:lnTo>
                  <a:lnTo>
                    <a:pt x="248" y="1471"/>
                  </a:lnTo>
                  <a:lnTo>
                    <a:pt x="237" y="1475"/>
                  </a:lnTo>
                  <a:lnTo>
                    <a:pt x="225" y="1477"/>
                  </a:lnTo>
                  <a:lnTo>
                    <a:pt x="214" y="1480"/>
                  </a:lnTo>
                  <a:lnTo>
                    <a:pt x="202" y="1481"/>
                  </a:lnTo>
                  <a:lnTo>
                    <a:pt x="191" y="1482"/>
                  </a:lnTo>
                  <a:lnTo>
                    <a:pt x="179" y="1482"/>
                  </a:lnTo>
                  <a:lnTo>
                    <a:pt x="168" y="1482"/>
                  </a:lnTo>
                  <a:lnTo>
                    <a:pt x="156" y="1481"/>
                  </a:lnTo>
                  <a:lnTo>
                    <a:pt x="145" y="1481"/>
                  </a:lnTo>
                  <a:lnTo>
                    <a:pt x="135" y="1480"/>
                  </a:lnTo>
                  <a:lnTo>
                    <a:pt x="126" y="1479"/>
                  </a:lnTo>
                  <a:lnTo>
                    <a:pt x="115" y="1476"/>
                  </a:lnTo>
                  <a:lnTo>
                    <a:pt x="104" y="1472"/>
                  </a:lnTo>
                  <a:lnTo>
                    <a:pt x="94" y="1468"/>
                  </a:lnTo>
                  <a:lnTo>
                    <a:pt x="85" y="1465"/>
                  </a:lnTo>
                  <a:lnTo>
                    <a:pt x="75" y="1459"/>
                  </a:lnTo>
                  <a:lnTo>
                    <a:pt x="65" y="1454"/>
                  </a:lnTo>
                  <a:lnTo>
                    <a:pt x="57" y="1447"/>
                  </a:lnTo>
                  <a:lnTo>
                    <a:pt x="49" y="1441"/>
                  </a:lnTo>
                  <a:lnTo>
                    <a:pt x="41" y="1434"/>
                  </a:lnTo>
                  <a:lnTo>
                    <a:pt x="35" y="1428"/>
                  </a:lnTo>
                  <a:lnTo>
                    <a:pt x="30" y="1421"/>
                  </a:lnTo>
                  <a:lnTo>
                    <a:pt x="25" y="1414"/>
                  </a:lnTo>
                  <a:lnTo>
                    <a:pt x="19" y="1407"/>
                  </a:lnTo>
                  <a:lnTo>
                    <a:pt x="15" y="1400"/>
                  </a:lnTo>
                  <a:lnTo>
                    <a:pt x="12" y="1394"/>
                  </a:lnTo>
                  <a:lnTo>
                    <a:pt x="9" y="1387"/>
                  </a:lnTo>
                  <a:lnTo>
                    <a:pt x="6" y="1379"/>
                  </a:lnTo>
                  <a:lnTo>
                    <a:pt x="4" y="1372"/>
                  </a:lnTo>
                  <a:lnTo>
                    <a:pt x="3" y="1364"/>
                  </a:lnTo>
                  <a:lnTo>
                    <a:pt x="1" y="1357"/>
                  </a:lnTo>
                  <a:lnTo>
                    <a:pt x="0" y="1350"/>
                  </a:lnTo>
                  <a:lnTo>
                    <a:pt x="0" y="1342"/>
                  </a:lnTo>
                  <a:lnTo>
                    <a:pt x="0" y="1335"/>
                  </a:lnTo>
                  <a:lnTo>
                    <a:pt x="1" y="1328"/>
                  </a:lnTo>
                  <a:lnTo>
                    <a:pt x="1" y="1317"/>
                  </a:lnTo>
                  <a:lnTo>
                    <a:pt x="4" y="1307"/>
                  </a:lnTo>
                  <a:lnTo>
                    <a:pt x="5" y="1296"/>
                  </a:lnTo>
                  <a:lnTo>
                    <a:pt x="9" y="1286"/>
                  </a:lnTo>
                  <a:lnTo>
                    <a:pt x="12" y="1275"/>
                  </a:lnTo>
                  <a:lnTo>
                    <a:pt x="15" y="1266"/>
                  </a:lnTo>
                  <a:lnTo>
                    <a:pt x="19" y="1255"/>
                  </a:lnTo>
                  <a:lnTo>
                    <a:pt x="26" y="1245"/>
                  </a:lnTo>
                  <a:lnTo>
                    <a:pt x="29" y="1238"/>
                  </a:lnTo>
                  <a:lnTo>
                    <a:pt x="31" y="1233"/>
                  </a:lnTo>
                  <a:lnTo>
                    <a:pt x="35" y="1227"/>
                  </a:lnTo>
                  <a:lnTo>
                    <a:pt x="38" y="1223"/>
                  </a:lnTo>
                  <a:lnTo>
                    <a:pt x="41" y="1216"/>
                  </a:lnTo>
                  <a:lnTo>
                    <a:pt x="46" y="1211"/>
                  </a:lnTo>
                  <a:lnTo>
                    <a:pt x="48" y="1205"/>
                  </a:lnTo>
                  <a:lnTo>
                    <a:pt x="52" y="1201"/>
                  </a:lnTo>
                  <a:lnTo>
                    <a:pt x="55" y="1194"/>
                  </a:lnTo>
                  <a:lnTo>
                    <a:pt x="59" y="1190"/>
                  </a:lnTo>
                  <a:lnTo>
                    <a:pt x="63" y="1183"/>
                  </a:lnTo>
                  <a:lnTo>
                    <a:pt x="68" y="1179"/>
                  </a:lnTo>
                  <a:lnTo>
                    <a:pt x="71" y="1174"/>
                  </a:lnTo>
                  <a:lnTo>
                    <a:pt x="75" y="1168"/>
                  </a:lnTo>
                  <a:lnTo>
                    <a:pt x="80" y="1163"/>
                  </a:lnTo>
                  <a:lnTo>
                    <a:pt x="85" y="1158"/>
                  </a:lnTo>
                  <a:lnTo>
                    <a:pt x="92" y="1149"/>
                  </a:lnTo>
                  <a:lnTo>
                    <a:pt x="98" y="1142"/>
                  </a:lnTo>
                  <a:lnTo>
                    <a:pt x="105" y="1133"/>
                  </a:lnTo>
                  <a:lnTo>
                    <a:pt x="112" y="1125"/>
                  </a:lnTo>
                  <a:lnTo>
                    <a:pt x="119" y="1117"/>
                  </a:lnTo>
                  <a:lnTo>
                    <a:pt x="128" y="1109"/>
                  </a:lnTo>
                  <a:lnTo>
                    <a:pt x="135" y="1100"/>
                  </a:lnTo>
                  <a:lnTo>
                    <a:pt x="144" y="1093"/>
                  </a:lnTo>
                  <a:lnTo>
                    <a:pt x="151" y="1084"/>
                  </a:lnTo>
                  <a:lnTo>
                    <a:pt x="160" y="1076"/>
                  </a:lnTo>
                  <a:lnTo>
                    <a:pt x="167" y="1067"/>
                  </a:lnTo>
                  <a:lnTo>
                    <a:pt x="176" y="1060"/>
                  </a:lnTo>
                  <a:lnTo>
                    <a:pt x="184" y="1052"/>
                  </a:lnTo>
                  <a:lnTo>
                    <a:pt x="193" y="1044"/>
                  </a:lnTo>
                  <a:lnTo>
                    <a:pt x="201" y="1037"/>
                  </a:lnTo>
                  <a:lnTo>
                    <a:pt x="211" y="1030"/>
                  </a:lnTo>
                  <a:lnTo>
                    <a:pt x="219" y="1022"/>
                  </a:lnTo>
                  <a:lnTo>
                    <a:pt x="227" y="1015"/>
                  </a:lnTo>
                  <a:lnTo>
                    <a:pt x="236" y="1007"/>
                  </a:lnTo>
                  <a:lnTo>
                    <a:pt x="245" y="1001"/>
                  </a:lnTo>
                  <a:lnTo>
                    <a:pt x="253" y="993"/>
                  </a:lnTo>
                  <a:lnTo>
                    <a:pt x="262" y="985"/>
                  </a:lnTo>
                  <a:lnTo>
                    <a:pt x="270" y="979"/>
                  </a:lnTo>
                  <a:lnTo>
                    <a:pt x="280" y="972"/>
                  </a:lnTo>
                  <a:lnTo>
                    <a:pt x="288" y="966"/>
                  </a:lnTo>
                  <a:lnTo>
                    <a:pt x="297" y="959"/>
                  </a:lnTo>
                  <a:lnTo>
                    <a:pt x="305" y="952"/>
                  </a:lnTo>
                  <a:lnTo>
                    <a:pt x="315" y="946"/>
                  </a:lnTo>
                  <a:lnTo>
                    <a:pt x="323" y="939"/>
                  </a:lnTo>
                  <a:lnTo>
                    <a:pt x="331" y="933"/>
                  </a:lnTo>
                  <a:lnTo>
                    <a:pt x="340" y="927"/>
                  </a:lnTo>
                  <a:lnTo>
                    <a:pt x="349" y="922"/>
                  </a:lnTo>
                  <a:lnTo>
                    <a:pt x="357" y="915"/>
                  </a:lnTo>
                  <a:lnTo>
                    <a:pt x="364" y="909"/>
                  </a:lnTo>
                  <a:lnTo>
                    <a:pt x="372" y="903"/>
                  </a:lnTo>
                  <a:lnTo>
                    <a:pt x="380" y="898"/>
                  </a:lnTo>
                  <a:lnTo>
                    <a:pt x="386" y="892"/>
                  </a:lnTo>
                  <a:lnTo>
                    <a:pt x="394" y="888"/>
                  </a:lnTo>
                  <a:lnTo>
                    <a:pt x="401" y="882"/>
                  </a:lnTo>
                  <a:lnTo>
                    <a:pt x="409" y="878"/>
                  </a:lnTo>
                  <a:lnTo>
                    <a:pt x="416" y="872"/>
                  </a:lnTo>
                  <a:lnTo>
                    <a:pt x="422" y="868"/>
                  </a:lnTo>
                  <a:lnTo>
                    <a:pt x="429" y="863"/>
                  </a:lnTo>
                  <a:lnTo>
                    <a:pt x="435" y="859"/>
                  </a:lnTo>
                  <a:lnTo>
                    <a:pt x="441" y="855"/>
                  </a:lnTo>
                  <a:lnTo>
                    <a:pt x="447" y="852"/>
                  </a:lnTo>
                  <a:lnTo>
                    <a:pt x="453" y="848"/>
                  </a:lnTo>
                  <a:lnTo>
                    <a:pt x="460" y="845"/>
                  </a:lnTo>
                  <a:lnTo>
                    <a:pt x="468" y="837"/>
                  </a:lnTo>
                  <a:lnTo>
                    <a:pt x="478" y="832"/>
                  </a:lnTo>
                  <a:lnTo>
                    <a:pt x="485" y="827"/>
                  </a:lnTo>
                  <a:lnTo>
                    <a:pt x="492" y="823"/>
                  </a:lnTo>
                  <a:lnTo>
                    <a:pt x="498" y="820"/>
                  </a:lnTo>
                  <a:lnTo>
                    <a:pt x="502" y="818"/>
                  </a:lnTo>
                  <a:lnTo>
                    <a:pt x="504" y="817"/>
                  </a:lnTo>
                  <a:lnTo>
                    <a:pt x="506" y="817"/>
                  </a:lnTo>
                  <a:lnTo>
                    <a:pt x="502" y="816"/>
                  </a:lnTo>
                  <a:lnTo>
                    <a:pt x="496" y="816"/>
                  </a:lnTo>
                  <a:lnTo>
                    <a:pt x="489" y="816"/>
                  </a:lnTo>
                  <a:lnTo>
                    <a:pt x="484" y="816"/>
                  </a:lnTo>
                  <a:lnTo>
                    <a:pt x="476" y="816"/>
                  </a:lnTo>
                  <a:lnTo>
                    <a:pt x="469" y="816"/>
                  </a:lnTo>
                  <a:lnTo>
                    <a:pt x="460" y="814"/>
                  </a:lnTo>
                  <a:lnTo>
                    <a:pt x="451" y="814"/>
                  </a:lnTo>
                  <a:lnTo>
                    <a:pt x="440" y="813"/>
                  </a:lnTo>
                  <a:lnTo>
                    <a:pt x="430" y="813"/>
                  </a:lnTo>
                  <a:lnTo>
                    <a:pt x="423" y="812"/>
                  </a:lnTo>
                  <a:lnTo>
                    <a:pt x="418" y="812"/>
                  </a:lnTo>
                  <a:lnTo>
                    <a:pt x="411" y="811"/>
                  </a:lnTo>
                  <a:lnTo>
                    <a:pt x="406" y="811"/>
                  </a:lnTo>
                  <a:lnTo>
                    <a:pt x="399" y="810"/>
                  </a:lnTo>
                  <a:lnTo>
                    <a:pt x="393" y="810"/>
                  </a:lnTo>
                  <a:lnTo>
                    <a:pt x="386" y="810"/>
                  </a:lnTo>
                  <a:lnTo>
                    <a:pt x="381" y="810"/>
                  </a:lnTo>
                  <a:lnTo>
                    <a:pt x="373" y="808"/>
                  </a:lnTo>
                  <a:lnTo>
                    <a:pt x="366" y="808"/>
                  </a:lnTo>
                  <a:lnTo>
                    <a:pt x="359" y="806"/>
                  </a:lnTo>
                  <a:lnTo>
                    <a:pt x="352" y="806"/>
                  </a:lnTo>
                  <a:lnTo>
                    <a:pt x="345" y="804"/>
                  </a:lnTo>
                  <a:lnTo>
                    <a:pt x="337" y="804"/>
                  </a:lnTo>
                  <a:lnTo>
                    <a:pt x="329" y="801"/>
                  </a:lnTo>
                  <a:lnTo>
                    <a:pt x="323" y="801"/>
                  </a:lnTo>
                  <a:lnTo>
                    <a:pt x="314" y="799"/>
                  </a:lnTo>
                  <a:lnTo>
                    <a:pt x="307" y="798"/>
                  </a:lnTo>
                  <a:lnTo>
                    <a:pt x="299" y="797"/>
                  </a:lnTo>
                  <a:lnTo>
                    <a:pt x="292" y="796"/>
                  </a:lnTo>
                  <a:lnTo>
                    <a:pt x="283" y="794"/>
                  </a:lnTo>
                  <a:lnTo>
                    <a:pt x="277" y="793"/>
                  </a:lnTo>
                  <a:lnTo>
                    <a:pt x="268" y="791"/>
                  </a:lnTo>
                  <a:lnTo>
                    <a:pt x="261" y="790"/>
                  </a:lnTo>
                  <a:lnTo>
                    <a:pt x="253" y="787"/>
                  </a:lnTo>
                  <a:lnTo>
                    <a:pt x="245" y="786"/>
                  </a:lnTo>
                  <a:lnTo>
                    <a:pt x="236" y="783"/>
                  </a:lnTo>
                  <a:lnTo>
                    <a:pt x="228" y="782"/>
                  </a:lnTo>
                  <a:lnTo>
                    <a:pt x="220" y="778"/>
                  </a:lnTo>
                  <a:lnTo>
                    <a:pt x="212" y="777"/>
                  </a:lnTo>
                  <a:lnTo>
                    <a:pt x="204" y="774"/>
                  </a:lnTo>
                  <a:lnTo>
                    <a:pt x="197" y="773"/>
                  </a:lnTo>
                  <a:lnTo>
                    <a:pt x="188" y="770"/>
                  </a:lnTo>
                  <a:lnTo>
                    <a:pt x="180" y="767"/>
                  </a:lnTo>
                  <a:lnTo>
                    <a:pt x="173" y="764"/>
                  </a:lnTo>
                  <a:lnTo>
                    <a:pt x="165" y="762"/>
                  </a:lnTo>
                  <a:lnTo>
                    <a:pt x="157" y="759"/>
                  </a:lnTo>
                  <a:lnTo>
                    <a:pt x="150" y="756"/>
                  </a:lnTo>
                  <a:lnTo>
                    <a:pt x="142" y="753"/>
                  </a:lnTo>
                  <a:lnTo>
                    <a:pt x="135" y="751"/>
                  </a:lnTo>
                  <a:lnTo>
                    <a:pt x="132" y="680"/>
                  </a:lnTo>
                  <a:lnTo>
                    <a:pt x="533" y="772"/>
                  </a:lnTo>
                  <a:lnTo>
                    <a:pt x="530" y="768"/>
                  </a:lnTo>
                  <a:lnTo>
                    <a:pt x="524" y="761"/>
                  </a:lnTo>
                  <a:lnTo>
                    <a:pt x="520" y="753"/>
                  </a:lnTo>
                  <a:lnTo>
                    <a:pt x="515" y="747"/>
                  </a:lnTo>
                  <a:lnTo>
                    <a:pt x="510" y="739"/>
                  </a:lnTo>
                  <a:lnTo>
                    <a:pt x="504" y="730"/>
                  </a:lnTo>
                  <a:lnTo>
                    <a:pt x="501" y="725"/>
                  </a:lnTo>
                  <a:lnTo>
                    <a:pt x="498" y="719"/>
                  </a:lnTo>
                  <a:lnTo>
                    <a:pt x="495" y="714"/>
                  </a:lnTo>
                  <a:lnTo>
                    <a:pt x="491" y="708"/>
                  </a:lnTo>
                  <a:lnTo>
                    <a:pt x="488" y="702"/>
                  </a:lnTo>
                  <a:lnTo>
                    <a:pt x="485" y="696"/>
                  </a:lnTo>
                  <a:lnTo>
                    <a:pt x="481" y="691"/>
                  </a:lnTo>
                  <a:lnTo>
                    <a:pt x="479" y="685"/>
                  </a:lnTo>
                  <a:lnTo>
                    <a:pt x="476" y="678"/>
                  </a:lnTo>
                  <a:lnTo>
                    <a:pt x="473" y="671"/>
                  </a:lnTo>
                  <a:lnTo>
                    <a:pt x="469" y="664"/>
                  </a:lnTo>
                  <a:lnTo>
                    <a:pt x="466" y="658"/>
                  </a:lnTo>
                  <a:lnTo>
                    <a:pt x="463" y="650"/>
                  </a:lnTo>
                  <a:lnTo>
                    <a:pt x="460" y="644"/>
                  </a:lnTo>
                  <a:lnTo>
                    <a:pt x="457" y="636"/>
                  </a:lnTo>
                  <a:lnTo>
                    <a:pt x="455" y="629"/>
                  </a:lnTo>
                  <a:lnTo>
                    <a:pt x="452" y="621"/>
                  </a:lnTo>
                  <a:lnTo>
                    <a:pt x="449" y="613"/>
                  </a:lnTo>
                  <a:lnTo>
                    <a:pt x="446" y="604"/>
                  </a:lnTo>
                  <a:lnTo>
                    <a:pt x="444" y="597"/>
                  </a:lnTo>
                  <a:lnTo>
                    <a:pt x="441" y="588"/>
                  </a:lnTo>
                  <a:lnTo>
                    <a:pt x="440" y="580"/>
                  </a:lnTo>
                  <a:lnTo>
                    <a:pt x="438" y="572"/>
                  </a:lnTo>
                  <a:lnTo>
                    <a:pt x="437" y="565"/>
                  </a:lnTo>
                  <a:lnTo>
                    <a:pt x="434" y="556"/>
                  </a:lnTo>
                  <a:lnTo>
                    <a:pt x="433" y="547"/>
                  </a:lnTo>
                  <a:lnTo>
                    <a:pt x="432" y="539"/>
                  </a:lnTo>
                  <a:lnTo>
                    <a:pt x="432" y="531"/>
                  </a:lnTo>
                  <a:lnTo>
                    <a:pt x="432" y="522"/>
                  </a:lnTo>
                  <a:lnTo>
                    <a:pt x="432" y="513"/>
                  </a:lnTo>
                  <a:lnTo>
                    <a:pt x="432" y="505"/>
                  </a:lnTo>
                  <a:lnTo>
                    <a:pt x="433" y="497"/>
                  </a:lnTo>
                  <a:lnTo>
                    <a:pt x="433" y="487"/>
                  </a:lnTo>
                  <a:lnTo>
                    <a:pt x="434" y="479"/>
                  </a:lnTo>
                  <a:lnTo>
                    <a:pt x="435" y="470"/>
                  </a:lnTo>
                  <a:lnTo>
                    <a:pt x="438" y="462"/>
                  </a:lnTo>
                  <a:lnTo>
                    <a:pt x="439" y="453"/>
                  </a:lnTo>
                  <a:lnTo>
                    <a:pt x="442" y="444"/>
                  </a:lnTo>
                  <a:lnTo>
                    <a:pt x="445" y="436"/>
                  </a:lnTo>
                  <a:lnTo>
                    <a:pt x="449" y="428"/>
                  </a:lnTo>
                  <a:lnTo>
                    <a:pt x="452" y="419"/>
                  </a:lnTo>
                  <a:lnTo>
                    <a:pt x="455" y="412"/>
                  </a:lnTo>
                  <a:lnTo>
                    <a:pt x="460" y="403"/>
                  </a:lnTo>
                  <a:lnTo>
                    <a:pt x="466" y="395"/>
                  </a:lnTo>
                  <a:lnTo>
                    <a:pt x="470" y="386"/>
                  </a:lnTo>
                  <a:lnTo>
                    <a:pt x="477" y="379"/>
                  </a:lnTo>
                  <a:lnTo>
                    <a:pt x="484" y="371"/>
                  </a:lnTo>
                  <a:lnTo>
                    <a:pt x="491" y="364"/>
                  </a:lnTo>
                  <a:lnTo>
                    <a:pt x="498" y="356"/>
                  </a:lnTo>
                  <a:lnTo>
                    <a:pt x="504" y="348"/>
                  </a:lnTo>
                  <a:lnTo>
                    <a:pt x="511" y="341"/>
                  </a:lnTo>
                  <a:lnTo>
                    <a:pt x="519" y="335"/>
                  </a:lnTo>
                  <a:lnTo>
                    <a:pt x="525" y="328"/>
                  </a:lnTo>
                  <a:lnTo>
                    <a:pt x="533" y="323"/>
                  </a:lnTo>
                  <a:lnTo>
                    <a:pt x="539" y="317"/>
                  </a:lnTo>
                  <a:lnTo>
                    <a:pt x="547" y="313"/>
                  </a:lnTo>
                  <a:lnTo>
                    <a:pt x="554" y="308"/>
                  </a:lnTo>
                  <a:lnTo>
                    <a:pt x="561" y="303"/>
                  </a:lnTo>
                  <a:lnTo>
                    <a:pt x="568" y="299"/>
                  </a:lnTo>
                  <a:lnTo>
                    <a:pt x="576" y="296"/>
                  </a:lnTo>
                  <a:lnTo>
                    <a:pt x="582" y="292"/>
                  </a:lnTo>
                  <a:lnTo>
                    <a:pt x="590" y="289"/>
                  </a:lnTo>
                  <a:lnTo>
                    <a:pt x="597" y="287"/>
                  </a:lnTo>
                  <a:lnTo>
                    <a:pt x="605" y="285"/>
                  </a:lnTo>
                  <a:lnTo>
                    <a:pt x="612" y="281"/>
                  </a:lnTo>
                  <a:lnTo>
                    <a:pt x="618" y="278"/>
                  </a:lnTo>
                  <a:lnTo>
                    <a:pt x="625" y="276"/>
                  </a:lnTo>
                  <a:lnTo>
                    <a:pt x="633" y="275"/>
                  </a:lnTo>
                  <a:lnTo>
                    <a:pt x="639" y="273"/>
                  </a:lnTo>
                  <a:lnTo>
                    <a:pt x="646" y="271"/>
                  </a:lnTo>
                  <a:lnTo>
                    <a:pt x="652" y="271"/>
                  </a:lnTo>
                  <a:lnTo>
                    <a:pt x="660" y="271"/>
                  </a:lnTo>
                  <a:lnTo>
                    <a:pt x="665" y="270"/>
                  </a:lnTo>
                  <a:lnTo>
                    <a:pt x="672" y="269"/>
                  </a:lnTo>
                  <a:lnTo>
                    <a:pt x="679" y="269"/>
                  </a:lnTo>
                  <a:lnTo>
                    <a:pt x="685" y="269"/>
                  </a:lnTo>
                  <a:lnTo>
                    <a:pt x="692" y="269"/>
                  </a:lnTo>
                  <a:lnTo>
                    <a:pt x="698" y="269"/>
                  </a:lnTo>
                  <a:lnTo>
                    <a:pt x="705" y="270"/>
                  </a:lnTo>
                  <a:lnTo>
                    <a:pt x="711" y="271"/>
                  </a:lnTo>
                  <a:lnTo>
                    <a:pt x="722" y="271"/>
                  </a:lnTo>
                  <a:lnTo>
                    <a:pt x="733" y="274"/>
                  </a:lnTo>
                  <a:lnTo>
                    <a:pt x="743" y="275"/>
                  </a:lnTo>
                  <a:lnTo>
                    <a:pt x="754" y="278"/>
                  </a:lnTo>
                  <a:lnTo>
                    <a:pt x="763" y="280"/>
                  </a:lnTo>
                  <a:lnTo>
                    <a:pt x="773" y="282"/>
                  </a:lnTo>
                  <a:lnTo>
                    <a:pt x="780" y="286"/>
                  </a:lnTo>
                  <a:lnTo>
                    <a:pt x="789" y="289"/>
                  </a:lnTo>
                  <a:lnTo>
                    <a:pt x="795" y="291"/>
                  </a:lnTo>
                  <a:lnTo>
                    <a:pt x="801" y="293"/>
                  </a:lnTo>
                  <a:lnTo>
                    <a:pt x="806" y="296"/>
                  </a:lnTo>
                  <a:lnTo>
                    <a:pt x="811" y="299"/>
                  </a:lnTo>
                  <a:lnTo>
                    <a:pt x="816" y="301"/>
                  </a:lnTo>
                  <a:lnTo>
                    <a:pt x="820" y="303"/>
                  </a:lnTo>
                  <a:lnTo>
                    <a:pt x="820" y="301"/>
                  </a:lnTo>
                  <a:lnTo>
                    <a:pt x="823" y="296"/>
                  </a:lnTo>
                  <a:lnTo>
                    <a:pt x="825" y="290"/>
                  </a:lnTo>
                  <a:lnTo>
                    <a:pt x="829" y="286"/>
                  </a:lnTo>
                  <a:lnTo>
                    <a:pt x="832" y="280"/>
                  </a:lnTo>
                  <a:lnTo>
                    <a:pt x="837" y="275"/>
                  </a:lnTo>
                  <a:lnTo>
                    <a:pt x="841" y="267"/>
                  </a:lnTo>
                  <a:lnTo>
                    <a:pt x="846" y="260"/>
                  </a:lnTo>
                  <a:lnTo>
                    <a:pt x="850" y="253"/>
                  </a:lnTo>
                  <a:lnTo>
                    <a:pt x="857" y="245"/>
                  </a:lnTo>
                  <a:lnTo>
                    <a:pt x="864" y="236"/>
                  </a:lnTo>
                  <a:lnTo>
                    <a:pt x="870" y="228"/>
                  </a:lnTo>
                  <a:lnTo>
                    <a:pt x="877" y="219"/>
                  </a:lnTo>
                  <a:lnTo>
                    <a:pt x="885" y="211"/>
                  </a:lnTo>
                  <a:lnTo>
                    <a:pt x="892" y="201"/>
                  </a:lnTo>
                  <a:lnTo>
                    <a:pt x="900" y="191"/>
                  </a:lnTo>
                  <a:lnTo>
                    <a:pt x="903" y="186"/>
                  </a:lnTo>
                  <a:lnTo>
                    <a:pt x="907" y="182"/>
                  </a:lnTo>
                  <a:lnTo>
                    <a:pt x="912" y="176"/>
                  </a:lnTo>
                  <a:lnTo>
                    <a:pt x="917" y="172"/>
                  </a:lnTo>
                  <a:lnTo>
                    <a:pt x="920" y="166"/>
                  </a:lnTo>
                  <a:lnTo>
                    <a:pt x="925" y="162"/>
                  </a:lnTo>
                  <a:lnTo>
                    <a:pt x="929" y="156"/>
                  </a:lnTo>
                  <a:lnTo>
                    <a:pt x="935" y="152"/>
                  </a:lnTo>
                  <a:lnTo>
                    <a:pt x="939" y="147"/>
                  </a:lnTo>
                  <a:lnTo>
                    <a:pt x="945" y="142"/>
                  </a:lnTo>
                  <a:lnTo>
                    <a:pt x="949" y="137"/>
                  </a:lnTo>
                  <a:lnTo>
                    <a:pt x="954" y="133"/>
                  </a:lnTo>
                  <a:lnTo>
                    <a:pt x="959" y="128"/>
                  </a:lnTo>
                  <a:lnTo>
                    <a:pt x="964" y="124"/>
                  </a:lnTo>
                  <a:lnTo>
                    <a:pt x="969" y="119"/>
                  </a:lnTo>
                  <a:lnTo>
                    <a:pt x="974" y="115"/>
                  </a:lnTo>
                  <a:lnTo>
                    <a:pt x="979" y="110"/>
                  </a:lnTo>
                  <a:lnTo>
                    <a:pt x="984" y="106"/>
                  </a:lnTo>
                  <a:lnTo>
                    <a:pt x="988" y="102"/>
                  </a:lnTo>
                  <a:lnTo>
                    <a:pt x="995" y="98"/>
                  </a:lnTo>
                  <a:lnTo>
                    <a:pt x="999" y="94"/>
                  </a:lnTo>
                  <a:lnTo>
                    <a:pt x="1006" y="90"/>
                  </a:lnTo>
                  <a:lnTo>
                    <a:pt x="1010" y="86"/>
                  </a:lnTo>
                  <a:lnTo>
                    <a:pt x="1017" y="83"/>
                  </a:lnTo>
                  <a:lnTo>
                    <a:pt x="1022" y="80"/>
                  </a:lnTo>
                  <a:lnTo>
                    <a:pt x="1028" y="77"/>
                  </a:lnTo>
                  <a:lnTo>
                    <a:pt x="1033" y="73"/>
                  </a:lnTo>
                  <a:lnTo>
                    <a:pt x="1039" y="71"/>
                  </a:lnTo>
                  <a:lnTo>
                    <a:pt x="1043" y="78"/>
                  </a:lnTo>
                  <a:lnTo>
                    <a:pt x="1049" y="84"/>
                  </a:lnTo>
                  <a:lnTo>
                    <a:pt x="1052" y="91"/>
                  </a:lnTo>
                  <a:lnTo>
                    <a:pt x="1057" y="98"/>
                  </a:lnTo>
                  <a:lnTo>
                    <a:pt x="1062" y="105"/>
                  </a:lnTo>
                  <a:lnTo>
                    <a:pt x="1065" y="112"/>
                  </a:lnTo>
                  <a:lnTo>
                    <a:pt x="1069" y="118"/>
                  </a:lnTo>
                  <a:lnTo>
                    <a:pt x="1075" y="126"/>
                  </a:lnTo>
                  <a:lnTo>
                    <a:pt x="1068" y="127"/>
                  </a:lnTo>
                  <a:lnTo>
                    <a:pt x="1064" y="129"/>
                  </a:lnTo>
                  <a:lnTo>
                    <a:pt x="1058" y="132"/>
                  </a:lnTo>
                  <a:lnTo>
                    <a:pt x="1053" y="136"/>
                  </a:lnTo>
                  <a:lnTo>
                    <a:pt x="1046" y="139"/>
                  </a:lnTo>
                  <a:lnTo>
                    <a:pt x="1041" y="142"/>
                  </a:lnTo>
                  <a:lnTo>
                    <a:pt x="1035" y="146"/>
                  </a:lnTo>
                  <a:lnTo>
                    <a:pt x="1031" y="150"/>
                  </a:lnTo>
                  <a:lnTo>
                    <a:pt x="1025" y="153"/>
                  </a:lnTo>
                  <a:lnTo>
                    <a:pt x="1019" y="156"/>
                  </a:lnTo>
                  <a:lnTo>
                    <a:pt x="1014" y="161"/>
                  </a:lnTo>
                  <a:lnTo>
                    <a:pt x="1009" y="165"/>
                  </a:lnTo>
                  <a:lnTo>
                    <a:pt x="1004" y="170"/>
                  </a:lnTo>
                  <a:lnTo>
                    <a:pt x="999" y="175"/>
                  </a:lnTo>
                  <a:lnTo>
                    <a:pt x="994" y="179"/>
                  </a:lnTo>
                  <a:lnTo>
                    <a:pt x="989" y="185"/>
                  </a:lnTo>
                  <a:lnTo>
                    <a:pt x="983" y="188"/>
                  </a:lnTo>
                  <a:lnTo>
                    <a:pt x="979" y="194"/>
                  </a:lnTo>
                  <a:lnTo>
                    <a:pt x="973" y="198"/>
                  </a:lnTo>
                  <a:lnTo>
                    <a:pt x="969" y="204"/>
                  </a:lnTo>
                  <a:lnTo>
                    <a:pt x="963" y="208"/>
                  </a:lnTo>
                  <a:lnTo>
                    <a:pt x="959" y="213"/>
                  </a:lnTo>
                  <a:lnTo>
                    <a:pt x="953" y="219"/>
                  </a:lnTo>
                  <a:lnTo>
                    <a:pt x="950" y="224"/>
                  </a:lnTo>
                  <a:lnTo>
                    <a:pt x="945" y="229"/>
                  </a:lnTo>
                  <a:lnTo>
                    <a:pt x="940" y="234"/>
                  </a:lnTo>
                  <a:lnTo>
                    <a:pt x="936" y="240"/>
                  </a:lnTo>
                  <a:lnTo>
                    <a:pt x="933" y="245"/>
                  </a:lnTo>
                  <a:lnTo>
                    <a:pt x="928" y="250"/>
                  </a:lnTo>
                  <a:lnTo>
                    <a:pt x="924" y="256"/>
                  </a:lnTo>
                  <a:lnTo>
                    <a:pt x="920" y="260"/>
                  </a:lnTo>
                  <a:lnTo>
                    <a:pt x="917" y="267"/>
                  </a:lnTo>
                  <a:lnTo>
                    <a:pt x="908" y="277"/>
                  </a:lnTo>
                  <a:lnTo>
                    <a:pt x="901" y="287"/>
                  </a:lnTo>
                  <a:lnTo>
                    <a:pt x="894" y="297"/>
                  </a:lnTo>
                  <a:lnTo>
                    <a:pt x="889" y="306"/>
                  </a:lnTo>
                  <a:lnTo>
                    <a:pt x="882" y="315"/>
                  </a:lnTo>
                  <a:lnTo>
                    <a:pt x="876" y="324"/>
                  </a:lnTo>
                  <a:lnTo>
                    <a:pt x="870" y="332"/>
                  </a:lnTo>
                  <a:lnTo>
                    <a:pt x="867" y="340"/>
                  </a:lnTo>
                  <a:lnTo>
                    <a:pt x="862" y="346"/>
                  </a:lnTo>
                  <a:lnTo>
                    <a:pt x="859" y="352"/>
                  </a:lnTo>
                  <a:lnTo>
                    <a:pt x="856" y="357"/>
                  </a:lnTo>
                  <a:lnTo>
                    <a:pt x="854" y="362"/>
                  </a:lnTo>
                  <a:lnTo>
                    <a:pt x="849" y="369"/>
                  </a:lnTo>
                  <a:lnTo>
                    <a:pt x="849" y="372"/>
                  </a:lnTo>
                  <a:lnTo>
                    <a:pt x="849"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sp>
          <p:nvSpPr>
            <p:cNvPr id="2053" name="Freeform 14"/>
            <p:cNvSpPr>
              <a:spLocks/>
            </p:cNvSpPr>
            <p:nvPr/>
          </p:nvSpPr>
          <p:spPr bwMode="auto">
            <a:xfrm>
              <a:off x="4064" y="3527"/>
              <a:ext cx="45" cy="30"/>
            </a:xfrm>
            <a:custGeom>
              <a:avLst/>
              <a:gdLst>
                <a:gd name="T0" fmla="*/ 28 w 136"/>
                <a:gd name="T1" fmla="*/ 88 h 88"/>
                <a:gd name="T2" fmla="*/ 29 w 136"/>
                <a:gd name="T3" fmla="*/ 85 h 88"/>
                <a:gd name="T4" fmla="*/ 35 w 136"/>
                <a:gd name="T5" fmla="*/ 82 h 88"/>
                <a:gd name="T6" fmla="*/ 39 w 136"/>
                <a:gd name="T7" fmla="*/ 80 h 88"/>
                <a:gd name="T8" fmla="*/ 44 w 136"/>
                <a:gd name="T9" fmla="*/ 78 h 88"/>
                <a:gd name="T10" fmla="*/ 50 w 136"/>
                <a:gd name="T11" fmla="*/ 76 h 88"/>
                <a:gd name="T12" fmla="*/ 59 w 136"/>
                <a:gd name="T13" fmla="*/ 75 h 88"/>
                <a:gd name="T14" fmla="*/ 64 w 136"/>
                <a:gd name="T15" fmla="*/ 71 h 88"/>
                <a:gd name="T16" fmla="*/ 73 w 136"/>
                <a:gd name="T17" fmla="*/ 69 h 88"/>
                <a:gd name="T18" fmla="*/ 82 w 136"/>
                <a:gd name="T19" fmla="*/ 67 h 88"/>
                <a:gd name="T20" fmla="*/ 91 w 136"/>
                <a:gd name="T21" fmla="*/ 67 h 88"/>
                <a:gd name="T22" fmla="*/ 101 w 136"/>
                <a:gd name="T23" fmla="*/ 65 h 88"/>
                <a:gd name="T24" fmla="*/ 112 w 136"/>
                <a:gd name="T25" fmla="*/ 65 h 88"/>
                <a:gd name="T26" fmla="*/ 118 w 136"/>
                <a:gd name="T27" fmla="*/ 65 h 88"/>
                <a:gd name="T28" fmla="*/ 123 w 136"/>
                <a:gd name="T29" fmla="*/ 65 h 88"/>
                <a:gd name="T30" fmla="*/ 130 w 136"/>
                <a:gd name="T31" fmla="*/ 66 h 88"/>
                <a:gd name="T32" fmla="*/ 136 w 136"/>
                <a:gd name="T33" fmla="*/ 67 h 88"/>
                <a:gd name="T34" fmla="*/ 133 w 136"/>
                <a:gd name="T35" fmla="*/ 0 h 88"/>
                <a:gd name="T36" fmla="*/ 131 w 136"/>
                <a:gd name="T37" fmla="*/ 0 h 88"/>
                <a:gd name="T38" fmla="*/ 129 w 136"/>
                <a:gd name="T39" fmla="*/ 0 h 88"/>
                <a:gd name="T40" fmla="*/ 124 w 136"/>
                <a:gd name="T41" fmla="*/ 0 h 88"/>
                <a:gd name="T42" fmla="*/ 119 w 136"/>
                <a:gd name="T43" fmla="*/ 0 h 88"/>
                <a:gd name="T44" fmla="*/ 111 w 136"/>
                <a:gd name="T45" fmla="*/ 0 h 88"/>
                <a:gd name="T46" fmla="*/ 104 w 136"/>
                <a:gd name="T47" fmla="*/ 1 h 88"/>
                <a:gd name="T48" fmla="*/ 94 w 136"/>
                <a:gd name="T49" fmla="*/ 2 h 88"/>
                <a:gd name="T50" fmla="*/ 85 w 136"/>
                <a:gd name="T51" fmla="*/ 4 h 88"/>
                <a:gd name="T52" fmla="*/ 74 w 136"/>
                <a:gd name="T53" fmla="*/ 6 h 88"/>
                <a:gd name="T54" fmla="*/ 64 w 136"/>
                <a:gd name="T55" fmla="*/ 8 h 88"/>
                <a:gd name="T56" fmla="*/ 53 w 136"/>
                <a:gd name="T57" fmla="*/ 10 h 88"/>
                <a:gd name="T58" fmla="*/ 42 w 136"/>
                <a:gd name="T59" fmla="*/ 13 h 88"/>
                <a:gd name="T60" fmla="*/ 29 w 136"/>
                <a:gd name="T61" fmla="*/ 16 h 88"/>
                <a:gd name="T62" fmla="*/ 18 w 136"/>
                <a:gd name="T63" fmla="*/ 21 h 88"/>
                <a:gd name="T64" fmla="*/ 8 w 136"/>
                <a:gd name="T65" fmla="*/ 25 h 88"/>
                <a:gd name="T66" fmla="*/ 0 w 136"/>
                <a:gd name="T67" fmla="*/ 32 h 88"/>
                <a:gd name="T68" fmla="*/ 28 w 136"/>
                <a:gd name="T69" fmla="*/ 88 h 88"/>
                <a:gd name="T70" fmla="*/ 28 w 136"/>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88">
                  <a:moveTo>
                    <a:pt x="28" y="88"/>
                  </a:moveTo>
                  <a:lnTo>
                    <a:pt x="29" y="85"/>
                  </a:lnTo>
                  <a:lnTo>
                    <a:pt x="35" y="82"/>
                  </a:lnTo>
                  <a:lnTo>
                    <a:pt x="39" y="80"/>
                  </a:lnTo>
                  <a:lnTo>
                    <a:pt x="44" y="78"/>
                  </a:lnTo>
                  <a:lnTo>
                    <a:pt x="50" y="76"/>
                  </a:lnTo>
                  <a:lnTo>
                    <a:pt x="59" y="75"/>
                  </a:lnTo>
                  <a:lnTo>
                    <a:pt x="64" y="71"/>
                  </a:lnTo>
                  <a:lnTo>
                    <a:pt x="73" y="69"/>
                  </a:lnTo>
                  <a:lnTo>
                    <a:pt x="82" y="67"/>
                  </a:lnTo>
                  <a:lnTo>
                    <a:pt x="91" y="67"/>
                  </a:lnTo>
                  <a:lnTo>
                    <a:pt x="101" y="65"/>
                  </a:lnTo>
                  <a:lnTo>
                    <a:pt x="112" y="65"/>
                  </a:lnTo>
                  <a:lnTo>
                    <a:pt x="118" y="65"/>
                  </a:lnTo>
                  <a:lnTo>
                    <a:pt x="123" y="65"/>
                  </a:lnTo>
                  <a:lnTo>
                    <a:pt x="130" y="66"/>
                  </a:lnTo>
                  <a:lnTo>
                    <a:pt x="136" y="67"/>
                  </a:lnTo>
                  <a:lnTo>
                    <a:pt x="133" y="0"/>
                  </a:lnTo>
                  <a:lnTo>
                    <a:pt x="131" y="0"/>
                  </a:lnTo>
                  <a:lnTo>
                    <a:pt x="129" y="0"/>
                  </a:lnTo>
                  <a:lnTo>
                    <a:pt x="124" y="0"/>
                  </a:lnTo>
                  <a:lnTo>
                    <a:pt x="119" y="0"/>
                  </a:lnTo>
                  <a:lnTo>
                    <a:pt x="111" y="0"/>
                  </a:lnTo>
                  <a:lnTo>
                    <a:pt x="104" y="1"/>
                  </a:lnTo>
                  <a:lnTo>
                    <a:pt x="94" y="2"/>
                  </a:lnTo>
                  <a:lnTo>
                    <a:pt x="85" y="4"/>
                  </a:lnTo>
                  <a:lnTo>
                    <a:pt x="74" y="6"/>
                  </a:lnTo>
                  <a:lnTo>
                    <a:pt x="64" y="8"/>
                  </a:lnTo>
                  <a:lnTo>
                    <a:pt x="53" y="10"/>
                  </a:lnTo>
                  <a:lnTo>
                    <a:pt x="42" y="13"/>
                  </a:lnTo>
                  <a:lnTo>
                    <a:pt x="29" y="16"/>
                  </a:lnTo>
                  <a:lnTo>
                    <a:pt x="18" y="21"/>
                  </a:lnTo>
                  <a:lnTo>
                    <a:pt x="8" y="25"/>
                  </a:lnTo>
                  <a:lnTo>
                    <a:pt x="0" y="32"/>
                  </a:lnTo>
                  <a:lnTo>
                    <a:pt x="28" y="88"/>
                  </a:lnTo>
                  <a:lnTo>
                    <a:pt x="28"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grpSp>
    </p:spTree>
    <p:extLst>
      <p:ext uri="{BB962C8B-B14F-4D97-AF65-F5344CB8AC3E}">
        <p14:creationId xmlns:p14="http://schemas.microsoft.com/office/powerpoint/2010/main" val="639720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r"/>
            <a:r>
              <a:rPr lang="en-US" dirty="0" smtClean="0"/>
              <a:t>Hierarchical Model</a:t>
            </a:r>
            <a:endParaRPr lang="en-GB" dirty="0"/>
          </a:p>
        </p:txBody>
      </p:sp>
      <p:sp>
        <p:nvSpPr>
          <p:cNvPr id="4" name="Rectangle 3"/>
          <p:cNvSpPr/>
          <p:nvPr/>
        </p:nvSpPr>
        <p:spPr>
          <a:xfrm>
            <a:off x="228600" y="0"/>
            <a:ext cx="8153400" cy="6740307"/>
          </a:xfrm>
          <a:prstGeom prst="rect">
            <a:avLst/>
          </a:prstGeom>
        </p:spPr>
        <p:txBody>
          <a:bodyPr wrap="square">
            <a:spAutoFit/>
          </a:bodyPr>
          <a:lstStyle/>
          <a:p>
            <a:r>
              <a:rPr lang="en-GB" b="1" dirty="0">
                <a:solidFill>
                  <a:schemeClr val="accent2">
                    <a:lumMod val="50000"/>
                  </a:schemeClr>
                </a:solidFill>
              </a:rPr>
              <a:t>model</a:t>
            </a:r>
            <a:r>
              <a:rPr lang="en-GB" b="1" dirty="0" smtClean="0">
                <a:solidFill>
                  <a:schemeClr val="accent2">
                    <a:lumMod val="50000"/>
                  </a:schemeClr>
                </a:solidFill>
              </a:rPr>
              <a:t>{</a:t>
            </a:r>
          </a:p>
          <a:p>
            <a:r>
              <a:rPr lang="en-GB" b="1" dirty="0" smtClean="0">
                <a:solidFill>
                  <a:schemeClr val="accent2">
                    <a:lumMod val="50000"/>
                  </a:schemeClr>
                </a:solidFill>
              </a:rPr>
              <a:t># Priors</a:t>
            </a:r>
            <a:endParaRPr lang="en-GB" b="1" dirty="0">
              <a:solidFill>
                <a:schemeClr val="accent2">
                  <a:lumMod val="50000"/>
                </a:schemeClr>
              </a:solidFill>
            </a:endParaRPr>
          </a:p>
          <a:p>
            <a:r>
              <a:rPr lang="en-GB" b="1" dirty="0">
                <a:solidFill>
                  <a:srgbClr val="0000FF"/>
                </a:solidFill>
              </a:rPr>
              <a:t>a~ </a:t>
            </a:r>
            <a:r>
              <a:rPr lang="en-GB" b="1" dirty="0" err="1">
                <a:solidFill>
                  <a:srgbClr val="0000FF"/>
                </a:solidFill>
              </a:rPr>
              <a:t>dgamma</a:t>
            </a:r>
            <a:r>
              <a:rPr lang="en-GB" b="1" dirty="0">
                <a:solidFill>
                  <a:srgbClr val="0000FF"/>
                </a:solidFill>
              </a:rPr>
              <a:t>(.001,.001)</a:t>
            </a:r>
          </a:p>
          <a:p>
            <a:r>
              <a:rPr lang="en-GB" b="1" dirty="0">
                <a:solidFill>
                  <a:srgbClr val="0000FF"/>
                </a:solidFill>
              </a:rPr>
              <a:t>b~ </a:t>
            </a:r>
            <a:r>
              <a:rPr lang="en-GB" b="1" dirty="0" err="1">
                <a:solidFill>
                  <a:srgbClr val="0000FF"/>
                </a:solidFill>
              </a:rPr>
              <a:t>dgamma</a:t>
            </a:r>
            <a:r>
              <a:rPr lang="en-GB" b="1" dirty="0">
                <a:solidFill>
                  <a:srgbClr val="0000FF"/>
                </a:solidFill>
              </a:rPr>
              <a:t>(.001,.001)</a:t>
            </a:r>
          </a:p>
          <a:p>
            <a:r>
              <a:rPr lang="en-GB" b="1" dirty="0">
                <a:solidFill>
                  <a:schemeClr val="accent2">
                    <a:lumMod val="50000"/>
                  </a:schemeClr>
                </a:solidFill>
              </a:rPr>
              <a:t>for(</a:t>
            </a:r>
            <a:r>
              <a:rPr lang="en-GB" b="1" dirty="0" err="1">
                <a:solidFill>
                  <a:schemeClr val="accent2">
                    <a:lumMod val="50000"/>
                  </a:schemeClr>
                </a:solidFill>
              </a:rPr>
              <a:t>i</a:t>
            </a:r>
            <a:r>
              <a:rPr lang="en-GB" b="1" dirty="0">
                <a:solidFill>
                  <a:schemeClr val="accent2">
                    <a:lumMod val="50000"/>
                  </a:schemeClr>
                </a:solidFill>
              </a:rPr>
              <a:t> in 1:60){</a:t>
            </a:r>
          </a:p>
          <a:p>
            <a:r>
              <a:rPr lang="en-GB" b="1" dirty="0" smtClean="0">
                <a:solidFill>
                  <a:srgbClr val="0000FF"/>
                </a:solidFill>
              </a:rPr>
              <a:t>lambda[</a:t>
            </a:r>
            <a:r>
              <a:rPr lang="en-GB" b="1" dirty="0" err="1" smtClean="0">
                <a:solidFill>
                  <a:srgbClr val="0000FF"/>
                </a:solidFill>
              </a:rPr>
              <a:t>i</a:t>
            </a:r>
            <a:r>
              <a:rPr lang="en-GB" b="1" dirty="0">
                <a:solidFill>
                  <a:srgbClr val="0000FF"/>
                </a:solidFill>
              </a:rPr>
              <a:t>] ~ </a:t>
            </a:r>
            <a:r>
              <a:rPr lang="en-GB" b="1" dirty="0" err="1">
                <a:solidFill>
                  <a:srgbClr val="0000FF"/>
                </a:solidFill>
              </a:rPr>
              <a:t>dgamma</a:t>
            </a:r>
            <a:r>
              <a:rPr lang="en-GB" b="1" dirty="0">
                <a:solidFill>
                  <a:srgbClr val="0000FF"/>
                </a:solidFill>
              </a:rPr>
              <a:t>(</a:t>
            </a:r>
            <a:r>
              <a:rPr lang="en-GB" b="1" dirty="0" err="1">
                <a:solidFill>
                  <a:srgbClr val="0000FF"/>
                </a:solidFill>
              </a:rPr>
              <a:t>a,b</a:t>
            </a:r>
            <a:r>
              <a:rPr lang="en-GB" b="1" dirty="0">
                <a:solidFill>
                  <a:srgbClr val="0000FF"/>
                </a:solidFill>
              </a:rPr>
              <a:t>)</a:t>
            </a:r>
          </a:p>
          <a:p>
            <a:r>
              <a:rPr lang="en-GB" b="1" dirty="0">
                <a:solidFill>
                  <a:schemeClr val="accent2">
                    <a:lumMod val="50000"/>
                  </a:schemeClr>
                </a:solidFill>
              </a:rPr>
              <a:t>y[</a:t>
            </a:r>
            <a:r>
              <a:rPr lang="en-GB" b="1" dirty="0" err="1">
                <a:solidFill>
                  <a:schemeClr val="accent2">
                    <a:lumMod val="50000"/>
                  </a:schemeClr>
                </a:solidFill>
              </a:rPr>
              <a:t>i</a:t>
            </a:r>
            <a:r>
              <a:rPr lang="en-GB" b="1" dirty="0">
                <a:solidFill>
                  <a:schemeClr val="accent2">
                    <a:lumMod val="50000"/>
                  </a:schemeClr>
                </a:solidFill>
              </a:rPr>
              <a:t>] ~ </a:t>
            </a:r>
            <a:r>
              <a:rPr lang="en-GB" b="1" dirty="0" err="1">
                <a:solidFill>
                  <a:schemeClr val="accent2">
                    <a:lumMod val="50000"/>
                  </a:schemeClr>
                </a:solidFill>
              </a:rPr>
              <a:t>dpois</a:t>
            </a:r>
            <a:r>
              <a:rPr lang="en-GB" b="1" dirty="0">
                <a:solidFill>
                  <a:schemeClr val="accent2">
                    <a:lumMod val="50000"/>
                  </a:schemeClr>
                </a:solidFill>
              </a:rPr>
              <a:t>(lambda</a:t>
            </a:r>
            <a:r>
              <a:rPr lang="en-GB" b="1" dirty="0">
                <a:solidFill>
                  <a:srgbClr val="0000FF"/>
                </a:solidFill>
              </a:rPr>
              <a:t>[</a:t>
            </a:r>
            <a:r>
              <a:rPr lang="en-GB" b="1" dirty="0" err="1">
                <a:solidFill>
                  <a:srgbClr val="0000FF"/>
                </a:solidFill>
              </a:rPr>
              <a:t>i</a:t>
            </a:r>
            <a:r>
              <a:rPr lang="en-GB" b="1" dirty="0">
                <a:solidFill>
                  <a:srgbClr val="0000FF"/>
                </a:solidFill>
              </a:rPr>
              <a:t>]</a:t>
            </a:r>
            <a:r>
              <a:rPr lang="en-GB" b="1" dirty="0">
                <a:solidFill>
                  <a:schemeClr val="accent2">
                    <a:lumMod val="50000"/>
                  </a:schemeClr>
                </a:solidFill>
              </a:rPr>
              <a:t>)</a:t>
            </a:r>
          </a:p>
          <a:p>
            <a:r>
              <a:rPr lang="en-GB" b="1" dirty="0" smtClean="0">
                <a:solidFill>
                  <a:schemeClr val="accent2">
                    <a:lumMod val="50000"/>
                  </a:schemeClr>
                </a:solidFill>
              </a:rPr>
              <a:t>y.sim[</a:t>
            </a:r>
            <a:r>
              <a:rPr lang="en-GB" b="1" dirty="0" err="1" smtClean="0">
                <a:solidFill>
                  <a:schemeClr val="accent2">
                    <a:lumMod val="50000"/>
                  </a:schemeClr>
                </a:solidFill>
              </a:rPr>
              <a:t>i</a:t>
            </a:r>
            <a:r>
              <a:rPr lang="en-GB" b="1" dirty="0">
                <a:solidFill>
                  <a:schemeClr val="accent2">
                    <a:lumMod val="50000"/>
                  </a:schemeClr>
                </a:solidFill>
              </a:rPr>
              <a:t>] ~ </a:t>
            </a:r>
            <a:r>
              <a:rPr lang="en-GB" b="1" dirty="0" err="1">
                <a:solidFill>
                  <a:schemeClr val="accent2">
                    <a:lumMod val="50000"/>
                  </a:schemeClr>
                </a:solidFill>
              </a:rPr>
              <a:t>dpois</a:t>
            </a:r>
            <a:r>
              <a:rPr lang="en-GB" b="1" dirty="0">
                <a:solidFill>
                  <a:schemeClr val="accent2">
                    <a:lumMod val="50000"/>
                  </a:schemeClr>
                </a:solidFill>
              </a:rPr>
              <a:t>(lambda</a:t>
            </a:r>
            <a:r>
              <a:rPr lang="en-GB" b="1" dirty="0">
                <a:solidFill>
                  <a:srgbClr val="0000FF"/>
                </a:solidFill>
              </a:rPr>
              <a:t>[</a:t>
            </a:r>
            <a:r>
              <a:rPr lang="en-GB" b="1" dirty="0" err="1">
                <a:solidFill>
                  <a:srgbClr val="0000FF"/>
                </a:solidFill>
              </a:rPr>
              <a:t>i</a:t>
            </a:r>
            <a:r>
              <a:rPr lang="en-GB" b="1" dirty="0">
                <a:solidFill>
                  <a:srgbClr val="0000FF"/>
                </a:solidFill>
              </a:rPr>
              <a:t>]</a:t>
            </a:r>
            <a:r>
              <a:rPr lang="en-GB" b="1" dirty="0">
                <a:solidFill>
                  <a:schemeClr val="accent2">
                    <a:lumMod val="50000"/>
                  </a:schemeClr>
                </a:solidFill>
              </a:rPr>
              <a:t>)</a:t>
            </a:r>
          </a:p>
          <a:p>
            <a:r>
              <a:rPr lang="en-GB" b="1" dirty="0">
                <a:solidFill>
                  <a:schemeClr val="accent2">
                    <a:lumMod val="50000"/>
                  </a:schemeClr>
                </a:solidFill>
              </a:rPr>
              <a:t>}</a:t>
            </a:r>
          </a:p>
          <a:p>
            <a:r>
              <a:rPr lang="en-GB" b="1" dirty="0" err="1">
                <a:solidFill>
                  <a:schemeClr val="accent2">
                    <a:lumMod val="50000"/>
                  </a:schemeClr>
                </a:solidFill>
              </a:rPr>
              <a:t>cv.y</a:t>
            </a:r>
            <a:r>
              <a:rPr lang="en-GB" b="1" dirty="0">
                <a:solidFill>
                  <a:schemeClr val="accent2">
                    <a:lumMod val="50000"/>
                  </a:schemeClr>
                </a:solidFill>
              </a:rPr>
              <a:t> &lt;- </a:t>
            </a:r>
            <a:r>
              <a:rPr lang="en-GB" b="1" dirty="0" err="1">
                <a:solidFill>
                  <a:schemeClr val="accent2">
                    <a:lumMod val="50000"/>
                  </a:schemeClr>
                </a:solidFill>
              </a:rPr>
              <a:t>sd</a:t>
            </a:r>
            <a:r>
              <a:rPr lang="en-GB" b="1" dirty="0">
                <a:solidFill>
                  <a:schemeClr val="accent2">
                    <a:lumMod val="50000"/>
                  </a:schemeClr>
                </a:solidFill>
              </a:rPr>
              <a:t>(y[ ])/mean(y[ ])</a:t>
            </a:r>
          </a:p>
          <a:p>
            <a:r>
              <a:rPr lang="en-GB" b="1" dirty="0" err="1">
                <a:solidFill>
                  <a:schemeClr val="accent2">
                    <a:lumMod val="50000"/>
                  </a:schemeClr>
                </a:solidFill>
              </a:rPr>
              <a:t>cv.y.sim</a:t>
            </a:r>
            <a:r>
              <a:rPr lang="en-GB" b="1" dirty="0">
                <a:solidFill>
                  <a:schemeClr val="accent2">
                    <a:lumMod val="50000"/>
                  </a:schemeClr>
                </a:solidFill>
              </a:rPr>
              <a:t> &lt;- </a:t>
            </a:r>
            <a:r>
              <a:rPr lang="en-GB" b="1" dirty="0" err="1">
                <a:solidFill>
                  <a:schemeClr val="accent2">
                    <a:lumMod val="50000"/>
                  </a:schemeClr>
                </a:solidFill>
              </a:rPr>
              <a:t>sd</a:t>
            </a:r>
            <a:r>
              <a:rPr lang="en-GB" b="1" dirty="0">
                <a:solidFill>
                  <a:schemeClr val="accent2">
                    <a:lumMod val="50000"/>
                  </a:schemeClr>
                </a:solidFill>
              </a:rPr>
              <a:t>(y.sim[])/mean(y.sim[ ])</a:t>
            </a:r>
          </a:p>
          <a:p>
            <a:r>
              <a:rPr lang="en-GB" b="1" dirty="0">
                <a:solidFill>
                  <a:schemeClr val="accent2">
                    <a:lumMod val="50000"/>
                  </a:schemeClr>
                </a:solidFill>
              </a:rPr>
              <a:t>pvalue.cv &lt;- step(</a:t>
            </a:r>
            <a:r>
              <a:rPr lang="en-GB" b="1" dirty="0" err="1">
                <a:solidFill>
                  <a:schemeClr val="accent2">
                    <a:lumMod val="50000"/>
                  </a:schemeClr>
                </a:solidFill>
              </a:rPr>
              <a:t>cv.y.sim-cv.y</a:t>
            </a:r>
            <a:r>
              <a:rPr lang="en-GB" b="1" dirty="0">
                <a:solidFill>
                  <a:schemeClr val="accent2">
                    <a:lumMod val="50000"/>
                  </a:schemeClr>
                </a:solidFill>
              </a:rPr>
              <a:t>) </a:t>
            </a:r>
            <a:r>
              <a:rPr lang="en-GB" b="1" dirty="0">
                <a:solidFill>
                  <a:srgbClr val="0000FF"/>
                </a:solidFill>
              </a:rPr>
              <a:t># find Bayesian </a:t>
            </a:r>
            <a:r>
              <a:rPr lang="en-GB" b="1" dirty="0" smtClean="0">
                <a:solidFill>
                  <a:srgbClr val="0000FF"/>
                </a:solidFill>
              </a:rPr>
              <a:t>P </a:t>
            </a:r>
            <a:r>
              <a:rPr lang="en-US" b="1" dirty="0" smtClean="0">
                <a:solidFill>
                  <a:srgbClr val="0000FF"/>
                </a:solidFill>
              </a:rPr>
              <a:t>value-</a:t>
            </a:r>
            <a:r>
              <a:rPr lang="en-US" b="1" dirty="0">
                <a:solidFill>
                  <a:srgbClr val="0000FF"/>
                </a:solidFill>
              </a:rPr>
              <a:t>-the mean of many 0's and 1's returned </a:t>
            </a:r>
            <a:r>
              <a:rPr lang="en-US" b="1" dirty="0" smtClean="0">
                <a:solidFill>
                  <a:srgbClr val="0000FF"/>
                </a:solidFill>
              </a:rPr>
              <a:t>by the </a:t>
            </a:r>
            <a:r>
              <a:rPr lang="en-US" b="1" dirty="0">
                <a:solidFill>
                  <a:srgbClr val="0000FF"/>
                </a:solidFill>
              </a:rPr>
              <a:t>step function, one for each step in the </a:t>
            </a:r>
            <a:r>
              <a:rPr lang="en-US" b="1" dirty="0" smtClean="0">
                <a:solidFill>
                  <a:srgbClr val="0000FF"/>
                </a:solidFill>
              </a:rPr>
              <a:t>chain</a:t>
            </a:r>
            <a:endParaRPr lang="en-US" b="1" dirty="0">
              <a:solidFill>
                <a:srgbClr val="0000FF"/>
              </a:solidFill>
            </a:endParaRPr>
          </a:p>
          <a:p>
            <a:r>
              <a:rPr lang="en-GB" b="1" dirty="0" err="1">
                <a:solidFill>
                  <a:schemeClr val="accent2">
                    <a:lumMod val="50000"/>
                  </a:schemeClr>
                </a:solidFill>
              </a:rPr>
              <a:t>mean.y</a:t>
            </a:r>
            <a:r>
              <a:rPr lang="en-GB" b="1" dirty="0">
                <a:solidFill>
                  <a:schemeClr val="accent2">
                    <a:lumMod val="50000"/>
                  </a:schemeClr>
                </a:solidFill>
              </a:rPr>
              <a:t> &lt;-mean(y[])</a:t>
            </a:r>
          </a:p>
          <a:p>
            <a:r>
              <a:rPr lang="en-GB" b="1" dirty="0" err="1">
                <a:solidFill>
                  <a:schemeClr val="accent2">
                    <a:lumMod val="50000"/>
                  </a:schemeClr>
                </a:solidFill>
              </a:rPr>
              <a:t>mean.y.sim</a:t>
            </a:r>
            <a:r>
              <a:rPr lang="en-GB" b="1" dirty="0">
                <a:solidFill>
                  <a:schemeClr val="accent2">
                    <a:lumMod val="50000"/>
                  </a:schemeClr>
                </a:solidFill>
              </a:rPr>
              <a:t> &lt;-mean(y.sim[])</a:t>
            </a:r>
          </a:p>
          <a:p>
            <a:r>
              <a:rPr lang="en-GB" b="1" dirty="0" err="1">
                <a:solidFill>
                  <a:schemeClr val="accent2">
                    <a:lumMod val="50000"/>
                  </a:schemeClr>
                </a:solidFill>
              </a:rPr>
              <a:t>pvalue.mean</a:t>
            </a:r>
            <a:r>
              <a:rPr lang="en-GB" b="1" dirty="0">
                <a:solidFill>
                  <a:schemeClr val="accent2">
                    <a:lumMod val="50000"/>
                  </a:schemeClr>
                </a:solidFill>
              </a:rPr>
              <a:t> &lt;-step(</a:t>
            </a:r>
            <a:r>
              <a:rPr lang="en-GB" b="1" dirty="0" err="1">
                <a:solidFill>
                  <a:schemeClr val="accent2">
                    <a:lumMod val="50000"/>
                  </a:schemeClr>
                </a:solidFill>
              </a:rPr>
              <a:t>mean.y.sim</a:t>
            </a:r>
            <a:r>
              <a:rPr lang="en-GB" b="1" dirty="0">
                <a:solidFill>
                  <a:schemeClr val="accent2">
                    <a:lumMod val="50000"/>
                  </a:schemeClr>
                </a:solidFill>
              </a:rPr>
              <a:t> - </a:t>
            </a:r>
            <a:r>
              <a:rPr lang="en-GB" b="1" dirty="0" err="1">
                <a:solidFill>
                  <a:schemeClr val="accent2">
                    <a:lumMod val="50000"/>
                  </a:schemeClr>
                </a:solidFill>
              </a:rPr>
              <a:t>mean.y</a:t>
            </a:r>
            <a:r>
              <a:rPr lang="en-GB" b="1" dirty="0">
                <a:solidFill>
                  <a:schemeClr val="accent2">
                    <a:lumMod val="50000"/>
                  </a:schemeClr>
                </a:solidFill>
              </a:rPr>
              <a:t>)</a:t>
            </a:r>
          </a:p>
          <a:p>
            <a:endParaRPr lang="en-GB" b="1" dirty="0" smtClean="0">
              <a:solidFill>
                <a:schemeClr val="accent2">
                  <a:lumMod val="50000"/>
                </a:schemeClr>
              </a:solidFill>
            </a:endParaRPr>
          </a:p>
          <a:p>
            <a:r>
              <a:rPr lang="en-GB" b="1" dirty="0" smtClean="0">
                <a:solidFill>
                  <a:schemeClr val="accent2">
                    <a:lumMod val="50000"/>
                  </a:schemeClr>
                </a:solidFill>
              </a:rPr>
              <a:t>for(j </a:t>
            </a:r>
            <a:r>
              <a:rPr lang="en-GB" b="1" dirty="0">
                <a:solidFill>
                  <a:schemeClr val="accent2">
                    <a:lumMod val="50000"/>
                  </a:schemeClr>
                </a:solidFill>
              </a:rPr>
              <a:t>in 1:60){</a:t>
            </a:r>
          </a:p>
          <a:p>
            <a:r>
              <a:rPr lang="en-GB" b="1" dirty="0" smtClean="0">
                <a:solidFill>
                  <a:schemeClr val="accent2">
                    <a:lumMod val="50000"/>
                  </a:schemeClr>
                </a:solidFill>
              </a:rPr>
              <a:t>	sq[j</a:t>
            </a:r>
            <a:r>
              <a:rPr lang="en-GB" b="1" dirty="0">
                <a:solidFill>
                  <a:schemeClr val="accent2">
                    <a:lumMod val="50000"/>
                  </a:schemeClr>
                </a:solidFill>
              </a:rPr>
              <a:t>] &lt;- (y[j]-lambda</a:t>
            </a:r>
            <a:r>
              <a:rPr lang="en-GB" b="1" dirty="0">
                <a:solidFill>
                  <a:srgbClr val="0000FF"/>
                </a:solidFill>
              </a:rPr>
              <a:t>[j]</a:t>
            </a:r>
            <a:r>
              <a:rPr lang="en-GB" b="1" dirty="0">
                <a:solidFill>
                  <a:schemeClr val="accent2">
                    <a:lumMod val="50000"/>
                  </a:schemeClr>
                </a:solidFill>
              </a:rPr>
              <a:t>)^2</a:t>
            </a:r>
          </a:p>
          <a:p>
            <a:r>
              <a:rPr lang="en-GB" b="1" dirty="0" smtClean="0">
                <a:solidFill>
                  <a:schemeClr val="accent2">
                    <a:lumMod val="50000"/>
                  </a:schemeClr>
                </a:solidFill>
              </a:rPr>
              <a:t>	</a:t>
            </a:r>
            <a:r>
              <a:rPr lang="en-GB" b="1" dirty="0" err="1" smtClean="0">
                <a:solidFill>
                  <a:schemeClr val="accent2">
                    <a:lumMod val="50000"/>
                  </a:schemeClr>
                </a:solidFill>
              </a:rPr>
              <a:t>sq.new</a:t>
            </a:r>
            <a:r>
              <a:rPr lang="en-GB" b="1" dirty="0" smtClean="0">
                <a:solidFill>
                  <a:schemeClr val="accent2">
                    <a:lumMod val="50000"/>
                  </a:schemeClr>
                </a:solidFill>
              </a:rPr>
              <a:t>[j</a:t>
            </a:r>
            <a:r>
              <a:rPr lang="en-GB" b="1" dirty="0">
                <a:solidFill>
                  <a:schemeClr val="accent2">
                    <a:lumMod val="50000"/>
                  </a:schemeClr>
                </a:solidFill>
              </a:rPr>
              <a:t>] &lt;- (y.sim[j]-lambda</a:t>
            </a:r>
            <a:r>
              <a:rPr lang="en-GB" b="1" dirty="0">
                <a:solidFill>
                  <a:srgbClr val="0000FF"/>
                </a:solidFill>
              </a:rPr>
              <a:t>[j])</a:t>
            </a:r>
            <a:r>
              <a:rPr lang="en-GB" b="1" dirty="0">
                <a:solidFill>
                  <a:schemeClr val="accent2">
                    <a:lumMod val="50000"/>
                  </a:schemeClr>
                </a:solidFill>
              </a:rPr>
              <a:t>^</a:t>
            </a:r>
            <a:r>
              <a:rPr lang="en-GB" b="1" dirty="0" smtClean="0">
                <a:solidFill>
                  <a:schemeClr val="accent2">
                    <a:lumMod val="50000"/>
                  </a:schemeClr>
                </a:solidFill>
              </a:rPr>
              <a:t>2}</a:t>
            </a:r>
            <a:endParaRPr lang="en-GB" b="1" dirty="0">
              <a:solidFill>
                <a:schemeClr val="accent2">
                  <a:lumMod val="50000"/>
                </a:schemeClr>
              </a:solidFill>
            </a:endParaRPr>
          </a:p>
          <a:p>
            <a:r>
              <a:rPr lang="en-GB" b="1" dirty="0" smtClean="0">
                <a:solidFill>
                  <a:schemeClr val="accent2">
                    <a:lumMod val="50000"/>
                  </a:schemeClr>
                </a:solidFill>
              </a:rPr>
              <a:t>fit </a:t>
            </a:r>
            <a:r>
              <a:rPr lang="en-GB" b="1" dirty="0">
                <a:solidFill>
                  <a:schemeClr val="accent2">
                    <a:lumMod val="50000"/>
                  </a:schemeClr>
                </a:solidFill>
              </a:rPr>
              <a:t>&lt;- sum(sq[])</a:t>
            </a:r>
          </a:p>
          <a:p>
            <a:r>
              <a:rPr lang="en-GB" b="1" dirty="0" err="1" smtClean="0">
                <a:solidFill>
                  <a:schemeClr val="accent2">
                    <a:lumMod val="50000"/>
                  </a:schemeClr>
                </a:solidFill>
              </a:rPr>
              <a:t>fit.new</a:t>
            </a:r>
            <a:r>
              <a:rPr lang="en-GB" b="1" dirty="0" smtClean="0">
                <a:solidFill>
                  <a:schemeClr val="accent2">
                    <a:lumMod val="50000"/>
                  </a:schemeClr>
                </a:solidFill>
              </a:rPr>
              <a:t> </a:t>
            </a:r>
            <a:r>
              <a:rPr lang="en-GB" b="1" dirty="0">
                <a:solidFill>
                  <a:schemeClr val="accent2">
                    <a:lumMod val="50000"/>
                  </a:schemeClr>
                </a:solidFill>
              </a:rPr>
              <a:t>&lt;- sum(</a:t>
            </a:r>
            <a:r>
              <a:rPr lang="en-GB" b="1" dirty="0" err="1">
                <a:solidFill>
                  <a:schemeClr val="accent2">
                    <a:lumMod val="50000"/>
                  </a:schemeClr>
                </a:solidFill>
              </a:rPr>
              <a:t>sq.new</a:t>
            </a:r>
            <a:r>
              <a:rPr lang="en-GB" b="1" dirty="0">
                <a:solidFill>
                  <a:schemeClr val="accent2">
                    <a:lumMod val="50000"/>
                  </a:schemeClr>
                </a:solidFill>
              </a:rPr>
              <a:t>[])</a:t>
            </a:r>
          </a:p>
          <a:p>
            <a:r>
              <a:rPr lang="en-GB" b="1" dirty="0" smtClean="0">
                <a:solidFill>
                  <a:schemeClr val="accent2">
                    <a:lumMod val="50000"/>
                  </a:schemeClr>
                </a:solidFill>
              </a:rPr>
              <a:t>pvalue.fit </a:t>
            </a:r>
            <a:r>
              <a:rPr lang="en-GB" b="1" dirty="0">
                <a:solidFill>
                  <a:schemeClr val="accent2">
                    <a:lumMod val="50000"/>
                  </a:schemeClr>
                </a:solidFill>
              </a:rPr>
              <a:t>&lt;- step(</a:t>
            </a:r>
            <a:r>
              <a:rPr lang="en-GB" b="1" dirty="0" err="1">
                <a:solidFill>
                  <a:schemeClr val="accent2">
                    <a:lumMod val="50000"/>
                  </a:schemeClr>
                </a:solidFill>
              </a:rPr>
              <a:t>fit.new</a:t>
            </a:r>
            <a:r>
              <a:rPr lang="en-GB" b="1" dirty="0">
                <a:solidFill>
                  <a:schemeClr val="accent2">
                    <a:lumMod val="50000"/>
                  </a:schemeClr>
                </a:solidFill>
              </a:rPr>
              <a:t>-fit)</a:t>
            </a:r>
          </a:p>
          <a:p>
            <a:r>
              <a:rPr lang="en-GB" b="1" dirty="0">
                <a:solidFill>
                  <a:schemeClr val="accent2">
                    <a:lumMod val="50000"/>
                  </a:schemeClr>
                </a:solidFill>
              </a:rPr>
              <a:t>} #end of model</a:t>
            </a:r>
          </a:p>
        </p:txBody>
      </p:sp>
      <p:graphicFrame>
        <p:nvGraphicFramePr>
          <p:cNvPr id="25602" name="Object 2"/>
          <p:cNvGraphicFramePr>
            <a:graphicFrameLocks noChangeAspect="1"/>
          </p:cNvGraphicFramePr>
          <p:nvPr>
            <p:extLst>
              <p:ext uri="{D42A27DB-BD31-4B8C-83A1-F6EECF244321}">
                <p14:modId xmlns:p14="http://schemas.microsoft.com/office/powerpoint/2010/main" val="1271198710"/>
              </p:ext>
            </p:extLst>
          </p:nvPr>
        </p:nvGraphicFramePr>
        <p:xfrm>
          <a:off x="4114800" y="1066800"/>
          <a:ext cx="4419600" cy="1255713"/>
        </p:xfrm>
        <a:graphic>
          <a:graphicData uri="http://schemas.openxmlformats.org/presentationml/2006/ole">
            <mc:AlternateContent xmlns:mc="http://schemas.openxmlformats.org/markup-compatibility/2006">
              <mc:Choice xmlns:v="urn:schemas-microsoft-com:vml" Requires="v">
                <p:oleObj spid="_x0000_s53286" name="Equation" r:id="rId4" imgW="2323800" imgH="660240" progId="Equation.3">
                  <p:embed/>
                </p:oleObj>
              </mc:Choice>
              <mc:Fallback>
                <p:oleObj name="Equation" r:id="rId4" imgW="232380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066800"/>
                        <a:ext cx="4419600" cy="1255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0752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5600" y="2667000"/>
            <a:ext cx="1947328" cy="954107"/>
          </a:xfrm>
          <a:prstGeom prst="rect">
            <a:avLst/>
          </a:prstGeom>
          <a:noFill/>
        </p:spPr>
        <p:txBody>
          <a:bodyPr wrap="none" rtlCol="0">
            <a:spAutoFit/>
          </a:bodyPr>
          <a:lstStyle/>
          <a:p>
            <a:pPr algn="ctr"/>
            <a:r>
              <a:rPr lang="en-US" sz="2800" b="1" dirty="0" smtClean="0">
                <a:solidFill>
                  <a:srgbClr val="0000FF"/>
                </a:solidFill>
              </a:rPr>
              <a:t>Hierarchical</a:t>
            </a:r>
          </a:p>
          <a:p>
            <a:pPr algn="ctr"/>
            <a:r>
              <a:rPr lang="en-US" sz="2800" b="1" dirty="0" smtClean="0">
                <a:solidFill>
                  <a:srgbClr val="0000FF"/>
                </a:solidFill>
              </a:rPr>
              <a:t>Model</a:t>
            </a:r>
            <a:endParaRPr lang="en-GB" sz="2800" b="1" dirty="0">
              <a:solidFill>
                <a:srgbClr val="0000FF"/>
              </a:solidFill>
            </a:endParaRPr>
          </a:p>
        </p:txBody>
      </p:sp>
      <p:pic>
        <p:nvPicPr>
          <p:cNvPr id="26626" name="Picture 2"/>
          <p:cNvPicPr>
            <a:picLocks noChangeAspect="1" noChangeArrowheads="1"/>
          </p:cNvPicPr>
          <p:nvPr/>
        </p:nvPicPr>
        <p:blipFill>
          <a:blip r:embed="rId2" cstate="print"/>
          <a:srcRect/>
          <a:stretch>
            <a:fillRect/>
          </a:stretch>
        </p:blipFill>
        <p:spPr bwMode="auto">
          <a:xfrm>
            <a:off x="533400" y="215872"/>
            <a:ext cx="5867400" cy="6431704"/>
          </a:xfrm>
          <a:prstGeom prst="rect">
            <a:avLst/>
          </a:prstGeom>
          <a:noFill/>
          <a:ln w="9525">
            <a:noFill/>
            <a:miter lim="800000"/>
            <a:headEnd/>
            <a:tailEnd/>
          </a:ln>
        </p:spPr>
      </p:pic>
    </p:spTree>
    <p:extLst>
      <p:ext uri="{BB962C8B-B14F-4D97-AF65-F5344CB8AC3E}">
        <p14:creationId xmlns:p14="http://schemas.microsoft.com/office/powerpoint/2010/main" val="3888181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predictive check</a:t>
            </a:r>
            <a:endParaRPr lang="en-GB" dirty="0"/>
          </a:p>
        </p:txBody>
      </p:sp>
      <p:sp>
        <p:nvSpPr>
          <p:cNvPr id="4" name="Rectangle 3"/>
          <p:cNvSpPr/>
          <p:nvPr/>
        </p:nvSpPr>
        <p:spPr>
          <a:xfrm>
            <a:off x="1066800" y="2286000"/>
            <a:ext cx="4572000" cy="1200329"/>
          </a:xfrm>
          <a:prstGeom prst="rect">
            <a:avLst/>
          </a:prstGeom>
        </p:spPr>
        <p:txBody>
          <a:bodyPr>
            <a:spAutoFit/>
          </a:bodyPr>
          <a:lstStyle/>
          <a:p>
            <a:r>
              <a:rPr lang="en-GB" b="1" dirty="0" smtClean="0">
                <a:solidFill>
                  <a:schemeClr val="accent2">
                    <a:lumMod val="50000"/>
                  </a:schemeClr>
                </a:solidFill>
              </a:rPr>
              <a:t>fit &lt;- sum(sq[])</a:t>
            </a:r>
          </a:p>
          <a:p>
            <a:r>
              <a:rPr lang="en-GB" b="1" dirty="0" err="1" smtClean="0">
                <a:solidFill>
                  <a:schemeClr val="accent2">
                    <a:lumMod val="50000"/>
                  </a:schemeClr>
                </a:solidFill>
              </a:rPr>
              <a:t>fit.new</a:t>
            </a:r>
            <a:r>
              <a:rPr lang="en-GB" b="1" dirty="0" smtClean="0">
                <a:solidFill>
                  <a:schemeClr val="accent2">
                    <a:lumMod val="50000"/>
                  </a:schemeClr>
                </a:solidFill>
              </a:rPr>
              <a:t> &lt;- sum(</a:t>
            </a:r>
            <a:r>
              <a:rPr lang="en-GB" b="1" dirty="0" err="1" smtClean="0">
                <a:solidFill>
                  <a:schemeClr val="accent2">
                    <a:lumMod val="50000"/>
                  </a:schemeClr>
                </a:solidFill>
              </a:rPr>
              <a:t>sq.new</a:t>
            </a:r>
            <a:r>
              <a:rPr lang="en-GB" b="1" dirty="0" smtClean="0">
                <a:solidFill>
                  <a:schemeClr val="accent2">
                    <a:lumMod val="50000"/>
                  </a:schemeClr>
                </a:solidFill>
              </a:rPr>
              <a:t>[])</a:t>
            </a:r>
          </a:p>
          <a:p>
            <a:r>
              <a:rPr lang="en-GB" b="1" dirty="0" smtClean="0">
                <a:solidFill>
                  <a:schemeClr val="accent2">
                    <a:lumMod val="50000"/>
                  </a:schemeClr>
                </a:solidFill>
              </a:rPr>
              <a:t>pvalue.fit &lt;- step(</a:t>
            </a:r>
            <a:r>
              <a:rPr lang="en-GB" b="1" dirty="0" err="1" smtClean="0">
                <a:solidFill>
                  <a:schemeClr val="accent2">
                    <a:lumMod val="50000"/>
                  </a:schemeClr>
                </a:solidFill>
              </a:rPr>
              <a:t>fit.new</a:t>
            </a:r>
            <a:r>
              <a:rPr lang="en-GB" b="1" dirty="0" smtClean="0">
                <a:solidFill>
                  <a:schemeClr val="accent2">
                    <a:lumMod val="50000"/>
                  </a:schemeClr>
                </a:solidFill>
              </a:rPr>
              <a:t>-fit)</a:t>
            </a:r>
          </a:p>
          <a:p>
            <a:r>
              <a:rPr lang="en-GB" b="1" dirty="0" smtClean="0">
                <a:solidFill>
                  <a:schemeClr val="accent2">
                    <a:lumMod val="50000"/>
                  </a:schemeClr>
                </a:solidFill>
              </a:rPr>
              <a:t>} #end of model</a:t>
            </a:r>
            <a:endParaRPr lang="en-GB" b="1" dirty="0">
              <a:solidFill>
                <a:schemeClr val="accent2">
                  <a:lumMod val="50000"/>
                </a:schemeClr>
              </a:solidFill>
            </a:endParaRPr>
          </a:p>
        </p:txBody>
      </p:sp>
      <p:sp>
        <p:nvSpPr>
          <p:cNvPr id="5" name="TextBox 4"/>
          <p:cNvSpPr txBox="1"/>
          <p:nvPr/>
        </p:nvSpPr>
        <p:spPr>
          <a:xfrm flipH="1">
            <a:off x="4648200" y="1828800"/>
            <a:ext cx="32766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Hierarchical Model</a:t>
            </a: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-value for CV=0.46</a:t>
            </a:r>
          </a:p>
          <a:p>
            <a:r>
              <a:rPr lang="en-US" sz="2400" dirty="0">
                <a:latin typeface="Times New Roman" pitchFamily="18" charset="0"/>
                <a:cs typeface="Times New Roman" pitchFamily="18" charset="0"/>
              </a:rPr>
              <a:t>p</a:t>
            </a:r>
            <a:r>
              <a:rPr lang="en-US" sz="2400" dirty="0" smtClean="0">
                <a:latin typeface="Times New Roman" pitchFamily="18" charset="0"/>
                <a:cs typeface="Times New Roman" pitchFamily="18" charset="0"/>
              </a:rPr>
              <a:t>-value for mean=0.51 </a:t>
            </a:r>
            <a:endParaRPr lang="en-GB" sz="2400" dirty="0">
              <a:latin typeface="Times New Roman" pitchFamily="18" charset="0"/>
              <a:cs typeface="Times New Roman" pitchFamily="18" charset="0"/>
            </a:endParaRPr>
          </a:p>
        </p:txBody>
      </p:sp>
      <p:sp>
        <p:nvSpPr>
          <p:cNvPr id="6" name="TextBox 5"/>
          <p:cNvSpPr txBox="1"/>
          <p:nvPr/>
        </p:nvSpPr>
        <p:spPr>
          <a:xfrm flipH="1">
            <a:off x="4648200" y="3688140"/>
            <a:ext cx="32766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Remember, this is a two-tailed</a:t>
            </a:r>
            <a:r>
              <a:rPr lang="en-GB" sz="2400" dirty="0" smtClean="0">
                <a:latin typeface="Times New Roman" pitchFamily="18" charset="0"/>
                <a:cs typeface="Times New Roman" pitchFamily="18" charset="0"/>
              </a:rPr>
              <a:t> probability, so values close to 0 and 1 indicate lack of fit.</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18191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917701" y="800100"/>
            <a:ext cx="5287963" cy="5257800"/>
            <a:chOff x="1208" y="504"/>
            <a:chExt cx="3331" cy="3312"/>
          </a:xfrm>
        </p:grpSpPr>
        <p:sp>
          <p:nvSpPr>
            <p:cNvPr id="3" name="AutoShape 4"/>
            <p:cNvSpPr>
              <a:spLocks noChangeAspect="1" noChangeArrowheads="1" noTextEdit="1"/>
            </p:cNvSpPr>
            <p:nvPr/>
          </p:nvSpPr>
          <p:spPr bwMode="auto">
            <a:xfrm>
              <a:off x="1221" y="504"/>
              <a:ext cx="3318"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grpSp>
          <p:nvGrpSpPr>
            <p:cNvPr id="4" name="Group 206"/>
            <p:cNvGrpSpPr>
              <a:grpSpLocks/>
            </p:cNvGrpSpPr>
            <p:nvPr/>
          </p:nvGrpSpPr>
          <p:grpSpPr bwMode="auto">
            <a:xfrm>
              <a:off x="1767" y="2472"/>
              <a:ext cx="768" cy="312"/>
              <a:chOff x="1767" y="2472"/>
              <a:chExt cx="768" cy="312"/>
            </a:xfrm>
          </p:grpSpPr>
          <p:sp>
            <p:nvSpPr>
              <p:cNvPr id="59677" name="Rectangle 6"/>
              <p:cNvSpPr>
                <a:spLocks noChangeArrowheads="1"/>
              </p:cNvSpPr>
              <p:nvPr/>
            </p:nvSpPr>
            <p:spPr bwMode="auto">
              <a:xfrm>
                <a:off x="1779" y="27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8" name="Rectangle 7"/>
              <p:cNvSpPr>
                <a:spLocks noChangeArrowheads="1"/>
              </p:cNvSpPr>
              <p:nvPr/>
            </p:nvSpPr>
            <p:spPr bwMode="auto">
              <a:xfrm>
                <a:off x="1779" y="27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9" name="Rectangle 8"/>
              <p:cNvSpPr>
                <a:spLocks noChangeArrowheads="1"/>
              </p:cNvSpPr>
              <p:nvPr/>
            </p:nvSpPr>
            <p:spPr bwMode="auto">
              <a:xfrm>
                <a:off x="1773" y="27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0" name="Rectangle 9"/>
              <p:cNvSpPr>
                <a:spLocks noChangeArrowheads="1"/>
              </p:cNvSpPr>
              <p:nvPr/>
            </p:nvSpPr>
            <p:spPr bwMode="auto">
              <a:xfrm>
                <a:off x="1773" y="27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1" name="Rectangle 10"/>
              <p:cNvSpPr>
                <a:spLocks noChangeArrowheads="1"/>
              </p:cNvSpPr>
              <p:nvPr/>
            </p:nvSpPr>
            <p:spPr bwMode="auto">
              <a:xfrm>
                <a:off x="1767" y="27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2" name="Rectangle 11"/>
              <p:cNvSpPr>
                <a:spLocks noChangeArrowheads="1"/>
              </p:cNvSpPr>
              <p:nvPr/>
            </p:nvSpPr>
            <p:spPr bwMode="auto">
              <a:xfrm>
                <a:off x="1767" y="27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3" name="Rectangle 12"/>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4" name="Rectangle 13"/>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5" name="Rectangle 14"/>
              <p:cNvSpPr>
                <a:spLocks noChangeArrowheads="1"/>
              </p:cNvSpPr>
              <p:nvPr/>
            </p:nvSpPr>
            <p:spPr bwMode="auto">
              <a:xfrm>
                <a:off x="1779" y="27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6" name="Rectangle 15"/>
              <p:cNvSpPr>
                <a:spLocks noChangeArrowheads="1"/>
              </p:cNvSpPr>
              <p:nvPr/>
            </p:nvSpPr>
            <p:spPr bwMode="auto">
              <a:xfrm>
                <a:off x="1779" y="27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7" name="Rectangle 16"/>
              <p:cNvSpPr>
                <a:spLocks noChangeArrowheads="1"/>
              </p:cNvSpPr>
              <p:nvPr/>
            </p:nvSpPr>
            <p:spPr bwMode="auto">
              <a:xfrm>
                <a:off x="1773" y="27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8" name="Rectangle 17"/>
              <p:cNvSpPr>
                <a:spLocks noChangeArrowheads="1"/>
              </p:cNvSpPr>
              <p:nvPr/>
            </p:nvSpPr>
            <p:spPr bwMode="auto">
              <a:xfrm>
                <a:off x="1773" y="27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89" name="Rectangle 18"/>
              <p:cNvSpPr>
                <a:spLocks noChangeArrowheads="1"/>
              </p:cNvSpPr>
              <p:nvPr/>
            </p:nvSpPr>
            <p:spPr bwMode="auto">
              <a:xfrm>
                <a:off x="1767" y="27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0" name="Rectangle 19"/>
              <p:cNvSpPr>
                <a:spLocks noChangeArrowheads="1"/>
              </p:cNvSpPr>
              <p:nvPr/>
            </p:nvSpPr>
            <p:spPr bwMode="auto">
              <a:xfrm>
                <a:off x="1767" y="27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1" name="Rectangle 20"/>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2" name="Rectangle 21"/>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3" name="Rectangle 22"/>
              <p:cNvSpPr>
                <a:spLocks noChangeArrowheads="1"/>
              </p:cNvSpPr>
              <p:nvPr/>
            </p:nvSpPr>
            <p:spPr bwMode="auto">
              <a:xfrm>
                <a:off x="1779" y="27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4" name="Rectangle 23"/>
              <p:cNvSpPr>
                <a:spLocks noChangeArrowheads="1"/>
              </p:cNvSpPr>
              <p:nvPr/>
            </p:nvSpPr>
            <p:spPr bwMode="auto">
              <a:xfrm>
                <a:off x="1779" y="27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5" name="Rectangle 24"/>
              <p:cNvSpPr>
                <a:spLocks noChangeArrowheads="1"/>
              </p:cNvSpPr>
              <p:nvPr/>
            </p:nvSpPr>
            <p:spPr bwMode="auto">
              <a:xfrm>
                <a:off x="1773" y="27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6" name="Rectangle 25"/>
              <p:cNvSpPr>
                <a:spLocks noChangeArrowheads="1"/>
              </p:cNvSpPr>
              <p:nvPr/>
            </p:nvSpPr>
            <p:spPr bwMode="auto">
              <a:xfrm>
                <a:off x="1773" y="27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7" name="Rectangle 26"/>
              <p:cNvSpPr>
                <a:spLocks noChangeArrowheads="1"/>
              </p:cNvSpPr>
              <p:nvPr/>
            </p:nvSpPr>
            <p:spPr bwMode="auto">
              <a:xfrm>
                <a:off x="1767" y="27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8" name="Rectangle 27"/>
              <p:cNvSpPr>
                <a:spLocks noChangeArrowheads="1"/>
              </p:cNvSpPr>
              <p:nvPr/>
            </p:nvSpPr>
            <p:spPr bwMode="auto">
              <a:xfrm>
                <a:off x="1767" y="27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99" name="Rectangle 28"/>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0" name="Rectangle 29"/>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1" name="Rectangle 30"/>
              <p:cNvSpPr>
                <a:spLocks noChangeArrowheads="1"/>
              </p:cNvSpPr>
              <p:nvPr/>
            </p:nvSpPr>
            <p:spPr bwMode="auto">
              <a:xfrm>
                <a:off x="1779" y="27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2" name="Rectangle 31"/>
              <p:cNvSpPr>
                <a:spLocks noChangeArrowheads="1"/>
              </p:cNvSpPr>
              <p:nvPr/>
            </p:nvSpPr>
            <p:spPr bwMode="auto">
              <a:xfrm>
                <a:off x="1779" y="27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3" name="Rectangle 32"/>
              <p:cNvSpPr>
                <a:spLocks noChangeArrowheads="1"/>
              </p:cNvSpPr>
              <p:nvPr/>
            </p:nvSpPr>
            <p:spPr bwMode="auto">
              <a:xfrm>
                <a:off x="1773" y="27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4" name="Rectangle 33"/>
              <p:cNvSpPr>
                <a:spLocks noChangeArrowheads="1"/>
              </p:cNvSpPr>
              <p:nvPr/>
            </p:nvSpPr>
            <p:spPr bwMode="auto">
              <a:xfrm>
                <a:off x="1773" y="27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5" name="Rectangle 34"/>
              <p:cNvSpPr>
                <a:spLocks noChangeArrowheads="1"/>
              </p:cNvSpPr>
              <p:nvPr/>
            </p:nvSpPr>
            <p:spPr bwMode="auto">
              <a:xfrm>
                <a:off x="1767" y="27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6" name="Rectangle 35"/>
              <p:cNvSpPr>
                <a:spLocks noChangeArrowheads="1"/>
              </p:cNvSpPr>
              <p:nvPr/>
            </p:nvSpPr>
            <p:spPr bwMode="auto">
              <a:xfrm>
                <a:off x="1767" y="27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7" name="Rectangle 36"/>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8" name="Rectangle 37"/>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09" name="Rectangle 38"/>
              <p:cNvSpPr>
                <a:spLocks noChangeArrowheads="1"/>
              </p:cNvSpPr>
              <p:nvPr/>
            </p:nvSpPr>
            <p:spPr bwMode="auto">
              <a:xfrm>
                <a:off x="1779" y="27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0" name="Rectangle 39"/>
              <p:cNvSpPr>
                <a:spLocks noChangeArrowheads="1"/>
              </p:cNvSpPr>
              <p:nvPr/>
            </p:nvSpPr>
            <p:spPr bwMode="auto">
              <a:xfrm>
                <a:off x="1779" y="27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1" name="Rectangle 40"/>
              <p:cNvSpPr>
                <a:spLocks noChangeArrowheads="1"/>
              </p:cNvSpPr>
              <p:nvPr/>
            </p:nvSpPr>
            <p:spPr bwMode="auto">
              <a:xfrm>
                <a:off x="1773" y="27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2" name="Rectangle 41"/>
              <p:cNvSpPr>
                <a:spLocks noChangeArrowheads="1"/>
              </p:cNvSpPr>
              <p:nvPr/>
            </p:nvSpPr>
            <p:spPr bwMode="auto">
              <a:xfrm>
                <a:off x="1773" y="27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3" name="Rectangle 42"/>
              <p:cNvSpPr>
                <a:spLocks noChangeArrowheads="1"/>
              </p:cNvSpPr>
              <p:nvPr/>
            </p:nvSpPr>
            <p:spPr bwMode="auto">
              <a:xfrm>
                <a:off x="1767" y="27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4" name="Rectangle 43"/>
              <p:cNvSpPr>
                <a:spLocks noChangeArrowheads="1"/>
              </p:cNvSpPr>
              <p:nvPr/>
            </p:nvSpPr>
            <p:spPr bwMode="auto">
              <a:xfrm>
                <a:off x="1767" y="27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5" name="Rectangle 44"/>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6" name="Rectangle 45"/>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7" name="Rectangle 46"/>
              <p:cNvSpPr>
                <a:spLocks noChangeArrowheads="1"/>
              </p:cNvSpPr>
              <p:nvPr/>
            </p:nvSpPr>
            <p:spPr bwMode="auto">
              <a:xfrm>
                <a:off x="1779" y="27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8" name="Rectangle 47"/>
              <p:cNvSpPr>
                <a:spLocks noChangeArrowheads="1"/>
              </p:cNvSpPr>
              <p:nvPr/>
            </p:nvSpPr>
            <p:spPr bwMode="auto">
              <a:xfrm>
                <a:off x="1779" y="27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19" name="Rectangle 48"/>
              <p:cNvSpPr>
                <a:spLocks noChangeArrowheads="1"/>
              </p:cNvSpPr>
              <p:nvPr/>
            </p:nvSpPr>
            <p:spPr bwMode="auto">
              <a:xfrm>
                <a:off x="1773" y="27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0" name="Rectangle 49"/>
              <p:cNvSpPr>
                <a:spLocks noChangeArrowheads="1"/>
              </p:cNvSpPr>
              <p:nvPr/>
            </p:nvSpPr>
            <p:spPr bwMode="auto">
              <a:xfrm>
                <a:off x="1773" y="27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1" name="Rectangle 50"/>
              <p:cNvSpPr>
                <a:spLocks noChangeArrowheads="1"/>
              </p:cNvSpPr>
              <p:nvPr/>
            </p:nvSpPr>
            <p:spPr bwMode="auto">
              <a:xfrm>
                <a:off x="1767" y="27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2" name="Rectangle 51"/>
              <p:cNvSpPr>
                <a:spLocks noChangeArrowheads="1"/>
              </p:cNvSpPr>
              <p:nvPr/>
            </p:nvSpPr>
            <p:spPr bwMode="auto">
              <a:xfrm>
                <a:off x="1767" y="27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3" name="Rectangle 52"/>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4" name="Rectangle 53"/>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5" name="Rectangle 54"/>
              <p:cNvSpPr>
                <a:spLocks noChangeArrowheads="1"/>
              </p:cNvSpPr>
              <p:nvPr/>
            </p:nvSpPr>
            <p:spPr bwMode="auto">
              <a:xfrm>
                <a:off x="1779" y="27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6" name="Rectangle 55"/>
              <p:cNvSpPr>
                <a:spLocks noChangeArrowheads="1"/>
              </p:cNvSpPr>
              <p:nvPr/>
            </p:nvSpPr>
            <p:spPr bwMode="auto">
              <a:xfrm>
                <a:off x="1779" y="27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7" name="Rectangle 56"/>
              <p:cNvSpPr>
                <a:spLocks noChangeArrowheads="1"/>
              </p:cNvSpPr>
              <p:nvPr/>
            </p:nvSpPr>
            <p:spPr bwMode="auto">
              <a:xfrm>
                <a:off x="1773" y="27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8" name="Rectangle 57"/>
              <p:cNvSpPr>
                <a:spLocks noChangeArrowheads="1"/>
              </p:cNvSpPr>
              <p:nvPr/>
            </p:nvSpPr>
            <p:spPr bwMode="auto">
              <a:xfrm>
                <a:off x="1773" y="27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29" name="Rectangle 58"/>
              <p:cNvSpPr>
                <a:spLocks noChangeArrowheads="1"/>
              </p:cNvSpPr>
              <p:nvPr/>
            </p:nvSpPr>
            <p:spPr bwMode="auto">
              <a:xfrm>
                <a:off x="1767" y="27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0" name="Rectangle 59"/>
              <p:cNvSpPr>
                <a:spLocks noChangeArrowheads="1"/>
              </p:cNvSpPr>
              <p:nvPr/>
            </p:nvSpPr>
            <p:spPr bwMode="auto">
              <a:xfrm>
                <a:off x="1767" y="27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1" name="Rectangle 60"/>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2" name="Rectangle 61"/>
              <p:cNvSpPr>
                <a:spLocks noChangeArrowheads="1"/>
              </p:cNvSpPr>
              <p:nvPr/>
            </p:nvSpPr>
            <p:spPr bwMode="auto">
              <a:xfrm>
                <a:off x="1767" y="27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3" name="Rectangle 62"/>
              <p:cNvSpPr>
                <a:spLocks noChangeArrowheads="1"/>
              </p:cNvSpPr>
              <p:nvPr/>
            </p:nvSpPr>
            <p:spPr bwMode="auto">
              <a:xfrm>
                <a:off x="2025" y="265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4" name="Rectangle 63"/>
              <p:cNvSpPr>
                <a:spLocks noChangeArrowheads="1"/>
              </p:cNvSpPr>
              <p:nvPr/>
            </p:nvSpPr>
            <p:spPr bwMode="auto">
              <a:xfrm>
                <a:off x="2025" y="269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5" name="Rectangle 64"/>
              <p:cNvSpPr>
                <a:spLocks noChangeArrowheads="1"/>
              </p:cNvSpPr>
              <p:nvPr/>
            </p:nvSpPr>
            <p:spPr bwMode="auto">
              <a:xfrm>
                <a:off x="2019" y="266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6" name="Rectangle 65"/>
              <p:cNvSpPr>
                <a:spLocks noChangeArrowheads="1"/>
              </p:cNvSpPr>
              <p:nvPr/>
            </p:nvSpPr>
            <p:spPr bwMode="auto">
              <a:xfrm>
                <a:off x="2019" y="268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7" name="Rectangle 66"/>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8" name="Rectangle 67"/>
              <p:cNvSpPr>
                <a:spLocks noChangeArrowheads="1"/>
              </p:cNvSpPr>
              <p:nvPr/>
            </p:nvSpPr>
            <p:spPr bwMode="auto">
              <a:xfrm>
                <a:off x="2013" y="268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39" name="Rectangle 68"/>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0" name="Rectangle 69"/>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1" name="Rectangle 70"/>
              <p:cNvSpPr>
                <a:spLocks noChangeArrowheads="1"/>
              </p:cNvSpPr>
              <p:nvPr/>
            </p:nvSpPr>
            <p:spPr bwMode="auto">
              <a:xfrm>
                <a:off x="2025" y="265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2" name="Rectangle 71"/>
              <p:cNvSpPr>
                <a:spLocks noChangeArrowheads="1"/>
              </p:cNvSpPr>
              <p:nvPr/>
            </p:nvSpPr>
            <p:spPr bwMode="auto">
              <a:xfrm>
                <a:off x="2025" y="269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3" name="Rectangle 72"/>
              <p:cNvSpPr>
                <a:spLocks noChangeArrowheads="1"/>
              </p:cNvSpPr>
              <p:nvPr/>
            </p:nvSpPr>
            <p:spPr bwMode="auto">
              <a:xfrm>
                <a:off x="2019" y="266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4" name="Rectangle 73"/>
              <p:cNvSpPr>
                <a:spLocks noChangeArrowheads="1"/>
              </p:cNvSpPr>
              <p:nvPr/>
            </p:nvSpPr>
            <p:spPr bwMode="auto">
              <a:xfrm>
                <a:off x="2019" y="268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5" name="Rectangle 74"/>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6" name="Rectangle 75"/>
              <p:cNvSpPr>
                <a:spLocks noChangeArrowheads="1"/>
              </p:cNvSpPr>
              <p:nvPr/>
            </p:nvSpPr>
            <p:spPr bwMode="auto">
              <a:xfrm>
                <a:off x="2013" y="268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7" name="Rectangle 76"/>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8" name="Rectangle 77"/>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49" name="Rectangle 78"/>
              <p:cNvSpPr>
                <a:spLocks noChangeArrowheads="1"/>
              </p:cNvSpPr>
              <p:nvPr/>
            </p:nvSpPr>
            <p:spPr bwMode="auto">
              <a:xfrm>
                <a:off x="2025" y="2646"/>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0" name="Rectangle 79"/>
              <p:cNvSpPr>
                <a:spLocks noChangeArrowheads="1"/>
              </p:cNvSpPr>
              <p:nvPr/>
            </p:nvSpPr>
            <p:spPr bwMode="auto">
              <a:xfrm>
                <a:off x="2025" y="268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1" name="Rectangle 80"/>
              <p:cNvSpPr>
                <a:spLocks noChangeArrowheads="1"/>
              </p:cNvSpPr>
              <p:nvPr/>
            </p:nvSpPr>
            <p:spPr bwMode="auto">
              <a:xfrm>
                <a:off x="2019" y="265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2" name="Rectangle 81"/>
              <p:cNvSpPr>
                <a:spLocks noChangeArrowheads="1"/>
              </p:cNvSpPr>
              <p:nvPr/>
            </p:nvSpPr>
            <p:spPr bwMode="auto">
              <a:xfrm>
                <a:off x="2019" y="2676"/>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3" name="Rectangle 82"/>
              <p:cNvSpPr>
                <a:spLocks noChangeArrowheads="1"/>
              </p:cNvSpPr>
              <p:nvPr/>
            </p:nvSpPr>
            <p:spPr bwMode="auto">
              <a:xfrm>
                <a:off x="2013" y="2658"/>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4" name="Rectangle 83"/>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5" name="Rectangle 84"/>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6" name="Rectangle 85"/>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7" name="Rectangle 86"/>
              <p:cNvSpPr>
                <a:spLocks noChangeArrowheads="1"/>
              </p:cNvSpPr>
              <p:nvPr/>
            </p:nvSpPr>
            <p:spPr bwMode="auto">
              <a:xfrm>
                <a:off x="2025" y="265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8" name="Rectangle 87"/>
              <p:cNvSpPr>
                <a:spLocks noChangeArrowheads="1"/>
              </p:cNvSpPr>
              <p:nvPr/>
            </p:nvSpPr>
            <p:spPr bwMode="auto">
              <a:xfrm>
                <a:off x="2025" y="26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59" name="Rectangle 88"/>
              <p:cNvSpPr>
                <a:spLocks noChangeArrowheads="1"/>
              </p:cNvSpPr>
              <p:nvPr/>
            </p:nvSpPr>
            <p:spPr bwMode="auto">
              <a:xfrm>
                <a:off x="2019" y="265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0" name="Rectangle 89"/>
              <p:cNvSpPr>
                <a:spLocks noChangeArrowheads="1"/>
              </p:cNvSpPr>
              <p:nvPr/>
            </p:nvSpPr>
            <p:spPr bwMode="auto">
              <a:xfrm>
                <a:off x="2019" y="26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1" name="Rectangle 90"/>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2" name="Rectangle 91"/>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3" name="Rectangle 92"/>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4" name="Rectangle 93"/>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5" name="Rectangle 94"/>
              <p:cNvSpPr>
                <a:spLocks noChangeArrowheads="1"/>
              </p:cNvSpPr>
              <p:nvPr/>
            </p:nvSpPr>
            <p:spPr bwMode="auto">
              <a:xfrm>
                <a:off x="2025" y="265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6" name="Rectangle 95"/>
              <p:cNvSpPr>
                <a:spLocks noChangeArrowheads="1"/>
              </p:cNvSpPr>
              <p:nvPr/>
            </p:nvSpPr>
            <p:spPr bwMode="auto">
              <a:xfrm>
                <a:off x="2025" y="26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7" name="Rectangle 96"/>
              <p:cNvSpPr>
                <a:spLocks noChangeArrowheads="1"/>
              </p:cNvSpPr>
              <p:nvPr/>
            </p:nvSpPr>
            <p:spPr bwMode="auto">
              <a:xfrm>
                <a:off x="2019" y="265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8" name="Rectangle 97"/>
              <p:cNvSpPr>
                <a:spLocks noChangeArrowheads="1"/>
              </p:cNvSpPr>
              <p:nvPr/>
            </p:nvSpPr>
            <p:spPr bwMode="auto">
              <a:xfrm>
                <a:off x="2019" y="26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69" name="Rectangle 98"/>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0" name="Rectangle 99"/>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1" name="Rectangle 100"/>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2" name="Rectangle 101"/>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3" name="Rectangle 102"/>
              <p:cNvSpPr>
                <a:spLocks noChangeArrowheads="1"/>
              </p:cNvSpPr>
              <p:nvPr/>
            </p:nvSpPr>
            <p:spPr bwMode="auto">
              <a:xfrm>
                <a:off x="2025" y="265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4" name="Rectangle 103"/>
              <p:cNvSpPr>
                <a:spLocks noChangeArrowheads="1"/>
              </p:cNvSpPr>
              <p:nvPr/>
            </p:nvSpPr>
            <p:spPr bwMode="auto">
              <a:xfrm>
                <a:off x="2025" y="26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5" name="Rectangle 104"/>
              <p:cNvSpPr>
                <a:spLocks noChangeArrowheads="1"/>
              </p:cNvSpPr>
              <p:nvPr/>
            </p:nvSpPr>
            <p:spPr bwMode="auto">
              <a:xfrm>
                <a:off x="2019" y="265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6" name="Rectangle 105"/>
              <p:cNvSpPr>
                <a:spLocks noChangeArrowheads="1"/>
              </p:cNvSpPr>
              <p:nvPr/>
            </p:nvSpPr>
            <p:spPr bwMode="auto">
              <a:xfrm>
                <a:off x="2019" y="26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7" name="Rectangle 106"/>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8" name="Rectangle 107"/>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79" name="Rectangle 108"/>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0" name="Rectangle 109"/>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1" name="Rectangle 110"/>
              <p:cNvSpPr>
                <a:spLocks noChangeArrowheads="1"/>
              </p:cNvSpPr>
              <p:nvPr/>
            </p:nvSpPr>
            <p:spPr bwMode="auto">
              <a:xfrm>
                <a:off x="2025" y="265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2" name="Rectangle 111"/>
              <p:cNvSpPr>
                <a:spLocks noChangeArrowheads="1"/>
              </p:cNvSpPr>
              <p:nvPr/>
            </p:nvSpPr>
            <p:spPr bwMode="auto">
              <a:xfrm>
                <a:off x="2025" y="26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3" name="Rectangle 112"/>
              <p:cNvSpPr>
                <a:spLocks noChangeArrowheads="1"/>
              </p:cNvSpPr>
              <p:nvPr/>
            </p:nvSpPr>
            <p:spPr bwMode="auto">
              <a:xfrm>
                <a:off x="2019" y="265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4" name="Rectangle 113"/>
              <p:cNvSpPr>
                <a:spLocks noChangeArrowheads="1"/>
              </p:cNvSpPr>
              <p:nvPr/>
            </p:nvSpPr>
            <p:spPr bwMode="auto">
              <a:xfrm>
                <a:off x="2019" y="26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5" name="Rectangle 114"/>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6" name="Rectangle 115"/>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7" name="Rectangle 116"/>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8" name="Rectangle 117"/>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89" name="Rectangle 118"/>
              <p:cNvSpPr>
                <a:spLocks noChangeArrowheads="1"/>
              </p:cNvSpPr>
              <p:nvPr/>
            </p:nvSpPr>
            <p:spPr bwMode="auto">
              <a:xfrm>
                <a:off x="2025" y="265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0" name="Rectangle 119"/>
              <p:cNvSpPr>
                <a:spLocks noChangeArrowheads="1"/>
              </p:cNvSpPr>
              <p:nvPr/>
            </p:nvSpPr>
            <p:spPr bwMode="auto">
              <a:xfrm>
                <a:off x="2025" y="26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1" name="Rectangle 120"/>
              <p:cNvSpPr>
                <a:spLocks noChangeArrowheads="1"/>
              </p:cNvSpPr>
              <p:nvPr/>
            </p:nvSpPr>
            <p:spPr bwMode="auto">
              <a:xfrm>
                <a:off x="2019" y="265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2" name="Rectangle 121"/>
              <p:cNvSpPr>
                <a:spLocks noChangeArrowheads="1"/>
              </p:cNvSpPr>
              <p:nvPr/>
            </p:nvSpPr>
            <p:spPr bwMode="auto">
              <a:xfrm>
                <a:off x="2019" y="26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3" name="Rectangle 122"/>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4" name="Rectangle 123"/>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5" name="Rectangle 124"/>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6" name="Rectangle 125"/>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7" name="Rectangle 126"/>
              <p:cNvSpPr>
                <a:spLocks noChangeArrowheads="1"/>
              </p:cNvSpPr>
              <p:nvPr/>
            </p:nvSpPr>
            <p:spPr bwMode="auto">
              <a:xfrm>
                <a:off x="2025" y="265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8" name="Rectangle 127"/>
              <p:cNvSpPr>
                <a:spLocks noChangeArrowheads="1"/>
              </p:cNvSpPr>
              <p:nvPr/>
            </p:nvSpPr>
            <p:spPr bwMode="auto">
              <a:xfrm>
                <a:off x="2025" y="26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799" name="Rectangle 128"/>
              <p:cNvSpPr>
                <a:spLocks noChangeArrowheads="1"/>
              </p:cNvSpPr>
              <p:nvPr/>
            </p:nvSpPr>
            <p:spPr bwMode="auto">
              <a:xfrm>
                <a:off x="2019" y="265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0" name="Rectangle 129"/>
              <p:cNvSpPr>
                <a:spLocks noChangeArrowheads="1"/>
              </p:cNvSpPr>
              <p:nvPr/>
            </p:nvSpPr>
            <p:spPr bwMode="auto">
              <a:xfrm>
                <a:off x="2019" y="26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1" name="Rectangle 130"/>
              <p:cNvSpPr>
                <a:spLocks noChangeArrowheads="1"/>
              </p:cNvSpPr>
              <p:nvPr/>
            </p:nvSpPr>
            <p:spPr bwMode="auto">
              <a:xfrm>
                <a:off x="2013" y="266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2" name="Rectangle 131"/>
              <p:cNvSpPr>
                <a:spLocks noChangeArrowheads="1"/>
              </p:cNvSpPr>
              <p:nvPr/>
            </p:nvSpPr>
            <p:spPr bwMode="auto">
              <a:xfrm>
                <a:off x="2013" y="267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3" name="Rectangle 132"/>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4" name="Rectangle 133"/>
              <p:cNvSpPr>
                <a:spLocks noChangeArrowheads="1"/>
              </p:cNvSpPr>
              <p:nvPr/>
            </p:nvSpPr>
            <p:spPr bwMode="auto">
              <a:xfrm>
                <a:off x="2013" y="267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5" name="Rectangle 134"/>
              <p:cNvSpPr>
                <a:spLocks noChangeArrowheads="1"/>
              </p:cNvSpPr>
              <p:nvPr/>
            </p:nvSpPr>
            <p:spPr bwMode="auto">
              <a:xfrm>
                <a:off x="2265" y="256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6" name="Rectangle 135"/>
              <p:cNvSpPr>
                <a:spLocks noChangeArrowheads="1"/>
              </p:cNvSpPr>
              <p:nvPr/>
            </p:nvSpPr>
            <p:spPr bwMode="auto">
              <a:xfrm>
                <a:off x="2265" y="259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7" name="Rectangle 136"/>
              <p:cNvSpPr>
                <a:spLocks noChangeArrowheads="1"/>
              </p:cNvSpPr>
              <p:nvPr/>
            </p:nvSpPr>
            <p:spPr bwMode="auto">
              <a:xfrm>
                <a:off x="2259" y="256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8" name="Rectangle 137"/>
              <p:cNvSpPr>
                <a:spLocks noChangeArrowheads="1"/>
              </p:cNvSpPr>
              <p:nvPr/>
            </p:nvSpPr>
            <p:spPr bwMode="auto">
              <a:xfrm>
                <a:off x="2259" y="25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09" name="Rectangle 138"/>
              <p:cNvSpPr>
                <a:spLocks noChangeArrowheads="1"/>
              </p:cNvSpPr>
              <p:nvPr/>
            </p:nvSpPr>
            <p:spPr bwMode="auto">
              <a:xfrm>
                <a:off x="2253" y="257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0" name="Rectangle 139"/>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1" name="Rectangle 140"/>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2" name="Rectangle 141"/>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3" name="Rectangle 142"/>
              <p:cNvSpPr>
                <a:spLocks noChangeArrowheads="1"/>
              </p:cNvSpPr>
              <p:nvPr/>
            </p:nvSpPr>
            <p:spPr bwMode="auto">
              <a:xfrm>
                <a:off x="2265" y="256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4" name="Rectangle 143"/>
              <p:cNvSpPr>
                <a:spLocks noChangeArrowheads="1"/>
              </p:cNvSpPr>
              <p:nvPr/>
            </p:nvSpPr>
            <p:spPr bwMode="auto">
              <a:xfrm>
                <a:off x="2265" y="259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5" name="Rectangle 144"/>
              <p:cNvSpPr>
                <a:spLocks noChangeArrowheads="1"/>
              </p:cNvSpPr>
              <p:nvPr/>
            </p:nvSpPr>
            <p:spPr bwMode="auto">
              <a:xfrm>
                <a:off x="2259" y="256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6" name="Rectangle 145"/>
              <p:cNvSpPr>
                <a:spLocks noChangeArrowheads="1"/>
              </p:cNvSpPr>
              <p:nvPr/>
            </p:nvSpPr>
            <p:spPr bwMode="auto">
              <a:xfrm>
                <a:off x="2259" y="25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7" name="Rectangle 146"/>
              <p:cNvSpPr>
                <a:spLocks noChangeArrowheads="1"/>
              </p:cNvSpPr>
              <p:nvPr/>
            </p:nvSpPr>
            <p:spPr bwMode="auto">
              <a:xfrm>
                <a:off x="2253" y="257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8" name="Rectangle 147"/>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19" name="Rectangle 148"/>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0" name="Rectangle 149"/>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1" name="Rectangle 150"/>
              <p:cNvSpPr>
                <a:spLocks noChangeArrowheads="1"/>
              </p:cNvSpPr>
              <p:nvPr/>
            </p:nvSpPr>
            <p:spPr bwMode="auto">
              <a:xfrm>
                <a:off x="2265" y="256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2" name="Rectangle 151"/>
              <p:cNvSpPr>
                <a:spLocks noChangeArrowheads="1"/>
              </p:cNvSpPr>
              <p:nvPr/>
            </p:nvSpPr>
            <p:spPr bwMode="auto">
              <a:xfrm>
                <a:off x="2265" y="259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3" name="Rectangle 152"/>
              <p:cNvSpPr>
                <a:spLocks noChangeArrowheads="1"/>
              </p:cNvSpPr>
              <p:nvPr/>
            </p:nvSpPr>
            <p:spPr bwMode="auto">
              <a:xfrm>
                <a:off x="2259" y="256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4" name="Rectangle 153"/>
              <p:cNvSpPr>
                <a:spLocks noChangeArrowheads="1"/>
              </p:cNvSpPr>
              <p:nvPr/>
            </p:nvSpPr>
            <p:spPr bwMode="auto">
              <a:xfrm>
                <a:off x="2259" y="25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5" name="Rectangle 154"/>
              <p:cNvSpPr>
                <a:spLocks noChangeArrowheads="1"/>
              </p:cNvSpPr>
              <p:nvPr/>
            </p:nvSpPr>
            <p:spPr bwMode="auto">
              <a:xfrm>
                <a:off x="2253" y="257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6" name="Rectangle 155"/>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7" name="Rectangle 156"/>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8" name="Rectangle 157"/>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29" name="Rectangle 158"/>
              <p:cNvSpPr>
                <a:spLocks noChangeArrowheads="1"/>
              </p:cNvSpPr>
              <p:nvPr/>
            </p:nvSpPr>
            <p:spPr bwMode="auto">
              <a:xfrm>
                <a:off x="2265" y="256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0" name="Rectangle 159"/>
              <p:cNvSpPr>
                <a:spLocks noChangeArrowheads="1"/>
              </p:cNvSpPr>
              <p:nvPr/>
            </p:nvSpPr>
            <p:spPr bwMode="auto">
              <a:xfrm>
                <a:off x="2265" y="260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1" name="Rectangle 160"/>
              <p:cNvSpPr>
                <a:spLocks noChangeArrowheads="1"/>
              </p:cNvSpPr>
              <p:nvPr/>
            </p:nvSpPr>
            <p:spPr bwMode="auto">
              <a:xfrm>
                <a:off x="2259" y="257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2" name="Rectangle 161"/>
              <p:cNvSpPr>
                <a:spLocks noChangeArrowheads="1"/>
              </p:cNvSpPr>
              <p:nvPr/>
            </p:nvSpPr>
            <p:spPr bwMode="auto">
              <a:xfrm>
                <a:off x="2259" y="259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3" name="Rectangle 162"/>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4" name="Rectangle 163"/>
              <p:cNvSpPr>
                <a:spLocks noChangeArrowheads="1"/>
              </p:cNvSpPr>
              <p:nvPr/>
            </p:nvSpPr>
            <p:spPr bwMode="auto">
              <a:xfrm>
                <a:off x="2253" y="259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5" name="Rectangle 164"/>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6" name="Rectangle 165"/>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7" name="Rectangle 166"/>
              <p:cNvSpPr>
                <a:spLocks noChangeArrowheads="1"/>
              </p:cNvSpPr>
              <p:nvPr/>
            </p:nvSpPr>
            <p:spPr bwMode="auto">
              <a:xfrm>
                <a:off x="2265" y="256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8" name="Rectangle 167"/>
              <p:cNvSpPr>
                <a:spLocks noChangeArrowheads="1"/>
              </p:cNvSpPr>
              <p:nvPr/>
            </p:nvSpPr>
            <p:spPr bwMode="auto">
              <a:xfrm>
                <a:off x="2265" y="259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39" name="Rectangle 168"/>
              <p:cNvSpPr>
                <a:spLocks noChangeArrowheads="1"/>
              </p:cNvSpPr>
              <p:nvPr/>
            </p:nvSpPr>
            <p:spPr bwMode="auto">
              <a:xfrm>
                <a:off x="2259" y="256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0" name="Rectangle 169"/>
              <p:cNvSpPr>
                <a:spLocks noChangeArrowheads="1"/>
              </p:cNvSpPr>
              <p:nvPr/>
            </p:nvSpPr>
            <p:spPr bwMode="auto">
              <a:xfrm>
                <a:off x="2259" y="25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1" name="Rectangle 170"/>
              <p:cNvSpPr>
                <a:spLocks noChangeArrowheads="1"/>
              </p:cNvSpPr>
              <p:nvPr/>
            </p:nvSpPr>
            <p:spPr bwMode="auto">
              <a:xfrm>
                <a:off x="2253" y="257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2" name="Rectangle 171"/>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3" name="Rectangle 172"/>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4" name="Rectangle 173"/>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5" name="Rectangle 174"/>
              <p:cNvSpPr>
                <a:spLocks noChangeArrowheads="1"/>
              </p:cNvSpPr>
              <p:nvPr/>
            </p:nvSpPr>
            <p:spPr bwMode="auto">
              <a:xfrm>
                <a:off x="2265" y="256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6" name="Rectangle 175"/>
              <p:cNvSpPr>
                <a:spLocks noChangeArrowheads="1"/>
              </p:cNvSpPr>
              <p:nvPr/>
            </p:nvSpPr>
            <p:spPr bwMode="auto">
              <a:xfrm>
                <a:off x="2265" y="259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7" name="Rectangle 176"/>
              <p:cNvSpPr>
                <a:spLocks noChangeArrowheads="1"/>
              </p:cNvSpPr>
              <p:nvPr/>
            </p:nvSpPr>
            <p:spPr bwMode="auto">
              <a:xfrm>
                <a:off x="2259" y="256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8" name="Rectangle 177"/>
              <p:cNvSpPr>
                <a:spLocks noChangeArrowheads="1"/>
              </p:cNvSpPr>
              <p:nvPr/>
            </p:nvSpPr>
            <p:spPr bwMode="auto">
              <a:xfrm>
                <a:off x="2259" y="25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49" name="Rectangle 178"/>
              <p:cNvSpPr>
                <a:spLocks noChangeArrowheads="1"/>
              </p:cNvSpPr>
              <p:nvPr/>
            </p:nvSpPr>
            <p:spPr bwMode="auto">
              <a:xfrm>
                <a:off x="2253" y="257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0" name="Rectangle 179"/>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1" name="Rectangle 180"/>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2" name="Rectangle 181"/>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3" name="Rectangle 182"/>
              <p:cNvSpPr>
                <a:spLocks noChangeArrowheads="1"/>
              </p:cNvSpPr>
              <p:nvPr/>
            </p:nvSpPr>
            <p:spPr bwMode="auto">
              <a:xfrm>
                <a:off x="2265" y="256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4" name="Rectangle 183"/>
              <p:cNvSpPr>
                <a:spLocks noChangeArrowheads="1"/>
              </p:cNvSpPr>
              <p:nvPr/>
            </p:nvSpPr>
            <p:spPr bwMode="auto">
              <a:xfrm>
                <a:off x="2265" y="260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5" name="Rectangle 184"/>
              <p:cNvSpPr>
                <a:spLocks noChangeArrowheads="1"/>
              </p:cNvSpPr>
              <p:nvPr/>
            </p:nvSpPr>
            <p:spPr bwMode="auto">
              <a:xfrm>
                <a:off x="2259" y="257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6" name="Rectangle 185"/>
              <p:cNvSpPr>
                <a:spLocks noChangeArrowheads="1"/>
              </p:cNvSpPr>
              <p:nvPr/>
            </p:nvSpPr>
            <p:spPr bwMode="auto">
              <a:xfrm>
                <a:off x="2259" y="259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7" name="Rectangle 186"/>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8" name="Rectangle 187"/>
              <p:cNvSpPr>
                <a:spLocks noChangeArrowheads="1"/>
              </p:cNvSpPr>
              <p:nvPr/>
            </p:nvSpPr>
            <p:spPr bwMode="auto">
              <a:xfrm>
                <a:off x="2253" y="259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59" name="Rectangle 188"/>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0" name="Rectangle 189"/>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1" name="Rectangle 190"/>
              <p:cNvSpPr>
                <a:spLocks noChangeArrowheads="1"/>
              </p:cNvSpPr>
              <p:nvPr/>
            </p:nvSpPr>
            <p:spPr bwMode="auto">
              <a:xfrm>
                <a:off x="2265" y="256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2" name="Rectangle 191"/>
              <p:cNvSpPr>
                <a:spLocks noChangeArrowheads="1"/>
              </p:cNvSpPr>
              <p:nvPr/>
            </p:nvSpPr>
            <p:spPr bwMode="auto">
              <a:xfrm>
                <a:off x="2265" y="259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3" name="Rectangle 192"/>
              <p:cNvSpPr>
                <a:spLocks noChangeArrowheads="1"/>
              </p:cNvSpPr>
              <p:nvPr/>
            </p:nvSpPr>
            <p:spPr bwMode="auto">
              <a:xfrm>
                <a:off x="2259" y="256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4" name="Rectangle 193"/>
              <p:cNvSpPr>
                <a:spLocks noChangeArrowheads="1"/>
              </p:cNvSpPr>
              <p:nvPr/>
            </p:nvSpPr>
            <p:spPr bwMode="auto">
              <a:xfrm>
                <a:off x="2259" y="25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5" name="Rectangle 194"/>
              <p:cNvSpPr>
                <a:spLocks noChangeArrowheads="1"/>
              </p:cNvSpPr>
              <p:nvPr/>
            </p:nvSpPr>
            <p:spPr bwMode="auto">
              <a:xfrm>
                <a:off x="2253" y="257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6" name="Rectangle 195"/>
              <p:cNvSpPr>
                <a:spLocks noChangeArrowheads="1"/>
              </p:cNvSpPr>
              <p:nvPr/>
            </p:nvSpPr>
            <p:spPr bwMode="auto">
              <a:xfrm>
                <a:off x="2253" y="258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7" name="Rectangle 196"/>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8" name="Rectangle 197"/>
              <p:cNvSpPr>
                <a:spLocks noChangeArrowheads="1"/>
              </p:cNvSpPr>
              <p:nvPr/>
            </p:nvSpPr>
            <p:spPr bwMode="auto">
              <a:xfrm>
                <a:off x="2253" y="258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69" name="Rectangle 198"/>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70" name="Rectangle 199"/>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71" name="Rectangle 200"/>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72" name="Rectangle 201"/>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73" name="Rectangle 202"/>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74" name="Rectangle 203"/>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75" name="Rectangle 204"/>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876" name="Rectangle 205"/>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grpSp>
        <p:grpSp>
          <p:nvGrpSpPr>
            <p:cNvPr id="5" name="Group 407"/>
            <p:cNvGrpSpPr>
              <a:grpSpLocks/>
            </p:cNvGrpSpPr>
            <p:nvPr/>
          </p:nvGrpSpPr>
          <p:grpSpPr bwMode="auto">
            <a:xfrm>
              <a:off x="2493" y="2286"/>
              <a:ext cx="528" cy="234"/>
              <a:chOff x="2493" y="2286"/>
              <a:chExt cx="528" cy="234"/>
            </a:xfrm>
          </p:grpSpPr>
          <p:sp>
            <p:nvSpPr>
              <p:cNvPr id="59477" name="Rectangle 207"/>
              <p:cNvSpPr>
                <a:spLocks noChangeArrowheads="1"/>
              </p:cNvSpPr>
              <p:nvPr/>
            </p:nvSpPr>
            <p:spPr bwMode="auto">
              <a:xfrm>
                <a:off x="2505" y="24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78" name="Rectangle 208"/>
              <p:cNvSpPr>
                <a:spLocks noChangeArrowheads="1"/>
              </p:cNvSpPr>
              <p:nvPr/>
            </p:nvSpPr>
            <p:spPr bwMode="auto">
              <a:xfrm>
                <a:off x="2505" y="251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79" name="Rectangle 209"/>
              <p:cNvSpPr>
                <a:spLocks noChangeArrowheads="1"/>
              </p:cNvSpPr>
              <p:nvPr/>
            </p:nvSpPr>
            <p:spPr bwMode="auto">
              <a:xfrm>
                <a:off x="2499" y="248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0" name="Rectangle 210"/>
              <p:cNvSpPr>
                <a:spLocks noChangeArrowheads="1"/>
              </p:cNvSpPr>
              <p:nvPr/>
            </p:nvSpPr>
            <p:spPr bwMode="auto">
              <a:xfrm>
                <a:off x="2499" y="25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1" name="Rectangle 211"/>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2" name="Rectangle 212"/>
              <p:cNvSpPr>
                <a:spLocks noChangeArrowheads="1"/>
              </p:cNvSpPr>
              <p:nvPr/>
            </p:nvSpPr>
            <p:spPr bwMode="auto">
              <a:xfrm>
                <a:off x="2493" y="250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3" name="Rectangle 213"/>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4" name="Rectangle 214"/>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5" name="Rectangle 215"/>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6" name="Rectangle 216"/>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7" name="Rectangle 217"/>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8" name="Rectangle 218"/>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89" name="Rectangle 219"/>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0" name="Rectangle 220"/>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1" name="Rectangle 221"/>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2" name="Rectangle 222"/>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3" name="Rectangle 223"/>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4" name="Rectangle 224"/>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5" name="Rectangle 225"/>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6" name="Rectangle 226"/>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7" name="Rectangle 227"/>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8" name="Rectangle 228"/>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99" name="Rectangle 229"/>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0" name="Rectangle 230"/>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1" name="Rectangle 231"/>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2" name="Rectangle 232"/>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3" name="Rectangle 233"/>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4" name="Rectangle 234"/>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5" name="Rectangle 235"/>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6" name="Rectangle 236"/>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7" name="Rectangle 237"/>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8" name="Rectangle 238"/>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09" name="Rectangle 239"/>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0" name="Rectangle 240"/>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1" name="Rectangle 241"/>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2" name="Rectangle 242"/>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3" name="Rectangle 243"/>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4" name="Rectangle 244"/>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5" name="Rectangle 245"/>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6" name="Rectangle 246"/>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7" name="Rectangle 247"/>
              <p:cNvSpPr>
                <a:spLocks noChangeArrowheads="1"/>
              </p:cNvSpPr>
              <p:nvPr/>
            </p:nvSpPr>
            <p:spPr bwMode="auto">
              <a:xfrm>
                <a:off x="2505" y="24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8" name="Rectangle 248"/>
              <p:cNvSpPr>
                <a:spLocks noChangeArrowheads="1"/>
              </p:cNvSpPr>
              <p:nvPr/>
            </p:nvSpPr>
            <p:spPr bwMode="auto">
              <a:xfrm>
                <a:off x="2505" y="251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19" name="Rectangle 249"/>
              <p:cNvSpPr>
                <a:spLocks noChangeArrowheads="1"/>
              </p:cNvSpPr>
              <p:nvPr/>
            </p:nvSpPr>
            <p:spPr bwMode="auto">
              <a:xfrm>
                <a:off x="2499" y="248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0" name="Rectangle 250"/>
              <p:cNvSpPr>
                <a:spLocks noChangeArrowheads="1"/>
              </p:cNvSpPr>
              <p:nvPr/>
            </p:nvSpPr>
            <p:spPr bwMode="auto">
              <a:xfrm>
                <a:off x="2499" y="25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1" name="Rectangle 251"/>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2" name="Rectangle 252"/>
              <p:cNvSpPr>
                <a:spLocks noChangeArrowheads="1"/>
              </p:cNvSpPr>
              <p:nvPr/>
            </p:nvSpPr>
            <p:spPr bwMode="auto">
              <a:xfrm>
                <a:off x="2493" y="250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3" name="Rectangle 253"/>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4" name="Rectangle 254"/>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5" name="Rectangle 255"/>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6" name="Rectangle 256"/>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7" name="Rectangle 257"/>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8" name="Rectangle 258"/>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29" name="Rectangle 259"/>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0" name="Rectangle 260"/>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1" name="Rectangle 261"/>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2" name="Rectangle 262"/>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3" name="Rectangle 263"/>
              <p:cNvSpPr>
                <a:spLocks noChangeArrowheads="1"/>
              </p:cNvSpPr>
              <p:nvPr/>
            </p:nvSpPr>
            <p:spPr bwMode="auto">
              <a:xfrm>
                <a:off x="2505" y="24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4" name="Rectangle 264"/>
              <p:cNvSpPr>
                <a:spLocks noChangeArrowheads="1"/>
              </p:cNvSpPr>
              <p:nvPr/>
            </p:nvSpPr>
            <p:spPr bwMode="auto">
              <a:xfrm>
                <a:off x="2505" y="251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5" name="Rectangle 265"/>
              <p:cNvSpPr>
                <a:spLocks noChangeArrowheads="1"/>
              </p:cNvSpPr>
              <p:nvPr/>
            </p:nvSpPr>
            <p:spPr bwMode="auto">
              <a:xfrm>
                <a:off x="2499" y="248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6" name="Rectangle 266"/>
              <p:cNvSpPr>
                <a:spLocks noChangeArrowheads="1"/>
              </p:cNvSpPr>
              <p:nvPr/>
            </p:nvSpPr>
            <p:spPr bwMode="auto">
              <a:xfrm>
                <a:off x="2499" y="25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7" name="Rectangle 267"/>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8" name="Rectangle 268"/>
              <p:cNvSpPr>
                <a:spLocks noChangeArrowheads="1"/>
              </p:cNvSpPr>
              <p:nvPr/>
            </p:nvSpPr>
            <p:spPr bwMode="auto">
              <a:xfrm>
                <a:off x="2493" y="250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39" name="Rectangle 269"/>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0" name="Rectangle 270"/>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1" name="Rectangle 271"/>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2" name="Rectangle 272"/>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3" name="Rectangle 273"/>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4" name="Rectangle 274"/>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5" name="Rectangle 275"/>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6" name="Rectangle 276"/>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7" name="Rectangle 277"/>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8" name="Rectangle 278"/>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49" name="Rectangle 279"/>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0" name="Rectangle 280"/>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1" name="Rectangle 281"/>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2" name="Rectangle 282"/>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3" name="Rectangle 283"/>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4" name="Rectangle 284"/>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5" name="Rectangle 285"/>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6" name="Rectangle 286"/>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7" name="Rectangle 287"/>
              <p:cNvSpPr>
                <a:spLocks noChangeArrowheads="1"/>
              </p:cNvSpPr>
              <p:nvPr/>
            </p:nvSpPr>
            <p:spPr bwMode="auto">
              <a:xfrm>
                <a:off x="2505" y="24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8" name="Rectangle 288"/>
              <p:cNvSpPr>
                <a:spLocks noChangeArrowheads="1"/>
              </p:cNvSpPr>
              <p:nvPr/>
            </p:nvSpPr>
            <p:spPr bwMode="auto">
              <a:xfrm>
                <a:off x="2505" y="251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59" name="Rectangle 289"/>
              <p:cNvSpPr>
                <a:spLocks noChangeArrowheads="1"/>
              </p:cNvSpPr>
              <p:nvPr/>
            </p:nvSpPr>
            <p:spPr bwMode="auto">
              <a:xfrm>
                <a:off x="2499" y="248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0" name="Rectangle 290"/>
              <p:cNvSpPr>
                <a:spLocks noChangeArrowheads="1"/>
              </p:cNvSpPr>
              <p:nvPr/>
            </p:nvSpPr>
            <p:spPr bwMode="auto">
              <a:xfrm>
                <a:off x="2499" y="25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1" name="Rectangle 291"/>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2" name="Rectangle 292"/>
              <p:cNvSpPr>
                <a:spLocks noChangeArrowheads="1"/>
              </p:cNvSpPr>
              <p:nvPr/>
            </p:nvSpPr>
            <p:spPr bwMode="auto">
              <a:xfrm>
                <a:off x="2493" y="250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3" name="Rectangle 293"/>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4" name="Rectangle 294"/>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5" name="Rectangle 295"/>
              <p:cNvSpPr>
                <a:spLocks noChangeArrowheads="1"/>
              </p:cNvSpPr>
              <p:nvPr/>
            </p:nvSpPr>
            <p:spPr bwMode="auto">
              <a:xfrm>
                <a:off x="2505" y="247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6" name="Rectangle 296"/>
              <p:cNvSpPr>
                <a:spLocks noChangeArrowheads="1"/>
              </p:cNvSpPr>
              <p:nvPr/>
            </p:nvSpPr>
            <p:spPr bwMode="auto">
              <a:xfrm>
                <a:off x="2505" y="250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7" name="Rectangle 297"/>
              <p:cNvSpPr>
                <a:spLocks noChangeArrowheads="1"/>
              </p:cNvSpPr>
              <p:nvPr/>
            </p:nvSpPr>
            <p:spPr bwMode="auto">
              <a:xfrm>
                <a:off x="2499" y="247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8" name="Rectangle 298"/>
              <p:cNvSpPr>
                <a:spLocks noChangeArrowheads="1"/>
              </p:cNvSpPr>
              <p:nvPr/>
            </p:nvSpPr>
            <p:spPr bwMode="auto">
              <a:xfrm>
                <a:off x="2499" y="250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69" name="Rectangle 299"/>
              <p:cNvSpPr>
                <a:spLocks noChangeArrowheads="1"/>
              </p:cNvSpPr>
              <p:nvPr/>
            </p:nvSpPr>
            <p:spPr bwMode="auto">
              <a:xfrm>
                <a:off x="2493" y="248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0" name="Rectangle 300"/>
              <p:cNvSpPr>
                <a:spLocks noChangeArrowheads="1"/>
              </p:cNvSpPr>
              <p:nvPr/>
            </p:nvSpPr>
            <p:spPr bwMode="auto">
              <a:xfrm>
                <a:off x="2493" y="249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1" name="Rectangle 301"/>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2" name="Rectangle 302"/>
              <p:cNvSpPr>
                <a:spLocks noChangeArrowheads="1"/>
              </p:cNvSpPr>
              <p:nvPr/>
            </p:nvSpPr>
            <p:spPr bwMode="auto">
              <a:xfrm>
                <a:off x="2493" y="249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3" name="Rectangle 303"/>
              <p:cNvSpPr>
                <a:spLocks noChangeArrowheads="1"/>
              </p:cNvSpPr>
              <p:nvPr/>
            </p:nvSpPr>
            <p:spPr bwMode="auto">
              <a:xfrm>
                <a:off x="2745" y="23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4" name="Rectangle 304"/>
              <p:cNvSpPr>
                <a:spLocks noChangeArrowheads="1"/>
              </p:cNvSpPr>
              <p:nvPr/>
            </p:nvSpPr>
            <p:spPr bwMode="auto">
              <a:xfrm>
                <a:off x="2745" y="242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5" name="Rectangle 305"/>
              <p:cNvSpPr>
                <a:spLocks noChangeArrowheads="1"/>
              </p:cNvSpPr>
              <p:nvPr/>
            </p:nvSpPr>
            <p:spPr bwMode="auto">
              <a:xfrm>
                <a:off x="2739" y="239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6" name="Rectangle 306"/>
              <p:cNvSpPr>
                <a:spLocks noChangeArrowheads="1"/>
              </p:cNvSpPr>
              <p:nvPr/>
            </p:nvSpPr>
            <p:spPr bwMode="auto">
              <a:xfrm>
                <a:off x="2739" y="241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7" name="Rectangle 307"/>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8" name="Rectangle 308"/>
              <p:cNvSpPr>
                <a:spLocks noChangeArrowheads="1"/>
              </p:cNvSpPr>
              <p:nvPr/>
            </p:nvSpPr>
            <p:spPr bwMode="auto">
              <a:xfrm>
                <a:off x="2733" y="241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79" name="Rectangle 309"/>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0" name="Rectangle 310"/>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1" name="Rectangle 311"/>
              <p:cNvSpPr>
                <a:spLocks noChangeArrowheads="1"/>
              </p:cNvSpPr>
              <p:nvPr/>
            </p:nvSpPr>
            <p:spPr bwMode="auto">
              <a:xfrm>
                <a:off x="2745" y="2376"/>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2" name="Rectangle 312"/>
              <p:cNvSpPr>
                <a:spLocks noChangeArrowheads="1"/>
              </p:cNvSpPr>
              <p:nvPr/>
            </p:nvSpPr>
            <p:spPr bwMode="auto">
              <a:xfrm>
                <a:off x="2745" y="241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3" name="Rectangle 313"/>
              <p:cNvSpPr>
                <a:spLocks noChangeArrowheads="1"/>
              </p:cNvSpPr>
              <p:nvPr/>
            </p:nvSpPr>
            <p:spPr bwMode="auto">
              <a:xfrm>
                <a:off x="2739" y="23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4" name="Rectangle 314"/>
              <p:cNvSpPr>
                <a:spLocks noChangeArrowheads="1"/>
              </p:cNvSpPr>
              <p:nvPr/>
            </p:nvSpPr>
            <p:spPr bwMode="auto">
              <a:xfrm>
                <a:off x="2739" y="2406"/>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5" name="Rectangle 315"/>
              <p:cNvSpPr>
                <a:spLocks noChangeArrowheads="1"/>
              </p:cNvSpPr>
              <p:nvPr/>
            </p:nvSpPr>
            <p:spPr bwMode="auto">
              <a:xfrm>
                <a:off x="2733" y="2388"/>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6" name="Rectangle 316"/>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7" name="Rectangle 317"/>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8" name="Rectangle 318"/>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89" name="Rectangle 319"/>
              <p:cNvSpPr>
                <a:spLocks noChangeArrowheads="1"/>
              </p:cNvSpPr>
              <p:nvPr/>
            </p:nvSpPr>
            <p:spPr bwMode="auto">
              <a:xfrm>
                <a:off x="2745" y="2376"/>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0" name="Rectangle 320"/>
              <p:cNvSpPr>
                <a:spLocks noChangeArrowheads="1"/>
              </p:cNvSpPr>
              <p:nvPr/>
            </p:nvSpPr>
            <p:spPr bwMode="auto">
              <a:xfrm>
                <a:off x="2745" y="241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1" name="Rectangle 321"/>
              <p:cNvSpPr>
                <a:spLocks noChangeArrowheads="1"/>
              </p:cNvSpPr>
              <p:nvPr/>
            </p:nvSpPr>
            <p:spPr bwMode="auto">
              <a:xfrm>
                <a:off x="2739" y="23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2" name="Rectangle 322"/>
              <p:cNvSpPr>
                <a:spLocks noChangeArrowheads="1"/>
              </p:cNvSpPr>
              <p:nvPr/>
            </p:nvSpPr>
            <p:spPr bwMode="auto">
              <a:xfrm>
                <a:off x="2739" y="2406"/>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3" name="Rectangle 323"/>
              <p:cNvSpPr>
                <a:spLocks noChangeArrowheads="1"/>
              </p:cNvSpPr>
              <p:nvPr/>
            </p:nvSpPr>
            <p:spPr bwMode="auto">
              <a:xfrm>
                <a:off x="2733" y="2388"/>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4" name="Rectangle 324"/>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5" name="Rectangle 325"/>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6" name="Rectangle 326"/>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7" name="Rectangle 327"/>
              <p:cNvSpPr>
                <a:spLocks noChangeArrowheads="1"/>
              </p:cNvSpPr>
              <p:nvPr/>
            </p:nvSpPr>
            <p:spPr bwMode="auto">
              <a:xfrm>
                <a:off x="2745" y="238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8" name="Rectangle 328"/>
              <p:cNvSpPr>
                <a:spLocks noChangeArrowheads="1"/>
              </p:cNvSpPr>
              <p:nvPr/>
            </p:nvSpPr>
            <p:spPr bwMode="auto">
              <a:xfrm>
                <a:off x="2745" y="241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599" name="Rectangle 329"/>
              <p:cNvSpPr>
                <a:spLocks noChangeArrowheads="1"/>
              </p:cNvSpPr>
              <p:nvPr/>
            </p:nvSpPr>
            <p:spPr bwMode="auto">
              <a:xfrm>
                <a:off x="2739" y="238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0" name="Rectangle 330"/>
              <p:cNvSpPr>
                <a:spLocks noChangeArrowheads="1"/>
              </p:cNvSpPr>
              <p:nvPr/>
            </p:nvSpPr>
            <p:spPr bwMode="auto">
              <a:xfrm>
                <a:off x="2739" y="241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1" name="Rectangle 331"/>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2" name="Rectangle 332"/>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3" name="Rectangle 333"/>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4" name="Rectangle 334"/>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5" name="Rectangle 335"/>
              <p:cNvSpPr>
                <a:spLocks noChangeArrowheads="1"/>
              </p:cNvSpPr>
              <p:nvPr/>
            </p:nvSpPr>
            <p:spPr bwMode="auto">
              <a:xfrm>
                <a:off x="2745" y="238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6" name="Rectangle 336"/>
              <p:cNvSpPr>
                <a:spLocks noChangeArrowheads="1"/>
              </p:cNvSpPr>
              <p:nvPr/>
            </p:nvSpPr>
            <p:spPr bwMode="auto">
              <a:xfrm>
                <a:off x="2745" y="241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7" name="Rectangle 337"/>
              <p:cNvSpPr>
                <a:spLocks noChangeArrowheads="1"/>
              </p:cNvSpPr>
              <p:nvPr/>
            </p:nvSpPr>
            <p:spPr bwMode="auto">
              <a:xfrm>
                <a:off x="2739" y="238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8" name="Rectangle 338"/>
              <p:cNvSpPr>
                <a:spLocks noChangeArrowheads="1"/>
              </p:cNvSpPr>
              <p:nvPr/>
            </p:nvSpPr>
            <p:spPr bwMode="auto">
              <a:xfrm>
                <a:off x="2739" y="241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09" name="Rectangle 339"/>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0" name="Rectangle 340"/>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1" name="Rectangle 341"/>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2" name="Rectangle 342"/>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3" name="Rectangle 343"/>
              <p:cNvSpPr>
                <a:spLocks noChangeArrowheads="1"/>
              </p:cNvSpPr>
              <p:nvPr/>
            </p:nvSpPr>
            <p:spPr bwMode="auto">
              <a:xfrm>
                <a:off x="2745" y="23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4" name="Rectangle 344"/>
              <p:cNvSpPr>
                <a:spLocks noChangeArrowheads="1"/>
              </p:cNvSpPr>
              <p:nvPr/>
            </p:nvSpPr>
            <p:spPr bwMode="auto">
              <a:xfrm>
                <a:off x="2745" y="242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5" name="Rectangle 345"/>
              <p:cNvSpPr>
                <a:spLocks noChangeArrowheads="1"/>
              </p:cNvSpPr>
              <p:nvPr/>
            </p:nvSpPr>
            <p:spPr bwMode="auto">
              <a:xfrm>
                <a:off x="2739" y="239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6" name="Rectangle 346"/>
              <p:cNvSpPr>
                <a:spLocks noChangeArrowheads="1"/>
              </p:cNvSpPr>
              <p:nvPr/>
            </p:nvSpPr>
            <p:spPr bwMode="auto">
              <a:xfrm>
                <a:off x="2739" y="241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7" name="Rectangle 347"/>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8" name="Rectangle 348"/>
              <p:cNvSpPr>
                <a:spLocks noChangeArrowheads="1"/>
              </p:cNvSpPr>
              <p:nvPr/>
            </p:nvSpPr>
            <p:spPr bwMode="auto">
              <a:xfrm>
                <a:off x="2733" y="241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19" name="Rectangle 349"/>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0" name="Rectangle 350"/>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1" name="Rectangle 351"/>
              <p:cNvSpPr>
                <a:spLocks noChangeArrowheads="1"/>
              </p:cNvSpPr>
              <p:nvPr/>
            </p:nvSpPr>
            <p:spPr bwMode="auto">
              <a:xfrm>
                <a:off x="2745" y="2376"/>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2" name="Rectangle 352"/>
              <p:cNvSpPr>
                <a:spLocks noChangeArrowheads="1"/>
              </p:cNvSpPr>
              <p:nvPr/>
            </p:nvSpPr>
            <p:spPr bwMode="auto">
              <a:xfrm>
                <a:off x="2745" y="241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3" name="Rectangle 353"/>
              <p:cNvSpPr>
                <a:spLocks noChangeArrowheads="1"/>
              </p:cNvSpPr>
              <p:nvPr/>
            </p:nvSpPr>
            <p:spPr bwMode="auto">
              <a:xfrm>
                <a:off x="2739" y="238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4" name="Rectangle 354"/>
              <p:cNvSpPr>
                <a:spLocks noChangeArrowheads="1"/>
              </p:cNvSpPr>
              <p:nvPr/>
            </p:nvSpPr>
            <p:spPr bwMode="auto">
              <a:xfrm>
                <a:off x="2739" y="2406"/>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5" name="Rectangle 355"/>
              <p:cNvSpPr>
                <a:spLocks noChangeArrowheads="1"/>
              </p:cNvSpPr>
              <p:nvPr/>
            </p:nvSpPr>
            <p:spPr bwMode="auto">
              <a:xfrm>
                <a:off x="2733" y="2388"/>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6" name="Rectangle 356"/>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7" name="Rectangle 357"/>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8" name="Rectangle 358"/>
              <p:cNvSpPr>
                <a:spLocks noChangeArrowheads="1"/>
              </p:cNvSpPr>
              <p:nvPr/>
            </p:nvSpPr>
            <p:spPr bwMode="auto">
              <a:xfrm>
                <a:off x="2733" y="239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29" name="Rectangle 359"/>
              <p:cNvSpPr>
                <a:spLocks noChangeArrowheads="1"/>
              </p:cNvSpPr>
              <p:nvPr/>
            </p:nvSpPr>
            <p:spPr bwMode="auto">
              <a:xfrm>
                <a:off x="2745" y="238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0" name="Rectangle 360"/>
              <p:cNvSpPr>
                <a:spLocks noChangeArrowheads="1"/>
              </p:cNvSpPr>
              <p:nvPr/>
            </p:nvSpPr>
            <p:spPr bwMode="auto">
              <a:xfrm>
                <a:off x="2745" y="2424"/>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1" name="Rectangle 361"/>
              <p:cNvSpPr>
                <a:spLocks noChangeArrowheads="1"/>
              </p:cNvSpPr>
              <p:nvPr/>
            </p:nvSpPr>
            <p:spPr bwMode="auto">
              <a:xfrm>
                <a:off x="2739" y="2394"/>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2" name="Rectangle 362"/>
              <p:cNvSpPr>
                <a:spLocks noChangeArrowheads="1"/>
              </p:cNvSpPr>
              <p:nvPr/>
            </p:nvSpPr>
            <p:spPr bwMode="auto">
              <a:xfrm>
                <a:off x="2739" y="241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3" name="Rectangle 363"/>
              <p:cNvSpPr>
                <a:spLocks noChangeArrowheads="1"/>
              </p:cNvSpPr>
              <p:nvPr/>
            </p:nvSpPr>
            <p:spPr bwMode="auto">
              <a:xfrm>
                <a:off x="2733" y="240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4" name="Rectangle 364"/>
              <p:cNvSpPr>
                <a:spLocks noChangeArrowheads="1"/>
              </p:cNvSpPr>
              <p:nvPr/>
            </p:nvSpPr>
            <p:spPr bwMode="auto">
              <a:xfrm>
                <a:off x="2733" y="2412"/>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5" name="Rectangle 365"/>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6" name="Rectangle 366"/>
              <p:cNvSpPr>
                <a:spLocks noChangeArrowheads="1"/>
              </p:cNvSpPr>
              <p:nvPr/>
            </p:nvSpPr>
            <p:spPr bwMode="auto">
              <a:xfrm>
                <a:off x="2733" y="240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7" name="Rectangle 367"/>
              <p:cNvSpPr>
                <a:spLocks noChangeArrowheads="1"/>
              </p:cNvSpPr>
              <p:nvPr/>
            </p:nvSpPr>
            <p:spPr bwMode="auto">
              <a:xfrm>
                <a:off x="2991" y="229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8" name="Rectangle 368"/>
              <p:cNvSpPr>
                <a:spLocks noChangeArrowheads="1"/>
              </p:cNvSpPr>
              <p:nvPr/>
            </p:nvSpPr>
            <p:spPr bwMode="auto">
              <a:xfrm>
                <a:off x="2991" y="232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39" name="Rectangle 369"/>
              <p:cNvSpPr>
                <a:spLocks noChangeArrowheads="1"/>
              </p:cNvSpPr>
              <p:nvPr/>
            </p:nvSpPr>
            <p:spPr bwMode="auto">
              <a:xfrm>
                <a:off x="2985" y="229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0" name="Rectangle 370"/>
              <p:cNvSpPr>
                <a:spLocks noChangeArrowheads="1"/>
              </p:cNvSpPr>
              <p:nvPr/>
            </p:nvSpPr>
            <p:spPr bwMode="auto">
              <a:xfrm>
                <a:off x="2985" y="232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1" name="Rectangle 371"/>
              <p:cNvSpPr>
                <a:spLocks noChangeArrowheads="1"/>
              </p:cNvSpPr>
              <p:nvPr/>
            </p:nvSpPr>
            <p:spPr bwMode="auto">
              <a:xfrm>
                <a:off x="2979" y="230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2" name="Rectangle 372"/>
              <p:cNvSpPr>
                <a:spLocks noChangeArrowheads="1"/>
              </p:cNvSpPr>
              <p:nvPr/>
            </p:nvSpPr>
            <p:spPr bwMode="auto">
              <a:xfrm>
                <a:off x="2979" y="231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3" name="Rectangle 373"/>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4" name="Rectangle 374"/>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5" name="Rectangle 375"/>
              <p:cNvSpPr>
                <a:spLocks noChangeArrowheads="1"/>
              </p:cNvSpPr>
              <p:nvPr/>
            </p:nvSpPr>
            <p:spPr bwMode="auto">
              <a:xfrm>
                <a:off x="2991" y="2286"/>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6" name="Rectangle 376"/>
              <p:cNvSpPr>
                <a:spLocks noChangeArrowheads="1"/>
              </p:cNvSpPr>
              <p:nvPr/>
            </p:nvSpPr>
            <p:spPr bwMode="auto">
              <a:xfrm>
                <a:off x="2991" y="232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7" name="Rectangle 377"/>
              <p:cNvSpPr>
                <a:spLocks noChangeArrowheads="1"/>
              </p:cNvSpPr>
              <p:nvPr/>
            </p:nvSpPr>
            <p:spPr bwMode="auto">
              <a:xfrm>
                <a:off x="2985" y="22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8" name="Rectangle 378"/>
              <p:cNvSpPr>
                <a:spLocks noChangeArrowheads="1"/>
              </p:cNvSpPr>
              <p:nvPr/>
            </p:nvSpPr>
            <p:spPr bwMode="auto">
              <a:xfrm>
                <a:off x="2985" y="2316"/>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49" name="Rectangle 379"/>
              <p:cNvSpPr>
                <a:spLocks noChangeArrowheads="1"/>
              </p:cNvSpPr>
              <p:nvPr/>
            </p:nvSpPr>
            <p:spPr bwMode="auto">
              <a:xfrm>
                <a:off x="2979" y="2298"/>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0" name="Rectangle 380"/>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1" name="Rectangle 381"/>
              <p:cNvSpPr>
                <a:spLocks noChangeArrowheads="1"/>
              </p:cNvSpPr>
              <p:nvPr/>
            </p:nvSpPr>
            <p:spPr bwMode="auto">
              <a:xfrm>
                <a:off x="2979" y="230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2" name="Rectangle 382"/>
              <p:cNvSpPr>
                <a:spLocks noChangeArrowheads="1"/>
              </p:cNvSpPr>
              <p:nvPr/>
            </p:nvSpPr>
            <p:spPr bwMode="auto">
              <a:xfrm>
                <a:off x="2979" y="230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3" name="Rectangle 383"/>
              <p:cNvSpPr>
                <a:spLocks noChangeArrowheads="1"/>
              </p:cNvSpPr>
              <p:nvPr/>
            </p:nvSpPr>
            <p:spPr bwMode="auto">
              <a:xfrm>
                <a:off x="2991" y="2286"/>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4" name="Rectangle 384"/>
              <p:cNvSpPr>
                <a:spLocks noChangeArrowheads="1"/>
              </p:cNvSpPr>
              <p:nvPr/>
            </p:nvSpPr>
            <p:spPr bwMode="auto">
              <a:xfrm>
                <a:off x="2991" y="232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5" name="Rectangle 385"/>
              <p:cNvSpPr>
                <a:spLocks noChangeArrowheads="1"/>
              </p:cNvSpPr>
              <p:nvPr/>
            </p:nvSpPr>
            <p:spPr bwMode="auto">
              <a:xfrm>
                <a:off x="2985" y="229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6" name="Rectangle 386"/>
              <p:cNvSpPr>
                <a:spLocks noChangeArrowheads="1"/>
              </p:cNvSpPr>
              <p:nvPr/>
            </p:nvSpPr>
            <p:spPr bwMode="auto">
              <a:xfrm>
                <a:off x="2985" y="2316"/>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7" name="Rectangle 387"/>
              <p:cNvSpPr>
                <a:spLocks noChangeArrowheads="1"/>
              </p:cNvSpPr>
              <p:nvPr/>
            </p:nvSpPr>
            <p:spPr bwMode="auto">
              <a:xfrm>
                <a:off x="2979" y="2298"/>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8" name="Rectangle 388"/>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59" name="Rectangle 389"/>
              <p:cNvSpPr>
                <a:spLocks noChangeArrowheads="1"/>
              </p:cNvSpPr>
              <p:nvPr/>
            </p:nvSpPr>
            <p:spPr bwMode="auto">
              <a:xfrm>
                <a:off x="2979" y="230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0" name="Rectangle 390"/>
              <p:cNvSpPr>
                <a:spLocks noChangeArrowheads="1"/>
              </p:cNvSpPr>
              <p:nvPr/>
            </p:nvSpPr>
            <p:spPr bwMode="auto">
              <a:xfrm>
                <a:off x="2979" y="230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1" name="Rectangle 391"/>
              <p:cNvSpPr>
                <a:spLocks noChangeArrowheads="1"/>
              </p:cNvSpPr>
              <p:nvPr/>
            </p:nvSpPr>
            <p:spPr bwMode="auto">
              <a:xfrm>
                <a:off x="2991" y="229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2" name="Rectangle 392"/>
              <p:cNvSpPr>
                <a:spLocks noChangeArrowheads="1"/>
              </p:cNvSpPr>
              <p:nvPr/>
            </p:nvSpPr>
            <p:spPr bwMode="auto">
              <a:xfrm>
                <a:off x="2991" y="232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3" name="Rectangle 393"/>
              <p:cNvSpPr>
                <a:spLocks noChangeArrowheads="1"/>
              </p:cNvSpPr>
              <p:nvPr/>
            </p:nvSpPr>
            <p:spPr bwMode="auto">
              <a:xfrm>
                <a:off x="2985" y="229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4" name="Rectangle 394"/>
              <p:cNvSpPr>
                <a:spLocks noChangeArrowheads="1"/>
              </p:cNvSpPr>
              <p:nvPr/>
            </p:nvSpPr>
            <p:spPr bwMode="auto">
              <a:xfrm>
                <a:off x="2985" y="232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5" name="Rectangle 395"/>
              <p:cNvSpPr>
                <a:spLocks noChangeArrowheads="1"/>
              </p:cNvSpPr>
              <p:nvPr/>
            </p:nvSpPr>
            <p:spPr bwMode="auto">
              <a:xfrm>
                <a:off x="2979" y="230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6" name="Rectangle 396"/>
              <p:cNvSpPr>
                <a:spLocks noChangeArrowheads="1"/>
              </p:cNvSpPr>
              <p:nvPr/>
            </p:nvSpPr>
            <p:spPr bwMode="auto">
              <a:xfrm>
                <a:off x="2979" y="231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7" name="Rectangle 397"/>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8" name="Rectangle 398"/>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69" name="Rectangle 399"/>
              <p:cNvSpPr>
                <a:spLocks noChangeArrowheads="1"/>
              </p:cNvSpPr>
              <p:nvPr/>
            </p:nvSpPr>
            <p:spPr bwMode="auto">
              <a:xfrm>
                <a:off x="2991" y="229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0" name="Rectangle 400"/>
              <p:cNvSpPr>
                <a:spLocks noChangeArrowheads="1"/>
              </p:cNvSpPr>
              <p:nvPr/>
            </p:nvSpPr>
            <p:spPr bwMode="auto">
              <a:xfrm>
                <a:off x="2991" y="232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1" name="Rectangle 401"/>
              <p:cNvSpPr>
                <a:spLocks noChangeArrowheads="1"/>
              </p:cNvSpPr>
              <p:nvPr/>
            </p:nvSpPr>
            <p:spPr bwMode="auto">
              <a:xfrm>
                <a:off x="2985" y="229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2" name="Rectangle 402"/>
              <p:cNvSpPr>
                <a:spLocks noChangeArrowheads="1"/>
              </p:cNvSpPr>
              <p:nvPr/>
            </p:nvSpPr>
            <p:spPr bwMode="auto">
              <a:xfrm>
                <a:off x="2985" y="232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3" name="Rectangle 403"/>
              <p:cNvSpPr>
                <a:spLocks noChangeArrowheads="1"/>
              </p:cNvSpPr>
              <p:nvPr/>
            </p:nvSpPr>
            <p:spPr bwMode="auto">
              <a:xfrm>
                <a:off x="2979" y="230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4" name="Rectangle 404"/>
              <p:cNvSpPr>
                <a:spLocks noChangeArrowheads="1"/>
              </p:cNvSpPr>
              <p:nvPr/>
            </p:nvSpPr>
            <p:spPr bwMode="auto">
              <a:xfrm>
                <a:off x="2979" y="231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5" name="Rectangle 405"/>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676" name="Rectangle 406"/>
              <p:cNvSpPr>
                <a:spLocks noChangeArrowheads="1"/>
              </p:cNvSpPr>
              <p:nvPr/>
            </p:nvSpPr>
            <p:spPr bwMode="auto">
              <a:xfrm>
                <a:off x="2979" y="231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grpSp>
        <p:sp>
          <p:nvSpPr>
            <p:cNvPr id="6" name="Rectangle 408"/>
            <p:cNvSpPr>
              <a:spLocks noChangeArrowheads="1"/>
            </p:cNvSpPr>
            <p:nvPr/>
          </p:nvSpPr>
          <p:spPr bwMode="auto">
            <a:xfrm>
              <a:off x="3231" y="220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7" name="Rectangle 409"/>
            <p:cNvSpPr>
              <a:spLocks noChangeArrowheads="1"/>
            </p:cNvSpPr>
            <p:nvPr/>
          </p:nvSpPr>
          <p:spPr bwMode="auto">
            <a:xfrm>
              <a:off x="3231" y="223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8" name="Rectangle 410"/>
            <p:cNvSpPr>
              <a:spLocks noChangeArrowheads="1"/>
            </p:cNvSpPr>
            <p:nvPr/>
          </p:nvSpPr>
          <p:spPr bwMode="auto">
            <a:xfrm>
              <a:off x="3225" y="22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9" name="Rectangle 411"/>
            <p:cNvSpPr>
              <a:spLocks noChangeArrowheads="1"/>
            </p:cNvSpPr>
            <p:nvPr/>
          </p:nvSpPr>
          <p:spPr bwMode="auto">
            <a:xfrm>
              <a:off x="3225" y="223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0" name="Rectangle 412"/>
            <p:cNvSpPr>
              <a:spLocks noChangeArrowheads="1"/>
            </p:cNvSpPr>
            <p:nvPr/>
          </p:nvSpPr>
          <p:spPr bwMode="auto">
            <a:xfrm>
              <a:off x="3219" y="221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1" name="Rectangle 413"/>
            <p:cNvSpPr>
              <a:spLocks noChangeArrowheads="1"/>
            </p:cNvSpPr>
            <p:nvPr/>
          </p:nvSpPr>
          <p:spPr bwMode="auto">
            <a:xfrm>
              <a:off x="3219" y="222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2" name="Rectangle 414"/>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3" name="Rectangle 415"/>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4" name="Rectangle 416"/>
            <p:cNvSpPr>
              <a:spLocks noChangeArrowheads="1"/>
            </p:cNvSpPr>
            <p:nvPr/>
          </p:nvSpPr>
          <p:spPr bwMode="auto">
            <a:xfrm>
              <a:off x="3231" y="220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5" name="Rectangle 417"/>
            <p:cNvSpPr>
              <a:spLocks noChangeArrowheads="1"/>
            </p:cNvSpPr>
            <p:nvPr/>
          </p:nvSpPr>
          <p:spPr bwMode="auto">
            <a:xfrm>
              <a:off x="3231" y="223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6" name="Rectangle 418"/>
            <p:cNvSpPr>
              <a:spLocks noChangeArrowheads="1"/>
            </p:cNvSpPr>
            <p:nvPr/>
          </p:nvSpPr>
          <p:spPr bwMode="auto">
            <a:xfrm>
              <a:off x="3225" y="22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7" name="Rectangle 419"/>
            <p:cNvSpPr>
              <a:spLocks noChangeArrowheads="1"/>
            </p:cNvSpPr>
            <p:nvPr/>
          </p:nvSpPr>
          <p:spPr bwMode="auto">
            <a:xfrm>
              <a:off x="3225" y="223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8" name="Rectangle 420"/>
            <p:cNvSpPr>
              <a:spLocks noChangeArrowheads="1"/>
            </p:cNvSpPr>
            <p:nvPr/>
          </p:nvSpPr>
          <p:spPr bwMode="auto">
            <a:xfrm>
              <a:off x="3219" y="221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19" name="Rectangle 421"/>
            <p:cNvSpPr>
              <a:spLocks noChangeArrowheads="1"/>
            </p:cNvSpPr>
            <p:nvPr/>
          </p:nvSpPr>
          <p:spPr bwMode="auto">
            <a:xfrm>
              <a:off x="3219" y="222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0" name="Rectangle 422"/>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1" name="Rectangle 423"/>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2" name="Rectangle 424"/>
            <p:cNvSpPr>
              <a:spLocks noChangeArrowheads="1"/>
            </p:cNvSpPr>
            <p:nvPr/>
          </p:nvSpPr>
          <p:spPr bwMode="auto">
            <a:xfrm>
              <a:off x="3231" y="220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3" name="Rectangle 425"/>
            <p:cNvSpPr>
              <a:spLocks noChangeArrowheads="1"/>
            </p:cNvSpPr>
            <p:nvPr/>
          </p:nvSpPr>
          <p:spPr bwMode="auto">
            <a:xfrm>
              <a:off x="3231" y="223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4" name="Rectangle 426"/>
            <p:cNvSpPr>
              <a:spLocks noChangeArrowheads="1"/>
            </p:cNvSpPr>
            <p:nvPr/>
          </p:nvSpPr>
          <p:spPr bwMode="auto">
            <a:xfrm>
              <a:off x="3225" y="22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5" name="Rectangle 427"/>
            <p:cNvSpPr>
              <a:spLocks noChangeArrowheads="1"/>
            </p:cNvSpPr>
            <p:nvPr/>
          </p:nvSpPr>
          <p:spPr bwMode="auto">
            <a:xfrm>
              <a:off x="3225" y="223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6" name="Rectangle 428"/>
            <p:cNvSpPr>
              <a:spLocks noChangeArrowheads="1"/>
            </p:cNvSpPr>
            <p:nvPr/>
          </p:nvSpPr>
          <p:spPr bwMode="auto">
            <a:xfrm>
              <a:off x="3219" y="221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7" name="Rectangle 429"/>
            <p:cNvSpPr>
              <a:spLocks noChangeArrowheads="1"/>
            </p:cNvSpPr>
            <p:nvPr/>
          </p:nvSpPr>
          <p:spPr bwMode="auto">
            <a:xfrm>
              <a:off x="3219" y="222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8" name="Rectangle 430"/>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29" name="Rectangle 431"/>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30" name="Rectangle 432"/>
            <p:cNvSpPr>
              <a:spLocks noChangeArrowheads="1"/>
            </p:cNvSpPr>
            <p:nvPr/>
          </p:nvSpPr>
          <p:spPr bwMode="auto">
            <a:xfrm>
              <a:off x="3231" y="220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31" name="Rectangle 433"/>
            <p:cNvSpPr>
              <a:spLocks noChangeArrowheads="1"/>
            </p:cNvSpPr>
            <p:nvPr/>
          </p:nvSpPr>
          <p:spPr bwMode="auto">
            <a:xfrm>
              <a:off x="3231" y="223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392" name="Rectangle 434"/>
            <p:cNvSpPr>
              <a:spLocks noChangeArrowheads="1"/>
            </p:cNvSpPr>
            <p:nvPr/>
          </p:nvSpPr>
          <p:spPr bwMode="auto">
            <a:xfrm>
              <a:off x="3225" y="220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393" name="Rectangle 435"/>
            <p:cNvSpPr>
              <a:spLocks noChangeArrowheads="1"/>
            </p:cNvSpPr>
            <p:nvPr/>
          </p:nvSpPr>
          <p:spPr bwMode="auto">
            <a:xfrm>
              <a:off x="3225" y="223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395" name="Rectangle 436"/>
            <p:cNvSpPr>
              <a:spLocks noChangeArrowheads="1"/>
            </p:cNvSpPr>
            <p:nvPr/>
          </p:nvSpPr>
          <p:spPr bwMode="auto">
            <a:xfrm>
              <a:off x="3219" y="221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396" name="Rectangle 437"/>
            <p:cNvSpPr>
              <a:spLocks noChangeArrowheads="1"/>
            </p:cNvSpPr>
            <p:nvPr/>
          </p:nvSpPr>
          <p:spPr bwMode="auto">
            <a:xfrm>
              <a:off x="3219" y="222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397" name="Rectangle 438"/>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398" name="Rectangle 439"/>
            <p:cNvSpPr>
              <a:spLocks noChangeArrowheads="1"/>
            </p:cNvSpPr>
            <p:nvPr/>
          </p:nvSpPr>
          <p:spPr bwMode="auto">
            <a:xfrm>
              <a:off x="3219" y="222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399" name="Rectangle 440"/>
            <p:cNvSpPr>
              <a:spLocks noChangeArrowheads="1"/>
            </p:cNvSpPr>
            <p:nvPr/>
          </p:nvSpPr>
          <p:spPr bwMode="auto">
            <a:xfrm>
              <a:off x="3471" y="211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0" name="Rectangle 441"/>
            <p:cNvSpPr>
              <a:spLocks noChangeArrowheads="1"/>
            </p:cNvSpPr>
            <p:nvPr/>
          </p:nvSpPr>
          <p:spPr bwMode="auto">
            <a:xfrm>
              <a:off x="3471" y="214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1" name="Rectangle 442"/>
            <p:cNvSpPr>
              <a:spLocks noChangeArrowheads="1"/>
            </p:cNvSpPr>
            <p:nvPr/>
          </p:nvSpPr>
          <p:spPr bwMode="auto">
            <a:xfrm>
              <a:off x="3465" y="211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2" name="Rectangle 443"/>
            <p:cNvSpPr>
              <a:spLocks noChangeArrowheads="1"/>
            </p:cNvSpPr>
            <p:nvPr/>
          </p:nvSpPr>
          <p:spPr bwMode="auto">
            <a:xfrm>
              <a:off x="3465" y="214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3" name="Rectangle 444"/>
            <p:cNvSpPr>
              <a:spLocks noChangeArrowheads="1"/>
            </p:cNvSpPr>
            <p:nvPr/>
          </p:nvSpPr>
          <p:spPr bwMode="auto">
            <a:xfrm>
              <a:off x="3459" y="212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4" name="Rectangle 445"/>
            <p:cNvSpPr>
              <a:spLocks noChangeArrowheads="1"/>
            </p:cNvSpPr>
            <p:nvPr/>
          </p:nvSpPr>
          <p:spPr bwMode="auto">
            <a:xfrm>
              <a:off x="3459" y="213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5" name="Rectangle 446"/>
            <p:cNvSpPr>
              <a:spLocks noChangeArrowheads="1"/>
            </p:cNvSpPr>
            <p:nvPr/>
          </p:nvSpPr>
          <p:spPr bwMode="auto">
            <a:xfrm>
              <a:off x="3459" y="213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6" name="Rectangle 447"/>
            <p:cNvSpPr>
              <a:spLocks noChangeArrowheads="1"/>
            </p:cNvSpPr>
            <p:nvPr/>
          </p:nvSpPr>
          <p:spPr bwMode="auto">
            <a:xfrm>
              <a:off x="3459" y="213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7" name="Rectangle 448"/>
            <p:cNvSpPr>
              <a:spLocks noChangeArrowheads="1"/>
            </p:cNvSpPr>
            <p:nvPr/>
          </p:nvSpPr>
          <p:spPr bwMode="auto">
            <a:xfrm>
              <a:off x="3471" y="211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8" name="Rectangle 449"/>
            <p:cNvSpPr>
              <a:spLocks noChangeArrowheads="1"/>
            </p:cNvSpPr>
            <p:nvPr/>
          </p:nvSpPr>
          <p:spPr bwMode="auto">
            <a:xfrm>
              <a:off x="3471" y="214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09" name="Rectangle 450"/>
            <p:cNvSpPr>
              <a:spLocks noChangeArrowheads="1"/>
            </p:cNvSpPr>
            <p:nvPr/>
          </p:nvSpPr>
          <p:spPr bwMode="auto">
            <a:xfrm>
              <a:off x="3465" y="211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0" name="Rectangle 451"/>
            <p:cNvSpPr>
              <a:spLocks noChangeArrowheads="1"/>
            </p:cNvSpPr>
            <p:nvPr/>
          </p:nvSpPr>
          <p:spPr bwMode="auto">
            <a:xfrm>
              <a:off x="3465" y="214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1" name="Rectangle 452"/>
            <p:cNvSpPr>
              <a:spLocks noChangeArrowheads="1"/>
            </p:cNvSpPr>
            <p:nvPr/>
          </p:nvSpPr>
          <p:spPr bwMode="auto">
            <a:xfrm>
              <a:off x="3459" y="212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2" name="Rectangle 453"/>
            <p:cNvSpPr>
              <a:spLocks noChangeArrowheads="1"/>
            </p:cNvSpPr>
            <p:nvPr/>
          </p:nvSpPr>
          <p:spPr bwMode="auto">
            <a:xfrm>
              <a:off x="3459" y="213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3" name="Rectangle 454"/>
            <p:cNvSpPr>
              <a:spLocks noChangeArrowheads="1"/>
            </p:cNvSpPr>
            <p:nvPr/>
          </p:nvSpPr>
          <p:spPr bwMode="auto">
            <a:xfrm>
              <a:off x="3459" y="213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4" name="Rectangle 455"/>
            <p:cNvSpPr>
              <a:spLocks noChangeArrowheads="1"/>
            </p:cNvSpPr>
            <p:nvPr/>
          </p:nvSpPr>
          <p:spPr bwMode="auto">
            <a:xfrm>
              <a:off x="3459" y="213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5" name="Rectangle 456"/>
            <p:cNvSpPr>
              <a:spLocks noChangeArrowheads="1"/>
            </p:cNvSpPr>
            <p:nvPr/>
          </p:nvSpPr>
          <p:spPr bwMode="auto">
            <a:xfrm>
              <a:off x="3471" y="211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6" name="Rectangle 457"/>
            <p:cNvSpPr>
              <a:spLocks noChangeArrowheads="1"/>
            </p:cNvSpPr>
            <p:nvPr/>
          </p:nvSpPr>
          <p:spPr bwMode="auto">
            <a:xfrm>
              <a:off x="3471" y="214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7" name="Rectangle 458"/>
            <p:cNvSpPr>
              <a:spLocks noChangeArrowheads="1"/>
            </p:cNvSpPr>
            <p:nvPr/>
          </p:nvSpPr>
          <p:spPr bwMode="auto">
            <a:xfrm>
              <a:off x="3465" y="211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8" name="Rectangle 459"/>
            <p:cNvSpPr>
              <a:spLocks noChangeArrowheads="1"/>
            </p:cNvSpPr>
            <p:nvPr/>
          </p:nvSpPr>
          <p:spPr bwMode="auto">
            <a:xfrm>
              <a:off x="3465" y="214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19" name="Rectangle 460"/>
            <p:cNvSpPr>
              <a:spLocks noChangeArrowheads="1"/>
            </p:cNvSpPr>
            <p:nvPr/>
          </p:nvSpPr>
          <p:spPr bwMode="auto">
            <a:xfrm>
              <a:off x="3459" y="212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0" name="Rectangle 461"/>
            <p:cNvSpPr>
              <a:spLocks noChangeArrowheads="1"/>
            </p:cNvSpPr>
            <p:nvPr/>
          </p:nvSpPr>
          <p:spPr bwMode="auto">
            <a:xfrm>
              <a:off x="3459" y="213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1" name="Rectangle 462"/>
            <p:cNvSpPr>
              <a:spLocks noChangeArrowheads="1"/>
            </p:cNvSpPr>
            <p:nvPr/>
          </p:nvSpPr>
          <p:spPr bwMode="auto">
            <a:xfrm>
              <a:off x="3459" y="213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2" name="Rectangle 463"/>
            <p:cNvSpPr>
              <a:spLocks noChangeArrowheads="1"/>
            </p:cNvSpPr>
            <p:nvPr/>
          </p:nvSpPr>
          <p:spPr bwMode="auto">
            <a:xfrm>
              <a:off x="3459" y="213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3" name="Rectangle 464"/>
            <p:cNvSpPr>
              <a:spLocks noChangeArrowheads="1"/>
            </p:cNvSpPr>
            <p:nvPr/>
          </p:nvSpPr>
          <p:spPr bwMode="auto">
            <a:xfrm>
              <a:off x="3957" y="1926"/>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4" name="Rectangle 465"/>
            <p:cNvSpPr>
              <a:spLocks noChangeArrowheads="1"/>
            </p:cNvSpPr>
            <p:nvPr/>
          </p:nvSpPr>
          <p:spPr bwMode="auto">
            <a:xfrm>
              <a:off x="3957" y="196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5" name="Rectangle 466"/>
            <p:cNvSpPr>
              <a:spLocks noChangeArrowheads="1"/>
            </p:cNvSpPr>
            <p:nvPr/>
          </p:nvSpPr>
          <p:spPr bwMode="auto">
            <a:xfrm>
              <a:off x="3951" y="193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6" name="Rectangle 467"/>
            <p:cNvSpPr>
              <a:spLocks noChangeArrowheads="1"/>
            </p:cNvSpPr>
            <p:nvPr/>
          </p:nvSpPr>
          <p:spPr bwMode="auto">
            <a:xfrm>
              <a:off x="3951" y="1956"/>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7" name="Rectangle 468"/>
            <p:cNvSpPr>
              <a:spLocks noChangeArrowheads="1"/>
            </p:cNvSpPr>
            <p:nvPr/>
          </p:nvSpPr>
          <p:spPr bwMode="auto">
            <a:xfrm>
              <a:off x="3945" y="1938"/>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8" name="Rectangle 469"/>
            <p:cNvSpPr>
              <a:spLocks noChangeArrowheads="1"/>
            </p:cNvSpPr>
            <p:nvPr/>
          </p:nvSpPr>
          <p:spPr bwMode="auto">
            <a:xfrm>
              <a:off x="3945" y="195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29" name="Rectangle 470"/>
            <p:cNvSpPr>
              <a:spLocks noChangeArrowheads="1"/>
            </p:cNvSpPr>
            <p:nvPr/>
          </p:nvSpPr>
          <p:spPr bwMode="auto">
            <a:xfrm>
              <a:off x="3945" y="194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0" name="Rectangle 471"/>
            <p:cNvSpPr>
              <a:spLocks noChangeArrowheads="1"/>
            </p:cNvSpPr>
            <p:nvPr/>
          </p:nvSpPr>
          <p:spPr bwMode="auto">
            <a:xfrm>
              <a:off x="3945" y="194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1" name="Rectangle 472"/>
            <p:cNvSpPr>
              <a:spLocks noChangeArrowheads="1"/>
            </p:cNvSpPr>
            <p:nvPr/>
          </p:nvSpPr>
          <p:spPr bwMode="auto">
            <a:xfrm>
              <a:off x="4197" y="18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2" name="Rectangle 473"/>
            <p:cNvSpPr>
              <a:spLocks noChangeArrowheads="1"/>
            </p:cNvSpPr>
            <p:nvPr/>
          </p:nvSpPr>
          <p:spPr bwMode="auto">
            <a:xfrm>
              <a:off x="4197" y="18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3" name="Rectangle 474"/>
            <p:cNvSpPr>
              <a:spLocks noChangeArrowheads="1"/>
            </p:cNvSpPr>
            <p:nvPr/>
          </p:nvSpPr>
          <p:spPr bwMode="auto">
            <a:xfrm>
              <a:off x="4191" y="18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4" name="Rectangle 475"/>
            <p:cNvSpPr>
              <a:spLocks noChangeArrowheads="1"/>
            </p:cNvSpPr>
            <p:nvPr/>
          </p:nvSpPr>
          <p:spPr bwMode="auto">
            <a:xfrm>
              <a:off x="4191" y="18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5" name="Rectangle 476"/>
            <p:cNvSpPr>
              <a:spLocks noChangeArrowheads="1"/>
            </p:cNvSpPr>
            <p:nvPr/>
          </p:nvSpPr>
          <p:spPr bwMode="auto">
            <a:xfrm>
              <a:off x="4185" y="18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6" name="Rectangle 477"/>
            <p:cNvSpPr>
              <a:spLocks noChangeArrowheads="1"/>
            </p:cNvSpPr>
            <p:nvPr/>
          </p:nvSpPr>
          <p:spPr bwMode="auto">
            <a:xfrm>
              <a:off x="4185" y="18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7" name="Rectangle 478"/>
            <p:cNvSpPr>
              <a:spLocks noChangeArrowheads="1"/>
            </p:cNvSpPr>
            <p:nvPr/>
          </p:nvSpPr>
          <p:spPr bwMode="auto">
            <a:xfrm>
              <a:off x="4185" y="18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8" name="Rectangle 479"/>
            <p:cNvSpPr>
              <a:spLocks noChangeArrowheads="1"/>
            </p:cNvSpPr>
            <p:nvPr/>
          </p:nvSpPr>
          <p:spPr bwMode="auto">
            <a:xfrm>
              <a:off x="4185" y="18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39" name="Rectangle 480"/>
            <p:cNvSpPr>
              <a:spLocks noChangeArrowheads="1"/>
            </p:cNvSpPr>
            <p:nvPr/>
          </p:nvSpPr>
          <p:spPr bwMode="auto">
            <a:xfrm>
              <a:off x="4197" y="1842"/>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0" name="Rectangle 481"/>
            <p:cNvSpPr>
              <a:spLocks noChangeArrowheads="1"/>
            </p:cNvSpPr>
            <p:nvPr/>
          </p:nvSpPr>
          <p:spPr bwMode="auto">
            <a:xfrm>
              <a:off x="4197" y="1878"/>
              <a:ext cx="18"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1" name="Rectangle 482"/>
            <p:cNvSpPr>
              <a:spLocks noChangeArrowheads="1"/>
            </p:cNvSpPr>
            <p:nvPr/>
          </p:nvSpPr>
          <p:spPr bwMode="auto">
            <a:xfrm>
              <a:off x="4191" y="1848"/>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2" name="Rectangle 483"/>
            <p:cNvSpPr>
              <a:spLocks noChangeArrowheads="1"/>
            </p:cNvSpPr>
            <p:nvPr/>
          </p:nvSpPr>
          <p:spPr bwMode="auto">
            <a:xfrm>
              <a:off x="4191" y="1872"/>
              <a:ext cx="30"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3" name="Rectangle 484"/>
            <p:cNvSpPr>
              <a:spLocks noChangeArrowheads="1"/>
            </p:cNvSpPr>
            <p:nvPr/>
          </p:nvSpPr>
          <p:spPr bwMode="auto">
            <a:xfrm>
              <a:off x="4185" y="1854"/>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4" name="Rectangle 485"/>
            <p:cNvSpPr>
              <a:spLocks noChangeArrowheads="1"/>
            </p:cNvSpPr>
            <p:nvPr/>
          </p:nvSpPr>
          <p:spPr bwMode="auto">
            <a:xfrm>
              <a:off x="4185" y="1866"/>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5" name="Rectangle 486"/>
            <p:cNvSpPr>
              <a:spLocks noChangeArrowheads="1"/>
            </p:cNvSpPr>
            <p:nvPr/>
          </p:nvSpPr>
          <p:spPr bwMode="auto">
            <a:xfrm>
              <a:off x="4185" y="18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6" name="Rectangle 487"/>
            <p:cNvSpPr>
              <a:spLocks noChangeArrowheads="1"/>
            </p:cNvSpPr>
            <p:nvPr/>
          </p:nvSpPr>
          <p:spPr bwMode="auto">
            <a:xfrm>
              <a:off x="4185" y="1860"/>
              <a:ext cx="42" cy="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L" sz="2000"/>
            </a:p>
          </p:txBody>
        </p:sp>
        <p:sp>
          <p:nvSpPr>
            <p:cNvPr id="59447" name="Line 488"/>
            <p:cNvSpPr>
              <a:spLocks noChangeShapeType="1"/>
            </p:cNvSpPr>
            <p:nvPr/>
          </p:nvSpPr>
          <p:spPr bwMode="auto">
            <a:xfrm>
              <a:off x="1785" y="3234"/>
              <a:ext cx="2418"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48" name="Line 489"/>
            <p:cNvSpPr>
              <a:spLocks noChangeShapeType="1"/>
            </p:cNvSpPr>
            <p:nvPr/>
          </p:nvSpPr>
          <p:spPr bwMode="auto">
            <a:xfrm>
              <a:off x="1785" y="3234"/>
              <a:ext cx="0" cy="54"/>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49" name="Line 490"/>
            <p:cNvSpPr>
              <a:spLocks noChangeShapeType="1"/>
            </p:cNvSpPr>
            <p:nvPr/>
          </p:nvSpPr>
          <p:spPr bwMode="auto">
            <a:xfrm>
              <a:off x="2271" y="3234"/>
              <a:ext cx="0" cy="54"/>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50" name="Line 491"/>
            <p:cNvSpPr>
              <a:spLocks noChangeShapeType="1"/>
            </p:cNvSpPr>
            <p:nvPr/>
          </p:nvSpPr>
          <p:spPr bwMode="auto">
            <a:xfrm>
              <a:off x="2751" y="3234"/>
              <a:ext cx="0" cy="54"/>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51" name="Line 492"/>
            <p:cNvSpPr>
              <a:spLocks noChangeShapeType="1"/>
            </p:cNvSpPr>
            <p:nvPr/>
          </p:nvSpPr>
          <p:spPr bwMode="auto">
            <a:xfrm>
              <a:off x="3237" y="3234"/>
              <a:ext cx="0" cy="54"/>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52" name="Line 493"/>
            <p:cNvSpPr>
              <a:spLocks noChangeShapeType="1"/>
            </p:cNvSpPr>
            <p:nvPr/>
          </p:nvSpPr>
          <p:spPr bwMode="auto">
            <a:xfrm>
              <a:off x="3723" y="3234"/>
              <a:ext cx="0" cy="54"/>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53" name="Line 494"/>
            <p:cNvSpPr>
              <a:spLocks noChangeShapeType="1"/>
            </p:cNvSpPr>
            <p:nvPr/>
          </p:nvSpPr>
          <p:spPr bwMode="auto">
            <a:xfrm>
              <a:off x="4203" y="3234"/>
              <a:ext cx="0" cy="54"/>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54" name="Rectangle 495"/>
            <p:cNvSpPr>
              <a:spLocks noChangeArrowheads="1"/>
            </p:cNvSpPr>
            <p:nvPr/>
          </p:nvSpPr>
          <p:spPr bwMode="auto">
            <a:xfrm>
              <a:off x="1737" y="336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55" name="Rectangle 496"/>
            <p:cNvSpPr>
              <a:spLocks noChangeArrowheads="1"/>
            </p:cNvSpPr>
            <p:nvPr/>
          </p:nvSpPr>
          <p:spPr bwMode="auto">
            <a:xfrm>
              <a:off x="2223" y="336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2</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56" name="Rectangle 497"/>
            <p:cNvSpPr>
              <a:spLocks noChangeArrowheads="1"/>
            </p:cNvSpPr>
            <p:nvPr/>
          </p:nvSpPr>
          <p:spPr bwMode="auto">
            <a:xfrm>
              <a:off x="2703" y="336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4</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57" name="Rectangle 498"/>
            <p:cNvSpPr>
              <a:spLocks noChangeArrowheads="1"/>
            </p:cNvSpPr>
            <p:nvPr/>
          </p:nvSpPr>
          <p:spPr bwMode="auto">
            <a:xfrm>
              <a:off x="3189" y="336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6</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58" name="Rectangle 499"/>
            <p:cNvSpPr>
              <a:spLocks noChangeArrowheads="1"/>
            </p:cNvSpPr>
            <p:nvPr/>
          </p:nvSpPr>
          <p:spPr bwMode="auto">
            <a:xfrm>
              <a:off x="3675" y="3360"/>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8</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59" name="Rectangle 500"/>
            <p:cNvSpPr>
              <a:spLocks noChangeArrowheads="1"/>
            </p:cNvSpPr>
            <p:nvPr/>
          </p:nvSpPr>
          <p:spPr bwMode="auto">
            <a:xfrm>
              <a:off x="4128" y="3360"/>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10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60" name="Line 501"/>
            <p:cNvSpPr>
              <a:spLocks noChangeShapeType="1"/>
            </p:cNvSpPr>
            <p:nvPr/>
          </p:nvSpPr>
          <p:spPr bwMode="auto">
            <a:xfrm flipV="1">
              <a:off x="1689" y="1056"/>
              <a:ext cx="0" cy="2094"/>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61" name="Line 502"/>
            <p:cNvSpPr>
              <a:spLocks noChangeShapeType="1"/>
            </p:cNvSpPr>
            <p:nvPr/>
          </p:nvSpPr>
          <p:spPr bwMode="auto">
            <a:xfrm flipH="1">
              <a:off x="1635" y="3150"/>
              <a:ext cx="54"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62" name="Line 503"/>
            <p:cNvSpPr>
              <a:spLocks noChangeShapeType="1"/>
            </p:cNvSpPr>
            <p:nvPr/>
          </p:nvSpPr>
          <p:spPr bwMode="auto">
            <a:xfrm flipH="1">
              <a:off x="1635" y="2730"/>
              <a:ext cx="54"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63" name="Line 504"/>
            <p:cNvSpPr>
              <a:spLocks noChangeShapeType="1"/>
            </p:cNvSpPr>
            <p:nvPr/>
          </p:nvSpPr>
          <p:spPr bwMode="auto">
            <a:xfrm flipH="1">
              <a:off x="1635" y="2310"/>
              <a:ext cx="54"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64" name="Line 505"/>
            <p:cNvSpPr>
              <a:spLocks noChangeShapeType="1"/>
            </p:cNvSpPr>
            <p:nvPr/>
          </p:nvSpPr>
          <p:spPr bwMode="auto">
            <a:xfrm flipH="1">
              <a:off x="1635" y="1896"/>
              <a:ext cx="54"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65" name="Line 506"/>
            <p:cNvSpPr>
              <a:spLocks noChangeShapeType="1"/>
            </p:cNvSpPr>
            <p:nvPr/>
          </p:nvSpPr>
          <p:spPr bwMode="auto">
            <a:xfrm flipH="1">
              <a:off x="1635" y="1476"/>
              <a:ext cx="54"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66" name="Line 507"/>
            <p:cNvSpPr>
              <a:spLocks noChangeShapeType="1"/>
            </p:cNvSpPr>
            <p:nvPr/>
          </p:nvSpPr>
          <p:spPr bwMode="auto">
            <a:xfrm flipH="1">
              <a:off x="1635" y="1056"/>
              <a:ext cx="54" cy="0"/>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67" name="Rectangle 508"/>
            <p:cNvSpPr>
              <a:spLocks noChangeArrowheads="1"/>
            </p:cNvSpPr>
            <p:nvPr/>
          </p:nvSpPr>
          <p:spPr bwMode="auto">
            <a:xfrm rot="16200000">
              <a:off x="1488" y="3053"/>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68" name="Rectangle 509"/>
            <p:cNvSpPr>
              <a:spLocks noChangeArrowheads="1"/>
            </p:cNvSpPr>
            <p:nvPr/>
          </p:nvSpPr>
          <p:spPr bwMode="auto">
            <a:xfrm rot="16200000">
              <a:off x="1488" y="2632"/>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2</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69" name="Rectangle 510"/>
            <p:cNvSpPr>
              <a:spLocks noChangeArrowheads="1"/>
            </p:cNvSpPr>
            <p:nvPr/>
          </p:nvSpPr>
          <p:spPr bwMode="auto">
            <a:xfrm rot="16200000">
              <a:off x="1488" y="2213"/>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4</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70" name="Rectangle 511"/>
            <p:cNvSpPr>
              <a:spLocks noChangeArrowheads="1"/>
            </p:cNvSpPr>
            <p:nvPr/>
          </p:nvSpPr>
          <p:spPr bwMode="auto">
            <a:xfrm rot="16200000">
              <a:off x="1488" y="1799"/>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6</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71" name="Rectangle 512"/>
            <p:cNvSpPr>
              <a:spLocks noChangeArrowheads="1"/>
            </p:cNvSpPr>
            <p:nvPr/>
          </p:nvSpPr>
          <p:spPr bwMode="auto">
            <a:xfrm rot="16200000">
              <a:off x="1488" y="1378"/>
              <a:ext cx="9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8</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72" name="Rectangle 513"/>
            <p:cNvSpPr>
              <a:spLocks noChangeArrowheads="1"/>
            </p:cNvSpPr>
            <p:nvPr/>
          </p:nvSpPr>
          <p:spPr bwMode="auto">
            <a:xfrm rot="16200000">
              <a:off x="1443" y="958"/>
              <a:ext cx="1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10</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73" name="Rectangle 514"/>
            <p:cNvSpPr>
              <a:spLocks noChangeArrowheads="1"/>
            </p:cNvSpPr>
            <p:nvPr/>
          </p:nvSpPr>
          <p:spPr bwMode="auto">
            <a:xfrm>
              <a:off x="1689" y="972"/>
              <a:ext cx="2610" cy="2262"/>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sz="2000"/>
            </a:p>
          </p:txBody>
        </p:sp>
        <p:sp>
          <p:nvSpPr>
            <p:cNvPr id="59474" name="Rectangle 515"/>
            <p:cNvSpPr>
              <a:spLocks noChangeArrowheads="1"/>
            </p:cNvSpPr>
            <p:nvPr/>
          </p:nvSpPr>
          <p:spPr bwMode="auto">
            <a:xfrm>
              <a:off x="2772" y="3594"/>
              <a:ext cx="69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Real data</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75" name="Rectangle 516"/>
            <p:cNvSpPr>
              <a:spLocks noChangeArrowheads="1"/>
            </p:cNvSpPr>
            <p:nvPr/>
          </p:nvSpPr>
          <p:spPr bwMode="auto">
            <a:xfrm rot="16200000">
              <a:off x="766" y="2003"/>
              <a:ext cx="107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altLang="es-CL" sz="2000" b="0" i="0" u="none" strike="noStrike" cap="none" normalizeH="0" baseline="0" smtClean="0">
                  <a:ln>
                    <a:noFill/>
                  </a:ln>
                  <a:solidFill>
                    <a:srgbClr val="000000"/>
                  </a:solidFill>
                  <a:effectLst/>
                  <a:latin typeface="Arial" pitchFamily="34" charset="0"/>
                  <a:cs typeface="Arial" pitchFamily="34" charset="0"/>
                </a:rPr>
                <a:t>Simulated data</a:t>
              </a:r>
              <a:endParaRPr kumimoji="0" lang="es-CL" altLang="es-CL" sz="2000" b="0" i="0" u="none" strike="noStrike" cap="none" normalizeH="0" baseline="0" smtClean="0">
                <a:ln>
                  <a:noFill/>
                </a:ln>
                <a:solidFill>
                  <a:schemeClr val="tx1"/>
                </a:solidFill>
                <a:effectLst/>
                <a:latin typeface="Arial" pitchFamily="34" charset="0"/>
                <a:cs typeface="Arial" pitchFamily="34" charset="0"/>
              </a:endParaRPr>
            </a:p>
          </p:txBody>
        </p:sp>
        <p:sp>
          <p:nvSpPr>
            <p:cNvPr id="59476" name="Line 517"/>
            <p:cNvSpPr>
              <a:spLocks noChangeShapeType="1"/>
            </p:cNvSpPr>
            <p:nvPr/>
          </p:nvSpPr>
          <p:spPr bwMode="auto">
            <a:xfrm flipV="1">
              <a:off x="1689" y="972"/>
              <a:ext cx="2610" cy="2262"/>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L" sz="2000"/>
            </a:p>
          </p:txBody>
        </p:sp>
      </p:grpSp>
    </p:spTree>
    <p:extLst>
      <p:ext uri="{BB962C8B-B14F-4D97-AF65-F5344CB8AC3E}">
        <p14:creationId xmlns:p14="http://schemas.microsoft.com/office/powerpoint/2010/main" val="1002854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Posterior predictive checks</a:t>
            </a:r>
            <a:br>
              <a:rPr lang="en-US" dirty="0" smtClean="0"/>
            </a:br>
            <a:endParaRPr lang="en-GB" dirty="0"/>
          </a:p>
        </p:txBody>
      </p:sp>
      <p:sp>
        <p:nvSpPr>
          <p:cNvPr id="3" name="Content Placeholder 2"/>
          <p:cNvSpPr>
            <a:spLocks noGrp="1"/>
          </p:cNvSpPr>
          <p:nvPr>
            <p:ph idx="1"/>
          </p:nvPr>
        </p:nvSpPr>
        <p:spPr>
          <a:xfrm>
            <a:off x="457200" y="1524000"/>
            <a:ext cx="8229600" cy="4525963"/>
          </a:xfrm>
        </p:spPr>
        <p:txBody>
          <a:bodyPr>
            <a:normAutofit/>
          </a:bodyPr>
          <a:lstStyle/>
          <a:p>
            <a:r>
              <a:rPr lang="en-US" sz="2400" dirty="0" err="1">
                <a:latin typeface="Times New Roman" panose="02020603050405020304" pitchFamily="18" charset="0"/>
                <a:cs typeface="Times New Roman" panose="02020603050405020304" pitchFamily="18" charset="0"/>
              </a:rPr>
              <a:t>Gelman</a:t>
            </a:r>
            <a:r>
              <a:rPr lang="en-US" sz="2400" dirty="0">
                <a:latin typeface="Times New Roman" panose="02020603050405020304" pitchFamily="18" charset="0"/>
                <a:cs typeface="Times New Roman" panose="02020603050405020304" pitchFamily="18" charset="0"/>
              </a:rPr>
              <a:t>, A., and J. Hill. 2009. Data analysis </a:t>
            </a:r>
            <a:r>
              <a:rPr lang="en-US" sz="2400" dirty="0" smtClean="0">
                <a:latin typeface="Times New Roman" panose="02020603050405020304" pitchFamily="18" charset="0"/>
                <a:cs typeface="Times New Roman" panose="02020603050405020304" pitchFamily="18" charset="0"/>
              </a:rPr>
              <a:t>using regression </a:t>
            </a:r>
            <a:r>
              <a:rPr lang="en-US" sz="2400" dirty="0">
                <a:latin typeface="Times New Roman" panose="02020603050405020304" pitchFamily="18" charset="0"/>
                <a:cs typeface="Times New Roman" panose="02020603050405020304" pitchFamily="18" charset="0"/>
              </a:rPr>
              <a:t>and multilevel / hierarchical </a:t>
            </a:r>
            <a:r>
              <a:rPr lang="en-US" sz="2400" dirty="0" smtClean="0">
                <a:latin typeface="Times New Roman" panose="02020603050405020304" pitchFamily="18" charset="0"/>
                <a:cs typeface="Times New Roman" panose="02020603050405020304" pitchFamily="18" charset="0"/>
              </a:rPr>
              <a:t>models. Cambridge </a:t>
            </a:r>
            <a:r>
              <a:rPr lang="en-US" sz="2400" dirty="0">
                <a:latin typeface="Times New Roman" panose="02020603050405020304" pitchFamily="18" charset="0"/>
                <a:cs typeface="Times New Roman" panose="02020603050405020304" pitchFamily="18" charset="0"/>
              </a:rPr>
              <a:t>University Press, Cambridge, UK</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Link</a:t>
            </a:r>
            <a:r>
              <a:rPr lang="en-US" sz="2400" dirty="0">
                <a:latin typeface="Times New Roman" panose="02020603050405020304" pitchFamily="18" charset="0"/>
                <a:cs typeface="Times New Roman" panose="02020603050405020304" pitchFamily="18" charset="0"/>
              </a:rPr>
              <a:t>, W. A., and R. J. Barker. 2010. </a:t>
            </a:r>
            <a:r>
              <a:rPr lang="en-US" sz="2400" dirty="0" smtClean="0">
                <a:latin typeface="Times New Roman" panose="02020603050405020304" pitchFamily="18" charset="0"/>
                <a:cs typeface="Times New Roman" panose="02020603050405020304" pitchFamily="18" charset="0"/>
              </a:rPr>
              <a:t>Bayesian Inference </a:t>
            </a:r>
            <a:r>
              <a:rPr lang="en-US" sz="2400" dirty="0">
                <a:latin typeface="Times New Roman" panose="02020603050405020304" pitchFamily="18" charset="0"/>
                <a:cs typeface="Times New Roman" panose="02020603050405020304" pitchFamily="18" charset="0"/>
              </a:rPr>
              <a:t>with Ecological Applications. </a:t>
            </a:r>
            <a:r>
              <a:rPr lang="en-US" sz="2400" dirty="0" smtClean="0">
                <a:latin typeface="Times New Roman" panose="02020603050405020304" pitchFamily="18" charset="0"/>
                <a:cs typeface="Times New Roman" panose="02020603050405020304" pitchFamily="18" charset="0"/>
              </a:rPr>
              <a:t>Academic </a:t>
            </a:r>
            <a:r>
              <a:rPr lang="en-GB" sz="2400" dirty="0" smtClean="0">
                <a:latin typeface="Times New Roman" panose="02020603050405020304" pitchFamily="18" charset="0"/>
                <a:cs typeface="Times New Roman" panose="02020603050405020304" pitchFamily="18" charset="0"/>
              </a:rPr>
              <a:t>Press.</a:t>
            </a:r>
          </a:p>
          <a:p>
            <a:endParaRPr lang="en-GB"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Kery</a:t>
            </a:r>
            <a:r>
              <a:rPr lang="en-US" sz="2400" dirty="0">
                <a:latin typeface="Times New Roman" panose="02020603050405020304" pitchFamily="18" charset="0"/>
                <a:cs typeface="Times New Roman" panose="02020603050405020304" pitchFamily="18" charset="0"/>
              </a:rPr>
              <a:t>, M. 2010. Introduction to </a:t>
            </a:r>
            <a:r>
              <a:rPr lang="en-US" sz="2400" dirty="0" err="1">
                <a:latin typeface="Times New Roman" panose="02020603050405020304" pitchFamily="18" charset="0"/>
                <a:cs typeface="Times New Roman" panose="02020603050405020304" pitchFamily="18" charset="0"/>
              </a:rPr>
              <a:t>WinBUGS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for Ecologists</a:t>
            </a:r>
            <a:r>
              <a:rPr lang="en-US" sz="2400" dirty="0">
                <a:latin typeface="Times New Roman" panose="02020603050405020304" pitchFamily="18" charset="0"/>
                <a:cs typeface="Times New Roman" panose="02020603050405020304" pitchFamily="18" charset="0"/>
              </a:rPr>
              <a:t>: A Bayesian approach to </a:t>
            </a:r>
            <a:r>
              <a:rPr lang="en-US" sz="2400" dirty="0" smtClean="0">
                <a:latin typeface="Times New Roman" panose="02020603050405020304" pitchFamily="18" charset="0"/>
                <a:cs typeface="Times New Roman" panose="02020603050405020304" pitchFamily="18" charset="0"/>
              </a:rPr>
              <a:t>regression, ANOVA</a:t>
            </a:r>
            <a:r>
              <a:rPr lang="en-US" sz="2400" dirty="0">
                <a:latin typeface="Times New Roman" panose="02020603050405020304" pitchFamily="18" charset="0"/>
                <a:cs typeface="Times New Roman" panose="02020603050405020304" pitchFamily="18" charset="0"/>
              </a:rPr>
              <a:t>, mixed models and related </a:t>
            </a:r>
            <a:r>
              <a:rPr lang="en-US" sz="2400" dirty="0" smtClean="0">
                <a:latin typeface="Times New Roman" panose="02020603050405020304" pitchFamily="18" charset="0"/>
                <a:cs typeface="Times New Roman" panose="02020603050405020304" pitchFamily="18" charset="0"/>
              </a:rPr>
              <a:t>analyses. </a:t>
            </a:r>
            <a:r>
              <a:rPr lang="en-GB" sz="2400" dirty="0" smtClean="0">
                <a:latin typeface="Times New Roman" panose="02020603050405020304" pitchFamily="18" charset="0"/>
                <a:cs typeface="Times New Roman" panose="02020603050405020304" pitchFamily="18" charset="0"/>
              </a:rPr>
              <a:t>Academic </a:t>
            </a:r>
            <a:r>
              <a:rPr lang="en-GB" sz="2400" dirty="0">
                <a:latin typeface="Times New Roman" panose="02020603050405020304" pitchFamily="18" charset="0"/>
                <a:cs typeface="Times New Roman" panose="02020603050405020304" pitchFamily="18" charset="0"/>
              </a:rPr>
              <a:t>Press.</a:t>
            </a:r>
          </a:p>
        </p:txBody>
      </p:sp>
    </p:spTree>
    <p:extLst>
      <p:ext uri="{BB962C8B-B14F-4D97-AF65-F5344CB8AC3E}">
        <p14:creationId xmlns:p14="http://schemas.microsoft.com/office/powerpoint/2010/main" val="4118933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148"/>
            <a:ext cx="8229600" cy="694626"/>
          </a:xfrm>
        </p:spPr>
        <p:txBody>
          <a:bodyPr>
            <a:normAutofit/>
          </a:bodyPr>
          <a:lstStyle/>
          <a:p>
            <a:r>
              <a:rPr lang="en-US" dirty="0" smtClean="0">
                <a:cs typeface="Times New Roman" pitchFamily="18" charset="0"/>
              </a:rPr>
              <a:t>Motivating issues</a:t>
            </a:r>
            <a:endParaRPr lang="en-US" dirty="0">
              <a:cs typeface="Times New Roman" pitchFamily="18" charset="0"/>
            </a:endParaRPr>
          </a:p>
        </p:txBody>
      </p:sp>
      <p:sp>
        <p:nvSpPr>
          <p:cNvPr id="3" name="Content Placeholder 2"/>
          <p:cNvSpPr>
            <a:spLocks noGrp="1"/>
          </p:cNvSpPr>
          <p:nvPr>
            <p:ph idx="1"/>
          </p:nvPr>
        </p:nvSpPr>
        <p:spPr>
          <a:xfrm>
            <a:off x="466344" y="984504"/>
            <a:ext cx="8165592" cy="5568696"/>
          </a:xfrm>
        </p:spPr>
        <p:txBody>
          <a:bodyPr>
            <a:noAutofit/>
          </a:bodyPr>
          <a:lstStyle/>
          <a:p>
            <a:r>
              <a:rPr lang="en-US" sz="2600" b="1" dirty="0" smtClean="0">
                <a:solidFill>
                  <a:schemeClr val="bg1">
                    <a:lumMod val="65000"/>
                  </a:schemeClr>
                </a:solidFill>
                <a:cs typeface="Times New Roman" pitchFamily="18" charset="0"/>
              </a:rPr>
              <a:t>How well does my model(s) fit my data? [evaluation</a:t>
            </a:r>
            <a:r>
              <a:rPr lang="en-US" sz="2600" b="1" dirty="0">
                <a:solidFill>
                  <a:schemeClr val="bg1">
                    <a:lumMod val="65000"/>
                  </a:schemeClr>
                </a:solidFill>
                <a:cs typeface="Times New Roman" pitchFamily="18" charset="0"/>
              </a:rPr>
              <a:t>]</a:t>
            </a:r>
            <a:endParaRPr lang="en-US" sz="2600" b="1" dirty="0" smtClean="0">
              <a:solidFill>
                <a:schemeClr val="bg1">
                  <a:lumMod val="65000"/>
                </a:schemeClr>
              </a:solidFill>
              <a:cs typeface="Times New Roman" pitchFamily="18" charset="0"/>
            </a:endParaRPr>
          </a:p>
          <a:p>
            <a:pPr lvl="1"/>
            <a:r>
              <a:rPr lang="en-US" sz="2000" dirty="0" smtClean="0">
                <a:solidFill>
                  <a:schemeClr val="bg1">
                    <a:lumMod val="65000"/>
                  </a:schemeClr>
                </a:solidFill>
                <a:cs typeface="Times New Roman" pitchFamily="18" charset="0"/>
              </a:rPr>
              <a:t>Just because the MCMC procedure “went smoothly,” doesn’t mean you have a “good model”</a:t>
            </a:r>
          </a:p>
          <a:p>
            <a:pPr lvl="1"/>
            <a:r>
              <a:rPr lang="en-US" sz="2000" dirty="0" smtClean="0">
                <a:solidFill>
                  <a:schemeClr val="bg1">
                    <a:lumMod val="65000"/>
                  </a:schemeClr>
                </a:solidFill>
                <a:cs typeface="Times New Roman" pitchFamily="18" charset="0"/>
              </a:rPr>
              <a:t>Just because you got posterior stats for your parameters of interest doesn’t mean you have a “good model”</a:t>
            </a:r>
          </a:p>
          <a:p>
            <a:pPr lvl="1"/>
            <a:r>
              <a:rPr lang="en-US" sz="2000" dirty="0" smtClean="0">
                <a:solidFill>
                  <a:schemeClr val="bg1">
                    <a:lumMod val="65000"/>
                  </a:schemeClr>
                </a:solidFill>
                <a:cs typeface="Times New Roman" pitchFamily="18" charset="0"/>
              </a:rPr>
              <a:t>Check ability of model to “replicate” observed data</a:t>
            </a:r>
          </a:p>
          <a:p>
            <a:pPr lvl="1"/>
            <a:r>
              <a:rPr lang="en-US" sz="2000" dirty="0" smtClean="0">
                <a:solidFill>
                  <a:schemeClr val="bg1">
                    <a:lumMod val="65000"/>
                  </a:schemeClr>
                </a:solidFill>
                <a:cs typeface="Times New Roman" pitchFamily="18" charset="0"/>
              </a:rPr>
              <a:t>Potentially check ability of model to “predict” observed data (via cross-validation)</a:t>
            </a:r>
          </a:p>
          <a:p>
            <a:r>
              <a:rPr lang="en-US" sz="2600" b="1" dirty="0" smtClean="0">
                <a:cs typeface="Times New Roman" pitchFamily="18" charset="0"/>
              </a:rPr>
              <a:t>Alternative model formulations = alternative hypotheses about system. Which model? </a:t>
            </a:r>
            <a:r>
              <a:rPr lang="en-US" sz="2600" b="1" dirty="0" smtClean="0">
                <a:solidFill>
                  <a:srgbClr val="FF0000"/>
                </a:solidFill>
                <a:cs typeface="Times New Roman" pitchFamily="18" charset="0"/>
              </a:rPr>
              <a:t>[selection]</a:t>
            </a:r>
          </a:p>
          <a:p>
            <a:pPr lvl="1"/>
            <a:r>
              <a:rPr lang="en-US" sz="2000" dirty="0" smtClean="0">
                <a:cs typeface="Times New Roman" pitchFamily="18" charset="0"/>
              </a:rPr>
              <a:t>Which model agrees the best with my data?</a:t>
            </a:r>
          </a:p>
          <a:p>
            <a:pPr lvl="1"/>
            <a:r>
              <a:rPr lang="en-US" sz="2000" dirty="0" smtClean="0">
                <a:cs typeface="Times New Roman" pitchFamily="18" charset="0"/>
              </a:rPr>
              <a:t>Which model is simpler to interpret?</a:t>
            </a:r>
          </a:p>
          <a:p>
            <a:pPr lvl="1"/>
            <a:r>
              <a:rPr lang="en-US" sz="2000" dirty="0" smtClean="0">
                <a:cs typeface="Times New Roman" pitchFamily="18" charset="0"/>
              </a:rPr>
              <a:t>Which model satisfies both criteria? Which model should I chose?</a:t>
            </a:r>
          </a:p>
          <a:p>
            <a:pPr lvl="1"/>
            <a:r>
              <a:rPr lang="en-US" sz="2000" dirty="0" smtClean="0">
                <a:cs typeface="Times New Roman" pitchFamily="18" charset="0"/>
              </a:rPr>
              <a:t>Combine alternative models? Model averaging</a:t>
            </a:r>
          </a:p>
        </p:txBody>
      </p:sp>
      <p:sp>
        <p:nvSpPr>
          <p:cNvPr id="5" name="Slide Number Placeholder 4"/>
          <p:cNvSpPr>
            <a:spLocks noGrp="1"/>
          </p:cNvSpPr>
          <p:nvPr>
            <p:ph type="sldNum" sz="quarter" idx="12"/>
          </p:nvPr>
        </p:nvSpPr>
        <p:spPr/>
        <p:txBody>
          <a:bodyPr/>
          <a:lstStyle/>
          <a:p>
            <a:fld id="{50C90246-3977-4BD8-B189-2CCF5C9855C1}" type="slidenum">
              <a:rPr lang="en-US" smtClean="0"/>
              <a:pPr/>
              <a:t>26</a:t>
            </a:fld>
            <a:endParaRPr lang="en-US"/>
          </a:p>
        </p:txBody>
      </p:sp>
    </p:spTree>
    <p:extLst>
      <p:ext uri="{BB962C8B-B14F-4D97-AF65-F5344CB8AC3E}">
        <p14:creationId xmlns:p14="http://schemas.microsoft.com/office/powerpoint/2010/main" val="3080649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cs typeface="Times New Roman" pitchFamily="18" charset="0"/>
              </a:rPr>
              <a:t>Lecture content</a:t>
            </a:r>
            <a:endParaRPr lang="en-US" dirty="0">
              <a:cs typeface="Times New Roman" pitchFamily="18" charset="0"/>
            </a:endParaRPr>
          </a:p>
        </p:txBody>
      </p:sp>
      <p:sp>
        <p:nvSpPr>
          <p:cNvPr id="3" name="Content Placeholder 2"/>
          <p:cNvSpPr>
            <a:spLocks noGrp="1"/>
          </p:cNvSpPr>
          <p:nvPr>
            <p:ph idx="1"/>
          </p:nvPr>
        </p:nvSpPr>
        <p:spPr>
          <a:xfrm>
            <a:off x="228600" y="1066800"/>
            <a:ext cx="8763000" cy="4587407"/>
          </a:xfrm>
        </p:spPr>
        <p:txBody>
          <a:bodyPr>
            <a:noAutofit/>
          </a:bodyPr>
          <a:lstStyle/>
          <a:p>
            <a:r>
              <a:rPr lang="en-US" sz="2600" b="1" dirty="0" smtClean="0">
                <a:solidFill>
                  <a:schemeClr val="bg1">
                    <a:lumMod val="65000"/>
                  </a:schemeClr>
                </a:solidFill>
                <a:latin typeface="Times New Roman" pitchFamily="18" charset="0"/>
                <a:cs typeface="Times New Roman" pitchFamily="18" charset="0"/>
              </a:rPr>
              <a:t>Posterior predictive checks:</a:t>
            </a:r>
          </a:p>
          <a:p>
            <a:pPr lvl="1"/>
            <a:r>
              <a:rPr lang="en-US" sz="2600" dirty="0" smtClean="0">
                <a:solidFill>
                  <a:schemeClr val="bg1">
                    <a:lumMod val="65000"/>
                  </a:schemeClr>
                </a:solidFill>
                <a:latin typeface="Times New Roman" pitchFamily="18" charset="0"/>
                <a:cs typeface="Times New Roman" pitchFamily="18" charset="0"/>
              </a:rPr>
              <a:t>Observed </a:t>
            </a:r>
            <a:r>
              <a:rPr lang="en-US" sz="2600" dirty="0" err="1" smtClean="0">
                <a:solidFill>
                  <a:schemeClr val="bg1">
                    <a:lumMod val="65000"/>
                  </a:schemeClr>
                </a:solidFill>
                <a:latin typeface="Times New Roman" pitchFamily="18" charset="0"/>
                <a:cs typeface="Times New Roman" pitchFamily="18" charset="0"/>
              </a:rPr>
              <a:t>vs</a:t>
            </a:r>
            <a:r>
              <a:rPr lang="en-US" sz="2600" dirty="0" smtClean="0">
                <a:solidFill>
                  <a:schemeClr val="bg1">
                    <a:lumMod val="65000"/>
                  </a:schemeClr>
                </a:solidFill>
                <a:latin typeface="Times New Roman" pitchFamily="18" charset="0"/>
                <a:cs typeface="Times New Roman" pitchFamily="18" charset="0"/>
              </a:rPr>
              <a:t> “predicted”</a:t>
            </a:r>
          </a:p>
          <a:p>
            <a:pPr lvl="1"/>
            <a:r>
              <a:rPr lang="en-US" sz="2600" dirty="0" smtClean="0">
                <a:solidFill>
                  <a:schemeClr val="bg1">
                    <a:lumMod val="65000"/>
                  </a:schemeClr>
                </a:solidFill>
                <a:latin typeface="Times New Roman" pitchFamily="18" charset="0"/>
                <a:cs typeface="Times New Roman" pitchFamily="18" charset="0"/>
              </a:rPr>
              <a:t>Replicated data</a:t>
            </a:r>
          </a:p>
          <a:p>
            <a:pPr lvl="1"/>
            <a:r>
              <a:rPr lang="en-US" sz="2600" dirty="0" smtClean="0">
                <a:solidFill>
                  <a:schemeClr val="bg1">
                    <a:lumMod val="65000"/>
                  </a:schemeClr>
                </a:solidFill>
                <a:latin typeface="Times New Roman" pitchFamily="18" charset="0"/>
                <a:cs typeface="Times New Roman" pitchFamily="18" charset="0"/>
              </a:rPr>
              <a:t>Bayesian p-values</a:t>
            </a:r>
          </a:p>
          <a:p>
            <a:pPr lvl="1"/>
            <a:endParaRPr lang="en-US" sz="2600"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Model selection/comparison:</a:t>
            </a:r>
          </a:p>
          <a:p>
            <a:pPr lvl="1"/>
            <a:r>
              <a:rPr lang="en-US" sz="2600" dirty="0" smtClean="0">
                <a:latin typeface="Times New Roman" pitchFamily="18" charset="0"/>
                <a:cs typeface="Times New Roman" pitchFamily="18" charset="0"/>
              </a:rPr>
              <a:t>Deviance</a:t>
            </a:r>
          </a:p>
          <a:p>
            <a:pPr lvl="1"/>
            <a:r>
              <a:rPr lang="en-US" sz="2600" dirty="0" err="1">
                <a:latin typeface="Times New Roman" panose="02020603050405020304" pitchFamily="18" charset="0"/>
                <a:cs typeface="Times New Roman" panose="02020603050405020304" pitchFamily="18" charset="0"/>
              </a:rPr>
              <a:t>Akaike</a:t>
            </a:r>
            <a:r>
              <a:rPr lang="en-US" sz="2600" dirty="0">
                <a:latin typeface="Times New Roman" panose="02020603050405020304" pitchFamily="18" charset="0"/>
                <a:cs typeface="Times New Roman" panose="02020603050405020304" pitchFamily="18" charset="0"/>
              </a:rPr>
              <a:t> Information </a:t>
            </a:r>
            <a:r>
              <a:rPr lang="en-US" sz="2600" dirty="0" smtClean="0">
                <a:latin typeface="Times New Roman" panose="02020603050405020304" pitchFamily="18" charset="0"/>
                <a:cs typeface="Times New Roman" panose="02020603050405020304" pitchFamily="18" charset="0"/>
              </a:rPr>
              <a:t>Criterion (AIC) </a:t>
            </a:r>
            <a:r>
              <a:rPr lang="en-US" sz="2600" dirty="0">
                <a:latin typeface="Times New Roman" panose="02020603050405020304" pitchFamily="18" charset="0"/>
                <a:cs typeface="Times New Roman" panose="02020603050405020304" pitchFamily="18" charset="0"/>
              </a:rPr>
              <a:t>in the likelihood </a:t>
            </a:r>
            <a:r>
              <a:rPr lang="en-US" sz="2600" dirty="0" smtClean="0">
                <a:latin typeface="Times New Roman" panose="02020603050405020304" pitchFamily="18" charset="0"/>
                <a:cs typeface="Times New Roman" panose="02020603050405020304" pitchFamily="18" charset="0"/>
              </a:rPr>
              <a:t>framework</a:t>
            </a:r>
          </a:p>
          <a:p>
            <a:pPr lvl="1"/>
            <a:r>
              <a:rPr lang="en-US" sz="2600" dirty="0" smtClean="0">
                <a:latin typeface="Times New Roman" panose="02020603050405020304" pitchFamily="18" charset="0"/>
                <a:cs typeface="Times New Roman" panose="02020603050405020304" pitchFamily="18" charset="0"/>
              </a:rPr>
              <a:t>Deviance information criteria (DIC)</a:t>
            </a:r>
          </a:p>
          <a:p>
            <a:pPr lvl="1"/>
            <a:r>
              <a:rPr lang="en-US" sz="2600" dirty="0" smtClean="0">
                <a:latin typeface="Times New Roman" panose="02020603050405020304" pitchFamily="18" charset="0"/>
                <a:cs typeface="Times New Roman" panose="02020603050405020304" pitchFamily="18" charset="0"/>
              </a:rPr>
              <a:t>Posterior predictive loss (D)</a:t>
            </a:r>
          </a:p>
          <a:p>
            <a:pPr lvl="1"/>
            <a:endParaRPr lang="en-US" sz="2600" dirty="0" smtClean="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0C90246-3977-4BD8-B189-2CCF5C9855C1}" type="slidenum">
              <a:rPr lang="en-US" smtClean="0"/>
              <a:pPr/>
              <a:t>27</a:t>
            </a:fld>
            <a:endParaRPr lang="en-US"/>
          </a:p>
        </p:txBody>
      </p:sp>
    </p:spTree>
    <p:extLst>
      <p:ext uri="{BB962C8B-B14F-4D97-AF65-F5344CB8AC3E}">
        <p14:creationId xmlns:p14="http://schemas.microsoft.com/office/powerpoint/2010/main" val="2503614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525963"/>
          </a:xfrm>
        </p:spPr>
        <p:txBody>
          <a:bodyPr>
            <a:normAutofit/>
          </a:bodyPr>
          <a:lstStyle/>
          <a:p>
            <a:pPr>
              <a:buNone/>
            </a:pPr>
            <a:r>
              <a:rPr lang="en-US" sz="2800" dirty="0" smtClean="0"/>
              <a:t>“Model </a:t>
            </a:r>
            <a:r>
              <a:rPr lang="en-US" sz="2800" dirty="0"/>
              <a:t>selection and model averaging are deep</a:t>
            </a:r>
          </a:p>
          <a:p>
            <a:pPr>
              <a:buNone/>
            </a:pPr>
            <a:r>
              <a:rPr lang="en-US" sz="2800" dirty="0"/>
              <a:t>waters, mathematically, and no consensus has</a:t>
            </a:r>
          </a:p>
          <a:p>
            <a:pPr>
              <a:buNone/>
            </a:pPr>
            <a:r>
              <a:rPr lang="en-US" sz="2800" dirty="0"/>
              <a:t>emerged in the substantial literature on a single</a:t>
            </a:r>
          </a:p>
          <a:p>
            <a:pPr>
              <a:buNone/>
            </a:pPr>
            <a:r>
              <a:rPr lang="en-US" sz="2800" dirty="0"/>
              <a:t>approach. Indeed, our only criticism of the wide use</a:t>
            </a:r>
          </a:p>
          <a:p>
            <a:pPr>
              <a:buNone/>
            </a:pPr>
            <a:r>
              <a:rPr lang="en-US" sz="2800" dirty="0"/>
              <a:t>of AIC weights in wildlife and ecological statistics is</a:t>
            </a:r>
          </a:p>
          <a:p>
            <a:pPr>
              <a:buNone/>
            </a:pPr>
            <a:r>
              <a:rPr lang="en-US" sz="2800" dirty="0"/>
              <a:t>with their uncritical acceptance and the view that</a:t>
            </a:r>
          </a:p>
          <a:p>
            <a:pPr>
              <a:buNone/>
            </a:pPr>
            <a:r>
              <a:rPr lang="en-US" sz="2800" dirty="0"/>
              <a:t>this challenging problem has been simply </a:t>
            </a:r>
            <a:r>
              <a:rPr lang="en-US" sz="2800" dirty="0" smtClean="0"/>
              <a:t>resolved”</a:t>
            </a:r>
            <a:endParaRPr lang="en-GB" sz="2800" dirty="0"/>
          </a:p>
        </p:txBody>
      </p:sp>
      <p:sp>
        <p:nvSpPr>
          <p:cNvPr id="4" name="Rectangle 3"/>
          <p:cNvSpPr/>
          <p:nvPr/>
        </p:nvSpPr>
        <p:spPr>
          <a:xfrm>
            <a:off x="2286000" y="5334000"/>
            <a:ext cx="6477000" cy="707886"/>
          </a:xfrm>
          <a:prstGeom prst="rect">
            <a:avLst/>
          </a:prstGeom>
        </p:spPr>
        <p:txBody>
          <a:bodyPr wrap="square">
            <a:spAutoFit/>
          </a:bodyPr>
          <a:lstStyle/>
          <a:p>
            <a:r>
              <a:rPr lang="en-US" sz="2000" i="1" dirty="0"/>
              <a:t>Link, W. A., and R. J. Barker. 2006. Model weights and the foundations </a:t>
            </a:r>
            <a:r>
              <a:rPr lang="en-US" sz="2000" i="1" dirty="0" smtClean="0"/>
              <a:t>of </a:t>
            </a:r>
            <a:r>
              <a:rPr lang="en-GB" sz="2000" i="1" dirty="0" smtClean="0"/>
              <a:t>multi-model </a:t>
            </a:r>
            <a:r>
              <a:rPr lang="en-GB" sz="2000" i="1" dirty="0"/>
              <a:t>inference. Ecology </a:t>
            </a:r>
            <a:r>
              <a:rPr lang="en-GB" sz="2000" i="1" dirty="0" smtClean="0"/>
              <a:t>87:2626</a:t>
            </a:r>
            <a:endParaRPr lang="en-GB" sz="2000" i="1" dirty="0"/>
          </a:p>
        </p:txBody>
      </p:sp>
    </p:spTree>
    <p:extLst>
      <p:ext uri="{BB962C8B-B14F-4D97-AF65-F5344CB8AC3E}">
        <p14:creationId xmlns:p14="http://schemas.microsoft.com/office/powerpoint/2010/main" val="1662359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model selection</a:t>
            </a:r>
            <a:endParaRPr lang="en-GB" dirty="0"/>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Up until now, we have been concerned with the uncertainties associated with a given model.</a:t>
            </a:r>
          </a:p>
          <a:p>
            <a:r>
              <a:rPr lang="en-US" sz="2800" dirty="0" smtClean="0">
                <a:latin typeface="Times New Roman" panose="02020603050405020304" pitchFamily="18" charset="0"/>
                <a:cs typeface="Times New Roman" panose="02020603050405020304" pitchFamily="18" charset="0"/>
              </a:rPr>
              <a:t>What about the uncertainty that arises from our choice of models?</a:t>
            </a:r>
          </a:p>
          <a:p>
            <a:r>
              <a:rPr lang="en-US" sz="2800" dirty="0" smtClean="0">
                <a:latin typeface="Times New Roman" panose="02020603050405020304" pitchFamily="18" charset="0"/>
                <a:cs typeface="Times New Roman" panose="02020603050405020304" pitchFamily="18" charset="0"/>
              </a:rPr>
              <a:t>How do we decide which model is best?</a:t>
            </a:r>
          </a:p>
          <a:p>
            <a:r>
              <a:rPr lang="en-US" sz="2800" dirty="0" smtClean="0">
                <a:latin typeface="Times New Roman" panose="02020603050405020304" pitchFamily="18" charset="0"/>
                <a:cs typeface="Times New Roman" panose="02020603050405020304" pitchFamily="18" charset="0"/>
              </a:rPr>
              <a:t>How do we make inferences based on multiple models?</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378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148"/>
            <a:ext cx="8229600" cy="694626"/>
          </a:xfrm>
        </p:spPr>
        <p:txBody>
          <a:bodyPr>
            <a:normAutofit/>
          </a:bodyPr>
          <a:lstStyle/>
          <a:p>
            <a:r>
              <a:rPr lang="en-US" dirty="0" smtClean="0">
                <a:cs typeface="Times New Roman" pitchFamily="18" charset="0"/>
              </a:rPr>
              <a:t>Motivating issues</a:t>
            </a:r>
            <a:endParaRPr lang="en-US" dirty="0">
              <a:cs typeface="Times New Roman" pitchFamily="18" charset="0"/>
            </a:endParaRPr>
          </a:p>
        </p:txBody>
      </p:sp>
      <p:sp>
        <p:nvSpPr>
          <p:cNvPr id="3" name="Content Placeholder 2"/>
          <p:cNvSpPr>
            <a:spLocks noGrp="1"/>
          </p:cNvSpPr>
          <p:nvPr>
            <p:ph idx="1"/>
          </p:nvPr>
        </p:nvSpPr>
        <p:spPr>
          <a:xfrm>
            <a:off x="466344" y="984504"/>
            <a:ext cx="8165592" cy="5568696"/>
          </a:xfrm>
        </p:spPr>
        <p:txBody>
          <a:bodyPr>
            <a:noAutofit/>
          </a:bodyPr>
          <a:lstStyle/>
          <a:p>
            <a:r>
              <a:rPr lang="en-US" sz="2600" b="1" dirty="0" smtClean="0">
                <a:cs typeface="Times New Roman" pitchFamily="18" charset="0"/>
              </a:rPr>
              <a:t>How well does my model(s) fit my data? </a:t>
            </a:r>
            <a:r>
              <a:rPr lang="en-US" sz="2600" b="1" dirty="0" smtClean="0">
                <a:solidFill>
                  <a:srgbClr val="FF0000"/>
                </a:solidFill>
                <a:cs typeface="Times New Roman" pitchFamily="18" charset="0"/>
              </a:rPr>
              <a:t>[evaluation</a:t>
            </a:r>
            <a:r>
              <a:rPr lang="en-US" sz="2600" b="1" dirty="0">
                <a:solidFill>
                  <a:srgbClr val="FF0000"/>
                </a:solidFill>
                <a:cs typeface="Times New Roman" pitchFamily="18" charset="0"/>
              </a:rPr>
              <a:t>]</a:t>
            </a:r>
            <a:endParaRPr lang="en-US" sz="2600" b="1" dirty="0" smtClean="0">
              <a:cs typeface="Times New Roman" pitchFamily="18" charset="0"/>
            </a:endParaRPr>
          </a:p>
          <a:p>
            <a:pPr lvl="1"/>
            <a:r>
              <a:rPr lang="en-US" sz="2000" dirty="0" smtClean="0">
                <a:cs typeface="Times New Roman" pitchFamily="18" charset="0"/>
              </a:rPr>
              <a:t>Just because the MCMC procedure “went smoothly,” doesn’t mean you have a “good model”</a:t>
            </a:r>
          </a:p>
          <a:p>
            <a:pPr lvl="1"/>
            <a:r>
              <a:rPr lang="en-US" sz="2000" dirty="0" smtClean="0">
                <a:cs typeface="Times New Roman" pitchFamily="18" charset="0"/>
              </a:rPr>
              <a:t>Just because you got posterior stats for your parameters of interest doesn’t mean you have a “good model”</a:t>
            </a:r>
          </a:p>
          <a:p>
            <a:pPr lvl="1"/>
            <a:r>
              <a:rPr lang="en-US" sz="2000" dirty="0" smtClean="0">
                <a:cs typeface="Times New Roman" pitchFamily="18" charset="0"/>
              </a:rPr>
              <a:t>Check ability of model to “replicate” observed data</a:t>
            </a:r>
          </a:p>
          <a:p>
            <a:pPr lvl="1"/>
            <a:r>
              <a:rPr lang="en-US" sz="2000" dirty="0" smtClean="0">
                <a:cs typeface="Times New Roman" pitchFamily="18" charset="0"/>
              </a:rPr>
              <a:t>Potentially check ability of model to “predict” observed data (via cross-validation)</a:t>
            </a:r>
          </a:p>
          <a:p>
            <a:r>
              <a:rPr lang="en-US" sz="2600" b="1" dirty="0" smtClean="0">
                <a:cs typeface="Times New Roman" pitchFamily="18" charset="0"/>
              </a:rPr>
              <a:t>Alternative model formulations = alternative hypotheses about system. Which model? </a:t>
            </a:r>
            <a:r>
              <a:rPr lang="en-US" sz="2600" b="1" dirty="0" smtClean="0">
                <a:solidFill>
                  <a:srgbClr val="FF0000"/>
                </a:solidFill>
                <a:cs typeface="Times New Roman" pitchFamily="18" charset="0"/>
              </a:rPr>
              <a:t>[selection]</a:t>
            </a:r>
          </a:p>
          <a:p>
            <a:pPr lvl="1"/>
            <a:r>
              <a:rPr lang="en-US" sz="2000" dirty="0" smtClean="0">
                <a:cs typeface="Times New Roman" pitchFamily="18" charset="0"/>
              </a:rPr>
              <a:t>Which model agrees the best with my data?</a:t>
            </a:r>
          </a:p>
          <a:p>
            <a:pPr lvl="1"/>
            <a:r>
              <a:rPr lang="en-US" sz="2000" dirty="0" smtClean="0">
                <a:cs typeface="Times New Roman" pitchFamily="18" charset="0"/>
              </a:rPr>
              <a:t>Which model is simpler to interpret?</a:t>
            </a:r>
          </a:p>
          <a:p>
            <a:pPr lvl="1"/>
            <a:r>
              <a:rPr lang="en-US" sz="2000" dirty="0" smtClean="0">
                <a:cs typeface="Times New Roman" pitchFamily="18" charset="0"/>
              </a:rPr>
              <a:t>Which model satisfies both criteria? Which model should I chose?</a:t>
            </a:r>
          </a:p>
          <a:p>
            <a:pPr lvl="1"/>
            <a:r>
              <a:rPr lang="en-US" sz="2000" dirty="0" smtClean="0">
                <a:cs typeface="Times New Roman" pitchFamily="18" charset="0"/>
              </a:rPr>
              <a:t>Combine alternative models? Model averaging</a:t>
            </a:r>
          </a:p>
        </p:txBody>
      </p:sp>
      <p:sp>
        <p:nvSpPr>
          <p:cNvPr id="5" name="Slide Number Placeholder 4"/>
          <p:cNvSpPr>
            <a:spLocks noGrp="1"/>
          </p:cNvSpPr>
          <p:nvPr>
            <p:ph type="sldNum" sz="quarter" idx="12"/>
          </p:nvPr>
        </p:nvSpPr>
        <p:spPr/>
        <p:txBody>
          <a:bodyPr/>
          <a:lstStyle/>
          <a:p>
            <a:fld id="{50C90246-3977-4BD8-B189-2CCF5C9855C1}" type="slidenum">
              <a:rPr lang="en-US" smtClean="0"/>
              <a:pPr/>
              <a:t>3</a:t>
            </a:fld>
            <a:endParaRPr lang="en-US"/>
          </a:p>
        </p:txBody>
      </p:sp>
    </p:spTree>
    <p:extLst>
      <p:ext uri="{BB962C8B-B14F-4D97-AF65-F5344CB8AC3E}">
        <p14:creationId xmlns:p14="http://schemas.microsoft.com/office/powerpoint/2010/main" val="1069333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90600" y="533400"/>
            <a:ext cx="6975475" cy="717550"/>
          </a:xfrm>
        </p:spPr>
        <p:txBody>
          <a:bodyPr>
            <a:noAutofit/>
          </a:bodyPr>
          <a:lstStyle/>
          <a:p>
            <a:pPr eaLnBrk="1" hangingPunct="1"/>
            <a:r>
              <a:rPr lang="en-US" sz="3200" dirty="0" smtClean="0">
                <a:solidFill>
                  <a:srgbClr val="0000FF"/>
                </a:solidFill>
                <a:latin typeface="Comic Sans MS" pitchFamily="66" charset="0"/>
              </a:rPr>
              <a:t>Parsimony==Ockham’s razor</a:t>
            </a:r>
          </a:p>
        </p:txBody>
      </p:sp>
      <p:sp>
        <p:nvSpPr>
          <p:cNvPr id="45059" name="Text Box 3"/>
          <p:cNvSpPr txBox="1">
            <a:spLocks noChangeArrowheads="1"/>
          </p:cNvSpPr>
          <p:nvPr/>
        </p:nvSpPr>
        <p:spPr bwMode="auto">
          <a:xfrm>
            <a:off x="0" y="1905000"/>
            <a:ext cx="7391400" cy="2062103"/>
          </a:xfrm>
          <a:prstGeom prst="rect">
            <a:avLst/>
          </a:prstGeom>
          <a:noFill/>
          <a:ln w="9525">
            <a:noFill/>
            <a:miter lim="800000"/>
            <a:headEnd/>
            <a:tailEnd/>
          </a:ln>
        </p:spPr>
        <p:txBody>
          <a:bodyPr>
            <a:spAutoFit/>
          </a:bodyPr>
          <a:lstStyle/>
          <a:p>
            <a:pPr eaLnBrk="0" hangingPunct="0"/>
            <a:r>
              <a:rPr lang="en-US" sz="2400" dirty="0">
                <a:latin typeface="Times New Roman" pitchFamily="18" charset="0"/>
              </a:rPr>
              <a:t>     William of Ockham (1285-1349</a:t>
            </a:r>
            <a:r>
              <a:rPr lang="en-US" sz="2400" dirty="0" smtClean="0">
                <a:latin typeface="Times New Roman" pitchFamily="18" charset="0"/>
              </a:rPr>
              <a:t>)</a:t>
            </a:r>
            <a:endParaRPr lang="en-US" sz="2400" dirty="0">
              <a:latin typeface="Times New Roman" pitchFamily="18" charset="0"/>
            </a:endParaRPr>
          </a:p>
          <a:p>
            <a:pPr eaLnBrk="0" hangingPunct="0"/>
            <a:endParaRPr lang="en-US" sz="2400" dirty="0">
              <a:latin typeface="Times New Roman" pitchFamily="18" charset="0"/>
            </a:endParaRPr>
          </a:p>
          <a:p>
            <a:pPr algn="ctr" eaLnBrk="0" hangingPunct="0"/>
            <a:r>
              <a:rPr lang="en-US" sz="2800" i="1" dirty="0">
                <a:latin typeface="Times New Roman" pitchFamily="18" charset="0"/>
              </a:rPr>
              <a:t>“</a:t>
            </a:r>
            <a:r>
              <a:rPr lang="en-US" sz="2800" i="1" dirty="0" err="1">
                <a:latin typeface="Times New Roman" pitchFamily="18" charset="0"/>
              </a:rPr>
              <a:t>Pluralitas</a:t>
            </a:r>
            <a:r>
              <a:rPr lang="en-US" sz="2800" i="1" dirty="0">
                <a:latin typeface="Times New Roman" pitchFamily="18" charset="0"/>
              </a:rPr>
              <a:t> non </a:t>
            </a:r>
            <a:r>
              <a:rPr lang="en-US" sz="2800" i="1" dirty="0" err="1">
                <a:latin typeface="Times New Roman" pitchFamily="18" charset="0"/>
              </a:rPr>
              <a:t>est</a:t>
            </a:r>
            <a:r>
              <a:rPr lang="en-US" sz="2800" i="1" dirty="0">
                <a:latin typeface="Times New Roman" pitchFamily="18" charset="0"/>
              </a:rPr>
              <a:t> </a:t>
            </a:r>
            <a:r>
              <a:rPr lang="en-US" sz="2800" i="1" dirty="0" err="1">
                <a:latin typeface="Times New Roman" pitchFamily="18" charset="0"/>
              </a:rPr>
              <a:t>ponenda</a:t>
            </a:r>
            <a:r>
              <a:rPr lang="en-US" sz="2800" i="1" dirty="0">
                <a:latin typeface="Times New Roman" pitchFamily="18" charset="0"/>
              </a:rPr>
              <a:t> sine </a:t>
            </a:r>
            <a:r>
              <a:rPr lang="en-US" sz="2800" i="1" dirty="0" err="1">
                <a:latin typeface="Times New Roman" pitchFamily="18" charset="0"/>
              </a:rPr>
              <a:t>neccesitate</a:t>
            </a:r>
            <a:r>
              <a:rPr lang="en-US" sz="2800" i="1" dirty="0">
                <a:latin typeface="Times New Roman" pitchFamily="18" charset="0"/>
              </a:rPr>
              <a:t>”</a:t>
            </a:r>
            <a:r>
              <a:rPr lang="en-US" sz="2800" dirty="0">
                <a:latin typeface="Times New Roman" pitchFamily="18" charset="0"/>
              </a:rPr>
              <a:t>  </a:t>
            </a:r>
          </a:p>
          <a:p>
            <a:pPr algn="ctr" eaLnBrk="0" hangingPunct="0"/>
            <a:r>
              <a:rPr lang="en-US" sz="2800" dirty="0">
                <a:latin typeface="Times New Roman" pitchFamily="18" charset="0"/>
              </a:rPr>
              <a:t>“entities should not be multiplied unnecessarily”</a:t>
            </a:r>
            <a:r>
              <a:rPr lang="en-US" sz="2400" dirty="0">
                <a:latin typeface="Times New Roman" pitchFamily="18" charset="0"/>
              </a:rPr>
              <a:t> </a:t>
            </a:r>
          </a:p>
          <a:p>
            <a:pPr algn="ctr" eaLnBrk="0" hangingPunct="0"/>
            <a:endParaRPr lang="en-US" sz="2400" dirty="0">
              <a:latin typeface="Times New Roman" pitchFamily="18" charset="0"/>
            </a:endParaRPr>
          </a:p>
        </p:txBody>
      </p:sp>
      <p:pic>
        <p:nvPicPr>
          <p:cNvPr id="45060" name="Picture 4"/>
          <p:cNvPicPr>
            <a:picLocks noChangeAspect="1" noChangeArrowheads="1"/>
          </p:cNvPicPr>
          <p:nvPr/>
        </p:nvPicPr>
        <p:blipFill>
          <a:blip r:embed="rId3" cstate="print"/>
          <a:srcRect/>
          <a:stretch>
            <a:fillRect/>
          </a:stretch>
        </p:blipFill>
        <p:spPr bwMode="auto">
          <a:xfrm>
            <a:off x="7315200" y="1905000"/>
            <a:ext cx="1590675" cy="1935163"/>
          </a:xfrm>
          <a:prstGeom prst="rect">
            <a:avLst/>
          </a:prstGeom>
          <a:noFill/>
          <a:ln w="9525">
            <a:noFill/>
            <a:miter lim="800000"/>
            <a:headEnd/>
            <a:tailEnd/>
          </a:ln>
        </p:spPr>
      </p:pic>
      <p:sp>
        <p:nvSpPr>
          <p:cNvPr id="45061" name="Text Box 5"/>
          <p:cNvSpPr txBox="1">
            <a:spLocks noChangeArrowheads="1"/>
          </p:cNvSpPr>
          <p:nvPr/>
        </p:nvSpPr>
        <p:spPr bwMode="auto">
          <a:xfrm>
            <a:off x="457200" y="4191000"/>
            <a:ext cx="8534400" cy="2222500"/>
          </a:xfrm>
          <a:prstGeom prst="rect">
            <a:avLst/>
          </a:prstGeom>
          <a:noFill/>
          <a:ln w="9525">
            <a:noFill/>
            <a:miter lim="800000"/>
            <a:headEnd/>
            <a:tailEnd/>
          </a:ln>
        </p:spPr>
        <p:txBody>
          <a:bodyPr>
            <a:spAutoFit/>
          </a:bodyPr>
          <a:lstStyle/>
          <a:p>
            <a:pPr eaLnBrk="0" hangingPunct="0"/>
            <a:r>
              <a:rPr lang="en-US" sz="2400" dirty="0">
                <a:latin typeface="Times New Roman" pitchFamily="18" charset="0"/>
              </a:rPr>
              <a:t>“Parsimony: ... </a:t>
            </a:r>
            <a:r>
              <a:rPr lang="en-US" sz="2400" b="1" dirty="0">
                <a:latin typeface="Times New Roman" pitchFamily="18" charset="0"/>
              </a:rPr>
              <a:t>2</a:t>
            </a:r>
            <a:r>
              <a:rPr lang="en-US" sz="2400" dirty="0">
                <a:latin typeface="Times New Roman" pitchFamily="18" charset="0"/>
              </a:rPr>
              <a:t> </a:t>
            </a:r>
            <a:r>
              <a:rPr lang="en-US" sz="2400" b="1" dirty="0">
                <a:latin typeface="Times New Roman" pitchFamily="18" charset="0"/>
              </a:rPr>
              <a:t>:</a:t>
            </a:r>
            <a:r>
              <a:rPr lang="en-US" sz="2400" dirty="0">
                <a:latin typeface="Times New Roman" pitchFamily="18" charset="0"/>
              </a:rPr>
              <a:t> economy in the use of means to an end; </a:t>
            </a:r>
          </a:p>
          <a:p>
            <a:pPr eaLnBrk="0" hangingPunct="0"/>
            <a:r>
              <a:rPr lang="en-US" sz="2400" i="1" dirty="0">
                <a:latin typeface="Times New Roman" pitchFamily="18" charset="0"/>
              </a:rPr>
              <a:t>especially</a:t>
            </a:r>
            <a:r>
              <a:rPr lang="en-US" sz="2400" dirty="0">
                <a:latin typeface="Times New Roman" pitchFamily="18" charset="0"/>
              </a:rPr>
              <a:t> </a:t>
            </a:r>
            <a:r>
              <a:rPr lang="en-US" sz="2400" b="1" dirty="0">
                <a:latin typeface="Times New Roman" pitchFamily="18" charset="0"/>
              </a:rPr>
              <a:t>:</a:t>
            </a:r>
            <a:r>
              <a:rPr lang="en-US" sz="2400" dirty="0">
                <a:latin typeface="Times New Roman" pitchFamily="18" charset="0"/>
              </a:rPr>
              <a:t> economy of explanation in conformity with Occam's razor”</a:t>
            </a:r>
          </a:p>
          <a:p>
            <a:pPr eaLnBrk="0" hangingPunct="0"/>
            <a:r>
              <a:rPr lang="en-US" sz="2400" dirty="0">
                <a:latin typeface="Times New Roman" pitchFamily="18" charset="0"/>
              </a:rPr>
              <a:t>  </a:t>
            </a:r>
          </a:p>
          <a:p>
            <a:pPr eaLnBrk="0" hangingPunct="0"/>
            <a:r>
              <a:rPr lang="en-US" sz="2000" dirty="0">
                <a:latin typeface="Times New Roman" pitchFamily="18" charset="0"/>
              </a:rPr>
              <a:t>(</a:t>
            </a:r>
            <a:r>
              <a:rPr lang="en-US" sz="2000" i="1" dirty="0">
                <a:solidFill>
                  <a:srgbClr val="000099"/>
                </a:solidFill>
                <a:latin typeface="Times New Roman" pitchFamily="18" charset="0"/>
              </a:rPr>
              <a:t>Merriam-Webster Online Dictionary</a:t>
            </a:r>
            <a:r>
              <a:rPr lang="en-US" sz="2000" dirty="0">
                <a:latin typeface="Times New Roman" pitchFamily="18" charset="0"/>
              </a:rPr>
              <a:t>)</a:t>
            </a:r>
          </a:p>
          <a:p>
            <a:pPr eaLnBrk="0" hangingPunct="0"/>
            <a:endParaRPr lang="en-US" sz="2400" dirty="0">
              <a:latin typeface="Times New Roman" pitchFamily="18" charset="0"/>
            </a:endParaRPr>
          </a:p>
        </p:txBody>
      </p:sp>
    </p:spTree>
    <p:extLst>
      <p:ext uri="{BB962C8B-B14F-4D97-AF65-F5344CB8AC3E}">
        <p14:creationId xmlns:p14="http://schemas.microsoft.com/office/powerpoint/2010/main" val="3229509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dirty="0" smtClean="0"/>
              <a:t>Information theory and the principle of parsimony</a:t>
            </a:r>
          </a:p>
        </p:txBody>
      </p:sp>
      <p:pic>
        <p:nvPicPr>
          <p:cNvPr id="18435" name="Picture 4"/>
          <p:cNvPicPr>
            <a:picLocks noChangeAspect="1" noChangeArrowheads="1"/>
          </p:cNvPicPr>
          <p:nvPr/>
        </p:nvPicPr>
        <p:blipFill>
          <a:blip r:embed="rId3" cstate="print"/>
          <a:srcRect/>
          <a:stretch>
            <a:fillRect/>
          </a:stretch>
        </p:blipFill>
        <p:spPr bwMode="auto">
          <a:xfrm>
            <a:off x="1066800" y="1828800"/>
            <a:ext cx="6858000" cy="4737100"/>
          </a:xfrm>
          <a:prstGeom prst="rect">
            <a:avLst/>
          </a:prstGeom>
          <a:noFill/>
          <a:ln w="9525">
            <a:noFill/>
            <a:miter lim="800000"/>
            <a:headEnd/>
            <a:tailEnd/>
          </a:ln>
        </p:spPr>
      </p:pic>
    </p:spTree>
    <p:extLst>
      <p:ext uri="{BB962C8B-B14F-4D97-AF65-F5344CB8AC3E}">
        <p14:creationId xmlns:p14="http://schemas.microsoft.com/office/powerpoint/2010/main" val="3279896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923359580"/>
              </p:ext>
            </p:extLst>
          </p:nvPr>
        </p:nvGraphicFramePr>
        <p:xfrm>
          <a:off x="3276600" y="990600"/>
          <a:ext cx="2628900" cy="762000"/>
        </p:xfrm>
        <a:graphic>
          <a:graphicData uri="http://schemas.openxmlformats.org/presentationml/2006/ole">
            <mc:AlternateContent xmlns:mc="http://schemas.openxmlformats.org/markup-compatibility/2006">
              <mc:Choice xmlns:v="urn:schemas-microsoft-com:vml" Requires="v">
                <p:oleObj spid="_x0000_s73794" name="Equation" r:id="rId3" imgW="876240" imgH="253800" progId="Equation.3">
                  <p:embed/>
                </p:oleObj>
              </mc:Choice>
              <mc:Fallback>
                <p:oleObj name="Equation" r:id="rId3" imgW="87624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90600"/>
                        <a:ext cx="26289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762000" y="3429000"/>
          <a:ext cx="5867400" cy="2788467"/>
        </p:xfrm>
        <a:graphic>
          <a:graphicData uri="http://schemas.openxmlformats.org/presentationml/2006/ole">
            <mc:AlternateContent xmlns:mc="http://schemas.openxmlformats.org/markup-compatibility/2006">
              <mc:Choice xmlns:v="urn:schemas-microsoft-com:vml" Requires="v">
                <p:oleObj spid="_x0000_s73795" name="Equation" r:id="rId5" imgW="2565360" imgH="1218960" progId="Equation.3">
                  <p:embed/>
                </p:oleObj>
              </mc:Choice>
              <mc:Fallback>
                <p:oleObj name="Equation" r:id="rId5" imgW="2565360" imgH="1218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29000"/>
                        <a:ext cx="5867400" cy="27884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762000" y="1214735"/>
            <a:ext cx="1683602" cy="461665"/>
          </a:xfrm>
          <a:prstGeom prst="rect">
            <a:avLst/>
          </a:prstGeom>
          <a:noFill/>
        </p:spPr>
        <p:txBody>
          <a:bodyPr wrap="none" rtlCol="0">
            <a:spAutoFit/>
          </a:bodyPr>
          <a:lstStyle/>
          <a:p>
            <a:r>
              <a:rPr lang="en-US" sz="2400" dirty="0" smtClean="0">
                <a:solidFill>
                  <a:srgbClr val="C00000"/>
                </a:solidFill>
              </a:rPr>
              <a:t>True model:</a:t>
            </a:r>
            <a:endParaRPr lang="en-GB" sz="2400" dirty="0">
              <a:solidFill>
                <a:srgbClr val="C00000"/>
              </a:solidFill>
            </a:endParaRPr>
          </a:p>
        </p:txBody>
      </p:sp>
      <p:sp>
        <p:nvSpPr>
          <p:cNvPr id="7" name="TextBox 6"/>
          <p:cNvSpPr txBox="1"/>
          <p:nvPr/>
        </p:nvSpPr>
        <p:spPr>
          <a:xfrm>
            <a:off x="381000" y="1905000"/>
            <a:ext cx="8187947" cy="1569660"/>
          </a:xfrm>
          <a:prstGeom prst="rect">
            <a:avLst/>
          </a:prstGeom>
          <a:noFill/>
        </p:spPr>
        <p:txBody>
          <a:bodyPr wrap="none" rtlCol="0">
            <a:spAutoFit/>
          </a:bodyPr>
          <a:lstStyle/>
          <a:p>
            <a:r>
              <a:rPr lang="en-US" sz="2400" dirty="0" smtClean="0"/>
              <a:t>Generated ten datasets sampling from normal distribution with</a:t>
            </a:r>
          </a:p>
          <a:p>
            <a:r>
              <a:rPr lang="en-US" sz="2400" dirty="0"/>
              <a:t>m</a:t>
            </a:r>
            <a:r>
              <a:rPr lang="en-US" sz="2400" dirty="0" smtClean="0"/>
              <a:t>ean=0 and </a:t>
            </a:r>
            <a:r>
              <a:rPr lang="en-US" sz="2400" dirty="0" err="1" smtClean="0"/>
              <a:t>var</a:t>
            </a:r>
            <a:r>
              <a:rPr lang="en-US" sz="2400" dirty="0" smtClean="0"/>
              <a:t>=0.01. </a:t>
            </a:r>
          </a:p>
          <a:p>
            <a:endParaRPr lang="en-US" sz="2400" dirty="0" smtClean="0"/>
          </a:p>
          <a:p>
            <a:r>
              <a:rPr lang="en-US" sz="2400" dirty="0" smtClean="0"/>
              <a:t>Fit five models to the these ten datasets.</a:t>
            </a:r>
            <a:endParaRPr lang="en-GB" sz="2400" dirty="0"/>
          </a:p>
        </p:txBody>
      </p:sp>
    </p:spTree>
    <p:extLst>
      <p:ext uri="{BB962C8B-B14F-4D97-AF65-F5344CB8AC3E}">
        <p14:creationId xmlns:p14="http://schemas.microsoft.com/office/powerpoint/2010/main" val="3994103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creates noise in models?</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609600" y="1905000"/>
            <a:ext cx="7603389" cy="3962400"/>
          </a:xfrm>
          <a:prstGeom prst="rect">
            <a:avLst/>
          </a:prstGeom>
          <a:noFill/>
          <a:ln w="9525">
            <a:noFill/>
            <a:miter lim="800000"/>
            <a:headEnd/>
            <a:tailEnd/>
          </a:ln>
        </p:spPr>
      </p:pic>
    </p:spTree>
    <p:extLst>
      <p:ext uri="{BB962C8B-B14F-4D97-AF65-F5344CB8AC3E}">
        <p14:creationId xmlns:p14="http://schemas.microsoft.com/office/powerpoint/2010/main" val="2429775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Illustration of tradeoff</a:t>
            </a:r>
            <a:endParaRPr lang="en-GB" dirty="0"/>
          </a:p>
        </p:txBody>
      </p:sp>
      <p:pic>
        <p:nvPicPr>
          <p:cNvPr id="7170" name="Picture 2"/>
          <p:cNvPicPr>
            <a:picLocks noChangeAspect="1" noChangeArrowheads="1"/>
          </p:cNvPicPr>
          <p:nvPr/>
        </p:nvPicPr>
        <p:blipFill>
          <a:blip r:embed="rId2" cstate="print"/>
          <a:srcRect r="7066"/>
          <a:stretch>
            <a:fillRect/>
          </a:stretch>
        </p:blipFill>
        <p:spPr bwMode="auto">
          <a:xfrm>
            <a:off x="381000" y="838200"/>
            <a:ext cx="8382000" cy="5715000"/>
          </a:xfrm>
          <a:prstGeom prst="rect">
            <a:avLst/>
          </a:prstGeom>
          <a:noFill/>
          <a:ln w="9525">
            <a:noFill/>
            <a:miter lim="800000"/>
            <a:headEnd/>
            <a:tailEnd/>
          </a:ln>
        </p:spPr>
      </p:pic>
    </p:spTree>
    <p:extLst>
      <p:ext uri="{BB962C8B-B14F-4D97-AF65-F5344CB8AC3E}">
        <p14:creationId xmlns:p14="http://schemas.microsoft.com/office/powerpoint/2010/main" val="3264332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cstate="print"/>
          <a:srcRect/>
          <a:stretch>
            <a:fillRect/>
          </a:stretch>
        </p:blipFill>
        <p:spPr bwMode="auto">
          <a:xfrm>
            <a:off x="0" y="0"/>
            <a:ext cx="9475470" cy="6943725"/>
          </a:xfrm>
          <a:prstGeom prst="rect">
            <a:avLst/>
          </a:prstGeom>
          <a:noFill/>
          <a:ln w="9525">
            <a:noFill/>
            <a:miter lim="800000"/>
            <a:headEnd/>
            <a:tailEnd/>
          </a:ln>
        </p:spPr>
      </p:pic>
    </p:spTree>
    <p:extLst>
      <p:ext uri="{BB962C8B-B14F-4D97-AF65-F5344CB8AC3E}">
        <p14:creationId xmlns:p14="http://schemas.microsoft.com/office/powerpoint/2010/main" val="3927938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838200" y="685800"/>
            <a:ext cx="8132445" cy="4903470"/>
          </a:xfrm>
          <a:prstGeom prst="rect">
            <a:avLst/>
          </a:prstGeom>
          <a:noFill/>
          <a:ln w="9525">
            <a:noFill/>
            <a:miter lim="800000"/>
            <a:headEnd/>
            <a:tailEnd/>
          </a:ln>
        </p:spPr>
      </p:pic>
    </p:spTree>
    <p:extLst>
      <p:ext uri="{BB962C8B-B14F-4D97-AF65-F5344CB8AC3E}">
        <p14:creationId xmlns:p14="http://schemas.microsoft.com/office/powerpoint/2010/main" val="8759307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10046" r="3196" b="10246"/>
          <a:stretch>
            <a:fillRect/>
          </a:stretch>
        </p:blipFill>
        <p:spPr bwMode="auto">
          <a:xfrm>
            <a:off x="838200" y="228600"/>
            <a:ext cx="7239000" cy="6324600"/>
          </a:xfrm>
          <a:prstGeom prst="rect">
            <a:avLst/>
          </a:prstGeom>
          <a:noFill/>
          <a:ln w="9525">
            <a:noFill/>
            <a:miter lim="800000"/>
            <a:headEnd/>
            <a:tailEnd/>
          </a:ln>
        </p:spPr>
      </p:pic>
    </p:spTree>
    <p:extLst>
      <p:ext uri="{BB962C8B-B14F-4D97-AF65-F5344CB8AC3E}">
        <p14:creationId xmlns:p14="http://schemas.microsoft.com/office/powerpoint/2010/main" val="4278671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b="11527"/>
          <a:stretch>
            <a:fillRect/>
          </a:stretch>
        </p:blipFill>
        <p:spPr bwMode="auto">
          <a:xfrm>
            <a:off x="381000" y="381000"/>
            <a:ext cx="7848600" cy="6067585"/>
          </a:xfrm>
          <a:prstGeom prst="rect">
            <a:avLst/>
          </a:prstGeom>
          <a:noFill/>
          <a:ln w="9525">
            <a:noFill/>
            <a:miter lim="800000"/>
            <a:headEnd/>
            <a:tailEnd/>
          </a:ln>
        </p:spPr>
      </p:pic>
      <p:sp>
        <p:nvSpPr>
          <p:cNvPr id="2" name="Title 1"/>
          <p:cNvSpPr>
            <a:spLocks noGrp="1"/>
          </p:cNvSpPr>
          <p:nvPr>
            <p:ph type="title"/>
          </p:nvPr>
        </p:nvSpPr>
        <p:spPr>
          <a:xfrm>
            <a:off x="533400" y="457200"/>
            <a:ext cx="5181600" cy="1143000"/>
          </a:xfrm>
          <a:solidFill>
            <a:schemeClr val="bg1"/>
          </a:solidFill>
        </p:spPr>
        <p:txBody>
          <a:bodyPr/>
          <a:lstStyle/>
          <a:p>
            <a:r>
              <a:rPr lang="en-US" dirty="0" smtClean="0"/>
              <a:t>The </a:t>
            </a:r>
            <a:r>
              <a:rPr lang="en-US" dirty="0" err="1" smtClean="0"/>
              <a:t>Kullback-Leibler</a:t>
            </a:r>
            <a:r>
              <a:rPr lang="en-US" dirty="0" smtClean="0"/>
              <a:t> </a:t>
            </a:r>
            <a:br>
              <a:rPr lang="en-US" dirty="0" smtClean="0"/>
            </a:br>
            <a:r>
              <a:rPr lang="en-US" dirty="0" smtClean="0"/>
              <a:t>distance</a:t>
            </a:r>
            <a:endParaRPr lang="en-GB" dirty="0"/>
          </a:p>
        </p:txBody>
      </p:sp>
    </p:spTree>
    <p:extLst>
      <p:ext uri="{BB962C8B-B14F-4D97-AF65-F5344CB8AC3E}">
        <p14:creationId xmlns:p14="http://schemas.microsoft.com/office/powerpoint/2010/main" val="1940797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685800" y="304800"/>
            <a:ext cx="7772400" cy="1143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2800" dirty="0" smtClean="0">
                <a:latin typeface="Comic Sans MS" pitchFamily="66" charset="0"/>
              </a:rPr>
              <a:t>Interpretation of </a:t>
            </a:r>
            <a:r>
              <a:rPr lang="en-US" sz="2800" dirty="0" err="1" smtClean="0">
                <a:latin typeface="Comic Sans MS" pitchFamily="66" charset="0"/>
              </a:rPr>
              <a:t>Kullblack-Leibler</a:t>
            </a:r>
            <a:r>
              <a:rPr lang="en-US" sz="2800" dirty="0" smtClean="0">
                <a:latin typeface="Comic Sans MS" pitchFamily="66" charset="0"/>
              </a:rPr>
              <a:t> Information </a:t>
            </a:r>
            <a:br>
              <a:rPr lang="en-US" sz="2800" dirty="0" smtClean="0">
                <a:latin typeface="Comic Sans MS" pitchFamily="66" charset="0"/>
              </a:rPr>
            </a:br>
            <a:r>
              <a:rPr lang="en-US" sz="2800" dirty="0" smtClean="0">
                <a:latin typeface="Comic Sans MS" pitchFamily="66" charset="0"/>
              </a:rPr>
              <a:t>(aka. distance between 2 models)</a:t>
            </a:r>
          </a:p>
        </p:txBody>
      </p:sp>
      <p:sp>
        <p:nvSpPr>
          <p:cNvPr id="39939" name="Text Box 5"/>
          <p:cNvSpPr txBox="1">
            <a:spLocks noChangeArrowheads="1"/>
          </p:cNvSpPr>
          <p:nvPr/>
        </p:nvSpPr>
        <p:spPr bwMode="auto">
          <a:xfrm>
            <a:off x="304800" y="1676400"/>
            <a:ext cx="8534400" cy="1384995"/>
          </a:xfrm>
          <a:prstGeom prst="rect">
            <a:avLst/>
          </a:prstGeom>
          <a:noFill/>
          <a:ln w="9525">
            <a:noFill/>
            <a:miter lim="800000"/>
            <a:headEnd/>
            <a:tailEnd/>
          </a:ln>
        </p:spPr>
        <p:txBody>
          <a:bodyPr>
            <a:spAutoFit/>
          </a:bodyPr>
          <a:lstStyle/>
          <a:p>
            <a:pPr marL="457200" indent="-457200" eaLnBrk="0" hangingPunct="0">
              <a:buClr>
                <a:schemeClr val="tx2"/>
              </a:buCl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Given truth represented by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 and a model approximating truth  </a:t>
            </a:r>
            <a:r>
              <a:rPr lang="en-US" sz="2800" i="1" dirty="0" smtClean="0">
                <a:latin typeface="Times New Roman" panose="02020603050405020304" pitchFamily="18" charset="0"/>
                <a:cs typeface="Times New Roman" panose="02020603050405020304" pitchFamily="18" charset="0"/>
              </a:rPr>
              <a:t>g</a:t>
            </a:r>
            <a:r>
              <a:rPr lang="en-US" sz="2800" dirty="0" smtClean="0">
                <a:latin typeface="Times New Roman" panose="02020603050405020304" pitchFamily="18" charset="0"/>
                <a:cs typeface="Times New Roman" panose="02020603050405020304" pitchFamily="18" charset="0"/>
              </a:rPr>
              <a:t>, the K-distance measures the information lost by using model </a:t>
            </a:r>
            <a:r>
              <a:rPr lang="en-US" sz="2800" i="1" dirty="0" smtClean="0">
                <a:latin typeface="Times New Roman" panose="02020603050405020304" pitchFamily="18" charset="0"/>
                <a:cs typeface="Times New Roman" panose="02020603050405020304" pitchFamily="18" charset="0"/>
              </a:rPr>
              <a:t>g </a:t>
            </a:r>
            <a:r>
              <a:rPr lang="en-US" sz="2800" dirty="0" smtClean="0">
                <a:latin typeface="Times New Roman" panose="02020603050405020304" pitchFamily="18" charset="0"/>
                <a:cs typeface="Times New Roman" panose="02020603050405020304" pitchFamily="18" charset="0"/>
              </a:rPr>
              <a:t>to approximate </a:t>
            </a:r>
            <a:r>
              <a:rPr lang="en-US" sz="2800" i="1" dirty="0" smtClean="0">
                <a:latin typeface="Times New Roman" panose="02020603050405020304" pitchFamily="18" charset="0"/>
                <a:cs typeface="Times New Roman" panose="02020603050405020304" pitchFamily="18" charset="0"/>
              </a:rPr>
              <a:t>f</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962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cs typeface="Times New Roman" pitchFamily="18" charset="0"/>
              </a:rPr>
              <a:t>Lecture content</a:t>
            </a:r>
            <a:endParaRPr lang="en-US" dirty="0">
              <a:cs typeface="Times New Roman" pitchFamily="18" charset="0"/>
            </a:endParaRPr>
          </a:p>
        </p:txBody>
      </p:sp>
      <p:sp>
        <p:nvSpPr>
          <p:cNvPr id="3" name="Content Placeholder 2"/>
          <p:cNvSpPr>
            <a:spLocks noGrp="1"/>
          </p:cNvSpPr>
          <p:nvPr>
            <p:ph idx="1"/>
          </p:nvPr>
        </p:nvSpPr>
        <p:spPr>
          <a:xfrm>
            <a:off x="381000" y="1066800"/>
            <a:ext cx="8534400" cy="4587407"/>
          </a:xfrm>
        </p:spPr>
        <p:txBody>
          <a:bodyPr>
            <a:noAutofit/>
          </a:bodyPr>
          <a:lstStyle/>
          <a:p>
            <a:r>
              <a:rPr lang="en-US" sz="2600" b="1" dirty="0" smtClean="0">
                <a:latin typeface="Times New Roman" pitchFamily="18" charset="0"/>
                <a:cs typeface="Times New Roman" pitchFamily="18" charset="0"/>
              </a:rPr>
              <a:t>Posterior predictive checks:</a:t>
            </a:r>
          </a:p>
          <a:p>
            <a:pPr lvl="1"/>
            <a:r>
              <a:rPr lang="en-US" sz="2600" dirty="0" smtClean="0">
                <a:latin typeface="Times New Roman" pitchFamily="18" charset="0"/>
                <a:cs typeface="Times New Roman" pitchFamily="18" charset="0"/>
              </a:rPr>
              <a:t>Observed </a:t>
            </a:r>
            <a:r>
              <a:rPr lang="en-US" sz="2600" dirty="0" err="1" smtClean="0">
                <a:latin typeface="Times New Roman" pitchFamily="18" charset="0"/>
                <a:cs typeface="Times New Roman" pitchFamily="18" charset="0"/>
              </a:rPr>
              <a:t>vs</a:t>
            </a:r>
            <a:r>
              <a:rPr lang="en-US" sz="2600" dirty="0" smtClean="0">
                <a:latin typeface="Times New Roman" pitchFamily="18" charset="0"/>
                <a:cs typeface="Times New Roman" pitchFamily="18" charset="0"/>
              </a:rPr>
              <a:t> “predicted”</a:t>
            </a:r>
          </a:p>
          <a:p>
            <a:pPr lvl="1"/>
            <a:r>
              <a:rPr lang="en-US" sz="2600" dirty="0" smtClean="0">
                <a:latin typeface="Times New Roman" pitchFamily="18" charset="0"/>
                <a:cs typeface="Times New Roman" pitchFamily="18" charset="0"/>
              </a:rPr>
              <a:t>Replicated data</a:t>
            </a:r>
          </a:p>
          <a:p>
            <a:pPr lvl="1"/>
            <a:r>
              <a:rPr lang="en-US" sz="2600" dirty="0" smtClean="0">
                <a:latin typeface="Times New Roman" pitchFamily="18" charset="0"/>
                <a:cs typeface="Times New Roman" pitchFamily="18" charset="0"/>
              </a:rPr>
              <a:t>Bayesian p-values</a:t>
            </a:r>
          </a:p>
          <a:p>
            <a:pPr lvl="1"/>
            <a:endParaRPr lang="en-US" sz="2600" dirty="0" smtClean="0">
              <a:latin typeface="Times New Roman" pitchFamily="18" charset="0"/>
              <a:cs typeface="Times New Roman" pitchFamily="18" charset="0"/>
            </a:endParaRPr>
          </a:p>
          <a:p>
            <a:r>
              <a:rPr lang="en-US" sz="2600" b="1" dirty="0" smtClean="0">
                <a:latin typeface="Times New Roman" pitchFamily="18" charset="0"/>
                <a:cs typeface="Times New Roman" pitchFamily="18" charset="0"/>
              </a:rPr>
              <a:t>Model selection/comparison:</a:t>
            </a:r>
          </a:p>
          <a:p>
            <a:pPr lvl="1"/>
            <a:r>
              <a:rPr lang="en-US" sz="2600" dirty="0" smtClean="0">
                <a:latin typeface="Times New Roman" pitchFamily="18" charset="0"/>
                <a:cs typeface="Times New Roman" pitchFamily="18" charset="0"/>
              </a:rPr>
              <a:t>Deviance</a:t>
            </a:r>
          </a:p>
          <a:p>
            <a:pPr lvl="1"/>
            <a:r>
              <a:rPr lang="en-US" sz="2600" dirty="0" err="1">
                <a:latin typeface="Times New Roman" panose="02020603050405020304" pitchFamily="18" charset="0"/>
                <a:cs typeface="Times New Roman" panose="02020603050405020304" pitchFamily="18" charset="0"/>
              </a:rPr>
              <a:t>Akaike</a:t>
            </a:r>
            <a:r>
              <a:rPr lang="en-US" sz="2600" dirty="0">
                <a:latin typeface="Times New Roman" panose="02020603050405020304" pitchFamily="18" charset="0"/>
                <a:cs typeface="Times New Roman" panose="02020603050405020304" pitchFamily="18" charset="0"/>
              </a:rPr>
              <a:t> Information Criterion </a:t>
            </a:r>
            <a:r>
              <a:rPr lang="en-US" sz="2600" dirty="0" smtClean="0">
                <a:latin typeface="Times New Roman" panose="02020603050405020304" pitchFamily="18" charset="0"/>
                <a:cs typeface="Times New Roman" panose="02020603050405020304" pitchFamily="18" charset="0"/>
              </a:rPr>
              <a:t>(AIC) in </a:t>
            </a:r>
            <a:r>
              <a:rPr lang="en-US" sz="2600" dirty="0">
                <a:latin typeface="Times New Roman" panose="02020603050405020304" pitchFamily="18" charset="0"/>
                <a:cs typeface="Times New Roman" panose="02020603050405020304" pitchFamily="18" charset="0"/>
              </a:rPr>
              <a:t>the likelihood framework </a:t>
            </a:r>
            <a:endParaRPr lang="en-US" sz="2600" dirty="0" smtClean="0">
              <a:latin typeface="Times New Roman" panose="02020603050405020304" pitchFamily="18" charset="0"/>
              <a:cs typeface="Times New Roman" panose="02020603050405020304" pitchFamily="18" charset="0"/>
            </a:endParaRPr>
          </a:p>
          <a:p>
            <a:pPr lvl="1"/>
            <a:r>
              <a:rPr lang="en-US" sz="2600" dirty="0" smtClean="0">
                <a:latin typeface="Times New Roman" panose="02020603050405020304" pitchFamily="18" charset="0"/>
                <a:cs typeface="Times New Roman" panose="02020603050405020304" pitchFamily="18" charset="0"/>
              </a:rPr>
              <a:t>Deviance information criteria (DIC)</a:t>
            </a:r>
          </a:p>
          <a:p>
            <a:pPr lvl="1"/>
            <a:r>
              <a:rPr lang="en-US" sz="2600" dirty="0" smtClean="0">
                <a:latin typeface="Times New Roman" panose="02020603050405020304" pitchFamily="18" charset="0"/>
                <a:cs typeface="Times New Roman" panose="02020603050405020304" pitchFamily="18" charset="0"/>
              </a:rPr>
              <a:t>Posterior predictive loss (D)</a:t>
            </a:r>
          </a:p>
        </p:txBody>
      </p:sp>
    </p:spTree>
    <p:extLst>
      <p:ext uri="{BB962C8B-B14F-4D97-AF65-F5344CB8AC3E}">
        <p14:creationId xmlns:p14="http://schemas.microsoft.com/office/powerpoint/2010/main" val="1309687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533400" y="76200"/>
            <a:ext cx="8153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latin typeface="Comic Sans MS" pitchFamily="66" charset="0"/>
              </a:rPr>
              <a:t>Interpretation of </a:t>
            </a:r>
            <a:r>
              <a:rPr lang="en-US" sz="2800" dirty="0" err="1" smtClean="0">
                <a:latin typeface="Comic Sans MS" pitchFamily="66" charset="0"/>
              </a:rPr>
              <a:t>Kullblack-Leibler</a:t>
            </a:r>
            <a:r>
              <a:rPr lang="en-US" sz="2800" dirty="0" smtClean="0">
                <a:latin typeface="Comic Sans MS" pitchFamily="66" charset="0"/>
              </a:rPr>
              <a:t> Information </a:t>
            </a:r>
            <a:br>
              <a:rPr lang="en-US" sz="2800" dirty="0" smtClean="0">
                <a:latin typeface="Comic Sans MS" pitchFamily="66" charset="0"/>
              </a:rPr>
            </a:br>
            <a:r>
              <a:rPr lang="en-US" sz="2800" dirty="0" smtClean="0">
                <a:latin typeface="Comic Sans MS" pitchFamily="66" charset="0"/>
              </a:rPr>
              <a:t>(aka. distance between 2 models)</a:t>
            </a:r>
          </a:p>
        </p:txBody>
      </p:sp>
      <p:sp>
        <p:nvSpPr>
          <p:cNvPr id="38915" name="Text Box 6"/>
          <p:cNvSpPr txBox="1">
            <a:spLocks noChangeArrowheads="1"/>
          </p:cNvSpPr>
          <p:nvPr/>
        </p:nvSpPr>
        <p:spPr bwMode="auto">
          <a:xfrm>
            <a:off x="609600" y="5911850"/>
            <a:ext cx="8140700" cy="641350"/>
          </a:xfrm>
          <a:prstGeom prst="rect">
            <a:avLst/>
          </a:prstGeom>
          <a:noFill/>
          <a:ln w="9525">
            <a:noFill/>
            <a:miter lim="800000"/>
            <a:headEnd/>
            <a:tailEnd/>
          </a:ln>
        </p:spPr>
        <p:txBody>
          <a:bodyPr wrap="none">
            <a:spAutoFit/>
          </a:bodyPr>
          <a:lstStyle/>
          <a:p>
            <a:r>
              <a:rPr lang="en-US" sz="1800" dirty="0"/>
              <a:t>Measures the (asymmetric) distance between two models.  Minimizing the information</a:t>
            </a:r>
          </a:p>
          <a:p>
            <a:r>
              <a:rPr lang="en-US" sz="1800" dirty="0"/>
              <a:t>lost when using </a:t>
            </a:r>
            <a:r>
              <a:rPr lang="en-US" sz="1800" i="1" dirty="0"/>
              <a:t>g(x)</a:t>
            </a:r>
            <a:r>
              <a:rPr lang="en-US" sz="1800" dirty="0"/>
              <a:t> to approximate </a:t>
            </a:r>
            <a:r>
              <a:rPr lang="en-US" sz="1800" i="1" dirty="0"/>
              <a:t>f(x)</a:t>
            </a:r>
            <a:r>
              <a:rPr lang="en-US" sz="1800" dirty="0"/>
              <a:t> is the same as maximizing the likelihood.</a:t>
            </a:r>
          </a:p>
        </p:txBody>
      </p:sp>
      <p:grpSp>
        <p:nvGrpSpPr>
          <p:cNvPr id="2" name="Group 131"/>
          <p:cNvGrpSpPr>
            <a:grpSpLocks/>
          </p:cNvGrpSpPr>
          <p:nvPr/>
        </p:nvGrpSpPr>
        <p:grpSpPr bwMode="auto">
          <a:xfrm>
            <a:off x="2895600" y="1295400"/>
            <a:ext cx="2046288" cy="1941513"/>
            <a:chOff x="1017" y="1037"/>
            <a:chExt cx="1289" cy="1223"/>
          </a:xfrm>
        </p:grpSpPr>
        <p:sp>
          <p:nvSpPr>
            <p:cNvPr id="39009" name="Line 8"/>
            <p:cNvSpPr>
              <a:spLocks noChangeShapeType="1"/>
            </p:cNvSpPr>
            <p:nvPr/>
          </p:nvSpPr>
          <p:spPr bwMode="auto">
            <a:xfrm>
              <a:off x="1248" y="2091"/>
              <a:ext cx="1020" cy="1"/>
            </a:xfrm>
            <a:prstGeom prst="line">
              <a:avLst/>
            </a:prstGeom>
            <a:noFill/>
            <a:ln w="4763">
              <a:solidFill>
                <a:srgbClr val="000000"/>
              </a:solidFill>
              <a:round/>
              <a:headEnd/>
              <a:tailEnd/>
            </a:ln>
          </p:spPr>
          <p:txBody>
            <a:bodyPr/>
            <a:lstStyle/>
            <a:p>
              <a:endParaRPr lang="en-GB"/>
            </a:p>
          </p:txBody>
        </p:sp>
        <p:sp>
          <p:nvSpPr>
            <p:cNvPr id="39010" name="Line 9"/>
            <p:cNvSpPr>
              <a:spLocks noChangeShapeType="1"/>
            </p:cNvSpPr>
            <p:nvPr/>
          </p:nvSpPr>
          <p:spPr bwMode="auto">
            <a:xfrm>
              <a:off x="1248" y="2060"/>
              <a:ext cx="1" cy="31"/>
            </a:xfrm>
            <a:prstGeom prst="line">
              <a:avLst/>
            </a:prstGeom>
            <a:noFill/>
            <a:ln w="4763">
              <a:solidFill>
                <a:srgbClr val="000000"/>
              </a:solidFill>
              <a:round/>
              <a:headEnd/>
              <a:tailEnd/>
            </a:ln>
          </p:spPr>
          <p:txBody>
            <a:bodyPr/>
            <a:lstStyle/>
            <a:p>
              <a:endParaRPr lang="en-GB"/>
            </a:p>
          </p:txBody>
        </p:sp>
        <p:sp>
          <p:nvSpPr>
            <p:cNvPr id="39011" name="Rectangle 10"/>
            <p:cNvSpPr>
              <a:spLocks noChangeArrowheads="1"/>
            </p:cNvSpPr>
            <p:nvPr/>
          </p:nvSpPr>
          <p:spPr bwMode="auto">
            <a:xfrm>
              <a:off x="1231" y="2109"/>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a:p>
          </p:txBody>
        </p:sp>
        <p:sp>
          <p:nvSpPr>
            <p:cNvPr id="39012" name="Line 11"/>
            <p:cNvSpPr>
              <a:spLocks noChangeShapeType="1"/>
            </p:cNvSpPr>
            <p:nvPr/>
          </p:nvSpPr>
          <p:spPr bwMode="auto">
            <a:xfrm>
              <a:off x="1503" y="2060"/>
              <a:ext cx="1" cy="31"/>
            </a:xfrm>
            <a:prstGeom prst="line">
              <a:avLst/>
            </a:prstGeom>
            <a:noFill/>
            <a:ln w="4763">
              <a:solidFill>
                <a:srgbClr val="000000"/>
              </a:solidFill>
              <a:round/>
              <a:headEnd/>
              <a:tailEnd/>
            </a:ln>
          </p:spPr>
          <p:txBody>
            <a:bodyPr/>
            <a:lstStyle/>
            <a:p>
              <a:endParaRPr lang="en-GB"/>
            </a:p>
          </p:txBody>
        </p:sp>
        <p:sp>
          <p:nvSpPr>
            <p:cNvPr id="39013" name="Rectangle 12"/>
            <p:cNvSpPr>
              <a:spLocks noChangeArrowheads="1"/>
            </p:cNvSpPr>
            <p:nvPr/>
          </p:nvSpPr>
          <p:spPr bwMode="auto">
            <a:xfrm>
              <a:off x="1486" y="2109"/>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a:t>
              </a:r>
              <a:endParaRPr lang="en-US"/>
            </a:p>
          </p:txBody>
        </p:sp>
        <p:sp>
          <p:nvSpPr>
            <p:cNvPr id="39014" name="Line 13"/>
            <p:cNvSpPr>
              <a:spLocks noChangeShapeType="1"/>
            </p:cNvSpPr>
            <p:nvPr/>
          </p:nvSpPr>
          <p:spPr bwMode="auto">
            <a:xfrm>
              <a:off x="1758" y="2060"/>
              <a:ext cx="1" cy="31"/>
            </a:xfrm>
            <a:prstGeom prst="line">
              <a:avLst/>
            </a:prstGeom>
            <a:noFill/>
            <a:ln w="4763">
              <a:solidFill>
                <a:srgbClr val="000000"/>
              </a:solidFill>
              <a:round/>
              <a:headEnd/>
              <a:tailEnd/>
            </a:ln>
          </p:spPr>
          <p:txBody>
            <a:bodyPr/>
            <a:lstStyle/>
            <a:p>
              <a:endParaRPr lang="en-GB"/>
            </a:p>
          </p:txBody>
        </p:sp>
        <p:sp>
          <p:nvSpPr>
            <p:cNvPr id="39015" name="Rectangle 14"/>
            <p:cNvSpPr>
              <a:spLocks noChangeArrowheads="1"/>
            </p:cNvSpPr>
            <p:nvPr/>
          </p:nvSpPr>
          <p:spPr bwMode="auto">
            <a:xfrm>
              <a:off x="1724" y="210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10</a:t>
              </a:r>
              <a:endParaRPr lang="en-US"/>
            </a:p>
          </p:txBody>
        </p:sp>
        <p:sp>
          <p:nvSpPr>
            <p:cNvPr id="39016" name="Line 15"/>
            <p:cNvSpPr>
              <a:spLocks noChangeShapeType="1"/>
            </p:cNvSpPr>
            <p:nvPr/>
          </p:nvSpPr>
          <p:spPr bwMode="auto">
            <a:xfrm>
              <a:off x="2013" y="2060"/>
              <a:ext cx="1" cy="31"/>
            </a:xfrm>
            <a:prstGeom prst="line">
              <a:avLst/>
            </a:prstGeom>
            <a:noFill/>
            <a:ln w="4763">
              <a:solidFill>
                <a:srgbClr val="000000"/>
              </a:solidFill>
              <a:round/>
              <a:headEnd/>
              <a:tailEnd/>
            </a:ln>
          </p:spPr>
          <p:txBody>
            <a:bodyPr/>
            <a:lstStyle/>
            <a:p>
              <a:endParaRPr lang="en-GB"/>
            </a:p>
          </p:txBody>
        </p:sp>
        <p:sp>
          <p:nvSpPr>
            <p:cNvPr id="39017" name="Rectangle 16"/>
            <p:cNvSpPr>
              <a:spLocks noChangeArrowheads="1"/>
            </p:cNvSpPr>
            <p:nvPr/>
          </p:nvSpPr>
          <p:spPr bwMode="auto">
            <a:xfrm>
              <a:off x="1979" y="210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15</a:t>
              </a:r>
              <a:endParaRPr lang="en-US"/>
            </a:p>
          </p:txBody>
        </p:sp>
        <p:sp>
          <p:nvSpPr>
            <p:cNvPr id="39018" name="Line 17"/>
            <p:cNvSpPr>
              <a:spLocks noChangeShapeType="1"/>
            </p:cNvSpPr>
            <p:nvPr/>
          </p:nvSpPr>
          <p:spPr bwMode="auto">
            <a:xfrm>
              <a:off x="2268" y="2060"/>
              <a:ext cx="1" cy="31"/>
            </a:xfrm>
            <a:prstGeom prst="line">
              <a:avLst/>
            </a:prstGeom>
            <a:noFill/>
            <a:ln w="4763">
              <a:solidFill>
                <a:srgbClr val="000000"/>
              </a:solidFill>
              <a:round/>
              <a:headEnd/>
              <a:tailEnd/>
            </a:ln>
          </p:spPr>
          <p:txBody>
            <a:bodyPr/>
            <a:lstStyle/>
            <a:p>
              <a:endParaRPr lang="en-GB"/>
            </a:p>
          </p:txBody>
        </p:sp>
        <p:sp>
          <p:nvSpPr>
            <p:cNvPr id="39019" name="Rectangle 18"/>
            <p:cNvSpPr>
              <a:spLocks noChangeArrowheads="1"/>
            </p:cNvSpPr>
            <p:nvPr/>
          </p:nvSpPr>
          <p:spPr bwMode="auto">
            <a:xfrm>
              <a:off x="2234" y="210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20</a:t>
              </a:r>
              <a:endParaRPr lang="en-US"/>
            </a:p>
          </p:txBody>
        </p:sp>
        <p:sp>
          <p:nvSpPr>
            <p:cNvPr id="39020" name="Rectangle 19"/>
            <p:cNvSpPr>
              <a:spLocks noChangeArrowheads="1"/>
            </p:cNvSpPr>
            <p:nvPr/>
          </p:nvSpPr>
          <p:spPr bwMode="auto">
            <a:xfrm>
              <a:off x="1643" y="2183"/>
              <a:ext cx="24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GAMMA</a:t>
              </a:r>
              <a:endParaRPr lang="en-US"/>
            </a:p>
          </p:txBody>
        </p:sp>
        <p:sp>
          <p:nvSpPr>
            <p:cNvPr id="39021" name="Line 20"/>
            <p:cNvSpPr>
              <a:spLocks noChangeShapeType="1"/>
            </p:cNvSpPr>
            <p:nvPr/>
          </p:nvSpPr>
          <p:spPr bwMode="auto">
            <a:xfrm flipV="1">
              <a:off x="1248" y="1071"/>
              <a:ext cx="1" cy="1020"/>
            </a:xfrm>
            <a:prstGeom prst="line">
              <a:avLst/>
            </a:prstGeom>
            <a:noFill/>
            <a:ln w="4763">
              <a:solidFill>
                <a:srgbClr val="000000"/>
              </a:solidFill>
              <a:round/>
              <a:headEnd/>
              <a:tailEnd/>
            </a:ln>
          </p:spPr>
          <p:txBody>
            <a:bodyPr/>
            <a:lstStyle/>
            <a:p>
              <a:endParaRPr lang="en-GB"/>
            </a:p>
          </p:txBody>
        </p:sp>
        <p:sp>
          <p:nvSpPr>
            <p:cNvPr id="39022" name="Line 21"/>
            <p:cNvSpPr>
              <a:spLocks noChangeShapeType="1"/>
            </p:cNvSpPr>
            <p:nvPr/>
          </p:nvSpPr>
          <p:spPr bwMode="auto">
            <a:xfrm flipH="1">
              <a:off x="1248" y="2091"/>
              <a:ext cx="30" cy="1"/>
            </a:xfrm>
            <a:prstGeom prst="line">
              <a:avLst/>
            </a:prstGeom>
            <a:noFill/>
            <a:ln w="4763">
              <a:solidFill>
                <a:srgbClr val="000000"/>
              </a:solidFill>
              <a:round/>
              <a:headEnd/>
              <a:tailEnd/>
            </a:ln>
          </p:spPr>
          <p:txBody>
            <a:bodyPr/>
            <a:lstStyle/>
            <a:p>
              <a:endParaRPr lang="en-GB"/>
            </a:p>
          </p:txBody>
        </p:sp>
        <p:sp>
          <p:nvSpPr>
            <p:cNvPr id="39023" name="Rectangle 22"/>
            <p:cNvSpPr>
              <a:spLocks noChangeArrowheads="1"/>
            </p:cNvSpPr>
            <p:nvPr/>
          </p:nvSpPr>
          <p:spPr bwMode="auto">
            <a:xfrm>
              <a:off x="1200" y="2057"/>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a:p>
          </p:txBody>
        </p:sp>
        <p:sp>
          <p:nvSpPr>
            <p:cNvPr id="39024" name="Line 23"/>
            <p:cNvSpPr>
              <a:spLocks noChangeShapeType="1"/>
            </p:cNvSpPr>
            <p:nvPr/>
          </p:nvSpPr>
          <p:spPr bwMode="auto">
            <a:xfrm flipH="1">
              <a:off x="1248" y="1887"/>
              <a:ext cx="30" cy="1"/>
            </a:xfrm>
            <a:prstGeom prst="line">
              <a:avLst/>
            </a:prstGeom>
            <a:noFill/>
            <a:ln w="4763">
              <a:solidFill>
                <a:srgbClr val="000000"/>
              </a:solidFill>
              <a:round/>
              <a:headEnd/>
              <a:tailEnd/>
            </a:ln>
          </p:spPr>
          <p:txBody>
            <a:bodyPr/>
            <a:lstStyle/>
            <a:p>
              <a:endParaRPr lang="en-GB"/>
            </a:p>
          </p:txBody>
        </p:sp>
        <p:sp>
          <p:nvSpPr>
            <p:cNvPr id="39025" name="Rectangle 24"/>
            <p:cNvSpPr>
              <a:spLocks noChangeArrowheads="1"/>
            </p:cNvSpPr>
            <p:nvPr/>
          </p:nvSpPr>
          <p:spPr bwMode="auto">
            <a:xfrm>
              <a:off x="1132" y="1853"/>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130</a:t>
              </a:r>
              <a:endParaRPr lang="en-US"/>
            </a:p>
          </p:txBody>
        </p:sp>
        <p:sp>
          <p:nvSpPr>
            <p:cNvPr id="39026" name="Line 25"/>
            <p:cNvSpPr>
              <a:spLocks noChangeShapeType="1"/>
            </p:cNvSpPr>
            <p:nvPr/>
          </p:nvSpPr>
          <p:spPr bwMode="auto">
            <a:xfrm flipH="1">
              <a:off x="1248" y="1683"/>
              <a:ext cx="30" cy="1"/>
            </a:xfrm>
            <a:prstGeom prst="line">
              <a:avLst/>
            </a:prstGeom>
            <a:noFill/>
            <a:ln w="4763">
              <a:solidFill>
                <a:srgbClr val="000000"/>
              </a:solidFill>
              <a:round/>
              <a:headEnd/>
              <a:tailEnd/>
            </a:ln>
          </p:spPr>
          <p:txBody>
            <a:bodyPr/>
            <a:lstStyle/>
            <a:p>
              <a:endParaRPr lang="en-GB"/>
            </a:p>
          </p:txBody>
        </p:sp>
        <p:sp>
          <p:nvSpPr>
            <p:cNvPr id="39027" name="Rectangle 26"/>
            <p:cNvSpPr>
              <a:spLocks noChangeArrowheads="1"/>
            </p:cNvSpPr>
            <p:nvPr/>
          </p:nvSpPr>
          <p:spPr bwMode="auto">
            <a:xfrm>
              <a:off x="1132" y="1649"/>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260</a:t>
              </a:r>
              <a:endParaRPr lang="en-US"/>
            </a:p>
          </p:txBody>
        </p:sp>
        <p:sp>
          <p:nvSpPr>
            <p:cNvPr id="39028" name="Line 27"/>
            <p:cNvSpPr>
              <a:spLocks noChangeShapeType="1"/>
            </p:cNvSpPr>
            <p:nvPr/>
          </p:nvSpPr>
          <p:spPr bwMode="auto">
            <a:xfrm flipH="1">
              <a:off x="1248" y="1479"/>
              <a:ext cx="30" cy="1"/>
            </a:xfrm>
            <a:prstGeom prst="line">
              <a:avLst/>
            </a:prstGeom>
            <a:noFill/>
            <a:ln w="4763">
              <a:solidFill>
                <a:srgbClr val="000000"/>
              </a:solidFill>
              <a:round/>
              <a:headEnd/>
              <a:tailEnd/>
            </a:ln>
          </p:spPr>
          <p:txBody>
            <a:bodyPr/>
            <a:lstStyle/>
            <a:p>
              <a:endParaRPr lang="en-GB"/>
            </a:p>
          </p:txBody>
        </p:sp>
        <p:sp>
          <p:nvSpPr>
            <p:cNvPr id="39029" name="Rectangle 28"/>
            <p:cNvSpPr>
              <a:spLocks noChangeArrowheads="1"/>
            </p:cNvSpPr>
            <p:nvPr/>
          </p:nvSpPr>
          <p:spPr bwMode="auto">
            <a:xfrm>
              <a:off x="1132" y="1445"/>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390</a:t>
              </a:r>
              <a:endParaRPr lang="en-US"/>
            </a:p>
          </p:txBody>
        </p:sp>
        <p:sp>
          <p:nvSpPr>
            <p:cNvPr id="39030" name="Line 29"/>
            <p:cNvSpPr>
              <a:spLocks noChangeShapeType="1"/>
            </p:cNvSpPr>
            <p:nvPr/>
          </p:nvSpPr>
          <p:spPr bwMode="auto">
            <a:xfrm flipH="1">
              <a:off x="1248" y="1275"/>
              <a:ext cx="30" cy="1"/>
            </a:xfrm>
            <a:prstGeom prst="line">
              <a:avLst/>
            </a:prstGeom>
            <a:noFill/>
            <a:ln w="4763">
              <a:solidFill>
                <a:srgbClr val="000000"/>
              </a:solidFill>
              <a:round/>
              <a:headEnd/>
              <a:tailEnd/>
            </a:ln>
          </p:spPr>
          <p:txBody>
            <a:bodyPr/>
            <a:lstStyle/>
            <a:p>
              <a:endParaRPr lang="en-GB"/>
            </a:p>
          </p:txBody>
        </p:sp>
        <p:sp>
          <p:nvSpPr>
            <p:cNvPr id="39031" name="Rectangle 30"/>
            <p:cNvSpPr>
              <a:spLocks noChangeArrowheads="1"/>
            </p:cNvSpPr>
            <p:nvPr/>
          </p:nvSpPr>
          <p:spPr bwMode="auto">
            <a:xfrm>
              <a:off x="1132" y="1241"/>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520</a:t>
              </a:r>
              <a:endParaRPr lang="en-US"/>
            </a:p>
          </p:txBody>
        </p:sp>
        <p:sp>
          <p:nvSpPr>
            <p:cNvPr id="39032" name="Line 31"/>
            <p:cNvSpPr>
              <a:spLocks noChangeShapeType="1"/>
            </p:cNvSpPr>
            <p:nvPr/>
          </p:nvSpPr>
          <p:spPr bwMode="auto">
            <a:xfrm flipH="1">
              <a:off x="1248" y="1071"/>
              <a:ext cx="30" cy="1"/>
            </a:xfrm>
            <a:prstGeom prst="line">
              <a:avLst/>
            </a:prstGeom>
            <a:noFill/>
            <a:ln w="4763">
              <a:solidFill>
                <a:srgbClr val="000000"/>
              </a:solidFill>
              <a:round/>
              <a:headEnd/>
              <a:tailEnd/>
            </a:ln>
          </p:spPr>
          <p:txBody>
            <a:bodyPr/>
            <a:lstStyle/>
            <a:p>
              <a:endParaRPr lang="en-GB"/>
            </a:p>
          </p:txBody>
        </p:sp>
        <p:sp>
          <p:nvSpPr>
            <p:cNvPr id="39033" name="Rectangle 32"/>
            <p:cNvSpPr>
              <a:spLocks noChangeArrowheads="1"/>
            </p:cNvSpPr>
            <p:nvPr/>
          </p:nvSpPr>
          <p:spPr bwMode="auto">
            <a:xfrm>
              <a:off x="1132" y="1037"/>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650</a:t>
              </a:r>
              <a:endParaRPr lang="en-US"/>
            </a:p>
          </p:txBody>
        </p:sp>
        <p:sp>
          <p:nvSpPr>
            <p:cNvPr id="39034" name="Rectangle 33"/>
            <p:cNvSpPr>
              <a:spLocks noChangeArrowheads="1"/>
            </p:cNvSpPr>
            <p:nvPr/>
          </p:nvSpPr>
          <p:spPr bwMode="auto">
            <a:xfrm rot="-5400000">
              <a:off x="970" y="1535"/>
              <a:ext cx="1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Count</a:t>
              </a:r>
              <a:endParaRPr lang="en-US"/>
            </a:p>
          </p:txBody>
        </p:sp>
        <p:sp>
          <p:nvSpPr>
            <p:cNvPr id="39035" name="Line 34"/>
            <p:cNvSpPr>
              <a:spLocks noChangeShapeType="1"/>
            </p:cNvSpPr>
            <p:nvPr/>
          </p:nvSpPr>
          <p:spPr bwMode="auto">
            <a:xfrm flipV="1">
              <a:off x="2268" y="1071"/>
              <a:ext cx="1" cy="1020"/>
            </a:xfrm>
            <a:prstGeom prst="line">
              <a:avLst/>
            </a:prstGeom>
            <a:noFill/>
            <a:ln w="4763">
              <a:solidFill>
                <a:srgbClr val="000000"/>
              </a:solidFill>
              <a:round/>
              <a:headEnd/>
              <a:tailEnd/>
            </a:ln>
          </p:spPr>
          <p:txBody>
            <a:bodyPr/>
            <a:lstStyle/>
            <a:p>
              <a:endParaRPr lang="en-GB"/>
            </a:p>
          </p:txBody>
        </p:sp>
        <p:sp>
          <p:nvSpPr>
            <p:cNvPr id="39036" name="Line 35"/>
            <p:cNvSpPr>
              <a:spLocks noChangeShapeType="1"/>
            </p:cNvSpPr>
            <p:nvPr/>
          </p:nvSpPr>
          <p:spPr bwMode="auto">
            <a:xfrm>
              <a:off x="2237" y="2091"/>
              <a:ext cx="31" cy="1"/>
            </a:xfrm>
            <a:prstGeom prst="line">
              <a:avLst/>
            </a:prstGeom>
            <a:noFill/>
            <a:ln w="4763">
              <a:solidFill>
                <a:srgbClr val="000000"/>
              </a:solidFill>
              <a:round/>
              <a:headEnd/>
              <a:tailEnd/>
            </a:ln>
          </p:spPr>
          <p:txBody>
            <a:bodyPr/>
            <a:lstStyle/>
            <a:p>
              <a:endParaRPr lang="en-GB"/>
            </a:p>
          </p:txBody>
        </p:sp>
        <p:sp>
          <p:nvSpPr>
            <p:cNvPr id="39037" name="Line 36"/>
            <p:cNvSpPr>
              <a:spLocks noChangeShapeType="1"/>
            </p:cNvSpPr>
            <p:nvPr/>
          </p:nvSpPr>
          <p:spPr bwMode="auto">
            <a:xfrm>
              <a:off x="2237" y="1934"/>
              <a:ext cx="31" cy="1"/>
            </a:xfrm>
            <a:prstGeom prst="line">
              <a:avLst/>
            </a:prstGeom>
            <a:noFill/>
            <a:ln w="4763">
              <a:solidFill>
                <a:srgbClr val="000000"/>
              </a:solidFill>
              <a:round/>
              <a:headEnd/>
              <a:tailEnd/>
            </a:ln>
          </p:spPr>
          <p:txBody>
            <a:bodyPr/>
            <a:lstStyle/>
            <a:p>
              <a:endParaRPr lang="en-GB"/>
            </a:p>
          </p:txBody>
        </p:sp>
        <p:sp>
          <p:nvSpPr>
            <p:cNvPr id="39038" name="Line 37"/>
            <p:cNvSpPr>
              <a:spLocks noChangeShapeType="1"/>
            </p:cNvSpPr>
            <p:nvPr/>
          </p:nvSpPr>
          <p:spPr bwMode="auto">
            <a:xfrm>
              <a:off x="2237" y="1777"/>
              <a:ext cx="31" cy="1"/>
            </a:xfrm>
            <a:prstGeom prst="line">
              <a:avLst/>
            </a:prstGeom>
            <a:noFill/>
            <a:ln w="4763">
              <a:solidFill>
                <a:srgbClr val="000000"/>
              </a:solidFill>
              <a:round/>
              <a:headEnd/>
              <a:tailEnd/>
            </a:ln>
          </p:spPr>
          <p:txBody>
            <a:bodyPr/>
            <a:lstStyle/>
            <a:p>
              <a:endParaRPr lang="en-GB"/>
            </a:p>
          </p:txBody>
        </p:sp>
        <p:sp>
          <p:nvSpPr>
            <p:cNvPr id="39039" name="Line 38"/>
            <p:cNvSpPr>
              <a:spLocks noChangeShapeType="1"/>
            </p:cNvSpPr>
            <p:nvPr/>
          </p:nvSpPr>
          <p:spPr bwMode="auto">
            <a:xfrm>
              <a:off x="2237" y="1620"/>
              <a:ext cx="31" cy="1"/>
            </a:xfrm>
            <a:prstGeom prst="line">
              <a:avLst/>
            </a:prstGeom>
            <a:noFill/>
            <a:ln w="4763">
              <a:solidFill>
                <a:srgbClr val="000000"/>
              </a:solidFill>
              <a:round/>
              <a:headEnd/>
              <a:tailEnd/>
            </a:ln>
          </p:spPr>
          <p:txBody>
            <a:bodyPr/>
            <a:lstStyle/>
            <a:p>
              <a:endParaRPr lang="en-GB"/>
            </a:p>
          </p:txBody>
        </p:sp>
        <p:sp>
          <p:nvSpPr>
            <p:cNvPr id="39040" name="Line 39"/>
            <p:cNvSpPr>
              <a:spLocks noChangeShapeType="1"/>
            </p:cNvSpPr>
            <p:nvPr/>
          </p:nvSpPr>
          <p:spPr bwMode="auto">
            <a:xfrm>
              <a:off x="2237" y="1463"/>
              <a:ext cx="31" cy="1"/>
            </a:xfrm>
            <a:prstGeom prst="line">
              <a:avLst/>
            </a:prstGeom>
            <a:noFill/>
            <a:ln w="4763">
              <a:solidFill>
                <a:srgbClr val="000000"/>
              </a:solidFill>
              <a:round/>
              <a:headEnd/>
              <a:tailEnd/>
            </a:ln>
          </p:spPr>
          <p:txBody>
            <a:bodyPr/>
            <a:lstStyle/>
            <a:p>
              <a:endParaRPr lang="en-GB"/>
            </a:p>
          </p:txBody>
        </p:sp>
        <p:sp>
          <p:nvSpPr>
            <p:cNvPr id="39041" name="Line 40"/>
            <p:cNvSpPr>
              <a:spLocks noChangeShapeType="1"/>
            </p:cNvSpPr>
            <p:nvPr/>
          </p:nvSpPr>
          <p:spPr bwMode="auto">
            <a:xfrm>
              <a:off x="2237" y="1307"/>
              <a:ext cx="31" cy="1"/>
            </a:xfrm>
            <a:prstGeom prst="line">
              <a:avLst/>
            </a:prstGeom>
            <a:noFill/>
            <a:ln w="4763">
              <a:solidFill>
                <a:srgbClr val="000000"/>
              </a:solidFill>
              <a:round/>
              <a:headEnd/>
              <a:tailEnd/>
            </a:ln>
          </p:spPr>
          <p:txBody>
            <a:bodyPr/>
            <a:lstStyle/>
            <a:p>
              <a:endParaRPr lang="en-GB"/>
            </a:p>
          </p:txBody>
        </p:sp>
        <p:sp>
          <p:nvSpPr>
            <p:cNvPr id="39042" name="Line 41"/>
            <p:cNvSpPr>
              <a:spLocks noChangeShapeType="1"/>
            </p:cNvSpPr>
            <p:nvPr/>
          </p:nvSpPr>
          <p:spPr bwMode="auto">
            <a:xfrm>
              <a:off x="2237" y="1150"/>
              <a:ext cx="31" cy="1"/>
            </a:xfrm>
            <a:prstGeom prst="line">
              <a:avLst/>
            </a:prstGeom>
            <a:noFill/>
            <a:ln w="4763">
              <a:solidFill>
                <a:srgbClr val="000000"/>
              </a:solidFill>
              <a:round/>
              <a:headEnd/>
              <a:tailEnd/>
            </a:ln>
          </p:spPr>
          <p:txBody>
            <a:bodyPr/>
            <a:lstStyle/>
            <a:p>
              <a:endParaRPr lang="en-GB"/>
            </a:p>
          </p:txBody>
        </p:sp>
        <p:sp>
          <p:nvSpPr>
            <p:cNvPr id="39043" name="Line 42"/>
            <p:cNvSpPr>
              <a:spLocks noChangeShapeType="1"/>
            </p:cNvSpPr>
            <p:nvPr/>
          </p:nvSpPr>
          <p:spPr bwMode="auto">
            <a:xfrm>
              <a:off x="1248" y="1071"/>
              <a:ext cx="1020" cy="1"/>
            </a:xfrm>
            <a:prstGeom prst="line">
              <a:avLst/>
            </a:prstGeom>
            <a:noFill/>
            <a:ln w="4763">
              <a:solidFill>
                <a:srgbClr val="000000"/>
              </a:solidFill>
              <a:round/>
              <a:headEnd/>
              <a:tailEnd/>
            </a:ln>
          </p:spPr>
          <p:txBody>
            <a:bodyPr/>
            <a:lstStyle/>
            <a:p>
              <a:endParaRPr lang="en-GB"/>
            </a:p>
          </p:txBody>
        </p:sp>
        <p:sp>
          <p:nvSpPr>
            <p:cNvPr id="39044" name="Line 43"/>
            <p:cNvSpPr>
              <a:spLocks noChangeShapeType="1"/>
            </p:cNvSpPr>
            <p:nvPr/>
          </p:nvSpPr>
          <p:spPr bwMode="auto">
            <a:xfrm flipV="1">
              <a:off x="1248" y="1071"/>
              <a:ext cx="1" cy="31"/>
            </a:xfrm>
            <a:prstGeom prst="line">
              <a:avLst/>
            </a:prstGeom>
            <a:noFill/>
            <a:ln w="4763">
              <a:solidFill>
                <a:srgbClr val="000000"/>
              </a:solidFill>
              <a:round/>
              <a:headEnd/>
              <a:tailEnd/>
            </a:ln>
          </p:spPr>
          <p:txBody>
            <a:bodyPr/>
            <a:lstStyle/>
            <a:p>
              <a:endParaRPr lang="en-GB"/>
            </a:p>
          </p:txBody>
        </p:sp>
        <p:sp>
          <p:nvSpPr>
            <p:cNvPr id="39045" name="Line 44"/>
            <p:cNvSpPr>
              <a:spLocks noChangeShapeType="1"/>
            </p:cNvSpPr>
            <p:nvPr/>
          </p:nvSpPr>
          <p:spPr bwMode="auto">
            <a:xfrm flipV="1">
              <a:off x="1503" y="1071"/>
              <a:ext cx="1" cy="31"/>
            </a:xfrm>
            <a:prstGeom prst="line">
              <a:avLst/>
            </a:prstGeom>
            <a:noFill/>
            <a:ln w="4763">
              <a:solidFill>
                <a:srgbClr val="000000"/>
              </a:solidFill>
              <a:round/>
              <a:headEnd/>
              <a:tailEnd/>
            </a:ln>
          </p:spPr>
          <p:txBody>
            <a:bodyPr/>
            <a:lstStyle/>
            <a:p>
              <a:endParaRPr lang="en-GB"/>
            </a:p>
          </p:txBody>
        </p:sp>
        <p:sp>
          <p:nvSpPr>
            <p:cNvPr id="39046" name="Line 45"/>
            <p:cNvSpPr>
              <a:spLocks noChangeShapeType="1"/>
            </p:cNvSpPr>
            <p:nvPr/>
          </p:nvSpPr>
          <p:spPr bwMode="auto">
            <a:xfrm flipV="1">
              <a:off x="1758" y="1071"/>
              <a:ext cx="1" cy="31"/>
            </a:xfrm>
            <a:prstGeom prst="line">
              <a:avLst/>
            </a:prstGeom>
            <a:noFill/>
            <a:ln w="4763">
              <a:solidFill>
                <a:srgbClr val="000000"/>
              </a:solidFill>
              <a:round/>
              <a:headEnd/>
              <a:tailEnd/>
            </a:ln>
          </p:spPr>
          <p:txBody>
            <a:bodyPr/>
            <a:lstStyle/>
            <a:p>
              <a:endParaRPr lang="en-GB"/>
            </a:p>
          </p:txBody>
        </p:sp>
        <p:sp>
          <p:nvSpPr>
            <p:cNvPr id="39047" name="Line 46"/>
            <p:cNvSpPr>
              <a:spLocks noChangeShapeType="1"/>
            </p:cNvSpPr>
            <p:nvPr/>
          </p:nvSpPr>
          <p:spPr bwMode="auto">
            <a:xfrm flipV="1">
              <a:off x="2013" y="1071"/>
              <a:ext cx="1" cy="31"/>
            </a:xfrm>
            <a:prstGeom prst="line">
              <a:avLst/>
            </a:prstGeom>
            <a:noFill/>
            <a:ln w="4763">
              <a:solidFill>
                <a:srgbClr val="000000"/>
              </a:solidFill>
              <a:round/>
              <a:headEnd/>
              <a:tailEnd/>
            </a:ln>
          </p:spPr>
          <p:txBody>
            <a:bodyPr/>
            <a:lstStyle/>
            <a:p>
              <a:endParaRPr lang="en-GB"/>
            </a:p>
          </p:txBody>
        </p:sp>
        <p:sp>
          <p:nvSpPr>
            <p:cNvPr id="39048" name="Line 47"/>
            <p:cNvSpPr>
              <a:spLocks noChangeShapeType="1"/>
            </p:cNvSpPr>
            <p:nvPr/>
          </p:nvSpPr>
          <p:spPr bwMode="auto">
            <a:xfrm flipV="1">
              <a:off x="2268" y="1071"/>
              <a:ext cx="1" cy="31"/>
            </a:xfrm>
            <a:prstGeom prst="line">
              <a:avLst/>
            </a:prstGeom>
            <a:noFill/>
            <a:ln w="4763">
              <a:solidFill>
                <a:srgbClr val="000000"/>
              </a:solidFill>
              <a:round/>
              <a:headEnd/>
              <a:tailEnd/>
            </a:ln>
          </p:spPr>
          <p:txBody>
            <a:bodyPr/>
            <a:lstStyle/>
            <a:p>
              <a:endParaRPr lang="en-GB"/>
            </a:p>
          </p:txBody>
        </p:sp>
        <p:sp>
          <p:nvSpPr>
            <p:cNvPr id="39049" name="Freeform 48"/>
            <p:cNvSpPr>
              <a:spLocks/>
            </p:cNvSpPr>
            <p:nvPr/>
          </p:nvSpPr>
          <p:spPr bwMode="auto">
            <a:xfrm>
              <a:off x="1248" y="1859"/>
              <a:ext cx="1020" cy="232"/>
            </a:xfrm>
            <a:custGeom>
              <a:avLst/>
              <a:gdLst>
                <a:gd name="T0" fmla="*/ 10 w 5760"/>
                <a:gd name="T1" fmla="*/ 94 h 1310"/>
                <a:gd name="T2" fmla="*/ 31 w 5760"/>
                <a:gd name="T3" fmla="*/ 60 h 1310"/>
                <a:gd name="T4" fmla="*/ 52 w 5760"/>
                <a:gd name="T5" fmla="*/ 31 h 1310"/>
                <a:gd name="T6" fmla="*/ 72 w 5760"/>
                <a:gd name="T7" fmla="*/ 10 h 1310"/>
                <a:gd name="T8" fmla="*/ 93 w 5760"/>
                <a:gd name="T9" fmla="*/ 0 h 1310"/>
                <a:gd name="T10" fmla="*/ 113 w 5760"/>
                <a:gd name="T11" fmla="*/ 4 h 1310"/>
                <a:gd name="T12" fmla="*/ 134 w 5760"/>
                <a:gd name="T13" fmla="*/ 19 h 1310"/>
                <a:gd name="T14" fmla="*/ 155 w 5760"/>
                <a:gd name="T15" fmla="*/ 45 h 1310"/>
                <a:gd name="T16" fmla="*/ 175 w 5760"/>
                <a:gd name="T17" fmla="*/ 77 h 1310"/>
                <a:gd name="T18" fmla="*/ 196 w 5760"/>
                <a:gd name="T19" fmla="*/ 111 h 1310"/>
                <a:gd name="T20" fmla="*/ 216 w 5760"/>
                <a:gd name="T21" fmla="*/ 142 h 1310"/>
                <a:gd name="T22" fmla="*/ 237 w 5760"/>
                <a:gd name="T23" fmla="*/ 169 h 1310"/>
                <a:gd name="T24" fmla="*/ 258 w 5760"/>
                <a:gd name="T25" fmla="*/ 191 h 1310"/>
                <a:gd name="T26" fmla="*/ 278 w 5760"/>
                <a:gd name="T27" fmla="*/ 206 h 1310"/>
                <a:gd name="T28" fmla="*/ 299 w 5760"/>
                <a:gd name="T29" fmla="*/ 217 h 1310"/>
                <a:gd name="T30" fmla="*/ 319 w 5760"/>
                <a:gd name="T31" fmla="*/ 224 h 1310"/>
                <a:gd name="T32" fmla="*/ 340 w 5760"/>
                <a:gd name="T33" fmla="*/ 228 h 1310"/>
                <a:gd name="T34" fmla="*/ 361 w 5760"/>
                <a:gd name="T35" fmla="*/ 230 h 1310"/>
                <a:gd name="T36" fmla="*/ 381 w 5760"/>
                <a:gd name="T37" fmla="*/ 231 h 1310"/>
                <a:gd name="T38" fmla="*/ 402 w 5760"/>
                <a:gd name="T39" fmla="*/ 232 h 1310"/>
                <a:gd name="T40" fmla="*/ 423 w 5760"/>
                <a:gd name="T41" fmla="*/ 232 h 1310"/>
                <a:gd name="T42" fmla="*/ 443 w 5760"/>
                <a:gd name="T43" fmla="*/ 232 h 1310"/>
                <a:gd name="T44" fmla="*/ 464 w 5760"/>
                <a:gd name="T45" fmla="*/ 232 h 1310"/>
                <a:gd name="T46" fmla="*/ 484 w 5760"/>
                <a:gd name="T47" fmla="*/ 232 h 1310"/>
                <a:gd name="T48" fmla="*/ 505 w 5760"/>
                <a:gd name="T49" fmla="*/ 232 h 1310"/>
                <a:gd name="T50" fmla="*/ 525 w 5760"/>
                <a:gd name="T51" fmla="*/ 232 h 1310"/>
                <a:gd name="T52" fmla="*/ 546 w 5760"/>
                <a:gd name="T53" fmla="*/ 232 h 1310"/>
                <a:gd name="T54" fmla="*/ 567 w 5760"/>
                <a:gd name="T55" fmla="*/ 232 h 1310"/>
                <a:gd name="T56" fmla="*/ 587 w 5760"/>
                <a:gd name="T57" fmla="*/ 232 h 1310"/>
                <a:gd name="T58" fmla="*/ 608 w 5760"/>
                <a:gd name="T59" fmla="*/ 232 h 1310"/>
                <a:gd name="T60" fmla="*/ 628 w 5760"/>
                <a:gd name="T61" fmla="*/ 232 h 1310"/>
                <a:gd name="T62" fmla="*/ 649 w 5760"/>
                <a:gd name="T63" fmla="*/ 232 h 1310"/>
                <a:gd name="T64" fmla="*/ 670 w 5760"/>
                <a:gd name="T65" fmla="*/ 232 h 1310"/>
                <a:gd name="T66" fmla="*/ 690 w 5760"/>
                <a:gd name="T67" fmla="*/ 232 h 1310"/>
                <a:gd name="T68" fmla="*/ 711 w 5760"/>
                <a:gd name="T69" fmla="*/ 232 h 1310"/>
                <a:gd name="T70" fmla="*/ 732 w 5760"/>
                <a:gd name="T71" fmla="*/ 232 h 1310"/>
                <a:gd name="T72" fmla="*/ 752 w 5760"/>
                <a:gd name="T73" fmla="*/ 232 h 1310"/>
                <a:gd name="T74" fmla="*/ 773 w 5760"/>
                <a:gd name="T75" fmla="*/ 232 h 1310"/>
                <a:gd name="T76" fmla="*/ 793 w 5760"/>
                <a:gd name="T77" fmla="*/ 232 h 1310"/>
                <a:gd name="T78" fmla="*/ 814 w 5760"/>
                <a:gd name="T79" fmla="*/ 232 h 1310"/>
                <a:gd name="T80" fmla="*/ 835 w 5760"/>
                <a:gd name="T81" fmla="*/ 232 h 1310"/>
                <a:gd name="T82" fmla="*/ 855 w 5760"/>
                <a:gd name="T83" fmla="*/ 232 h 1310"/>
                <a:gd name="T84" fmla="*/ 876 w 5760"/>
                <a:gd name="T85" fmla="*/ 232 h 1310"/>
                <a:gd name="T86" fmla="*/ 896 w 5760"/>
                <a:gd name="T87" fmla="*/ 232 h 1310"/>
                <a:gd name="T88" fmla="*/ 917 w 5760"/>
                <a:gd name="T89" fmla="*/ 232 h 1310"/>
                <a:gd name="T90" fmla="*/ 938 w 5760"/>
                <a:gd name="T91" fmla="*/ 232 h 1310"/>
                <a:gd name="T92" fmla="*/ 958 w 5760"/>
                <a:gd name="T93" fmla="*/ 232 h 1310"/>
                <a:gd name="T94" fmla="*/ 979 w 5760"/>
                <a:gd name="T95" fmla="*/ 232 h 1310"/>
                <a:gd name="T96" fmla="*/ 999 w 5760"/>
                <a:gd name="T97" fmla="*/ 232 h 1310"/>
                <a:gd name="T98" fmla="*/ 1020 w 5760"/>
                <a:gd name="T99" fmla="*/ 232 h 13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60"/>
                <a:gd name="T151" fmla="*/ 0 h 1310"/>
                <a:gd name="T152" fmla="*/ 5760 w 5760"/>
                <a:gd name="T153" fmla="*/ 1310 h 131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60" h="1310">
                  <a:moveTo>
                    <a:pt x="0" y="624"/>
                  </a:moveTo>
                  <a:lnTo>
                    <a:pt x="58" y="529"/>
                  </a:lnTo>
                  <a:lnTo>
                    <a:pt x="117" y="434"/>
                  </a:lnTo>
                  <a:lnTo>
                    <a:pt x="175" y="341"/>
                  </a:lnTo>
                  <a:lnTo>
                    <a:pt x="233" y="254"/>
                  </a:lnTo>
                  <a:lnTo>
                    <a:pt x="291" y="175"/>
                  </a:lnTo>
                  <a:lnTo>
                    <a:pt x="349" y="108"/>
                  </a:lnTo>
                  <a:lnTo>
                    <a:pt x="408" y="56"/>
                  </a:lnTo>
                  <a:lnTo>
                    <a:pt x="466" y="19"/>
                  </a:lnTo>
                  <a:lnTo>
                    <a:pt x="524" y="0"/>
                  </a:lnTo>
                  <a:lnTo>
                    <a:pt x="582" y="1"/>
                  </a:lnTo>
                  <a:lnTo>
                    <a:pt x="640" y="20"/>
                  </a:lnTo>
                  <a:lnTo>
                    <a:pt x="698" y="56"/>
                  </a:lnTo>
                  <a:lnTo>
                    <a:pt x="756" y="110"/>
                  </a:lnTo>
                  <a:lnTo>
                    <a:pt x="815" y="177"/>
                  </a:lnTo>
                  <a:lnTo>
                    <a:pt x="873" y="256"/>
                  </a:lnTo>
                  <a:lnTo>
                    <a:pt x="931" y="343"/>
                  </a:lnTo>
                  <a:lnTo>
                    <a:pt x="989" y="436"/>
                  </a:lnTo>
                  <a:lnTo>
                    <a:pt x="1047" y="531"/>
                  </a:lnTo>
                  <a:lnTo>
                    <a:pt x="1106" y="626"/>
                  </a:lnTo>
                  <a:lnTo>
                    <a:pt x="1164" y="718"/>
                  </a:lnTo>
                  <a:lnTo>
                    <a:pt x="1222" y="804"/>
                  </a:lnTo>
                  <a:lnTo>
                    <a:pt x="1280" y="885"/>
                  </a:lnTo>
                  <a:lnTo>
                    <a:pt x="1338" y="957"/>
                  </a:lnTo>
                  <a:lnTo>
                    <a:pt x="1396" y="1022"/>
                  </a:lnTo>
                  <a:lnTo>
                    <a:pt x="1455" y="1078"/>
                  </a:lnTo>
                  <a:lnTo>
                    <a:pt x="1513" y="1126"/>
                  </a:lnTo>
                  <a:lnTo>
                    <a:pt x="1571" y="1166"/>
                  </a:lnTo>
                  <a:lnTo>
                    <a:pt x="1629" y="1199"/>
                  </a:lnTo>
                  <a:lnTo>
                    <a:pt x="1687" y="1225"/>
                  </a:lnTo>
                  <a:lnTo>
                    <a:pt x="1746" y="1247"/>
                  </a:lnTo>
                  <a:lnTo>
                    <a:pt x="1804" y="1263"/>
                  </a:lnTo>
                  <a:lnTo>
                    <a:pt x="1862" y="1276"/>
                  </a:lnTo>
                  <a:lnTo>
                    <a:pt x="1920" y="1286"/>
                  </a:lnTo>
                  <a:lnTo>
                    <a:pt x="1978" y="1293"/>
                  </a:lnTo>
                  <a:lnTo>
                    <a:pt x="2036" y="1298"/>
                  </a:lnTo>
                  <a:lnTo>
                    <a:pt x="2095" y="1302"/>
                  </a:lnTo>
                  <a:lnTo>
                    <a:pt x="2153" y="1305"/>
                  </a:lnTo>
                  <a:lnTo>
                    <a:pt x="2211" y="1307"/>
                  </a:lnTo>
                  <a:lnTo>
                    <a:pt x="2269" y="1308"/>
                  </a:lnTo>
                  <a:lnTo>
                    <a:pt x="2327" y="1309"/>
                  </a:lnTo>
                  <a:lnTo>
                    <a:pt x="2386" y="1309"/>
                  </a:lnTo>
                  <a:lnTo>
                    <a:pt x="2444" y="1310"/>
                  </a:lnTo>
                  <a:lnTo>
                    <a:pt x="2502" y="1310"/>
                  </a:lnTo>
                  <a:lnTo>
                    <a:pt x="2560" y="1310"/>
                  </a:lnTo>
                  <a:lnTo>
                    <a:pt x="2618" y="1310"/>
                  </a:lnTo>
                  <a:lnTo>
                    <a:pt x="2676" y="1310"/>
                  </a:lnTo>
                  <a:lnTo>
                    <a:pt x="2735" y="1310"/>
                  </a:lnTo>
                  <a:lnTo>
                    <a:pt x="2793" y="1310"/>
                  </a:lnTo>
                  <a:lnTo>
                    <a:pt x="2851" y="1310"/>
                  </a:lnTo>
                  <a:lnTo>
                    <a:pt x="2909" y="1310"/>
                  </a:lnTo>
                  <a:lnTo>
                    <a:pt x="2967" y="1310"/>
                  </a:lnTo>
                  <a:lnTo>
                    <a:pt x="3026" y="1310"/>
                  </a:lnTo>
                  <a:lnTo>
                    <a:pt x="3084" y="1310"/>
                  </a:lnTo>
                  <a:lnTo>
                    <a:pt x="3142" y="1310"/>
                  </a:lnTo>
                  <a:lnTo>
                    <a:pt x="3200" y="1310"/>
                  </a:lnTo>
                  <a:lnTo>
                    <a:pt x="3258" y="1310"/>
                  </a:lnTo>
                  <a:lnTo>
                    <a:pt x="3317" y="1310"/>
                  </a:lnTo>
                  <a:lnTo>
                    <a:pt x="3375" y="1310"/>
                  </a:lnTo>
                  <a:lnTo>
                    <a:pt x="3433" y="1310"/>
                  </a:lnTo>
                  <a:lnTo>
                    <a:pt x="3491" y="1310"/>
                  </a:lnTo>
                  <a:lnTo>
                    <a:pt x="3549" y="1310"/>
                  </a:lnTo>
                  <a:lnTo>
                    <a:pt x="3607" y="1310"/>
                  </a:lnTo>
                  <a:lnTo>
                    <a:pt x="3665" y="1310"/>
                  </a:lnTo>
                  <a:lnTo>
                    <a:pt x="3724" y="1310"/>
                  </a:lnTo>
                  <a:lnTo>
                    <a:pt x="3782" y="1310"/>
                  </a:lnTo>
                  <a:lnTo>
                    <a:pt x="3840" y="1310"/>
                  </a:lnTo>
                  <a:lnTo>
                    <a:pt x="3898" y="1310"/>
                  </a:lnTo>
                  <a:lnTo>
                    <a:pt x="3956" y="1310"/>
                  </a:lnTo>
                  <a:lnTo>
                    <a:pt x="4015" y="1310"/>
                  </a:lnTo>
                  <a:lnTo>
                    <a:pt x="4073" y="1310"/>
                  </a:lnTo>
                  <a:lnTo>
                    <a:pt x="4131" y="1310"/>
                  </a:lnTo>
                  <a:lnTo>
                    <a:pt x="4189" y="1310"/>
                  </a:lnTo>
                  <a:lnTo>
                    <a:pt x="4247" y="1310"/>
                  </a:lnTo>
                  <a:lnTo>
                    <a:pt x="4305" y="1310"/>
                  </a:lnTo>
                  <a:lnTo>
                    <a:pt x="4364" y="1310"/>
                  </a:lnTo>
                  <a:lnTo>
                    <a:pt x="4422" y="1310"/>
                  </a:lnTo>
                  <a:lnTo>
                    <a:pt x="4480" y="1310"/>
                  </a:lnTo>
                  <a:lnTo>
                    <a:pt x="4538" y="1310"/>
                  </a:lnTo>
                  <a:lnTo>
                    <a:pt x="4596" y="1310"/>
                  </a:lnTo>
                  <a:lnTo>
                    <a:pt x="4655" y="1310"/>
                  </a:lnTo>
                  <a:lnTo>
                    <a:pt x="4713" y="1310"/>
                  </a:lnTo>
                  <a:lnTo>
                    <a:pt x="4771" y="1310"/>
                  </a:lnTo>
                  <a:lnTo>
                    <a:pt x="4829" y="1310"/>
                  </a:lnTo>
                  <a:lnTo>
                    <a:pt x="4887" y="1310"/>
                  </a:lnTo>
                  <a:lnTo>
                    <a:pt x="4945" y="1310"/>
                  </a:lnTo>
                  <a:lnTo>
                    <a:pt x="5004" y="1310"/>
                  </a:lnTo>
                  <a:lnTo>
                    <a:pt x="5062" y="1310"/>
                  </a:lnTo>
                  <a:lnTo>
                    <a:pt x="5120" y="1310"/>
                  </a:lnTo>
                  <a:lnTo>
                    <a:pt x="5178" y="1310"/>
                  </a:lnTo>
                  <a:lnTo>
                    <a:pt x="5236" y="1310"/>
                  </a:lnTo>
                  <a:lnTo>
                    <a:pt x="5295" y="1310"/>
                  </a:lnTo>
                  <a:lnTo>
                    <a:pt x="5353" y="1310"/>
                  </a:lnTo>
                  <a:lnTo>
                    <a:pt x="5411" y="1310"/>
                  </a:lnTo>
                  <a:lnTo>
                    <a:pt x="5469" y="1310"/>
                  </a:lnTo>
                  <a:lnTo>
                    <a:pt x="5527" y="1310"/>
                  </a:lnTo>
                  <a:lnTo>
                    <a:pt x="5585" y="1310"/>
                  </a:lnTo>
                  <a:lnTo>
                    <a:pt x="5644" y="1310"/>
                  </a:lnTo>
                  <a:lnTo>
                    <a:pt x="5702" y="1310"/>
                  </a:lnTo>
                  <a:lnTo>
                    <a:pt x="5760" y="1310"/>
                  </a:lnTo>
                </a:path>
              </a:pathLst>
            </a:custGeom>
            <a:noFill/>
            <a:ln w="4763">
              <a:solidFill>
                <a:srgbClr val="0000F2"/>
              </a:solidFill>
              <a:round/>
              <a:headEnd/>
              <a:tailEnd/>
            </a:ln>
          </p:spPr>
          <p:txBody>
            <a:bodyPr/>
            <a:lstStyle/>
            <a:p>
              <a:endParaRPr lang="en-US"/>
            </a:p>
          </p:txBody>
        </p:sp>
      </p:grpSp>
      <p:grpSp>
        <p:nvGrpSpPr>
          <p:cNvPr id="3" name="Group 132"/>
          <p:cNvGrpSpPr>
            <a:grpSpLocks/>
          </p:cNvGrpSpPr>
          <p:nvPr/>
        </p:nvGrpSpPr>
        <p:grpSpPr bwMode="auto">
          <a:xfrm>
            <a:off x="5562600" y="2457450"/>
            <a:ext cx="1863725" cy="1941513"/>
            <a:chOff x="2662" y="1037"/>
            <a:chExt cx="1174" cy="1223"/>
          </a:xfrm>
        </p:grpSpPr>
        <p:sp>
          <p:nvSpPr>
            <p:cNvPr id="38969" name="Line 49"/>
            <p:cNvSpPr>
              <a:spLocks noChangeShapeType="1"/>
            </p:cNvSpPr>
            <p:nvPr/>
          </p:nvSpPr>
          <p:spPr bwMode="auto">
            <a:xfrm>
              <a:off x="2778" y="2091"/>
              <a:ext cx="1020" cy="1"/>
            </a:xfrm>
            <a:prstGeom prst="line">
              <a:avLst/>
            </a:prstGeom>
            <a:noFill/>
            <a:ln w="4763">
              <a:solidFill>
                <a:srgbClr val="000000"/>
              </a:solidFill>
              <a:round/>
              <a:headEnd/>
              <a:tailEnd/>
            </a:ln>
          </p:spPr>
          <p:txBody>
            <a:bodyPr/>
            <a:lstStyle/>
            <a:p>
              <a:endParaRPr lang="en-GB"/>
            </a:p>
          </p:txBody>
        </p:sp>
        <p:sp>
          <p:nvSpPr>
            <p:cNvPr id="38970" name="Line 50"/>
            <p:cNvSpPr>
              <a:spLocks noChangeShapeType="1"/>
            </p:cNvSpPr>
            <p:nvPr/>
          </p:nvSpPr>
          <p:spPr bwMode="auto">
            <a:xfrm>
              <a:off x="2778" y="2060"/>
              <a:ext cx="1" cy="31"/>
            </a:xfrm>
            <a:prstGeom prst="line">
              <a:avLst/>
            </a:prstGeom>
            <a:noFill/>
            <a:ln w="4763">
              <a:solidFill>
                <a:srgbClr val="000000"/>
              </a:solidFill>
              <a:round/>
              <a:headEnd/>
              <a:tailEnd/>
            </a:ln>
          </p:spPr>
          <p:txBody>
            <a:bodyPr/>
            <a:lstStyle/>
            <a:p>
              <a:endParaRPr lang="en-GB"/>
            </a:p>
          </p:txBody>
        </p:sp>
        <p:sp>
          <p:nvSpPr>
            <p:cNvPr id="38971" name="Rectangle 51"/>
            <p:cNvSpPr>
              <a:spLocks noChangeArrowheads="1"/>
            </p:cNvSpPr>
            <p:nvPr/>
          </p:nvSpPr>
          <p:spPr bwMode="auto">
            <a:xfrm>
              <a:off x="2761" y="2109"/>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a:p>
          </p:txBody>
        </p:sp>
        <p:sp>
          <p:nvSpPr>
            <p:cNvPr id="38972" name="Line 52"/>
            <p:cNvSpPr>
              <a:spLocks noChangeShapeType="1"/>
            </p:cNvSpPr>
            <p:nvPr/>
          </p:nvSpPr>
          <p:spPr bwMode="auto">
            <a:xfrm>
              <a:off x="3033" y="2060"/>
              <a:ext cx="1" cy="31"/>
            </a:xfrm>
            <a:prstGeom prst="line">
              <a:avLst/>
            </a:prstGeom>
            <a:noFill/>
            <a:ln w="4763">
              <a:solidFill>
                <a:srgbClr val="000000"/>
              </a:solidFill>
              <a:round/>
              <a:headEnd/>
              <a:tailEnd/>
            </a:ln>
          </p:spPr>
          <p:txBody>
            <a:bodyPr/>
            <a:lstStyle/>
            <a:p>
              <a:endParaRPr lang="en-GB"/>
            </a:p>
          </p:txBody>
        </p:sp>
        <p:sp>
          <p:nvSpPr>
            <p:cNvPr id="38973" name="Rectangle 53"/>
            <p:cNvSpPr>
              <a:spLocks noChangeArrowheads="1"/>
            </p:cNvSpPr>
            <p:nvPr/>
          </p:nvSpPr>
          <p:spPr bwMode="auto">
            <a:xfrm>
              <a:off x="3016" y="2109"/>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a:t>
              </a:r>
              <a:endParaRPr lang="en-US"/>
            </a:p>
          </p:txBody>
        </p:sp>
        <p:sp>
          <p:nvSpPr>
            <p:cNvPr id="38974" name="Line 54"/>
            <p:cNvSpPr>
              <a:spLocks noChangeShapeType="1"/>
            </p:cNvSpPr>
            <p:nvPr/>
          </p:nvSpPr>
          <p:spPr bwMode="auto">
            <a:xfrm>
              <a:off x="3288" y="2060"/>
              <a:ext cx="1" cy="31"/>
            </a:xfrm>
            <a:prstGeom prst="line">
              <a:avLst/>
            </a:prstGeom>
            <a:noFill/>
            <a:ln w="4763">
              <a:solidFill>
                <a:srgbClr val="000000"/>
              </a:solidFill>
              <a:round/>
              <a:headEnd/>
              <a:tailEnd/>
            </a:ln>
          </p:spPr>
          <p:txBody>
            <a:bodyPr/>
            <a:lstStyle/>
            <a:p>
              <a:endParaRPr lang="en-GB"/>
            </a:p>
          </p:txBody>
        </p:sp>
        <p:sp>
          <p:nvSpPr>
            <p:cNvPr id="38975" name="Rectangle 55"/>
            <p:cNvSpPr>
              <a:spLocks noChangeArrowheads="1"/>
            </p:cNvSpPr>
            <p:nvPr/>
          </p:nvSpPr>
          <p:spPr bwMode="auto">
            <a:xfrm>
              <a:off x="3254" y="210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10</a:t>
              </a:r>
              <a:endParaRPr lang="en-US"/>
            </a:p>
          </p:txBody>
        </p:sp>
        <p:sp>
          <p:nvSpPr>
            <p:cNvPr id="38976" name="Line 56"/>
            <p:cNvSpPr>
              <a:spLocks noChangeShapeType="1"/>
            </p:cNvSpPr>
            <p:nvPr/>
          </p:nvSpPr>
          <p:spPr bwMode="auto">
            <a:xfrm>
              <a:off x="3543" y="2060"/>
              <a:ext cx="1" cy="31"/>
            </a:xfrm>
            <a:prstGeom prst="line">
              <a:avLst/>
            </a:prstGeom>
            <a:noFill/>
            <a:ln w="4763">
              <a:solidFill>
                <a:srgbClr val="000000"/>
              </a:solidFill>
              <a:round/>
              <a:headEnd/>
              <a:tailEnd/>
            </a:ln>
          </p:spPr>
          <p:txBody>
            <a:bodyPr/>
            <a:lstStyle/>
            <a:p>
              <a:endParaRPr lang="en-GB"/>
            </a:p>
          </p:txBody>
        </p:sp>
        <p:sp>
          <p:nvSpPr>
            <p:cNvPr id="38977" name="Rectangle 57"/>
            <p:cNvSpPr>
              <a:spLocks noChangeArrowheads="1"/>
            </p:cNvSpPr>
            <p:nvPr/>
          </p:nvSpPr>
          <p:spPr bwMode="auto">
            <a:xfrm>
              <a:off x="3509" y="210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15</a:t>
              </a:r>
              <a:endParaRPr lang="en-US"/>
            </a:p>
          </p:txBody>
        </p:sp>
        <p:sp>
          <p:nvSpPr>
            <p:cNvPr id="38978" name="Line 58"/>
            <p:cNvSpPr>
              <a:spLocks noChangeShapeType="1"/>
            </p:cNvSpPr>
            <p:nvPr/>
          </p:nvSpPr>
          <p:spPr bwMode="auto">
            <a:xfrm>
              <a:off x="3798" y="2060"/>
              <a:ext cx="1" cy="31"/>
            </a:xfrm>
            <a:prstGeom prst="line">
              <a:avLst/>
            </a:prstGeom>
            <a:noFill/>
            <a:ln w="4763">
              <a:solidFill>
                <a:srgbClr val="000000"/>
              </a:solidFill>
              <a:round/>
              <a:headEnd/>
              <a:tailEnd/>
            </a:ln>
          </p:spPr>
          <p:txBody>
            <a:bodyPr/>
            <a:lstStyle/>
            <a:p>
              <a:endParaRPr lang="en-GB"/>
            </a:p>
          </p:txBody>
        </p:sp>
        <p:sp>
          <p:nvSpPr>
            <p:cNvPr id="38979" name="Rectangle 59"/>
            <p:cNvSpPr>
              <a:spLocks noChangeArrowheads="1"/>
            </p:cNvSpPr>
            <p:nvPr/>
          </p:nvSpPr>
          <p:spPr bwMode="auto">
            <a:xfrm>
              <a:off x="3764" y="210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20</a:t>
              </a:r>
              <a:endParaRPr lang="en-US"/>
            </a:p>
          </p:txBody>
        </p:sp>
        <p:sp>
          <p:nvSpPr>
            <p:cNvPr id="38980" name="Rectangle 60"/>
            <p:cNvSpPr>
              <a:spLocks noChangeArrowheads="1"/>
            </p:cNvSpPr>
            <p:nvPr/>
          </p:nvSpPr>
          <p:spPr bwMode="auto">
            <a:xfrm>
              <a:off x="3154" y="2183"/>
              <a:ext cx="28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WEIBULL</a:t>
              </a:r>
              <a:endParaRPr lang="en-US"/>
            </a:p>
          </p:txBody>
        </p:sp>
        <p:sp>
          <p:nvSpPr>
            <p:cNvPr id="38981" name="Line 61"/>
            <p:cNvSpPr>
              <a:spLocks noChangeShapeType="1"/>
            </p:cNvSpPr>
            <p:nvPr/>
          </p:nvSpPr>
          <p:spPr bwMode="auto">
            <a:xfrm flipV="1">
              <a:off x="2778" y="1071"/>
              <a:ext cx="1" cy="1020"/>
            </a:xfrm>
            <a:prstGeom prst="line">
              <a:avLst/>
            </a:prstGeom>
            <a:noFill/>
            <a:ln w="4763">
              <a:solidFill>
                <a:srgbClr val="000000"/>
              </a:solidFill>
              <a:round/>
              <a:headEnd/>
              <a:tailEnd/>
            </a:ln>
          </p:spPr>
          <p:txBody>
            <a:bodyPr/>
            <a:lstStyle/>
            <a:p>
              <a:endParaRPr lang="en-GB"/>
            </a:p>
          </p:txBody>
        </p:sp>
        <p:sp>
          <p:nvSpPr>
            <p:cNvPr id="38982" name="Line 62"/>
            <p:cNvSpPr>
              <a:spLocks noChangeShapeType="1"/>
            </p:cNvSpPr>
            <p:nvPr/>
          </p:nvSpPr>
          <p:spPr bwMode="auto">
            <a:xfrm flipH="1">
              <a:off x="2778" y="2091"/>
              <a:ext cx="31" cy="1"/>
            </a:xfrm>
            <a:prstGeom prst="line">
              <a:avLst/>
            </a:prstGeom>
            <a:noFill/>
            <a:ln w="4763">
              <a:solidFill>
                <a:srgbClr val="000000"/>
              </a:solidFill>
              <a:round/>
              <a:headEnd/>
              <a:tailEnd/>
            </a:ln>
          </p:spPr>
          <p:txBody>
            <a:bodyPr/>
            <a:lstStyle/>
            <a:p>
              <a:endParaRPr lang="en-GB"/>
            </a:p>
          </p:txBody>
        </p:sp>
        <p:sp>
          <p:nvSpPr>
            <p:cNvPr id="38983" name="Rectangle 63"/>
            <p:cNvSpPr>
              <a:spLocks noChangeArrowheads="1"/>
            </p:cNvSpPr>
            <p:nvPr/>
          </p:nvSpPr>
          <p:spPr bwMode="auto">
            <a:xfrm>
              <a:off x="2730" y="2057"/>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a:p>
          </p:txBody>
        </p:sp>
        <p:sp>
          <p:nvSpPr>
            <p:cNvPr id="38984" name="Line 64"/>
            <p:cNvSpPr>
              <a:spLocks noChangeShapeType="1"/>
            </p:cNvSpPr>
            <p:nvPr/>
          </p:nvSpPr>
          <p:spPr bwMode="auto">
            <a:xfrm flipH="1">
              <a:off x="2778" y="1887"/>
              <a:ext cx="31" cy="1"/>
            </a:xfrm>
            <a:prstGeom prst="line">
              <a:avLst/>
            </a:prstGeom>
            <a:noFill/>
            <a:ln w="4763">
              <a:solidFill>
                <a:srgbClr val="000000"/>
              </a:solidFill>
              <a:round/>
              <a:headEnd/>
              <a:tailEnd/>
            </a:ln>
          </p:spPr>
          <p:txBody>
            <a:bodyPr/>
            <a:lstStyle/>
            <a:p>
              <a:endParaRPr lang="en-GB"/>
            </a:p>
          </p:txBody>
        </p:sp>
        <p:sp>
          <p:nvSpPr>
            <p:cNvPr id="38985" name="Rectangle 65"/>
            <p:cNvSpPr>
              <a:spLocks noChangeArrowheads="1"/>
            </p:cNvSpPr>
            <p:nvPr/>
          </p:nvSpPr>
          <p:spPr bwMode="auto">
            <a:xfrm>
              <a:off x="2662" y="1853"/>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130</a:t>
              </a:r>
              <a:endParaRPr lang="en-US"/>
            </a:p>
          </p:txBody>
        </p:sp>
        <p:sp>
          <p:nvSpPr>
            <p:cNvPr id="38986" name="Line 66"/>
            <p:cNvSpPr>
              <a:spLocks noChangeShapeType="1"/>
            </p:cNvSpPr>
            <p:nvPr/>
          </p:nvSpPr>
          <p:spPr bwMode="auto">
            <a:xfrm flipH="1">
              <a:off x="2778" y="1683"/>
              <a:ext cx="31" cy="1"/>
            </a:xfrm>
            <a:prstGeom prst="line">
              <a:avLst/>
            </a:prstGeom>
            <a:noFill/>
            <a:ln w="4763">
              <a:solidFill>
                <a:srgbClr val="000000"/>
              </a:solidFill>
              <a:round/>
              <a:headEnd/>
              <a:tailEnd/>
            </a:ln>
          </p:spPr>
          <p:txBody>
            <a:bodyPr/>
            <a:lstStyle/>
            <a:p>
              <a:endParaRPr lang="en-GB"/>
            </a:p>
          </p:txBody>
        </p:sp>
        <p:sp>
          <p:nvSpPr>
            <p:cNvPr id="38987" name="Rectangle 67"/>
            <p:cNvSpPr>
              <a:spLocks noChangeArrowheads="1"/>
            </p:cNvSpPr>
            <p:nvPr/>
          </p:nvSpPr>
          <p:spPr bwMode="auto">
            <a:xfrm>
              <a:off x="2662" y="1649"/>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260</a:t>
              </a:r>
              <a:endParaRPr lang="en-US"/>
            </a:p>
          </p:txBody>
        </p:sp>
        <p:sp>
          <p:nvSpPr>
            <p:cNvPr id="38988" name="Line 68"/>
            <p:cNvSpPr>
              <a:spLocks noChangeShapeType="1"/>
            </p:cNvSpPr>
            <p:nvPr/>
          </p:nvSpPr>
          <p:spPr bwMode="auto">
            <a:xfrm flipH="1">
              <a:off x="2778" y="1479"/>
              <a:ext cx="31" cy="1"/>
            </a:xfrm>
            <a:prstGeom prst="line">
              <a:avLst/>
            </a:prstGeom>
            <a:noFill/>
            <a:ln w="4763">
              <a:solidFill>
                <a:srgbClr val="000000"/>
              </a:solidFill>
              <a:round/>
              <a:headEnd/>
              <a:tailEnd/>
            </a:ln>
          </p:spPr>
          <p:txBody>
            <a:bodyPr/>
            <a:lstStyle/>
            <a:p>
              <a:endParaRPr lang="en-GB"/>
            </a:p>
          </p:txBody>
        </p:sp>
        <p:sp>
          <p:nvSpPr>
            <p:cNvPr id="38989" name="Rectangle 69"/>
            <p:cNvSpPr>
              <a:spLocks noChangeArrowheads="1"/>
            </p:cNvSpPr>
            <p:nvPr/>
          </p:nvSpPr>
          <p:spPr bwMode="auto">
            <a:xfrm>
              <a:off x="2662" y="1445"/>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390</a:t>
              </a:r>
              <a:endParaRPr lang="en-US"/>
            </a:p>
          </p:txBody>
        </p:sp>
        <p:sp>
          <p:nvSpPr>
            <p:cNvPr id="38990" name="Line 70"/>
            <p:cNvSpPr>
              <a:spLocks noChangeShapeType="1"/>
            </p:cNvSpPr>
            <p:nvPr/>
          </p:nvSpPr>
          <p:spPr bwMode="auto">
            <a:xfrm flipH="1">
              <a:off x="2778" y="1275"/>
              <a:ext cx="31" cy="1"/>
            </a:xfrm>
            <a:prstGeom prst="line">
              <a:avLst/>
            </a:prstGeom>
            <a:noFill/>
            <a:ln w="4763">
              <a:solidFill>
                <a:srgbClr val="000000"/>
              </a:solidFill>
              <a:round/>
              <a:headEnd/>
              <a:tailEnd/>
            </a:ln>
          </p:spPr>
          <p:txBody>
            <a:bodyPr/>
            <a:lstStyle/>
            <a:p>
              <a:endParaRPr lang="en-GB"/>
            </a:p>
          </p:txBody>
        </p:sp>
        <p:sp>
          <p:nvSpPr>
            <p:cNvPr id="38991" name="Rectangle 71"/>
            <p:cNvSpPr>
              <a:spLocks noChangeArrowheads="1"/>
            </p:cNvSpPr>
            <p:nvPr/>
          </p:nvSpPr>
          <p:spPr bwMode="auto">
            <a:xfrm>
              <a:off x="2662" y="1241"/>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520</a:t>
              </a:r>
              <a:endParaRPr lang="en-US"/>
            </a:p>
          </p:txBody>
        </p:sp>
        <p:sp>
          <p:nvSpPr>
            <p:cNvPr id="38992" name="Line 72"/>
            <p:cNvSpPr>
              <a:spLocks noChangeShapeType="1"/>
            </p:cNvSpPr>
            <p:nvPr/>
          </p:nvSpPr>
          <p:spPr bwMode="auto">
            <a:xfrm flipH="1">
              <a:off x="2778" y="1071"/>
              <a:ext cx="31" cy="1"/>
            </a:xfrm>
            <a:prstGeom prst="line">
              <a:avLst/>
            </a:prstGeom>
            <a:noFill/>
            <a:ln w="4763">
              <a:solidFill>
                <a:srgbClr val="000000"/>
              </a:solidFill>
              <a:round/>
              <a:headEnd/>
              <a:tailEnd/>
            </a:ln>
          </p:spPr>
          <p:txBody>
            <a:bodyPr/>
            <a:lstStyle/>
            <a:p>
              <a:endParaRPr lang="en-GB"/>
            </a:p>
          </p:txBody>
        </p:sp>
        <p:sp>
          <p:nvSpPr>
            <p:cNvPr id="38993" name="Rectangle 73"/>
            <p:cNvSpPr>
              <a:spLocks noChangeArrowheads="1"/>
            </p:cNvSpPr>
            <p:nvPr/>
          </p:nvSpPr>
          <p:spPr bwMode="auto">
            <a:xfrm>
              <a:off x="2662" y="1037"/>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650</a:t>
              </a:r>
              <a:endParaRPr lang="en-US"/>
            </a:p>
          </p:txBody>
        </p:sp>
        <p:sp>
          <p:nvSpPr>
            <p:cNvPr id="38994" name="Line 75"/>
            <p:cNvSpPr>
              <a:spLocks noChangeShapeType="1"/>
            </p:cNvSpPr>
            <p:nvPr/>
          </p:nvSpPr>
          <p:spPr bwMode="auto">
            <a:xfrm flipV="1">
              <a:off x="3798" y="1071"/>
              <a:ext cx="1" cy="1020"/>
            </a:xfrm>
            <a:prstGeom prst="line">
              <a:avLst/>
            </a:prstGeom>
            <a:noFill/>
            <a:ln w="4763">
              <a:solidFill>
                <a:srgbClr val="000000"/>
              </a:solidFill>
              <a:round/>
              <a:headEnd/>
              <a:tailEnd/>
            </a:ln>
          </p:spPr>
          <p:txBody>
            <a:bodyPr/>
            <a:lstStyle/>
            <a:p>
              <a:endParaRPr lang="en-GB"/>
            </a:p>
          </p:txBody>
        </p:sp>
        <p:sp>
          <p:nvSpPr>
            <p:cNvPr id="38995" name="Line 76"/>
            <p:cNvSpPr>
              <a:spLocks noChangeShapeType="1"/>
            </p:cNvSpPr>
            <p:nvPr/>
          </p:nvSpPr>
          <p:spPr bwMode="auto">
            <a:xfrm>
              <a:off x="3767" y="2091"/>
              <a:ext cx="31" cy="1"/>
            </a:xfrm>
            <a:prstGeom prst="line">
              <a:avLst/>
            </a:prstGeom>
            <a:noFill/>
            <a:ln w="4763">
              <a:solidFill>
                <a:srgbClr val="000000"/>
              </a:solidFill>
              <a:round/>
              <a:headEnd/>
              <a:tailEnd/>
            </a:ln>
          </p:spPr>
          <p:txBody>
            <a:bodyPr/>
            <a:lstStyle/>
            <a:p>
              <a:endParaRPr lang="en-GB"/>
            </a:p>
          </p:txBody>
        </p:sp>
        <p:sp>
          <p:nvSpPr>
            <p:cNvPr id="38996" name="Line 77"/>
            <p:cNvSpPr>
              <a:spLocks noChangeShapeType="1"/>
            </p:cNvSpPr>
            <p:nvPr/>
          </p:nvSpPr>
          <p:spPr bwMode="auto">
            <a:xfrm>
              <a:off x="3767" y="1934"/>
              <a:ext cx="31" cy="1"/>
            </a:xfrm>
            <a:prstGeom prst="line">
              <a:avLst/>
            </a:prstGeom>
            <a:noFill/>
            <a:ln w="4763">
              <a:solidFill>
                <a:srgbClr val="000000"/>
              </a:solidFill>
              <a:round/>
              <a:headEnd/>
              <a:tailEnd/>
            </a:ln>
          </p:spPr>
          <p:txBody>
            <a:bodyPr/>
            <a:lstStyle/>
            <a:p>
              <a:endParaRPr lang="en-GB"/>
            </a:p>
          </p:txBody>
        </p:sp>
        <p:sp>
          <p:nvSpPr>
            <p:cNvPr id="38997" name="Line 78"/>
            <p:cNvSpPr>
              <a:spLocks noChangeShapeType="1"/>
            </p:cNvSpPr>
            <p:nvPr/>
          </p:nvSpPr>
          <p:spPr bwMode="auto">
            <a:xfrm>
              <a:off x="3767" y="1777"/>
              <a:ext cx="31" cy="1"/>
            </a:xfrm>
            <a:prstGeom prst="line">
              <a:avLst/>
            </a:prstGeom>
            <a:noFill/>
            <a:ln w="4763">
              <a:solidFill>
                <a:srgbClr val="000000"/>
              </a:solidFill>
              <a:round/>
              <a:headEnd/>
              <a:tailEnd/>
            </a:ln>
          </p:spPr>
          <p:txBody>
            <a:bodyPr/>
            <a:lstStyle/>
            <a:p>
              <a:endParaRPr lang="en-GB"/>
            </a:p>
          </p:txBody>
        </p:sp>
        <p:sp>
          <p:nvSpPr>
            <p:cNvPr id="38998" name="Line 79"/>
            <p:cNvSpPr>
              <a:spLocks noChangeShapeType="1"/>
            </p:cNvSpPr>
            <p:nvPr/>
          </p:nvSpPr>
          <p:spPr bwMode="auto">
            <a:xfrm>
              <a:off x="3767" y="1620"/>
              <a:ext cx="31" cy="1"/>
            </a:xfrm>
            <a:prstGeom prst="line">
              <a:avLst/>
            </a:prstGeom>
            <a:noFill/>
            <a:ln w="4763">
              <a:solidFill>
                <a:srgbClr val="000000"/>
              </a:solidFill>
              <a:round/>
              <a:headEnd/>
              <a:tailEnd/>
            </a:ln>
          </p:spPr>
          <p:txBody>
            <a:bodyPr/>
            <a:lstStyle/>
            <a:p>
              <a:endParaRPr lang="en-GB"/>
            </a:p>
          </p:txBody>
        </p:sp>
        <p:sp>
          <p:nvSpPr>
            <p:cNvPr id="38999" name="Line 80"/>
            <p:cNvSpPr>
              <a:spLocks noChangeShapeType="1"/>
            </p:cNvSpPr>
            <p:nvPr/>
          </p:nvSpPr>
          <p:spPr bwMode="auto">
            <a:xfrm>
              <a:off x="3767" y="1463"/>
              <a:ext cx="31" cy="1"/>
            </a:xfrm>
            <a:prstGeom prst="line">
              <a:avLst/>
            </a:prstGeom>
            <a:noFill/>
            <a:ln w="4763">
              <a:solidFill>
                <a:srgbClr val="000000"/>
              </a:solidFill>
              <a:round/>
              <a:headEnd/>
              <a:tailEnd/>
            </a:ln>
          </p:spPr>
          <p:txBody>
            <a:bodyPr/>
            <a:lstStyle/>
            <a:p>
              <a:endParaRPr lang="en-GB"/>
            </a:p>
          </p:txBody>
        </p:sp>
        <p:sp>
          <p:nvSpPr>
            <p:cNvPr id="39000" name="Line 81"/>
            <p:cNvSpPr>
              <a:spLocks noChangeShapeType="1"/>
            </p:cNvSpPr>
            <p:nvPr/>
          </p:nvSpPr>
          <p:spPr bwMode="auto">
            <a:xfrm>
              <a:off x="3767" y="1307"/>
              <a:ext cx="31" cy="1"/>
            </a:xfrm>
            <a:prstGeom prst="line">
              <a:avLst/>
            </a:prstGeom>
            <a:noFill/>
            <a:ln w="4763">
              <a:solidFill>
                <a:srgbClr val="000000"/>
              </a:solidFill>
              <a:round/>
              <a:headEnd/>
              <a:tailEnd/>
            </a:ln>
          </p:spPr>
          <p:txBody>
            <a:bodyPr/>
            <a:lstStyle/>
            <a:p>
              <a:endParaRPr lang="en-GB"/>
            </a:p>
          </p:txBody>
        </p:sp>
        <p:sp>
          <p:nvSpPr>
            <p:cNvPr id="39001" name="Line 82"/>
            <p:cNvSpPr>
              <a:spLocks noChangeShapeType="1"/>
            </p:cNvSpPr>
            <p:nvPr/>
          </p:nvSpPr>
          <p:spPr bwMode="auto">
            <a:xfrm>
              <a:off x="3767" y="1150"/>
              <a:ext cx="31" cy="1"/>
            </a:xfrm>
            <a:prstGeom prst="line">
              <a:avLst/>
            </a:prstGeom>
            <a:noFill/>
            <a:ln w="4763">
              <a:solidFill>
                <a:srgbClr val="000000"/>
              </a:solidFill>
              <a:round/>
              <a:headEnd/>
              <a:tailEnd/>
            </a:ln>
          </p:spPr>
          <p:txBody>
            <a:bodyPr/>
            <a:lstStyle/>
            <a:p>
              <a:endParaRPr lang="en-GB"/>
            </a:p>
          </p:txBody>
        </p:sp>
        <p:sp>
          <p:nvSpPr>
            <p:cNvPr id="39002" name="Line 83"/>
            <p:cNvSpPr>
              <a:spLocks noChangeShapeType="1"/>
            </p:cNvSpPr>
            <p:nvPr/>
          </p:nvSpPr>
          <p:spPr bwMode="auto">
            <a:xfrm>
              <a:off x="2778" y="1071"/>
              <a:ext cx="1020" cy="1"/>
            </a:xfrm>
            <a:prstGeom prst="line">
              <a:avLst/>
            </a:prstGeom>
            <a:noFill/>
            <a:ln w="4763">
              <a:solidFill>
                <a:srgbClr val="000000"/>
              </a:solidFill>
              <a:round/>
              <a:headEnd/>
              <a:tailEnd/>
            </a:ln>
          </p:spPr>
          <p:txBody>
            <a:bodyPr/>
            <a:lstStyle/>
            <a:p>
              <a:endParaRPr lang="en-GB"/>
            </a:p>
          </p:txBody>
        </p:sp>
        <p:sp>
          <p:nvSpPr>
            <p:cNvPr id="39003" name="Line 84"/>
            <p:cNvSpPr>
              <a:spLocks noChangeShapeType="1"/>
            </p:cNvSpPr>
            <p:nvPr/>
          </p:nvSpPr>
          <p:spPr bwMode="auto">
            <a:xfrm flipV="1">
              <a:off x="2778" y="1071"/>
              <a:ext cx="1" cy="31"/>
            </a:xfrm>
            <a:prstGeom prst="line">
              <a:avLst/>
            </a:prstGeom>
            <a:noFill/>
            <a:ln w="4763">
              <a:solidFill>
                <a:srgbClr val="000000"/>
              </a:solidFill>
              <a:round/>
              <a:headEnd/>
              <a:tailEnd/>
            </a:ln>
          </p:spPr>
          <p:txBody>
            <a:bodyPr/>
            <a:lstStyle/>
            <a:p>
              <a:endParaRPr lang="en-GB"/>
            </a:p>
          </p:txBody>
        </p:sp>
        <p:sp>
          <p:nvSpPr>
            <p:cNvPr id="39004" name="Line 85"/>
            <p:cNvSpPr>
              <a:spLocks noChangeShapeType="1"/>
            </p:cNvSpPr>
            <p:nvPr/>
          </p:nvSpPr>
          <p:spPr bwMode="auto">
            <a:xfrm flipV="1">
              <a:off x="3033" y="1071"/>
              <a:ext cx="1" cy="31"/>
            </a:xfrm>
            <a:prstGeom prst="line">
              <a:avLst/>
            </a:prstGeom>
            <a:noFill/>
            <a:ln w="4763">
              <a:solidFill>
                <a:srgbClr val="000000"/>
              </a:solidFill>
              <a:round/>
              <a:headEnd/>
              <a:tailEnd/>
            </a:ln>
          </p:spPr>
          <p:txBody>
            <a:bodyPr/>
            <a:lstStyle/>
            <a:p>
              <a:endParaRPr lang="en-GB"/>
            </a:p>
          </p:txBody>
        </p:sp>
        <p:sp>
          <p:nvSpPr>
            <p:cNvPr id="39005" name="Line 86"/>
            <p:cNvSpPr>
              <a:spLocks noChangeShapeType="1"/>
            </p:cNvSpPr>
            <p:nvPr/>
          </p:nvSpPr>
          <p:spPr bwMode="auto">
            <a:xfrm flipV="1">
              <a:off x="3288" y="1071"/>
              <a:ext cx="1" cy="31"/>
            </a:xfrm>
            <a:prstGeom prst="line">
              <a:avLst/>
            </a:prstGeom>
            <a:noFill/>
            <a:ln w="4763">
              <a:solidFill>
                <a:srgbClr val="000000"/>
              </a:solidFill>
              <a:round/>
              <a:headEnd/>
              <a:tailEnd/>
            </a:ln>
          </p:spPr>
          <p:txBody>
            <a:bodyPr/>
            <a:lstStyle/>
            <a:p>
              <a:endParaRPr lang="en-GB"/>
            </a:p>
          </p:txBody>
        </p:sp>
        <p:sp>
          <p:nvSpPr>
            <p:cNvPr id="39006" name="Line 87"/>
            <p:cNvSpPr>
              <a:spLocks noChangeShapeType="1"/>
            </p:cNvSpPr>
            <p:nvPr/>
          </p:nvSpPr>
          <p:spPr bwMode="auto">
            <a:xfrm flipV="1">
              <a:off x="3543" y="1071"/>
              <a:ext cx="1" cy="31"/>
            </a:xfrm>
            <a:prstGeom prst="line">
              <a:avLst/>
            </a:prstGeom>
            <a:noFill/>
            <a:ln w="4763">
              <a:solidFill>
                <a:srgbClr val="000000"/>
              </a:solidFill>
              <a:round/>
              <a:headEnd/>
              <a:tailEnd/>
            </a:ln>
          </p:spPr>
          <p:txBody>
            <a:bodyPr/>
            <a:lstStyle/>
            <a:p>
              <a:endParaRPr lang="en-GB"/>
            </a:p>
          </p:txBody>
        </p:sp>
        <p:sp>
          <p:nvSpPr>
            <p:cNvPr id="39007" name="Line 88"/>
            <p:cNvSpPr>
              <a:spLocks noChangeShapeType="1"/>
            </p:cNvSpPr>
            <p:nvPr/>
          </p:nvSpPr>
          <p:spPr bwMode="auto">
            <a:xfrm flipV="1">
              <a:off x="3798" y="1071"/>
              <a:ext cx="1" cy="31"/>
            </a:xfrm>
            <a:prstGeom prst="line">
              <a:avLst/>
            </a:prstGeom>
            <a:noFill/>
            <a:ln w="4763">
              <a:solidFill>
                <a:srgbClr val="000000"/>
              </a:solidFill>
              <a:round/>
              <a:headEnd/>
              <a:tailEnd/>
            </a:ln>
          </p:spPr>
          <p:txBody>
            <a:bodyPr/>
            <a:lstStyle/>
            <a:p>
              <a:endParaRPr lang="en-GB"/>
            </a:p>
          </p:txBody>
        </p:sp>
        <p:sp>
          <p:nvSpPr>
            <p:cNvPr id="39008" name="Freeform 89"/>
            <p:cNvSpPr>
              <a:spLocks/>
            </p:cNvSpPr>
            <p:nvPr/>
          </p:nvSpPr>
          <p:spPr bwMode="auto">
            <a:xfrm>
              <a:off x="2778" y="1887"/>
              <a:ext cx="1020" cy="204"/>
            </a:xfrm>
            <a:custGeom>
              <a:avLst/>
              <a:gdLst>
                <a:gd name="T0" fmla="*/ 10 w 5760"/>
                <a:gd name="T1" fmla="*/ 174 h 1154"/>
                <a:gd name="T2" fmla="*/ 31 w 5760"/>
                <a:gd name="T3" fmla="*/ 159 h 1154"/>
                <a:gd name="T4" fmla="*/ 52 w 5760"/>
                <a:gd name="T5" fmla="*/ 141 h 1154"/>
                <a:gd name="T6" fmla="*/ 72 w 5760"/>
                <a:gd name="T7" fmla="*/ 119 h 1154"/>
                <a:gd name="T8" fmla="*/ 93 w 5760"/>
                <a:gd name="T9" fmla="*/ 94 h 1154"/>
                <a:gd name="T10" fmla="*/ 113 w 5760"/>
                <a:gd name="T11" fmla="*/ 68 h 1154"/>
                <a:gd name="T12" fmla="*/ 134 w 5760"/>
                <a:gd name="T13" fmla="*/ 43 h 1154"/>
                <a:gd name="T14" fmla="*/ 155 w 5760"/>
                <a:gd name="T15" fmla="*/ 22 h 1154"/>
                <a:gd name="T16" fmla="*/ 175 w 5760"/>
                <a:gd name="T17" fmla="*/ 7 h 1154"/>
                <a:gd name="T18" fmla="*/ 196 w 5760"/>
                <a:gd name="T19" fmla="*/ 0 h 1154"/>
                <a:gd name="T20" fmla="*/ 216 w 5760"/>
                <a:gd name="T21" fmla="*/ 2 h 1154"/>
                <a:gd name="T22" fmla="*/ 237 w 5760"/>
                <a:gd name="T23" fmla="*/ 13 h 1154"/>
                <a:gd name="T24" fmla="*/ 257 w 5760"/>
                <a:gd name="T25" fmla="*/ 31 h 1154"/>
                <a:gd name="T26" fmla="*/ 278 w 5760"/>
                <a:gd name="T27" fmla="*/ 55 h 1154"/>
                <a:gd name="T28" fmla="*/ 299 w 5760"/>
                <a:gd name="T29" fmla="*/ 81 h 1154"/>
                <a:gd name="T30" fmla="*/ 319 w 5760"/>
                <a:gd name="T31" fmla="*/ 106 h 1154"/>
                <a:gd name="T32" fmla="*/ 340 w 5760"/>
                <a:gd name="T33" fmla="*/ 130 h 1154"/>
                <a:gd name="T34" fmla="*/ 361 w 5760"/>
                <a:gd name="T35" fmla="*/ 151 h 1154"/>
                <a:gd name="T36" fmla="*/ 381 w 5760"/>
                <a:gd name="T37" fmla="*/ 167 h 1154"/>
                <a:gd name="T38" fmla="*/ 402 w 5760"/>
                <a:gd name="T39" fmla="*/ 180 h 1154"/>
                <a:gd name="T40" fmla="*/ 422 w 5760"/>
                <a:gd name="T41" fmla="*/ 189 h 1154"/>
                <a:gd name="T42" fmla="*/ 443 w 5760"/>
                <a:gd name="T43" fmla="*/ 195 h 1154"/>
                <a:gd name="T44" fmla="*/ 464 w 5760"/>
                <a:gd name="T45" fmla="*/ 199 h 1154"/>
                <a:gd name="T46" fmla="*/ 484 w 5760"/>
                <a:gd name="T47" fmla="*/ 201 h 1154"/>
                <a:gd name="T48" fmla="*/ 505 w 5760"/>
                <a:gd name="T49" fmla="*/ 202 h 1154"/>
                <a:gd name="T50" fmla="*/ 525 w 5760"/>
                <a:gd name="T51" fmla="*/ 203 h 1154"/>
                <a:gd name="T52" fmla="*/ 546 w 5760"/>
                <a:gd name="T53" fmla="*/ 204 h 1154"/>
                <a:gd name="T54" fmla="*/ 567 w 5760"/>
                <a:gd name="T55" fmla="*/ 204 h 1154"/>
                <a:gd name="T56" fmla="*/ 587 w 5760"/>
                <a:gd name="T57" fmla="*/ 204 h 1154"/>
                <a:gd name="T58" fmla="*/ 608 w 5760"/>
                <a:gd name="T59" fmla="*/ 204 h 1154"/>
                <a:gd name="T60" fmla="*/ 628 w 5760"/>
                <a:gd name="T61" fmla="*/ 204 h 1154"/>
                <a:gd name="T62" fmla="*/ 649 w 5760"/>
                <a:gd name="T63" fmla="*/ 204 h 1154"/>
                <a:gd name="T64" fmla="*/ 670 w 5760"/>
                <a:gd name="T65" fmla="*/ 204 h 1154"/>
                <a:gd name="T66" fmla="*/ 690 w 5760"/>
                <a:gd name="T67" fmla="*/ 204 h 1154"/>
                <a:gd name="T68" fmla="*/ 711 w 5760"/>
                <a:gd name="T69" fmla="*/ 204 h 1154"/>
                <a:gd name="T70" fmla="*/ 732 w 5760"/>
                <a:gd name="T71" fmla="*/ 204 h 1154"/>
                <a:gd name="T72" fmla="*/ 752 w 5760"/>
                <a:gd name="T73" fmla="*/ 204 h 1154"/>
                <a:gd name="T74" fmla="*/ 773 w 5760"/>
                <a:gd name="T75" fmla="*/ 204 h 1154"/>
                <a:gd name="T76" fmla="*/ 793 w 5760"/>
                <a:gd name="T77" fmla="*/ 204 h 1154"/>
                <a:gd name="T78" fmla="*/ 814 w 5760"/>
                <a:gd name="T79" fmla="*/ 204 h 1154"/>
                <a:gd name="T80" fmla="*/ 835 w 5760"/>
                <a:gd name="T81" fmla="*/ 204 h 1154"/>
                <a:gd name="T82" fmla="*/ 855 w 5760"/>
                <a:gd name="T83" fmla="*/ 204 h 1154"/>
                <a:gd name="T84" fmla="*/ 876 w 5760"/>
                <a:gd name="T85" fmla="*/ 204 h 1154"/>
                <a:gd name="T86" fmla="*/ 896 w 5760"/>
                <a:gd name="T87" fmla="*/ 204 h 1154"/>
                <a:gd name="T88" fmla="*/ 917 w 5760"/>
                <a:gd name="T89" fmla="*/ 204 h 1154"/>
                <a:gd name="T90" fmla="*/ 937 w 5760"/>
                <a:gd name="T91" fmla="*/ 204 h 1154"/>
                <a:gd name="T92" fmla="*/ 958 w 5760"/>
                <a:gd name="T93" fmla="*/ 204 h 1154"/>
                <a:gd name="T94" fmla="*/ 979 w 5760"/>
                <a:gd name="T95" fmla="*/ 204 h 1154"/>
                <a:gd name="T96" fmla="*/ 999 w 5760"/>
                <a:gd name="T97" fmla="*/ 204 h 1154"/>
                <a:gd name="T98" fmla="*/ 1020 w 5760"/>
                <a:gd name="T99" fmla="*/ 204 h 11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60"/>
                <a:gd name="T151" fmla="*/ 0 h 1154"/>
                <a:gd name="T152" fmla="*/ 5760 w 5760"/>
                <a:gd name="T153" fmla="*/ 1154 h 11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60" h="1154">
                  <a:moveTo>
                    <a:pt x="0" y="1016"/>
                  </a:moveTo>
                  <a:lnTo>
                    <a:pt x="58" y="983"/>
                  </a:lnTo>
                  <a:lnTo>
                    <a:pt x="116" y="945"/>
                  </a:lnTo>
                  <a:lnTo>
                    <a:pt x="174" y="901"/>
                  </a:lnTo>
                  <a:lnTo>
                    <a:pt x="233" y="852"/>
                  </a:lnTo>
                  <a:lnTo>
                    <a:pt x="291" y="797"/>
                  </a:lnTo>
                  <a:lnTo>
                    <a:pt x="349" y="736"/>
                  </a:lnTo>
                  <a:lnTo>
                    <a:pt x="407" y="671"/>
                  </a:lnTo>
                  <a:lnTo>
                    <a:pt x="465" y="602"/>
                  </a:lnTo>
                  <a:lnTo>
                    <a:pt x="523" y="529"/>
                  </a:lnTo>
                  <a:lnTo>
                    <a:pt x="582" y="455"/>
                  </a:lnTo>
                  <a:lnTo>
                    <a:pt x="640" y="382"/>
                  </a:lnTo>
                  <a:lnTo>
                    <a:pt x="698" y="309"/>
                  </a:lnTo>
                  <a:lnTo>
                    <a:pt x="756" y="241"/>
                  </a:lnTo>
                  <a:lnTo>
                    <a:pt x="814" y="178"/>
                  </a:lnTo>
                  <a:lnTo>
                    <a:pt x="873" y="122"/>
                  </a:lnTo>
                  <a:lnTo>
                    <a:pt x="931" y="74"/>
                  </a:lnTo>
                  <a:lnTo>
                    <a:pt x="989" y="38"/>
                  </a:lnTo>
                  <a:lnTo>
                    <a:pt x="1047" y="12"/>
                  </a:lnTo>
                  <a:lnTo>
                    <a:pt x="1105" y="0"/>
                  </a:lnTo>
                  <a:lnTo>
                    <a:pt x="1163" y="0"/>
                  </a:lnTo>
                  <a:lnTo>
                    <a:pt x="1222" y="13"/>
                  </a:lnTo>
                  <a:lnTo>
                    <a:pt x="1280" y="38"/>
                  </a:lnTo>
                  <a:lnTo>
                    <a:pt x="1338" y="75"/>
                  </a:lnTo>
                  <a:lnTo>
                    <a:pt x="1396" y="122"/>
                  </a:lnTo>
                  <a:lnTo>
                    <a:pt x="1454" y="178"/>
                  </a:lnTo>
                  <a:lnTo>
                    <a:pt x="1513" y="242"/>
                  </a:lnTo>
                  <a:lnTo>
                    <a:pt x="1571" y="310"/>
                  </a:lnTo>
                  <a:lnTo>
                    <a:pt x="1629" y="383"/>
                  </a:lnTo>
                  <a:lnTo>
                    <a:pt x="1687" y="456"/>
                  </a:lnTo>
                  <a:lnTo>
                    <a:pt x="1745" y="530"/>
                  </a:lnTo>
                  <a:lnTo>
                    <a:pt x="1804" y="602"/>
                  </a:lnTo>
                  <a:lnTo>
                    <a:pt x="1862" y="672"/>
                  </a:lnTo>
                  <a:lnTo>
                    <a:pt x="1920" y="737"/>
                  </a:lnTo>
                  <a:lnTo>
                    <a:pt x="1978" y="797"/>
                  </a:lnTo>
                  <a:lnTo>
                    <a:pt x="2036" y="853"/>
                  </a:lnTo>
                  <a:lnTo>
                    <a:pt x="2094" y="902"/>
                  </a:lnTo>
                  <a:lnTo>
                    <a:pt x="2152" y="946"/>
                  </a:lnTo>
                  <a:lnTo>
                    <a:pt x="2211" y="984"/>
                  </a:lnTo>
                  <a:lnTo>
                    <a:pt x="2269" y="1016"/>
                  </a:lnTo>
                  <a:lnTo>
                    <a:pt x="2327" y="1044"/>
                  </a:lnTo>
                  <a:lnTo>
                    <a:pt x="2385" y="1067"/>
                  </a:lnTo>
                  <a:lnTo>
                    <a:pt x="2443" y="1086"/>
                  </a:lnTo>
                  <a:lnTo>
                    <a:pt x="2502" y="1101"/>
                  </a:lnTo>
                  <a:lnTo>
                    <a:pt x="2560" y="1114"/>
                  </a:lnTo>
                  <a:lnTo>
                    <a:pt x="2618" y="1124"/>
                  </a:lnTo>
                  <a:lnTo>
                    <a:pt x="2676" y="1131"/>
                  </a:lnTo>
                  <a:lnTo>
                    <a:pt x="2734" y="1137"/>
                  </a:lnTo>
                  <a:lnTo>
                    <a:pt x="2792" y="1142"/>
                  </a:lnTo>
                  <a:lnTo>
                    <a:pt x="2851" y="1145"/>
                  </a:lnTo>
                  <a:lnTo>
                    <a:pt x="2909" y="1148"/>
                  </a:lnTo>
                  <a:lnTo>
                    <a:pt x="2967" y="1150"/>
                  </a:lnTo>
                  <a:lnTo>
                    <a:pt x="3025" y="1151"/>
                  </a:lnTo>
                  <a:lnTo>
                    <a:pt x="3083" y="1152"/>
                  </a:lnTo>
                  <a:lnTo>
                    <a:pt x="3142" y="1153"/>
                  </a:lnTo>
                  <a:lnTo>
                    <a:pt x="3200" y="1153"/>
                  </a:lnTo>
                  <a:lnTo>
                    <a:pt x="3258" y="1154"/>
                  </a:lnTo>
                  <a:lnTo>
                    <a:pt x="3316" y="1154"/>
                  </a:lnTo>
                  <a:lnTo>
                    <a:pt x="3374" y="1154"/>
                  </a:lnTo>
                  <a:lnTo>
                    <a:pt x="3432" y="1154"/>
                  </a:lnTo>
                  <a:lnTo>
                    <a:pt x="3491" y="1154"/>
                  </a:lnTo>
                  <a:lnTo>
                    <a:pt x="3549" y="1154"/>
                  </a:lnTo>
                  <a:lnTo>
                    <a:pt x="3607" y="1154"/>
                  </a:lnTo>
                  <a:lnTo>
                    <a:pt x="3665" y="1154"/>
                  </a:lnTo>
                  <a:lnTo>
                    <a:pt x="3723" y="1154"/>
                  </a:lnTo>
                  <a:lnTo>
                    <a:pt x="3782" y="1154"/>
                  </a:lnTo>
                  <a:lnTo>
                    <a:pt x="3840" y="1154"/>
                  </a:lnTo>
                  <a:lnTo>
                    <a:pt x="3898" y="1154"/>
                  </a:lnTo>
                  <a:lnTo>
                    <a:pt x="3956" y="1154"/>
                  </a:lnTo>
                  <a:lnTo>
                    <a:pt x="4014" y="1154"/>
                  </a:lnTo>
                  <a:lnTo>
                    <a:pt x="4072" y="1154"/>
                  </a:lnTo>
                  <a:lnTo>
                    <a:pt x="4131" y="1154"/>
                  </a:lnTo>
                  <a:lnTo>
                    <a:pt x="4189" y="1154"/>
                  </a:lnTo>
                  <a:lnTo>
                    <a:pt x="4247" y="1154"/>
                  </a:lnTo>
                  <a:lnTo>
                    <a:pt x="4305" y="1154"/>
                  </a:lnTo>
                  <a:lnTo>
                    <a:pt x="4363" y="1154"/>
                  </a:lnTo>
                  <a:lnTo>
                    <a:pt x="4422" y="1154"/>
                  </a:lnTo>
                  <a:lnTo>
                    <a:pt x="4480" y="1154"/>
                  </a:lnTo>
                  <a:lnTo>
                    <a:pt x="4538" y="1154"/>
                  </a:lnTo>
                  <a:lnTo>
                    <a:pt x="4596" y="1154"/>
                  </a:lnTo>
                  <a:lnTo>
                    <a:pt x="4654" y="1154"/>
                  </a:lnTo>
                  <a:lnTo>
                    <a:pt x="4713" y="1154"/>
                  </a:lnTo>
                  <a:lnTo>
                    <a:pt x="4771" y="1154"/>
                  </a:lnTo>
                  <a:lnTo>
                    <a:pt x="4829" y="1154"/>
                  </a:lnTo>
                  <a:lnTo>
                    <a:pt x="4887" y="1154"/>
                  </a:lnTo>
                  <a:lnTo>
                    <a:pt x="4945" y="1154"/>
                  </a:lnTo>
                  <a:lnTo>
                    <a:pt x="5003" y="1154"/>
                  </a:lnTo>
                  <a:lnTo>
                    <a:pt x="5061" y="1154"/>
                  </a:lnTo>
                  <a:lnTo>
                    <a:pt x="5120" y="1154"/>
                  </a:lnTo>
                  <a:lnTo>
                    <a:pt x="5178" y="1154"/>
                  </a:lnTo>
                  <a:lnTo>
                    <a:pt x="5236" y="1154"/>
                  </a:lnTo>
                  <a:lnTo>
                    <a:pt x="5294" y="1154"/>
                  </a:lnTo>
                  <a:lnTo>
                    <a:pt x="5352" y="1154"/>
                  </a:lnTo>
                  <a:lnTo>
                    <a:pt x="5411" y="1154"/>
                  </a:lnTo>
                  <a:lnTo>
                    <a:pt x="5469" y="1154"/>
                  </a:lnTo>
                  <a:lnTo>
                    <a:pt x="5527" y="1154"/>
                  </a:lnTo>
                  <a:lnTo>
                    <a:pt x="5585" y="1154"/>
                  </a:lnTo>
                  <a:lnTo>
                    <a:pt x="5643" y="1154"/>
                  </a:lnTo>
                  <a:lnTo>
                    <a:pt x="5701" y="1154"/>
                  </a:lnTo>
                  <a:lnTo>
                    <a:pt x="5760" y="1154"/>
                  </a:lnTo>
                </a:path>
              </a:pathLst>
            </a:custGeom>
            <a:noFill/>
            <a:ln w="4763">
              <a:solidFill>
                <a:srgbClr val="0000F2"/>
              </a:solidFill>
              <a:round/>
              <a:headEnd/>
              <a:tailEnd/>
            </a:ln>
          </p:spPr>
          <p:txBody>
            <a:bodyPr/>
            <a:lstStyle/>
            <a:p>
              <a:endParaRPr lang="en-US"/>
            </a:p>
          </p:txBody>
        </p:sp>
      </p:grpSp>
      <p:grpSp>
        <p:nvGrpSpPr>
          <p:cNvPr id="4" name="Group 133"/>
          <p:cNvGrpSpPr>
            <a:grpSpLocks/>
          </p:cNvGrpSpPr>
          <p:nvPr/>
        </p:nvGrpSpPr>
        <p:grpSpPr bwMode="auto">
          <a:xfrm>
            <a:off x="381000" y="3810000"/>
            <a:ext cx="1863725" cy="1941513"/>
            <a:chOff x="1132" y="2567"/>
            <a:chExt cx="1174" cy="1223"/>
          </a:xfrm>
        </p:grpSpPr>
        <p:sp>
          <p:nvSpPr>
            <p:cNvPr id="38929" name="Line 90"/>
            <p:cNvSpPr>
              <a:spLocks noChangeShapeType="1"/>
            </p:cNvSpPr>
            <p:nvPr/>
          </p:nvSpPr>
          <p:spPr bwMode="auto">
            <a:xfrm>
              <a:off x="1248" y="3621"/>
              <a:ext cx="1020" cy="1"/>
            </a:xfrm>
            <a:prstGeom prst="line">
              <a:avLst/>
            </a:prstGeom>
            <a:noFill/>
            <a:ln w="4763">
              <a:solidFill>
                <a:srgbClr val="000000"/>
              </a:solidFill>
              <a:round/>
              <a:headEnd/>
              <a:tailEnd/>
            </a:ln>
          </p:spPr>
          <p:txBody>
            <a:bodyPr/>
            <a:lstStyle/>
            <a:p>
              <a:endParaRPr lang="en-GB"/>
            </a:p>
          </p:txBody>
        </p:sp>
        <p:sp>
          <p:nvSpPr>
            <p:cNvPr id="38930" name="Line 91"/>
            <p:cNvSpPr>
              <a:spLocks noChangeShapeType="1"/>
            </p:cNvSpPr>
            <p:nvPr/>
          </p:nvSpPr>
          <p:spPr bwMode="auto">
            <a:xfrm>
              <a:off x="1248" y="3590"/>
              <a:ext cx="1" cy="31"/>
            </a:xfrm>
            <a:prstGeom prst="line">
              <a:avLst/>
            </a:prstGeom>
            <a:noFill/>
            <a:ln w="4763">
              <a:solidFill>
                <a:srgbClr val="000000"/>
              </a:solidFill>
              <a:round/>
              <a:headEnd/>
              <a:tailEnd/>
            </a:ln>
          </p:spPr>
          <p:txBody>
            <a:bodyPr/>
            <a:lstStyle/>
            <a:p>
              <a:endParaRPr lang="en-GB"/>
            </a:p>
          </p:txBody>
        </p:sp>
        <p:sp>
          <p:nvSpPr>
            <p:cNvPr id="38931" name="Rectangle 92"/>
            <p:cNvSpPr>
              <a:spLocks noChangeArrowheads="1"/>
            </p:cNvSpPr>
            <p:nvPr/>
          </p:nvSpPr>
          <p:spPr bwMode="auto">
            <a:xfrm>
              <a:off x="1231" y="3639"/>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a:p>
          </p:txBody>
        </p:sp>
        <p:sp>
          <p:nvSpPr>
            <p:cNvPr id="38932" name="Line 93"/>
            <p:cNvSpPr>
              <a:spLocks noChangeShapeType="1"/>
            </p:cNvSpPr>
            <p:nvPr/>
          </p:nvSpPr>
          <p:spPr bwMode="auto">
            <a:xfrm>
              <a:off x="1503" y="3590"/>
              <a:ext cx="1" cy="31"/>
            </a:xfrm>
            <a:prstGeom prst="line">
              <a:avLst/>
            </a:prstGeom>
            <a:noFill/>
            <a:ln w="4763">
              <a:solidFill>
                <a:srgbClr val="000000"/>
              </a:solidFill>
              <a:round/>
              <a:headEnd/>
              <a:tailEnd/>
            </a:ln>
          </p:spPr>
          <p:txBody>
            <a:bodyPr/>
            <a:lstStyle/>
            <a:p>
              <a:endParaRPr lang="en-GB"/>
            </a:p>
          </p:txBody>
        </p:sp>
        <p:sp>
          <p:nvSpPr>
            <p:cNvPr id="38933" name="Rectangle 94"/>
            <p:cNvSpPr>
              <a:spLocks noChangeArrowheads="1"/>
            </p:cNvSpPr>
            <p:nvPr/>
          </p:nvSpPr>
          <p:spPr bwMode="auto">
            <a:xfrm>
              <a:off x="1486" y="3639"/>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a:t>
              </a:r>
              <a:endParaRPr lang="en-US"/>
            </a:p>
          </p:txBody>
        </p:sp>
        <p:sp>
          <p:nvSpPr>
            <p:cNvPr id="38934" name="Line 95"/>
            <p:cNvSpPr>
              <a:spLocks noChangeShapeType="1"/>
            </p:cNvSpPr>
            <p:nvPr/>
          </p:nvSpPr>
          <p:spPr bwMode="auto">
            <a:xfrm>
              <a:off x="1758" y="3590"/>
              <a:ext cx="1" cy="31"/>
            </a:xfrm>
            <a:prstGeom prst="line">
              <a:avLst/>
            </a:prstGeom>
            <a:noFill/>
            <a:ln w="4763">
              <a:solidFill>
                <a:srgbClr val="000000"/>
              </a:solidFill>
              <a:round/>
              <a:headEnd/>
              <a:tailEnd/>
            </a:ln>
          </p:spPr>
          <p:txBody>
            <a:bodyPr/>
            <a:lstStyle/>
            <a:p>
              <a:endParaRPr lang="en-GB"/>
            </a:p>
          </p:txBody>
        </p:sp>
        <p:sp>
          <p:nvSpPr>
            <p:cNvPr id="38935" name="Rectangle 96"/>
            <p:cNvSpPr>
              <a:spLocks noChangeArrowheads="1"/>
            </p:cNvSpPr>
            <p:nvPr/>
          </p:nvSpPr>
          <p:spPr bwMode="auto">
            <a:xfrm>
              <a:off x="1724" y="363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10</a:t>
              </a:r>
              <a:endParaRPr lang="en-US"/>
            </a:p>
          </p:txBody>
        </p:sp>
        <p:sp>
          <p:nvSpPr>
            <p:cNvPr id="38936" name="Line 97"/>
            <p:cNvSpPr>
              <a:spLocks noChangeShapeType="1"/>
            </p:cNvSpPr>
            <p:nvPr/>
          </p:nvSpPr>
          <p:spPr bwMode="auto">
            <a:xfrm>
              <a:off x="2013" y="3590"/>
              <a:ext cx="1" cy="31"/>
            </a:xfrm>
            <a:prstGeom prst="line">
              <a:avLst/>
            </a:prstGeom>
            <a:noFill/>
            <a:ln w="4763">
              <a:solidFill>
                <a:srgbClr val="000000"/>
              </a:solidFill>
              <a:round/>
              <a:headEnd/>
              <a:tailEnd/>
            </a:ln>
          </p:spPr>
          <p:txBody>
            <a:bodyPr/>
            <a:lstStyle/>
            <a:p>
              <a:endParaRPr lang="en-GB"/>
            </a:p>
          </p:txBody>
        </p:sp>
        <p:sp>
          <p:nvSpPr>
            <p:cNvPr id="38937" name="Rectangle 98"/>
            <p:cNvSpPr>
              <a:spLocks noChangeArrowheads="1"/>
            </p:cNvSpPr>
            <p:nvPr/>
          </p:nvSpPr>
          <p:spPr bwMode="auto">
            <a:xfrm>
              <a:off x="1979" y="363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15</a:t>
              </a:r>
              <a:endParaRPr lang="en-US"/>
            </a:p>
          </p:txBody>
        </p:sp>
        <p:sp>
          <p:nvSpPr>
            <p:cNvPr id="38938" name="Line 99"/>
            <p:cNvSpPr>
              <a:spLocks noChangeShapeType="1"/>
            </p:cNvSpPr>
            <p:nvPr/>
          </p:nvSpPr>
          <p:spPr bwMode="auto">
            <a:xfrm>
              <a:off x="2268" y="3590"/>
              <a:ext cx="1" cy="31"/>
            </a:xfrm>
            <a:prstGeom prst="line">
              <a:avLst/>
            </a:prstGeom>
            <a:noFill/>
            <a:ln w="4763">
              <a:solidFill>
                <a:srgbClr val="000000"/>
              </a:solidFill>
              <a:round/>
              <a:headEnd/>
              <a:tailEnd/>
            </a:ln>
          </p:spPr>
          <p:txBody>
            <a:bodyPr/>
            <a:lstStyle/>
            <a:p>
              <a:endParaRPr lang="en-GB"/>
            </a:p>
          </p:txBody>
        </p:sp>
        <p:sp>
          <p:nvSpPr>
            <p:cNvPr id="38939" name="Rectangle 100"/>
            <p:cNvSpPr>
              <a:spLocks noChangeArrowheads="1"/>
            </p:cNvSpPr>
            <p:nvPr/>
          </p:nvSpPr>
          <p:spPr bwMode="auto">
            <a:xfrm>
              <a:off x="2234" y="3639"/>
              <a:ext cx="7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20</a:t>
              </a:r>
              <a:endParaRPr lang="en-US"/>
            </a:p>
          </p:txBody>
        </p:sp>
        <p:sp>
          <p:nvSpPr>
            <p:cNvPr id="38940" name="Rectangle 101"/>
            <p:cNvSpPr>
              <a:spLocks noChangeArrowheads="1"/>
            </p:cNvSpPr>
            <p:nvPr/>
          </p:nvSpPr>
          <p:spPr bwMode="auto">
            <a:xfrm>
              <a:off x="1563" y="3713"/>
              <a:ext cx="410"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LOGNORMAL</a:t>
              </a:r>
              <a:endParaRPr lang="en-US"/>
            </a:p>
          </p:txBody>
        </p:sp>
        <p:sp>
          <p:nvSpPr>
            <p:cNvPr id="38941" name="Line 102"/>
            <p:cNvSpPr>
              <a:spLocks noChangeShapeType="1"/>
            </p:cNvSpPr>
            <p:nvPr/>
          </p:nvSpPr>
          <p:spPr bwMode="auto">
            <a:xfrm flipV="1">
              <a:off x="1248" y="2601"/>
              <a:ext cx="1" cy="1020"/>
            </a:xfrm>
            <a:prstGeom prst="line">
              <a:avLst/>
            </a:prstGeom>
            <a:noFill/>
            <a:ln w="4763">
              <a:solidFill>
                <a:srgbClr val="000000"/>
              </a:solidFill>
              <a:round/>
              <a:headEnd/>
              <a:tailEnd/>
            </a:ln>
          </p:spPr>
          <p:txBody>
            <a:bodyPr/>
            <a:lstStyle/>
            <a:p>
              <a:endParaRPr lang="en-GB"/>
            </a:p>
          </p:txBody>
        </p:sp>
        <p:sp>
          <p:nvSpPr>
            <p:cNvPr id="38942" name="Line 103"/>
            <p:cNvSpPr>
              <a:spLocks noChangeShapeType="1"/>
            </p:cNvSpPr>
            <p:nvPr/>
          </p:nvSpPr>
          <p:spPr bwMode="auto">
            <a:xfrm flipH="1">
              <a:off x="1248" y="3621"/>
              <a:ext cx="30" cy="1"/>
            </a:xfrm>
            <a:prstGeom prst="line">
              <a:avLst/>
            </a:prstGeom>
            <a:noFill/>
            <a:ln w="4763">
              <a:solidFill>
                <a:srgbClr val="000000"/>
              </a:solidFill>
              <a:round/>
              <a:headEnd/>
              <a:tailEnd/>
            </a:ln>
          </p:spPr>
          <p:txBody>
            <a:bodyPr/>
            <a:lstStyle/>
            <a:p>
              <a:endParaRPr lang="en-GB"/>
            </a:p>
          </p:txBody>
        </p:sp>
        <p:sp>
          <p:nvSpPr>
            <p:cNvPr id="38943" name="Rectangle 104"/>
            <p:cNvSpPr>
              <a:spLocks noChangeArrowheads="1"/>
            </p:cNvSpPr>
            <p:nvPr/>
          </p:nvSpPr>
          <p:spPr bwMode="auto">
            <a:xfrm>
              <a:off x="1200" y="3587"/>
              <a:ext cx="3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a:p>
          </p:txBody>
        </p:sp>
        <p:sp>
          <p:nvSpPr>
            <p:cNvPr id="38944" name="Line 105"/>
            <p:cNvSpPr>
              <a:spLocks noChangeShapeType="1"/>
            </p:cNvSpPr>
            <p:nvPr/>
          </p:nvSpPr>
          <p:spPr bwMode="auto">
            <a:xfrm flipH="1">
              <a:off x="1248" y="3417"/>
              <a:ext cx="30" cy="1"/>
            </a:xfrm>
            <a:prstGeom prst="line">
              <a:avLst/>
            </a:prstGeom>
            <a:noFill/>
            <a:ln w="4763">
              <a:solidFill>
                <a:srgbClr val="000000"/>
              </a:solidFill>
              <a:round/>
              <a:headEnd/>
              <a:tailEnd/>
            </a:ln>
          </p:spPr>
          <p:txBody>
            <a:bodyPr/>
            <a:lstStyle/>
            <a:p>
              <a:endParaRPr lang="en-GB"/>
            </a:p>
          </p:txBody>
        </p:sp>
        <p:sp>
          <p:nvSpPr>
            <p:cNvPr id="38945" name="Rectangle 106"/>
            <p:cNvSpPr>
              <a:spLocks noChangeArrowheads="1"/>
            </p:cNvSpPr>
            <p:nvPr/>
          </p:nvSpPr>
          <p:spPr bwMode="auto">
            <a:xfrm>
              <a:off x="1132" y="3383"/>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130</a:t>
              </a:r>
              <a:endParaRPr lang="en-US"/>
            </a:p>
          </p:txBody>
        </p:sp>
        <p:sp>
          <p:nvSpPr>
            <p:cNvPr id="38946" name="Line 107"/>
            <p:cNvSpPr>
              <a:spLocks noChangeShapeType="1"/>
            </p:cNvSpPr>
            <p:nvPr/>
          </p:nvSpPr>
          <p:spPr bwMode="auto">
            <a:xfrm flipH="1">
              <a:off x="1248" y="3213"/>
              <a:ext cx="30" cy="1"/>
            </a:xfrm>
            <a:prstGeom prst="line">
              <a:avLst/>
            </a:prstGeom>
            <a:noFill/>
            <a:ln w="4763">
              <a:solidFill>
                <a:srgbClr val="000000"/>
              </a:solidFill>
              <a:round/>
              <a:headEnd/>
              <a:tailEnd/>
            </a:ln>
          </p:spPr>
          <p:txBody>
            <a:bodyPr/>
            <a:lstStyle/>
            <a:p>
              <a:endParaRPr lang="en-GB"/>
            </a:p>
          </p:txBody>
        </p:sp>
        <p:sp>
          <p:nvSpPr>
            <p:cNvPr id="38947" name="Rectangle 108"/>
            <p:cNvSpPr>
              <a:spLocks noChangeArrowheads="1"/>
            </p:cNvSpPr>
            <p:nvPr/>
          </p:nvSpPr>
          <p:spPr bwMode="auto">
            <a:xfrm>
              <a:off x="1132" y="3179"/>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260</a:t>
              </a:r>
              <a:endParaRPr lang="en-US"/>
            </a:p>
          </p:txBody>
        </p:sp>
        <p:sp>
          <p:nvSpPr>
            <p:cNvPr id="38948" name="Line 109"/>
            <p:cNvSpPr>
              <a:spLocks noChangeShapeType="1"/>
            </p:cNvSpPr>
            <p:nvPr/>
          </p:nvSpPr>
          <p:spPr bwMode="auto">
            <a:xfrm flipH="1">
              <a:off x="1248" y="3009"/>
              <a:ext cx="30" cy="1"/>
            </a:xfrm>
            <a:prstGeom prst="line">
              <a:avLst/>
            </a:prstGeom>
            <a:noFill/>
            <a:ln w="4763">
              <a:solidFill>
                <a:srgbClr val="000000"/>
              </a:solidFill>
              <a:round/>
              <a:headEnd/>
              <a:tailEnd/>
            </a:ln>
          </p:spPr>
          <p:txBody>
            <a:bodyPr/>
            <a:lstStyle/>
            <a:p>
              <a:endParaRPr lang="en-GB"/>
            </a:p>
          </p:txBody>
        </p:sp>
        <p:sp>
          <p:nvSpPr>
            <p:cNvPr id="38949" name="Rectangle 110"/>
            <p:cNvSpPr>
              <a:spLocks noChangeArrowheads="1"/>
            </p:cNvSpPr>
            <p:nvPr/>
          </p:nvSpPr>
          <p:spPr bwMode="auto">
            <a:xfrm>
              <a:off x="1132" y="2975"/>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390</a:t>
              </a:r>
              <a:endParaRPr lang="en-US"/>
            </a:p>
          </p:txBody>
        </p:sp>
        <p:sp>
          <p:nvSpPr>
            <p:cNvPr id="38950" name="Line 111"/>
            <p:cNvSpPr>
              <a:spLocks noChangeShapeType="1"/>
            </p:cNvSpPr>
            <p:nvPr/>
          </p:nvSpPr>
          <p:spPr bwMode="auto">
            <a:xfrm flipH="1">
              <a:off x="1248" y="2805"/>
              <a:ext cx="30" cy="1"/>
            </a:xfrm>
            <a:prstGeom prst="line">
              <a:avLst/>
            </a:prstGeom>
            <a:noFill/>
            <a:ln w="4763">
              <a:solidFill>
                <a:srgbClr val="000000"/>
              </a:solidFill>
              <a:round/>
              <a:headEnd/>
              <a:tailEnd/>
            </a:ln>
          </p:spPr>
          <p:txBody>
            <a:bodyPr/>
            <a:lstStyle/>
            <a:p>
              <a:endParaRPr lang="en-GB"/>
            </a:p>
          </p:txBody>
        </p:sp>
        <p:sp>
          <p:nvSpPr>
            <p:cNvPr id="38951" name="Rectangle 112"/>
            <p:cNvSpPr>
              <a:spLocks noChangeArrowheads="1"/>
            </p:cNvSpPr>
            <p:nvPr/>
          </p:nvSpPr>
          <p:spPr bwMode="auto">
            <a:xfrm>
              <a:off x="1132" y="2771"/>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520</a:t>
              </a:r>
              <a:endParaRPr lang="en-US"/>
            </a:p>
          </p:txBody>
        </p:sp>
        <p:sp>
          <p:nvSpPr>
            <p:cNvPr id="38952" name="Line 113"/>
            <p:cNvSpPr>
              <a:spLocks noChangeShapeType="1"/>
            </p:cNvSpPr>
            <p:nvPr/>
          </p:nvSpPr>
          <p:spPr bwMode="auto">
            <a:xfrm flipH="1">
              <a:off x="1248" y="2601"/>
              <a:ext cx="30" cy="1"/>
            </a:xfrm>
            <a:prstGeom prst="line">
              <a:avLst/>
            </a:prstGeom>
            <a:noFill/>
            <a:ln w="4763">
              <a:solidFill>
                <a:srgbClr val="000000"/>
              </a:solidFill>
              <a:round/>
              <a:headEnd/>
              <a:tailEnd/>
            </a:ln>
          </p:spPr>
          <p:txBody>
            <a:bodyPr/>
            <a:lstStyle/>
            <a:p>
              <a:endParaRPr lang="en-GB"/>
            </a:p>
          </p:txBody>
        </p:sp>
        <p:sp>
          <p:nvSpPr>
            <p:cNvPr id="38953" name="Rectangle 114"/>
            <p:cNvSpPr>
              <a:spLocks noChangeArrowheads="1"/>
            </p:cNvSpPr>
            <p:nvPr/>
          </p:nvSpPr>
          <p:spPr bwMode="auto">
            <a:xfrm>
              <a:off x="1132" y="2567"/>
              <a:ext cx="108"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650</a:t>
              </a:r>
              <a:endParaRPr lang="en-US"/>
            </a:p>
          </p:txBody>
        </p:sp>
        <p:sp>
          <p:nvSpPr>
            <p:cNvPr id="38954" name="Line 116"/>
            <p:cNvSpPr>
              <a:spLocks noChangeShapeType="1"/>
            </p:cNvSpPr>
            <p:nvPr/>
          </p:nvSpPr>
          <p:spPr bwMode="auto">
            <a:xfrm flipV="1">
              <a:off x="2268" y="2601"/>
              <a:ext cx="1" cy="1020"/>
            </a:xfrm>
            <a:prstGeom prst="line">
              <a:avLst/>
            </a:prstGeom>
            <a:noFill/>
            <a:ln w="4763">
              <a:solidFill>
                <a:srgbClr val="000000"/>
              </a:solidFill>
              <a:round/>
              <a:headEnd/>
              <a:tailEnd/>
            </a:ln>
          </p:spPr>
          <p:txBody>
            <a:bodyPr/>
            <a:lstStyle/>
            <a:p>
              <a:endParaRPr lang="en-GB"/>
            </a:p>
          </p:txBody>
        </p:sp>
        <p:sp>
          <p:nvSpPr>
            <p:cNvPr id="38955" name="Line 117"/>
            <p:cNvSpPr>
              <a:spLocks noChangeShapeType="1"/>
            </p:cNvSpPr>
            <p:nvPr/>
          </p:nvSpPr>
          <p:spPr bwMode="auto">
            <a:xfrm>
              <a:off x="2237" y="3621"/>
              <a:ext cx="31" cy="1"/>
            </a:xfrm>
            <a:prstGeom prst="line">
              <a:avLst/>
            </a:prstGeom>
            <a:noFill/>
            <a:ln w="4763">
              <a:solidFill>
                <a:srgbClr val="000000"/>
              </a:solidFill>
              <a:round/>
              <a:headEnd/>
              <a:tailEnd/>
            </a:ln>
          </p:spPr>
          <p:txBody>
            <a:bodyPr/>
            <a:lstStyle/>
            <a:p>
              <a:endParaRPr lang="en-GB"/>
            </a:p>
          </p:txBody>
        </p:sp>
        <p:sp>
          <p:nvSpPr>
            <p:cNvPr id="38956" name="Line 118"/>
            <p:cNvSpPr>
              <a:spLocks noChangeShapeType="1"/>
            </p:cNvSpPr>
            <p:nvPr/>
          </p:nvSpPr>
          <p:spPr bwMode="auto">
            <a:xfrm>
              <a:off x="2237" y="3464"/>
              <a:ext cx="31" cy="1"/>
            </a:xfrm>
            <a:prstGeom prst="line">
              <a:avLst/>
            </a:prstGeom>
            <a:noFill/>
            <a:ln w="4763">
              <a:solidFill>
                <a:srgbClr val="000000"/>
              </a:solidFill>
              <a:round/>
              <a:headEnd/>
              <a:tailEnd/>
            </a:ln>
          </p:spPr>
          <p:txBody>
            <a:bodyPr/>
            <a:lstStyle/>
            <a:p>
              <a:endParaRPr lang="en-GB"/>
            </a:p>
          </p:txBody>
        </p:sp>
        <p:sp>
          <p:nvSpPr>
            <p:cNvPr id="38957" name="Line 119"/>
            <p:cNvSpPr>
              <a:spLocks noChangeShapeType="1"/>
            </p:cNvSpPr>
            <p:nvPr/>
          </p:nvSpPr>
          <p:spPr bwMode="auto">
            <a:xfrm>
              <a:off x="2237" y="3307"/>
              <a:ext cx="31" cy="1"/>
            </a:xfrm>
            <a:prstGeom prst="line">
              <a:avLst/>
            </a:prstGeom>
            <a:noFill/>
            <a:ln w="4763">
              <a:solidFill>
                <a:srgbClr val="000000"/>
              </a:solidFill>
              <a:round/>
              <a:headEnd/>
              <a:tailEnd/>
            </a:ln>
          </p:spPr>
          <p:txBody>
            <a:bodyPr/>
            <a:lstStyle/>
            <a:p>
              <a:endParaRPr lang="en-GB"/>
            </a:p>
          </p:txBody>
        </p:sp>
        <p:sp>
          <p:nvSpPr>
            <p:cNvPr id="38958" name="Line 120"/>
            <p:cNvSpPr>
              <a:spLocks noChangeShapeType="1"/>
            </p:cNvSpPr>
            <p:nvPr/>
          </p:nvSpPr>
          <p:spPr bwMode="auto">
            <a:xfrm>
              <a:off x="2237" y="3150"/>
              <a:ext cx="31" cy="1"/>
            </a:xfrm>
            <a:prstGeom prst="line">
              <a:avLst/>
            </a:prstGeom>
            <a:noFill/>
            <a:ln w="4763">
              <a:solidFill>
                <a:srgbClr val="000000"/>
              </a:solidFill>
              <a:round/>
              <a:headEnd/>
              <a:tailEnd/>
            </a:ln>
          </p:spPr>
          <p:txBody>
            <a:bodyPr/>
            <a:lstStyle/>
            <a:p>
              <a:endParaRPr lang="en-GB"/>
            </a:p>
          </p:txBody>
        </p:sp>
        <p:sp>
          <p:nvSpPr>
            <p:cNvPr id="38959" name="Line 121"/>
            <p:cNvSpPr>
              <a:spLocks noChangeShapeType="1"/>
            </p:cNvSpPr>
            <p:nvPr/>
          </p:nvSpPr>
          <p:spPr bwMode="auto">
            <a:xfrm>
              <a:off x="2237" y="2993"/>
              <a:ext cx="31" cy="1"/>
            </a:xfrm>
            <a:prstGeom prst="line">
              <a:avLst/>
            </a:prstGeom>
            <a:noFill/>
            <a:ln w="4763">
              <a:solidFill>
                <a:srgbClr val="000000"/>
              </a:solidFill>
              <a:round/>
              <a:headEnd/>
              <a:tailEnd/>
            </a:ln>
          </p:spPr>
          <p:txBody>
            <a:bodyPr/>
            <a:lstStyle/>
            <a:p>
              <a:endParaRPr lang="en-GB"/>
            </a:p>
          </p:txBody>
        </p:sp>
        <p:sp>
          <p:nvSpPr>
            <p:cNvPr id="38960" name="Line 122"/>
            <p:cNvSpPr>
              <a:spLocks noChangeShapeType="1"/>
            </p:cNvSpPr>
            <p:nvPr/>
          </p:nvSpPr>
          <p:spPr bwMode="auto">
            <a:xfrm>
              <a:off x="2237" y="2836"/>
              <a:ext cx="31" cy="1"/>
            </a:xfrm>
            <a:prstGeom prst="line">
              <a:avLst/>
            </a:prstGeom>
            <a:noFill/>
            <a:ln w="4763">
              <a:solidFill>
                <a:srgbClr val="000000"/>
              </a:solidFill>
              <a:round/>
              <a:headEnd/>
              <a:tailEnd/>
            </a:ln>
          </p:spPr>
          <p:txBody>
            <a:bodyPr/>
            <a:lstStyle/>
            <a:p>
              <a:endParaRPr lang="en-GB"/>
            </a:p>
          </p:txBody>
        </p:sp>
        <p:sp>
          <p:nvSpPr>
            <p:cNvPr id="38961" name="Line 123"/>
            <p:cNvSpPr>
              <a:spLocks noChangeShapeType="1"/>
            </p:cNvSpPr>
            <p:nvPr/>
          </p:nvSpPr>
          <p:spPr bwMode="auto">
            <a:xfrm>
              <a:off x="2237" y="2679"/>
              <a:ext cx="31" cy="1"/>
            </a:xfrm>
            <a:prstGeom prst="line">
              <a:avLst/>
            </a:prstGeom>
            <a:noFill/>
            <a:ln w="4763">
              <a:solidFill>
                <a:srgbClr val="000000"/>
              </a:solidFill>
              <a:round/>
              <a:headEnd/>
              <a:tailEnd/>
            </a:ln>
          </p:spPr>
          <p:txBody>
            <a:bodyPr/>
            <a:lstStyle/>
            <a:p>
              <a:endParaRPr lang="en-GB"/>
            </a:p>
          </p:txBody>
        </p:sp>
        <p:sp>
          <p:nvSpPr>
            <p:cNvPr id="38962" name="Line 124"/>
            <p:cNvSpPr>
              <a:spLocks noChangeShapeType="1"/>
            </p:cNvSpPr>
            <p:nvPr/>
          </p:nvSpPr>
          <p:spPr bwMode="auto">
            <a:xfrm>
              <a:off x="1248" y="2601"/>
              <a:ext cx="1020" cy="1"/>
            </a:xfrm>
            <a:prstGeom prst="line">
              <a:avLst/>
            </a:prstGeom>
            <a:noFill/>
            <a:ln w="4763">
              <a:solidFill>
                <a:srgbClr val="000000"/>
              </a:solidFill>
              <a:round/>
              <a:headEnd/>
              <a:tailEnd/>
            </a:ln>
          </p:spPr>
          <p:txBody>
            <a:bodyPr/>
            <a:lstStyle/>
            <a:p>
              <a:endParaRPr lang="en-GB"/>
            </a:p>
          </p:txBody>
        </p:sp>
        <p:sp>
          <p:nvSpPr>
            <p:cNvPr id="38963" name="Line 125"/>
            <p:cNvSpPr>
              <a:spLocks noChangeShapeType="1"/>
            </p:cNvSpPr>
            <p:nvPr/>
          </p:nvSpPr>
          <p:spPr bwMode="auto">
            <a:xfrm flipV="1">
              <a:off x="1248" y="2601"/>
              <a:ext cx="1" cy="31"/>
            </a:xfrm>
            <a:prstGeom prst="line">
              <a:avLst/>
            </a:prstGeom>
            <a:noFill/>
            <a:ln w="4763">
              <a:solidFill>
                <a:srgbClr val="000000"/>
              </a:solidFill>
              <a:round/>
              <a:headEnd/>
              <a:tailEnd/>
            </a:ln>
          </p:spPr>
          <p:txBody>
            <a:bodyPr/>
            <a:lstStyle/>
            <a:p>
              <a:endParaRPr lang="en-GB"/>
            </a:p>
          </p:txBody>
        </p:sp>
        <p:sp>
          <p:nvSpPr>
            <p:cNvPr id="38964" name="Line 126"/>
            <p:cNvSpPr>
              <a:spLocks noChangeShapeType="1"/>
            </p:cNvSpPr>
            <p:nvPr/>
          </p:nvSpPr>
          <p:spPr bwMode="auto">
            <a:xfrm flipV="1">
              <a:off x="1503" y="2601"/>
              <a:ext cx="1" cy="31"/>
            </a:xfrm>
            <a:prstGeom prst="line">
              <a:avLst/>
            </a:prstGeom>
            <a:noFill/>
            <a:ln w="4763">
              <a:solidFill>
                <a:srgbClr val="000000"/>
              </a:solidFill>
              <a:round/>
              <a:headEnd/>
              <a:tailEnd/>
            </a:ln>
          </p:spPr>
          <p:txBody>
            <a:bodyPr/>
            <a:lstStyle/>
            <a:p>
              <a:endParaRPr lang="en-GB"/>
            </a:p>
          </p:txBody>
        </p:sp>
        <p:sp>
          <p:nvSpPr>
            <p:cNvPr id="38965" name="Line 127"/>
            <p:cNvSpPr>
              <a:spLocks noChangeShapeType="1"/>
            </p:cNvSpPr>
            <p:nvPr/>
          </p:nvSpPr>
          <p:spPr bwMode="auto">
            <a:xfrm flipV="1">
              <a:off x="1758" y="2601"/>
              <a:ext cx="1" cy="31"/>
            </a:xfrm>
            <a:prstGeom prst="line">
              <a:avLst/>
            </a:prstGeom>
            <a:noFill/>
            <a:ln w="4763">
              <a:solidFill>
                <a:srgbClr val="000000"/>
              </a:solidFill>
              <a:round/>
              <a:headEnd/>
              <a:tailEnd/>
            </a:ln>
          </p:spPr>
          <p:txBody>
            <a:bodyPr/>
            <a:lstStyle/>
            <a:p>
              <a:endParaRPr lang="en-GB"/>
            </a:p>
          </p:txBody>
        </p:sp>
        <p:sp>
          <p:nvSpPr>
            <p:cNvPr id="38966" name="Line 128"/>
            <p:cNvSpPr>
              <a:spLocks noChangeShapeType="1"/>
            </p:cNvSpPr>
            <p:nvPr/>
          </p:nvSpPr>
          <p:spPr bwMode="auto">
            <a:xfrm flipV="1">
              <a:off x="2013" y="2601"/>
              <a:ext cx="1" cy="31"/>
            </a:xfrm>
            <a:prstGeom prst="line">
              <a:avLst/>
            </a:prstGeom>
            <a:noFill/>
            <a:ln w="4763">
              <a:solidFill>
                <a:srgbClr val="000000"/>
              </a:solidFill>
              <a:round/>
              <a:headEnd/>
              <a:tailEnd/>
            </a:ln>
          </p:spPr>
          <p:txBody>
            <a:bodyPr/>
            <a:lstStyle/>
            <a:p>
              <a:endParaRPr lang="en-GB"/>
            </a:p>
          </p:txBody>
        </p:sp>
        <p:sp>
          <p:nvSpPr>
            <p:cNvPr id="38967" name="Line 129"/>
            <p:cNvSpPr>
              <a:spLocks noChangeShapeType="1"/>
            </p:cNvSpPr>
            <p:nvPr/>
          </p:nvSpPr>
          <p:spPr bwMode="auto">
            <a:xfrm flipV="1">
              <a:off x="2268" y="2601"/>
              <a:ext cx="1" cy="31"/>
            </a:xfrm>
            <a:prstGeom prst="line">
              <a:avLst/>
            </a:prstGeom>
            <a:noFill/>
            <a:ln w="4763">
              <a:solidFill>
                <a:srgbClr val="000000"/>
              </a:solidFill>
              <a:round/>
              <a:headEnd/>
              <a:tailEnd/>
            </a:ln>
          </p:spPr>
          <p:txBody>
            <a:bodyPr/>
            <a:lstStyle/>
            <a:p>
              <a:endParaRPr lang="en-GB"/>
            </a:p>
          </p:txBody>
        </p:sp>
        <p:sp>
          <p:nvSpPr>
            <p:cNvPr id="38968" name="Freeform 130"/>
            <p:cNvSpPr>
              <a:spLocks/>
            </p:cNvSpPr>
            <p:nvPr/>
          </p:nvSpPr>
          <p:spPr bwMode="auto">
            <a:xfrm>
              <a:off x="1248" y="2644"/>
              <a:ext cx="1020" cy="977"/>
            </a:xfrm>
            <a:custGeom>
              <a:avLst/>
              <a:gdLst>
                <a:gd name="T0" fmla="*/ 10 w 5760"/>
                <a:gd name="T1" fmla="*/ 367 h 5516"/>
                <a:gd name="T2" fmla="*/ 31 w 5760"/>
                <a:gd name="T3" fmla="*/ 0 h 5516"/>
                <a:gd name="T4" fmla="*/ 52 w 5760"/>
                <a:gd name="T5" fmla="*/ 413 h 5516"/>
                <a:gd name="T6" fmla="*/ 72 w 5760"/>
                <a:gd name="T7" fmla="*/ 859 h 5516"/>
                <a:gd name="T8" fmla="*/ 93 w 5760"/>
                <a:gd name="T9" fmla="*/ 968 h 5516"/>
                <a:gd name="T10" fmla="*/ 113 w 5760"/>
                <a:gd name="T11" fmla="*/ 977 h 5516"/>
                <a:gd name="T12" fmla="*/ 134 w 5760"/>
                <a:gd name="T13" fmla="*/ 977 h 5516"/>
                <a:gd name="T14" fmla="*/ 155 w 5760"/>
                <a:gd name="T15" fmla="*/ 977 h 5516"/>
                <a:gd name="T16" fmla="*/ 175 w 5760"/>
                <a:gd name="T17" fmla="*/ 977 h 5516"/>
                <a:gd name="T18" fmla="*/ 196 w 5760"/>
                <a:gd name="T19" fmla="*/ 977 h 5516"/>
                <a:gd name="T20" fmla="*/ 216 w 5760"/>
                <a:gd name="T21" fmla="*/ 977 h 5516"/>
                <a:gd name="T22" fmla="*/ 237 w 5760"/>
                <a:gd name="T23" fmla="*/ 977 h 5516"/>
                <a:gd name="T24" fmla="*/ 258 w 5760"/>
                <a:gd name="T25" fmla="*/ 977 h 5516"/>
                <a:gd name="T26" fmla="*/ 278 w 5760"/>
                <a:gd name="T27" fmla="*/ 977 h 5516"/>
                <a:gd name="T28" fmla="*/ 299 w 5760"/>
                <a:gd name="T29" fmla="*/ 977 h 5516"/>
                <a:gd name="T30" fmla="*/ 319 w 5760"/>
                <a:gd name="T31" fmla="*/ 977 h 5516"/>
                <a:gd name="T32" fmla="*/ 340 w 5760"/>
                <a:gd name="T33" fmla="*/ 977 h 5516"/>
                <a:gd name="T34" fmla="*/ 361 w 5760"/>
                <a:gd name="T35" fmla="*/ 977 h 5516"/>
                <a:gd name="T36" fmla="*/ 381 w 5760"/>
                <a:gd name="T37" fmla="*/ 977 h 5516"/>
                <a:gd name="T38" fmla="*/ 402 w 5760"/>
                <a:gd name="T39" fmla="*/ 977 h 5516"/>
                <a:gd name="T40" fmla="*/ 423 w 5760"/>
                <a:gd name="T41" fmla="*/ 977 h 5516"/>
                <a:gd name="T42" fmla="*/ 443 w 5760"/>
                <a:gd name="T43" fmla="*/ 977 h 5516"/>
                <a:gd name="T44" fmla="*/ 464 w 5760"/>
                <a:gd name="T45" fmla="*/ 977 h 5516"/>
                <a:gd name="T46" fmla="*/ 484 w 5760"/>
                <a:gd name="T47" fmla="*/ 977 h 5516"/>
                <a:gd name="T48" fmla="*/ 505 w 5760"/>
                <a:gd name="T49" fmla="*/ 977 h 5516"/>
                <a:gd name="T50" fmla="*/ 525 w 5760"/>
                <a:gd name="T51" fmla="*/ 977 h 5516"/>
                <a:gd name="T52" fmla="*/ 546 w 5760"/>
                <a:gd name="T53" fmla="*/ 977 h 5516"/>
                <a:gd name="T54" fmla="*/ 567 w 5760"/>
                <a:gd name="T55" fmla="*/ 977 h 5516"/>
                <a:gd name="T56" fmla="*/ 587 w 5760"/>
                <a:gd name="T57" fmla="*/ 977 h 5516"/>
                <a:gd name="T58" fmla="*/ 608 w 5760"/>
                <a:gd name="T59" fmla="*/ 977 h 5516"/>
                <a:gd name="T60" fmla="*/ 628 w 5760"/>
                <a:gd name="T61" fmla="*/ 977 h 5516"/>
                <a:gd name="T62" fmla="*/ 649 w 5760"/>
                <a:gd name="T63" fmla="*/ 977 h 5516"/>
                <a:gd name="T64" fmla="*/ 670 w 5760"/>
                <a:gd name="T65" fmla="*/ 977 h 5516"/>
                <a:gd name="T66" fmla="*/ 690 w 5760"/>
                <a:gd name="T67" fmla="*/ 977 h 5516"/>
                <a:gd name="T68" fmla="*/ 711 w 5760"/>
                <a:gd name="T69" fmla="*/ 977 h 5516"/>
                <a:gd name="T70" fmla="*/ 732 w 5760"/>
                <a:gd name="T71" fmla="*/ 977 h 5516"/>
                <a:gd name="T72" fmla="*/ 752 w 5760"/>
                <a:gd name="T73" fmla="*/ 977 h 5516"/>
                <a:gd name="T74" fmla="*/ 773 w 5760"/>
                <a:gd name="T75" fmla="*/ 977 h 5516"/>
                <a:gd name="T76" fmla="*/ 793 w 5760"/>
                <a:gd name="T77" fmla="*/ 977 h 5516"/>
                <a:gd name="T78" fmla="*/ 814 w 5760"/>
                <a:gd name="T79" fmla="*/ 977 h 5516"/>
                <a:gd name="T80" fmla="*/ 835 w 5760"/>
                <a:gd name="T81" fmla="*/ 977 h 5516"/>
                <a:gd name="T82" fmla="*/ 855 w 5760"/>
                <a:gd name="T83" fmla="*/ 977 h 5516"/>
                <a:gd name="T84" fmla="*/ 876 w 5760"/>
                <a:gd name="T85" fmla="*/ 977 h 5516"/>
                <a:gd name="T86" fmla="*/ 896 w 5760"/>
                <a:gd name="T87" fmla="*/ 977 h 5516"/>
                <a:gd name="T88" fmla="*/ 917 w 5760"/>
                <a:gd name="T89" fmla="*/ 977 h 5516"/>
                <a:gd name="T90" fmla="*/ 938 w 5760"/>
                <a:gd name="T91" fmla="*/ 977 h 5516"/>
                <a:gd name="T92" fmla="*/ 958 w 5760"/>
                <a:gd name="T93" fmla="*/ 977 h 5516"/>
                <a:gd name="T94" fmla="*/ 979 w 5760"/>
                <a:gd name="T95" fmla="*/ 977 h 5516"/>
                <a:gd name="T96" fmla="*/ 999 w 5760"/>
                <a:gd name="T97" fmla="*/ 977 h 5516"/>
                <a:gd name="T98" fmla="*/ 1020 w 5760"/>
                <a:gd name="T99" fmla="*/ 977 h 55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60"/>
                <a:gd name="T151" fmla="*/ 0 h 5516"/>
                <a:gd name="T152" fmla="*/ 5760 w 5760"/>
                <a:gd name="T153" fmla="*/ 5516 h 55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60" h="5516">
                  <a:moveTo>
                    <a:pt x="0" y="3657"/>
                  </a:moveTo>
                  <a:lnTo>
                    <a:pt x="58" y="2070"/>
                  </a:lnTo>
                  <a:lnTo>
                    <a:pt x="117" y="564"/>
                  </a:lnTo>
                  <a:lnTo>
                    <a:pt x="175" y="0"/>
                  </a:lnTo>
                  <a:lnTo>
                    <a:pt x="233" y="754"/>
                  </a:lnTo>
                  <a:lnTo>
                    <a:pt x="291" y="2329"/>
                  </a:lnTo>
                  <a:lnTo>
                    <a:pt x="349" y="3863"/>
                  </a:lnTo>
                  <a:lnTo>
                    <a:pt x="408" y="4851"/>
                  </a:lnTo>
                  <a:lnTo>
                    <a:pt x="466" y="5308"/>
                  </a:lnTo>
                  <a:lnTo>
                    <a:pt x="524" y="5466"/>
                  </a:lnTo>
                  <a:lnTo>
                    <a:pt x="582" y="5506"/>
                  </a:lnTo>
                  <a:lnTo>
                    <a:pt x="640" y="5514"/>
                  </a:lnTo>
                  <a:lnTo>
                    <a:pt x="698" y="5516"/>
                  </a:lnTo>
                  <a:lnTo>
                    <a:pt x="756" y="5516"/>
                  </a:lnTo>
                  <a:lnTo>
                    <a:pt x="815" y="5516"/>
                  </a:lnTo>
                  <a:lnTo>
                    <a:pt x="873" y="5516"/>
                  </a:lnTo>
                  <a:lnTo>
                    <a:pt x="931" y="5516"/>
                  </a:lnTo>
                  <a:lnTo>
                    <a:pt x="989" y="5516"/>
                  </a:lnTo>
                  <a:lnTo>
                    <a:pt x="1047" y="5516"/>
                  </a:lnTo>
                  <a:lnTo>
                    <a:pt x="1106" y="5516"/>
                  </a:lnTo>
                  <a:lnTo>
                    <a:pt x="1164" y="5516"/>
                  </a:lnTo>
                  <a:lnTo>
                    <a:pt x="1222" y="5516"/>
                  </a:lnTo>
                  <a:lnTo>
                    <a:pt x="1280" y="5516"/>
                  </a:lnTo>
                  <a:lnTo>
                    <a:pt x="1338" y="5516"/>
                  </a:lnTo>
                  <a:lnTo>
                    <a:pt x="1396" y="5516"/>
                  </a:lnTo>
                  <a:lnTo>
                    <a:pt x="1455" y="5516"/>
                  </a:lnTo>
                  <a:lnTo>
                    <a:pt x="1513" y="5516"/>
                  </a:lnTo>
                  <a:lnTo>
                    <a:pt x="1571" y="5516"/>
                  </a:lnTo>
                  <a:lnTo>
                    <a:pt x="1629" y="5516"/>
                  </a:lnTo>
                  <a:lnTo>
                    <a:pt x="1687" y="5516"/>
                  </a:lnTo>
                  <a:lnTo>
                    <a:pt x="1746" y="5516"/>
                  </a:lnTo>
                  <a:lnTo>
                    <a:pt x="1804" y="5516"/>
                  </a:lnTo>
                  <a:lnTo>
                    <a:pt x="1862" y="5516"/>
                  </a:lnTo>
                  <a:lnTo>
                    <a:pt x="1920" y="5516"/>
                  </a:lnTo>
                  <a:lnTo>
                    <a:pt x="1978" y="5516"/>
                  </a:lnTo>
                  <a:lnTo>
                    <a:pt x="2036" y="5516"/>
                  </a:lnTo>
                  <a:lnTo>
                    <a:pt x="2095" y="5516"/>
                  </a:lnTo>
                  <a:lnTo>
                    <a:pt x="2153" y="5516"/>
                  </a:lnTo>
                  <a:lnTo>
                    <a:pt x="2211" y="5516"/>
                  </a:lnTo>
                  <a:lnTo>
                    <a:pt x="2269" y="5516"/>
                  </a:lnTo>
                  <a:lnTo>
                    <a:pt x="2327" y="5516"/>
                  </a:lnTo>
                  <a:lnTo>
                    <a:pt x="2386" y="5516"/>
                  </a:lnTo>
                  <a:lnTo>
                    <a:pt x="2444" y="5516"/>
                  </a:lnTo>
                  <a:lnTo>
                    <a:pt x="2502" y="5516"/>
                  </a:lnTo>
                  <a:lnTo>
                    <a:pt x="2560" y="5516"/>
                  </a:lnTo>
                  <a:lnTo>
                    <a:pt x="2618" y="5516"/>
                  </a:lnTo>
                  <a:lnTo>
                    <a:pt x="2676" y="5516"/>
                  </a:lnTo>
                  <a:lnTo>
                    <a:pt x="2735" y="5516"/>
                  </a:lnTo>
                  <a:lnTo>
                    <a:pt x="2793" y="5516"/>
                  </a:lnTo>
                  <a:lnTo>
                    <a:pt x="2851" y="5516"/>
                  </a:lnTo>
                  <a:lnTo>
                    <a:pt x="2909" y="5516"/>
                  </a:lnTo>
                  <a:lnTo>
                    <a:pt x="2967" y="5516"/>
                  </a:lnTo>
                  <a:lnTo>
                    <a:pt x="3026" y="5516"/>
                  </a:lnTo>
                  <a:lnTo>
                    <a:pt x="3084" y="5516"/>
                  </a:lnTo>
                  <a:lnTo>
                    <a:pt x="3142" y="5516"/>
                  </a:lnTo>
                  <a:lnTo>
                    <a:pt x="3200" y="5516"/>
                  </a:lnTo>
                  <a:lnTo>
                    <a:pt x="3258" y="5516"/>
                  </a:lnTo>
                  <a:lnTo>
                    <a:pt x="3317" y="5516"/>
                  </a:lnTo>
                  <a:lnTo>
                    <a:pt x="3375" y="5516"/>
                  </a:lnTo>
                  <a:lnTo>
                    <a:pt x="3433" y="5516"/>
                  </a:lnTo>
                  <a:lnTo>
                    <a:pt x="3491" y="5516"/>
                  </a:lnTo>
                  <a:lnTo>
                    <a:pt x="3549" y="5516"/>
                  </a:lnTo>
                  <a:lnTo>
                    <a:pt x="3607" y="5516"/>
                  </a:lnTo>
                  <a:lnTo>
                    <a:pt x="3665" y="5516"/>
                  </a:lnTo>
                  <a:lnTo>
                    <a:pt x="3724" y="5516"/>
                  </a:lnTo>
                  <a:lnTo>
                    <a:pt x="3782" y="5516"/>
                  </a:lnTo>
                  <a:lnTo>
                    <a:pt x="3840" y="5516"/>
                  </a:lnTo>
                  <a:lnTo>
                    <a:pt x="3898" y="5516"/>
                  </a:lnTo>
                  <a:lnTo>
                    <a:pt x="3956" y="5516"/>
                  </a:lnTo>
                  <a:lnTo>
                    <a:pt x="4015" y="5516"/>
                  </a:lnTo>
                  <a:lnTo>
                    <a:pt x="4073" y="5516"/>
                  </a:lnTo>
                  <a:lnTo>
                    <a:pt x="4131" y="5516"/>
                  </a:lnTo>
                  <a:lnTo>
                    <a:pt x="4189" y="5516"/>
                  </a:lnTo>
                  <a:lnTo>
                    <a:pt x="4247" y="5516"/>
                  </a:lnTo>
                  <a:lnTo>
                    <a:pt x="4305" y="5516"/>
                  </a:lnTo>
                  <a:lnTo>
                    <a:pt x="4364" y="5516"/>
                  </a:lnTo>
                  <a:lnTo>
                    <a:pt x="4422" y="5516"/>
                  </a:lnTo>
                  <a:lnTo>
                    <a:pt x="4480" y="5516"/>
                  </a:lnTo>
                  <a:lnTo>
                    <a:pt x="4538" y="5516"/>
                  </a:lnTo>
                  <a:lnTo>
                    <a:pt x="4596" y="5516"/>
                  </a:lnTo>
                  <a:lnTo>
                    <a:pt x="4655" y="5516"/>
                  </a:lnTo>
                  <a:lnTo>
                    <a:pt x="4713" y="5516"/>
                  </a:lnTo>
                  <a:lnTo>
                    <a:pt x="4771" y="5516"/>
                  </a:lnTo>
                  <a:lnTo>
                    <a:pt x="4829" y="5516"/>
                  </a:lnTo>
                  <a:lnTo>
                    <a:pt x="4887" y="5516"/>
                  </a:lnTo>
                  <a:lnTo>
                    <a:pt x="4945" y="5516"/>
                  </a:lnTo>
                  <a:lnTo>
                    <a:pt x="5004" y="5516"/>
                  </a:lnTo>
                  <a:lnTo>
                    <a:pt x="5062" y="5516"/>
                  </a:lnTo>
                  <a:lnTo>
                    <a:pt x="5120" y="5516"/>
                  </a:lnTo>
                  <a:lnTo>
                    <a:pt x="5178" y="5516"/>
                  </a:lnTo>
                  <a:lnTo>
                    <a:pt x="5236" y="5516"/>
                  </a:lnTo>
                  <a:lnTo>
                    <a:pt x="5295" y="5516"/>
                  </a:lnTo>
                  <a:lnTo>
                    <a:pt x="5353" y="5516"/>
                  </a:lnTo>
                  <a:lnTo>
                    <a:pt x="5411" y="5516"/>
                  </a:lnTo>
                  <a:lnTo>
                    <a:pt x="5469" y="5516"/>
                  </a:lnTo>
                  <a:lnTo>
                    <a:pt x="5527" y="5516"/>
                  </a:lnTo>
                  <a:lnTo>
                    <a:pt x="5585" y="5516"/>
                  </a:lnTo>
                  <a:lnTo>
                    <a:pt x="5644" y="5516"/>
                  </a:lnTo>
                  <a:lnTo>
                    <a:pt x="5702" y="5516"/>
                  </a:lnTo>
                  <a:lnTo>
                    <a:pt x="5760" y="5516"/>
                  </a:lnTo>
                </a:path>
              </a:pathLst>
            </a:custGeom>
            <a:noFill/>
            <a:ln w="4763">
              <a:solidFill>
                <a:srgbClr val="0000F2"/>
              </a:solidFill>
              <a:round/>
              <a:headEnd/>
              <a:tailEnd/>
            </a:ln>
          </p:spPr>
          <p:txBody>
            <a:bodyPr/>
            <a:lstStyle/>
            <a:p>
              <a:endParaRPr lang="en-US"/>
            </a:p>
          </p:txBody>
        </p:sp>
      </p:grpSp>
      <p:sp>
        <p:nvSpPr>
          <p:cNvPr id="38919" name="Line 135"/>
          <p:cNvSpPr>
            <a:spLocks noChangeAspect="1" noChangeShapeType="1"/>
          </p:cNvSpPr>
          <p:nvPr/>
        </p:nvSpPr>
        <p:spPr bwMode="auto">
          <a:xfrm flipH="1" flipV="1">
            <a:off x="4876800" y="2514600"/>
            <a:ext cx="649288" cy="192088"/>
          </a:xfrm>
          <a:prstGeom prst="line">
            <a:avLst/>
          </a:prstGeom>
          <a:noFill/>
          <a:ln w="22225">
            <a:solidFill>
              <a:schemeClr val="tx1"/>
            </a:solidFill>
            <a:round/>
            <a:headEnd/>
            <a:tailEnd type="triangle" w="med" len="med"/>
          </a:ln>
        </p:spPr>
        <p:txBody>
          <a:bodyPr/>
          <a:lstStyle/>
          <a:p>
            <a:endParaRPr lang="en-GB"/>
          </a:p>
        </p:txBody>
      </p:sp>
      <p:sp>
        <p:nvSpPr>
          <p:cNvPr id="38920" name="Text Box 136"/>
          <p:cNvSpPr txBox="1">
            <a:spLocks noChangeArrowheads="1"/>
          </p:cNvSpPr>
          <p:nvPr/>
        </p:nvSpPr>
        <p:spPr bwMode="auto">
          <a:xfrm>
            <a:off x="3565525" y="1565275"/>
            <a:ext cx="606425" cy="457200"/>
          </a:xfrm>
          <a:prstGeom prst="rect">
            <a:avLst/>
          </a:prstGeom>
          <a:noFill/>
          <a:ln w="9525">
            <a:noFill/>
            <a:miter lim="800000"/>
            <a:headEnd/>
            <a:tailEnd/>
          </a:ln>
        </p:spPr>
        <p:txBody>
          <a:bodyPr wrap="none">
            <a:spAutoFit/>
          </a:bodyPr>
          <a:lstStyle/>
          <a:p>
            <a:r>
              <a:rPr lang="en-US" i="1"/>
              <a:t>f(x)</a:t>
            </a:r>
          </a:p>
        </p:txBody>
      </p:sp>
      <p:sp>
        <p:nvSpPr>
          <p:cNvPr id="38921" name="Text Box 137"/>
          <p:cNvSpPr txBox="1">
            <a:spLocks noChangeArrowheads="1"/>
          </p:cNvSpPr>
          <p:nvPr/>
        </p:nvSpPr>
        <p:spPr bwMode="auto">
          <a:xfrm>
            <a:off x="1066800" y="4495800"/>
            <a:ext cx="776288" cy="457200"/>
          </a:xfrm>
          <a:prstGeom prst="rect">
            <a:avLst/>
          </a:prstGeom>
          <a:noFill/>
          <a:ln w="9525">
            <a:noFill/>
            <a:miter lim="800000"/>
            <a:headEnd/>
            <a:tailEnd/>
          </a:ln>
        </p:spPr>
        <p:txBody>
          <a:bodyPr wrap="none">
            <a:spAutoFit/>
          </a:bodyPr>
          <a:lstStyle/>
          <a:p>
            <a:r>
              <a:rPr lang="en-US" i="1"/>
              <a:t>g</a:t>
            </a:r>
            <a:r>
              <a:rPr lang="en-US" i="1" baseline="-25000"/>
              <a:t>1</a:t>
            </a:r>
            <a:r>
              <a:rPr lang="en-US" i="1"/>
              <a:t>(x)</a:t>
            </a:r>
          </a:p>
        </p:txBody>
      </p:sp>
      <p:sp>
        <p:nvSpPr>
          <p:cNvPr id="38922" name="Text Box 138"/>
          <p:cNvSpPr txBox="1">
            <a:spLocks noChangeArrowheads="1"/>
          </p:cNvSpPr>
          <p:nvPr/>
        </p:nvSpPr>
        <p:spPr bwMode="auto">
          <a:xfrm>
            <a:off x="6172200" y="2971800"/>
            <a:ext cx="776288" cy="457200"/>
          </a:xfrm>
          <a:prstGeom prst="rect">
            <a:avLst/>
          </a:prstGeom>
          <a:noFill/>
          <a:ln w="9525">
            <a:noFill/>
            <a:miter lim="800000"/>
            <a:headEnd/>
            <a:tailEnd/>
          </a:ln>
        </p:spPr>
        <p:txBody>
          <a:bodyPr>
            <a:spAutoFit/>
          </a:bodyPr>
          <a:lstStyle/>
          <a:p>
            <a:r>
              <a:rPr lang="en-US" i="1"/>
              <a:t>g</a:t>
            </a:r>
            <a:r>
              <a:rPr lang="en-US" i="1" baseline="-25000"/>
              <a:t>2</a:t>
            </a:r>
            <a:r>
              <a:rPr lang="en-US" i="1"/>
              <a:t>(x)</a:t>
            </a:r>
          </a:p>
        </p:txBody>
      </p:sp>
      <p:sp>
        <p:nvSpPr>
          <p:cNvPr id="38923" name="Line 140"/>
          <p:cNvSpPr>
            <a:spLocks noChangeShapeType="1"/>
          </p:cNvSpPr>
          <p:nvPr/>
        </p:nvSpPr>
        <p:spPr bwMode="auto">
          <a:xfrm flipH="1">
            <a:off x="4953000" y="1905000"/>
            <a:ext cx="533400" cy="0"/>
          </a:xfrm>
          <a:prstGeom prst="line">
            <a:avLst/>
          </a:prstGeom>
          <a:noFill/>
          <a:ln w="22225">
            <a:solidFill>
              <a:srgbClr val="FF0000"/>
            </a:solidFill>
            <a:round/>
            <a:headEnd/>
            <a:tailEnd type="triangle" w="med" len="med"/>
          </a:ln>
        </p:spPr>
        <p:txBody>
          <a:bodyPr/>
          <a:lstStyle/>
          <a:p>
            <a:endParaRPr lang="en-GB"/>
          </a:p>
        </p:txBody>
      </p:sp>
      <p:sp>
        <p:nvSpPr>
          <p:cNvPr id="38924" name="Text Box 141"/>
          <p:cNvSpPr txBox="1">
            <a:spLocks noChangeArrowheads="1"/>
          </p:cNvSpPr>
          <p:nvPr/>
        </p:nvSpPr>
        <p:spPr bwMode="auto">
          <a:xfrm>
            <a:off x="5641975" y="1600200"/>
            <a:ext cx="912813" cy="457200"/>
          </a:xfrm>
          <a:prstGeom prst="rect">
            <a:avLst/>
          </a:prstGeom>
          <a:noFill/>
          <a:ln w="9525">
            <a:noFill/>
            <a:miter lim="800000"/>
            <a:headEnd/>
            <a:tailEnd/>
          </a:ln>
        </p:spPr>
        <p:txBody>
          <a:bodyPr wrap="none">
            <a:spAutoFit/>
          </a:bodyPr>
          <a:lstStyle/>
          <a:p>
            <a:r>
              <a:rPr lang="en-US" b="1" i="1">
                <a:solidFill>
                  <a:srgbClr val="FF0000"/>
                </a:solidFill>
              </a:rPr>
              <a:t>Truth</a:t>
            </a:r>
          </a:p>
        </p:txBody>
      </p:sp>
      <p:sp>
        <p:nvSpPr>
          <p:cNvPr id="38925" name="Text Box 142"/>
          <p:cNvSpPr txBox="1">
            <a:spLocks noChangeArrowheads="1"/>
          </p:cNvSpPr>
          <p:nvPr/>
        </p:nvSpPr>
        <p:spPr bwMode="auto">
          <a:xfrm>
            <a:off x="2971800" y="4419600"/>
            <a:ext cx="3214688" cy="457200"/>
          </a:xfrm>
          <a:prstGeom prst="rect">
            <a:avLst/>
          </a:prstGeom>
          <a:noFill/>
          <a:ln w="9525">
            <a:noFill/>
            <a:miter lim="800000"/>
            <a:headEnd/>
            <a:tailEnd/>
          </a:ln>
        </p:spPr>
        <p:txBody>
          <a:bodyPr wrap="none">
            <a:spAutoFit/>
          </a:bodyPr>
          <a:lstStyle/>
          <a:p>
            <a:r>
              <a:rPr lang="en-US" b="1" i="1" dirty="0">
                <a:solidFill>
                  <a:srgbClr val="FF0000"/>
                </a:solidFill>
              </a:rPr>
              <a:t>Approximations to truth</a:t>
            </a:r>
          </a:p>
        </p:txBody>
      </p:sp>
      <p:sp>
        <p:nvSpPr>
          <p:cNvPr id="38926" name="Line 143"/>
          <p:cNvSpPr>
            <a:spLocks noChangeShapeType="1"/>
          </p:cNvSpPr>
          <p:nvPr/>
        </p:nvSpPr>
        <p:spPr bwMode="auto">
          <a:xfrm flipH="1">
            <a:off x="2438400" y="4648200"/>
            <a:ext cx="533400" cy="0"/>
          </a:xfrm>
          <a:prstGeom prst="line">
            <a:avLst/>
          </a:prstGeom>
          <a:noFill/>
          <a:ln w="22225">
            <a:solidFill>
              <a:srgbClr val="FF0000"/>
            </a:solidFill>
            <a:round/>
            <a:headEnd/>
            <a:tailEnd type="triangle" w="med" len="med"/>
          </a:ln>
        </p:spPr>
        <p:txBody>
          <a:bodyPr/>
          <a:lstStyle/>
          <a:p>
            <a:endParaRPr lang="en-GB"/>
          </a:p>
        </p:txBody>
      </p:sp>
      <p:sp>
        <p:nvSpPr>
          <p:cNvPr id="38927" name="Line 145"/>
          <p:cNvSpPr>
            <a:spLocks noChangeShapeType="1"/>
          </p:cNvSpPr>
          <p:nvPr/>
        </p:nvSpPr>
        <p:spPr bwMode="auto">
          <a:xfrm flipV="1">
            <a:off x="5181600" y="4191000"/>
            <a:ext cx="304800" cy="304800"/>
          </a:xfrm>
          <a:prstGeom prst="line">
            <a:avLst/>
          </a:prstGeom>
          <a:noFill/>
          <a:ln w="22225">
            <a:solidFill>
              <a:srgbClr val="FF0000"/>
            </a:solidFill>
            <a:round/>
            <a:headEnd/>
            <a:tailEnd type="triangle" w="med" len="med"/>
          </a:ln>
        </p:spPr>
        <p:txBody>
          <a:bodyPr/>
          <a:lstStyle/>
          <a:p>
            <a:endParaRPr lang="en-GB"/>
          </a:p>
        </p:txBody>
      </p:sp>
      <p:sp>
        <p:nvSpPr>
          <p:cNvPr id="38928" name="Line 146"/>
          <p:cNvSpPr>
            <a:spLocks noChangeShapeType="1"/>
          </p:cNvSpPr>
          <p:nvPr/>
        </p:nvSpPr>
        <p:spPr bwMode="auto">
          <a:xfrm flipV="1">
            <a:off x="2209800" y="2895600"/>
            <a:ext cx="914400" cy="1371600"/>
          </a:xfrm>
          <a:prstGeom prst="line">
            <a:avLst/>
          </a:prstGeom>
          <a:noFill/>
          <a:ln w="2222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3929473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Heuristic interpretation of K-L</a:t>
            </a:r>
            <a:endParaRPr lang="en-GB" dirty="0"/>
          </a:p>
        </p:txBody>
      </p:sp>
      <p:pic>
        <p:nvPicPr>
          <p:cNvPr id="12290" name="Picture 2"/>
          <p:cNvPicPr>
            <a:picLocks noChangeAspect="1" noChangeArrowheads="1"/>
          </p:cNvPicPr>
          <p:nvPr/>
        </p:nvPicPr>
        <p:blipFill>
          <a:blip r:embed="rId2" cstate="print"/>
          <a:srcRect t="2072"/>
          <a:stretch>
            <a:fillRect/>
          </a:stretch>
        </p:blipFill>
        <p:spPr bwMode="auto">
          <a:xfrm>
            <a:off x="622935" y="1219200"/>
            <a:ext cx="8521065" cy="5943600"/>
          </a:xfrm>
          <a:prstGeom prst="rect">
            <a:avLst/>
          </a:prstGeom>
          <a:noFill/>
          <a:ln w="9525">
            <a:noFill/>
            <a:miter lim="800000"/>
            <a:headEnd/>
            <a:tailEnd/>
          </a:ln>
        </p:spPr>
      </p:pic>
    </p:spTree>
    <p:extLst>
      <p:ext uri="{BB962C8B-B14F-4D97-AF65-F5344CB8AC3E}">
        <p14:creationId xmlns:p14="http://schemas.microsoft.com/office/powerpoint/2010/main" val="1649130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Model comparison</a:t>
            </a:r>
            <a:endParaRPr lang="es-CL" sz="3200" dirty="0"/>
          </a:p>
        </p:txBody>
      </p:sp>
      <p:sp>
        <p:nvSpPr>
          <p:cNvPr id="3" name="Content Placeholder 2"/>
          <p:cNvSpPr>
            <a:spLocks noGrp="1"/>
          </p:cNvSpPr>
          <p:nvPr>
            <p:ph idx="1"/>
          </p:nvPr>
        </p:nvSpPr>
        <p:spPr>
          <a:xfrm>
            <a:off x="457200" y="1219200"/>
            <a:ext cx="8229600" cy="4525963"/>
          </a:xfrm>
        </p:spPr>
        <p:txBody>
          <a:bodyPr>
            <a:normAutofit/>
          </a:bodyPr>
          <a:lstStyle/>
          <a:p>
            <a:r>
              <a:rPr lang="en-US" sz="2800" dirty="0" smtClean="0">
                <a:latin typeface="Times New Roman" panose="02020603050405020304" pitchFamily="18" charset="0"/>
                <a:cs typeface="Times New Roman" panose="02020603050405020304" pitchFamily="18" charset="0"/>
              </a:rPr>
              <a:t>Within the classical modeling framework, we tradeoff a measure of complexity (typically deviance) for a measure of complexity (typically number of parameters).</a:t>
            </a:r>
          </a:p>
          <a:p>
            <a:endParaRPr lang="en-US" sz="2800" dirty="0" smtClean="0">
              <a:latin typeface="Times New Roman" panose="02020603050405020304" pitchFamily="18" charset="0"/>
              <a:cs typeface="Times New Roman" panose="02020603050405020304" pitchFamily="18" charset="0"/>
            </a:endParaRPr>
          </a:p>
          <a:p>
            <a:endParaRPr lang="es-C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7389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body" idx="1"/>
          </p:nvPr>
        </p:nvSpPr>
        <p:spPr>
          <a:xfrm>
            <a:off x="228600" y="2362200"/>
            <a:ext cx="8686800" cy="4114800"/>
          </a:xfrm>
        </p:spPr>
        <p:txBody>
          <a:bodyPr lIns="0" rIns="0">
            <a:normAutofit lnSpcReduction="10000"/>
          </a:bodyPr>
          <a:lstStyle/>
          <a:p>
            <a:pPr eaLnBrk="1" hangingPunct="1">
              <a:lnSpc>
                <a:spcPct val="90000"/>
              </a:lnSpc>
              <a:buFontTx/>
              <a:buNone/>
            </a:pPr>
            <a:r>
              <a:rPr lang="en-US" sz="2600" dirty="0" err="1" smtClean="0"/>
              <a:t>Akaike</a:t>
            </a:r>
            <a:r>
              <a:rPr lang="en-US" sz="2600" dirty="0" smtClean="0"/>
              <a:t> defined “</a:t>
            </a:r>
            <a:r>
              <a:rPr lang="en-US" sz="2600" b="1" i="1" dirty="0" smtClean="0"/>
              <a:t>an information criterion</a:t>
            </a:r>
            <a:r>
              <a:rPr lang="en-US" sz="2600" dirty="0" smtClean="0"/>
              <a:t>” that related</a:t>
            </a:r>
          </a:p>
          <a:p>
            <a:pPr eaLnBrk="1" hangingPunct="1">
              <a:lnSpc>
                <a:spcPct val="90000"/>
              </a:lnSpc>
              <a:buFontTx/>
              <a:buNone/>
            </a:pPr>
            <a:r>
              <a:rPr lang="en-US" sz="2600" dirty="0" smtClean="0"/>
              <a:t>K-L distance and the maximized log-likelihood as follows:</a:t>
            </a:r>
          </a:p>
          <a:p>
            <a:pPr eaLnBrk="1" hangingPunct="1">
              <a:lnSpc>
                <a:spcPct val="90000"/>
              </a:lnSpc>
              <a:buFontTx/>
              <a:buNone/>
            </a:pPr>
            <a:endParaRPr lang="en-US" sz="2600" dirty="0" smtClean="0"/>
          </a:p>
          <a:p>
            <a:pPr eaLnBrk="1" hangingPunct="1">
              <a:lnSpc>
                <a:spcPct val="90000"/>
              </a:lnSpc>
              <a:buFontTx/>
              <a:buNone/>
            </a:pPr>
            <a:endParaRPr lang="en-US" sz="2600" dirty="0" smtClean="0"/>
          </a:p>
          <a:p>
            <a:pPr eaLnBrk="1" hangingPunct="1">
              <a:lnSpc>
                <a:spcPct val="90000"/>
              </a:lnSpc>
              <a:buFontTx/>
              <a:buNone/>
            </a:pPr>
            <a:endParaRPr lang="en-US" sz="2600" dirty="0" smtClean="0"/>
          </a:p>
          <a:p>
            <a:pPr eaLnBrk="1" hangingPunct="1">
              <a:lnSpc>
                <a:spcPct val="90000"/>
              </a:lnSpc>
              <a:buFontTx/>
              <a:buNone/>
            </a:pPr>
            <a:r>
              <a:rPr lang="en-US" sz="2600" dirty="0" smtClean="0"/>
              <a:t>This is an estimate of </a:t>
            </a:r>
            <a:r>
              <a:rPr lang="en-US" sz="2600" b="1" i="1" dirty="0" smtClean="0">
                <a:solidFill>
                  <a:srgbClr val="FF0000"/>
                </a:solidFill>
              </a:rPr>
              <a:t>the expected, relative distance between </a:t>
            </a:r>
          </a:p>
          <a:p>
            <a:pPr eaLnBrk="1" hangingPunct="1">
              <a:lnSpc>
                <a:spcPct val="90000"/>
              </a:lnSpc>
              <a:buFontTx/>
              <a:buNone/>
            </a:pPr>
            <a:r>
              <a:rPr lang="en-US" sz="2600" b="1" i="1" dirty="0" smtClean="0">
                <a:solidFill>
                  <a:srgbClr val="FF0000"/>
                </a:solidFill>
              </a:rPr>
              <a:t>the fitted model and the unknown true mechanism that </a:t>
            </a:r>
          </a:p>
          <a:p>
            <a:pPr eaLnBrk="1" hangingPunct="1">
              <a:lnSpc>
                <a:spcPct val="90000"/>
              </a:lnSpc>
              <a:buFontTx/>
              <a:buNone/>
            </a:pPr>
            <a:r>
              <a:rPr lang="en-US" sz="2600" b="1" i="1" dirty="0" smtClean="0">
                <a:solidFill>
                  <a:srgbClr val="FF0000"/>
                </a:solidFill>
              </a:rPr>
              <a:t>generated the observed data</a:t>
            </a:r>
            <a:r>
              <a:rPr lang="en-US" sz="2600" dirty="0" smtClean="0"/>
              <a:t>.</a:t>
            </a:r>
          </a:p>
          <a:p>
            <a:pPr eaLnBrk="1" hangingPunct="1">
              <a:lnSpc>
                <a:spcPct val="90000"/>
              </a:lnSpc>
              <a:buFontTx/>
              <a:buNone/>
            </a:pPr>
            <a:endParaRPr lang="en-US" sz="2600" dirty="0" smtClean="0"/>
          </a:p>
          <a:p>
            <a:pPr eaLnBrk="1" hangingPunct="1">
              <a:lnSpc>
                <a:spcPct val="90000"/>
              </a:lnSpc>
              <a:buFontTx/>
              <a:buNone/>
            </a:pPr>
            <a:r>
              <a:rPr lang="en-US" sz="2600" i="1" dirty="0" smtClean="0"/>
              <a:t>K</a:t>
            </a:r>
            <a:r>
              <a:rPr lang="en-US" sz="2600" dirty="0" smtClean="0"/>
              <a:t>=number of estimable parameters</a:t>
            </a:r>
          </a:p>
        </p:txBody>
      </p:sp>
      <p:sp>
        <p:nvSpPr>
          <p:cNvPr id="7171" name="Rectangle 2"/>
          <p:cNvSpPr>
            <a:spLocks noGrp="1" noChangeArrowheads="1"/>
          </p:cNvSpPr>
          <p:nvPr>
            <p:ph type="title"/>
          </p:nvPr>
        </p:nvSpPr>
        <p:spPr bwMode="auto">
          <a:xfrm>
            <a:off x="152400" y="228600"/>
            <a:ext cx="77724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l" eaLnBrk="1" hangingPunct="1"/>
            <a:r>
              <a:rPr lang="en-US" sz="2800" dirty="0" smtClean="0">
                <a:latin typeface="Comic Sans MS" pitchFamily="66" charset="0"/>
              </a:rPr>
              <a:t>How do we know the truth?</a:t>
            </a:r>
            <a:br>
              <a:rPr lang="en-US" sz="2800" dirty="0" smtClean="0">
                <a:latin typeface="Comic Sans MS" pitchFamily="66" charset="0"/>
              </a:rPr>
            </a:br>
            <a:r>
              <a:rPr lang="en-US" sz="2800" dirty="0" err="1" smtClean="0">
                <a:latin typeface="Comic Sans MS" pitchFamily="66" charset="0"/>
              </a:rPr>
              <a:t>Akaike’s</a:t>
            </a:r>
            <a:r>
              <a:rPr lang="en-US" sz="2800" dirty="0" smtClean="0">
                <a:latin typeface="Comic Sans MS" pitchFamily="66" charset="0"/>
              </a:rPr>
              <a:t> Information Criterion</a:t>
            </a:r>
          </a:p>
        </p:txBody>
      </p:sp>
      <p:graphicFrame>
        <p:nvGraphicFramePr>
          <p:cNvPr id="7170" name="Object 3"/>
          <p:cNvGraphicFramePr>
            <a:graphicFrameLocks noChangeAspect="1"/>
          </p:cNvGraphicFramePr>
          <p:nvPr/>
        </p:nvGraphicFramePr>
        <p:xfrm>
          <a:off x="1651000" y="3514725"/>
          <a:ext cx="4445000" cy="523875"/>
        </p:xfrm>
        <a:graphic>
          <a:graphicData uri="http://schemas.openxmlformats.org/presentationml/2006/ole">
            <mc:AlternateContent xmlns:mc="http://schemas.openxmlformats.org/markup-compatibility/2006">
              <mc:Choice xmlns:v="urn:schemas-microsoft-com:vml" Requires="v">
                <p:oleObj spid="_x0000_s74784" name="Equation" r:id="rId3" imgW="1726920" imgH="203040" progId="Equation.3">
                  <p:embed/>
                </p:oleObj>
              </mc:Choice>
              <mc:Fallback>
                <p:oleObj name="Equation" r:id="rId3" imgW="172692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514725"/>
                        <a:ext cx="444500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4"/>
          <p:cNvSpPr txBox="1">
            <a:spLocks noChangeArrowheads="1"/>
          </p:cNvSpPr>
          <p:nvPr/>
        </p:nvSpPr>
        <p:spPr bwMode="auto">
          <a:xfrm>
            <a:off x="4175125" y="3352800"/>
            <a:ext cx="361950" cy="457200"/>
          </a:xfrm>
          <a:prstGeom prst="rect">
            <a:avLst/>
          </a:prstGeom>
          <a:noFill/>
          <a:ln w="9525">
            <a:noFill/>
            <a:miter lim="800000"/>
            <a:headEnd/>
            <a:tailEnd/>
          </a:ln>
        </p:spPr>
        <p:txBody>
          <a:bodyPr wrap="none">
            <a:spAutoFit/>
          </a:bodyPr>
          <a:lstStyle/>
          <a:p>
            <a:r>
              <a:rPr lang="en-US" b="1"/>
              <a:t>^</a:t>
            </a:r>
          </a:p>
        </p:txBody>
      </p:sp>
      <p:pic>
        <p:nvPicPr>
          <p:cNvPr id="7173" name="Picture 5" descr="akaike"/>
          <p:cNvPicPr>
            <a:picLocks noChangeAspect="1" noChangeArrowheads="1"/>
          </p:cNvPicPr>
          <p:nvPr/>
        </p:nvPicPr>
        <p:blipFill>
          <a:blip r:embed="rId5" cstate="print"/>
          <a:srcRect/>
          <a:stretch>
            <a:fillRect/>
          </a:stretch>
        </p:blipFill>
        <p:spPr bwMode="auto">
          <a:xfrm>
            <a:off x="6096000" y="0"/>
            <a:ext cx="3048000" cy="2262188"/>
          </a:xfrm>
          <a:prstGeom prst="rect">
            <a:avLst/>
          </a:prstGeom>
          <a:noFill/>
          <a:ln w="9525">
            <a:noFill/>
            <a:miter lim="800000"/>
            <a:headEnd/>
            <a:tailEnd/>
          </a:ln>
        </p:spPr>
      </p:pic>
    </p:spTree>
    <p:extLst>
      <p:ext uri="{BB962C8B-B14F-4D97-AF65-F5344CB8AC3E}">
        <p14:creationId xmlns:p14="http://schemas.microsoft.com/office/powerpoint/2010/main" val="5168230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Deviance</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9809" name="Object 1"/>
          <p:cNvGraphicFramePr>
            <a:graphicFrameLocks noChangeAspect="1"/>
          </p:cNvGraphicFramePr>
          <p:nvPr>
            <p:extLst>
              <p:ext uri="{D42A27DB-BD31-4B8C-83A1-F6EECF244321}">
                <p14:modId xmlns:p14="http://schemas.microsoft.com/office/powerpoint/2010/main" val="1101374851"/>
              </p:ext>
            </p:extLst>
          </p:nvPr>
        </p:nvGraphicFramePr>
        <p:xfrm>
          <a:off x="2393523" y="1447800"/>
          <a:ext cx="3817144" cy="533400"/>
        </p:xfrm>
        <a:graphic>
          <a:graphicData uri="http://schemas.openxmlformats.org/presentationml/2006/ole">
            <mc:AlternateContent xmlns:mc="http://schemas.openxmlformats.org/markup-compatibility/2006">
              <mc:Choice xmlns:v="urn:schemas-microsoft-com:vml" Requires="v">
                <p:oleObj spid="_x0000_s75810" name="Equation" r:id="rId3" imgW="1638300" imgH="228600" progId="">
                  <p:embed/>
                </p:oleObj>
              </mc:Choice>
              <mc:Fallback>
                <p:oleObj name="Equation" r:id="rId3" imgW="16383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523" y="1447800"/>
                        <a:ext cx="3817144" cy="533400"/>
                      </a:xfrm>
                      <a:prstGeom prst="rect">
                        <a:avLst/>
                      </a:prstGeom>
                      <a:noFill/>
                      <a:extLst/>
                    </p:spPr>
                  </p:pic>
                </p:oleObj>
              </mc:Fallback>
            </mc:AlternateContent>
          </a:graphicData>
        </a:graphic>
      </p:graphicFrame>
      <p:sp>
        <p:nvSpPr>
          <p:cNvPr id="13" name="Slide Number Placeholder 12"/>
          <p:cNvSpPr>
            <a:spLocks noGrp="1"/>
          </p:cNvSpPr>
          <p:nvPr>
            <p:ph type="sldNum" sz="quarter" idx="12"/>
          </p:nvPr>
        </p:nvSpPr>
        <p:spPr/>
        <p:txBody>
          <a:bodyPr/>
          <a:lstStyle/>
          <a:p>
            <a:fld id="{50C90246-3977-4BD8-B189-2CCF5C9855C1}" type="slidenum">
              <a:rPr lang="en-US" smtClean="0"/>
              <a:pPr/>
              <a:t>44</a:t>
            </a:fld>
            <a:endParaRPr lang="en-US"/>
          </a:p>
        </p:txBody>
      </p:sp>
      <p:sp>
        <p:nvSpPr>
          <p:cNvPr id="14" name="TextBox 13"/>
          <p:cNvSpPr txBox="1"/>
          <p:nvPr/>
        </p:nvSpPr>
        <p:spPr>
          <a:xfrm>
            <a:off x="781397" y="2435149"/>
            <a:ext cx="7289970" cy="2054409"/>
          </a:xfrm>
          <a:prstGeom prst="rect">
            <a:avLst/>
          </a:prstGeom>
          <a:noFill/>
        </p:spPr>
        <p:txBody>
          <a:bodyPr wrap="square" rtlCol="0">
            <a:spAutoFit/>
          </a:bodyPr>
          <a:lstStyle/>
          <a:p>
            <a:pPr marL="230188" indent="-230188">
              <a:spcAft>
                <a:spcPts val="300"/>
              </a:spcAft>
              <a:buFont typeface="Arial" pitchFamily="34" charset="0"/>
              <a:buChar char="•"/>
            </a:pPr>
            <a:r>
              <a:rPr lang="en-US" sz="2400" dirty="0" smtClean="0">
                <a:latin typeface="Times New Roman" pitchFamily="18" charset="0"/>
                <a:cs typeface="Times New Roman" pitchFamily="18" charset="0"/>
              </a:rPr>
              <a:t>Deviance (</a:t>
            </a:r>
            <a:r>
              <a:rPr lang="en-US" sz="2400" dirty="0" smtClean="0">
                <a:solidFill>
                  <a:srgbClr val="C00000"/>
                </a:solidFill>
                <a:latin typeface="+mj-lt"/>
                <a:cs typeface="Times New Roman" pitchFamily="18" charset="0"/>
              </a:rPr>
              <a:t>deviance</a:t>
            </a:r>
            <a:r>
              <a:rPr lang="en-US" sz="2400" dirty="0" smtClean="0">
                <a:latin typeface="Times New Roman" pitchFamily="18" charset="0"/>
                <a:cs typeface="Times New Roman" pitchFamily="18" charset="0"/>
              </a:rPr>
              <a:t>) is a built-in node in JAGS,</a:t>
            </a:r>
          </a:p>
          <a:p>
            <a:pPr marL="687388" lvl="1" indent="-230188">
              <a:spcAft>
                <a:spcPts val="300"/>
              </a:spcAft>
              <a:buFont typeface="Arial" pitchFamily="34" charset="0"/>
              <a:buChar char="•"/>
            </a:pPr>
            <a:r>
              <a:rPr lang="en-US" sz="2400" dirty="0" smtClean="0">
                <a:latin typeface="Times New Roman" pitchFamily="18" charset="0"/>
                <a:cs typeface="Times New Roman" pitchFamily="18" charset="0"/>
              </a:rPr>
              <a:t>thus, you can monitor deviance, </a:t>
            </a:r>
          </a:p>
          <a:p>
            <a:pPr marL="687388" lvl="1" indent="-230188">
              <a:spcAft>
                <a:spcPts val="300"/>
              </a:spcAft>
              <a:buFont typeface="Arial" pitchFamily="34" charset="0"/>
              <a:buChar char="•"/>
            </a:pPr>
            <a:r>
              <a:rPr lang="en-US" sz="2400" dirty="0" smtClean="0">
                <a:latin typeface="Times New Roman" pitchFamily="18" charset="0"/>
                <a:cs typeface="Times New Roman" pitchFamily="18" charset="0"/>
              </a:rPr>
              <a:t>look at its history plots (helpful to evaluating overall model convergence and potential “problem” chains)</a:t>
            </a:r>
          </a:p>
          <a:p>
            <a:pPr marL="687388" lvl="1" indent="-230188">
              <a:spcAft>
                <a:spcPts val="300"/>
              </a:spcAft>
              <a:buFont typeface="Arial" pitchFamily="34" charset="0"/>
              <a:buChar char="•"/>
            </a:pPr>
            <a:r>
              <a:rPr lang="en-US" sz="2400" dirty="0" smtClean="0">
                <a:latin typeface="Times New Roman" pitchFamily="18" charset="0"/>
                <a:cs typeface="Times New Roman" pitchFamily="18" charset="0"/>
              </a:rPr>
              <a:t>compute posterior statistics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00138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4525963"/>
          </a:xfrm>
        </p:spPr>
        <p:txBody>
          <a:bodyPr/>
          <a:lstStyle/>
          <a:p>
            <a:r>
              <a:rPr lang="en-US" dirty="0" smtClean="0"/>
              <a:t>Use the difference in AIC to compare competing models.</a:t>
            </a:r>
            <a:endParaRPr lang="en-GB" dirty="0"/>
          </a:p>
        </p:txBody>
      </p:sp>
      <p:graphicFrame>
        <p:nvGraphicFramePr>
          <p:cNvPr id="4" name="Object 3"/>
          <p:cNvGraphicFramePr>
            <a:graphicFrameLocks noChangeAspect="1"/>
          </p:cNvGraphicFramePr>
          <p:nvPr/>
        </p:nvGraphicFramePr>
        <p:xfrm>
          <a:off x="1143000" y="2438400"/>
          <a:ext cx="4682067" cy="1066800"/>
        </p:xfrm>
        <a:graphic>
          <a:graphicData uri="http://schemas.openxmlformats.org/presentationml/2006/ole">
            <mc:AlternateContent xmlns:mc="http://schemas.openxmlformats.org/markup-compatibility/2006">
              <mc:Choice xmlns:v="urn:schemas-microsoft-com:vml" Requires="v">
                <p:oleObj spid="_x0000_s76832" name="Equation" r:id="rId3" imgW="2006280" imgH="457200" progId="Equation.3">
                  <p:embed/>
                </p:oleObj>
              </mc:Choice>
              <mc:Fallback>
                <p:oleObj name="Equation" r:id="rId3" imgW="200628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38400"/>
                        <a:ext cx="468206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642730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2547938" y="1676400"/>
          <a:ext cx="3319462" cy="1066800"/>
        </p:xfrm>
        <a:graphic>
          <a:graphicData uri="http://schemas.openxmlformats.org/presentationml/2006/ole">
            <mc:AlternateContent xmlns:mc="http://schemas.openxmlformats.org/markup-compatibility/2006">
              <mc:Choice xmlns:v="urn:schemas-microsoft-com:vml" Requires="v">
                <p:oleObj spid="_x0000_s77857" name="Equation" r:id="rId3" imgW="1422360" imgH="457200" progId="Equation.3">
                  <p:embed/>
                </p:oleObj>
              </mc:Choice>
              <mc:Fallback>
                <p:oleObj name="Equation" r:id="rId3" imgW="14223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938" y="1676400"/>
                        <a:ext cx="331946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57200" y="3124200"/>
            <a:ext cx="8228535" cy="2123658"/>
          </a:xfrm>
          <a:prstGeom prst="rect">
            <a:avLst/>
          </a:prstGeom>
          <a:noFill/>
        </p:spPr>
        <p:txBody>
          <a:bodyPr wrap="none" rtlCol="0">
            <a:spAutoFit/>
          </a:bodyPr>
          <a:lstStyle/>
          <a:p>
            <a:r>
              <a:rPr lang="en-US" sz="2200" dirty="0" smtClean="0">
                <a:latin typeface="Times New Roman" panose="02020603050405020304" pitchFamily="18" charset="0"/>
                <a:cs typeface="Times New Roman" panose="02020603050405020304" pitchFamily="18" charset="0"/>
              </a:rPr>
              <a:t>As a rule of thumb models having </a:t>
            </a:r>
            <a:r>
              <a:rPr lang="el-GR" sz="2200" dirty="0" smtClean="0">
                <a:latin typeface="Times New Roman" panose="02020603050405020304" pitchFamily="18" charset="0"/>
                <a:cs typeface="Times New Roman" panose="02020603050405020304" pitchFamily="18" charset="0"/>
              </a:rPr>
              <a:t>Δ</a:t>
            </a:r>
            <a:r>
              <a:rPr lang="en-US" sz="2200" dirty="0" smtClean="0">
                <a:latin typeface="Times New Roman" panose="02020603050405020304" pitchFamily="18" charset="0"/>
                <a:cs typeface="Times New Roman" panose="02020603050405020304" pitchFamily="18" charset="0"/>
              </a:rPr>
              <a:t>r ≤ 2 have sufficient support—</a:t>
            </a:r>
          </a:p>
          <a:p>
            <a:r>
              <a:rPr lang="en-US" sz="2200" dirty="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hey should receive consideration in making inferences. Models having</a:t>
            </a:r>
          </a:p>
          <a:p>
            <a:r>
              <a:rPr lang="el-GR" sz="2200" dirty="0" smtClean="0">
                <a:latin typeface="Times New Roman" panose="02020603050405020304" pitchFamily="18" charset="0"/>
                <a:cs typeface="Times New Roman" panose="02020603050405020304" pitchFamily="18" charset="0"/>
              </a:rPr>
              <a:t>Δ</a:t>
            </a:r>
            <a:r>
              <a:rPr lang="en-US" sz="2200" dirty="0" smtClean="0">
                <a:latin typeface="Times New Roman" panose="02020603050405020304" pitchFamily="18" charset="0"/>
                <a:cs typeface="Times New Roman" panose="02020603050405020304" pitchFamily="18" charset="0"/>
              </a:rPr>
              <a:t>r within about 3-7 have considerable less support, while models with</a:t>
            </a:r>
          </a:p>
          <a:p>
            <a:r>
              <a:rPr lang="en-US" sz="2200" dirty="0" smtClean="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cs typeface="Times New Roman" panose="02020603050405020304" pitchFamily="18" charset="0"/>
              </a:rPr>
              <a:t>Δ</a:t>
            </a:r>
            <a:r>
              <a:rPr lang="en-US" sz="2200" dirty="0" smtClean="0">
                <a:latin typeface="Times New Roman" panose="02020603050405020304" pitchFamily="18" charset="0"/>
                <a:cs typeface="Times New Roman" panose="02020603050405020304" pitchFamily="18" charset="0"/>
              </a:rPr>
              <a:t>r ≥10  have essentially no support .</a:t>
            </a:r>
          </a:p>
          <a:p>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	</a:t>
            </a:r>
            <a:r>
              <a:rPr lang="en-US" sz="2200" b="1" dirty="0" smtClean="0">
                <a:latin typeface="Times New Roman" panose="02020603050405020304" pitchFamily="18" charset="0"/>
                <a:cs typeface="Times New Roman" panose="02020603050405020304" pitchFamily="18" charset="0"/>
              </a:rPr>
              <a:t>But there is a better way….</a:t>
            </a:r>
            <a:endParaRPr lang="en-GB"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33149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32037"/>
            <a:ext cx="8229600" cy="4525963"/>
          </a:xfrm>
        </p:spPr>
        <p:txBody>
          <a:bodyPr>
            <a:normAutofit/>
          </a:bodyPr>
          <a:lstStyle/>
          <a:p>
            <a:r>
              <a:rPr lang="en-US" sz="3000" dirty="0">
                <a:latin typeface="Times New Roman" panose="02020603050405020304" pitchFamily="18" charset="0"/>
                <a:cs typeface="Times New Roman" panose="02020603050405020304" pitchFamily="18" charset="0"/>
              </a:rPr>
              <a:t>The likelihood of a model given the </a:t>
            </a:r>
            <a:r>
              <a:rPr lang="en-US" sz="3000" dirty="0" smtClean="0">
                <a:latin typeface="Times New Roman" panose="02020603050405020304" pitchFamily="18" charset="0"/>
                <a:cs typeface="Times New Roman" panose="02020603050405020304" pitchFamily="18" charset="0"/>
              </a:rPr>
              <a:t>data decreases </a:t>
            </a:r>
            <a:r>
              <a:rPr lang="en-US" sz="3000" i="1" dirty="0">
                <a:latin typeface="Times New Roman" panose="02020603050405020304" pitchFamily="18" charset="0"/>
                <a:cs typeface="Times New Roman" panose="02020603050405020304" pitchFamily="18" charset="0"/>
              </a:rPr>
              <a:t>exponentially with increasing </a:t>
            </a:r>
            <a:r>
              <a:rPr lang="en-US" sz="3000" i="1" dirty="0" err="1">
                <a:latin typeface="Times New Roman" panose="02020603050405020304" pitchFamily="18" charset="0"/>
                <a:cs typeface="Times New Roman" panose="02020603050405020304" pitchFamily="18" charset="0"/>
              </a:rPr>
              <a:t>Δr</a:t>
            </a:r>
            <a:r>
              <a:rPr lang="en-US" sz="3000" i="1" dirty="0">
                <a:latin typeface="Times New Roman" panose="02020603050405020304" pitchFamily="18" charset="0"/>
                <a:cs typeface="Times New Roman" panose="02020603050405020304" pitchFamily="18" charset="0"/>
              </a:rPr>
              <a:t> </a:t>
            </a:r>
            <a:r>
              <a:rPr lang="en-US" sz="3000" i="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Note </a:t>
            </a:r>
            <a:r>
              <a:rPr lang="en-US" sz="3000" dirty="0">
                <a:latin typeface="Times New Roman" panose="02020603050405020304" pitchFamily="18" charset="0"/>
                <a:cs typeface="Times New Roman" panose="02020603050405020304" pitchFamily="18" charset="0"/>
              </a:rPr>
              <a:t>that the likelihood of the best model = </a:t>
            </a:r>
            <a:r>
              <a:rPr lang="en-US" sz="3000" dirty="0" smtClean="0">
                <a:latin typeface="Times New Roman" panose="02020603050405020304" pitchFamily="18" charset="0"/>
                <a:cs typeface="Times New Roman" panose="02020603050405020304" pitchFamily="18" charset="0"/>
              </a:rPr>
              <a:t>1 and </a:t>
            </a:r>
            <a:r>
              <a:rPr lang="en-US" sz="3000" dirty="0">
                <a:latin typeface="Times New Roman" panose="02020603050405020304" pitchFamily="18" charset="0"/>
                <a:cs typeface="Times New Roman" panose="02020603050405020304" pitchFamily="18" charset="0"/>
              </a:rPr>
              <a:t>all other likelihoods are relative to </a:t>
            </a:r>
            <a:r>
              <a:rPr lang="en-US" sz="3000" dirty="0" smtClean="0">
                <a:latin typeface="Times New Roman" panose="02020603050405020304" pitchFamily="18" charset="0"/>
                <a:cs typeface="Times New Roman" panose="02020603050405020304" pitchFamily="18" charset="0"/>
              </a:rPr>
              <a:t>the likelihood </a:t>
            </a:r>
            <a:r>
              <a:rPr lang="en-US" sz="3000" dirty="0">
                <a:latin typeface="Times New Roman" panose="02020603050405020304" pitchFamily="18" charset="0"/>
                <a:cs typeface="Times New Roman" panose="02020603050405020304" pitchFamily="18" charset="0"/>
              </a:rPr>
              <a:t>of the best model.</a:t>
            </a:r>
            <a:endParaRPr lang="en-GB" sz="30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nvGraphicFramePr>
        <p:xfrm>
          <a:off x="2581275" y="841375"/>
          <a:ext cx="2555875" cy="830263"/>
        </p:xfrm>
        <a:graphic>
          <a:graphicData uri="http://schemas.openxmlformats.org/presentationml/2006/ole">
            <mc:AlternateContent xmlns:mc="http://schemas.openxmlformats.org/markup-compatibility/2006">
              <mc:Choice xmlns:v="urn:schemas-microsoft-com:vml" Requires="v">
                <p:oleObj spid="_x0000_s78881" name="Equation" r:id="rId3" imgW="1015920" imgH="330120" progId="Equation.3">
                  <p:embed/>
                </p:oleObj>
              </mc:Choice>
              <mc:Fallback>
                <p:oleObj name="Equation" r:id="rId3" imgW="101592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841375"/>
                        <a:ext cx="2555875"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3527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ratio from AIC</a:t>
            </a:r>
            <a:endParaRPr lang="en-GB" dirty="0"/>
          </a:p>
        </p:txBody>
      </p:sp>
      <p:graphicFrame>
        <p:nvGraphicFramePr>
          <p:cNvPr id="17410" name="Object 2"/>
          <p:cNvGraphicFramePr>
            <a:graphicFrameLocks noChangeAspect="1"/>
          </p:cNvGraphicFramePr>
          <p:nvPr>
            <p:extLst>
              <p:ext uri="{D42A27DB-BD31-4B8C-83A1-F6EECF244321}">
                <p14:modId xmlns:p14="http://schemas.microsoft.com/office/powerpoint/2010/main" val="1507085082"/>
              </p:ext>
            </p:extLst>
          </p:nvPr>
        </p:nvGraphicFramePr>
        <p:xfrm>
          <a:off x="1287463" y="2209800"/>
          <a:ext cx="7351712" cy="2043113"/>
        </p:xfrm>
        <a:graphic>
          <a:graphicData uri="http://schemas.openxmlformats.org/presentationml/2006/ole">
            <mc:AlternateContent xmlns:mc="http://schemas.openxmlformats.org/markup-compatibility/2006">
              <mc:Choice xmlns:v="urn:schemas-microsoft-com:vml" Requires="v">
                <p:oleObj spid="_x0000_s79905" name="Equation" r:id="rId3" imgW="2920680" imgH="812520" progId="Equation.3">
                  <p:embed/>
                </p:oleObj>
              </mc:Choice>
              <mc:Fallback>
                <p:oleObj name="Equation" r:id="rId3" imgW="2920680" imgH="812520" progId="Equation.3">
                  <p:embed/>
                  <p:pic>
                    <p:nvPicPr>
                      <p:cNvPr id="0" name=""/>
                      <p:cNvPicPr>
                        <a:picLocks noChangeAspect="1" noChangeArrowheads="1"/>
                      </p:cNvPicPr>
                      <p:nvPr/>
                    </p:nvPicPr>
                    <p:blipFill>
                      <a:blip r:embed="rId4"/>
                      <a:srcRect/>
                      <a:stretch>
                        <a:fillRect/>
                      </a:stretch>
                    </p:blipFill>
                    <p:spPr bwMode="auto">
                      <a:xfrm>
                        <a:off x="1287463" y="2209800"/>
                        <a:ext cx="7351712" cy="204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62856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Akaike</a:t>
            </a:r>
            <a:r>
              <a:rPr lang="en-US" dirty="0" smtClean="0"/>
              <a:t> Weights</a:t>
            </a:r>
            <a:endParaRPr lang="en-GB" dirty="0"/>
          </a:p>
        </p:txBody>
      </p:sp>
      <p:graphicFrame>
        <p:nvGraphicFramePr>
          <p:cNvPr id="18434" name="Object 2"/>
          <p:cNvGraphicFramePr>
            <a:graphicFrameLocks noChangeAspect="1"/>
          </p:cNvGraphicFramePr>
          <p:nvPr/>
        </p:nvGraphicFramePr>
        <p:xfrm>
          <a:off x="990600" y="914400"/>
          <a:ext cx="6705599" cy="1576482"/>
        </p:xfrm>
        <a:graphic>
          <a:graphicData uri="http://schemas.openxmlformats.org/presentationml/2006/ole">
            <mc:AlternateContent xmlns:mc="http://schemas.openxmlformats.org/markup-compatibility/2006">
              <mc:Choice xmlns:v="urn:schemas-microsoft-com:vml" Requires="v">
                <p:oleObj spid="_x0000_s80929" name="Equation" r:id="rId3" imgW="3238200" imgH="761760" progId="Equation.3">
                  <p:embed/>
                </p:oleObj>
              </mc:Choice>
              <mc:Fallback>
                <p:oleObj name="Equation" r:id="rId3" imgW="3238200" imgH="761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914400"/>
                        <a:ext cx="6705599" cy="15764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609600" y="2778204"/>
            <a:ext cx="7696200" cy="1446550"/>
          </a:xfrm>
          <a:prstGeom prst="rect">
            <a:avLst/>
          </a:prstGeom>
        </p:spPr>
        <p:txBody>
          <a:bodyPr wrap="square">
            <a:spAutoFit/>
          </a:bodyPr>
          <a:lstStyle/>
          <a:p>
            <a:r>
              <a:rPr lang="en-US" sz="2200" i="1" dirty="0" err="1" smtClean="0">
                <a:latin typeface="Times New Roman" panose="02020603050405020304" pitchFamily="18" charset="0"/>
                <a:cs typeface="Times New Roman" panose="02020603050405020304" pitchFamily="18" charset="0"/>
              </a:rPr>
              <a:t>w</a:t>
            </a:r>
            <a:r>
              <a:rPr lang="en-US" sz="2200" i="1" baseline="-25000" dirty="0" err="1" smtClean="0">
                <a:latin typeface="Times New Roman" panose="02020603050405020304" pitchFamily="18" charset="0"/>
                <a:cs typeface="Times New Roman" panose="02020603050405020304" pitchFamily="18" charset="0"/>
              </a:rPr>
              <a:t>r</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are </a:t>
            </a:r>
            <a:r>
              <a:rPr lang="en-US" sz="2200" dirty="0" err="1">
                <a:latin typeface="Times New Roman" panose="02020603050405020304" pitchFamily="18" charset="0"/>
                <a:cs typeface="Times New Roman" panose="02020603050405020304" pitchFamily="18" charset="0"/>
              </a:rPr>
              <a:t>Akaike</a:t>
            </a:r>
            <a:r>
              <a:rPr lang="en-US" sz="2200" dirty="0">
                <a:latin typeface="Times New Roman" panose="02020603050405020304" pitchFamily="18" charset="0"/>
                <a:cs typeface="Times New Roman" panose="02020603050405020304" pitchFamily="18" charset="0"/>
              </a:rPr>
              <a:t> weights, the likelihood of one of the </a:t>
            </a:r>
            <a:r>
              <a:rPr lang="en-US" sz="2200" dirty="0" smtClean="0">
                <a:latin typeface="Times New Roman" panose="02020603050405020304" pitchFamily="18" charset="0"/>
                <a:cs typeface="Times New Roman" panose="02020603050405020304" pitchFamily="18" charset="0"/>
              </a:rPr>
              <a:t>candidate models </a:t>
            </a:r>
            <a:r>
              <a:rPr lang="en-US" sz="2200" dirty="0">
                <a:latin typeface="Times New Roman" panose="02020603050405020304" pitchFamily="18" charset="0"/>
                <a:cs typeface="Times New Roman" panose="02020603050405020304" pitchFamily="18" charset="0"/>
              </a:rPr>
              <a:t>divided by the sum of the likelihoods of all of </a:t>
            </a:r>
            <a:r>
              <a:rPr lang="en-US" sz="2200" dirty="0" smtClean="0">
                <a:latin typeface="Times New Roman" panose="02020603050405020304" pitchFamily="18" charset="0"/>
                <a:cs typeface="Times New Roman" panose="02020603050405020304" pitchFamily="18" charset="0"/>
              </a:rPr>
              <a:t>the candidates</a:t>
            </a:r>
            <a:r>
              <a:rPr lang="en-US" sz="2200" dirty="0">
                <a:latin typeface="Times New Roman" panose="02020603050405020304" pitchFamily="18" charset="0"/>
                <a:cs typeface="Times New Roman" panose="02020603050405020304" pitchFamily="18" charset="0"/>
              </a:rPr>
              <a:t>. The </a:t>
            </a:r>
            <a:r>
              <a:rPr lang="en-US" sz="2200" i="1" dirty="0" err="1" smtClean="0">
                <a:latin typeface="Times New Roman" panose="02020603050405020304" pitchFamily="18" charset="0"/>
                <a:cs typeface="Times New Roman" panose="02020603050405020304" pitchFamily="18" charset="0"/>
              </a:rPr>
              <a:t>w</a:t>
            </a:r>
            <a:r>
              <a:rPr lang="en-US" sz="2200" i="1" baseline="-25000" dirty="0" err="1" smtClean="0">
                <a:latin typeface="Times New Roman" panose="02020603050405020304" pitchFamily="18" charset="0"/>
                <a:cs typeface="Times New Roman" panose="02020603050405020304" pitchFamily="18" charset="0"/>
              </a:rPr>
              <a:t>r</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for the best model does </a:t>
            </a:r>
            <a:r>
              <a:rPr lang="en-US" sz="2200" i="1" dirty="0" smtClean="0">
                <a:latin typeface="Times New Roman" panose="02020603050405020304" pitchFamily="18" charset="0"/>
                <a:cs typeface="Times New Roman" panose="02020603050405020304" pitchFamily="18" charset="0"/>
              </a:rPr>
              <a:t>not equal </a:t>
            </a:r>
            <a:r>
              <a:rPr lang="en-US" sz="2200" i="1" dirty="0">
                <a:latin typeface="Times New Roman" panose="02020603050405020304" pitchFamily="18" charset="0"/>
                <a:cs typeface="Times New Roman" panose="02020603050405020304" pitchFamily="18" charset="0"/>
              </a:rPr>
              <a:t>1. </a:t>
            </a:r>
            <a:r>
              <a:rPr lang="en-US" sz="2200" i="1" dirty="0" smtClean="0">
                <a:latin typeface="Times New Roman" panose="02020603050405020304" pitchFamily="18" charset="0"/>
                <a:cs typeface="Times New Roman" panose="02020603050405020304" pitchFamily="18" charset="0"/>
              </a:rPr>
              <a:t>The </a:t>
            </a:r>
            <a:r>
              <a:rPr lang="en-US" sz="2200" i="1" dirty="0" err="1" smtClean="0">
                <a:latin typeface="Times New Roman" panose="02020603050405020304" pitchFamily="18" charset="0"/>
                <a:cs typeface="Times New Roman" panose="02020603050405020304" pitchFamily="18" charset="0"/>
              </a:rPr>
              <a:t>w</a:t>
            </a:r>
            <a:r>
              <a:rPr lang="en-US" sz="2200" i="1" baseline="-25000" dirty="0" err="1" smtClean="0">
                <a:latin typeface="Times New Roman" panose="02020603050405020304" pitchFamily="18" charset="0"/>
                <a:cs typeface="Times New Roman" panose="02020603050405020304" pitchFamily="18" charset="0"/>
              </a:rPr>
              <a:t>r</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sum to 1. </a:t>
            </a:r>
            <a:endParaRPr lang="en-GB" sz="2200" dirty="0">
              <a:latin typeface="Times New Roman" panose="02020603050405020304" pitchFamily="18" charset="0"/>
              <a:cs typeface="Times New Roman" panose="02020603050405020304" pitchFamily="18" charset="0"/>
            </a:endParaRPr>
          </a:p>
        </p:txBody>
      </p:sp>
      <p:sp>
        <p:nvSpPr>
          <p:cNvPr id="6" name="Rectangle 5"/>
          <p:cNvSpPr/>
          <p:nvPr/>
        </p:nvSpPr>
        <p:spPr>
          <a:xfrm>
            <a:off x="609600" y="4454604"/>
            <a:ext cx="7620000" cy="110799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The </a:t>
            </a:r>
            <a:r>
              <a:rPr lang="en-US" sz="2200" i="1" dirty="0" err="1" smtClean="0">
                <a:latin typeface="Times New Roman" panose="02020603050405020304" pitchFamily="18" charset="0"/>
                <a:cs typeface="Times New Roman" panose="02020603050405020304" pitchFamily="18" charset="0"/>
              </a:rPr>
              <a:t>w</a:t>
            </a:r>
            <a:r>
              <a:rPr lang="en-US" sz="2200" i="1" baseline="-25000" dirty="0" err="1" smtClean="0">
                <a:latin typeface="Times New Roman" panose="02020603050405020304" pitchFamily="18" charset="0"/>
                <a:cs typeface="Times New Roman" panose="02020603050405020304" pitchFamily="18" charset="0"/>
              </a:rPr>
              <a:t>r</a:t>
            </a:r>
            <a:r>
              <a:rPr lang="en-US" sz="2200" dirty="0" smtClean="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can be thought of as “probabilities.” This is </a:t>
            </a:r>
            <a:r>
              <a:rPr lang="en-US" sz="2200" i="1" dirty="0" smtClean="0">
                <a:latin typeface="Times New Roman" panose="02020603050405020304" pitchFamily="18" charset="0"/>
                <a:cs typeface="Times New Roman" panose="02020603050405020304" pitchFamily="18" charset="0"/>
              </a:rPr>
              <a:t>a </a:t>
            </a:r>
            <a:r>
              <a:rPr lang="en-US" sz="2200" dirty="0" err="1" smtClean="0">
                <a:latin typeface="Times New Roman" panose="02020603050405020304" pitchFamily="18" charset="0"/>
                <a:cs typeface="Times New Roman" panose="02020603050405020304" pitchFamily="18" charset="0"/>
              </a:rPr>
              <a:t>frequentist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interpretation derived from simulation. </a:t>
            </a:r>
            <a:r>
              <a:rPr lang="en-US" sz="2200" dirty="0" smtClean="0">
                <a:latin typeface="Times New Roman" panose="02020603050405020304" pitchFamily="18" charset="0"/>
                <a:cs typeface="Times New Roman" panose="02020603050405020304" pitchFamily="18" charset="0"/>
              </a:rPr>
              <a:t>They are </a:t>
            </a:r>
            <a:r>
              <a:rPr lang="en-US" sz="2200" dirty="0">
                <a:latin typeface="Times New Roman" panose="02020603050405020304" pitchFamily="18" charset="0"/>
                <a:cs typeface="Times New Roman" panose="02020603050405020304" pitchFamily="18" charset="0"/>
              </a:rPr>
              <a:t>not “true” probabilities. </a:t>
            </a:r>
            <a:r>
              <a:rPr lang="en-US" sz="2200" dirty="0" smtClean="0">
                <a:latin typeface="Times New Roman" panose="02020603050405020304" pitchFamily="18" charset="0"/>
                <a:cs typeface="Times New Roman" panose="02020603050405020304" pitchFamily="18" charset="0"/>
              </a:rPr>
              <a:t>(Link</a:t>
            </a:r>
            <a:r>
              <a:rPr lang="en-US" sz="2200" dirty="0">
                <a:latin typeface="Times New Roman" panose="02020603050405020304" pitchFamily="18" charset="0"/>
                <a:cs typeface="Times New Roman" panose="02020603050405020304" pitchFamily="18" charset="0"/>
              </a:rPr>
              <a:t>, W. A., and R. </a:t>
            </a:r>
            <a:r>
              <a:rPr lang="en-US" sz="2200" dirty="0" smtClean="0">
                <a:latin typeface="Times New Roman" panose="02020603050405020304" pitchFamily="18" charset="0"/>
                <a:cs typeface="Times New Roman" panose="02020603050405020304" pitchFamily="18" charset="0"/>
              </a:rPr>
              <a:t>J. Barker</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2006</a:t>
            </a:r>
            <a:r>
              <a:rPr lang="en-GB" sz="2200" dirty="0" smtClean="0">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040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686800" cy="1143000"/>
          </a:xfrm>
        </p:spPr>
        <p:txBody>
          <a:bodyPr>
            <a:noAutofit/>
          </a:bodyPr>
          <a:lstStyle/>
          <a:p>
            <a:pPr algn="l"/>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The first question we should ask after fitting a model: </a:t>
            </a:r>
            <a:r>
              <a:rPr lang="en-US" sz="2400" i="1" dirty="0" smtClean="0">
                <a:solidFill>
                  <a:schemeClr val="tx1">
                    <a:lumMod val="95000"/>
                    <a:lumOff val="5000"/>
                  </a:schemeClr>
                </a:solidFill>
                <a:latin typeface="Times New Roman" panose="02020603050405020304" pitchFamily="18" charset="0"/>
                <a:cs typeface="Times New Roman" panose="02020603050405020304" pitchFamily="18" charset="0"/>
              </a:rPr>
              <a:t>Are the predictions of the model consistent with the data?</a:t>
            </a:r>
            <a:br>
              <a:rPr lang="en-US" sz="2400" i="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400" i="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n-US" sz="2400" i="1"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400" i="1" dirty="0" smtClean="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Is our process model a reasonable representation?</a:t>
            </a:r>
            <a:b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b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2. Have we made the right choices of distributions to represent the uncertainties?</a:t>
            </a:r>
            <a:r>
              <a:rPr lang="en-US" sz="2400" i="1" dirty="0" smtClean="0">
                <a:solidFill>
                  <a:schemeClr val="tx1">
                    <a:lumMod val="95000"/>
                    <a:lumOff val="5000"/>
                  </a:schemeClr>
                </a:solidFill>
                <a:latin typeface="Times New Roman" panose="02020603050405020304" pitchFamily="18" charset="0"/>
                <a:cs typeface="Times New Roman" panose="02020603050405020304" pitchFamily="18" charset="0"/>
              </a:rPr>
              <a:t/>
            </a:r>
            <a:br>
              <a:rPr lang="en-US" sz="2400" i="1" dirty="0" smtClean="0">
                <a:solidFill>
                  <a:schemeClr val="tx1">
                    <a:lumMod val="95000"/>
                    <a:lumOff val="5000"/>
                  </a:schemeClr>
                </a:solidFill>
                <a:latin typeface="Times New Roman" panose="02020603050405020304" pitchFamily="18" charset="0"/>
                <a:cs typeface="Times New Roman" panose="02020603050405020304" pitchFamily="18" charset="0"/>
              </a:rPr>
            </a:br>
            <a:endParaRPr lang="en-GB" sz="24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cstate="print"/>
          <a:srcRect/>
          <a:stretch>
            <a:fillRect/>
          </a:stretch>
        </p:blipFill>
        <p:spPr bwMode="auto">
          <a:xfrm>
            <a:off x="1718310" y="3480435"/>
            <a:ext cx="4606290" cy="3377565"/>
          </a:xfrm>
          <a:prstGeom prst="rect">
            <a:avLst/>
          </a:prstGeom>
          <a:noFill/>
          <a:ln w="9525">
            <a:noFill/>
            <a:miter lim="800000"/>
            <a:headEnd/>
            <a:tailEnd/>
          </a:ln>
        </p:spPr>
      </p:pic>
    </p:spTree>
    <p:extLst>
      <p:ext uri="{BB962C8B-B14F-4D97-AF65-F5344CB8AC3E}">
        <p14:creationId xmlns:p14="http://schemas.microsoft.com/office/powerpoint/2010/main" val="33274190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Interpretation of </a:t>
            </a:r>
            <a:r>
              <a:rPr lang="en-US" dirty="0" err="1" smtClean="0"/>
              <a:t>Akaike</a:t>
            </a:r>
            <a:r>
              <a:rPr lang="en-US" dirty="0" smtClean="0"/>
              <a:t> Weights</a:t>
            </a:r>
            <a:endParaRPr lang="en-GB" dirty="0"/>
          </a:p>
        </p:txBody>
      </p:sp>
      <p:sp>
        <p:nvSpPr>
          <p:cNvPr id="3" name="Content Placeholder 2"/>
          <p:cNvSpPr>
            <a:spLocks noGrp="1"/>
          </p:cNvSpPr>
          <p:nvPr>
            <p:ph idx="1"/>
          </p:nvPr>
        </p:nvSpPr>
        <p:spPr/>
        <p:txBody>
          <a:bodyPr>
            <a:normAutofit/>
          </a:bodyPr>
          <a:lstStyle/>
          <a:p>
            <a:r>
              <a:rPr lang="en-US" sz="2800" i="1" dirty="0" err="1">
                <a:latin typeface="Times New Roman" panose="02020603050405020304" pitchFamily="18" charset="0"/>
                <a:cs typeface="Times New Roman" panose="02020603050405020304" pitchFamily="18" charset="0"/>
              </a:rPr>
              <a:t>w</a:t>
            </a:r>
            <a:r>
              <a:rPr lang="en-US" sz="2800" i="1" baseline="-25000" dirty="0" err="1">
                <a:latin typeface="Times New Roman" panose="02020603050405020304" pitchFamily="18" charset="0"/>
                <a:cs typeface="Times New Roman" panose="02020603050405020304" pitchFamily="18" charset="0"/>
              </a:rPr>
              <a:t>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the weight of evidence in favor of model </a:t>
            </a:r>
            <a:r>
              <a:rPr lang="en-US" sz="2800" i="1" dirty="0" err="1">
                <a:latin typeface="Times New Roman" panose="02020603050405020304" pitchFamily="18" charset="0"/>
                <a:cs typeface="Times New Roman" panose="02020603050405020304" pitchFamily="18" charset="0"/>
              </a:rPr>
              <a:t>i</a:t>
            </a:r>
            <a:r>
              <a:rPr lang="en-US" sz="2800" i="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being the </a:t>
            </a:r>
            <a:r>
              <a:rPr lang="en-US" sz="2800" dirty="0">
                <a:latin typeface="Times New Roman" panose="02020603050405020304" pitchFamily="18" charset="0"/>
                <a:cs typeface="Times New Roman" panose="02020603050405020304" pitchFamily="18" charset="0"/>
              </a:rPr>
              <a:t>actual best K-L model given that one of the </a:t>
            </a:r>
            <a:r>
              <a:rPr lang="en-US" sz="2800" dirty="0" smtClean="0">
                <a:latin typeface="Times New Roman" panose="02020603050405020304" pitchFamily="18" charset="0"/>
                <a:cs typeface="Times New Roman" panose="02020603050405020304" pitchFamily="18" charset="0"/>
              </a:rPr>
              <a:t>R models </a:t>
            </a:r>
            <a:r>
              <a:rPr lang="en-US" sz="2800" dirty="0">
                <a:latin typeface="Times New Roman" panose="02020603050405020304" pitchFamily="18" charset="0"/>
                <a:cs typeface="Times New Roman" panose="02020603050405020304" pitchFamily="18" charset="0"/>
              </a:rPr>
              <a:t>must be the K-L best model of the candidate set.</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“probability” that model </a:t>
            </a:r>
            <a:r>
              <a:rPr lang="en-US" sz="2800" i="1" dirty="0" smtClean="0">
                <a:latin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the actual best K-L model</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Last statement is quite controversial.</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135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9144000" cy="1143000"/>
          </a:xfrm>
        </p:spPr>
        <p:txBody>
          <a:bodyPr>
            <a:normAutofit/>
          </a:bodyPr>
          <a:lstStyle/>
          <a:p>
            <a:r>
              <a:rPr lang="en-US" sz="3000" dirty="0" smtClean="0">
                <a:cs typeface="Times New Roman" pitchFamily="18" charset="0"/>
              </a:rPr>
              <a:t>The raptors…moving towards model selection</a:t>
            </a:r>
            <a:endParaRPr lang="en-US" sz="3000" dirty="0">
              <a:cs typeface="Times New Roman" pitchFamily="18" charset="0"/>
            </a:endParaRPr>
          </a:p>
        </p:txBody>
      </p:sp>
      <p:sp>
        <p:nvSpPr>
          <p:cNvPr id="8" name="TextBox 7"/>
          <p:cNvSpPr txBox="1"/>
          <p:nvPr/>
        </p:nvSpPr>
        <p:spPr>
          <a:xfrm>
            <a:off x="1203556" y="1717345"/>
            <a:ext cx="7018217" cy="646331"/>
          </a:xfrm>
          <a:prstGeom prst="rect">
            <a:avLst/>
          </a:prstGeom>
          <a:noFill/>
        </p:spPr>
        <p:txBody>
          <a:bodyPr wrap="square" rtlCol="0">
            <a:spAutoFit/>
          </a:bodyPr>
          <a:lstStyle/>
          <a:p>
            <a:pPr defTabSz="288925"/>
            <a:r>
              <a:rPr lang="en-US" dirty="0" smtClean="0">
                <a:solidFill>
                  <a:schemeClr val="bg1"/>
                </a:solidFill>
              </a:rPr>
              <a:t>0. 	Identify scientific problem/objectives; understand data; draw-up </a:t>
            </a:r>
            <a:br>
              <a:rPr lang="en-US" dirty="0" smtClean="0">
                <a:solidFill>
                  <a:schemeClr val="bg1"/>
                </a:solidFill>
              </a:rPr>
            </a:br>
            <a:r>
              <a:rPr lang="en-US" dirty="0" smtClean="0">
                <a:solidFill>
                  <a:schemeClr val="bg1"/>
                </a:solidFill>
              </a:rPr>
              <a:t>	existing theory/knowledge.</a:t>
            </a:r>
            <a:endParaRPr lang="en-US" dirty="0">
              <a:solidFill>
                <a:schemeClr val="bg1"/>
              </a:solidFill>
            </a:endParaRPr>
          </a:p>
        </p:txBody>
      </p:sp>
      <p:sp>
        <p:nvSpPr>
          <p:cNvPr id="7" name="Rectangle 6"/>
          <p:cNvSpPr/>
          <p:nvPr/>
        </p:nvSpPr>
        <p:spPr>
          <a:xfrm>
            <a:off x="76200" y="1003042"/>
            <a:ext cx="9144000" cy="5016758"/>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Summary of problem and data: </a:t>
            </a:r>
            <a:r>
              <a:rPr lang="en-US" sz="2000" dirty="0" smtClean="0">
                <a:latin typeface="Times New Roman" panose="02020603050405020304" pitchFamily="18" charset="0"/>
                <a:cs typeface="Times New Roman" panose="02020603050405020304" pitchFamily="18" charset="0"/>
              </a:rPr>
              <a:t>In most northern temperate regions, diurnal birds of prey (raptors) migrate seasonally between their breeding and wintering grounds. Most raptors are obligate or facultative soaring migrants that congregate along major thermal and orographic updraft corridors.</a:t>
            </a:r>
          </a:p>
          <a:p>
            <a:endParaRPr lang="en-US" sz="2000" dirty="0" smtClean="0">
              <a:latin typeface="Times New Roman" panose="02020603050405020304" pitchFamily="18" charset="0"/>
              <a:cs typeface="Times New Roman" panose="02020603050405020304" pitchFamily="18" charset="0"/>
            </a:endParaRPr>
          </a:p>
          <a:p>
            <a:r>
              <a:rPr lang="en-US" sz="2000" b="1" dirty="0" smtClean="0">
                <a:solidFill>
                  <a:srgbClr val="C00000"/>
                </a:solidFill>
                <a:latin typeface="Times New Roman" panose="02020603050405020304" pitchFamily="18" charset="0"/>
                <a:cs typeface="Times New Roman" panose="02020603050405020304" pitchFamily="18" charset="0"/>
              </a:rPr>
              <a:t>We might wish to analyze the raptor survey data to understand how temperature and wind speed affect the chance of observing birds of each species.</a:t>
            </a:r>
          </a:p>
          <a:p>
            <a:endParaRPr lang="en-US" sz="2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Data: </a:t>
            </a:r>
            <a:r>
              <a:rPr lang="en-US" sz="2000" dirty="0" smtClean="0">
                <a:latin typeface="Times New Roman" panose="02020603050405020304" pitchFamily="18" charset="0"/>
                <a:cs typeface="Times New Roman" panose="02020603050405020304" pitchFamily="18" charset="0"/>
              </a:rPr>
              <a:t>Autumn migration counts of multiple species of raptors in NE U.S., conducted during 2010.</a:t>
            </a:r>
          </a:p>
          <a:p>
            <a:endParaRPr lang="en-US" sz="2000" dirty="0" smtClean="0">
              <a:latin typeface="Times New Roman" panose="02020603050405020304" pitchFamily="18" charset="0"/>
              <a:cs typeface="Times New Roman" panose="02020603050405020304" pitchFamily="18" charset="0"/>
            </a:endParaRPr>
          </a:p>
          <a:p>
            <a:r>
              <a:rPr lang="en-US" sz="2000" b="1" i="1" dirty="0" err="1" smtClean="0">
                <a:solidFill>
                  <a:srgbClr val="0000FF"/>
                </a:solidFill>
                <a:latin typeface="Times New Roman" panose="02020603050405020304" pitchFamily="18" charset="0"/>
                <a:cs typeface="Times New Roman" panose="02020603050405020304" pitchFamily="18" charset="0"/>
              </a:rPr>
              <a:t>y</a:t>
            </a:r>
            <a:r>
              <a:rPr lang="en-US" sz="2000" b="1" i="1" baseline="-25000" dirty="0" err="1" smtClean="0">
                <a:solidFill>
                  <a:srgbClr val="0000FF"/>
                </a:solidFill>
                <a:latin typeface="Times New Roman" panose="02020603050405020304" pitchFamily="18" charset="0"/>
                <a:cs typeface="Times New Roman" panose="02020603050405020304" pitchFamily="18" charset="0"/>
              </a:rPr>
              <a:t>d,s</a:t>
            </a:r>
            <a:r>
              <a:rPr lang="en-US" sz="2000" b="1" dirty="0" smtClean="0">
                <a:solidFill>
                  <a:srgbClr val="0000FF"/>
                </a:solidFill>
                <a:latin typeface="Times New Roman" panose="02020603050405020304" pitchFamily="18" charset="0"/>
                <a:cs typeface="Times New Roman" panose="02020603050405020304" pitchFamily="18" charset="0"/>
              </a:rPr>
              <a:t> = number of birds observed on day </a:t>
            </a:r>
            <a:r>
              <a:rPr lang="en-US" sz="2000" b="1" i="1" dirty="0" smtClean="0">
                <a:solidFill>
                  <a:srgbClr val="0000FF"/>
                </a:solidFill>
                <a:latin typeface="Times New Roman" panose="02020603050405020304" pitchFamily="18" charset="0"/>
                <a:cs typeface="Times New Roman" panose="02020603050405020304" pitchFamily="18" charset="0"/>
              </a:rPr>
              <a:t>d</a:t>
            </a:r>
            <a:r>
              <a:rPr lang="en-US" sz="2000" b="1" dirty="0" smtClean="0">
                <a:solidFill>
                  <a:srgbClr val="0000FF"/>
                </a:solidFill>
                <a:latin typeface="Times New Roman" panose="02020603050405020304" pitchFamily="18" charset="0"/>
                <a:cs typeface="Times New Roman" panose="02020603050405020304" pitchFamily="18" charset="0"/>
              </a:rPr>
              <a:t> for species </a:t>
            </a:r>
            <a:r>
              <a:rPr lang="en-US" sz="2000" b="1" i="1" dirty="0" smtClean="0">
                <a:solidFill>
                  <a:srgbClr val="0000FF"/>
                </a:solidFill>
                <a:latin typeface="Times New Roman" panose="02020603050405020304" pitchFamily="18" charset="0"/>
                <a:cs typeface="Times New Roman" panose="02020603050405020304" pitchFamily="18" charset="0"/>
              </a:rPr>
              <a:t>s</a:t>
            </a:r>
          </a:p>
          <a:p>
            <a:pPr lvl="1"/>
            <a:r>
              <a:rPr lang="en-US" sz="2000" b="1" dirty="0" smtClean="0">
                <a:solidFill>
                  <a:srgbClr val="0000FF"/>
                </a:solidFill>
                <a:latin typeface="Times New Roman" panose="02020603050405020304" pitchFamily="18" charset="0"/>
                <a:cs typeface="Times New Roman" panose="02020603050405020304" pitchFamily="18" charset="0"/>
              </a:rPr>
              <a:t>   95 days, 15 species</a:t>
            </a:r>
          </a:p>
          <a:p>
            <a:r>
              <a:rPr lang="en-US" sz="2000" b="1" i="1" dirty="0" err="1" smtClean="0">
                <a:solidFill>
                  <a:srgbClr val="0000FF"/>
                </a:solidFill>
                <a:latin typeface="Times New Roman" panose="02020603050405020304" pitchFamily="18" charset="0"/>
                <a:cs typeface="Times New Roman" panose="02020603050405020304" pitchFamily="18" charset="0"/>
              </a:rPr>
              <a:t>x</a:t>
            </a:r>
            <a:r>
              <a:rPr lang="en-US" sz="2000" b="1" i="1" baseline="-25000" dirty="0" err="1" smtClean="0">
                <a:solidFill>
                  <a:srgbClr val="0000FF"/>
                </a:solidFill>
                <a:latin typeface="Times New Roman" panose="02020603050405020304" pitchFamily="18" charset="0"/>
                <a:cs typeface="Times New Roman" panose="02020603050405020304" pitchFamily="18" charset="0"/>
              </a:rPr>
              <a:t>d</a:t>
            </a:r>
            <a:r>
              <a:rPr lang="en-US" sz="2000" b="1" dirty="0" smtClean="0">
                <a:solidFill>
                  <a:srgbClr val="0000FF"/>
                </a:solidFill>
                <a:latin typeface="Times New Roman" panose="02020603050405020304" pitchFamily="18" charset="0"/>
                <a:cs typeface="Times New Roman" panose="02020603050405020304" pitchFamily="18" charset="0"/>
              </a:rPr>
              <a:t> = total time of observation period (minutes)</a:t>
            </a:r>
          </a:p>
          <a:p>
            <a:r>
              <a:rPr lang="en-US" sz="2000" b="1" i="1" dirty="0" smtClean="0">
                <a:solidFill>
                  <a:srgbClr val="0000FF"/>
                </a:solidFill>
                <a:latin typeface="Times New Roman" panose="02020603050405020304" pitchFamily="18" charset="0"/>
                <a:cs typeface="Times New Roman" panose="02020603050405020304" pitchFamily="18" charset="0"/>
              </a:rPr>
              <a:t>T</a:t>
            </a:r>
            <a:r>
              <a:rPr lang="en-US" sz="2000" b="1" i="1" baseline="-25000" dirty="0" smtClean="0">
                <a:solidFill>
                  <a:srgbClr val="0000FF"/>
                </a:solidFill>
                <a:latin typeface="Times New Roman" panose="02020603050405020304" pitchFamily="18" charset="0"/>
                <a:cs typeface="Times New Roman" panose="02020603050405020304" pitchFamily="18" charset="0"/>
              </a:rPr>
              <a:t>d</a:t>
            </a:r>
            <a:r>
              <a:rPr lang="en-US" sz="2000" b="1" dirty="0" smtClean="0">
                <a:solidFill>
                  <a:srgbClr val="0000FF"/>
                </a:solidFill>
                <a:latin typeface="Times New Roman" panose="02020603050405020304" pitchFamily="18" charset="0"/>
                <a:cs typeface="Times New Roman" panose="02020603050405020304" pitchFamily="18" charset="0"/>
              </a:rPr>
              <a:t> = average air temperature (C) during observation period on day </a:t>
            </a:r>
            <a:r>
              <a:rPr lang="en-US" sz="2000" b="1" i="1" dirty="0" smtClean="0">
                <a:solidFill>
                  <a:srgbClr val="0000FF"/>
                </a:solidFill>
                <a:latin typeface="Times New Roman" panose="02020603050405020304" pitchFamily="18" charset="0"/>
                <a:cs typeface="Times New Roman" panose="02020603050405020304" pitchFamily="18" charset="0"/>
              </a:rPr>
              <a:t>d</a:t>
            </a:r>
            <a:r>
              <a:rPr lang="en-US" sz="2000" b="1" dirty="0" smtClean="0">
                <a:solidFill>
                  <a:srgbClr val="0000FF"/>
                </a:solidFill>
                <a:latin typeface="Times New Roman" panose="02020603050405020304" pitchFamily="18" charset="0"/>
                <a:cs typeface="Times New Roman" panose="02020603050405020304" pitchFamily="18" charset="0"/>
              </a:rPr>
              <a:t> </a:t>
            </a:r>
          </a:p>
          <a:p>
            <a:r>
              <a:rPr lang="en-US" sz="2000" b="1" i="1" dirty="0" err="1" smtClean="0">
                <a:solidFill>
                  <a:srgbClr val="0000FF"/>
                </a:solidFill>
                <a:latin typeface="Times New Roman" panose="02020603050405020304" pitchFamily="18" charset="0"/>
                <a:cs typeface="Times New Roman" panose="02020603050405020304" pitchFamily="18" charset="0"/>
              </a:rPr>
              <a:t>WS</a:t>
            </a:r>
            <a:r>
              <a:rPr lang="en-US" sz="2000" b="1" i="1" baseline="-25000" dirty="0" err="1" smtClean="0">
                <a:solidFill>
                  <a:srgbClr val="0000FF"/>
                </a:solidFill>
                <a:latin typeface="Times New Roman" panose="02020603050405020304" pitchFamily="18" charset="0"/>
                <a:cs typeface="Times New Roman" panose="02020603050405020304" pitchFamily="18" charset="0"/>
              </a:rPr>
              <a:t>d</a:t>
            </a:r>
            <a:r>
              <a:rPr lang="en-US" sz="2000" b="1" dirty="0" smtClean="0">
                <a:solidFill>
                  <a:srgbClr val="0000FF"/>
                </a:solidFill>
                <a:latin typeface="Times New Roman" panose="02020603050405020304" pitchFamily="18" charset="0"/>
                <a:cs typeface="Times New Roman" panose="02020603050405020304" pitchFamily="18" charset="0"/>
              </a:rPr>
              <a:t> = average wind speed (km/hr) during observation period on day </a:t>
            </a:r>
            <a:r>
              <a:rPr lang="en-US" sz="2000" b="1" i="1" dirty="0" smtClean="0">
                <a:solidFill>
                  <a:srgbClr val="0000FF"/>
                </a:solidFill>
                <a:latin typeface="Times New Roman" panose="02020603050405020304" pitchFamily="18" charset="0"/>
                <a:cs typeface="Times New Roman" panose="02020603050405020304" pitchFamily="18" charset="0"/>
              </a:rPr>
              <a:t>d</a:t>
            </a:r>
            <a:r>
              <a:rPr lang="en-US" sz="2000" b="1" dirty="0" smtClean="0">
                <a:solidFill>
                  <a:srgbClr val="0000FF"/>
                </a:solidFill>
                <a:latin typeface="Times New Roman" panose="02020603050405020304" pitchFamily="18" charset="0"/>
                <a:cs typeface="Times New Roman" panose="02020603050405020304" pitchFamily="18" charset="0"/>
              </a:rPr>
              <a:t> </a:t>
            </a:r>
          </a:p>
        </p:txBody>
      </p:sp>
      <p:sp>
        <p:nvSpPr>
          <p:cNvPr id="2" name="TextBox 1"/>
          <p:cNvSpPr txBox="1"/>
          <p:nvPr/>
        </p:nvSpPr>
        <p:spPr>
          <a:xfrm>
            <a:off x="6112414" y="6412468"/>
            <a:ext cx="2879186" cy="369332"/>
          </a:xfrm>
          <a:prstGeom prst="rect">
            <a:avLst/>
          </a:prstGeom>
          <a:noFill/>
        </p:spPr>
        <p:txBody>
          <a:bodyPr wrap="none" rtlCol="0">
            <a:spAutoFit/>
          </a:bodyPr>
          <a:lstStyle/>
          <a:p>
            <a:r>
              <a:rPr lang="en-US" i="1" dirty="0" err="1" smtClean="0"/>
              <a:t>Therrien</a:t>
            </a:r>
            <a:r>
              <a:rPr lang="en-US" i="1" dirty="0" smtClean="0"/>
              <a:t> et al. 2012. Ecology.</a:t>
            </a:r>
            <a:endParaRPr lang="es-CL" i="1" dirty="0"/>
          </a:p>
        </p:txBody>
      </p:sp>
    </p:spTree>
    <p:extLst>
      <p:ext uri="{BB962C8B-B14F-4D97-AF65-F5344CB8AC3E}">
        <p14:creationId xmlns:p14="http://schemas.microsoft.com/office/powerpoint/2010/main" val="8759064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1151"/>
            <a:ext cx="8229600" cy="827049"/>
          </a:xfrm>
        </p:spPr>
        <p:txBody>
          <a:bodyPr>
            <a:normAutofit/>
          </a:bodyPr>
          <a:lstStyle/>
          <a:p>
            <a:r>
              <a:rPr lang="en-US" dirty="0" smtClean="0">
                <a:cs typeface="Times New Roman" pitchFamily="18" charset="0"/>
              </a:rPr>
              <a:t>Visualize model via DAG</a:t>
            </a:r>
            <a:endParaRPr lang="en-US" dirty="0">
              <a:cs typeface="Times New Roman" pitchFamily="18" charset="0"/>
            </a:endParaRPr>
          </a:p>
        </p:txBody>
      </p:sp>
      <p:sp>
        <p:nvSpPr>
          <p:cNvPr id="9" name="Oval 34"/>
          <p:cNvSpPr>
            <a:spLocks noChangeArrowheads="1"/>
          </p:cNvSpPr>
          <p:nvPr/>
        </p:nvSpPr>
        <p:spPr bwMode="auto">
          <a:xfrm>
            <a:off x="2374342" y="1960321"/>
            <a:ext cx="639762" cy="639763"/>
          </a:xfrm>
          <a:prstGeom prst="ellipse">
            <a:avLst/>
          </a:prstGeom>
          <a:solidFill>
            <a:schemeClr val="tx2">
              <a:lumMod val="40000"/>
              <a:lumOff val="60000"/>
            </a:schemeClr>
          </a:solidFill>
          <a:ln w="9525">
            <a:solidFill>
              <a:schemeClr val="tx1"/>
            </a:solidFill>
            <a:round/>
            <a:headEnd/>
            <a:tailEnd/>
          </a:ln>
        </p:spPr>
        <p:txBody>
          <a:bodyPr wrap="none" anchor="ctr"/>
          <a:lstStyle/>
          <a:p>
            <a:pPr algn="ctr"/>
            <a:r>
              <a:rPr lang="en-US" sz="2000" b="1" i="1" dirty="0" smtClean="0">
                <a:latin typeface="Book Antiqua" pitchFamily="18" charset="0"/>
              </a:rPr>
              <a:t>y</a:t>
            </a:r>
            <a:endParaRPr lang="en-US" sz="2000" i="1" baseline="-25000" dirty="0">
              <a:latin typeface="Book Antiqua" pitchFamily="18" charset="0"/>
            </a:endParaRPr>
          </a:p>
        </p:txBody>
      </p:sp>
      <p:sp>
        <p:nvSpPr>
          <p:cNvPr id="10" name="Rectangle 35"/>
          <p:cNvSpPr>
            <a:spLocks noChangeArrowheads="1"/>
          </p:cNvSpPr>
          <p:nvPr/>
        </p:nvSpPr>
        <p:spPr bwMode="auto">
          <a:xfrm>
            <a:off x="2397361"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x</a:t>
            </a:r>
            <a:endParaRPr lang="en-US" b="1" i="1" baseline="-25000" dirty="0">
              <a:latin typeface="Book Antiqua" pitchFamily="18" charset="0"/>
            </a:endParaRPr>
          </a:p>
        </p:txBody>
      </p:sp>
      <p:cxnSp>
        <p:nvCxnSpPr>
          <p:cNvPr id="11" name="AutoShape 36"/>
          <p:cNvCxnSpPr>
            <a:cxnSpLocks noChangeShapeType="1"/>
            <a:stCxn id="50" idx="0"/>
            <a:endCxn id="9" idx="4"/>
          </p:cNvCxnSpPr>
          <p:nvPr/>
        </p:nvCxnSpPr>
        <p:spPr bwMode="auto">
          <a:xfrm flipH="1" flipV="1">
            <a:off x="2694223" y="2600084"/>
            <a:ext cx="1" cy="2177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37"/>
          <p:cNvCxnSpPr>
            <a:cxnSpLocks noChangeShapeType="1"/>
            <a:stCxn id="10" idx="2"/>
            <a:endCxn id="9" idx="0"/>
          </p:cNvCxnSpPr>
          <p:nvPr/>
        </p:nvCxnSpPr>
        <p:spPr bwMode="auto">
          <a:xfrm flipH="1">
            <a:off x="2694223" y="1727663"/>
            <a:ext cx="1" cy="23265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40"/>
          <p:cNvCxnSpPr>
            <a:cxnSpLocks noChangeShapeType="1"/>
            <a:stCxn id="61" idx="1"/>
          </p:cNvCxnSpPr>
          <p:nvPr/>
        </p:nvCxnSpPr>
        <p:spPr bwMode="auto">
          <a:xfrm flipH="1" flipV="1">
            <a:off x="2913745" y="3411599"/>
            <a:ext cx="248623" cy="1538109"/>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Oval 33"/>
          <p:cNvSpPr>
            <a:spLocks noChangeArrowheads="1"/>
          </p:cNvSpPr>
          <p:nvPr/>
        </p:nvSpPr>
        <p:spPr bwMode="auto">
          <a:xfrm>
            <a:off x="2273983" y="4431187"/>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b="1" dirty="0" smtClean="0">
                <a:latin typeface="Times New Roman"/>
                <a:cs typeface="Times New Roman"/>
                <a:sym typeface="Symbol"/>
              </a:rPr>
              <a:t></a:t>
            </a:r>
            <a:endParaRPr lang="en-US" sz="2000" b="1" dirty="0">
              <a:latin typeface="Arial Black" pitchFamily="34" charset="0"/>
              <a:sym typeface="Symbol" pitchFamily="18" charset="2"/>
            </a:endParaRPr>
          </a:p>
        </p:txBody>
      </p:sp>
      <p:sp>
        <p:nvSpPr>
          <p:cNvPr id="19" name="Rectangle 18"/>
          <p:cNvSpPr/>
          <p:nvPr/>
        </p:nvSpPr>
        <p:spPr>
          <a:xfrm>
            <a:off x="3832302" y="1210198"/>
            <a:ext cx="1828800" cy="4955203"/>
          </a:xfrm>
          <a:prstGeom prst="rect">
            <a:avLst/>
          </a:prstGeom>
        </p:spPr>
        <p:txBody>
          <a:bodyPr wrap="square">
            <a:spAutoFit/>
          </a:bodyPr>
          <a:lstStyle/>
          <a:p>
            <a:r>
              <a:rPr lang="en-US" dirty="0" smtClean="0">
                <a:latin typeface="Times New Roman" pitchFamily="18" charset="0"/>
                <a:cs typeface="Times New Roman" pitchFamily="18" charset="0"/>
              </a:rPr>
              <a:t>Day</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Day, species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Species</a:t>
            </a:r>
          </a:p>
          <a:p>
            <a:endParaRPr lang="en-US" dirty="0" smtClean="0">
              <a:latin typeface="Times New Roman" pitchFamily="18" charset="0"/>
              <a:cs typeface="Times New Roman" pitchFamily="18" charset="0"/>
            </a:endParaRPr>
          </a:p>
          <a:p>
            <a:pPr>
              <a:spcBef>
                <a:spcPts val="600"/>
              </a:spcBef>
            </a:pPr>
            <a:r>
              <a:rPr lang="en-US" dirty="0" smtClean="0">
                <a:latin typeface="Times New Roman" pitchFamily="18" charset="0"/>
                <a:cs typeface="Times New Roman" pitchFamily="18" charset="0"/>
              </a:rPr>
              <a:t>Month</a:t>
            </a:r>
          </a:p>
          <a:p>
            <a:endParaRPr lang="en-US" dirty="0" smtClean="0">
              <a:latin typeface="Times New Roman" pitchFamily="18" charset="0"/>
              <a:cs typeface="Times New Roman" pitchFamily="18" charset="0"/>
            </a:endParaRPr>
          </a:p>
          <a:p>
            <a:pPr>
              <a:spcBef>
                <a:spcPts val="600"/>
              </a:spcBef>
            </a:pPr>
            <a:r>
              <a:rPr lang="en-US" dirty="0" smtClean="0">
                <a:latin typeface="Times New Roman" pitchFamily="18" charset="0"/>
                <a:cs typeface="Times New Roman" pitchFamily="18" charset="0"/>
              </a:rPr>
              <a:t>Population</a:t>
            </a:r>
            <a:endParaRPr lang="en-US" dirty="0">
              <a:latin typeface="Times New Roman" pitchFamily="18" charset="0"/>
              <a:cs typeface="Times New Roman" pitchFamily="18" charset="0"/>
            </a:endParaRPr>
          </a:p>
        </p:txBody>
      </p:sp>
      <p:cxnSp>
        <p:nvCxnSpPr>
          <p:cNvPr id="27" name="AutoShape 40"/>
          <p:cNvCxnSpPr>
            <a:cxnSpLocks noChangeShapeType="1"/>
            <a:endCxn id="15" idx="4"/>
          </p:cNvCxnSpPr>
          <p:nvPr/>
        </p:nvCxnSpPr>
        <p:spPr bwMode="auto">
          <a:xfrm flipV="1">
            <a:off x="2374342" y="5070950"/>
            <a:ext cx="219522" cy="6194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Oval 33"/>
          <p:cNvSpPr>
            <a:spLocks noChangeArrowheads="1"/>
          </p:cNvSpPr>
          <p:nvPr/>
        </p:nvSpPr>
        <p:spPr bwMode="auto">
          <a:xfrm>
            <a:off x="475191"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endParaRPr lang="en-US" sz="2000" dirty="0">
              <a:latin typeface="Times New Roman" pitchFamily="18" charset="0"/>
              <a:cs typeface="Times New Roman" pitchFamily="18" charset="0"/>
              <a:sym typeface="Symbol" pitchFamily="18" charset="2"/>
            </a:endParaRPr>
          </a:p>
        </p:txBody>
      </p:sp>
      <p:cxnSp>
        <p:nvCxnSpPr>
          <p:cNvPr id="38" name="AutoShape 40"/>
          <p:cNvCxnSpPr>
            <a:cxnSpLocks noChangeShapeType="1"/>
          </p:cNvCxnSpPr>
          <p:nvPr/>
        </p:nvCxnSpPr>
        <p:spPr bwMode="auto">
          <a:xfrm flipV="1">
            <a:off x="995606" y="3411599"/>
            <a:ext cx="1514625" cy="229758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9" name="Group 22"/>
          <p:cNvGrpSpPr>
            <a:grpSpLocks/>
          </p:cNvGrpSpPr>
          <p:nvPr/>
        </p:nvGrpSpPr>
        <p:grpSpPr bwMode="auto">
          <a:xfrm>
            <a:off x="6099716" y="4655324"/>
            <a:ext cx="2170112" cy="1435100"/>
            <a:chOff x="4159" y="2913"/>
            <a:chExt cx="1367" cy="904"/>
          </a:xfrm>
        </p:grpSpPr>
        <p:sp>
          <p:nvSpPr>
            <p:cNvPr id="40" name="Oval 23"/>
            <p:cNvSpPr>
              <a:spLocks noChangeArrowheads="1"/>
            </p:cNvSpPr>
            <p:nvPr/>
          </p:nvSpPr>
          <p:spPr bwMode="auto">
            <a:xfrm>
              <a:off x="4159" y="2941"/>
              <a:ext cx="173" cy="17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 name="Oval 24"/>
            <p:cNvSpPr>
              <a:spLocks noChangeArrowheads="1"/>
            </p:cNvSpPr>
            <p:nvPr/>
          </p:nvSpPr>
          <p:spPr bwMode="auto">
            <a:xfrm>
              <a:off x="4159" y="3166"/>
              <a:ext cx="173" cy="173"/>
            </a:xfrm>
            <a:prstGeom prst="ellipse">
              <a:avLst/>
            </a:prstGeom>
            <a:solidFill>
              <a:srgbClr val="FFFF99"/>
            </a:solidFill>
            <a:ln w="9525">
              <a:solidFill>
                <a:schemeClr val="tx1"/>
              </a:solidFill>
              <a:round/>
              <a:headEnd/>
              <a:tailEnd/>
            </a:ln>
          </p:spPr>
          <p:txBody>
            <a:bodyPr wrap="none" anchor="ctr"/>
            <a:lstStyle/>
            <a:p>
              <a:endParaRPr lang="en-US"/>
            </a:p>
          </p:txBody>
        </p:sp>
        <p:sp>
          <p:nvSpPr>
            <p:cNvPr id="42" name="Oval 25"/>
            <p:cNvSpPr>
              <a:spLocks noChangeArrowheads="1"/>
            </p:cNvSpPr>
            <p:nvPr/>
          </p:nvSpPr>
          <p:spPr bwMode="auto">
            <a:xfrm>
              <a:off x="4159" y="3392"/>
              <a:ext cx="173" cy="173"/>
            </a:xfrm>
            <a:prstGeom prst="ellipse">
              <a:avLst/>
            </a:prstGeom>
            <a:solidFill>
              <a:srgbClr val="C0C0C0"/>
            </a:solidFill>
            <a:ln w="9525">
              <a:solidFill>
                <a:schemeClr val="tx1"/>
              </a:solidFill>
              <a:round/>
              <a:headEnd/>
              <a:tailEnd/>
            </a:ln>
          </p:spPr>
          <p:txBody>
            <a:bodyPr wrap="none" anchor="ctr"/>
            <a:lstStyle/>
            <a:p>
              <a:endParaRPr lang="en-US"/>
            </a:p>
          </p:txBody>
        </p:sp>
        <p:sp>
          <p:nvSpPr>
            <p:cNvPr id="43" name="Oval 26"/>
            <p:cNvSpPr>
              <a:spLocks noChangeArrowheads="1"/>
            </p:cNvSpPr>
            <p:nvPr/>
          </p:nvSpPr>
          <p:spPr bwMode="auto">
            <a:xfrm>
              <a:off x="4159" y="3618"/>
              <a:ext cx="173" cy="173"/>
            </a:xfrm>
            <a:prstGeom prst="ellipse">
              <a:avLst/>
            </a:prstGeom>
            <a:solidFill>
              <a:srgbClr val="FFCC99"/>
            </a:solidFill>
            <a:ln w="9525">
              <a:solidFill>
                <a:schemeClr val="tx1"/>
              </a:solidFill>
              <a:round/>
              <a:headEnd/>
              <a:tailEnd/>
            </a:ln>
          </p:spPr>
          <p:txBody>
            <a:bodyPr wrap="none" anchor="ctr"/>
            <a:lstStyle/>
            <a:p>
              <a:endParaRPr lang="en-US"/>
            </a:p>
          </p:txBody>
        </p:sp>
        <p:sp>
          <p:nvSpPr>
            <p:cNvPr id="44" name="Text Box 27"/>
            <p:cNvSpPr txBox="1">
              <a:spLocks noChangeArrowheads="1"/>
            </p:cNvSpPr>
            <p:nvPr/>
          </p:nvSpPr>
          <p:spPr bwMode="auto">
            <a:xfrm>
              <a:off x="4316" y="2913"/>
              <a:ext cx="1055" cy="212"/>
            </a:xfrm>
            <a:prstGeom prst="rect">
              <a:avLst/>
            </a:prstGeom>
            <a:noFill/>
            <a:ln w="9525">
              <a:noFill/>
              <a:miter lim="800000"/>
              <a:headEnd/>
              <a:tailEnd/>
            </a:ln>
          </p:spPr>
          <p:txBody>
            <a:bodyPr wrap="none">
              <a:spAutoFit/>
            </a:bodyPr>
            <a:lstStyle/>
            <a:p>
              <a:r>
                <a:rPr lang="en-US" sz="1600" dirty="0">
                  <a:latin typeface="Book Antiqua" pitchFamily="18" charset="0"/>
                </a:rPr>
                <a:t>Data (stochastic)</a:t>
              </a:r>
            </a:p>
          </p:txBody>
        </p:sp>
        <p:sp>
          <p:nvSpPr>
            <p:cNvPr id="45" name="Text Box 28"/>
            <p:cNvSpPr txBox="1">
              <a:spLocks noChangeArrowheads="1"/>
            </p:cNvSpPr>
            <p:nvPr/>
          </p:nvSpPr>
          <p:spPr bwMode="auto">
            <a:xfrm>
              <a:off x="4316" y="3148"/>
              <a:ext cx="934" cy="212"/>
            </a:xfrm>
            <a:prstGeom prst="rect">
              <a:avLst/>
            </a:prstGeom>
            <a:noFill/>
            <a:ln w="9525">
              <a:noFill/>
              <a:miter lim="800000"/>
              <a:headEnd/>
              <a:tailEnd/>
            </a:ln>
          </p:spPr>
          <p:txBody>
            <a:bodyPr wrap="none">
              <a:spAutoFit/>
            </a:bodyPr>
            <a:lstStyle/>
            <a:p>
              <a:r>
                <a:rPr lang="en-US" sz="1600" dirty="0">
                  <a:latin typeface="Book Antiqua" pitchFamily="18" charset="0"/>
                </a:rPr>
                <a:t>Latent process</a:t>
              </a:r>
            </a:p>
          </p:txBody>
        </p:sp>
        <p:sp>
          <p:nvSpPr>
            <p:cNvPr id="46" name="Text Box 29"/>
            <p:cNvSpPr txBox="1">
              <a:spLocks noChangeArrowheads="1"/>
            </p:cNvSpPr>
            <p:nvPr/>
          </p:nvSpPr>
          <p:spPr bwMode="auto">
            <a:xfrm>
              <a:off x="4316" y="3379"/>
              <a:ext cx="1055" cy="212"/>
            </a:xfrm>
            <a:prstGeom prst="rect">
              <a:avLst/>
            </a:prstGeom>
            <a:noFill/>
            <a:ln w="9525">
              <a:noFill/>
              <a:miter lim="800000"/>
              <a:headEnd/>
              <a:tailEnd/>
            </a:ln>
          </p:spPr>
          <p:txBody>
            <a:bodyPr wrap="none">
              <a:spAutoFit/>
            </a:bodyPr>
            <a:lstStyle/>
            <a:p>
              <a:r>
                <a:rPr lang="en-US" sz="1600">
                  <a:latin typeface="Book Antiqua" pitchFamily="18" charset="0"/>
                </a:rPr>
                <a:t>Data parameters</a:t>
              </a:r>
            </a:p>
          </p:txBody>
        </p:sp>
        <p:sp>
          <p:nvSpPr>
            <p:cNvPr id="47" name="Text Box 30"/>
            <p:cNvSpPr txBox="1">
              <a:spLocks noChangeArrowheads="1"/>
            </p:cNvSpPr>
            <p:nvPr/>
          </p:nvSpPr>
          <p:spPr bwMode="auto">
            <a:xfrm>
              <a:off x="4316" y="3605"/>
              <a:ext cx="1210" cy="212"/>
            </a:xfrm>
            <a:prstGeom prst="rect">
              <a:avLst/>
            </a:prstGeom>
            <a:noFill/>
            <a:ln w="9525">
              <a:noFill/>
              <a:miter lim="800000"/>
              <a:headEnd/>
              <a:tailEnd/>
            </a:ln>
          </p:spPr>
          <p:txBody>
            <a:bodyPr wrap="none">
              <a:spAutoFit/>
            </a:bodyPr>
            <a:lstStyle/>
            <a:p>
              <a:r>
                <a:rPr lang="en-US" sz="1600" dirty="0">
                  <a:latin typeface="Book Antiqua" pitchFamily="18" charset="0"/>
                </a:rPr>
                <a:t>Process parameters</a:t>
              </a:r>
            </a:p>
          </p:txBody>
        </p:sp>
      </p:grpSp>
      <p:sp>
        <p:nvSpPr>
          <p:cNvPr id="50" name="Rectangle 35"/>
          <p:cNvSpPr>
            <a:spLocks noChangeArrowheads="1"/>
          </p:cNvSpPr>
          <p:nvPr/>
        </p:nvSpPr>
        <p:spPr bwMode="auto">
          <a:xfrm>
            <a:off x="2397361" y="2817874"/>
            <a:ext cx="593725" cy="593725"/>
          </a:xfrm>
          <a:prstGeom prst="rect">
            <a:avLst/>
          </a:prstGeom>
          <a:solidFill>
            <a:srgbClr val="FFFF99"/>
          </a:solidFill>
          <a:ln w="9525">
            <a:solidFill>
              <a:schemeClr val="tx1"/>
            </a:solidFill>
            <a:miter lim="800000"/>
            <a:headEnd/>
            <a:tailEnd/>
          </a:ln>
        </p:spPr>
        <p:txBody>
          <a:bodyPr wrap="none" anchor="ctr"/>
          <a:lstStyle/>
          <a:p>
            <a:pPr algn="ctr"/>
            <a:r>
              <a:rPr lang="en-US" b="1" dirty="0" smtClean="0">
                <a:latin typeface="Arial Black" pitchFamily="34" charset="0"/>
                <a:sym typeface="Symbol"/>
              </a:rPr>
              <a:t></a:t>
            </a:r>
            <a:endParaRPr lang="en-US" b="1" dirty="0">
              <a:latin typeface="Arial Black" pitchFamily="34" charset="0"/>
              <a:sym typeface="Symbol" pitchFamily="18" charset="2"/>
            </a:endParaRPr>
          </a:p>
        </p:txBody>
      </p:sp>
      <p:cxnSp>
        <p:nvCxnSpPr>
          <p:cNvPr id="58" name="AutoShape 36"/>
          <p:cNvCxnSpPr>
            <a:cxnSpLocks noChangeShapeType="1"/>
            <a:stCxn id="15" idx="0"/>
            <a:endCxn id="50" idx="2"/>
          </p:cNvCxnSpPr>
          <p:nvPr/>
        </p:nvCxnSpPr>
        <p:spPr bwMode="auto">
          <a:xfrm flipV="1">
            <a:off x="2593864" y="3411599"/>
            <a:ext cx="100360" cy="1019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 name="Oval 33"/>
          <p:cNvSpPr>
            <a:spLocks noChangeArrowheads="1"/>
          </p:cNvSpPr>
          <p:nvPr/>
        </p:nvSpPr>
        <p:spPr bwMode="auto">
          <a:xfrm>
            <a:off x="3068677" y="4856017"/>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b="1" dirty="0" smtClean="0">
                <a:latin typeface="Times New Roman"/>
                <a:cs typeface="Times New Roman"/>
                <a:sym typeface="Symbol"/>
              </a:rPr>
              <a:t></a:t>
            </a:r>
            <a:endParaRPr lang="en-US" sz="2000" b="1" dirty="0">
              <a:latin typeface="Arial Black" pitchFamily="34" charset="0"/>
              <a:sym typeface="Symbol" pitchFamily="18" charset="2"/>
            </a:endParaRPr>
          </a:p>
        </p:txBody>
      </p:sp>
      <p:sp>
        <p:nvSpPr>
          <p:cNvPr id="62" name="Oval 33"/>
          <p:cNvSpPr>
            <a:spLocks noChangeArrowheads="1"/>
          </p:cNvSpPr>
          <p:nvPr/>
        </p:nvSpPr>
        <p:spPr bwMode="auto">
          <a:xfrm>
            <a:off x="1951038"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r>
              <a:rPr lang="el-GR" sz="2000" b="1" baseline="-25000" dirty="0" smtClean="0">
                <a:latin typeface="Times New Roman"/>
                <a:cs typeface="Times New Roman"/>
                <a:sym typeface="Symbol"/>
              </a:rPr>
              <a:t></a:t>
            </a:r>
            <a:endParaRPr lang="en-US" sz="2000" baseline="-25000" dirty="0">
              <a:latin typeface="Times New Roman" pitchFamily="18" charset="0"/>
              <a:cs typeface="Times New Roman" pitchFamily="18" charset="0"/>
              <a:sym typeface="Symbol" pitchFamily="18" charset="2"/>
            </a:endParaRPr>
          </a:p>
        </p:txBody>
      </p:sp>
      <p:sp>
        <p:nvSpPr>
          <p:cNvPr id="63" name="Oval 33"/>
          <p:cNvSpPr>
            <a:spLocks noChangeArrowheads="1"/>
          </p:cNvSpPr>
          <p:nvPr/>
        </p:nvSpPr>
        <p:spPr bwMode="auto">
          <a:xfrm>
            <a:off x="3068677"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r>
              <a:rPr lang="el-GR" sz="2000" b="1" baseline="-25000" dirty="0" smtClean="0">
                <a:latin typeface="Times New Roman"/>
                <a:cs typeface="Times New Roman"/>
                <a:sym typeface="Symbol"/>
              </a:rPr>
              <a:t></a:t>
            </a:r>
            <a:endParaRPr lang="en-US" sz="2000" baseline="-25000" dirty="0">
              <a:latin typeface="Times New Roman" pitchFamily="18" charset="0"/>
              <a:cs typeface="Times New Roman" pitchFamily="18" charset="0"/>
              <a:sym typeface="Symbol" pitchFamily="18" charset="2"/>
            </a:endParaRPr>
          </a:p>
        </p:txBody>
      </p:sp>
      <p:cxnSp>
        <p:nvCxnSpPr>
          <p:cNvPr id="66" name="AutoShape 40"/>
          <p:cNvCxnSpPr>
            <a:cxnSpLocks noChangeShapeType="1"/>
            <a:stCxn id="63" idx="0"/>
            <a:endCxn id="61" idx="4"/>
          </p:cNvCxnSpPr>
          <p:nvPr/>
        </p:nvCxnSpPr>
        <p:spPr bwMode="auto">
          <a:xfrm flipV="1">
            <a:off x="3388558" y="5495780"/>
            <a:ext cx="0" cy="1620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5" name="Right Brace 84"/>
          <p:cNvSpPr/>
          <p:nvPr/>
        </p:nvSpPr>
        <p:spPr>
          <a:xfrm>
            <a:off x="3200402" y="1962615"/>
            <a:ext cx="423746" cy="2274848"/>
          </a:xfrm>
          <a:prstGeom prst="rightBrace">
            <a:avLst>
              <a:gd name="adj1" fmla="val 45175"/>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Rectangle 35"/>
          <p:cNvSpPr>
            <a:spLocks noChangeArrowheads="1"/>
          </p:cNvSpPr>
          <p:nvPr/>
        </p:nvSpPr>
        <p:spPr bwMode="auto">
          <a:xfrm>
            <a:off x="1456942"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WS</a:t>
            </a:r>
            <a:endParaRPr lang="en-US" b="1" i="1" baseline="-25000" dirty="0">
              <a:latin typeface="Book Antiqua" pitchFamily="18" charset="0"/>
            </a:endParaRPr>
          </a:p>
        </p:txBody>
      </p:sp>
      <p:sp>
        <p:nvSpPr>
          <p:cNvPr id="87" name="Rectangle 35"/>
          <p:cNvSpPr>
            <a:spLocks noChangeArrowheads="1"/>
          </p:cNvSpPr>
          <p:nvPr/>
        </p:nvSpPr>
        <p:spPr bwMode="auto">
          <a:xfrm>
            <a:off x="732112"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T</a:t>
            </a:r>
            <a:endParaRPr lang="en-US" b="1" i="1" baseline="-25000" dirty="0">
              <a:latin typeface="Book Antiqua" pitchFamily="18" charset="0"/>
            </a:endParaRPr>
          </a:p>
        </p:txBody>
      </p:sp>
      <p:cxnSp>
        <p:nvCxnSpPr>
          <p:cNvPr id="88" name="AutoShape 37"/>
          <p:cNvCxnSpPr>
            <a:cxnSpLocks noChangeShapeType="1"/>
            <a:stCxn id="86" idx="2"/>
          </p:cNvCxnSpPr>
          <p:nvPr/>
        </p:nvCxnSpPr>
        <p:spPr bwMode="auto">
          <a:xfrm>
            <a:off x="1753805" y="1727663"/>
            <a:ext cx="613869" cy="12441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1" name="AutoShape 37"/>
          <p:cNvCxnSpPr>
            <a:cxnSpLocks noChangeShapeType="1"/>
            <a:stCxn id="87" idx="2"/>
            <a:endCxn id="50" idx="1"/>
          </p:cNvCxnSpPr>
          <p:nvPr/>
        </p:nvCxnSpPr>
        <p:spPr bwMode="auto">
          <a:xfrm>
            <a:off x="1028975" y="1727663"/>
            <a:ext cx="1368386" cy="138707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91386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568998" y="407266"/>
            <a:ext cx="5946476" cy="6027291"/>
          </a:xfrm>
          <a:prstGeom prst="rect">
            <a:avLst/>
          </a:prstGeom>
          <a:noFill/>
        </p:spPr>
        <p:txBody>
          <a:bodyPr wrap="square" rtlCol="0">
            <a:spAutoFit/>
          </a:bodyPr>
          <a:lstStyle/>
          <a:p>
            <a:r>
              <a:rPr lang="en-US" sz="1600" dirty="0" smtClean="0">
                <a:solidFill>
                  <a:srgbClr val="0000FF"/>
                </a:solidFill>
                <a:latin typeface="Times New Roman" pitchFamily="18" charset="0"/>
                <a:cs typeface="Times New Roman" pitchFamily="18" charset="0"/>
              </a:rPr>
              <a:t>Likelihood:</a:t>
            </a:r>
          </a:p>
          <a:p>
            <a:endParaRPr lang="en-US" sz="1600" dirty="0" smtClean="0">
              <a:solidFill>
                <a:srgbClr val="0000FF"/>
              </a:solidFill>
              <a:latin typeface="Times New Roman" pitchFamily="18" charset="0"/>
              <a:cs typeface="Times New Roman" pitchFamily="18" charset="0"/>
            </a:endParaRPr>
          </a:p>
          <a:p>
            <a:endParaRPr lang="en-US" sz="1600" dirty="0" smtClean="0">
              <a:solidFill>
                <a:srgbClr val="0000FF"/>
              </a:solidFill>
              <a:latin typeface="Times New Roman" pitchFamily="18" charset="0"/>
              <a:cs typeface="Times New Roman" pitchFamily="18" charset="0"/>
            </a:endParaRPr>
          </a:p>
          <a:p>
            <a:r>
              <a:rPr lang="en-US" sz="1600" dirty="0" smtClean="0">
                <a:solidFill>
                  <a:srgbClr val="0000FF"/>
                </a:solidFill>
                <a:latin typeface="Times New Roman" pitchFamily="18" charset="0"/>
                <a:cs typeface="Times New Roman" pitchFamily="18" charset="0"/>
              </a:rPr>
              <a:t>Log link function (for log-linear Poisson regression):</a:t>
            </a:r>
          </a:p>
          <a:p>
            <a:endParaRPr lang="en-US" sz="1600" dirty="0" smtClean="0">
              <a:solidFill>
                <a:srgbClr val="0000FF"/>
              </a:solidFill>
              <a:latin typeface="Times New Roman" pitchFamily="18" charset="0"/>
              <a:cs typeface="Times New Roman" pitchFamily="18" charset="0"/>
            </a:endParaRPr>
          </a:p>
          <a:p>
            <a:endParaRPr lang="en-US" sz="1600" dirty="0" smtClean="0">
              <a:solidFill>
                <a:srgbClr val="0000FF"/>
              </a:solidFill>
              <a:latin typeface="Times New Roman" pitchFamily="18" charset="0"/>
              <a:cs typeface="Times New Roman" pitchFamily="18" charset="0"/>
            </a:endParaRPr>
          </a:p>
          <a:p>
            <a:r>
              <a:rPr lang="en-US" sz="1600" dirty="0" smtClean="0">
                <a:solidFill>
                  <a:srgbClr val="0000FF"/>
                </a:solidFill>
                <a:latin typeface="Times New Roman" pitchFamily="18" charset="0"/>
                <a:cs typeface="Times New Roman" pitchFamily="18" charset="0"/>
              </a:rPr>
              <a:t>Stochastic model for linear predictor (account for over-dispersion)</a:t>
            </a:r>
          </a:p>
          <a:p>
            <a:endParaRPr lang="en-US" sz="1600" dirty="0" smtClean="0">
              <a:solidFill>
                <a:srgbClr val="0000FF"/>
              </a:solidFill>
              <a:latin typeface="Times New Roman" pitchFamily="18" charset="0"/>
              <a:cs typeface="Times New Roman" pitchFamily="18" charset="0"/>
            </a:endParaRPr>
          </a:p>
          <a:p>
            <a:endParaRPr lang="en-US" sz="1600" dirty="0" smtClean="0">
              <a:solidFill>
                <a:srgbClr val="0000FF"/>
              </a:solidFill>
              <a:latin typeface="Times New Roman" pitchFamily="18" charset="0"/>
              <a:cs typeface="Times New Roman" pitchFamily="18" charset="0"/>
            </a:endParaRPr>
          </a:p>
          <a:p>
            <a:pPr>
              <a:spcBef>
                <a:spcPts val="600"/>
              </a:spcBef>
            </a:pPr>
            <a:r>
              <a:rPr lang="en-US" sz="1600" dirty="0" smtClean="0">
                <a:solidFill>
                  <a:srgbClr val="0000FF"/>
                </a:solidFill>
                <a:latin typeface="Times New Roman" pitchFamily="18" charset="0"/>
                <a:cs typeface="Times New Roman" pitchFamily="18" charset="0"/>
              </a:rPr>
              <a:t>Hierarchical priors for species-level effects parameters:</a:t>
            </a:r>
          </a:p>
          <a:p>
            <a:endParaRPr lang="en-US" sz="1600" dirty="0" smtClean="0">
              <a:solidFill>
                <a:srgbClr val="0000FF"/>
              </a:solidFill>
              <a:latin typeface="Times New Roman" pitchFamily="18" charset="0"/>
              <a:cs typeface="Times New Roman" pitchFamily="18" charset="0"/>
            </a:endParaRPr>
          </a:p>
          <a:p>
            <a:pPr>
              <a:spcBef>
                <a:spcPts val="1000"/>
              </a:spcBef>
            </a:pPr>
            <a:endParaRPr lang="en-US" sz="1600" dirty="0" smtClean="0">
              <a:solidFill>
                <a:srgbClr val="0000FF"/>
              </a:solidFill>
              <a:latin typeface="Times New Roman" pitchFamily="18" charset="0"/>
              <a:cs typeface="Times New Roman" pitchFamily="18" charset="0"/>
            </a:endParaRPr>
          </a:p>
          <a:p>
            <a:pPr>
              <a:spcBef>
                <a:spcPts val="1000"/>
              </a:spcBef>
            </a:pPr>
            <a:r>
              <a:rPr lang="en-US" sz="1600" dirty="0" smtClean="0">
                <a:solidFill>
                  <a:srgbClr val="0000FF"/>
                </a:solidFill>
                <a:latin typeface="Times New Roman" pitchFamily="18" charset="0"/>
                <a:cs typeface="Times New Roman" pitchFamily="18" charset="0"/>
              </a:rPr>
              <a:t>Zero-centered hierarchical prior for month random effect:</a:t>
            </a:r>
          </a:p>
          <a:p>
            <a:endParaRPr lang="en-US" sz="1600" dirty="0" smtClean="0">
              <a:solidFill>
                <a:srgbClr val="0000FF"/>
              </a:solidFill>
              <a:latin typeface="Times New Roman" pitchFamily="18" charset="0"/>
              <a:cs typeface="Times New Roman" pitchFamily="18" charset="0"/>
            </a:endParaRPr>
          </a:p>
          <a:p>
            <a:pPr>
              <a:spcBef>
                <a:spcPts val="600"/>
              </a:spcBef>
            </a:pPr>
            <a:endParaRPr lang="en-US" sz="1600" dirty="0" smtClean="0">
              <a:solidFill>
                <a:srgbClr val="0000FF"/>
              </a:solidFill>
              <a:latin typeface="Times New Roman" pitchFamily="18" charset="0"/>
              <a:cs typeface="Times New Roman" pitchFamily="18" charset="0"/>
            </a:endParaRPr>
          </a:p>
          <a:p>
            <a:pPr>
              <a:spcBef>
                <a:spcPts val="600"/>
              </a:spcBef>
            </a:pPr>
            <a:r>
              <a:rPr lang="en-US" sz="1600" dirty="0" smtClean="0">
                <a:solidFill>
                  <a:srgbClr val="0000FF"/>
                </a:solidFill>
                <a:latin typeface="Times New Roman" pitchFamily="18" charset="0"/>
                <a:cs typeface="Times New Roman" pitchFamily="18" charset="0"/>
              </a:rPr>
              <a:t>Conjugate, relatively non-informative priors for root nodes:</a:t>
            </a:r>
          </a:p>
          <a:p>
            <a:pPr>
              <a:spcBef>
                <a:spcPts val="2000"/>
              </a:spcBef>
            </a:pPr>
            <a:endParaRPr lang="en-US" sz="1600" dirty="0" smtClean="0">
              <a:solidFill>
                <a:srgbClr val="0000FF"/>
              </a:solidFill>
              <a:latin typeface="Times New Roman" pitchFamily="18" charset="0"/>
              <a:cs typeface="Times New Roman" pitchFamily="18" charset="0"/>
            </a:endParaRPr>
          </a:p>
          <a:p>
            <a:pPr>
              <a:spcBef>
                <a:spcPts val="2000"/>
              </a:spcBef>
            </a:pPr>
            <a:endParaRPr lang="en-US" sz="1600" dirty="0" smtClean="0">
              <a:solidFill>
                <a:srgbClr val="0000FF"/>
              </a:solidFill>
              <a:latin typeface="Times New Roman" pitchFamily="18" charset="0"/>
              <a:cs typeface="Times New Roman" pitchFamily="18" charset="0"/>
            </a:endParaRPr>
          </a:p>
          <a:p>
            <a:pPr>
              <a:spcBef>
                <a:spcPts val="2000"/>
              </a:spcBef>
            </a:pPr>
            <a:r>
              <a:rPr lang="en-US" sz="1600" dirty="0" smtClean="0">
                <a:solidFill>
                  <a:srgbClr val="0000FF"/>
                </a:solidFill>
                <a:latin typeface="Times New Roman" pitchFamily="18" charset="0"/>
                <a:cs typeface="Times New Roman" pitchFamily="18" charset="0"/>
              </a:rPr>
              <a:t>where </a:t>
            </a:r>
            <a:r>
              <a:rPr lang="el-GR" sz="1600" dirty="0" smtClean="0">
                <a:solidFill>
                  <a:srgbClr val="0000FF"/>
                </a:solidFill>
                <a:latin typeface="Times New Roman"/>
                <a:cs typeface="Times New Roman"/>
              </a:rPr>
              <a:t>σ</a:t>
            </a:r>
            <a:r>
              <a:rPr lang="en-US" sz="1600" baseline="30000" dirty="0" smtClean="0">
                <a:solidFill>
                  <a:srgbClr val="0000FF"/>
                </a:solidFill>
                <a:latin typeface="Times New Roman"/>
                <a:cs typeface="Times New Roman"/>
              </a:rPr>
              <a:t>2</a:t>
            </a:r>
            <a:r>
              <a:rPr lang="en-US" sz="1600" dirty="0" smtClean="0">
                <a:solidFill>
                  <a:srgbClr val="0000FF"/>
                </a:solidFill>
                <a:latin typeface="Times New Roman"/>
                <a:cs typeface="Times New Roman"/>
              </a:rPr>
              <a:t> = 1/</a:t>
            </a:r>
            <a:r>
              <a:rPr lang="el-GR" sz="1600" dirty="0" smtClean="0">
                <a:solidFill>
                  <a:srgbClr val="0000FF"/>
                </a:solidFill>
                <a:latin typeface="Times New Roman"/>
                <a:cs typeface="Times New Roman"/>
              </a:rPr>
              <a:t>τ</a:t>
            </a:r>
            <a:r>
              <a:rPr lang="en-US" sz="1600" dirty="0" smtClean="0">
                <a:solidFill>
                  <a:srgbClr val="0000FF"/>
                </a:solidFill>
                <a:latin typeface="Times New Roman" pitchFamily="18" charset="0"/>
                <a:cs typeface="Times New Roman" pitchFamily="18" charset="0"/>
              </a:rPr>
              <a:t> for each </a:t>
            </a:r>
            <a:r>
              <a:rPr lang="el-GR" sz="1600" dirty="0" smtClean="0">
                <a:solidFill>
                  <a:srgbClr val="0000FF"/>
                </a:solidFill>
                <a:latin typeface="Times New Roman"/>
                <a:cs typeface="Times New Roman"/>
              </a:rPr>
              <a:t>σ</a:t>
            </a:r>
            <a:r>
              <a:rPr lang="en-US" sz="1600" baseline="30000" dirty="0" smtClean="0">
                <a:solidFill>
                  <a:srgbClr val="0000FF"/>
                </a:solidFill>
                <a:latin typeface="Times New Roman"/>
                <a:cs typeface="Times New Roman"/>
              </a:rPr>
              <a:t>2</a:t>
            </a:r>
            <a:r>
              <a:rPr lang="en-US" sz="1600" dirty="0" smtClean="0">
                <a:solidFill>
                  <a:srgbClr val="0000FF"/>
                </a:solidFill>
                <a:latin typeface="Times New Roman"/>
                <a:cs typeface="Times New Roman"/>
              </a:rPr>
              <a:t> term</a:t>
            </a:r>
            <a:endParaRPr lang="en-US" sz="1600" dirty="0" smtClean="0">
              <a:solidFill>
                <a:srgbClr val="0000FF"/>
              </a:solidFill>
              <a:latin typeface="Times New Roman" pitchFamily="18" charset="0"/>
              <a:cs typeface="Times New Roman" pitchFamily="18" charset="0"/>
            </a:endParaRPr>
          </a:p>
        </p:txBody>
      </p:sp>
      <p:sp>
        <p:nvSpPr>
          <p:cNvPr id="6" name="Title 1"/>
          <p:cNvSpPr>
            <a:spLocks noGrp="1"/>
          </p:cNvSpPr>
          <p:nvPr>
            <p:ph type="title"/>
          </p:nvPr>
        </p:nvSpPr>
        <p:spPr>
          <a:xfrm>
            <a:off x="457200" y="-9528"/>
            <a:ext cx="8229600" cy="916259"/>
          </a:xfrm>
        </p:spPr>
        <p:txBody>
          <a:bodyPr>
            <a:normAutofit/>
          </a:bodyPr>
          <a:lstStyle/>
          <a:p>
            <a:pPr algn="l"/>
            <a:r>
              <a:rPr lang="en-US" dirty="0" smtClean="0">
                <a:cs typeface="Times New Roman" pitchFamily="18" charset="0"/>
              </a:rPr>
              <a:t>Specify model</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8547" name="Object 3"/>
          <p:cNvGraphicFramePr>
            <a:graphicFrameLocks noChangeAspect="1"/>
          </p:cNvGraphicFramePr>
          <p:nvPr/>
        </p:nvGraphicFramePr>
        <p:xfrm>
          <a:off x="3876100" y="571447"/>
          <a:ext cx="2969142" cy="528667"/>
        </p:xfrm>
        <a:graphic>
          <a:graphicData uri="http://schemas.openxmlformats.org/presentationml/2006/ole">
            <mc:AlternateContent xmlns:mc="http://schemas.openxmlformats.org/markup-compatibility/2006">
              <mc:Choice xmlns:v="urn:schemas-microsoft-com:vml" Requires="v">
                <p:oleObj spid="_x0000_s55546" name="Equation" r:id="rId3" imgW="1536700" imgH="279400" progId="">
                  <p:embed/>
                </p:oleObj>
              </mc:Choice>
              <mc:Fallback>
                <p:oleObj name="Equation" r:id="rId3" imgW="1536700" imgH="279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100" y="571447"/>
                        <a:ext cx="2969142" cy="528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8549" name="Object 5"/>
          <p:cNvGraphicFramePr>
            <a:graphicFrameLocks noChangeAspect="1"/>
          </p:cNvGraphicFramePr>
          <p:nvPr>
            <p:extLst>
              <p:ext uri="{D42A27DB-BD31-4B8C-83A1-F6EECF244321}">
                <p14:modId xmlns:p14="http://schemas.microsoft.com/office/powerpoint/2010/main" val="2805028884"/>
              </p:ext>
            </p:extLst>
          </p:nvPr>
        </p:nvGraphicFramePr>
        <p:xfrm>
          <a:off x="3657600" y="1485848"/>
          <a:ext cx="4638673" cy="401345"/>
        </p:xfrm>
        <a:graphic>
          <a:graphicData uri="http://schemas.openxmlformats.org/presentationml/2006/ole">
            <mc:AlternateContent xmlns:mc="http://schemas.openxmlformats.org/markup-compatibility/2006">
              <mc:Choice xmlns:v="urn:schemas-microsoft-com:vml" Requires="v">
                <p:oleObj spid="_x0000_s55547" name="Equation" r:id="rId5" imgW="2832100" imgH="241300" progId="">
                  <p:embed/>
                </p:oleObj>
              </mc:Choice>
              <mc:Fallback>
                <p:oleObj name="Equation" r:id="rId5" imgW="2832100" imgH="24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485848"/>
                        <a:ext cx="4638673" cy="401345"/>
                      </a:xfrm>
                      <a:prstGeom prst="rect">
                        <a:avLst/>
                      </a:prstGeom>
                      <a:noFill/>
                    </p:spPr>
                  </p:pic>
                </p:oleObj>
              </mc:Fallback>
            </mc:AlternateContent>
          </a:graphicData>
        </a:graphic>
      </p:graphicFrame>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8553" name="Object 9"/>
          <p:cNvGraphicFramePr>
            <a:graphicFrameLocks noChangeAspect="1"/>
          </p:cNvGraphicFramePr>
          <p:nvPr/>
        </p:nvGraphicFramePr>
        <p:xfrm>
          <a:off x="3757596" y="3138628"/>
          <a:ext cx="4542219" cy="495743"/>
        </p:xfrm>
        <a:graphic>
          <a:graphicData uri="http://schemas.openxmlformats.org/presentationml/2006/ole">
            <mc:AlternateContent xmlns:mc="http://schemas.openxmlformats.org/markup-compatibility/2006">
              <mc:Choice xmlns:v="urn:schemas-microsoft-com:vml" Requires="v">
                <p:oleObj spid="_x0000_s55548" name="Equation" r:id="rId7" imgW="2857500" imgH="304800" progId="">
                  <p:embed/>
                </p:oleObj>
              </mc:Choice>
              <mc:Fallback>
                <p:oleObj name="Equation" r:id="rId7" imgW="2857500" imgH="304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7596" y="3138628"/>
                        <a:ext cx="4542219" cy="4957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8555" name="Object 11"/>
          <p:cNvGraphicFramePr>
            <a:graphicFrameLocks noChangeAspect="1"/>
          </p:cNvGraphicFramePr>
          <p:nvPr/>
        </p:nvGraphicFramePr>
        <p:xfrm>
          <a:off x="4057641" y="3971881"/>
          <a:ext cx="1558859" cy="514371"/>
        </p:xfrm>
        <a:graphic>
          <a:graphicData uri="http://schemas.openxmlformats.org/presentationml/2006/ole">
            <mc:AlternateContent xmlns:mc="http://schemas.openxmlformats.org/markup-compatibility/2006">
              <mc:Choice xmlns:v="urn:schemas-microsoft-com:vml" Requires="v">
                <p:oleObj spid="_x0000_s55549" name="Equation" r:id="rId9" imgW="939392" imgH="304668" progId="">
                  <p:embed/>
                </p:oleObj>
              </mc:Choice>
              <mc:Fallback>
                <p:oleObj name="Equation" r:id="rId9" imgW="939392" imgH="304668"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7641" y="3971881"/>
                        <a:ext cx="1558859" cy="5143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8559" name="Object 15"/>
          <p:cNvGraphicFramePr>
            <a:graphicFrameLocks noChangeAspect="1"/>
          </p:cNvGraphicFramePr>
          <p:nvPr/>
        </p:nvGraphicFramePr>
        <p:xfrm>
          <a:off x="3914767" y="5043444"/>
          <a:ext cx="2900372" cy="808014"/>
        </p:xfrm>
        <a:graphic>
          <a:graphicData uri="http://schemas.openxmlformats.org/presentationml/2006/ole">
            <mc:AlternateContent xmlns:mc="http://schemas.openxmlformats.org/markup-compatibility/2006">
              <mc:Choice xmlns:v="urn:schemas-microsoft-com:vml" Requires="v">
                <p:oleObj spid="_x0000_s55550" name="Equation" r:id="rId11" imgW="1841500" imgH="508000" progId="">
                  <p:embed/>
                </p:oleObj>
              </mc:Choice>
              <mc:Fallback>
                <p:oleObj name="Equation" r:id="rId11" imgW="1841500" imgH="508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4767" y="5043444"/>
                        <a:ext cx="2900372" cy="8080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51" name="Object 7"/>
          <p:cNvGraphicFramePr>
            <a:graphicFrameLocks noChangeAspect="1"/>
          </p:cNvGraphicFramePr>
          <p:nvPr/>
        </p:nvGraphicFramePr>
        <p:xfrm>
          <a:off x="3668693" y="2331990"/>
          <a:ext cx="4800149" cy="382592"/>
        </p:xfrm>
        <a:graphic>
          <a:graphicData uri="http://schemas.openxmlformats.org/presentationml/2006/ole">
            <mc:AlternateContent xmlns:mc="http://schemas.openxmlformats.org/markup-compatibility/2006">
              <mc:Choice xmlns:v="urn:schemas-microsoft-com:vml" Requires="v">
                <p:oleObj spid="_x0000_s55551" name="Equation" r:id="rId13" imgW="3860800" imgH="304800" progId="">
                  <p:embed/>
                </p:oleObj>
              </mc:Choice>
              <mc:Fallback>
                <p:oleObj name="Equation" r:id="rId13" imgW="3860800" imgH="3048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68693" y="2331990"/>
                        <a:ext cx="4800149" cy="382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0" name="Group 49"/>
          <p:cNvGrpSpPr/>
          <p:nvPr/>
        </p:nvGrpSpPr>
        <p:grpSpPr>
          <a:xfrm>
            <a:off x="101668" y="1363849"/>
            <a:ext cx="3236951" cy="5023975"/>
            <a:chOff x="475191" y="1133938"/>
            <a:chExt cx="3233248" cy="5163637"/>
          </a:xfrm>
        </p:grpSpPr>
        <p:sp>
          <p:nvSpPr>
            <p:cNvPr id="43" name="Oval 34"/>
            <p:cNvSpPr>
              <a:spLocks noChangeArrowheads="1"/>
            </p:cNvSpPr>
            <p:nvPr/>
          </p:nvSpPr>
          <p:spPr bwMode="auto">
            <a:xfrm>
              <a:off x="2374342" y="1960321"/>
              <a:ext cx="639762" cy="639763"/>
            </a:xfrm>
            <a:prstGeom prst="ellipse">
              <a:avLst/>
            </a:prstGeom>
            <a:solidFill>
              <a:schemeClr val="tx2">
                <a:lumMod val="40000"/>
                <a:lumOff val="60000"/>
              </a:schemeClr>
            </a:solidFill>
            <a:ln w="9525">
              <a:solidFill>
                <a:schemeClr val="tx1"/>
              </a:solidFill>
              <a:round/>
              <a:headEnd/>
              <a:tailEnd/>
            </a:ln>
          </p:spPr>
          <p:txBody>
            <a:bodyPr wrap="none" anchor="ctr"/>
            <a:lstStyle/>
            <a:p>
              <a:pPr algn="ctr"/>
              <a:r>
                <a:rPr lang="en-US" sz="2000" b="1" i="1" dirty="0" smtClean="0">
                  <a:latin typeface="Book Antiqua" pitchFamily="18" charset="0"/>
                </a:rPr>
                <a:t>y</a:t>
              </a:r>
              <a:endParaRPr lang="en-US" sz="2000" i="1" baseline="-25000" dirty="0">
                <a:latin typeface="Book Antiqua" pitchFamily="18" charset="0"/>
              </a:endParaRPr>
            </a:p>
          </p:txBody>
        </p:sp>
        <p:sp>
          <p:nvSpPr>
            <p:cNvPr id="44" name="Rectangle 35"/>
            <p:cNvSpPr>
              <a:spLocks noChangeArrowheads="1"/>
            </p:cNvSpPr>
            <p:nvPr/>
          </p:nvSpPr>
          <p:spPr bwMode="auto">
            <a:xfrm>
              <a:off x="2397361"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x</a:t>
              </a:r>
              <a:endParaRPr lang="en-US" b="1" i="1" baseline="-25000" dirty="0">
                <a:latin typeface="Book Antiqua" pitchFamily="18" charset="0"/>
              </a:endParaRPr>
            </a:p>
          </p:txBody>
        </p:sp>
        <p:cxnSp>
          <p:nvCxnSpPr>
            <p:cNvPr id="45" name="AutoShape 36"/>
            <p:cNvCxnSpPr>
              <a:cxnSpLocks noChangeShapeType="1"/>
              <a:stCxn id="64" idx="0"/>
              <a:endCxn id="43" idx="4"/>
            </p:cNvCxnSpPr>
            <p:nvPr/>
          </p:nvCxnSpPr>
          <p:spPr bwMode="auto">
            <a:xfrm flipH="1" flipV="1">
              <a:off x="2694223" y="2600084"/>
              <a:ext cx="1" cy="2177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6" name="AutoShape 37"/>
            <p:cNvCxnSpPr>
              <a:cxnSpLocks noChangeShapeType="1"/>
              <a:stCxn id="44" idx="2"/>
              <a:endCxn id="43" idx="0"/>
            </p:cNvCxnSpPr>
            <p:nvPr/>
          </p:nvCxnSpPr>
          <p:spPr bwMode="auto">
            <a:xfrm flipH="1">
              <a:off x="2694223" y="1727663"/>
              <a:ext cx="1" cy="23265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 name="AutoShape 40"/>
            <p:cNvCxnSpPr>
              <a:cxnSpLocks noChangeShapeType="1"/>
              <a:stCxn id="68" idx="0"/>
            </p:cNvCxnSpPr>
            <p:nvPr/>
          </p:nvCxnSpPr>
          <p:spPr bwMode="auto">
            <a:xfrm flipH="1" flipV="1">
              <a:off x="2991086" y="3411600"/>
              <a:ext cx="397473" cy="144441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 name="Oval 33"/>
            <p:cNvSpPr>
              <a:spLocks noChangeArrowheads="1"/>
            </p:cNvSpPr>
            <p:nvPr/>
          </p:nvSpPr>
          <p:spPr bwMode="auto">
            <a:xfrm>
              <a:off x="2273983" y="4118000"/>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b="1" dirty="0" smtClean="0">
                  <a:latin typeface="Times New Roman"/>
                  <a:cs typeface="Times New Roman"/>
                  <a:sym typeface="Symbol"/>
                </a:rPr>
                <a:t></a:t>
              </a:r>
              <a:endParaRPr lang="en-US" sz="2000" b="1" dirty="0">
                <a:latin typeface="Arial Black" pitchFamily="34" charset="0"/>
                <a:sym typeface="Symbol" pitchFamily="18" charset="2"/>
              </a:endParaRPr>
            </a:p>
          </p:txBody>
        </p:sp>
        <p:cxnSp>
          <p:nvCxnSpPr>
            <p:cNvPr id="56" name="AutoShape 40"/>
            <p:cNvCxnSpPr>
              <a:cxnSpLocks noChangeShapeType="1"/>
              <a:stCxn id="69" idx="7"/>
              <a:endCxn id="48" idx="3"/>
            </p:cNvCxnSpPr>
            <p:nvPr/>
          </p:nvCxnSpPr>
          <p:spPr bwMode="auto">
            <a:xfrm flipV="1">
              <a:off x="2182769" y="4664071"/>
              <a:ext cx="184904" cy="10874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 name="Oval 33"/>
            <p:cNvSpPr>
              <a:spLocks noChangeArrowheads="1"/>
            </p:cNvSpPr>
            <p:nvPr/>
          </p:nvSpPr>
          <p:spPr bwMode="auto">
            <a:xfrm>
              <a:off x="475191"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endParaRPr lang="en-US" sz="2000" dirty="0">
                <a:latin typeface="Times New Roman" pitchFamily="18" charset="0"/>
                <a:cs typeface="Times New Roman" pitchFamily="18" charset="0"/>
                <a:sym typeface="Symbol" pitchFamily="18" charset="2"/>
              </a:endParaRPr>
            </a:p>
          </p:txBody>
        </p:sp>
        <p:cxnSp>
          <p:nvCxnSpPr>
            <p:cNvPr id="60" name="AutoShape 40"/>
            <p:cNvCxnSpPr>
              <a:cxnSpLocks noChangeShapeType="1"/>
              <a:stCxn id="59" idx="7"/>
            </p:cNvCxnSpPr>
            <p:nvPr/>
          </p:nvCxnSpPr>
          <p:spPr bwMode="auto">
            <a:xfrm flipV="1">
              <a:off x="1021263" y="3411599"/>
              <a:ext cx="1376098" cy="233990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4" name="Rectangle 35"/>
            <p:cNvSpPr>
              <a:spLocks noChangeArrowheads="1"/>
            </p:cNvSpPr>
            <p:nvPr/>
          </p:nvSpPr>
          <p:spPr bwMode="auto">
            <a:xfrm>
              <a:off x="2397361" y="2817874"/>
              <a:ext cx="593725" cy="593725"/>
            </a:xfrm>
            <a:prstGeom prst="rect">
              <a:avLst/>
            </a:prstGeom>
            <a:solidFill>
              <a:srgbClr val="FFFF99"/>
            </a:solidFill>
            <a:ln w="9525">
              <a:solidFill>
                <a:schemeClr val="tx1"/>
              </a:solidFill>
              <a:miter lim="800000"/>
              <a:headEnd/>
              <a:tailEnd/>
            </a:ln>
          </p:spPr>
          <p:txBody>
            <a:bodyPr wrap="none" anchor="ctr"/>
            <a:lstStyle/>
            <a:p>
              <a:pPr algn="ctr"/>
              <a:r>
                <a:rPr lang="en-US" b="1" dirty="0" smtClean="0">
                  <a:latin typeface="Arial Black" pitchFamily="34" charset="0"/>
                  <a:sym typeface="Symbol"/>
                </a:rPr>
                <a:t></a:t>
              </a:r>
              <a:endParaRPr lang="en-US" b="1" dirty="0">
                <a:latin typeface="Arial Black" pitchFamily="34" charset="0"/>
                <a:sym typeface="Symbol" pitchFamily="18" charset="2"/>
              </a:endParaRPr>
            </a:p>
          </p:txBody>
        </p:sp>
        <p:cxnSp>
          <p:nvCxnSpPr>
            <p:cNvPr id="65" name="AutoShape 36"/>
            <p:cNvCxnSpPr>
              <a:cxnSpLocks noChangeShapeType="1"/>
              <a:stCxn id="48" idx="0"/>
              <a:endCxn id="64" idx="2"/>
            </p:cNvCxnSpPr>
            <p:nvPr/>
          </p:nvCxnSpPr>
          <p:spPr bwMode="auto">
            <a:xfrm flipV="1">
              <a:off x="2593865" y="3411598"/>
              <a:ext cx="100359" cy="70640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 name="Oval 33"/>
            <p:cNvSpPr>
              <a:spLocks noChangeArrowheads="1"/>
            </p:cNvSpPr>
            <p:nvPr/>
          </p:nvSpPr>
          <p:spPr bwMode="auto">
            <a:xfrm>
              <a:off x="3068677" y="4856017"/>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b="1" dirty="0" smtClean="0">
                  <a:latin typeface="Times New Roman"/>
                  <a:cs typeface="Times New Roman"/>
                  <a:sym typeface="Symbol"/>
                </a:rPr>
                <a:t></a:t>
              </a:r>
              <a:endParaRPr lang="en-US" sz="2000" b="1" dirty="0">
                <a:latin typeface="Arial Black" pitchFamily="34" charset="0"/>
                <a:sym typeface="Symbol" pitchFamily="18" charset="2"/>
              </a:endParaRPr>
            </a:p>
          </p:txBody>
        </p:sp>
        <p:sp>
          <p:nvSpPr>
            <p:cNvPr id="69" name="Oval 33"/>
            <p:cNvSpPr>
              <a:spLocks noChangeArrowheads="1"/>
            </p:cNvSpPr>
            <p:nvPr/>
          </p:nvSpPr>
          <p:spPr bwMode="auto">
            <a:xfrm>
              <a:off x="1636698"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r>
                <a:rPr lang="el-GR" sz="2000" b="1" baseline="-25000" dirty="0" smtClean="0">
                  <a:latin typeface="Times New Roman"/>
                  <a:cs typeface="Times New Roman"/>
                  <a:sym typeface="Symbol"/>
                </a:rPr>
                <a:t></a:t>
              </a:r>
              <a:endParaRPr lang="en-US" sz="2000" baseline="-25000" dirty="0">
                <a:latin typeface="Times New Roman" pitchFamily="18" charset="0"/>
                <a:cs typeface="Times New Roman" pitchFamily="18" charset="0"/>
                <a:sym typeface="Symbol" pitchFamily="18" charset="2"/>
              </a:endParaRPr>
            </a:p>
          </p:txBody>
        </p:sp>
        <p:sp>
          <p:nvSpPr>
            <p:cNvPr id="70" name="Oval 33"/>
            <p:cNvSpPr>
              <a:spLocks noChangeArrowheads="1"/>
            </p:cNvSpPr>
            <p:nvPr/>
          </p:nvSpPr>
          <p:spPr bwMode="auto">
            <a:xfrm>
              <a:off x="3068677"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r>
                <a:rPr lang="el-GR" sz="2000" b="1" baseline="-25000" dirty="0" smtClean="0">
                  <a:latin typeface="Times New Roman"/>
                  <a:cs typeface="Times New Roman"/>
                  <a:sym typeface="Symbol"/>
                </a:rPr>
                <a:t></a:t>
              </a:r>
              <a:endParaRPr lang="en-US" sz="2000" baseline="-25000" dirty="0">
                <a:latin typeface="Times New Roman" pitchFamily="18" charset="0"/>
                <a:cs typeface="Times New Roman" pitchFamily="18" charset="0"/>
                <a:sym typeface="Symbol" pitchFamily="18" charset="2"/>
              </a:endParaRPr>
            </a:p>
          </p:txBody>
        </p:sp>
        <p:cxnSp>
          <p:nvCxnSpPr>
            <p:cNvPr id="71" name="AutoShape 40"/>
            <p:cNvCxnSpPr>
              <a:cxnSpLocks noChangeShapeType="1"/>
              <a:stCxn id="70" idx="0"/>
              <a:endCxn id="68" idx="4"/>
            </p:cNvCxnSpPr>
            <p:nvPr/>
          </p:nvCxnSpPr>
          <p:spPr bwMode="auto">
            <a:xfrm flipV="1">
              <a:off x="3388558" y="5495780"/>
              <a:ext cx="0" cy="1620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 name="Rectangle 35"/>
            <p:cNvSpPr>
              <a:spLocks noChangeArrowheads="1"/>
            </p:cNvSpPr>
            <p:nvPr/>
          </p:nvSpPr>
          <p:spPr bwMode="auto">
            <a:xfrm>
              <a:off x="1456942"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WS</a:t>
              </a:r>
              <a:endParaRPr lang="en-US" b="1" i="1" baseline="-25000" dirty="0">
                <a:latin typeface="Book Antiqua" pitchFamily="18" charset="0"/>
              </a:endParaRPr>
            </a:p>
          </p:txBody>
        </p:sp>
        <p:sp>
          <p:nvSpPr>
            <p:cNvPr id="73" name="Rectangle 35"/>
            <p:cNvSpPr>
              <a:spLocks noChangeArrowheads="1"/>
            </p:cNvSpPr>
            <p:nvPr/>
          </p:nvSpPr>
          <p:spPr bwMode="auto">
            <a:xfrm>
              <a:off x="732112"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T</a:t>
              </a:r>
              <a:endParaRPr lang="en-US" b="1" i="1" baseline="-25000" dirty="0">
                <a:latin typeface="Book Antiqua" pitchFamily="18" charset="0"/>
              </a:endParaRPr>
            </a:p>
          </p:txBody>
        </p:sp>
        <p:cxnSp>
          <p:nvCxnSpPr>
            <p:cNvPr id="74" name="AutoShape 37"/>
            <p:cNvCxnSpPr>
              <a:cxnSpLocks noChangeShapeType="1"/>
              <a:stCxn id="72" idx="2"/>
              <a:endCxn id="64" idx="1"/>
            </p:cNvCxnSpPr>
            <p:nvPr/>
          </p:nvCxnSpPr>
          <p:spPr bwMode="auto">
            <a:xfrm>
              <a:off x="1753805" y="1727663"/>
              <a:ext cx="643556" cy="138707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 name="AutoShape 37"/>
            <p:cNvCxnSpPr>
              <a:cxnSpLocks noChangeShapeType="1"/>
              <a:stCxn id="73" idx="2"/>
            </p:cNvCxnSpPr>
            <p:nvPr/>
          </p:nvCxnSpPr>
          <p:spPr bwMode="auto">
            <a:xfrm>
              <a:off x="1028975" y="1727663"/>
              <a:ext cx="1338699" cy="153018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87440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3505200" y="762000"/>
            <a:ext cx="5946476" cy="6350456"/>
          </a:xfrm>
          <a:prstGeom prst="rect">
            <a:avLst/>
          </a:prstGeom>
          <a:noFill/>
        </p:spPr>
        <p:txBody>
          <a:bodyPr wrap="square" rtlCol="0">
            <a:spAutoFit/>
          </a:bodyPr>
          <a:lstStyle/>
          <a:p>
            <a:endParaRPr lang="en-US" sz="1600" dirty="0" smtClean="0">
              <a:solidFill>
                <a:srgbClr val="0000FF"/>
              </a:solidFill>
              <a:latin typeface="Times New Roman" pitchFamily="18" charset="0"/>
              <a:cs typeface="Times New Roman" pitchFamily="18" charset="0"/>
            </a:endParaRPr>
          </a:p>
          <a:p>
            <a:endParaRPr lang="en-US" sz="1600" dirty="0" smtClean="0">
              <a:solidFill>
                <a:srgbClr val="0000FF"/>
              </a:solidFill>
              <a:latin typeface="Times New Roman" pitchFamily="18" charset="0"/>
              <a:cs typeface="Times New Roman" pitchFamily="18" charset="0"/>
            </a:endParaRPr>
          </a:p>
          <a:p>
            <a:r>
              <a:rPr lang="en-US" sz="1600" dirty="0" smtClean="0">
                <a:solidFill>
                  <a:srgbClr val="0000FF"/>
                </a:solidFill>
                <a:latin typeface="Times New Roman" pitchFamily="18" charset="0"/>
                <a:cs typeface="Times New Roman" pitchFamily="18" charset="0"/>
              </a:rPr>
              <a:t>Log link function (for log-linear Poisson regression):</a:t>
            </a:r>
          </a:p>
          <a:p>
            <a:endParaRPr lang="en-US" sz="1600" dirty="0" smtClean="0">
              <a:solidFill>
                <a:srgbClr val="0000FF"/>
              </a:solidFill>
              <a:latin typeface="Times New Roman" pitchFamily="18" charset="0"/>
              <a:cs typeface="Times New Roman" pitchFamily="18" charset="0"/>
            </a:endParaRPr>
          </a:p>
          <a:p>
            <a:endParaRPr lang="en-US" sz="1600" dirty="0" smtClean="0">
              <a:solidFill>
                <a:srgbClr val="0000FF"/>
              </a:solidFill>
              <a:latin typeface="Times New Roman" pitchFamily="18" charset="0"/>
              <a:cs typeface="Times New Roman" pitchFamily="18" charset="0"/>
            </a:endParaRPr>
          </a:p>
          <a:p>
            <a:endParaRPr lang="en-US" sz="1600" dirty="0" smtClean="0">
              <a:solidFill>
                <a:srgbClr val="0000FF"/>
              </a:solidFill>
              <a:latin typeface="Times New Roman" pitchFamily="18" charset="0"/>
              <a:cs typeface="Times New Roman" pitchFamily="18" charset="0"/>
            </a:endParaRPr>
          </a:p>
          <a:p>
            <a:r>
              <a:rPr lang="en-US" sz="1600" dirty="0" smtClean="0">
                <a:solidFill>
                  <a:srgbClr val="0000FF"/>
                </a:solidFill>
                <a:latin typeface="Times New Roman" pitchFamily="18" charset="0"/>
                <a:cs typeface="Times New Roman" pitchFamily="18" charset="0"/>
              </a:rPr>
              <a:t>Stochastic model for linear predictor (without over-dispersion)</a:t>
            </a:r>
          </a:p>
          <a:p>
            <a:endParaRPr lang="en-US" sz="1600" dirty="0" smtClean="0">
              <a:solidFill>
                <a:srgbClr val="0000FF"/>
              </a:solidFill>
              <a:latin typeface="Times New Roman" pitchFamily="18" charset="0"/>
              <a:cs typeface="Times New Roman" pitchFamily="18" charset="0"/>
            </a:endParaRPr>
          </a:p>
          <a:p>
            <a:endParaRPr lang="en-US" sz="1600" dirty="0" smtClean="0">
              <a:solidFill>
                <a:srgbClr val="0000FF"/>
              </a:solidFill>
              <a:latin typeface="Times New Roman" pitchFamily="18" charset="0"/>
              <a:cs typeface="Times New Roman" pitchFamily="18" charset="0"/>
            </a:endParaRPr>
          </a:p>
          <a:p>
            <a:pPr>
              <a:spcBef>
                <a:spcPts val="600"/>
              </a:spcBef>
            </a:pPr>
            <a:endParaRPr lang="en-US" sz="1600" dirty="0" smtClean="0">
              <a:solidFill>
                <a:srgbClr val="0000FF"/>
              </a:solidFill>
              <a:latin typeface="Times New Roman" pitchFamily="18" charset="0"/>
              <a:cs typeface="Times New Roman" pitchFamily="18" charset="0"/>
            </a:endParaRPr>
          </a:p>
          <a:p>
            <a:pPr>
              <a:spcBef>
                <a:spcPts val="600"/>
              </a:spcBef>
            </a:pPr>
            <a:r>
              <a:rPr lang="en-US" sz="1600" dirty="0" smtClean="0">
                <a:solidFill>
                  <a:srgbClr val="0000FF"/>
                </a:solidFill>
                <a:latin typeface="Times New Roman" pitchFamily="18" charset="0"/>
                <a:cs typeface="Times New Roman" pitchFamily="18" charset="0"/>
              </a:rPr>
              <a:t>Hierarchical priors for species-level effects parameters:</a:t>
            </a:r>
          </a:p>
          <a:p>
            <a:endParaRPr lang="en-US" sz="1600" dirty="0" smtClean="0">
              <a:solidFill>
                <a:srgbClr val="0000FF"/>
              </a:solidFill>
              <a:latin typeface="Times New Roman" pitchFamily="18" charset="0"/>
              <a:cs typeface="Times New Roman" pitchFamily="18" charset="0"/>
            </a:endParaRPr>
          </a:p>
          <a:p>
            <a:pPr>
              <a:spcBef>
                <a:spcPts val="1000"/>
              </a:spcBef>
            </a:pPr>
            <a:endParaRPr lang="en-US" sz="1600" dirty="0" smtClean="0">
              <a:solidFill>
                <a:srgbClr val="0000FF"/>
              </a:solidFill>
              <a:latin typeface="Times New Roman" pitchFamily="18" charset="0"/>
              <a:cs typeface="Times New Roman" pitchFamily="18" charset="0"/>
            </a:endParaRPr>
          </a:p>
          <a:p>
            <a:pPr>
              <a:spcBef>
                <a:spcPts val="1000"/>
              </a:spcBef>
            </a:pPr>
            <a:r>
              <a:rPr lang="en-US" sz="1600" dirty="0" smtClean="0">
                <a:solidFill>
                  <a:srgbClr val="0000FF"/>
                </a:solidFill>
                <a:latin typeface="Times New Roman" pitchFamily="18" charset="0"/>
                <a:cs typeface="Times New Roman" pitchFamily="18" charset="0"/>
              </a:rPr>
              <a:t>Zero-centered hierarchical prior for month random effect:</a:t>
            </a:r>
          </a:p>
          <a:p>
            <a:endParaRPr lang="en-US" sz="1600" dirty="0" smtClean="0">
              <a:solidFill>
                <a:srgbClr val="0000FF"/>
              </a:solidFill>
              <a:latin typeface="Times New Roman" pitchFamily="18" charset="0"/>
              <a:cs typeface="Times New Roman" pitchFamily="18" charset="0"/>
            </a:endParaRPr>
          </a:p>
          <a:p>
            <a:pPr>
              <a:spcBef>
                <a:spcPts val="600"/>
              </a:spcBef>
            </a:pPr>
            <a:endParaRPr lang="en-US" sz="1600" dirty="0" smtClean="0">
              <a:solidFill>
                <a:srgbClr val="0000FF"/>
              </a:solidFill>
              <a:latin typeface="Times New Roman" pitchFamily="18" charset="0"/>
              <a:cs typeface="Times New Roman" pitchFamily="18" charset="0"/>
            </a:endParaRPr>
          </a:p>
          <a:p>
            <a:pPr>
              <a:spcBef>
                <a:spcPts val="600"/>
              </a:spcBef>
            </a:pPr>
            <a:r>
              <a:rPr lang="en-US" sz="1600" dirty="0" smtClean="0">
                <a:solidFill>
                  <a:srgbClr val="0000FF"/>
                </a:solidFill>
                <a:latin typeface="Times New Roman" pitchFamily="18" charset="0"/>
                <a:cs typeface="Times New Roman" pitchFamily="18" charset="0"/>
              </a:rPr>
              <a:t>Conjugate, relatively non-informative priors for root nodes:</a:t>
            </a:r>
          </a:p>
          <a:p>
            <a:pPr>
              <a:spcBef>
                <a:spcPts val="2000"/>
              </a:spcBef>
            </a:pPr>
            <a:endParaRPr lang="en-US" sz="1600" dirty="0" smtClean="0">
              <a:solidFill>
                <a:srgbClr val="0000FF"/>
              </a:solidFill>
              <a:latin typeface="Times New Roman" pitchFamily="18" charset="0"/>
              <a:cs typeface="Times New Roman" pitchFamily="18" charset="0"/>
            </a:endParaRPr>
          </a:p>
          <a:p>
            <a:pPr>
              <a:spcBef>
                <a:spcPts val="2000"/>
              </a:spcBef>
            </a:pPr>
            <a:r>
              <a:rPr lang="en-US" sz="1600" dirty="0" smtClean="0">
                <a:solidFill>
                  <a:srgbClr val="0000FF"/>
                </a:solidFill>
                <a:latin typeface="Times New Roman" pitchFamily="18" charset="0"/>
                <a:cs typeface="Times New Roman" pitchFamily="18" charset="0"/>
              </a:rPr>
              <a:t>where </a:t>
            </a:r>
            <a:r>
              <a:rPr lang="el-GR" sz="1600" dirty="0" smtClean="0">
                <a:solidFill>
                  <a:srgbClr val="0000FF"/>
                </a:solidFill>
                <a:latin typeface="Times New Roman"/>
                <a:cs typeface="Times New Roman"/>
              </a:rPr>
              <a:t>σ</a:t>
            </a:r>
            <a:r>
              <a:rPr lang="en-US" sz="1600" baseline="30000" dirty="0" smtClean="0">
                <a:solidFill>
                  <a:srgbClr val="0000FF"/>
                </a:solidFill>
                <a:latin typeface="Times New Roman"/>
                <a:cs typeface="Times New Roman"/>
              </a:rPr>
              <a:t>2</a:t>
            </a:r>
            <a:r>
              <a:rPr lang="en-US" sz="1600" dirty="0" smtClean="0">
                <a:solidFill>
                  <a:srgbClr val="0000FF"/>
                </a:solidFill>
                <a:latin typeface="Times New Roman"/>
                <a:cs typeface="Times New Roman"/>
              </a:rPr>
              <a:t> = 1/</a:t>
            </a:r>
            <a:r>
              <a:rPr lang="el-GR" sz="1600" dirty="0" smtClean="0">
                <a:solidFill>
                  <a:srgbClr val="0000FF"/>
                </a:solidFill>
                <a:latin typeface="Times New Roman"/>
                <a:cs typeface="Times New Roman"/>
              </a:rPr>
              <a:t>τ</a:t>
            </a:r>
            <a:r>
              <a:rPr lang="en-US" sz="1600" dirty="0" smtClean="0">
                <a:solidFill>
                  <a:srgbClr val="0000FF"/>
                </a:solidFill>
                <a:latin typeface="Times New Roman" pitchFamily="18" charset="0"/>
                <a:cs typeface="Times New Roman" pitchFamily="18" charset="0"/>
              </a:rPr>
              <a:t> for each </a:t>
            </a:r>
            <a:r>
              <a:rPr lang="el-GR" sz="1600" dirty="0" smtClean="0">
                <a:solidFill>
                  <a:srgbClr val="0000FF"/>
                </a:solidFill>
                <a:latin typeface="Times New Roman"/>
                <a:cs typeface="Times New Roman"/>
              </a:rPr>
              <a:t>σ</a:t>
            </a:r>
            <a:r>
              <a:rPr lang="en-US" sz="1600" baseline="30000" dirty="0" smtClean="0">
                <a:solidFill>
                  <a:srgbClr val="0000FF"/>
                </a:solidFill>
                <a:latin typeface="Times New Roman"/>
                <a:cs typeface="Times New Roman"/>
              </a:rPr>
              <a:t>2</a:t>
            </a:r>
            <a:r>
              <a:rPr lang="en-US" sz="1600" dirty="0" smtClean="0">
                <a:solidFill>
                  <a:srgbClr val="0000FF"/>
                </a:solidFill>
                <a:latin typeface="Times New Roman"/>
                <a:cs typeface="Times New Roman"/>
              </a:rPr>
              <a:t> term</a:t>
            </a:r>
          </a:p>
          <a:p>
            <a:pPr>
              <a:spcBef>
                <a:spcPts val="2000"/>
              </a:spcBef>
            </a:pPr>
            <a:endParaRPr lang="en-US" sz="1600" dirty="0" smtClean="0">
              <a:solidFill>
                <a:srgbClr val="0000FF"/>
              </a:solidFill>
              <a:latin typeface="Times New Roman" pitchFamily="18" charset="0"/>
              <a:cs typeface="Times New Roman" pitchFamily="18" charset="0"/>
            </a:endParaRPr>
          </a:p>
        </p:txBody>
      </p:sp>
      <p:sp>
        <p:nvSpPr>
          <p:cNvPr id="6" name="Title 1"/>
          <p:cNvSpPr>
            <a:spLocks noGrp="1"/>
          </p:cNvSpPr>
          <p:nvPr>
            <p:ph type="title"/>
          </p:nvPr>
        </p:nvSpPr>
        <p:spPr>
          <a:xfrm>
            <a:off x="457200" y="0"/>
            <a:ext cx="8229600" cy="916259"/>
          </a:xfrm>
        </p:spPr>
        <p:txBody>
          <a:bodyPr>
            <a:normAutofit/>
          </a:bodyPr>
          <a:lstStyle/>
          <a:p>
            <a:r>
              <a:rPr lang="en-US" dirty="0" smtClean="0">
                <a:cs typeface="Times New Roman" pitchFamily="18" charset="0"/>
              </a:rPr>
              <a:t>Is over-dispersion needed?</a:t>
            </a:r>
            <a:endParaRPr lang="en-US" dirty="0">
              <a:cs typeface="Times New Roman" pitchFamily="18" charset="0"/>
            </a:endParaRPr>
          </a:p>
        </p:txBody>
      </p:sp>
      <p:sp>
        <p:nvSpPr>
          <p:cNvPr id="108548" name="Rectangle 4"/>
          <p:cNvSpPr>
            <a:spLocks noChangeArrowheads="1"/>
          </p:cNvSpPr>
          <p:nvPr/>
        </p:nvSpPr>
        <p:spPr bwMode="auto">
          <a:xfrm>
            <a:off x="0" y="-5429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5429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5429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5429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5429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5429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5429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8551" name="Object 7"/>
          <p:cNvGraphicFramePr>
            <a:graphicFrameLocks noChangeAspect="1"/>
          </p:cNvGraphicFramePr>
          <p:nvPr>
            <p:extLst>
              <p:ext uri="{D42A27DB-BD31-4B8C-83A1-F6EECF244321}">
                <p14:modId xmlns:p14="http://schemas.microsoft.com/office/powerpoint/2010/main" val="1634486028"/>
              </p:ext>
            </p:extLst>
          </p:nvPr>
        </p:nvGraphicFramePr>
        <p:xfrm>
          <a:off x="3628094" y="2743200"/>
          <a:ext cx="5058706" cy="413943"/>
        </p:xfrm>
        <a:graphic>
          <a:graphicData uri="http://schemas.openxmlformats.org/presentationml/2006/ole">
            <mc:AlternateContent xmlns:mc="http://schemas.openxmlformats.org/markup-compatibility/2006">
              <mc:Choice xmlns:v="urn:schemas-microsoft-com:vml" Requires="v">
                <p:oleObj spid="_x0000_s56526" name="Equation" r:id="rId3" imgW="2984500" imgH="241300" progId="">
                  <p:embed/>
                </p:oleObj>
              </mc:Choice>
              <mc:Fallback>
                <p:oleObj name="Equation" r:id="rId3" imgW="2984500" imgH="2413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094" y="2743200"/>
                        <a:ext cx="5058706" cy="413943"/>
                      </a:xfrm>
                      <a:prstGeom prst="rect">
                        <a:avLst/>
                      </a:prstGeom>
                      <a:noFill/>
                    </p:spPr>
                  </p:pic>
                </p:oleObj>
              </mc:Fallback>
            </mc:AlternateContent>
          </a:graphicData>
        </a:graphic>
      </p:graphicFrame>
      <p:graphicFrame>
        <p:nvGraphicFramePr>
          <p:cNvPr id="46" name="Object 5"/>
          <p:cNvGraphicFramePr>
            <a:graphicFrameLocks noChangeAspect="1"/>
          </p:cNvGraphicFramePr>
          <p:nvPr>
            <p:extLst>
              <p:ext uri="{D42A27DB-BD31-4B8C-83A1-F6EECF244321}">
                <p14:modId xmlns:p14="http://schemas.microsoft.com/office/powerpoint/2010/main" val="1216553147"/>
              </p:ext>
            </p:extLst>
          </p:nvPr>
        </p:nvGraphicFramePr>
        <p:xfrm>
          <a:off x="3657600" y="1752600"/>
          <a:ext cx="4876800" cy="416680"/>
        </p:xfrm>
        <a:graphic>
          <a:graphicData uri="http://schemas.openxmlformats.org/presentationml/2006/ole">
            <mc:AlternateContent xmlns:mc="http://schemas.openxmlformats.org/markup-compatibility/2006">
              <mc:Choice xmlns:v="urn:schemas-microsoft-com:vml" Requires="v">
                <p:oleObj spid="_x0000_s56527" name="Equation" r:id="rId5" imgW="2832100" imgH="241300" progId="">
                  <p:embed/>
                </p:oleObj>
              </mc:Choice>
              <mc:Fallback>
                <p:oleObj name="Equation" r:id="rId5" imgW="2832100" imgH="24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1752600"/>
                        <a:ext cx="4876800" cy="416680"/>
                      </a:xfrm>
                      <a:prstGeom prst="rect">
                        <a:avLst/>
                      </a:prstGeom>
                      <a:noFill/>
                    </p:spPr>
                  </p:pic>
                </p:oleObj>
              </mc:Fallback>
            </mc:AlternateContent>
          </a:graphicData>
        </a:graphic>
      </p:graphicFrame>
      <p:graphicFrame>
        <p:nvGraphicFramePr>
          <p:cNvPr id="47" name="Object 9"/>
          <p:cNvGraphicFramePr>
            <a:graphicFrameLocks noChangeAspect="1"/>
          </p:cNvGraphicFramePr>
          <p:nvPr>
            <p:extLst>
              <p:ext uri="{D42A27DB-BD31-4B8C-83A1-F6EECF244321}">
                <p14:modId xmlns:p14="http://schemas.microsoft.com/office/powerpoint/2010/main" val="1384223035"/>
              </p:ext>
            </p:extLst>
          </p:nvPr>
        </p:nvGraphicFramePr>
        <p:xfrm>
          <a:off x="3733800" y="3798276"/>
          <a:ext cx="3810425" cy="415874"/>
        </p:xfrm>
        <a:graphic>
          <a:graphicData uri="http://schemas.openxmlformats.org/presentationml/2006/ole">
            <mc:AlternateContent xmlns:mc="http://schemas.openxmlformats.org/markup-compatibility/2006">
              <mc:Choice xmlns:v="urn:schemas-microsoft-com:vml" Requires="v">
                <p:oleObj spid="_x0000_s56528" name="Equation" r:id="rId7" imgW="2857500" imgH="304800" progId="">
                  <p:embed/>
                </p:oleObj>
              </mc:Choice>
              <mc:Fallback>
                <p:oleObj name="Equation" r:id="rId7" imgW="2857500" imgH="304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798276"/>
                        <a:ext cx="3810425" cy="415874"/>
                      </a:xfrm>
                      <a:prstGeom prst="rect">
                        <a:avLst/>
                      </a:prstGeom>
                      <a:noFill/>
                    </p:spPr>
                  </p:pic>
                </p:oleObj>
              </mc:Fallback>
            </mc:AlternateContent>
          </a:graphicData>
        </a:graphic>
      </p:graphicFrame>
      <p:graphicFrame>
        <p:nvGraphicFramePr>
          <p:cNvPr id="48" name="Object 11"/>
          <p:cNvGraphicFramePr>
            <a:graphicFrameLocks noChangeAspect="1"/>
          </p:cNvGraphicFramePr>
          <p:nvPr>
            <p:extLst>
              <p:ext uri="{D42A27DB-BD31-4B8C-83A1-F6EECF244321}">
                <p14:modId xmlns:p14="http://schemas.microsoft.com/office/powerpoint/2010/main" val="4292254701"/>
              </p:ext>
            </p:extLst>
          </p:nvPr>
        </p:nvGraphicFramePr>
        <p:xfrm>
          <a:off x="3810000" y="4687864"/>
          <a:ext cx="1265390" cy="417536"/>
        </p:xfrm>
        <a:graphic>
          <a:graphicData uri="http://schemas.openxmlformats.org/presentationml/2006/ole">
            <mc:AlternateContent xmlns:mc="http://schemas.openxmlformats.org/markup-compatibility/2006">
              <mc:Choice xmlns:v="urn:schemas-microsoft-com:vml" Requires="v">
                <p:oleObj spid="_x0000_s56529" name="Equation" r:id="rId9" imgW="939392" imgH="304668" progId="">
                  <p:embed/>
                </p:oleObj>
              </mc:Choice>
              <mc:Fallback>
                <p:oleObj name="Equation" r:id="rId9" imgW="939392" imgH="304668"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687864"/>
                        <a:ext cx="1265390" cy="417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5"/>
          <p:cNvGraphicFramePr>
            <a:graphicFrameLocks noChangeAspect="1"/>
          </p:cNvGraphicFramePr>
          <p:nvPr>
            <p:extLst>
              <p:ext uri="{D42A27DB-BD31-4B8C-83A1-F6EECF244321}">
                <p14:modId xmlns:p14="http://schemas.microsoft.com/office/powerpoint/2010/main" val="59020463"/>
              </p:ext>
            </p:extLst>
          </p:nvPr>
        </p:nvGraphicFramePr>
        <p:xfrm>
          <a:off x="3810000" y="5562600"/>
          <a:ext cx="2313608" cy="644548"/>
        </p:xfrm>
        <a:graphic>
          <a:graphicData uri="http://schemas.openxmlformats.org/presentationml/2006/ole">
            <mc:AlternateContent xmlns:mc="http://schemas.openxmlformats.org/markup-compatibility/2006">
              <mc:Choice xmlns:v="urn:schemas-microsoft-com:vml" Requires="v">
                <p:oleObj spid="_x0000_s56530" name="Equation" r:id="rId11" imgW="1841500" imgH="508000" progId="">
                  <p:embed/>
                </p:oleObj>
              </mc:Choice>
              <mc:Fallback>
                <p:oleObj name="Equation" r:id="rId11" imgW="1841500" imgH="508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5562600"/>
                        <a:ext cx="2313608" cy="644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2" name="Group 41"/>
          <p:cNvGrpSpPr/>
          <p:nvPr/>
        </p:nvGrpSpPr>
        <p:grpSpPr>
          <a:xfrm>
            <a:off x="101668" y="1363849"/>
            <a:ext cx="3236951" cy="5023975"/>
            <a:chOff x="475191" y="1133938"/>
            <a:chExt cx="3233248" cy="5163637"/>
          </a:xfrm>
        </p:grpSpPr>
        <p:sp>
          <p:nvSpPr>
            <p:cNvPr id="43" name="Oval 34"/>
            <p:cNvSpPr>
              <a:spLocks noChangeArrowheads="1"/>
            </p:cNvSpPr>
            <p:nvPr/>
          </p:nvSpPr>
          <p:spPr bwMode="auto">
            <a:xfrm>
              <a:off x="2374342" y="1960321"/>
              <a:ext cx="639762" cy="639763"/>
            </a:xfrm>
            <a:prstGeom prst="ellipse">
              <a:avLst/>
            </a:prstGeom>
            <a:solidFill>
              <a:schemeClr val="tx2">
                <a:lumMod val="40000"/>
                <a:lumOff val="60000"/>
              </a:schemeClr>
            </a:solidFill>
            <a:ln w="9525">
              <a:solidFill>
                <a:schemeClr val="tx1"/>
              </a:solidFill>
              <a:round/>
              <a:headEnd/>
              <a:tailEnd/>
            </a:ln>
          </p:spPr>
          <p:txBody>
            <a:bodyPr wrap="none" anchor="ctr"/>
            <a:lstStyle/>
            <a:p>
              <a:pPr algn="ctr"/>
              <a:r>
                <a:rPr lang="en-US" sz="2000" b="1" i="1" dirty="0" smtClean="0">
                  <a:latin typeface="Book Antiqua" pitchFamily="18" charset="0"/>
                </a:rPr>
                <a:t>y</a:t>
              </a:r>
              <a:endParaRPr lang="en-US" sz="2000" i="1" baseline="-25000" dirty="0">
                <a:latin typeface="Book Antiqua" pitchFamily="18" charset="0"/>
              </a:endParaRPr>
            </a:p>
          </p:txBody>
        </p:sp>
        <p:sp>
          <p:nvSpPr>
            <p:cNvPr id="45" name="Rectangle 35"/>
            <p:cNvSpPr>
              <a:spLocks noChangeArrowheads="1"/>
            </p:cNvSpPr>
            <p:nvPr/>
          </p:nvSpPr>
          <p:spPr bwMode="auto">
            <a:xfrm>
              <a:off x="2397361"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x</a:t>
              </a:r>
              <a:endParaRPr lang="en-US" b="1" i="1" baseline="-25000" dirty="0">
                <a:latin typeface="Book Antiqua" pitchFamily="18" charset="0"/>
              </a:endParaRPr>
            </a:p>
          </p:txBody>
        </p:sp>
        <p:cxnSp>
          <p:nvCxnSpPr>
            <p:cNvPr id="52" name="AutoShape 36"/>
            <p:cNvCxnSpPr>
              <a:cxnSpLocks noChangeShapeType="1"/>
              <a:stCxn id="65" idx="0"/>
              <a:endCxn id="43" idx="4"/>
            </p:cNvCxnSpPr>
            <p:nvPr/>
          </p:nvCxnSpPr>
          <p:spPr bwMode="auto">
            <a:xfrm flipH="1" flipV="1">
              <a:off x="2694223" y="2600084"/>
              <a:ext cx="1" cy="21779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5" name="AutoShape 37"/>
            <p:cNvCxnSpPr>
              <a:cxnSpLocks noChangeShapeType="1"/>
              <a:stCxn id="45" idx="2"/>
              <a:endCxn id="43" idx="0"/>
            </p:cNvCxnSpPr>
            <p:nvPr/>
          </p:nvCxnSpPr>
          <p:spPr bwMode="auto">
            <a:xfrm flipH="1">
              <a:off x="2694223" y="1727663"/>
              <a:ext cx="1" cy="23265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6" name="AutoShape 40"/>
            <p:cNvCxnSpPr>
              <a:cxnSpLocks noChangeShapeType="1"/>
              <a:stCxn id="68" idx="0"/>
            </p:cNvCxnSpPr>
            <p:nvPr/>
          </p:nvCxnSpPr>
          <p:spPr bwMode="auto">
            <a:xfrm flipH="1" flipV="1">
              <a:off x="2991086" y="3411600"/>
              <a:ext cx="397473" cy="144441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7" name="Oval 33"/>
            <p:cNvSpPr>
              <a:spLocks noChangeArrowheads="1"/>
            </p:cNvSpPr>
            <p:nvPr/>
          </p:nvSpPr>
          <p:spPr bwMode="auto">
            <a:xfrm>
              <a:off x="2273983" y="4118000"/>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b="1" dirty="0" smtClean="0">
                  <a:latin typeface="Times New Roman"/>
                  <a:cs typeface="Times New Roman"/>
                  <a:sym typeface="Symbol"/>
                </a:rPr>
                <a:t></a:t>
              </a:r>
              <a:endParaRPr lang="en-US" sz="2000" b="1" dirty="0">
                <a:latin typeface="Arial Black" pitchFamily="34" charset="0"/>
                <a:sym typeface="Symbol" pitchFamily="18" charset="2"/>
              </a:endParaRPr>
            </a:p>
          </p:txBody>
        </p:sp>
        <p:cxnSp>
          <p:nvCxnSpPr>
            <p:cNvPr id="59" name="AutoShape 40"/>
            <p:cNvCxnSpPr>
              <a:cxnSpLocks noChangeShapeType="1"/>
              <a:stCxn id="69" idx="7"/>
              <a:endCxn id="57" idx="3"/>
            </p:cNvCxnSpPr>
            <p:nvPr/>
          </p:nvCxnSpPr>
          <p:spPr bwMode="auto">
            <a:xfrm flipV="1">
              <a:off x="2182769" y="4664071"/>
              <a:ext cx="184904" cy="10874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0" name="Oval 33"/>
            <p:cNvSpPr>
              <a:spLocks noChangeArrowheads="1"/>
            </p:cNvSpPr>
            <p:nvPr/>
          </p:nvSpPr>
          <p:spPr bwMode="auto">
            <a:xfrm>
              <a:off x="475191" y="5657812"/>
              <a:ext cx="639762" cy="639763"/>
            </a:xfrm>
            <a:prstGeom prst="ellipse">
              <a:avLst/>
            </a:prstGeom>
            <a:solidFill>
              <a:schemeClr val="accent6">
                <a:lumMod val="20000"/>
                <a:lumOff val="8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endParaRPr lang="en-US" sz="2000" dirty="0">
                <a:latin typeface="Times New Roman" pitchFamily="18" charset="0"/>
                <a:cs typeface="Times New Roman" pitchFamily="18" charset="0"/>
                <a:sym typeface="Symbol" pitchFamily="18" charset="2"/>
              </a:endParaRPr>
            </a:p>
          </p:txBody>
        </p:sp>
        <p:cxnSp>
          <p:nvCxnSpPr>
            <p:cNvPr id="64" name="AutoShape 40"/>
            <p:cNvCxnSpPr>
              <a:cxnSpLocks noChangeShapeType="1"/>
              <a:stCxn id="60" idx="7"/>
            </p:cNvCxnSpPr>
            <p:nvPr/>
          </p:nvCxnSpPr>
          <p:spPr bwMode="auto">
            <a:xfrm flipV="1">
              <a:off x="1021263" y="3411599"/>
              <a:ext cx="1376098" cy="2339904"/>
            </a:xfrm>
            <a:prstGeom prst="straightConnector1">
              <a:avLst/>
            </a:prstGeom>
            <a:noFill/>
            <a:ln w="952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cxnSp>
        <p:sp>
          <p:nvSpPr>
            <p:cNvPr id="65" name="Rectangle 35"/>
            <p:cNvSpPr>
              <a:spLocks noChangeArrowheads="1"/>
            </p:cNvSpPr>
            <p:nvPr/>
          </p:nvSpPr>
          <p:spPr bwMode="auto">
            <a:xfrm>
              <a:off x="2397361" y="2817874"/>
              <a:ext cx="593725" cy="593725"/>
            </a:xfrm>
            <a:prstGeom prst="rect">
              <a:avLst/>
            </a:prstGeom>
            <a:solidFill>
              <a:srgbClr val="FFFF99"/>
            </a:solidFill>
            <a:ln w="9525">
              <a:solidFill>
                <a:schemeClr val="tx1"/>
              </a:solidFill>
              <a:miter lim="800000"/>
              <a:headEnd/>
              <a:tailEnd/>
            </a:ln>
          </p:spPr>
          <p:txBody>
            <a:bodyPr wrap="none" anchor="ctr"/>
            <a:lstStyle/>
            <a:p>
              <a:pPr algn="ctr"/>
              <a:r>
                <a:rPr lang="en-US" b="1" dirty="0" smtClean="0">
                  <a:latin typeface="Arial Black" pitchFamily="34" charset="0"/>
                  <a:sym typeface="Symbol"/>
                </a:rPr>
                <a:t></a:t>
              </a:r>
              <a:endParaRPr lang="en-US" b="1" dirty="0">
                <a:latin typeface="Arial Black" pitchFamily="34" charset="0"/>
                <a:sym typeface="Symbol" pitchFamily="18" charset="2"/>
              </a:endParaRPr>
            </a:p>
          </p:txBody>
        </p:sp>
        <p:cxnSp>
          <p:nvCxnSpPr>
            <p:cNvPr id="67" name="AutoShape 36"/>
            <p:cNvCxnSpPr>
              <a:cxnSpLocks noChangeShapeType="1"/>
              <a:stCxn id="57" idx="0"/>
              <a:endCxn id="65" idx="2"/>
            </p:cNvCxnSpPr>
            <p:nvPr/>
          </p:nvCxnSpPr>
          <p:spPr bwMode="auto">
            <a:xfrm flipV="1">
              <a:off x="2593865" y="3411598"/>
              <a:ext cx="100359" cy="70640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 name="Oval 33"/>
            <p:cNvSpPr>
              <a:spLocks noChangeArrowheads="1"/>
            </p:cNvSpPr>
            <p:nvPr/>
          </p:nvSpPr>
          <p:spPr bwMode="auto">
            <a:xfrm>
              <a:off x="3068677" y="4856017"/>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b="1" dirty="0" smtClean="0">
                  <a:latin typeface="Times New Roman"/>
                  <a:cs typeface="Times New Roman"/>
                  <a:sym typeface="Symbol"/>
                </a:rPr>
                <a:t></a:t>
              </a:r>
              <a:endParaRPr lang="en-US" sz="2000" b="1" dirty="0">
                <a:latin typeface="Arial Black" pitchFamily="34" charset="0"/>
                <a:sym typeface="Symbol" pitchFamily="18" charset="2"/>
              </a:endParaRPr>
            </a:p>
          </p:txBody>
        </p:sp>
        <p:sp>
          <p:nvSpPr>
            <p:cNvPr id="69" name="Oval 33"/>
            <p:cNvSpPr>
              <a:spLocks noChangeArrowheads="1"/>
            </p:cNvSpPr>
            <p:nvPr/>
          </p:nvSpPr>
          <p:spPr bwMode="auto">
            <a:xfrm>
              <a:off x="1636698"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r>
                <a:rPr lang="el-GR" sz="2000" b="1" baseline="-25000" dirty="0" smtClean="0">
                  <a:latin typeface="Times New Roman"/>
                  <a:cs typeface="Times New Roman"/>
                  <a:sym typeface="Symbol"/>
                </a:rPr>
                <a:t></a:t>
              </a:r>
              <a:endParaRPr lang="en-US" sz="2000" baseline="-25000" dirty="0">
                <a:latin typeface="Times New Roman" pitchFamily="18" charset="0"/>
                <a:cs typeface="Times New Roman" pitchFamily="18" charset="0"/>
                <a:sym typeface="Symbol" pitchFamily="18" charset="2"/>
              </a:endParaRPr>
            </a:p>
          </p:txBody>
        </p:sp>
        <p:sp>
          <p:nvSpPr>
            <p:cNvPr id="70" name="Oval 33"/>
            <p:cNvSpPr>
              <a:spLocks noChangeArrowheads="1"/>
            </p:cNvSpPr>
            <p:nvPr/>
          </p:nvSpPr>
          <p:spPr bwMode="auto">
            <a:xfrm>
              <a:off x="3068677" y="5657812"/>
              <a:ext cx="639762" cy="639763"/>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l-GR" sz="2000" dirty="0" smtClean="0">
                  <a:latin typeface="Times New Roman"/>
                  <a:cs typeface="Times New Roman"/>
                  <a:sym typeface="Symbol"/>
                </a:rPr>
                <a:t>σ</a:t>
              </a:r>
              <a:r>
                <a:rPr lang="el-GR" sz="2000" b="1" baseline="-25000" dirty="0" smtClean="0">
                  <a:latin typeface="Times New Roman"/>
                  <a:cs typeface="Times New Roman"/>
                  <a:sym typeface="Symbol"/>
                </a:rPr>
                <a:t></a:t>
              </a:r>
              <a:endParaRPr lang="en-US" sz="2000" baseline="-25000" dirty="0">
                <a:latin typeface="Times New Roman" pitchFamily="18" charset="0"/>
                <a:cs typeface="Times New Roman" pitchFamily="18" charset="0"/>
                <a:sym typeface="Symbol" pitchFamily="18" charset="2"/>
              </a:endParaRPr>
            </a:p>
          </p:txBody>
        </p:sp>
        <p:cxnSp>
          <p:nvCxnSpPr>
            <p:cNvPr id="71" name="AutoShape 40"/>
            <p:cNvCxnSpPr>
              <a:cxnSpLocks noChangeShapeType="1"/>
              <a:stCxn id="70" idx="0"/>
              <a:endCxn id="68" idx="4"/>
            </p:cNvCxnSpPr>
            <p:nvPr/>
          </p:nvCxnSpPr>
          <p:spPr bwMode="auto">
            <a:xfrm flipV="1">
              <a:off x="3388558" y="5495780"/>
              <a:ext cx="0" cy="16203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 name="Rectangle 35"/>
            <p:cNvSpPr>
              <a:spLocks noChangeArrowheads="1"/>
            </p:cNvSpPr>
            <p:nvPr/>
          </p:nvSpPr>
          <p:spPr bwMode="auto">
            <a:xfrm>
              <a:off x="1456942"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WS</a:t>
              </a:r>
              <a:endParaRPr lang="en-US" b="1" i="1" baseline="-25000" dirty="0">
                <a:latin typeface="Book Antiqua" pitchFamily="18" charset="0"/>
              </a:endParaRPr>
            </a:p>
          </p:txBody>
        </p:sp>
        <p:sp>
          <p:nvSpPr>
            <p:cNvPr id="73" name="Rectangle 35"/>
            <p:cNvSpPr>
              <a:spLocks noChangeArrowheads="1"/>
            </p:cNvSpPr>
            <p:nvPr/>
          </p:nvSpPr>
          <p:spPr bwMode="auto">
            <a:xfrm>
              <a:off x="732112" y="1133938"/>
              <a:ext cx="593725" cy="593725"/>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a:r>
                <a:rPr lang="en-US" b="1" i="1" dirty="0" smtClean="0">
                  <a:latin typeface="Book Antiqua" pitchFamily="18" charset="0"/>
                </a:rPr>
                <a:t>T</a:t>
              </a:r>
              <a:endParaRPr lang="en-US" b="1" i="1" baseline="-25000" dirty="0">
                <a:latin typeface="Book Antiqua" pitchFamily="18" charset="0"/>
              </a:endParaRPr>
            </a:p>
          </p:txBody>
        </p:sp>
        <p:cxnSp>
          <p:nvCxnSpPr>
            <p:cNvPr id="74" name="AutoShape 37"/>
            <p:cNvCxnSpPr>
              <a:cxnSpLocks noChangeShapeType="1"/>
              <a:stCxn id="72" idx="2"/>
              <a:endCxn id="65" idx="1"/>
            </p:cNvCxnSpPr>
            <p:nvPr/>
          </p:nvCxnSpPr>
          <p:spPr bwMode="auto">
            <a:xfrm>
              <a:off x="1753805" y="1727663"/>
              <a:ext cx="643556" cy="138707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 name="AutoShape 37"/>
            <p:cNvCxnSpPr>
              <a:cxnSpLocks noChangeShapeType="1"/>
              <a:stCxn id="73" idx="2"/>
            </p:cNvCxnSpPr>
            <p:nvPr/>
          </p:nvCxnSpPr>
          <p:spPr bwMode="auto">
            <a:xfrm>
              <a:off x="1028975" y="1727663"/>
              <a:ext cx="1338699" cy="153018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49675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0049" name="Picture 1"/>
          <p:cNvPicPr>
            <a:picLocks noChangeAspect="1" noChangeArrowheads="1"/>
          </p:cNvPicPr>
          <p:nvPr/>
        </p:nvPicPr>
        <p:blipFill>
          <a:blip r:embed="rId2" cstate="print"/>
          <a:srcRect/>
          <a:stretch>
            <a:fillRect/>
          </a:stretch>
        </p:blipFill>
        <p:spPr bwMode="auto">
          <a:xfrm>
            <a:off x="521164" y="990600"/>
            <a:ext cx="7070262" cy="5867400"/>
          </a:xfrm>
          <a:prstGeom prst="rect">
            <a:avLst/>
          </a:prstGeom>
          <a:noFill/>
          <a:ln w="9525">
            <a:noFill/>
            <a:miter lim="800000"/>
            <a:headEnd/>
            <a:tailEnd/>
          </a:ln>
        </p:spPr>
      </p:pic>
      <p:sp>
        <p:nvSpPr>
          <p:cNvPr id="19" name="Title 1"/>
          <p:cNvSpPr txBox="1">
            <a:spLocks/>
          </p:cNvSpPr>
          <p:nvPr/>
        </p:nvSpPr>
        <p:spPr>
          <a:xfrm>
            <a:off x="457200" y="0"/>
            <a:ext cx="82296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Comic Sans MS" panose="030F0702030302020204" pitchFamily="66" charset="0"/>
                <a:ea typeface="+mj-ea"/>
                <a:cs typeface="Times New Roman" pitchFamily="18" charset="0"/>
              </a:rPr>
              <a:t>Implement (code) models: Model 1</a:t>
            </a:r>
            <a:endParaRPr kumimoji="0" lang="en-US" sz="3200" b="0" i="0" u="none" strike="noStrike" kern="1200" cap="none" spc="0" normalizeH="0" baseline="0" noProof="0" dirty="0">
              <a:ln>
                <a:noFill/>
              </a:ln>
              <a:solidFill>
                <a:srgbClr val="0000FF"/>
              </a:solidFill>
              <a:effectLst/>
              <a:uLnTx/>
              <a:uFillTx/>
              <a:latin typeface="Comic Sans MS" panose="030F0702030302020204" pitchFamily="66" charset="0"/>
              <a:ea typeface="+mj-ea"/>
              <a:cs typeface="Times New Roman" pitchFamily="18" charset="0"/>
            </a:endParaRPr>
          </a:p>
        </p:txBody>
      </p:sp>
      <p:sp>
        <p:nvSpPr>
          <p:cNvPr id="20" name="TextBox 19"/>
          <p:cNvSpPr txBox="1"/>
          <p:nvPr/>
        </p:nvSpPr>
        <p:spPr>
          <a:xfrm>
            <a:off x="6217139" y="727188"/>
            <a:ext cx="2433102" cy="369332"/>
          </a:xfrm>
          <a:prstGeom prst="rect">
            <a:avLst/>
          </a:prstGeom>
          <a:noFill/>
        </p:spPr>
        <p:txBody>
          <a:bodyPr wrap="none" rtlCol="0">
            <a:spAutoFit/>
          </a:bodyPr>
          <a:lstStyle/>
          <a:p>
            <a:r>
              <a:rPr lang="en-US" i="1" dirty="0" smtClean="0">
                <a:solidFill>
                  <a:srgbClr val="0000FF"/>
                </a:solidFill>
                <a:latin typeface="Times New Roman" pitchFamily="18" charset="0"/>
                <a:cs typeface="Times New Roman" pitchFamily="18" charset="0"/>
              </a:rPr>
              <a:t>BUGS code shown here.</a:t>
            </a:r>
            <a:endParaRPr lang="en-US" i="1" dirty="0">
              <a:solidFill>
                <a:srgbClr val="0000FF"/>
              </a:solidFill>
              <a:latin typeface="Times New Roman" pitchFamily="18" charset="0"/>
              <a:cs typeface="Times New Roman" pitchFamily="18" charset="0"/>
            </a:endParaRPr>
          </a:p>
        </p:txBody>
      </p:sp>
      <p:sp>
        <p:nvSpPr>
          <p:cNvPr id="2" name="TextBox 1"/>
          <p:cNvSpPr txBox="1"/>
          <p:nvPr/>
        </p:nvSpPr>
        <p:spPr>
          <a:xfrm>
            <a:off x="838200" y="3048000"/>
            <a:ext cx="5181600" cy="381000"/>
          </a:xfrm>
          <a:prstGeom prst="rect">
            <a:avLst/>
          </a:prstGeom>
          <a:noFill/>
          <a:ln>
            <a:solidFill>
              <a:srgbClr val="FF0000"/>
            </a:solidFill>
          </a:ln>
        </p:spPr>
        <p:txBody>
          <a:bodyPr wrap="square" rtlCol="0">
            <a:spAutoFit/>
          </a:bodyPr>
          <a:lstStyle/>
          <a:p>
            <a:endParaRPr lang="es-CL" dirty="0"/>
          </a:p>
        </p:txBody>
      </p:sp>
    </p:spTree>
    <p:extLst>
      <p:ext uri="{BB962C8B-B14F-4D97-AF65-F5344CB8AC3E}">
        <p14:creationId xmlns:p14="http://schemas.microsoft.com/office/powerpoint/2010/main" val="4131126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a:grpSpLocks noChangeAspect="1"/>
          </p:cNvGrpSpPr>
          <p:nvPr/>
        </p:nvGrpSpPr>
        <p:grpSpPr>
          <a:xfrm>
            <a:off x="569594" y="521119"/>
            <a:ext cx="7355206" cy="6260682"/>
            <a:chOff x="895350" y="1566863"/>
            <a:chExt cx="7200900" cy="6129337"/>
          </a:xfrm>
        </p:grpSpPr>
        <p:pic>
          <p:nvPicPr>
            <p:cNvPr id="178178" name="Picture 2"/>
            <p:cNvPicPr>
              <a:picLocks noChangeAspect="1" noChangeArrowheads="1"/>
            </p:cNvPicPr>
            <p:nvPr/>
          </p:nvPicPr>
          <p:blipFill>
            <a:blip r:embed="rId2" cstate="print"/>
            <a:srcRect/>
            <a:stretch>
              <a:fillRect/>
            </a:stretch>
          </p:blipFill>
          <p:spPr bwMode="auto">
            <a:xfrm>
              <a:off x="1047750" y="1566863"/>
              <a:ext cx="7048500" cy="3724275"/>
            </a:xfrm>
            <a:prstGeom prst="rect">
              <a:avLst/>
            </a:prstGeom>
            <a:noFill/>
            <a:ln w="9525">
              <a:noFill/>
              <a:miter lim="800000"/>
              <a:headEnd/>
              <a:tailEnd/>
            </a:ln>
          </p:spPr>
        </p:pic>
        <p:pic>
          <p:nvPicPr>
            <p:cNvPr id="178179" name="Picture 3"/>
            <p:cNvPicPr>
              <a:picLocks noChangeAspect="1" noChangeArrowheads="1"/>
            </p:cNvPicPr>
            <p:nvPr/>
          </p:nvPicPr>
          <p:blipFill>
            <a:blip r:embed="rId3" cstate="print"/>
            <a:srcRect t="6857"/>
            <a:stretch>
              <a:fillRect/>
            </a:stretch>
          </p:blipFill>
          <p:spPr bwMode="auto">
            <a:xfrm>
              <a:off x="895350" y="5212069"/>
              <a:ext cx="5372100" cy="2484131"/>
            </a:xfrm>
            <a:prstGeom prst="rect">
              <a:avLst/>
            </a:prstGeom>
            <a:noFill/>
            <a:ln w="9525">
              <a:noFill/>
              <a:miter lim="800000"/>
              <a:headEnd/>
              <a:tailEnd/>
            </a:ln>
          </p:spPr>
        </p:pic>
      </p:gr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6217139" y="152400"/>
            <a:ext cx="2433102" cy="369332"/>
          </a:xfrm>
          <a:prstGeom prst="rect">
            <a:avLst/>
          </a:prstGeom>
          <a:noFill/>
        </p:spPr>
        <p:txBody>
          <a:bodyPr wrap="none" rtlCol="0">
            <a:spAutoFit/>
          </a:bodyPr>
          <a:lstStyle/>
          <a:p>
            <a:r>
              <a:rPr lang="en-US" i="1" dirty="0" smtClean="0">
                <a:solidFill>
                  <a:srgbClr val="0000FF"/>
                </a:solidFill>
                <a:latin typeface="Times New Roman" pitchFamily="18" charset="0"/>
                <a:cs typeface="Times New Roman" pitchFamily="18" charset="0"/>
              </a:rPr>
              <a:t>BUGS code shown here.</a:t>
            </a:r>
            <a:endParaRPr lang="en-US" i="1" dirty="0">
              <a:solidFill>
                <a:srgbClr val="0000FF"/>
              </a:solidFill>
              <a:latin typeface="Times New Roman" pitchFamily="18" charset="0"/>
              <a:cs typeface="Times New Roman" pitchFamily="18" charset="0"/>
            </a:endParaRPr>
          </a:p>
        </p:txBody>
      </p:sp>
      <p:sp>
        <p:nvSpPr>
          <p:cNvPr id="3" name="Rectangle 2"/>
          <p:cNvSpPr/>
          <p:nvPr/>
        </p:nvSpPr>
        <p:spPr>
          <a:xfrm>
            <a:off x="838200" y="5513118"/>
            <a:ext cx="2932340" cy="4304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581045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cstate="print"/>
          <a:srcRect/>
          <a:stretch>
            <a:fillRect/>
          </a:stretch>
        </p:blipFill>
        <p:spPr bwMode="auto">
          <a:xfrm>
            <a:off x="838200" y="888815"/>
            <a:ext cx="7338060" cy="5684863"/>
          </a:xfrm>
          <a:prstGeom prst="rect">
            <a:avLst/>
          </a:prstGeom>
          <a:noFill/>
          <a:ln w="9525">
            <a:noFill/>
            <a:miter lim="800000"/>
            <a:headEnd/>
            <a:tailEnd/>
          </a:ln>
        </p:spPr>
      </p:pic>
      <p:sp>
        <p:nvSpPr>
          <p:cNvPr id="4" name="Slide Number Placeholder 3"/>
          <p:cNvSpPr>
            <a:spLocks noGrp="1"/>
          </p:cNvSpPr>
          <p:nvPr>
            <p:ph type="sldNum" sz="quarter" idx="12"/>
          </p:nvPr>
        </p:nvSpPr>
        <p:spPr>
          <a:xfrm>
            <a:off x="6219258" y="6356350"/>
            <a:ext cx="2133600" cy="365125"/>
          </a:xfrm>
        </p:spPr>
        <p:txBody>
          <a:bodyPr/>
          <a:lstStyle/>
          <a:p>
            <a:fld id="{50C90246-3977-4BD8-B189-2CCF5C9855C1}" type="slidenum">
              <a:rPr lang="en-US" smtClean="0"/>
              <a:pPr/>
              <a:t>57</a:t>
            </a:fld>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p:cNvSpPr txBox="1"/>
          <p:nvPr/>
        </p:nvSpPr>
        <p:spPr>
          <a:xfrm>
            <a:off x="6217139" y="727188"/>
            <a:ext cx="2433102" cy="369332"/>
          </a:xfrm>
          <a:prstGeom prst="rect">
            <a:avLst/>
          </a:prstGeom>
          <a:noFill/>
        </p:spPr>
        <p:txBody>
          <a:bodyPr wrap="none" rtlCol="0">
            <a:spAutoFit/>
          </a:bodyPr>
          <a:lstStyle/>
          <a:p>
            <a:r>
              <a:rPr lang="en-US" i="1" dirty="0" smtClean="0">
                <a:solidFill>
                  <a:srgbClr val="0000FF"/>
                </a:solidFill>
                <a:latin typeface="Times New Roman" pitchFamily="18" charset="0"/>
                <a:cs typeface="Times New Roman" pitchFamily="18" charset="0"/>
              </a:rPr>
              <a:t>BUGS code shown here.</a:t>
            </a:r>
            <a:endParaRPr lang="en-US" i="1" dirty="0">
              <a:solidFill>
                <a:srgbClr val="0000FF"/>
              </a:solidFill>
              <a:latin typeface="Times New Roman" pitchFamily="18" charset="0"/>
              <a:cs typeface="Times New Roman" pitchFamily="18" charset="0"/>
            </a:endParaRPr>
          </a:p>
        </p:txBody>
      </p:sp>
      <p:sp>
        <p:nvSpPr>
          <p:cNvPr id="15" name="Title 1"/>
          <p:cNvSpPr txBox="1">
            <a:spLocks/>
          </p:cNvSpPr>
          <p:nvPr/>
        </p:nvSpPr>
        <p:spPr>
          <a:xfrm>
            <a:off x="457200" y="0"/>
            <a:ext cx="8229600" cy="6858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0000FF"/>
                </a:solidFill>
                <a:effectLst/>
                <a:uLnTx/>
                <a:uFillTx/>
                <a:latin typeface="Comic Sans MS" panose="030F0702030302020204" pitchFamily="66" charset="0"/>
                <a:ea typeface="+mj-ea"/>
                <a:cs typeface="Times New Roman" pitchFamily="18" charset="0"/>
              </a:rPr>
              <a:t>Implement</a:t>
            </a:r>
            <a:r>
              <a:rPr kumimoji="0" lang="en-US" sz="3200" b="0" i="0" u="none" strike="noStrike" kern="1200" cap="none" spc="0" normalizeH="0" noProof="0" dirty="0" smtClean="0">
                <a:ln>
                  <a:noFill/>
                </a:ln>
                <a:solidFill>
                  <a:srgbClr val="0000FF"/>
                </a:solidFill>
                <a:effectLst/>
                <a:uLnTx/>
                <a:uFillTx/>
                <a:latin typeface="Comic Sans MS" panose="030F0702030302020204" pitchFamily="66" charset="0"/>
                <a:ea typeface="+mj-ea"/>
                <a:cs typeface="Times New Roman" pitchFamily="18" charset="0"/>
              </a:rPr>
              <a:t> </a:t>
            </a:r>
            <a:r>
              <a:rPr kumimoji="0" lang="en-US" sz="3200" b="0" i="0" u="none" strike="noStrike" kern="1200" cap="none" spc="0" normalizeH="0" baseline="0" noProof="0" dirty="0" smtClean="0">
                <a:ln>
                  <a:noFill/>
                </a:ln>
                <a:solidFill>
                  <a:srgbClr val="0000FF"/>
                </a:solidFill>
                <a:effectLst/>
                <a:uLnTx/>
                <a:uFillTx/>
                <a:latin typeface="Comic Sans MS" panose="030F0702030302020204" pitchFamily="66" charset="0"/>
                <a:ea typeface="+mj-ea"/>
                <a:cs typeface="Times New Roman" pitchFamily="18" charset="0"/>
              </a:rPr>
              <a:t>models: Model 2 (no </a:t>
            </a:r>
            <a:r>
              <a:rPr kumimoji="0" lang="en-US" sz="3200" b="0" i="0" u="none" strike="noStrike" kern="1200" cap="none" spc="0" normalizeH="0" baseline="0" noProof="0" dirty="0" err="1" smtClean="0">
                <a:ln>
                  <a:noFill/>
                </a:ln>
                <a:solidFill>
                  <a:srgbClr val="0000FF"/>
                </a:solidFill>
                <a:effectLst/>
                <a:uLnTx/>
                <a:uFillTx/>
                <a:latin typeface="Comic Sans MS" panose="030F0702030302020204" pitchFamily="66" charset="0"/>
                <a:ea typeface="+mj-ea"/>
                <a:cs typeface="Times New Roman" pitchFamily="18" charset="0"/>
              </a:rPr>
              <a:t>overdispersion</a:t>
            </a:r>
            <a:r>
              <a:rPr kumimoji="0" lang="en-US" sz="3200" b="0" i="0" u="none" strike="noStrike" kern="1200" cap="none" spc="0" normalizeH="0" baseline="0" noProof="0" dirty="0" smtClean="0">
                <a:ln>
                  <a:noFill/>
                </a:ln>
                <a:solidFill>
                  <a:srgbClr val="0000FF"/>
                </a:solidFill>
                <a:effectLst/>
                <a:uLnTx/>
                <a:uFillTx/>
                <a:latin typeface="Comic Sans MS" panose="030F0702030302020204" pitchFamily="66" charset="0"/>
                <a:ea typeface="+mj-ea"/>
                <a:cs typeface="Times New Roman" pitchFamily="18" charset="0"/>
              </a:rPr>
              <a:t>)</a:t>
            </a:r>
            <a:endParaRPr kumimoji="0" lang="en-US" sz="3200" b="0" i="0" u="none" strike="noStrike" kern="1200" cap="none" spc="0" normalizeH="0" baseline="0" noProof="0" dirty="0">
              <a:ln>
                <a:noFill/>
              </a:ln>
              <a:solidFill>
                <a:srgbClr val="0000FF"/>
              </a:solidFill>
              <a:effectLst/>
              <a:uLnTx/>
              <a:uFillTx/>
              <a:latin typeface="Comic Sans MS" panose="030F0702030302020204" pitchFamily="66" charset="0"/>
              <a:ea typeface="+mj-ea"/>
              <a:cs typeface="Times New Roman" pitchFamily="18" charset="0"/>
            </a:endParaRPr>
          </a:p>
        </p:txBody>
      </p:sp>
    </p:spTree>
    <p:extLst>
      <p:ext uri="{BB962C8B-B14F-4D97-AF65-F5344CB8AC3E}">
        <p14:creationId xmlns:p14="http://schemas.microsoft.com/office/powerpoint/2010/main" val="21955249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Evaluate results/make inferences</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p:cNvSpPr txBox="1"/>
          <p:nvPr/>
        </p:nvSpPr>
        <p:spPr>
          <a:xfrm>
            <a:off x="883143" y="1100016"/>
            <a:ext cx="7389010" cy="369332"/>
          </a:xfrm>
          <a:prstGeom prst="rect">
            <a:avLst/>
          </a:prstGeom>
          <a:noFill/>
        </p:spPr>
        <p:txBody>
          <a:bodyPr wrap="none" rtlCol="0">
            <a:spAutoFit/>
          </a:bodyPr>
          <a:lstStyle/>
          <a:p>
            <a:r>
              <a:rPr lang="en-US" b="1" dirty="0" smtClean="0"/>
              <a:t>Model 1</a:t>
            </a:r>
            <a:r>
              <a:rPr lang="en-US" dirty="0" smtClean="0"/>
              <a:t>: includes over-dispersion, example (temperature effects at sp level):</a:t>
            </a:r>
            <a:endParaRPr lang="en-US" dirty="0"/>
          </a:p>
        </p:txBody>
      </p:sp>
      <p:pic>
        <p:nvPicPr>
          <p:cNvPr id="114690" name="Picture 2"/>
          <p:cNvPicPr>
            <a:picLocks noChangeAspect="1" noChangeArrowheads="1"/>
          </p:cNvPicPr>
          <p:nvPr/>
        </p:nvPicPr>
        <p:blipFill>
          <a:blip r:embed="rId4" cstate="print"/>
          <a:srcRect/>
          <a:stretch>
            <a:fillRect/>
          </a:stretch>
        </p:blipFill>
        <p:spPr bwMode="auto">
          <a:xfrm>
            <a:off x="2214563" y="2079625"/>
            <a:ext cx="4422775" cy="2701925"/>
          </a:xfrm>
          <a:prstGeom prst="rect">
            <a:avLst/>
          </a:prstGeom>
          <a:noFill/>
          <a:ln w="9525">
            <a:noFill/>
            <a:miter lim="800000"/>
            <a:headEnd/>
            <a:tailEnd/>
          </a:ln>
          <a:effectLst/>
        </p:spPr>
      </p:pic>
      <p:cxnSp>
        <p:nvCxnSpPr>
          <p:cNvPr id="19" name="Straight Connector 18"/>
          <p:cNvCxnSpPr/>
          <p:nvPr/>
        </p:nvCxnSpPr>
        <p:spPr>
          <a:xfrm flipH="1">
            <a:off x="2758802" y="3360614"/>
            <a:ext cx="3886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Line Callout 3 19"/>
          <p:cNvSpPr/>
          <p:nvPr/>
        </p:nvSpPr>
        <p:spPr>
          <a:xfrm flipH="1">
            <a:off x="6103815" y="3141785"/>
            <a:ext cx="390770" cy="531446"/>
          </a:xfrm>
          <a:prstGeom prst="borderCallout3">
            <a:avLst>
              <a:gd name="adj1" fmla="val 18750"/>
              <a:gd name="adj2" fmla="val -8333"/>
              <a:gd name="adj3" fmla="val 18750"/>
              <a:gd name="adj4" fmla="val -16667"/>
              <a:gd name="adj5" fmla="val 13235"/>
              <a:gd name="adj6" fmla="val -112667"/>
              <a:gd name="adj7" fmla="val 121787"/>
              <a:gd name="adj8" fmla="val -124333"/>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721233" y="3720124"/>
            <a:ext cx="2133918"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Population-level parameter</a:t>
            </a:r>
            <a:endParaRPr lang="en-US" sz="1400" dirty="0">
              <a:latin typeface="Times New Roman" pitchFamily="18" charset="0"/>
              <a:cs typeface="Times New Roman" pitchFamily="18" charset="0"/>
            </a:endParaRPr>
          </a:p>
        </p:txBody>
      </p:sp>
      <p:graphicFrame>
        <p:nvGraphicFramePr>
          <p:cNvPr id="114692" name="Object 4"/>
          <p:cNvGraphicFramePr>
            <a:graphicFrameLocks noChangeAspect="1"/>
          </p:cNvGraphicFramePr>
          <p:nvPr/>
        </p:nvGraphicFramePr>
        <p:xfrm>
          <a:off x="7601195" y="3958373"/>
          <a:ext cx="357188" cy="511175"/>
        </p:xfrm>
        <a:graphic>
          <a:graphicData uri="http://schemas.openxmlformats.org/presentationml/2006/ole">
            <mc:AlternateContent xmlns:mc="http://schemas.openxmlformats.org/markup-compatibility/2006">
              <mc:Choice xmlns:v="urn:schemas-microsoft-com:vml" Requires="v">
                <p:oleObj spid="_x0000_s57422" name="Equation" r:id="rId5" imgW="177569" imgH="253670" progId="">
                  <p:embed/>
                </p:oleObj>
              </mc:Choice>
              <mc:Fallback>
                <p:oleObj name="Equation" r:id="rId5" imgW="177569" imgH="25367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195" y="3958373"/>
                        <a:ext cx="357188"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nvGraphicFramePr>
        <p:xfrm>
          <a:off x="2752725" y="1620838"/>
          <a:ext cx="3863975" cy="307975"/>
        </p:xfrm>
        <a:graphic>
          <a:graphicData uri="http://schemas.openxmlformats.org/presentationml/2006/ole">
            <mc:AlternateContent xmlns:mc="http://schemas.openxmlformats.org/markup-compatibility/2006">
              <mc:Choice xmlns:v="urn:schemas-microsoft-com:vml" Requires="v">
                <p:oleObj spid="_x0000_s57423" name="Equation" r:id="rId7" imgW="3860800" imgH="304800" progId="">
                  <p:embed/>
                </p:oleObj>
              </mc:Choice>
              <mc:Fallback>
                <p:oleObj name="Equation" r:id="rId7" imgW="3860800" imgH="304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1620838"/>
                        <a:ext cx="3863975"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Table 24"/>
          <p:cNvGraphicFramePr>
            <a:graphicFrameLocks noGrp="1"/>
          </p:cNvGraphicFramePr>
          <p:nvPr/>
        </p:nvGraphicFramePr>
        <p:xfrm>
          <a:off x="1312987" y="5614376"/>
          <a:ext cx="6049104" cy="445770"/>
        </p:xfrm>
        <a:graphic>
          <a:graphicData uri="http://schemas.openxmlformats.org/drawingml/2006/table">
            <a:tbl>
              <a:tblPr/>
              <a:tblGrid>
                <a:gridCol w="1008184"/>
                <a:gridCol w="1008184"/>
                <a:gridCol w="1008184"/>
                <a:gridCol w="1008184"/>
                <a:gridCol w="1008184"/>
                <a:gridCol w="1008184"/>
              </a:tblGrid>
              <a:tr h="190500">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mean</a:t>
                      </a:r>
                    </a:p>
                  </a:txBody>
                  <a:tcPr marL="9525" marR="9525" marT="9525" marB="0" anchor="b">
                    <a:lnL>
                      <a:noFill/>
                    </a:lnL>
                    <a:lnR>
                      <a:noFill/>
                    </a:lnR>
                    <a:lnT>
                      <a:noFill/>
                    </a:lnT>
                    <a:lnB>
                      <a:noFill/>
                    </a:lnB>
                  </a:tcPr>
                </a:tc>
                <a:tc>
                  <a:txBody>
                    <a:bodyPr/>
                    <a:lstStyle/>
                    <a:p>
                      <a:pPr algn="ctr" fontAlgn="b"/>
                      <a:r>
                        <a:rPr lang="en-US" sz="1400" b="0" i="0" u="none" strike="noStrike" dirty="0" err="1">
                          <a:solidFill>
                            <a:srgbClr val="000000"/>
                          </a:solidFill>
                          <a:latin typeface="Calibri"/>
                        </a:rPr>
                        <a:t>sd</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val2.5pc</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median</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val97.5pc</a:t>
                      </a:r>
                    </a:p>
                  </a:txBody>
                  <a:tcPr marL="9525" marR="9525" marT="9525" marB="0" anchor="b">
                    <a:lnL>
                      <a:noFill/>
                    </a:lnL>
                    <a:lnR>
                      <a:noFill/>
                    </a:lnR>
                    <a:lnT>
                      <a:noFill/>
                    </a:lnT>
                    <a:lnB>
                      <a:noFill/>
                    </a:lnB>
                  </a:tcPr>
                </a:tc>
              </a:tr>
              <a:tr h="190500">
                <a:tc>
                  <a:txBody>
                    <a:bodyPr/>
                    <a:lstStyle/>
                    <a:p>
                      <a:pPr algn="l" fontAlgn="b"/>
                      <a:r>
                        <a:rPr lang="en-US" sz="1400" b="0" i="0" u="none" strike="noStrike" dirty="0" smtClean="0">
                          <a:solidFill>
                            <a:srgbClr val="000000"/>
                          </a:solidFill>
                          <a:latin typeface="Calibri"/>
                        </a:rPr>
                        <a:t>sig (</a:t>
                      </a:r>
                      <a:r>
                        <a:rPr lang="el-GR" sz="1400" b="0" i="0" u="none" strike="noStrike" dirty="0" smtClean="0">
                          <a:solidFill>
                            <a:srgbClr val="000000"/>
                          </a:solidFill>
                          <a:latin typeface="Times New Roman"/>
                          <a:cs typeface="Times New Roman"/>
                        </a:rPr>
                        <a:t>σ</a:t>
                      </a:r>
                      <a:r>
                        <a:rPr lang="en-US" sz="1400" b="0" i="0" u="none" strike="noStrike" dirty="0" smtClean="0">
                          <a:solidFill>
                            <a:srgbClr val="000000"/>
                          </a:solidFill>
                          <a:latin typeface="Calibri"/>
                        </a:rPr>
                        <a:t>)</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1.68</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0.07601</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1.538</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latin typeface="Calibri"/>
                        </a:rPr>
                        <a:t>1.678</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latin typeface="Calibri"/>
                        </a:rPr>
                        <a:t>1.84</a:t>
                      </a:r>
                    </a:p>
                  </a:txBody>
                  <a:tcPr marL="9525" marR="9525" marT="9525" marB="0" anchor="b">
                    <a:lnL>
                      <a:noFill/>
                    </a:lnL>
                    <a:lnR>
                      <a:noFill/>
                    </a:lnR>
                    <a:lnT>
                      <a:noFill/>
                    </a:lnT>
                    <a:lnB>
                      <a:noFill/>
                    </a:lnB>
                  </a:tcPr>
                </a:tc>
              </a:tr>
            </a:tbl>
          </a:graphicData>
        </a:graphic>
      </p:graphicFrame>
      <p:sp>
        <p:nvSpPr>
          <p:cNvPr id="26" name="TextBox 25"/>
          <p:cNvSpPr txBox="1"/>
          <p:nvPr/>
        </p:nvSpPr>
        <p:spPr>
          <a:xfrm>
            <a:off x="1253743" y="5074970"/>
            <a:ext cx="64366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Do the posterior stats for the over-dispersion standard deviation term indicate the presences of “significant” over-dispersion? </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9248129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Replicated data (Model 1)</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7762" name="Picture 2"/>
          <p:cNvPicPr>
            <a:picLocks noChangeAspect="1" noChangeArrowheads="1"/>
          </p:cNvPicPr>
          <p:nvPr/>
        </p:nvPicPr>
        <p:blipFill>
          <a:blip r:embed="rId3" cstate="print"/>
          <a:srcRect/>
          <a:stretch>
            <a:fillRect/>
          </a:stretch>
        </p:blipFill>
        <p:spPr bwMode="auto">
          <a:xfrm>
            <a:off x="1006548" y="1213217"/>
            <a:ext cx="3985203" cy="2400314"/>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4" cstate="print"/>
          <a:srcRect/>
          <a:stretch>
            <a:fillRect/>
          </a:stretch>
        </p:blipFill>
        <p:spPr bwMode="auto">
          <a:xfrm>
            <a:off x="1006548" y="3886066"/>
            <a:ext cx="3985203" cy="2400314"/>
          </a:xfrm>
          <a:prstGeom prst="rect">
            <a:avLst/>
          </a:prstGeom>
          <a:noFill/>
          <a:ln w="9525">
            <a:noFill/>
            <a:miter lim="800000"/>
            <a:headEnd/>
            <a:tailEnd/>
          </a:ln>
          <a:effectLst/>
        </p:spPr>
      </p:pic>
      <p:sp>
        <p:nvSpPr>
          <p:cNvPr id="13" name="TextBox 12"/>
          <p:cNvSpPr txBox="1"/>
          <p:nvPr/>
        </p:nvSpPr>
        <p:spPr>
          <a:xfrm>
            <a:off x="1828870" y="6361723"/>
            <a:ext cx="2368061" cy="369332"/>
          </a:xfrm>
          <a:prstGeom prst="rect">
            <a:avLst/>
          </a:prstGeom>
          <a:noFill/>
        </p:spPr>
        <p:txBody>
          <a:bodyPr wrap="square" rtlCol="0">
            <a:spAutoFit/>
          </a:bodyPr>
          <a:lstStyle/>
          <a:p>
            <a:r>
              <a:rPr lang="en-US" dirty="0" smtClean="0"/>
              <a:t>Observed # of birds (</a:t>
            </a:r>
            <a:r>
              <a:rPr lang="en-US" i="1" dirty="0" smtClean="0"/>
              <a:t>y</a:t>
            </a:r>
            <a:r>
              <a:rPr lang="en-US" dirty="0" smtClean="0"/>
              <a:t>)</a:t>
            </a:r>
            <a:endParaRPr lang="en-US" dirty="0"/>
          </a:p>
        </p:txBody>
      </p:sp>
      <p:sp>
        <p:nvSpPr>
          <p:cNvPr id="14" name="TextBox 13"/>
          <p:cNvSpPr txBox="1"/>
          <p:nvPr/>
        </p:nvSpPr>
        <p:spPr>
          <a:xfrm rot="16200000">
            <a:off x="-1391068" y="3348891"/>
            <a:ext cx="4013199" cy="646331"/>
          </a:xfrm>
          <a:prstGeom prst="rect">
            <a:avLst/>
          </a:prstGeom>
          <a:noFill/>
        </p:spPr>
        <p:txBody>
          <a:bodyPr wrap="square" rtlCol="0">
            <a:spAutoFit/>
          </a:bodyPr>
          <a:lstStyle/>
          <a:p>
            <a:pPr algn="ctr"/>
            <a:r>
              <a:rPr lang="en-US" dirty="0" smtClean="0"/>
              <a:t>Predicted # of birds</a:t>
            </a:r>
          </a:p>
          <a:p>
            <a:pPr algn="ctr"/>
            <a:r>
              <a:rPr lang="en-US" dirty="0" smtClean="0"/>
              <a:t>Posterior mean &amp; 95% CI for </a:t>
            </a:r>
            <a:r>
              <a:rPr lang="en-US" i="1" dirty="0" err="1" smtClean="0"/>
              <a:t>yrep</a:t>
            </a:r>
            <a:endParaRPr lang="en-US" i="1" dirty="0"/>
          </a:p>
        </p:txBody>
      </p:sp>
      <p:sp>
        <p:nvSpPr>
          <p:cNvPr id="15" name="TextBox 14"/>
          <p:cNvSpPr txBox="1"/>
          <p:nvPr/>
        </p:nvSpPr>
        <p:spPr>
          <a:xfrm>
            <a:off x="1301336" y="1168404"/>
            <a:ext cx="3075355" cy="830997"/>
          </a:xfrm>
          <a:prstGeom prst="rect">
            <a:avLst/>
          </a:prstGeom>
          <a:noFill/>
        </p:spPr>
        <p:txBody>
          <a:bodyPr wrap="square" rtlCol="0">
            <a:spAutoFit/>
          </a:bodyPr>
          <a:lstStyle/>
          <a:p>
            <a:r>
              <a:rPr lang="en-US" sz="1600" dirty="0" smtClean="0"/>
              <a:t>Species 8 (northern goshawk)</a:t>
            </a:r>
          </a:p>
          <a:p>
            <a:r>
              <a:rPr lang="en-US" sz="1600" dirty="0" smtClean="0"/>
              <a:t>R</a:t>
            </a:r>
            <a:r>
              <a:rPr lang="en-US" sz="1600" baseline="30000" dirty="0" smtClean="0"/>
              <a:t>2</a:t>
            </a:r>
            <a:r>
              <a:rPr lang="en-US" sz="1600" dirty="0" smtClean="0"/>
              <a:t> = 0.965</a:t>
            </a:r>
          </a:p>
          <a:p>
            <a:r>
              <a:rPr lang="en-US" sz="1600" dirty="0" smtClean="0"/>
              <a:t>Coverage = 100%</a:t>
            </a:r>
            <a:endParaRPr lang="en-US" sz="1600" dirty="0"/>
          </a:p>
        </p:txBody>
      </p:sp>
      <p:sp>
        <p:nvSpPr>
          <p:cNvPr id="16" name="TextBox 15"/>
          <p:cNvSpPr txBox="1"/>
          <p:nvPr/>
        </p:nvSpPr>
        <p:spPr>
          <a:xfrm>
            <a:off x="1352133" y="3845177"/>
            <a:ext cx="3915507" cy="830997"/>
          </a:xfrm>
          <a:prstGeom prst="rect">
            <a:avLst/>
          </a:prstGeom>
          <a:noFill/>
        </p:spPr>
        <p:txBody>
          <a:bodyPr wrap="square" rtlCol="0">
            <a:spAutoFit/>
          </a:bodyPr>
          <a:lstStyle/>
          <a:p>
            <a:r>
              <a:rPr lang="en-US" sz="1600" dirty="0" smtClean="0"/>
              <a:t>Species 10 (broad-winged hawk)</a:t>
            </a:r>
          </a:p>
          <a:p>
            <a:r>
              <a:rPr lang="en-US" sz="1600" dirty="0" smtClean="0"/>
              <a:t>R</a:t>
            </a:r>
            <a:r>
              <a:rPr lang="en-US" sz="1600" baseline="30000" dirty="0" smtClean="0"/>
              <a:t>2</a:t>
            </a:r>
            <a:r>
              <a:rPr lang="en-US" sz="1600" dirty="0" smtClean="0"/>
              <a:t> = 1.0</a:t>
            </a:r>
          </a:p>
          <a:p>
            <a:r>
              <a:rPr lang="en-US" sz="1600" dirty="0" smtClean="0"/>
              <a:t>Coverage = 100%</a:t>
            </a:r>
            <a:endParaRPr lang="en-US" sz="1600" dirty="0"/>
          </a:p>
        </p:txBody>
      </p:sp>
      <p:sp>
        <p:nvSpPr>
          <p:cNvPr id="117764" name="Rectangle 4"/>
          <p:cNvSpPr>
            <a:spLocks noChangeArrowheads="1"/>
          </p:cNvSpPr>
          <p:nvPr/>
        </p:nvSpPr>
        <p:spPr bwMode="auto">
          <a:xfrm>
            <a:off x="5426977" y="979349"/>
            <a:ext cx="3401143" cy="5606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1" indent="-171450" algn="l" defTabSz="914400" rtl="0" eaLnBrk="1" fontAlgn="base" latinLnBrk="0" hangingPunct="1">
              <a:lnSpc>
                <a:spcPct val="100000"/>
              </a:lnSpc>
              <a:spcBef>
                <a:spcPct val="0"/>
              </a:spcBef>
              <a:spcAft>
                <a:spcPts val="1000"/>
              </a:spcAft>
              <a:buClr>
                <a:schemeClr val="tx1"/>
              </a:buClr>
              <a:buSzTx/>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Things to look for: </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Bias/accuracy:</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 the points fall around the 1:1</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line, or is there some prediction bias?</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Coverage: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 most of the observed values fall inside the 95% CIs for the replicated values (the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Yrep</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percentage do you expect to fall outside of the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Yrep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Is the variability in the observed data consistent with the variability in the replicated values?</a:t>
            </a:r>
            <a:endParaRPr lang="en-US" sz="1600" dirty="0" smtClean="0">
              <a:latin typeface="Times New Roman" pitchFamily="18" charset="0"/>
              <a:ea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Can also overlay plots the observed </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values and the predicted </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values (i.e., posterior means for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Yrep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95% CI) as functions of a</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covariate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endParaRPr lang="en-US" sz="1600" i="1" dirty="0" smtClean="0">
              <a:solidFill>
                <a:srgbClr val="0000FF"/>
              </a:solidFill>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lang="en-US" sz="1600" i="1" dirty="0" smtClean="0">
                <a:solidFill>
                  <a:srgbClr val="0000FF"/>
                </a:solidFill>
                <a:latin typeface="Times New Roman" pitchFamily="18" charset="0"/>
                <a:cs typeface="Times New Roman" pitchFamily="18" charset="0"/>
              </a:rPr>
              <a:t>Why we get a “perfect” fit and 100% coverage when including over-dispersion here?</a:t>
            </a:r>
            <a:endParaRPr kumimoji="0" lang="en-US" sz="1600" b="0" i="1" u="none" strike="noStrike" cap="none" normalizeH="0" baseline="0" dirty="0" smtClean="0">
              <a:ln>
                <a:noFill/>
              </a:ln>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525256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916259"/>
          </a:xfrm>
        </p:spPr>
        <p:txBody>
          <a:bodyPr>
            <a:normAutofit/>
          </a:bodyPr>
          <a:lstStyle/>
          <a:p>
            <a:r>
              <a:rPr lang="en-US" sz="2800" dirty="0" smtClean="0">
                <a:cs typeface="Times New Roman" pitchFamily="18" charset="0"/>
              </a:rPr>
              <a:t>Evaluate model fits</a:t>
            </a:r>
            <a:endParaRPr lang="en-US" sz="2800"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6" name="Rectangle 4"/>
          <p:cNvSpPr>
            <a:spLocks noChangeArrowheads="1"/>
          </p:cNvSpPr>
          <p:nvPr/>
        </p:nvSpPr>
        <p:spPr bwMode="auto">
          <a:xfrm>
            <a:off x="152400" y="536912"/>
            <a:ext cx="89154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Model evaluation and diagnostics are relatively under-developed in Bayesian analysis</a:t>
            </a: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r>
              <a:rPr lang="en-US" sz="2000" dirty="0" smtClean="0">
                <a:ea typeface="Times New Roman" pitchFamily="18" charset="0"/>
                <a:cs typeface="Times New Roman" pitchFamily="18" charset="0"/>
              </a:rPr>
              <a:t>W</a:t>
            </a: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rPr>
              <a:t>e often rely on relatively qualitative and informal methods that are based on ideas developed in “classical” analyses</a:t>
            </a: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r>
              <a:rPr lang="en-US" sz="2000" dirty="0" smtClean="0">
                <a:cs typeface="Times New Roman" pitchFamily="18" charset="0"/>
              </a:rPr>
              <a:t>But, one particularly useful method for evaluating model fit is to </a:t>
            </a:r>
            <a:r>
              <a:rPr lang="en-US" sz="2000" b="1" dirty="0">
                <a:cs typeface="Times New Roman" pitchFamily="18" charset="0"/>
                <a:sym typeface="Symbol" pitchFamily="18" charset="2"/>
              </a:rPr>
              <a:t>c</a:t>
            </a:r>
            <a:r>
              <a:rPr kumimoji="0" lang="en-US" sz="2000" b="1" i="0"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ompare posterior predictions of “replicated” data with observed data. </a:t>
            </a: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Examine the ability of the model to produce “replicated” data that are consistent with the observed data</a:t>
            </a: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r>
              <a:rPr lang="en-US" sz="2000" dirty="0" smtClean="0">
                <a:ea typeface="Times New Roman" pitchFamily="18" charset="0"/>
                <a:cs typeface="Times New Roman" pitchFamily="18" charset="0"/>
                <a:sym typeface="Symbol" pitchFamily="18" charset="2"/>
              </a:rPr>
              <a:t>Assume that “replicated” data (</a:t>
            </a:r>
            <a:r>
              <a:rPr lang="en-US" sz="2000" dirty="0" err="1" smtClean="0">
                <a:ea typeface="Times New Roman" pitchFamily="18" charset="0"/>
                <a:cs typeface="Times New Roman" pitchFamily="18" charset="0"/>
                <a:sym typeface="Symbol" pitchFamily="18" charset="2"/>
              </a:rPr>
              <a:t>yrep</a:t>
            </a:r>
            <a:r>
              <a:rPr lang="en-US" sz="2000" dirty="0" smtClean="0">
                <a:ea typeface="Times New Roman" pitchFamily="18" charset="0"/>
                <a:cs typeface="Times New Roman" pitchFamily="18" charset="0"/>
                <a:sym typeface="Symbol" pitchFamily="18" charset="2"/>
              </a:rPr>
              <a:t>) arise from same sampling distribution used to define the likelihood of the observed data (y):</a:t>
            </a: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endParaRPr kumimoji="0" lang="en-US" sz="2000" b="0" i="0" u="none" strike="noStrike" cap="none" normalizeH="0" baseline="0" dirty="0">
              <a:ln>
                <a:noFill/>
              </a:ln>
              <a:solidFill>
                <a:schemeClr val="tx1"/>
              </a:solidFill>
              <a:effectLst/>
              <a:ea typeface="Times New Roman" pitchFamily="18" charset="0"/>
              <a:cs typeface="Times New Roman" pitchFamily="18" charset="0"/>
              <a:sym typeface="Symbol" pitchFamily="18" charset="2"/>
            </a:endParaRP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endParaRPr kumimoji="0" lang="en-US" sz="2000" b="0" i="0"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endParaRP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Again,</a:t>
            </a:r>
            <a:r>
              <a:rPr kumimoji="0" lang="en-US" sz="2000" b="0" i="1"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 y </a:t>
            </a:r>
            <a:r>
              <a:rPr kumimoji="0" lang="en-US" sz="2000" b="0" i="0" u="none" strike="noStrike" cap="none" normalizeH="0" baseline="0" dirty="0" smtClean="0">
                <a:ln>
                  <a:noFill/>
                </a:ln>
                <a:solidFill>
                  <a:schemeClr val="tx1"/>
                </a:solidFill>
                <a:effectLst/>
                <a:ea typeface="Times New Roman" pitchFamily="18" charset="0"/>
                <a:cs typeface="Times New Roman" pitchFamily="18" charset="0"/>
                <a:sym typeface="Symbol" pitchFamily="18" charset="2"/>
              </a:rPr>
              <a:t>is observed</a:t>
            </a:r>
            <a:r>
              <a:rPr kumimoji="0" lang="en-US" sz="2000" b="0" i="0" u="none" strike="noStrike" cap="none" normalizeH="0" dirty="0" smtClean="0">
                <a:ln>
                  <a:noFill/>
                </a:ln>
                <a:solidFill>
                  <a:schemeClr val="tx1"/>
                </a:solidFill>
                <a:effectLst/>
                <a:ea typeface="Times New Roman" pitchFamily="18" charset="0"/>
                <a:cs typeface="Times New Roman" pitchFamily="18" charset="0"/>
                <a:sym typeface="Symbol" pitchFamily="18" charset="2"/>
              </a:rPr>
              <a:t> and </a:t>
            </a:r>
            <a:r>
              <a:rPr kumimoji="0" lang="en-US" sz="2000" b="0" i="1" u="none" strike="noStrike" cap="none" normalizeH="0" dirty="0" err="1" smtClean="0">
                <a:ln>
                  <a:noFill/>
                </a:ln>
                <a:solidFill>
                  <a:schemeClr val="tx1"/>
                </a:solidFill>
                <a:effectLst/>
                <a:ea typeface="Times New Roman" pitchFamily="18" charset="0"/>
                <a:cs typeface="Times New Roman" pitchFamily="18" charset="0"/>
                <a:sym typeface="Symbol" pitchFamily="18" charset="2"/>
              </a:rPr>
              <a:t>yrep</a:t>
            </a:r>
            <a:r>
              <a:rPr kumimoji="0" lang="en-US" sz="2000" b="0" i="0" u="none" strike="noStrike" cap="none" normalizeH="0" dirty="0" smtClean="0">
                <a:ln>
                  <a:noFill/>
                </a:ln>
                <a:solidFill>
                  <a:schemeClr val="tx1"/>
                </a:solidFill>
                <a:effectLst/>
                <a:ea typeface="Times New Roman" pitchFamily="18" charset="0"/>
                <a:cs typeface="Times New Roman" pitchFamily="18" charset="0"/>
                <a:sym typeface="Symbol" pitchFamily="18" charset="2"/>
              </a:rPr>
              <a:t> is not observed; thus, we obtain the posterior predictive distribution for each </a:t>
            </a:r>
            <a:r>
              <a:rPr kumimoji="0" lang="en-US" sz="2000" b="0" i="1" u="none" strike="noStrike" cap="none" normalizeH="0" dirty="0" err="1" smtClean="0">
                <a:ln>
                  <a:noFill/>
                </a:ln>
                <a:solidFill>
                  <a:schemeClr val="tx1"/>
                </a:solidFill>
                <a:effectLst/>
                <a:ea typeface="Times New Roman" pitchFamily="18" charset="0"/>
                <a:cs typeface="Times New Roman" pitchFamily="18" charset="0"/>
                <a:sym typeface="Symbol" pitchFamily="18" charset="2"/>
              </a:rPr>
              <a:t>yrep</a:t>
            </a:r>
            <a:r>
              <a:rPr lang="en-US" sz="2000" i="1" baseline="-25000" dirty="0" smtClean="0">
                <a:ea typeface="Times New Roman" pitchFamily="18" charset="0"/>
                <a:cs typeface="Times New Roman" pitchFamily="18" charset="0"/>
                <a:sym typeface="Symbol" pitchFamily="18" charset="2"/>
              </a:rPr>
              <a:t>.</a:t>
            </a:r>
          </a:p>
          <a:p>
            <a:pPr marL="171450" marR="0" lvl="0" indent="-171450" algn="l" defTabSz="914400" rtl="0" eaLnBrk="1" fontAlgn="base" latinLnBrk="0" hangingPunct="1">
              <a:spcBef>
                <a:spcPct val="0"/>
              </a:spcBef>
              <a:spcAft>
                <a:spcPts val="1200"/>
              </a:spcAft>
              <a:buClrTx/>
              <a:buSzTx/>
              <a:buFontTx/>
              <a:buChar char="•"/>
              <a:tabLst>
                <a:tab pos="117475" algn="l"/>
                <a:tab pos="457200" algn="l"/>
              </a:tabLst>
            </a:pPr>
            <a:r>
              <a:rPr lang="en-US" sz="2000" dirty="0" smtClean="0">
                <a:ea typeface="Times New Roman" pitchFamily="18" charset="0"/>
                <a:cs typeface="Times New Roman" pitchFamily="18" charset="0"/>
                <a:sym typeface="Symbol" pitchFamily="18" charset="2"/>
              </a:rPr>
              <a:t>Compare the posterior predictive distribution for each </a:t>
            </a:r>
            <a:r>
              <a:rPr lang="en-US" sz="2000" i="1" dirty="0" err="1" smtClean="0">
                <a:ea typeface="Times New Roman" pitchFamily="18" charset="0"/>
                <a:cs typeface="Times New Roman" pitchFamily="18" charset="0"/>
                <a:sym typeface="Symbol" pitchFamily="18" charset="2"/>
              </a:rPr>
              <a:t>yrep</a:t>
            </a:r>
            <a:r>
              <a:rPr lang="en-US" sz="2000" dirty="0" smtClean="0">
                <a:ea typeface="Times New Roman" pitchFamily="18" charset="0"/>
                <a:cs typeface="Times New Roman" pitchFamily="18" charset="0"/>
                <a:sym typeface="Symbol" pitchFamily="18" charset="2"/>
              </a:rPr>
              <a:t> to the corresponding observed </a:t>
            </a:r>
            <a:r>
              <a:rPr lang="en-US" sz="2000" i="1" dirty="0" smtClean="0">
                <a:ea typeface="Times New Roman" pitchFamily="18" charset="0"/>
                <a:cs typeface="Times New Roman" pitchFamily="18" charset="0"/>
                <a:sym typeface="Symbol" pitchFamily="18" charset="2"/>
              </a:rPr>
              <a:t>y</a:t>
            </a:r>
            <a:r>
              <a:rPr lang="en-US" sz="2000" dirty="0" smtClean="0">
                <a:ea typeface="Times New Roman" pitchFamily="18" charset="0"/>
                <a:cs typeface="Times New Roman" pitchFamily="18" charset="0"/>
                <a:sym typeface="Symbol" pitchFamily="18" charset="2"/>
              </a:rPr>
              <a:t> value.</a:t>
            </a:r>
            <a:endParaRPr kumimoji="0" lang="en-US" sz="2000" b="0" u="none" strike="noStrike" cap="none" normalizeH="0" dirty="0" smtClean="0">
              <a:ln>
                <a:noFill/>
              </a:ln>
              <a:solidFill>
                <a:schemeClr val="tx1"/>
              </a:solidFill>
              <a:effectLst/>
              <a:ea typeface="Times New Roman" pitchFamily="18" charset="0"/>
              <a:cs typeface="Times New Roman" pitchFamily="18" charset="0"/>
              <a:sym typeface="Symbol" pitchFamily="18" charset="2"/>
            </a:endParaRPr>
          </a:p>
        </p:txBody>
      </p:sp>
      <p:graphicFrame>
        <p:nvGraphicFramePr>
          <p:cNvPr id="115717" name="Object 5"/>
          <p:cNvGraphicFramePr>
            <a:graphicFrameLocks noChangeAspect="1"/>
          </p:cNvGraphicFramePr>
          <p:nvPr>
            <p:extLst>
              <p:ext uri="{D42A27DB-BD31-4B8C-83A1-F6EECF244321}">
                <p14:modId xmlns:p14="http://schemas.microsoft.com/office/powerpoint/2010/main" val="2789631071"/>
              </p:ext>
            </p:extLst>
          </p:nvPr>
        </p:nvGraphicFramePr>
        <p:xfrm>
          <a:off x="5791200" y="4191000"/>
          <a:ext cx="1905000" cy="948794"/>
        </p:xfrm>
        <a:graphic>
          <a:graphicData uri="http://schemas.openxmlformats.org/presentationml/2006/ole">
            <mc:AlternateContent xmlns:mc="http://schemas.openxmlformats.org/markup-compatibility/2006">
              <mc:Choice xmlns:v="urn:schemas-microsoft-com:vml" Requires="v">
                <p:oleObj spid="_x0000_s44071" name="Equation" r:id="rId4" imgW="1028700" imgH="508000" progId="">
                  <p:embed/>
                </p:oleObj>
              </mc:Choice>
              <mc:Fallback>
                <p:oleObj name="Equation" r:id="rId4" imgW="1028700" imgH="508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191000"/>
                        <a:ext cx="1905000" cy="948794"/>
                      </a:xfrm>
                      <a:prstGeom prst="rect">
                        <a:avLst/>
                      </a:prstGeom>
                      <a:noFill/>
                      <a:ln>
                        <a:solidFill>
                          <a:srgbClr val="FF0000"/>
                        </a:solidFill>
                      </a:ln>
                    </p:spPr>
                  </p:pic>
                </p:oleObj>
              </mc:Fallback>
            </mc:AlternateContent>
          </a:graphicData>
        </a:graphic>
      </p:graphicFrame>
      <p:sp>
        <p:nvSpPr>
          <p:cNvPr id="24" name="Slide Number Placeholder 23"/>
          <p:cNvSpPr>
            <a:spLocks noGrp="1"/>
          </p:cNvSpPr>
          <p:nvPr>
            <p:ph type="sldNum" sz="quarter" idx="12"/>
          </p:nvPr>
        </p:nvSpPr>
        <p:spPr/>
        <p:txBody>
          <a:bodyPr/>
          <a:lstStyle/>
          <a:p>
            <a:fld id="{50C90246-3977-4BD8-B189-2CCF5C9855C1}" type="slidenum">
              <a:rPr lang="en-US" smtClean="0"/>
              <a:pPr/>
              <a:t>6</a:t>
            </a:fld>
            <a:endParaRPr lang="en-US" dirty="0"/>
          </a:p>
        </p:txBody>
      </p:sp>
    </p:spTree>
    <p:extLst>
      <p:ext uri="{BB962C8B-B14F-4D97-AF65-F5344CB8AC3E}">
        <p14:creationId xmlns:p14="http://schemas.microsoft.com/office/powerpoint/2010/main" val="26511637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6" name="Picture 4"/>
          <p:cNvPicPr>
            <a:picLocks noChangeAspect="1" noChangeArrowheads="1"/>
          </p:cNvPicPr>
          <p:nvPr/>
        </p:nvPicPr>
        <p:blipFill>
          <a:blip r:embed="rId3" cstate="print"/>
          <a:srcRect/>
          <a:stretch>
            <a:fillRect/>
          </a:stretch>
        </p:blipFill>
        <p:spPr bwMode="auto">
          <a:xfrm>
            <a:off x="975215" y="3829781"/>
            <a:ext cx="4027459" cy="2423160"/>
          </a:xfrm>
          <a:prstGeom prst="rect">
            <a:avLst/>
          </a:prstGeom>
          <a:noFill/>
          <a:ln w="9525">
            <a:noFill/>
            <a:miter lim="800000"/>
            <a:headEnd/>
            <a:tailEnd/>
          </a:ln>
          <a:effectLst/>
        </p:spPr>
      </p:pic>
      <p:pic>
        <p:nvPicPr>
          <p:cNvPr id="136195" name="Picture 3"/>
          <p:cNvPicPr>
            <a:picLocks noChangeAspect="1" noChangeArrowheads="1"/>
          </p:cNvPicPr>
          <p:nvPr/>
        </p:nvPicPr>
        <p:blipFill>
          <a:blip r:embed="rId4" cstate="print"/>
          <a:srcRect/>
          <a:stretch>
            <a:fillRect/>
          </a:stretch>
        </p:blipFill>
        <p:spPr bwMode="auto">
          <a:xfrm>
            <a:off x="975215" y="1227259"/>
            <a:ext cx="4027459" cy="2423160"/>
          </a:xfrm>
          <a:prstGeom prst="rect">
            <a:avLst/>
          </a:prstGeom>
          <a:noFill/>
          <a:ln w="9525">
            <a:noFill/>
            <a:miter lim="800000"/>
            <a:headEnd/>
            <a:tailEnd/>
          </a:ln>
          <a:effectLst/>
        </p:spPr>
      </p:pic>
      <p:sp>
        <p:nvSpPr>
          <p:cNvPr id="6" name="Title 1"/>
          <p:cNvSpPr>
            <a:spLocks noGrp="1"/>
          </p:cNvSpPr>
          <p:nvPr>
            <p:ph type="title"/>
          </p:nvPr>
        </p:nvSpPr>
        <p:spPr>
          <a:xfrm>
            <a:off x="381000" y="-76200"/>
            <a:ext cx="8229600" cy="916259"/>
          </a:xfrm>
        </p:spPr>
        <p:txBody>
          <a:bodyPr>
            <a:normAutofit/>
          </a:bodyPr>
          <a:lstStyle/>
          <a:p>
            <a:r>
              <a:rPr lang="en-US" dirty="0" smtClean="0">
                <a:cs typeface="Times New Roman" pitchFamily="18" charset="0"/>
              </a:rPr>
              <a:t>Replicated data (Model 2)</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1828870" y="6361723"/>
            <a:ext cx="2368061" cy="369332"/>
          </a:xfrm>
          <a:prstGeom prst="rect">
            <a:avLst/>
          </a:prstGeom>
          <a:noFill/>
        </p:spPr>
        <p:txBody>
          <a:bodyPr wrap="square" rtlCol="0">
            <a:spAutoFit/>
          </a:bodyPr>
          <a:lstStyle/>
          <a:p>
            <a:r>
              <a:rPr lang="en-US" dirty="0" smtClean="0"/>
              <a:t>Observed # of birds (</a:t>
            </a:r>
            <a:r>
              <a:rPr lang="en-US" i="1" dirty="0" smtClean="0"/>
              <a:t>y</a:t>
            </a:r>
            <a:r>
              <a:rPr lang="en-US" dirty="0" smtClean="0"/>
              <a:t>)</a:t>
            </a:r>
            <a:endParaRPr lang="en-US" dirty="0"/>
          </a:p>
        </p:txBody>
      </p:sp>
      <p:sp>
        <p:nvSpPr>
          <p:cNvPr id="14" name="TextBox 13"/>
          <p:cNvSpPr txBox="1"/>
          <p:nvPr/>
        </p:nvSpPr>
        <p:spPr>
          <a:xfrm rot="16200000">
            <a:off x="-1391068" y="3348891"/>
            <a:ext cx="4013199" cy="646331"/>
          </a:xfrm>
          <a:prstGeom prst="rect">
            <a:avLst/>
          </a:prstGeom>
          <a:noFill/>
        </p:spPr>
        <p:txBody>
          <a:bodyPr wrap="square" rtlCol="0">
            <a:spAutoFit/>
          </a:bodyPr>
          <a:lstStyle/>
          <a:p>
            <a:pPr algn="ctr"/>
            <a:r>
              <a:rPr lang="en-US" dirty="0" smtClean="0"/>
              <a:t>Predicted # of birds</a:t>
            </a:r>
          </a:p>
          <a:p>
            <a:pPr algn="ctr"/>
            <a:r>
              <a:rPr lang="en-US" dirty="0" smtClean="0"/>
              <a:t>Posterior mean &amp; 95% CI for </a:t>
            </a:r>
            <a:r>
              <a:rPr lang="en-US" i="1" dirty="0" err="1" smtClean="0"/>
              <a:t>yrep</a:t>
            </a:r>
            <a:endParaRPr lang="en-US" i="1" dirty="0"/>
          </a:p>
        </p:txBody>
      </p:sp>
      <p:sp>
        <p:nvSpPr>
          <p:cNvPr id="15" name="TextBox 14"/>
          <p:cNvSpPr txBox="1"/>
          <p:nvPr/>
        </p:nvSpPr>
        <p:spPr>
          <a:xfrm>
            <a:off x="1334586" y="1218279"/>
            <a:ext cx="3075355" cy="830997"/>
          </a:xfrm>
          <a:prstGeom prst="rect">
            <a:avLst/>
          </a:prstGeom>
          <a:noFill/>
        </p:spPr>
        <p:txBody>
          <a:bodyPr wrap="square" rtlCol="0">
            <a:spAutoFit/>
          </a:bodyPr>
          <a:lstStyle/>
          <a:p>
            <a:r>
              <a:rPr lang="en-US" sz="1600" dirty="0" smtClean="0"/>
              <a:t>Species 8 (northern goshawk)</a:t>
            </a:r>
          </a:p>
          <a:p>
            <a:r>
              <a:rPr lang="en-US" sz="1600" dirty="0" smtClean="0"/>
              <a:t>R</a:t>
            </a:r>
            <a:r>
              <a:rPr lang="en-US" sz="1600" baseline="30000" dirty="0" smtClean="0"/>
              <a:t>2</a:t>
            </a:r>
            <a:r>
              <a:rPr lang="en-US" sz="1600" dirty="0" smtClean="0"/>
              <a:t> = 0.082</a:t>
            </a:r>
          </a:p>
          <a:p>
            <a:r>
              <a:rPr lang="en-US" sz="1600" dirty="0" smtClean="0"/>
              <a:t>Coverage = 97.9%</a:t>
            </a:r>
            <a:endParaRPr lang="en-US" sz="1600" dirty="0"/>
          </a:p>
        </p:txBody>
      </p:sp>
      <p:sp>
        <p:nvSpPr>
          <p:cNvPr id="16" name="TextBox 15"/>
          <p:cNvSpPr txBox="1"/>
          <p:nvPr/>
        </p:nvSpPr>
        <p:spPr>
          <a:xfrm>
            <a:off x="1435258" y="3895052"/>
            <a:ext cx="3915507" cy="830997"/>
          </a:xfrm>
          <a:prstGeom prst="rect">
            <a:avLst/>
          </a:prstGeom>
          <a:noFill/>
        </p:spPr>
        <p:txBody>
          <a:bodyPr wrap="square" rtlCol="0">
            <a:spAutoFit/>
          </a:bodyPr>
          <a:lstStyle/>
          <a:p>
            <a:r>
              <a:rPr lang="en-US" sz="1600" dirty="0" smtClean="0"/>
              <a:t>Species 10 (broad-winged hawk)</a:t>
            </a:r>
          </a:p>
          <a:p>
            <a:r>
              <a:rPr lang="en-US" sz="1600" dirty="0" smtClean="0"/>
              <a:t>R</a:t>
            </a:r>
            <a:r>
              <a:rPr lang="en-US" sz="1600" baseline="30000" dirty="0" smtClean="0"/>
              <a:t>2</a:t>
            </a:r>
            <a:r>
              <a:rPr lang="en-US" sz="1600" dirty="0" smtClean="0"/>
              <a:t> = 0.259</a:t>
            </a:r>
          </a:p>
          <a:p>
            <a:r>
              <a:rPr lang="en-US" sz="1600" dirty="0" smtClean="0"/>
              <a:t>Coverage = 52.6%</a:t>
            </a:r>
            <a:endParaRPr lang="en-US" sz="1600" dirty="0"/>
          </a:p>
        </p:txBody>
      </p:sp>
      <p:sp>
        <p:nvSpPr>
          <p:cNvPr id="20" name="Rectangle 4"/>
          <p:cNvSpPr>
            <a:spLocks noChangeArrowheads="1"/>
          </p:cNvSpPr>
          <p:nvPr/>
        </p:nvSpPr>
        <p:spPr bwMode="auto">
          <a:xfrm>
            <a:off x="5377102" y="1135710"/>
            <a:ext cx="3600648" cy="53604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1" indent="-171450" algn="l" defTabSz="914400" rtl="0" eaLnBrk="1" fontAlgn="base" latinLnBrk="0" hangingPunct="1">
              <a:lnSpc>
                <a:spcPct val="100000"/>
              </a:lnSpc>
              <a:spcBef>
                <a:spcPct val="0"/>
              </a:spcBef>
              <a:spcAft>
                <a:spcPts val="1000"/>
              </a:spcAft>
              <a:buClr>
                <a:schemeClr val="tx1"/>
              </a:buClr>
              <a:buSzTx/>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Things to look for: </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Bias/accuracy:</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Do the points fall around the 1:1</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line, or is there some prediction bias?</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Coverage: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 most of the observed values fall inside the 95% CIs for the replicated values (the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Yrep</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What percentage do you expect to fall outside of the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Yrep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CIs?</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Is the variability in the observed data consistent with the variability in the replicated values?</a:t>
            </a:r>
            <a:endParaRPr lang="en-US" sz="1600" dirty="0" smtClean="0">
              <a:latin typeface="Times New Roman" pitchFamily="18" charset="0"/>
              <a:ea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Can also overlay plots the observed </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values and the predicted </a:t>
            </a:r>
            <a:r>
              <a:rPr kumimoji="0" lang="en-US" sz="16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values (i.e., posterior means for </a:t>
            </a:r>
            <a:r>
              <a:rPr kumimoji="0" lang="en-US" sz="16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Yrep</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95% CI) as functions of a</a:t>
            </a:r>
            <a:r>
              <a:rPr kumimoji="0" lang="en-US"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covariate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endParaRPr lang="en-US" sz="1600" i="1" dirty="0" smtClean="0">
              <a:solidFill>
                <a:srgbClr val="0000FF"/>
              </a:solidFill>
              <a:latin typeface="Times New Roman" pitchFamily="18" charset="0"/>
              <a:cs typeface="Times New Roman" pitchFamily="18" charset="0"/>
            </a:endParaRPr>
          </a:p>
          <a:p>
            <a:pPr marL="171450" marR="0" lvl="2" indent="-171450" algn="l" defTabSz="914400" rtl="0" eaLnBrk="0" fontAlgn="base" latinLnBrk="0" hangingPunct="0">
              <a:lnSpc>
                <a:spcPct val="100000"/>
              </a:lnSpc>
              <a:spcBef>
                <a:spcPct val="0"/>
              </a:spcBef>
              <a:spcAft>
                <a:spcPts val="600"/>
              </a:spcAft>
              <a:buClr>
                <a:schemeClr val="tx1"/>
              </a:buClr>
              <a:buSzTx/>
              <a:buFontTx/>
              <a:buChar char="○"/>
            </a:pPr>
            <a:r>
              <a:rPr lang="en-US" sz="1600" i="1" dirty="0" smtClean="0">
                <a:solidFill>
                  <a:srgbClr val="0000FF"/>
                </a:solidFill>
                <a:latin typeface="Times New Roman" pitchFamily="18" charset="0"/>
                <a:cs typeface="Times New Roman" pitchFamily="18" charset="0"/>
              </a:rPr>
              <a:t>Why is the fit so much worse when we don’t include an over-dispersion term?</a:t>
            </a:r>
            <a:endParaRPr kumimoji="0" lang="en-US" sz="1600" b="0" i="1" u="none" strike="noStrike" cap="none" normalizeH="0" baseline="0" dirty="0" smtClean="0">
              <a:ln>
                <a:noFill/>
              </a:ln>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763753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81000" y="1219200"/>
            <a:ext cx="7490970" cy="4529445"/>
          </a:xfrm>
          <a:prstGeom prst="rect">
            <a:avLst/>
          </a:prstGeom>
          <a:noFill/>
        </p:spPr>
        <p:txBody>
          <a:bodyPr wrap="square" rtlCol="0">
            <a:spAutoFit/>
          </a:bodyPr>
          <a:lstStyle/>
          <a:p>
            <a:pPr marL="230188" indent="-230188">
              <a:buFont typeface="Arial" pitchFamily="34" charset="0"/>
              <a:buChar char="•"/>
            </a:pPr>
            <a:r>
              <a:rPr lang="en-US" sz="2000" dirty="0" smtClean="0">
                <a:latin typeface="Times New Roman" pitchFamily="18" charset="0"/>
                <a:cs typeface="Times New Roman" pitchFamily="18" charset="0"/>
              </a:rPr>
              <a:t>Can get a point estimate of deviance by plugging in a point estimate of the parameters (e.g., </a:t>
            </a:r>
            <a:r>
              <a:rPr lang="en-US" sz="2000" i="1"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sym typeface="Symbol"/>
              </a:rPr>
              <a:t>’s</a:t>
            </a:r>
            <a:r>
              <a:rPr lang="en-US" sz="2000" dirty="0" smtClean="0">
                <a:latin typeface="Times New Roman" pitchFamily="18" charset="0"/>
                <a:cs typeface="Times New Roman" pitchFamily="18" charset="0"/>
              </a:rPr>
              <a:t>)</a:t>
            </a:r>
          </a:p>
          <a:p>
            <a:pPr marL="230188" indent="-230188">
              <a:buFont typeface="Arial" pitchFamily="34" charset="0"/>
              <a:buChar char="•"/>
            </a:pPr>
            <a:endParaRPr lang="en-US" sz="2000" dirty="0" smtClean="0">
              <a:latin typeface="Times New Roman" pitchFamily="18" charset="0"/>
              <a:cs typeface="Times New Roman" pitchFamily="18" charset="0"/>
            </a:endParaRPr>
          </a:p>
          <a:p>
            <a:pPr marL="230188" indent="-230188">
              <a:buFont typeface="Arial" pitchFamily="34" charset="0"/>
              <a:buChar char="•"/>
            </a:pPr>
            <a:endParaRPr lang="en-US" sz="2000" dirty="0" smtClean="0">
              <a:latin typeface="Times New Roman" pitchFamily="18" charset="0"/>
              <a:cs typeface="Times New Roman" pitchFamily="18" charset="0"/>
            </a:endParaRPr>
          </a:p>
          <a:p>
            <a:pPr marL="230188" indent="-230188">
              <a:buFont typeface="Arial" pitchFamily="34" charset="0"/>
              <a:buChar char="•"/>
            </a:pPr>
            <a:endParaRPr lang="en-US" sz="2000" dirty="0" smtClean="0">
              <a:latin typeface="Times New Roman" pitchFamily="18" charset="0"/>
              <a:cs typeface="Times New Roman" pitchFamily="18" charset="0"/>
            </a:endParaRPr>
          </a:p>
          <a:p>
            <a:pPr marL="230188" indent="-230188">
              <a:buFont typeface="Arial" pitchFamily="34" charset="0"/>
              <a:buChar char="•"/>
            </a:pPr>
            <a:r>
              <a:rPr lang="en-US" sz="2000" dirty="0" smtClean="0">
                <a:latin typeface="Times New Roman" pitchFamily="18" charset="0"/>
                <a:cs typeface="Times New Roman" pitchFamily="18" charset="0"/>
              </a:rPr>
              <a:t>But, this doesn’t account for uncertainty in the parameters.</a:t>
            </a:r>
          </a:p>
          <a:p>
            <a:pPr marL="230188" indent="-230188">
              <a:buFont typeface="Arial" pitchFamily="34" charset="0"/>
              <a:buChar char="•"/>
            </a:pPr>
            <a:r>
              <a:rPr lang="en-US" sz="2000" dirty="0" smtClean="0">
                <a:latin typeface="Times New Roman" pitchFamily="18" charset="0"/>
                <a:cs typeface="Times New Roman" pitchFamily="18" charset="0"/>
              </a:rPr>
              <a:t>Compute an “expected” deviance, which may be used as an overall measure of model fit.</a:t>
            </a:r>
          </a:p>
          <a:p>
            <a:pPr marL="230188" indent="-230188">
              <a:buFont typeface="Arial" pitchFamily="34" charset="0"/>
              <a:buChar char="•"/>
            </a:pPr>
            <a:r>
              <a:rPr lang="en-US" sz="2000" dirty="0" smtClean="0">
                <a:latin typeface="Times New Roman" pitchFamily="18" charset="0"/>
                <a:cs typeface="Times New Roman" pitchFamily="18" charset="0"/>
              </a:rPr>
              <a:t>Compute “expected” deviance by “averaging” over the posterior distribution of the parameters: </a:t>
            </a:r>
          </a:p>
          <a:p>
            <a:pPr marL="230188" indent="-230188">
              <a:buFont typeface="Arial" pitchFamily="34" charset="0"/>
              <a:buChar char="•"/>
            </a:pPr>
            <a:endParaRPr lang="en-US" sz="2000" dirty="0" smtClean="0">
              <a:latin typeface="Times New Roman" pitchFamily="18" charset="0"/>
              <a:cs typeface="Times New Roman" pitchFamily="18" charset="0"/>
            </a:endParaRPr>
          </a:p>
          <a:p>
            <a:pPr marL="230188" indent="-230188">
              <a:buFont typeface="Arial" pitchFamily="34" charset="0"/>
              <a:buChar char="•"/>
            </a:pPr>
            <a:endParaRPr lang="en-US" sz="2000" dirty="0" smtClean="0">
              <a:latin typeface="Times New Roman" pitchFamily="18" charset="0"/>
              <a:cs typeface="Times New Roman" pitchFamily="18" charset="0"/>
            </a:endParaRPr>
          </a:p>
          <a:p>
            <a:pPr marL="230188" indent="-230188">
              <a:buFont typeface="Arial" pitchFamily="34" charset="0"/>
              <a:buChar char="•"/>
            </a:pPr>
            <a:endParaRPr lang="en-US" sz="2000" dirty="0" smtClean="0">
              <a:latin typeface="Times New Roman" pitchFamily="18" charset="0"/>
              <a:cs typeface="Times New Roman" pitchFamily="18" charset="0"/>
            </a:endParaRPr>
          </a:p>
          <a:p>
            <a:pPr marL="230188" indent="-230188">
              <a:spcBef>
                <a:spcPts val="1000"/>
              </a:spcBef>
              <a:buFont typeface="Arial" pitchFamily="34" charset="0"/>
              <a:buChar char="•"/>
            </a:pPr>
            <a:r>
              <a:rPr lang="en-US" sz="2000" dirty="0" smtClean="0">
                <a:latin typeface="Times New Roman" pitchFamily="18" charset="0"/>
                <a:cs typeface="Times New Roman" pitchFamily="18" charset="0"/>
              </a:rPr>
              <a:t>If we have </a:t>
            </a:r>
            <a:r>
              <a:rPr lang="en-US" sz="2000" i="1"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draws from the posterior, then an estimate of </a:t>
            </a:r>
            <a:r>
              <a:rPr lang="en-US" sz="2000" i="1" dirty="0" smtClean="0">
                <a:latin typeface="Times New Roman" pitchFamily="18" charset="0"/>
                <a:cs typeface="Times New Roman" pitchFamily="18" charset="0"/>
              </a:rPr>
              <a:t>D</a:t>
            </a:r>
            <a:r>
              <a:rPr lang="en-US" sz="2000" i="1" baseline="-25000" dirty="0" smtClean="0">
                <a:latin typeface="Times New Roman" pitchFamily="18" charset="0"/>
                <a:cs typeface="Times New Roman" pitchFamily="18" charset="0"/>
              </a:rPr>
              <a:t>ave</a:t>
            </a:r>
            <a:r>
              <a:rPr lang="en-US"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y</a:t>
            </a:r>
            <a:r>
              <a:rPr lang="en-US" sz="2000" dirty="0" smtClean="0">
                <a:latin typeface="Times New Roman" pitchFamily="18" charset="0"/>
                <a:cs typeface="Times New Roman" pitchFamily="18" charset="0"/>
              </a:rPr>
              <a:t>) is:</a:t>
            </a:r>
            <a:endParaRPr lang="en-US" sz="2000" dirty="0">
              <a:latin typeface="Times New Roman" pitchFamily="18" charset="0"/>
              <a:cs typeface="Times New Roman" pitchFamily="18" charset="0"/>
            </a:endParaRPr>
          </a:p>
        </p:txBody>
      </p:sp>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Point estimates of deviance</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1859" name="Object 3"/>
          <p:cNvGraphicFramePr>
            <a:graphicFrameLocks noChangeAspect="1"/>
          </p:cNvGraphicFramePr>
          <p:nvPr/>
        </p:nvGraphicFramePr>
        <p:xfrm>
          <a:off x="3511500" y="2065563"/>
          <a:ext cx="2001838" cy="585787"/>
        </p:xfrm>
        <a:graphic>
          <a:graphicData uri="http://schemas.openxmlformats.org/presentationml/2006/ole">
            <mc:AlternateContent xmlns:mc="http://schemas.openxmlformats.org/markup-compatibility/2006">
              <mc:Choice xmlns:v="urn:schemas-microsoft-com:vml" Requires="v">
                <p:oleObj spid="_x0000_s82015" name="Equation" r:id="rId4" imgW="1016000" imgH="292100" progId="">
                  <p:embed/>
                </p:oleObj>
              </mc:Choice>
              <mc:Fallback>
                <p:oleObj name="Equation" r:id="rId4" imgW="1016000" imgH="292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1500" y="2065563"/>
                        <a:ext cx="2001838" cy="585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1861" name="Object 5"/>
          <p:cNvGraphicFramePr>
            <a:graphicFrameLocks noChangeAspect="1"/>
          </p:cNvGraphicFramePr>
          <p:nvPr>
            <p:extLst>
              <p:ext uri="{D42A27DB-BD31-4B8C-83A1-F6EECF244321}">
                <p14:modId xmlns:p14="http://schemas.microsoft.com/office/powerpoint/2010/main" val="1453537016"/>
              </p:ext>
            </p:extLst>
          </p:nvPr>
        </p:nvGraphicFramePr>
        <p:xfrm>
          <a:off x="1637457" y="4624388"/>
          <a:ext cx="5749925" cy="557212"/>
        </p:xfrm>
        <a:graphic>
          <a:graphicData uri="http://schemas.openxmlformats.org/presentationml/2006/ole">
            <mc:AlternateContent xmlns:mc="http://schemas.openxmlformats.org/markup-compatibility/2006">
              <mc:Choice xmlns:v="urn:schemas-microsoft-com:vml" Requires="v">
                <p:oleObj spid="_x0000_s82016" name="Equation" r:id="rId6" imgW="2857500" imgH="279400" progId="">
                  <p:embed/>
                </p:oleObj>
              </mc:Choice>
              <mc:Fallback>
                <p:oleObj name="Equation" r:id="rId6" imgW="2857500" imgH="2794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457" y="4624388"/>
                        <a:ext cx="5749925"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1863" name="Object 7"/>
          <p:cNvGraphicFramePr>
            <a:graphicFrameLocks noChangeAspect="1"/>
          </p:cNvGraphicFramePr>
          <p:nvPr>
            <p:extLst>
              <p:ext uri="{D42A27DB-BD31-4B8C-83A1-F6EECF244321}">
                <p14:modId xmlns:p14="http://schemas.microsoft.com/office/powerpoint/2010/main" val="3199455577"/>
              </p:ext>
            </p:extLst>
          </p:nvPr>
        </p:nvGraphicFramePr>
        <p:xfrm>
          <a:off x="3318807" y="5716587"/>
          <a:ext cx="2852737" cy="912813"/>
        </p:xfrm>
        <a:graphic>
          <a:graphicData uri="http://schemas.openxmlformats.org/presentationml/2006/ole">
            <mc:AlternateContent xmlns:mc="http://schemas.openxmlformats.org/markup-compatibility/2006">
              <mc:Choice xmlns:v="urn:schemas-microsoft-com:vml" Requires="v">
                <p:oleObj spid="_x0000_s82017" name="Equation" r:id="rId8" imgW="1460500" imgH="457200" progId="">
                  <p:embed/>
                </p:oleObj>
              </mc:Choice>
              <mc:Fallback>
                <p:oleObj name="Equation" r:id="rId8" imgW="1460500" imgH="4572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8807" y="5716587"/>
                        <a:ext cx="2852737"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6305550" y="5830669"/>
            <a:ext cx="1617687" cy="646331"/>
          </a:xfrm>
          <a:prstGeom prst="rect">
            <a:avLst/>
          </a:prstGeom>
          <a:noFill/>
        </p:spPr>
        <p:txBody>
          <a:bodyPr wrap="none" rtlCol="0">
            <a:spAutoFit/>
          </a:bodyPr>
          <a:lstStyle/>
          <a:p>
            <a:r>
              <a:rPr lang="en-US" dirty="0" smtClean="0">
                <a:solidFill>
                  <a:srgbClr val="FF0000"/>
                </a:solidFill>
              </a:rPr>
              <a:t>Posterior mean</a:t>
            </a:r>
            <a:br>
              <a:rPr lang="en-US" dirty="0" smtClean="0">
                <a:solidFill>
                  <a:srgbClr val="FF0000"/>
                </a:solidFill>
              </a:rPr>
            </a:br>
            <a:r>
              <a:rPr lang="en-US" dirty="0" smtClean="0">
                <a:solidFill>
                  <a:srgbClr val="FF0000"/>
                </a:solidFill>
              </a:rPr>
              <a:t>of deviance</a:t>
            </a:r>
            <a:endParaRPr lang="en-US" dirty="0">
              <a:solidFill>
                <a:srgbClr val="FF0000"/>
              </a:solidFill>
            </a:endParaRPr>
          </a:p>
        </p:txBody>
      </p:sp>
      <p:sp>
        <p:nvSpPr>
          <p:cNvPr id="20" name="Rectangle 19"/>
          <p:cNvSpPr/>
          <p:nvPr/>
        </p:nvSpPr>
        <p:spPr>
          <a:xfrm>
            <a:off x="5137265" y="1911927"/>
            <a:ext cx="482139" cy="648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5659942" y="2043476"/>
            <a:ext cx="2473498" cy="646331"/>
          </a:xfrm>
          <a:prstGeom prst="rect">
            <a:avLst/>
          </a:prstGeom>
          <a:noFill/>
        </p:spPr>
        <p:txBody>
          <a:bodyPr wrap="none" rtlCol="0">
            <a:spAutoFit/>
          </a:bodyPr>
          <a:lstStyle/>
          <a:p>
            <a:r>
              <a:rPr lang="en-US" dirty="0" smtClean="0">
                <a:solidFill>
                  <a:srgbClr val="FF0000"/>
                </a:solidFill>
              </a:rPr>
              <a:t>= point estimate </a:t>
            </a:r>
          </a:p>
          <a:p>
            <a:r>
              <a:rPr lang="en-US" dirty="0" smtClean="0">
                <a:solidFill>
                  <a:srgbClr val="FF0000"/>
                </a:solidFill>
              </a:rPr>
              <a:t>(usually posterior mean)</a:t>
            </a:r>
            <a:endParaRPr lang="en-US" dirty="0">
              <a:solidFill>
                <a:srgbClr val="FF0000"/>
              </a:solidFill>
            </a:endParaRPr>
          </a:p>
        </p:txBody>
      </p:sp>
    </p:spTree>
    <p:extLst>
      <p:ext uri="{BB962C8B-B14F-4D97-AF65-F5344CB8AC3E}">
        <p14:creationId xmlns:p14="http://schemas.microsoft.com/office/powerpoint/2010/main" val="2057591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381000" y="914400"/>
            <a:ext cx="8198339" cy="58939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fontAlgn="base">
              <a:spcBef>
                <a:spcPct val="0"/>
              </a:spcBef>
              <a:spcAft>
                <a:spcPts val="12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To account for model complexity, compute the </a:t>
            </a:r>
            <a:r>
              <a:rPr lang="en-US" sz="2400" i="1" dirty="0" smtClean="0">
                <a:latin typeface="Times New Roman" pitchFamily="18" charset="0"/>
                <a:ea typeface="Times New Roman" pitchFamily="18" charset="0"/>
                <a:cs typeface="Times New Roman" pitchFamily="18" charset="0"/>
              </a:rPr>
              <a:t>effective number of parameters. </a:t>
            </a:r>
            <a:r>
              <a:rPr lang="en-US" sz="2400" dirty="0" smtClean="0">
                <a:latin typeface="Times New Roman" pitchFamily="18" charset="0"/>
                <a:ea typeface="Times New Roman" pitchFamily="18" charset="0"/>
                <a:cs typeface="Times New Roman" pitchFamily="18" charset="0"/>
              </a:rPr>
              <a:t>To do this we compute deviance in two ways:</a:t>
            </a:r>
          </a:p>
          <a:p>
            <a:pPr marL="628650" lvl="1" indent="-171450" fontAlgn="base">
              <a:spcBef>
                <a:spcPct val="0"/>
              </a:spcBef>
              <a:spcAft>
                <a:spcPts val="12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The posterior mean of the deviance.</a:t>
            </a:r>
          </a:p>
          <a:p>
            <a:pPr marL="628650" lvl="1" indent="-171450" fontAlgn="base">
              <a:spcBef>
                <a:spcPct val="0"/>
              </a:spcBef>
              <a:spcAft>
                <a:spcPts val="12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The deviance evaluated at the posterior mean values of model parameters.</a:t>
            </a:r>
          </a:p>
          <a:p>
            <a:pPr marL="171450" lvl="0" indent="-171450" fontAlgn="base">
              <a:spcBef>
                <a:spcPct val="0"/>
              </a:spcBef>
              <a:spcAft>
                <a:spcPts val="1200"/>
              </a:spcAft>
              <a:buFontTx/>
              <a:buChar char="•"/>
              <a:tabLst>
                <a:tab pos="117475" algn="l"/>
                <a:tab pos="457200" algn="l"/>
              </a:tabLst>
            </a:pPr>
            <a:endParaRPr lang="en-US" sz="2400" i="1" dirty="0" smtClean="0">
              <a:latin typeface="Times New Roman" pitchFamily="18" charset="0"/>
              <a:ea typeface="Times New Roman" pitchFamily="18" charset="0"/>
              <a:cs typeface="Times New Roman" pitchFamily="18" charset="0"/>
            </a:endParaRPr>
          </a:p>
          <a:p>
            <a:pPr marL="171450" lvl="0" indent="-171450" fontAlgn="base">
              <a:spcBef>
                <a:spcPct val="0"/>
              </a:spcBef>
              <a:spcAft>
                <a:spcPts val="1200"/>
              </a:spcAft>
              <a:buFontTx/>
              <a:buChar char="•"/>
              <a:tabLst>
                <a:tab pos="117475" algn="l"/>
                <a:tab pos="457200" algn="l"/>
              </a:tabLst>
            </a:pPr>
            <a:endParaRPr lang="en-US" sz="2400" i="1" dirty="0" smtClean="0">
              <a:latin typeface="Times New Roman" pitchFamily="18" charset="0"/>
              <a:ea typeface="Times New Roman" pitchFamily="18" charset="0"/>
              <a:cs typeface="Times New Roman" pitchFamily="18" charset="0"/>
            </a:endParaRPr>
          </a:p>
          <a:p>
            <a:pPr marL="171450" lvl="0" indent="-171450" fontAlgn="base">
              <a:spcBef>
                <a:spcPct val="0"/>
              </a:spcBef>
              <a:spcAft>
                <a:spcPts val="1200"/>
              </a:spcAft>
              <a:buFontTx/>
              <a:buChar char="•"/>
              <a:tabLst>
                <a:tab pos="117475" algn="l"/>
                <a:tab pos="457200" algn="l"/>
              </a:tabLst>
            </a:pPr>
            <a:r>
              <a:rPr lang="en-US" sz="2400" dirty="0" smtClean="0">
                <a:solidFill>
                  <a:srgbClr val="C00000"/>
                </a:solidFill>
                <a:latin typeface="Times New Roman" pitchFamily="18" charset="0"/>
                <a:ea typeface="Times New Roman" pitchFamily="18" charset="0"/>
                <a:cs typeface="Times New Roman" pitchFamily="18" charset="0"/>
              </a:rPr>
              <a:t>Why should first component be larger than the second component?</a:t>
            </a:r>
          </a:p>
          <a:p>
            <a:pPr marL="171450" lvl="0" indent="-171450" fontAlgn="base">
              <a:spcBef>
                <a:spcPct val="0"/>
              </a:spcBef>
              <a:spcAft>
                <a:spcPts val="6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In some situations, the above solution for </a:t>
            </a:r>
            <a:r>
              <a:rPr lang="en-US" sz="2400" i="1" dirty="0" err="1" smtClean="0">
                <a:latin typeface="Times New Roman" pitchFamily="18" charset="0"/>
                <a:ea typeface="Times New Roman" pitchFamily="18" charset="0"/>
                <a:cs typeface="Times New Roman" pitchFamily="18" charset="0"/>
              </a:rPr>
              <a:t>p</a:t>
            </a:r>
            <a:r>
              <a:rPr lang="en-US" sz="2400" i="1" baseline="-25000" dirty="0" err="1" smtClean="0">
                <a:latin typeface="Times New Roman" pitchFamily="18" charset="0"/>
                <a:ea typeface="Times New Roman" pitchFamily="18" charset="0"/>
                <a:cs typeface="Times New Roman" pitchFamily="18" charset="0"/>
              </a:rPr>
              <a:t>D</a:t>
            </a:r>
            <a:r>
              <a:rPr lang="en-US" sz="2400" dirty="0" smtClean="0">
                <a:latin typeface="Times New Roman" pitchFamily="18" charset="0"/>
                <a:ea typeface="Times New Roman" pitchFamily="18" charset="0"/>
                <a:cs typeface="Times New Roman" pitchFamily="18" charset="0"/>
              </a:rPr>
              <a:t> can lead to </a:t>
            </a:r>
            <a:r>
              <a:rPr lang="en-US" sz="2400" i="1" dirty="0" err="1" smtClean="0">
                <a:latin typeface="Times New Roman" pitchFamily="18" charset="0"/>
                <a:ea typeface="Times New Roman" pitchFamily="18" charset="0"/>
                <a:cs typeface="Times New Roman" pitchFamily="18" charset="0"/>
              </a:rPr>
              <a:t>p</a:t>
            </a:r>
            <a:r>
              <a:rPr lang="en-US" sz="2400" i="1" baseline="-25000" dirty="0" err="1" smtClean="0">
                <a:latin typeface="Times New Roman" pitchFamily="18" charset="0"/>
                <a:ea typeface="Times New Roman" pitchFamily="18" charset="0"/>
                <a:cs typeface="Times New Roman" pitchFamily="18" charset="0"/>
              </a:rPr>
              <a:t>D</a:t>
            </a:r>
            <a:r>
              <a:rPr lang="en-US" sz="2400" dirty="0" smtClean="0">
                <a:latin typeface="Times New Roman" pitchFamily="18" charset="0"/>
                <a:ea typeface="Times New Roman" pitchFamily="18" charset="0"/>
                <a:cs typeface="Times New Roman" pitchFamily="18" charset="0"/>
              </a:rPr>
              <a:t> &lt; 0 (i.e., a negative # of effective parameters), which renders DIC and </a:t>
            </a:r>
            <a:r>
              <a:rPr lang="en-US" sz="2400" i="1" dirty="0" err="1" smtClean="0">
                <a:latin typeface="Times New Roman" pitchFamily="18" charset="0"/>
                <a:ea typeface="Times New Roman" pitchFamily="18" charset="0"/>
                <a:cs typeface="Times New Roman" pitchFamily="18" charset="0"/>
              </a:rPr>
              <a:t>p</a:t>
            </a:r>
            <a:r>
              <a:rPr lang="en-US" sz="2400" i="1" baseline="-25000" dirty="0" err="1" smtClean="0">
                <a:latin typeface="Times New Roman" pitchFamily="18" charset="0"/>
                <a:ea typeface="Times New Roman" pitchFamily="18" charset="0"/>
                <a:cs typeface="Times New Roman" pitchFamily="18" charset="0"/>
              </a:rPr>
              <a:t>D</a:t>
            </a:r>
            <a:r>
              <a:rPr lang="en-US" sz="2400" dirty="0" smtClean="0">
                <a:latin typeface="Times New Roman" pitchFamily="18" charset="0"/>
                <a:ea typeface="Times New Roman" pitchFamily="18" charset="0"/>
                <a:cs typeface="Times New Roman" pitchFamily="18" charset="0"/>
              </a:rPr>
              <a:t> useless.</a:t>
            </a:r>
          </a:p>
          <a:p>
            <a:pPr marL="171450" lvl="0" indent="-171450" fontAlgn="base">
              <a:spcBef>
                <a:spcPct val="0"/>
              </a:spcBef>
              <a:spcAft>
                <a:spcPts val="600"/>
              </a:spcAft>
              <a:buFontTx/>
              <a:buChar char="•"/>
              <a:tabLst>
                <a:tab pos="117475" algn="l"/>
                <a:tab pos="457200" algn="l"/>
              </a:tabLst>
            </a:pPr>
            <a:endParaRPr lang="en-US" sz="2400" dirty="0" smtClean="0">
              <a:latin typeface="Times New Roman" pitchFamily="18" charset="0"/>
              <a:ea typeface="Times New Roman" pitchFamily="18" charset="0"/>
              <a:cs typeface="Times New Roman" pitchFamily="18" charset="0"/>
            </a:endParaRPr>
          </a:p>
        </p:txBody>
      </p:sp>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Model complexity</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885" name="Object 5"/>
          <p:cNvGraphicFramePr>
            <a:graphicFrameLocks noChangeAspect="1"/>
          </p:cNvGraphicFramePr>
          <p:nvPr>
            <p:extLst>
              <p:ext uri="{D42A27DB-BD31-4B8C-83A1-F6EECF244321}">
                <p14:modId xmlns:p14="http://schemas.microsoft.com/office/powerpoint/2010/main" val="284586672"/>
              </p:ext>
            </p:extLst>
          </p:nvPr>
        </p:nvGraphicFramePr>
        <p:xfrm>
          <a:off x="3048000" y="3401451"/>
          <a:ext cx="2624137" cy="585788"/>
        </p:xfrm>
        <a:graphic>
          <a:graphicData uri="http://schemas.openxmlformats.org/presentationml/2006/ole">
            <mc:AlternateContent xmlns:mc="http://schemas.openxmlformats.org/markup-compatibility/2006">
              <mc:Choice xmlns:v="urn:schemas-microsoft-com:vml" Requires="v">
                <p:oleObj spid="_x0000_s82982" name="Equation" r:id="rId4" imgW="1320227" imgH="291973" progId="">
                  <p:embed/>
                </p:oleObj>
              </mc:Choice>
              <mc:Fallback>
                <p:oleObj name="Equation" r:id="rId4" imgW="1320227" imgH="29197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401451"/>
                        <a:ext cx="2624137"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49964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76200" y="161093"/>
            <a:ext cx="8839200" cy="6017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fontAlgn="base">
              <a:spcBef>
                <a:spcPct val="0"/>
              </a:spcBef>
              <a:spcAft>
                <a:spcPts val="600"/>
              </a:spcAft>
              <a:buFontTx/>
              <a:buChar char="•"/>
              <a:tabLst>
                <a:tab pos="117475" algn="l"/>
                <a:tab pos="457200" algn="l"/>
              </a:tabLst>
            </a:pPr>
            <a:endParaRPr lang="en-US" sz="2000" dirty="0" smtClean="0">
              <a:latin typeface="Times New Roman" pitchFamily="18" charset="0"/>
              <a:ea typeface="Times New Roman" pitchFamily="18" charset="0"/>
              <a:cs typeface="Times New Roman" pitchFamily="18" charset="0"/>
            </a:endParaRPr>
          </a:p>
          <a:p>
            <a:pPr marL="171450" lvl="0" indent="-171450" fontAlgn="base">
              <a:spcBef>
                <a:spcPct val="0"/>
              </a:spcBef>
              <a:spcAft>
                <a:spcPts val="600"/>
              </a:spcAft>
              <a:buFontTx/>
              <a:buChar char="•"/>
              <a:tabLst>
                <a:tab pos="117475" algn="l"/>
                <a:tab pos="457200" algn="l"/>
              </a:tabLst>
            </a:pPr>
            <a:endParaRPr lang="en-US" sz="2000" dirty="0">
              <a:latin typeface="Times New Roman" pitchFamily="18" charset="0"/>
              <a:ea typeface="Times New Roman" pitchFamily="18" charset="0"/>
              <a:cs typeface="Times New Roman" pitchFamily="18" charset="0"/>
            </a:endParaRPr>
          </a:p>
          <a:p>
            <a:pPr marL="171450" lvl="0" indent="-171450" fontAlgn="base">
              <a:spcBef>
                <a:spcPct val="0"/>
              </a:spcBef>
              <a:spcAft>
                <a:spcPts val="600"/>
              </a:spcAft>
              <a:buFontTx/>
              <a:buChar char="•"/>
              <a:tabLst>
                <a:tab pos="117475" algn="l"/>
                <a:tab pos="457200" algn="l"/>
              </a:tabLst>
            </a:pPr>
            <a:r>
              <a:rPr lang="en-US" sz="2000" dirty="0" smtClean="0">
                <a:latin typeface="Times New Roman" pitchFamily="18" charset="0"/>
                <a:ea typeface="Times New Roman" pitchFamily="18" charset="0"/>
                <a:cs typeface="Times New Roman" pitchFamily="18" charset="0"/>
              </a:rPr>
              <a:t>Thus, </a:t>
            </a:r>
            <a:r>
              <a:rPr lang="en-US" sz="2000" b="1" dirty="0" smtClean="0">
                <a:latin typeface="Times New Roman" pitchFamily="18" charset="0"/>
                <a:ea typeface="Times New Roman" pitchFamily="18" charset="0"/>
                <a:cs typeface="Times New Roman" pitchFamily="18" charset="0"/>
              </a:rPr>
              <a:t>DIC</a:t>
            </a:r>
            <a:r>
              <a:rPr lang="en-US" sz="2000" dirty="0" smtClean="0">
                <a:latin typeface="Times New Roman" pitchFamily="18" charset="0"/>
                <a:ea typeface="Times New Roman" pitchFamily="18" charset="0"/>
                <a:cs typeface="Times New Roman" pitchFamily="18" charset="0"/>
              </a:rPr>
              <a:t> is given by:</a:t>
            </a:r>
          </a:p>
          <a:p>
            <a:pPr marL="171450" lvl="0" indent="-171450" fontAlgn="base">
              <a:spcBef>
                <a:spcPct val="0"/>
              </a:spcBef>
              <a:spcAft>
                <a:spcPts val="600"/>
              </a:spcAft>
              <a:buFontTx/>
              <a:buChar char="•"/>
              <a:tabLst>
                <a:tab pos="117475" algn="l"/>
                <a:tab pos="457200" algn="l"/>
              </a:tabLst>
            </a:pPr>
            <a:endParaRPr lang="en-US" sz="2000" dirty="0" smtClean="0">
              <a:latin typeface="Times New Roman" pitchFamily="18" charset="0"/>
              <a:ea typeface="Times New Roman" pitchFamily="18" charset="0"/>
              <a:cs typeface="Times New Roman" pitchFamily="18" charset="0"/>
            </a:endParaRPr>
          </a:p>
          <a:p>
            <a:pPr marL="171450" lvl="0" indent="-171450" fontAlgn="base">
              <a:spcBef>
                <a:spcPct val="0"/>
              </a:spcBef>
              <a:spcAft>
                <a:spcPts val="600"/>
              </a:spcAft>
              <a:tabLst>
                <a:tab pos="117475" algn="l"/>
                <a:tab pos="457200" algn="l"/>
              </a:tabLst>
            </a:pPr>
            <a:endParaRPr lang="en-US" sz="2000" dirty="0" smtClean="0">
              <a:latin typeface="Times New Roman" pitchFamily="18" charset="0"/>
              <a:ea typeface="Times New Roman" pitchFamily="18" charset="0"/>
              <a:cs typeface="Times New Roman" pitchFamily="18" charset="0"/>
            </a:endParaRPr>
          </a:p>
          <a:p>
            <a:pPr marL="171450" lvl="0" indent="-171450" fontAlgn="base">
              <a:spcBef>
                <a:spcPct val="0"/>
              </a:spcBef>
              <a:spcAft>
                <a:spcPts val="600"/>
              </a:spcAft>
              <a:tabLst>
                <a:tab pos="117475" algn="l"/>
                <a:tab pos="457200" algn="l"/>
              </a:tabLst>
            </a:pPr>
            <a:endParaRPr lang="en-US" sz="2000" dirty="0" smtClean="0">
              <a:latin typeface="Times New Roman" pitchFamily="18" charset="0"/>
              <a:ea typeface="Times New Roman" pitchFamily="18" charset="0"/>
              <a:cs typeface="Times New Roman" pitchFamily="18" charset="0"/>
            </a:endParaRPr>
          </a:p>
          <a:p>
            <a:pPr marL="171450" lvl="0" indent="-171450" fontAlgn="base">
              <a:spcBef>
                <a:spcPct val="0"/>
              </a:spcBef>
              <a:spcAft>
                <a:spcPts val="600"/>
              </a:spcAft>
              <a:tabLst>
                <a:tab pos="117475" algn="l"/>
                <a:tab pos="457200" algn="l"/>
              </a:tabLst>
            </a:pPr>
            <a:endParaRPr lang="en-US" sz="2000" dirty="0" smtClean="0">
              <a:latin typeface="Times New Roman" pitchFamily="18" charset="0"/>
              <a:ea typeface="Times New Roman" pitchFamily="18" charset="0"/>
              <a:cs typeface="Times New Roman" pitchFamily="18" charset="0"/>
            </a:endParaRPr>
          </a:p>
          <a:p>
            <a:pPr marL="171450" indent="-171450" fontAlgn="base">
              <a:spcBef>
                <a:spcPct val="0"/>
              </a:spcBef>
              <a:spcAft>
                <a:spcPts val="600"/>
              </a:spcAft>
              <a:tabLst>
                <a:tab pos="117475" algn="l"/>
                <a:tab pos="457200" algn="l"/>
              </a:tabLst>
            </a:pPr>
            <a:r>
              <a:rPr lang="en-US" sz="2000" i="1" dirty="0" smtClean="0">
                <a:latin typeface="Times New Roman" pitchFamily="18" charset="0"/>
                <a:ea typeface="Times New Roman" pitchFamily="18" charset="0"/>
                <a:cs typeface="Times New Roman" pitchFamily="18" charset="0"/>
              </a:rPr>
              <a:t>				</a:t>
            </a:r>
            <a:r>
              <a:rPr lang="en-US" sz="2000" i="1" dirty="0" smtClean="0">
                <a:solidFill>
                  <a:srgbClr val="C00000"/>
                </a:solidFill>
                <a:latin typeface="Times New Roman" pitchFamily="18" charset="0"/>
                <a:ea typeface="Times New Roman" pitchFamily="18" charset="0"/>
                <a:cs typeface="Times New Roman" pitchFamily="18" charset="0"/>
              </a:rPr>
              <a:t>          </a:t>
            </a:r>
          </a:p>
          <a:p>
            <a:pPr marL="171450" indent="-171450" fontAlgn="base">
              <a:spcBef>
                <a:spcPct val="0"/>
              </a:spcBef>
              <a:spcAft>
                <a:spcPts val="600"/>
              </a:spcAft>
              <a:tabLst>
                <a:tab pos="117475" algn="l"/>
                <a:tab pos="457200" algn="l"/>
              </a:tabLst>
            </a:pPr>
            <a:r>
              <a:rPr lang="en-US" sz="2000" i="1" dirty="0">
                <a:solidFill>
                  <a:srgbClr val="C00000"/>
                </a:solidFill>
                <a:latin typeface="Times New Roman" pitchFamily="18" charset="0"/>
                <a:ea typeface="Times New Roman" pitchFamily="18" charset="0"/>
                <a:cs typeface="Times New Roman" pitchFamily="18" charset="0"/>
              </a:rPr>
              <a:t>	</a:t>
            </a:r>
            <a:r>
              <a:rPr lang="en-US" sz="2000" i="1" dirty="0" smtClean="0">
                <a:solidFill>
                  <a:srgbClr val="C00000"/>
                </a:solidFill>
                <a:latin typeface="Times New Roman" pitchFamily="18" charset="0"/>
                <a:ea typeface="Times New Roman" pitchFamily="18" charset="0"/>
                <a:cs typeface="Times New Roman" pitchFamily="18" charset="0"/>
              </a:rPr>
              <a:t>				 model fit </a:t>
            </a:r>
            <a:r>
              <a:rPr lang="en-US" sz="2000" dirty="0" smtClean="0">
                <a:solidFill>
                  <a:srgbClr val="C00000"/>
                </a:solidFill>
                <a:latin typeface="Times New Roman" pitchFamily="18" charset="0"/>
                <a:ea typeface="Times New Roman" pitchFamily="18" charset="0"/>
                <a:cs typeface="Times New Roman" pitchFamily="18" charset="0"/>
              </a:rPr>
              <a:t>(lower better) + </a:t>
            </a:r>
            <a:r>
              <a:rPr lang="en-US" sz="2000" i="1" dirty="0" smtClean="0">
                <a:solidFill>
                  <a:srgbClr val="C00000"/>
                </a:solidFill>
                <a:latin typeface="Times New Roman" pitchFamily="18" charset="0"/>
                <a:ea typeface="Times New Roman" pitchFamily="18" charset="0"/>
                <a:cs typeface="Times New Roman" pitchFamily="18" charset="0"/>
              </a:rPr>
              <a:t>model penalty </a:t>
            </a:r>
            <a:r>
              <a:rPr lang="en-US" sz="2000" dirty="0" smtClean="0">
                <a:solidFill>
                  <a:srgbClr val="C00000"/>
                </a:solidFill>
                <a:latin typeface="Times New Roman" pitchFamily="18" charset="0"/>
                <a:ea typeface="Times New Roman" pitchFamily="18" charset="0"/>
                <a:cs typeface="Times New Roman" pitchFamily="18" charset="0"/>
              </a:rPr>
              <a:t>(lower better)</a:t>
            </a:r>
          </a:p>
          <a:p>
            <a:pPr marL="171450" lvl="0" indent="-171450" fontAlgn="base">
              <a:spcBef>
                <a:spcPct val="0"/>
              </a:spcBef>
              <a:spcAft>
                <a:spcPts val="600"/>
              </a:spcAft>
              <a:buFontTx/>
              <a:buChar char="•"/>
              <a:tabLst>
                <a:tab pos="117475" algn="l"/>
                <a:tab pos="457200" algn="l"/>
              </a:tabLst>
            </a:pPr>
            <a:endParaRPr lang="en-US" sz="2000" dirty="0" smtClean="0">
              <a:latin typeface="Times New Roman" pitchFamily="18" charset="0"/>
              <a:ea typeface="Times New Roman" pitchFamily="18" charset="0"/>
              <a:cs typeface="Times New Roman" pitchFamily="18" charset="0"/>
            </a:endParaRPr>
          </a:p>
          <a:p>
            <a:pPr marL="171450" lvl="0" indent="-171450" fontAlgn="base">
              <a:spcBef>
                <a:spcPct val="0"/>
              </a:spcBef>
              <a:spcAft>
                <a:spcPts val="600"/>
              </a:spcAft>
              <a:buFontTx/>
              <a:buChar char="•"/>
              <a:tabLst>
                <a:tab pos="117475" algn="l"/>
                <a:tab pos="457200" algn="l"/>
              </a:tabLst>
            </a:pPr>
            <a:r>
              <a:rPr lang="en-US" sz="2000" dirty="0" smtClean="0">
                <a:latin typeface="Times New Roman" pitchFamily="18" charset="0"/>
                <a:ea typeface="Times New Roman" pitchFamily="18" charset="0"/>
                <a:cs typeface="Times New Roman" pitchFamily="18" charset="0"/>
              </a:rPr>
              <a:t>Lower DIC -&gt; “better” model, but what is an “important difference” in DIC?</a:t>
            </a:r>
          </a:p>
          <a:p>
            <a:pPr marL="628650" lvl="1" indent="-171450" fontAlgn="base">
              <a:spcBef>
                <a:spcPct val="0"/>
              </a:spcBef>
              <a:spcAft>
                <a:spcPts val="300"/>
              </a:spcAft>
              <a:buFontTx/>
              <a:buChar char="•"/>
              <a:tabLst>
                <a:tab pos="117475" algn="l"/>
                <a:tab pos="457200" algn="l"/>
              </a:tabLst>
            </a:pPr>
            <a:r>
              <a:rPr lang="en-US" sz="2000" dirty="0" smtClean="0">
                <a:latin typeface="Times New Roman" pitchFamily="18" charset="0"/>
                <a:ea typeface="Times New Roman" pitchFamily="18" charset="0"/>
                <a:cs typeface="Times New Roman" pitchFamily="18" charset="0"/>
              </a:rPr>
              <a:t>Interpretation of DIC values same as AIC</a:t>
            </a:r>
          </a:p>
          <a:p>
            <a:pPr marL="1085850" lvl="2" indent="-171450" fontAlgn="base">
              <a:spcBef>
                <a:spcPct val="0"/>
              </a:spcBef>
              <a:spcAft>
                <a:spcPts val="300"/>
              </a:spcAft>
              <a:buFontTx/>
              <a:buChar char="•"/>
              <a:tabLst>
                <a:tab pos="117475" algn="l"/>
                <a:tab pos="457200" algn="l"/>
              </a:tabLst>
            </a:pPr>
            <a:r>
              <a:rPr lang="en-US" sz="2000" dirty="0" smtClean="0">
                <a:latin typeface="Times New Roman" pitchFamily="18" charset="0"/>
                <a:ea typeface="Times New Roman" pitchFamily="18" charset="0"/>
                <a:cs typeface="Times New Roman" pitchFamily="18" charset="0"/>
              </a:rPr>
              <a:t>DIC difference of 1-2: “best” model deserves consideration</a:t>
            </a:r>
          </a:p>
          <a:p>
            <a:pPr marL="1085850" lvl="2" indent="-171450" fontAlgn="base">
              <a:spcBef>
                <a:spcPct val="0"/>
              </a:spcBef>
              <a:spcAft>
                <a:spcPts val="300"/>
              </a:spcAft>
              <a:buFontTx/>
              <a:buChar char="•"/>
              <a:tabLst>
                <a:tab pos="117475" algn="l"/>
                <a:tab pos="457200" algn="l"/>
              </a:tabLst>
            </a:pPr>
            <a:r>
              <a:rPr lang="en-US" sz="2000" dirty="0" smtClean="0">
                <a:latin typeface="Times New Roman" pitchFamily="18" charset="0"/>
                <a:ea typeface="Times New Roman" pitchFamily="18" charset="0"/>
                <a:cs typeface="Times New Roman" pitchFamily="18" charset="0"/>
              </a:rPr>
              <a:t>DIC differences of 3-7: “considerably” more support for best model</a:t>
            </a:r>
          </a:p>
          <a:p>
            <a:pPr marL="1085850" lvl="2" indent="-171450" fontAlgn="base">
              <a:spcBef>
                <a:spcPct val="0"/>
              </a:spcBef>
              <a:spcAft>
                <a:spcPts val="300"/>
              </a:spcAft>
              <a:buFontTx/>
              <a:buChar char="•"/>
              <a:tabLst>
                <a:tab pos="117475" algn="l"/>
                <a:tab pos="457200" algn="l"/>
              </a:tabLst>
            </a:pPr>
            <a:r>
              <a:rPr lang="en-US" sz="2000" dirty="0" smtClean="0">
                <a:latin typeface="Times New Roman" pitchFamily="18" charset="0"/>
                <a:ea typeface="Times New Roman" pitchFamily="18" charset="0"/>
                <a:cs typeface="Times New Roman" pitchFamily="18" charset="0"/>
              </a:rPr>
              <a:t>Differences can be affected by Monte Carlo error</a:t>
            </a:r>
          </a:p>
          <a:p>
            <a:pPr marL="1085850" lvl="2" indent="-171450" fontAlgn="base">
              <a:spcBef>
                <a:spcPct val="0"/>
              </a:spcBef>
              <a:spcAft>
                <a:spcPts val="300"/>
              </a:spcAft>
              <a:buFontTx/>
              <a:buChar char="•"/>
              <a:tabLst>
                <a:tab pos="117475" algn="l"/>
                <a:tab pos="457200" algn="l"/>
              </a:tabLst>
            </a:pPr>
            <a:r>
              <a:rPr lang="en-US" sz="2000" dirty="0" smtClean="0">
                <a:latin typeface="Times New Roman" pitchFamily="18" charset="0"/>
                <a:ea typeface="Times New Roman" pitchFamily="18" charset="0"/>
                <a:cs typeface="Times New Roman" pitchFamily="18" charset="0"/>
              </a:rPr>
              <a:t>I look for differences &gt; 10</a:t>
            </a:r>
          </a:p>
        </p:txBody>
      </p:sp>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Computing DIC</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2887" name="Object 7"/>
          <p:cNvGraphicFramePr>
            <a:graphicFrameLocks noChangeAspect="1"/>
          </p:cNvGraphicFramePr>
          <p:nvPr>
            <p:extLst>
              <p:ext uri="{D42A27DB-BD31-4B8C-83A1-F6EECF244321}">
                <p14:modId xmlns:p14="http://schemas.microsoft.com/office/powerpoint/2010/main" val="2760660826"/>
              </p:ext>
            </p:extLst>
          </p:nvPr>
        </p:nvGraphicFramePr>
        <p:xfrm>
          <a:off x="3843057" y="1143000"/>
          <a:ext cx="3014943" cy="634725"/>
        </p:xfrm>
        <a:graphic>
          <a:graphicData uri="http://schemas.openxmlformats.org/presentationml/2006/ole">
            <mc:AlternateContent xmlns:mc="http://schemas.openxmlformats.org/markup-compatibility/2006">
              <mc:Choice xmlns:v="urn:schemas-microsoft-com:vml" Requires="v">
                <p:oleObj spid="_x0000_s84006" name="Equation" r:id="rId3" imgW="1205977" imgH="253890" progId="">
                  <p:embed/>
                </p:oleObj>
              </mc:Choice>
              <mc:Fallback>
                <p:oleObj name="Equation" r:id="rId3" imgW="1205977" imgH="25389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057" y="1143000"/>
                        <a:ext cx="3014943" cy="63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228600" y="1905000"/>
            <a:ext cx="4098943" cy="1015663"/>
          </a:xfrm>
          <a:prstGeom prst="rect">
            <a:avLst/>
          </a:prstGeom>
          <a:noFill/>
        </p:spPr>
        <p:txBody>
          <a:bodyPr wrap="none" rtlCol="0">
            <a:spAutoFit/>
          </a:bodyPr>
          <a:lstStyle/>
          <a:p>
            <a:r>
              <a:rPr lang="en-US" sz="2000" dirty="0" smtClean="0"/>
              <a:t>The deviance of the model evaluated </a:t>
            </a:r>
          </a:p>
          <a:p>
            <a:r>
              <a:rPr lang="en-US" sz="2000" dirty="0" smtClean="0"/>
              <a:t>at the means of the posterior</a:t>
            </a:r>
          </a:p>
          <a:p>
            <a:r>
              <a:rPr lang="en-US" sz="2000" dirty="0"/>
              <a:t>d</a:t>
            </a:r>
            <a:r>
              <a:rPr lang="en-US" sz="2000" dirty="0" smtClean="0"/>
              <a:t>istribution of parameters</a:t>
            </a:r>
            <a:endParaRPr lang="en-GB" sz="2000" dirty="0"/>
          </a:p>
        </p:txBody>
      </p:sp>
      <p:cxnSp>
        <p:nvCxnSpPr>
          <p:cNvPr id="20" name="Straight Arrow Connector 19"/>
          <p:cNvCxnSpPr>
            <a:endCxn id="122887" idx="2"/>
          </p:cNvCxnSpPr>
          <p:nvPr/>
        </p:nvCxnSpPr>
        <p:spPr>
          <a:xfrm flipV="1">
            <a:off x="4114800" y="1777725"/>
            <a:ext cx="1235728" cy="8130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30883" y="2461722"/>
            <a:ext cx="2684517" cy="707886"/>
          </a:xfrm>
          <a:prstGeom prst="rect">
            <a:avLst/>
          </a:prstGeom>
          <a:noFill/>
        </p:spPr>
        <p:txBody>
          <a:bodyPr wrap="none" rtlCol="0">
            <a:spAutoFit/>
          </a:bodyPr>
          <a:lstStyle/>
          <a:p>
            <a:r>
              <a:rPr lang="en-US" sz="2000" dirty="0" smtClean="0"/>
              <a:t>The effective number of</a:t>
            </a:r>
          </a:p>
          <a:p>
            <a:r>
              <a:rPr lang="en-US" sz="2000" dirty="0" smtClean="0"/>
              <a:t>parameters</a:t>
            </a:r>
            <a:endParaRPr lang="en-GB" sz="2000" dirty="0"/>
          </a:p>
        </p:txBody>
      </p:sp>
      <p:cxnSp>
        <p:nvCxnSpPr>
          <p:cNvPr id="26" name="Straight Arrow Connector 25"/>
          <p:cNvCxnSpPr/>
          <p:nvPr/>
        </p:nvCxnSpPr>
        <p:spPr>
          <a:xfrm flipH="1" flipV="1">
            <a:off x="6477000" y="1775922"/>
            <a:ext cx="820683"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1746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76200"/>
            <a:ext cx="8229600" cy="1143000"/>
          </a:xfrm>
        </p:spPr>
        <p:txBody>
          <a:bodyPr/>
          <a:lstStyle/>
          <a:p>
            <a:r>
              <a:rPr lang="en-US" dirty="0" smtClean="0"/>
              <a:t>In R</a:t>
            </a:r>
            <a:endParaRPr lang="es-CL" dirty="0"/>
          </a:p>
        </p:txBody>
      </p:sp>
      <p:sp>
        <p:nvSpPr>
          <p:cNvPr id="3" name="Content Placeholder 2"/>
          <p:cNvSpPr>
            <a:spLocks noGrp="1"/>
          </p:cNvSpPr>
          <p:nvPr>
            <p:ph idx="1"/>
          </p:nvPr>
        </p:nvSpPr>
        <p:spPr>
          <a:xfrm>
            <a:off x="76200" y="122237"/>
            <a:ext cx="9144000" cy="4525963"/>
          </a:xfrm>
        </p:spPr>
        <p:txBody>
          <a:bodyPr>
            <a:noAutofit/>
          </a:bodyPr>
          <a:lstStyle/>
          <a:p>
            <a:pPr marL="0" indent="0">
              <a:buNone/>
            </a:pPr>
            <a:r>
              <a:rPr lang="es-CL" sz="1800" b="1" dirty="0">
                <a:solidFill>
                  <a:srgbClr val="0000FF"/>
                </a:solidFill>
              </a:rPr>
              <a:t># JAGS </a:t>
            </a:r>
            <a:r>
              <a:rPr lang="es-CL" sz="1800" b="1" dirty="0" err="1" smtClean="0">
                <a:solidFill>
                  <a:srgbClr val="0000FF"/>
                </a:solidFill>
              </a:rPr>
              <a:t>model</a:t>
            </a:r>
            <a:endParaRPr lang="es-CL" sz="1800" b="1" dirty="0">
              <a:solidFill>
                <a:srgbClr val="0000FF"/>
              </a:solidFill>
            </a:endParaRPr>
          </a:p>
          <a:p>
            <a:pPr marL="0" indent="0">
              <a:buNone/>
            </a:pPr>
            <a:r>
              <a:rPr lang="es-CL" sz="1600" b="1" dirty="0" err="1"/>
              <a:t>model</a:t>
            </a:r>
            <a:r>
              <a:rPr lang="es-CL" sz="1600" b="1" dirty="0" smtClean="0"/>
              <a:t>{</a:t>
            </a:r>
            <a:endParaRPr lang="es-CL" sz="1600" b="1" dirty="0"/>
          </a:p>
          <a:p>
            <a:pPr marL="0" indent="0">
              <a:buNone/>
            </a:pPr>
            <a:r>
              <a:rPr lang="es-CL" sz="1600" b="1" dirty="0" err="1"/>
              <a:t>for</a:t>
            </a:r>
            <a:r>
              <a:rPr lang="es-CL" sz="1600" b="1" dirty="0"/>
              <a:t> (i in 1:n</a:t>
            </a:r>
            <a:r>
              <a:rPr lang="es-CL" sz="1600" b="1" dirty="0" smtClean="0"/>
              <a:t>){</a:t>
            </a:r>
            <a:endParaRPr lang="es-CL" sz="1600" b="1" dirty="0"/>
          </a:p>
          <a:p>
            <a:pPr marL="0" indent="0">
              <a:buNone/>
            </a:pPr>
            <a:r>
              <a:rPr lang="es-CL" sz="1600" b="1" dirty="0"/>
              <a:t>	mu[i]&lt;-(</a:t>
            </a:r>
            <a:r>
              <a:rPr lang="es-CL" sz="1600" b="1" dirty="0" err="1"/>
              <a:t>alpha</a:t>
            </a:r>
            <a:r>
              <a:rPr lang="es-CL" sz="1600" b="1" dirty="0"/>
              <a:t>*x[i</a:t>
            </a:r>
            <a:r>
              <a:rPr lang="es-CL" sz="1600" b="1" dirty="0" smtClean="0"/>
              <a:t>])/((</a:t>
            </a:r>
            <a:r>
              <a:rPr lang="es-CL" sz="1600" b="1" dirty="0" err="1"/>
              <a:t>alpha</a:t>
            </a:r>
            <a:r>
              <a:rPr lang="es-CL" sz="1600" b="1" dirty="0"/>
              <a:t>/gama)+x[i</a:t>
            </a:r>
            <a:r>
              <a:rPr lang="es-CL" sz="1600" b="1" dirty="0" smtClean="0"/>
              <a:t>])</a:t>
            </a:r>
            <a:endParaRPr lang="es-CL" sz="1600" b="1" dirty="0"/>
          </a:p>
          <a:p>
            <a:pPr marL="0" indent="0">
              <a:buNone/>
            </a:pPr>
            <a:r>
              <a:rPr lang="es-CL" sz="1600" b="1" dirty="0"/>
              <a:t>	y[i]~ </a:t>
            </a:r>
            <a:r>
              <a:rPr lang="es-CL" sz="1600" b="1" dirty="0" err="1"/>
              <a:t>dnorm</a:t>
            </a:r>
            <a:r>
              <a:rPr lang="es-CL" sz="1600" b="1" dirty="0"/>
              <a:t>(mu[i],tau</a:t>
            </a:r>
            <a:r>
              <a:rPr lang="es-CL" sz="1600" b="1" dirty="0" smtClean="0"/>
              <a:t>)}</a:t>
            </a:r>
            <a:endParaRPr lang="es-CL" sz="1600" b="1" dirty="0"/>
          </a:p>
          <a:p>
            <a:pPr marL="0" indent="0">
              <a:buNone/>
            </a:pPr>
            <a:r>
              <a:rPr lang="es-CL" sz="1600" b="1" dirty="0" err="1" smtClean="0"/>
              <a:t>tau~dgamma</a:t>
            </a:r>
            <a:r>
              <a:rPr lang="es-CL" sz="1600" b="1" dirty="0" smtClean="0"/>
              <a:t>(0.001</a:t>
            </a:r>
            <a:r>
              <a:rPr lang="es-CL" sz="1600" b="1" dirty="0"/>
              <a:t>,.001)</a:t>
            </a:r>
          </a:p>
          <a:p>
            <a:pPr marL="0" indent="0">
              <a:buNone/>
            </a:pPr>
            <a:r>
              <a:rPr lang="es-CL" sz="1600" b="1" dirty="0" err="1"/>
              <a:t>alpha~dgamma</a:t>
            </a:r>
            <a:r>
              <a:rPr lang="es-CL" sz="1600" b="1" dirty="0"/>
              <a:t>(0.001,.001)</a:t>
            </a:r>
          </a:p>
          <a:p>
            <a:pPr marL="0" indent="0">
              <a:buNone/>
            </a:pPr>
            <a:r>
              <a:rPr lang="es-CL" sz="1600" b="1" dirty="0" err="1" smtClean="0"/>
              <a:t>gama~dgamma</a:t>
            </a:r>
            <a:r>
              <a:rPr lang="es-CL" sz="1600" b="1" dirty="0"/>
              <a:t>(.001,.001)</a:t>
            </a:r>
          </a:p>
          <a:p>
            <a:pPr marL="0" indent="0">
              <a:buNone/>
            </a:pPr>
            <a:r>
              <a:rPr lang="es-CL" sz="1800" b="1" dirty="0"/>
              <a:t>  } </a:t>
            </a:r>
            <a:r>
              <a:rPr lang="es-CL" sz="1800" dirty="0"/>
              <a:t># </a:t>
            </a:r>
            <a:r>
              <a:rPr lang="es-CL" sz="1800" dirty="0" err="1"/>
              <a:t>end</a:t>
            </a:r>
            <a:r>
              <a:rPr lang="es-CL" sz="1800" dirty="0"/>
              <a:t> of </a:t>
            </a:r>
            <a:r>
              <a:rPr lang="es-CL" sz="1800" dirty="0" err="1" smtClean="0"/>
              <a:t>model</a:t>
            </a:r>
            <a:endParaRPr lang="es-CL" sz="1800" dirty="0" smtClean="0"/>
          </a:p>
          <a:p>
            <a:pPr marL="0" indent="0">
              <a:buNone/>
            </a:pPr>
            <a:r>
              <a:rPr lang="en-US" sz="1600" b="1" dirty="0" smtClean="0">
                <a:solidFill>
                  <a:srgbClr val="0000FF"/>
                </a:solidFill>
              </a:rPr>
              <a:t>#In R</a:t>
            </a:r>
            <a:endParaRPr lang="es-CL" sz="1600" b="1" dirty="0" smtClean="0">
              <a:solidFill>
                <a:srgbClr val="0000FF"/>
              </a:solidFill>
            </a:endParaRPr>
          </a:p>
          <a:p>
            <a:pPr marL="0" indent="0">
              <a:buNone/>
            </a:pPr>
            <a:r>
              <a:rPr lang="es-CL" sz="1600" b="1" dirty="0" err="1"/>
              <a:t>jm</a:t>
            </a:r>
            <a:r>
              <a:rPr lang="es-CL" sz="1600" b="1" dirty="0"/>
              <a:t>=</a:t>
            </a:r>
            <a:r>
              <a:rPr lang="es-CL" sz="1600" b="1" dirty="0" err="1"/>
              <a:t>jags.model</a:t>
            </a:r>
            <a:r>
              <a:rPr lang="es-CL" sz="1600" b="1" dirty="0"/>
              <a:t>("</a:t>
            </a:r>
            <a:r>
              <a:rPr lang="es-CL" sz="1600" b="1" dirty="0" err="1"/>
              <a:t>Bugs_light_example.R",</a:t>
            </a:r>
            <a:r>
              <a:rPr lang="es-CL" sz="1600" b="1" dirty="0" err="1" smtClean="0"/>
              <a:t>data</a:t>
            </a:r>
            <a:r>
              <a:rPr lang="es-CL" sz="1600" b="1" dirty="0" smtClean="0"/>
              <a:t>=</a:t>
            </a:r>
            <a:r>
              <a:rPr lang="es-CL" sz="1600" b="1" dirty="0" err="1" smtClean="0"/>
              <a:t>data,mod.inits,n.chains</a:t>
            </a:r>
            <a:r>
              <a:rPr lang="es-CL" sz="1600" b="1" dirty="0" smtClean="0"/>
              <a:t>=3,n.adapt </a:t>
            </a:r>
            <a:r>
              <a:rPr lang="es-CL" sz="1600" b="1" dirty="0"/>
              <a:t>= </a:t>
            </a:r>
            <a:r>
              <a:rPr lang="es-CL" sz="1600" b="1" dirty="0" err="1"/>
              <a:t>n.adapt</a:t>
            </a:r>
            <a:r>
              <a:rPr lang="es-CL" sz="1600" b="1" dirty="0"/>
              <a:t>)</a:t>
            </a:r>
          </a:p>
          <a:p>
            <a:pPr marL="0" indent="0">
              <a:buNone/>
            </a:pPr>
            <a:r>
              <a:rPr lang="es-CL" sz="1600" b="1" dirty="0" err="1" smtClean="0"/>
              <a:t>update</a:t>
            </a:r>
            <a:r>
              <a:rPr lang="es-CL" sz="1600" b="1" dirty="0" smtClean="0"/>
              <a:t>(</a:t>
            </a:r>
            <a:r>
              <a:rPr lang="es-CL" sz="1600" b="1" dirty="0" err="1" smtClean="0"/>
              <a:t>jm</a:t>
            </a:r>
            <a:r>
              <a:rPr lang="es-CL" sz="1600" b="1" dirty="0"/>
              <a:t>, </a:t>
            </a:r>
            <a:r>
              <a:rPr lang="es-CL" sz="1600" b="1" dirty="0" err="1"/>
              <a:t>n.iter</a:t>
            </a:r>
            <a:r>
              <a:rPr lang="es-CL" sz="1600" b="1" dirty="0"/>
              <a:t>=5000</a:t>
            </a:r>
            <a:r>
              <a:rPr lang="es-CL" sz="1600" b="1" dirty="0" smtClean="0"/>
              <a:t>)</a:t>
            </a:r>
            <a:endParaRPr lang="es-CL" sz="1600" b="1" dirty="0"/>
          </a:p>
          <a:p>
            <a:pPr marL="0" indent="0">
              <a:buNone/>
            </a:pPr>
            <a:r>
              <a:rPr lang="es-CL" sz="1600" b="1" dirty="0">
                <a:solidFill>
                  <a:srgbClr val="0000FF"/>
                </a:solidFill>
              </a:rPr>
              <a:t>#</a:t>
            </a:r>
            <a:r>
              <a:rPr lang="es-CL" sz="1600" b="1" dirty="0" err="1">
                <a:solidFill>
                  <a:srgbClr val="0000FF"/>
                </a:solidFill>
              </a:rPr>
              <a:t>generate</a:t>
            </a:r>
            <a:r>
              <a:rPr lang="es-CL" sz="1600" b="1" dirty="0">
                <a:solidFill>
                  <a:srgbClr val="0000FF"/>
                </a:solidFill>
              </a:rPr>
              <a:t> coda </a:t>
            </a:r>
            <a:r>
              <a:rPr lang="es-CL" sz="1600" b="1" dirty="0" err="1">
                <a:solidFill>
                  <a:srgbClr val="0000FF"/>
                </a:solidFill>
              </a:rPr>
              <a:t>object</a:t>
            </a:r>
            <a:r>
              <a:rPr lang="es-CL" sz="1600" b="1" dirty="0">
                <a:solidFill>
                  <a:srgbClr val="0000FF"/>
                </a:solidFill>
              </a:rPr>
              <a:t> </a:t>
            </a:r>
            <a:r>
              <a:rPr lang="es-CL" sz="1600" b="1" dirty="0" err="1">
                <a:solidFill>
                  <a:srgbClr val="0000FF"/>
                </a:solidFill>
              </a:rPr>
              <a:t>for</a:t>
            </a:r>
            <a:r>
              <a:rPr lang="es-CL" sz="1600" b="1" dirty="0">
                <a:solidFill>
                  <a:srgbClr val="0000FF"/>
                </a:solidFill>
              </a:rPr>
              <a:t> </a:t>
            </a:r>
            <a:r>
              <a:rPr lang="es-CL" sz="1600" b="1" dirty="0" err="1">
                <a:solidFill>
                  <a:srgbClr val="0000FF"/>
                </a:solidFill>
              </a:rPr>
              <a:t>parameters</a:t>
            </a:r>
            <a:r>
              <a:rPr lang="es-CL" sz="1600" b="1" dirty="0">
                <a:solidFill>
                  <a:srgbClr val="0000FF"/>
                </a:solidFill>
              </a:rPr>
              <a:t> and </a:t>
            </a:r>
            <a:r>
              <a:rPr lang="es-CL" sz="1600" b="1" dirty="0" err="1">
                <a:solidFill>
                  <a:srgbClr val="0000FF"/>
                </a:solidFill>
              </a:rPr>
              <a:t>deviance</a:t>
            </a:r>
            <a:r>
              <a:rPr lang="es-CL" sz="1600" b="1" dirty="0">
                <a:solidFill>
                  <a:srgbClr val="0000FF"/>
                </a:solidFill>
              </a:rPr>
              <a:t>.</a:t>
            </a:r>
          </a:p>
          <a:p>
            <a:pPr marL="0" indent="0">
              <a:buNone/>
            </a:pPr>
            <a:r>
              <a:rPr lang="es-CL" sz="1600" b="1" dirty="0" err="1"/>
              <a:t>zm</a:t>
            </a:r>
            <a:r>
              <a:rPr lang="es-CL" sz="1600" b="1" dirty="0"/>
              <a:t>=</a:t>
            </a:r>
            <a:r>
              <a:rPr lang="es-CL" sz="1600" b="1" dirty="0" err="1"/>
              <a:t>coda.samples</a:t>
            </a:r>
            <a:r>
              <a:rPr lang="es-CL" sz="1600" b="1" dirty="0"/>
              <a:t>(</a:t>
            </a:r>
            <a:r>
              <a:rPr lang="es-CL" sz="1600" b="1" dirty="0" err="1"/>
              <a:t>jm,variable.names</a:t>
            </a:r>
            <a:r>
              <a:rPr lang="es-CL" sz="1600" b="1" dirty="0"/>
              <a:t>=c("</a:t>
            </a:r>
            <a:r>
              <a:rPr lang="es-CL" sz="1600" b="1" dirty="0" err="1"/>
              <a:t>alpha</a:t>
            </a:r>
            <a:r>
              <a:rPr lang="es-CL" sz="1600" b="1" dirty="0"/>
              <a:t>", "gama", "c","sigma","</a:t>
            </a:r>
            <a:r>
              <a:rPr lang="es-CL" sz="1600" b="1" dirty="0" err="1">
                <a:solidFill>
                  <a:srgbClr val="FF0000"/>
                </a:solidFill>
              </a:rPr>
              <a:t>deviance</a:t>
            </a:r>
            <a:r>
              <a:rPr lang="es-CL" sz="1600" b="1" dirty="0"/>
              <a:t>"),</a:t>
            </a:r>
            <a:r>
              <a:rPr lang="es-CL" sz="1600" b="1" dirty="0" err="1" smtClean="0"/>
              <a:t>n.iter</a:t>
            </a:r>
            <a:r>
              <a:rPr lang="es-CL" sz="1600" b="1" dirty="0" smtClean="0"/>
              <a:t>=5000)</a:t>
            </a:r>
          </a:p>
          <a:p>
            <a:pPr marL="0" indent="0">
              <a:buNone/>
            </a:pPr>
            <a:r>
              <a:rPr lang="es-CL" sz="1600" b="1" dirty="0" err="1" smtClean="0"/>
              <a:t>dic.samples</a:t>
            </a:r>
            <a:r>
              <a:rPr lang="es-CL" sz="1600" b="1" dirty="0" smtClean="0"/>
              <a:t>(</a:t>
            </a:r>
            <a:r>
              <a:rPr lang="es-CL" sz="1600" b="1" dirty="0" err="1" smtClean="0"/>
              <a:t>jm,n.iter</a:t>
            </a:r>
            <a:r>
              <a:rPr lang="es-CL" sz="1600" b="1" dirty="0"/>
              <a:t>, </a:t>
            </a:r>
            <a:r>
              <a:rPr lang="es-CL" sz="1600" b="1" dirty="0" err="1"/>
              <a:t>type</a:t>
            </a:r>
            <a:r>
              <a:rPr lang="es-CL" sz="1600" b="1" dirty="0"/>
              <a:t>="</a:t>
            </a:r>
            <a:r>
              <a:rPr lang="es-CL" sz="1600" b="1" dirty="0" err="1"/>
              <a:t>pD</a:t>
            </a:r>
            <a:r>
              <a:rPr lang="es-CL" sz="1600" b="1" dirty="0" smtClean="0"/>
              <a:t>")</a:t>
            </a:r>
          </a:p>
          <a:p>
            <a:pPr marL="0" indent="0">
              <a:buNone/>
            </a:pPr>
            <a:r>
              <a:rPr lang="en-US" sz="1600" b="1" dirty="0" smtClean="0">
                <a:solidFill>
                  <a:srgbClr val="FF0000"/>
                </a:solidFill>
              </a:rPr>
              <a:t>	#Mean </a:t>
            </a:r>
            <a:r>
              <a:rPr lang="en-US" sz="1600" b="1" dirty="0">
                <a:solidFill>
                  <a:srgbClr val="FF0000"/>
                </a:solidFill>
              </a:rPr>
              <a:t>deviance:  529.8 </a:t>
            </a:r>
          </a:p>
          <a:p>
            <a:pPr marL="0" indent="0">
              <a:buNone/>
            </a:pPr>
            <a:r>
              <a:rPr lang="en-US" sz="1600" b="1" dirty="0" smtClean="0">
                <a:solidFill>
                  <a:srgbClr val="FF0000"/>
                </a:solidFill>
              </a:rPr>
              <a:t>	#penalty </a:t>
            </a:r>
            <a:r>
              <a:rPr lang="en-US" sz="1600" b="1" dirty="0">
                <a:solidFill>
                  <a:srgbClr val="FF0000"/>
                </a:solidFill>
              </a:rPr>
              <a:t>2.97 </a:t>
            </a:r>
            <a:r>
              <a:rPr lang="en-US" sz="1600" b="1" dirty="0" smtClean="0">
                <a:solidFill>
                  <a:srgbClr val="FF0000"/>
                </a:solidFill>
              </a:rPr>
              <a:t>=</a:t>
            </a:r>
            <a:r>
              <a:rPr lang="en-US" sz="1600" b="1" dirty="0" err="1" smtClean="0">
                <a:solidFill>
                  <a:srgbClr val="FF0000"/>
                </a:solidFill>
              </a:rPr>
              <a:t>pd</a:t>
            </a:r>
            <a:endParaRPr lang="en-US" sz="1600" b="1" dirty="0">
              <a:solidFill>
                <a:srgbClr val="FF0000"/>
              </a:solidFill>
            </a:endParaRPr>
          </a:p>
          <a:p>
            <a:pPr marL="0" indent="0">
              <a:buNone/>
            </a:pPr>
            <a:r>
              <a:rPr lang="en-US" sz="1600" b="1" dirty="0" smtClean="0">
                <a:solidFill>
                  <a:srgbClr val="FF0000"/>
                </a:solidFill>
              </a:rPr>
              <a:t>	# Penalized </a:t>
            </a:r>
            <a:r>
              <a:rPr lang="en-US" sz="1600" b="1" dirty="0">
                <a:solidFill>
                  <a:srgbClr val="FF0000"/>
                </a:solidFill>
              </a:rPr>
              <a:t>deviance: 532.8 </a:t>
            </a:r>
            <a:r>
              <a:rPr lang="en-US" sz="1600" b="1" dirty="0" smtClean="0">
                <a:solidFill>
                  <a:srgbClr val="FF0000"/>
                </a:solidFill>
              </a:rPr>
              <a:t> =</a:t>
            </a:r>
            <a:r>
              <a:rPr lang="en-US" sz="1600" b="1" dirty="0" err="1" smtClean="0">
                <a:solidFill>
                  <a:srgbClr val="FF0000"/>
                </a:solidFill>
              </a:rPr>
              <a:t>dic</a:t>
            </a:r>
            <a:endParaRPr lang="en-US" sz="1600" b="1" dirty="0">
              <a:solidFill>
                <a:srgbClr val="FF0000"/>
              </a:solidFill>
            </a:endParaRPr>
          </a:p>
          <a:p>
            <a:pPr marL="0" indent="0">
              <a:buNone/>
            </a:pPr>
            <a:r>
              <a:rPr lang="en-US" sz="1600" b="1" dirty="0" smtClean="0">
                <a:solidFill>
                  <a:srgbClr val="0000FF"/>
                </a:solidFill>
              </a:rPr>
              <a:t># Another way:</a:t>
            </a:r>
            <a:endParaRPr lang="es-CL" sz="1600" b="1" dirty="0" smtClean="0"/>
          </a:p>
          <a:p>
            <a:pPr marL="0" indent="0">
              <a:buNone/>
            </a:pPr>
            <a:r>
              <a:rPr lang="en-US" sz="1600" b="1" dirty="0"/>
              <a:t>summary(</a:t>
            </a:r>
            <a:r>
              <a:rPr lang="en-US" sz="1600" b="1" dirty="0" err="1"/>
              <a:t>zm</a:t>
            </a:r>
            <a:r>
              <a:rPr lang="en-US" sz="1600" b="1" dirty="0"/>
              <a:t>[,"deviance"])$</a:t>
            </a:r>
            <a:r>
              <a:rPr lang="en-US" sz="1600" b="1" dirty="0" smtClean="0"/>
              <a:t>stat[,]</a:t>
            </a:r>
          </a:p>
          <a:p>
            <a:pPr marL="0" indent="0">
              <a:buNone/>
            </a:pPr>
            <a:r>
              <a:rPr lang="es-CL" sz="1600" b="1" dirty="0" smtClean="0"/>
              <a:t>#</a:t>
            </a:r>
            <a:r>
              <a:rPr lang="es-CL" sz="1600" b="1" dirty="0" err="1" smtClean="0"/>
              <a:t>pd</a:t>
            </a:r>
            <a:r>
              <a:rPr lang="es-CL" sz="1600" b="1" dirty="0"/>
              <a:t>* = (1/2)*Var(</a:t>
            </a:r>
            <a:r>
              <a:rPr lang="es-CL" sz="1600" b="1" dirty="0" err="1"/>
              <a:t>deviance</a:t>
            </a:r>
            <a:r>
              <a:rPr lang="es-CL" sz="1600" b="1" dirty="0" smtClean="0"/>
              <a:t>)</a:t>
            </a:r>
          </a:p>
          <a:p>
            <a:pPr marL="0" indent="0">
              <a:buNone/>
            </a:pPr>
            <a:r>
              <a:rPr lang="en-US" sz="1600" b="1" dirty="0" err="1" smtClean="0"/>
              <a:t>pd</a:t>
            </a:r>
            <a:r>
              <a:rPr lang="en-US" sz="1600" b="1" dirty="0" smtClean="0"/>
              <a:t>=</a:t>
            </a:r>
            <a:r>
              <a:rPr lang="en-US" sz="1600" b="1" dirty="0"/>
              <a:t> </a:t>
            </a:r>
            <a:r>
              <a:rPr lang="en-US" sz="1600" b="1" dirty="0" smtClean="0"/>
              <a:t>0.5*summary(</a:t>
            </a:r>
            <a:r>
              <a:rPr lang="en-US" sz="1600" b="1" dirty="0" err="1" smtClean="0"/>
              <a:t>zm</a:t>
            </a:r>
            <a:r>
              <a:rPr lang="en-US" sz="1600" b="1" dirty="0"/>
              <a:t>[,"deviance"])$</a:t>
            </a:r>
            <a:r>
              <a:rPr lang="en-US" sz="1600" b="1" dirty="0" smtClean="0"/>
              <a:t>stat[2]^2</a:t>
            </a:r>
            <a:endParaRPr lang="es-CL" sz="1600" b="1" dirty="0"/>
          </a:p>
          <a:p>
            <a:pPr marL="0" indent="0">
              <a:buNone/>
            </a:pPr>
            <a:endParaRPr lang="es-CL" sz="1800" b="1" dirty="0"/>
          </a:p>
          <a:p>
            <a:pPr marL="0" indent="0">
              <a:buNone/>
            </a:pPr>
            <a:endParaRPr lang="es-CL" sz="1800" b="1" dirty="0"/>
          </a:p>
        </p:txBody>
      </p:sp>
    </p:spTree>
    <p:extLst>
      <p:ext uri="{BB962C8B-B14F-4D97-AF65-F5344CB8AC3E}">
        <p14:creationId xmlns:p14="http://schemas.microsoft.com/office/powerpoint/2010/main" val="36175423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
          <p:cNvSpPr>
            <a:spLocks noChangeArrowheads="1"/>
          </p:cNvSpPr>
          <p:nvPr/>
        </p:nvSpPr>
        <p:spPr bwMode="auto">
          <a:xfrm>
            <a:off x="604915" y="1123274"/>
            <a:ext cx="7700885"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fontAlgn="base">
              <a:spcBef>
                <a:spcPts val="1200"/>
              </a:spcBef>
              <a:spcAft>
                <a:spcPts val="12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DIC, AIC, and BIC all have the same general form:</a:t>
            </a:r>
          </a:p>
          <a:p>
            <a:pPr marL="171450" lvl="0" indent="-171450" algn="ctr" fontAlgn="base">
              <a:spcAft>
                <a:spcPts val="1200"/>
              </a:spcAft>
              <a:tabLst>
                <a:tab pos="117475" algn="l"/>
                <a:tab pos="457200" algn="l"/>
              </a:tabLst>
            </a:pPr>
            <a:r>
              <a:rPr lang="en-US" sz="2400" dirty="0" smtClean="0">
                <a:latin typeface="Times New Roman" pitchFamily="18" charset="0"/>
                <a:ea typeface="Times New Roman" pitchFamily="18" charset="0"/>
                <a:cs typeface="Times New Roman" pitchFamily="18" charset="0"/>
              </a:rPr>
              <a:t>	</a:t>
            </a:r>
            <a:r>
              <a:rPr lang="en-US" sz="2400" i="1" dirty="0" err="1" smtClean="0">
                <a:latin typeface="Times New Roman" pitchFamily="18" charset="0"/>
                <a:ea typeface="Times New Roman" pitchFamily="18" charset="0"/>
                <a:cs typeface="Times New Roman" pitchFamily="18" charset="0"/>
              </a:rPr>
              <a:t>x</a:t>
            </a:r>
            <a:r>
              <a:rPr lang="en-US" sz="2400" dirty="0" err="1" smtClean="0">
                <a:latin typeface="Times New Roman" pitchFamily="18" charset="0"/>
                <a:ea typeface="Times New Roman" pitchFamily="18" charset="0"/>
                <a:cs typeface="Times New Roman" pitchFamily="18" charset="0"/>
              </a:rPr>
              <a:t>IC</a:t>
            </a:r>
            <a:r>
              <a:rPr lang="en-US" sz="2400" dirty="0" smtClean="0">
                <a:latin typeface="Times New Roman" pitchFamily="18" charset="0"/>
                <a:ea typeface="Times New Roman" pitchFamily="18" charset="0"/>
                <a:cs typeface="Times New Roman" pitchFamily="18" charset="0"/>
              </a:rPr>
              <a:t> = model fit + model penalty</a:t>
            </a:r>
          </a:p>
          <a:p>
            <a:pPr marL="171450" lvl="0" indent="-171450" fontAlgn="base">
              <a:spcBef>
                <a:spcPct val="0"/>
              </a:spcBef>
              <a:spcAft>
                <a:spcPts val="12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So, why focus on DIC? Why not use AIC or BIC?</a:t>
            </a:r>
          </a:p>
          <a:p>
            <a:pPr marL="171450" lvl="0" indent="-171450" fontAlgn="base">
              <a:spcBef>
                <a:spcPct val="0"/>
              </a:spcBef>
              <a:spcAft>
                <a:spcPts val="12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BIC and AIC require us to count the number of parameters in a model, but an informative prior, or hierarchical priors makes it impossible to count the number of “effective” parameters</a:t>
            </a:r>
          </a:p>
          <a:p>
            <a:pPr marL="171450" lvl="0" indent="-171450" fontAlgn="base">
              <a:spcBef>
                <a:spcPct val="0"/>
              </a:spcBef>
              <a:spcAft>
                <a:spcPts val="1200"/>
              </a:spcAft>
              <a:buFontTx/>
              <a:buChar char="•"/>
              <a:tabLst>
                <a:tab pos="117475" algn="l"/>
                <a:tab pos="457200" algn="l"/>
              </a:tabLst>
            </a:pPr>
            <a:r>
              <a:rPr lang="en-US" sz="2400" dirty="0" smtClean="0">
                <a:latin typeface="Times New Roman" pitchFamily="18" charset="0"/>
                <a:ea typeface="Times New Roman" pitchFamily="18" charset="0"/>
                <a:cs typeface="Times New Roman" pitchFamily="18" charset="0"/>
              </a:rPr>
              <a:t>Thus, </a:t>
            </a:r>
            <a:r>
              <a:rPr lang="en-US" sz="2400" dirty="0" err="1" smtClean="0">
                <a:latin typeface="Times New Roman" pitchFamily="18" charset="0"/>
                <a:ea typeface="Times New Roman" pitchFamily="18" charset="0"/>
                <a:cs typeface="Times New Roman" pitchFamily="18" charset="0"/>
              </a:rPr>
              <a:t>Spiegelhalter</a:t>
            </a:r>
            <a:r>
              <a:rPr lang="en-US" sz="2400" dirty="0" smtClean="0">
                <a:latin typeface="Times New Roman" pitchFamily="18" charset="0"/>
                <a:ea typeface="Times New Roman" pitchFamily="18" charset="0"/>
                <a:cs typeface="Times New Roman" pitchFamily="18" charset="0"/>
              </a:rPr>
              <a:t> et al. (2002) developed DIC, which computes an “effective” number of parameters that (should) capture the effect of “shrinkage” or “borrowing of strength” due to informative priors or hierarchical priors</a:t>
            </a:r>
          </a:p>
        </p:txBody>
      </p:sp>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Why DIC?</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20326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Some intuition for DIC</a:t>
            </a:r>
            <a:endParaRPr lang="en-GB" dirty="0"/>
          </a:p>
        </p:txBody>
      </p:sp>
      <p:sp>
        <p:nvSpPr>
          <p:cNvPr id="3" name="Content Placeholder 2"/>
          <p:cNvSpPr>
            <a:spLocks noGrp="1"/>
          </p:cNvSpPr>
          <p:nvPr>
            <p:ph idx="1"/>
          </p:nvPr>
        </p:nvSpPr>
        <p:spPr>
          <a:xfrm>
            <a:off x="228600" y="1219200"/>
            <a:ext cx="8534400" cy="4525963"/>
          </a:xfrm>
        </p:spPr>
        <p:txBody>
          <a:bodyPr>
            <a:normAutofit fontScale="92500"/>
          </a:bodyPr>
          <a:lstStyle/>
          <a:p>
            <a:r>
              <a:rPr lang="en-US" sz="2800" dirty="0" smtClean="0">
                <a:latin typeface="Times New Roman" panose="02020603050405020304" pitchFamily="18" charset="0"/>
                <a:cs typeface="Times New Roman" panose="02020603050405020304" pitchFamily="18" charset="0"/>
              </a:rPr>
              <a:t>The problem is parameters that are “free” to be influenced by noise in the data. How free are they?</a:t>
            </a:r>
          </a:p>
          <a:p>
            <a:r>
              <a:rPr lang="en-US" sz="2800" dirty="0" smtClean="0">
                <a:latin typeface="Times New Roman" panose="02020603050405020304" pitchFamily="18" charset="0"/>
                <a:cs typeface="Times New Roman" panose="02020603050405020304" pitchFamily="18" charset="0"/>
              </a:rPr>
              <a:t>If a prior on a parameter is very informative—the parameter is not free to respond to the data, it does not contribute to the effective number of parameters.</a:t>
            </a:r>
          </a:p>
          <a:p>
            <a:r>
              <a:rPr lang="en-US" sz="2800" dirty="0" smtClean="0">
                <a:latin typeface="Times New Roman" panose="02020603050405020304" pitchFamily="18" charset="0"/>
                <a:cs typeface="Times New Roman" panose="02020603050405020304" pitchFamily="18" charset="0"/>
              </a:rPr>
              <a:t>If a prior is uninformative, the opposite is the case. It is free to respond and contributes to the effective number of parameters in the same way as in a likelihood analysis.</a:t>
            </a:r>
          </a:p>
          <a:p>
            <a:r>
              <a:rPr lang="en-US" sz="2800" dirty="0" smtClean="0">
                <a:latin typeface="Times New Roman" panose="02020603050405020304" pitchFamily="18" charset="0"/>
                <a:cs typeface="Times New Roman" panose="02020603050405020304" pitchFamily="18" charset="0"/>
              </a:rPr>
              <a:t>If a parameter is part of a hierarchy, should it count to same way as a parameter that is part of a simpler model?</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5280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Posterior predictive loss</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p:cNvSpPr txBox="1"/>
          <p:nvPr/>
        </p:nvSpPr>
        <p:spPr>
          <a:xfrm>
            <a:off x="152400" y="838200"/>
            <a:ext cx="8991600" cy="4801314"/>
          </a:xfrm>
          <a:prstGeom prst="rect">
            <a:avLst/>
          </a:prstGeom>
          <a:noFill/>
        </p:spPr>
        <p:txBody>
          <a:bodyPr wrap="square" rtlCol="0">
            <a:spAutoFit/>
          </a:bodyPr>
          <a:lstStyle/>
          <a:p>
            <a:pPr marL="228600" lvl="0" indent="-228600">
              <a:spcBef>
                <a:spcPts val="600"/>
              </a:spcBef>
              <a:buFont typeface="Arial" pitchFamily="34" charset="0"/>
              <a:buChar char="•"/>
            </a:pPr>
            <a:r>
              <a:rPr lang="en-US" sz="2200" i="1" dirty="0" smtClean="0">
                <a:latin typeface="Times New Roman" pitchFamily="18" charset="0"/>
                <a:cs typeface="Times New Roman" pitchFamily="18" charset="0"/>
              </a:rPr>
              <a:t>Posterior predictive loss</a:t>
            </a:r>
            <a:r>
              <a:rPr lang="en-US" sz="2200" dirty="0" smtClean="0">
                <a:latin typeface="Times New Roman" pitchFamily="18" charset="0"/>
                <a:cs typeface="Times New Roman" pitchFamily="18" charset="0"/>
              </a:rPr>
              <a:t> (i.e., </a:t>
            </a:r>
            <a:r>
              <a:rPr lang="en-US" sz="2200" b="1" i="1" dirty="0" err="1" smtClean="0">
                <a:solidFill>
                  <a:srgbClr val="0000FF"/>
                </a:solidFill>
                <a:latin typeface="Times New Roman" pitchFamily="18" charset="0"/>
                <a:cs typeface="Times New Roman" pitchFamily="18" charset="0"/>
              </a:rPr>
              <a:t>D</a:t>
            </a:r>
            <a:r>
              <a:rPr lang="en-US" sz="2200" b="1" i="1" baseline="-25000" dirty="0" err="1" smtClean="0">
                <a:solidFill>
                  <a:srgbClr val="0000FF"/>
                </a:solidFill>
                <a:latin typeface="Times New Roman" pitchFamily="18" charset="0"/>
                <a:cs typeface="Times New Roman" pitchFamily="18" charset="0"/>
              </a:rPr>
              <a:t>k</a:t>
            </a:r>
            <a:r>
              <a:rPr lang="en-US" sz="2200" dirty="0" smtClean="0">
                <a:latin typeface="Times New Roman" pitchFamily="18" charset="0"/>
                <a:cs typeface="Times New Roman" pitchFamily="18" charset="0"/>
              </a:rPr>
              <a:t>) is fairly widely used within statistics, but is not frequently used in ecology</a:t>
            </a:r>
          </a:p>
          <a:p>
            <a:pPr marL="228600" lvl="0" indent="-228600">
              <a:spcBef>
                <a:spcPts val="600"/>
              </a:spcBef>
              <a:buFont typeface="Arial" pitchFamily="34" charset="0"/>
              <a:buChar char="•"/>
            </a:pPr>
            <a:r>
              <a:rPr lang="en-US" sz="2200" i="1" dirty="0" err="1" smtClean="0">
                <a:latin typeface="Times New Roman" pitchFamily="18" charset="0"/>
                <a:cs typeface="Times New Roman" pitchFamily="18" charset="0"/>
              </a:rPr>
              <a:t>D</a:t>
            </a:r>
            <a:r>
              <a:rPr lang="en-US" sz="2200" i="1" baseline="-25000" dirty="0" err="1" smtClean="0">
                <a:latin typeface="Times New Roman" pitchFamily="18" charset="0"/>
                <a:cs typeface="Times New Roman" pitchFamily="18" charset="0"/>
              </a:rPr>
              <a:t>k</a:t>
            </a:r>
            <a:r>
              <a:rPr lang="en-US"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provides an index of a model’s predictive ability by comparing observed data to replicated data</a:t>
            </a:r>
          </a:p>
          <a:p>
            <a:pPr marL="228600" lvl="0" indent="-228600">
              <a:spcBef>
                <a:spcPts val="600"/>
              </a:spcBef>
              <a:buFont typeface="Arial" pitchFamily="34" charset="0"/>
              <a:buChar char="•"/>
            </a:pPr>
            <a:r>
              <a:rPr lang="en-US" sz="2200" dirty="0" smtClean="0">
                <a:latin typeface="Times New Roman" pitchFamily="18" charset="0"/>
                <a:cs typeface="Times New Roman" pitchFamily="18" charset="0"/>
              </a:rPr>
              <a:t>The “best” model(s) is the one that performs the best under a “balanced loss function.” </a:t>
            </a:r>
          </a:p>
          <a:p>
            <a:pPr marL="228600" lvl="0" indent="-228600">
              <a:spcBef>
                <a:spcPts val="600"/>
              </a:spcBef>
              <a:buFont typeface="Arial" pitchFamily="34" charset="0"/>
              <a:buChar char="•"/>
            </a:pPr>
            <a:r>
              <a:rPr lang="en-US" sz="2200" dirty="0" smtClean="0">
                <a:latin typeface="Times New Roman" pitchFamily="18" charset="0"/>
                <a:cs typeface="Times New Roman" pitchFamily="18" charset="0"/>
              </a:rPr>
              <a:t>Similar to the DIC, the loss function penalizes for both departure from the observed data (measure of model “fit”) and departure from what we expect the replicated data to be (measure of “smoothness” – somewhat analogous to DIC’s effective number of parameters).</a:t>
            </a:r>
          </a:p>
          <a:p>
            <a:pPr marL="228600" lvl="0" indent="-228600">
              <a:spcBef>
                <a:spcPts val="600"/>
              </a:spcBef>
              <a:buFont typeface="Arial" pitchFamily="34" charset="0"/>
              <a:buChar char="•"/>
            </a:pPr>
            <a:r>
              <a:rPr lang="en-US" sz="2200" dirty="0" smtClean="0">
                <a:latin typeface="Times New Roman" pitchFamily="18" charset="0"/>
                <a:cs typeface="Times New Roman" pitchFamily="18" charset="0"/>
              </a:rPr>
              <a:t>The loss function puts weights, which depend on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&gt; 0, on the model fit component (</a:t>
            </a:r>
            <a:r>
              <a:rPr lang="en-US" sz="2200" b="1" i="1" dirty="0" smtClean="0">
                <a:solidFill>
                  <a:srgbClr val="0000FF"/>
                </a:solidFill>
                <a:latin typeface="Times New Roman" pitchFamily="18" charset="0"/>
                <a:cs typeface="Times New Roman" pitchFamily="18" charset="0"/>
              </a:rPr>
              <a:t>G</a:t>
            </a:r>
            <a:r>
              <a:rPr lang="en-US" sz="2200" dirty="0" smtClean="0">
                <a:latin typeface="Times New Roman" pitchFamily="18" charset="0"/>
                <a:cs typeface="Times New Roman" pitchFamily="18" charset="0"/>
              </a:rPr>
              <a:t>) and a weight of 1 (one) on the smoothness or penalty component (</a:t>
            </a:r>
            <a:r>
              <a:rPr lang="en-US" sz="2200" b="1" i="1" dirty="0" smtClean="0">
                <a:solidFill>
                  <a:srgbClr val="0000FF"/>
                </a:solidFill>
                <a:latin typeface="Times New Roman" pitchFamily="18" charset="0"/>
                <a:cs typeface="Times New Roman" pitchFamily="18" charset="0"/>
              </a:rPr>
              <a:t>P</a:t>
            </a:r>
            <a:r>
              <a:rPr lang="en-US" sz="2200" dirty="0" smtClean="0">
                <a:latin typeface="Times New Roman" pitchFamily="18" charset="0"/>
                <a:cs typeface="Times New Roman" pitchFamily="18" charset="0"/>
              </a:rPr>
              <a:t>); the value of </a:t>
            </a:r>
            <a:r>
              <a:rPr lang="en-US" sz="2200" i="1" dirty="0" smtClean="0">
                <a:latin typeface="Times New Roman" pitchFamily="18" charset="0"/>
                <a:cs typeface="Times New Roman" pitchFamily="18" charset="0"/>
              </a:rPr>
              <a:t>k</a:t>
            </a:r>
            <a:r>
              <a:rPr lang="en-US" sz="2200" dirty="0" smtClean="0">
                <a:latin typeface="Times New Roman" pitchFamily="18" charset="0"/>
                <a:cs typeface="Times New Roman" pitchFamily="18" charset="0"/>
              </a:rPr>
              <a:t> is determined by the user:</a:t>
            </a:r>
            <a:endParaRPr lang="en-US" sz="2200" dirty="0">
              <a:latin typeface="Times New Roman" pitchFamily="18" charset="0"/>
              <a:cs typeface="Times New Roman" pitchFamily="18" charset="0"/>
            </a:endParaRPr>
          </a:p>
        </p:txBody>
      </p:sp>
      <p:graphicFrame>
        <p:nvGraphicFramePr>
          <p:cNvPr id="155649" name="Object 1"/>
          <p:cNvGraphicFramePr>
            <a:graphicFrameLocks noChangeAspect="1"/>
          </p:cNvGraphicFramePr>
          <p:nvPr>
            <p:extLst>
              <p:ext uri="{D42A27DB-BD31-4B8C-83A1-F6EECF244321}">
                <p14:modId xmlns:p14="http://schemas.microsoft.com/office/powerpoint/2010/main" val="3857950781"/>
              </p:ext>
            </p:extLst>
          </p:nvPr>
        </p:nvGraphicFramePr>
        <p:xfrm>
          <a:off x="4113212" y="5688013"/>
          <a:ext cx="2058988" cy="788987"/>
        </p:xfrm>
        <a:graphic>
          <a:graphicData uri="http://schemas.openxmlformats.org/presentationml/2006/ole">
            <mc:AlternateContent xmlns:mc="http://schemas.openxmlformats.org/markup-compatibility/2006">
              <mc:Choice xmlns:v="urn:schemas-microsoft-com:vml" Requires="v">
                <p:oleObj spid="_x0000_s85025" name="Equation" r:id="rId4" imgW="1028254" imgH="393529" progId="">
                  <p:embed/>
                </p:oleObj>
              </mc:Choice>
              <mc:Fallback>
                <p:oleObj name="Equation" r:id="rId4" imgW="1028254" imgH="3935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12" y="5688013"/>
                        <a:ext cx="205898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767441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916259"/>
          </a:xfrm>
        </p:spPr>
        <p:txBody>
          <a:bodyPr>
            <a:normAutofit/>
          </a:bodyPr>
          <a:lstStyle/>
          <a:p>
            <a:r>
              <a:rPr lang="en-US" dirty="0" smtClean="0">
                <a:cs typeface="Times New Roman" pitchFamily="18" charset="0"/>
              </a:rPr>
              <a:t>Posterior predictive loss (D</a:t>
            </a:r>
            <a:r>
              <a:rPr lang="en-US" baseline="-25000" dirty="0" smtClean="0">
                <a:cs typeface="Times New Roman" pitchFamily="18" charset="0"/>
                <a:sym typeface="Symbol"/>
              </a:rPr>
              <a:t></a:t>
            </a:r>
            <a:r>
              <a:rPr lang="en-US" dirty="0" smtClean="0">
                <a:cs typeface="Times New Roman" pitchFamily="18" charset="0"/>
              </a:rPr>
              <a:t>)</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251469" y="990600"/>
            <a:ext cx="7855526" cy="5416868"/>
          </a:xfrm>
          <a:prstGeom prst="rect">
            <a:avLst/>
          </a:prstGeom>
          <a:noFill/>
        </p:spPr>
        <p:txBody>
          <a:bodyPr wrap="square" rtlCol="0">
            <a:spAutoFit/>
          </a:bodyPr>
          <a:lstStyle/>
          <a:p>
            <a:pPr marL="228600" lvl="0" indent="-228600">
              <a:buFont typeface="Arial" pitchFamily="34" charset="0"/>
              <a:buChar char="•"/>
            </a:pPr>
            <a:r>
              <a:rPr lang="en-US" sz="2400" dirty="0" smtClean="0">
                <a:latin typeface="Times New Roman" pitchFamily="18" charset="0"/>
                <a:cs typeface="Times New Roman" pitchFamily="18" charset="0"/>
              </a:rPr>
              <a:t>We often assume “</a:t>
            </a:r>
            <a:r>
              <a:rPr lang="en-US" sz="2400" i="1" dirty="0" smtClean="0">
                <a:latin typeface="Times New Roman" pitchFamily="18" charset="0"/>
                <a:cs typeface="Times New Roman" pitchFamily="18" charset="0"/>
              </a:rPr>
              <a:t>k</a:t>
            </a:r>
            <a:r>
              <a:rPr lang="en-US" sz="2400"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in which case </a:t>
            </a:r>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k</a:t>
            </a:r>
            <a:r>
              <a:rPr lang="en-US" sz="2400" dirty="0" smtClean="0">
                <a:latin typeface="Times New Roman" pitchFamily="18" charset="0"/>
                <a:cs typeface="Times New Roman" pitchFamily="18" charset="0"/>
              </a:rPr>
              <a:t> (call this D</a:t>
            </a:r>
            <a:r>
              <a:rPr lang="en-US" sz="2400" baseline="-250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is given by:</a:t>
            </a:r>
          </a:p>
          <a:p>
            <a:pPr marL="228600" indent="-228600"/>
            <a:endParaRPr lang="en-US" sz="2400" dirty="0" smtClean="0">
              <a:latin typeface="Times New Roman" pitchFamily="18" charset="0"/>
              <a:cs typeface="Times New Roman" pitchFamily="18" charset="0"/>
            </a:endParaRPr>
          </a:p>
          <a:p>
            <a:pPr marL="228600" indent="-228600"/>
            <a:endParaRPr lang="en-US" sz="2400" dirty="0" smtClean="0">
              <a:latin typeface="Times New Roman" pitchFamily="18" charset="0"/>
              <a:cs typeface="Times New Roman" pitchFamily="18" charset="0"/>
            </a:endParaRPr>
          </a:p>
          <a:p>
            <a:pPr marL="228600" lvl="0" indent="-228600">
              <a:spcBef>
                <a:spcPts val="1200"/>
              </a:spcBef>
              <a:buFont typeface="Arial" pitchFamily="34" charset="0"/>
              <a:buChar char="•"/>
            </a:pPr>
            <a:r>
              <a:rPr lang="en-US" sz="2400" dirty="0" smtClean="0">
                <a:latin typeface="Times New Roman" pitchFamily="18" charset="0"/>
                <a:cs typeface="Times New Roman" pitchFamily="18" charset="0"/>
              </a:rPr>
              <a:t>Under squared-error loss, </a:t>
            </a:r>
            <a:r>
              <a:rPr lang="en-US" sz="2400" i="1"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and </a:t>
            </a:r>
            <a:r>
              <a:rPr lang="en-US" sz="2400" i="1" dirty="0" smtClean="0">
                <a:latin typeface="Times New Roman" pitchFamily="18" charset="0"/>
                <a:cs typeface="Times New Roman" pitchFamily="18" charset="0"/>
              </a:rPr>
              <a:t>P</a:t>
            </a:r>
            <a:r>
              <a:rPr lang="en-US" sz="2400" dirty="0" smtClean="0">
                <a:latin typeface="Times New Roman" pitchFamily="18" charset="0"/>
                <a:cs typeface="Times New Roman" pitchFamily="18" charset="0"/>
              </a:rPr>
              <a:t> are given by:</a:t>
            </a:r>
          </a:p>
          <a:p>
            <a:pPr marL="228600" lvl="0" indent="-228600">
              <a:buFont typeface="Arial" pitchFamily="34" charset="0"/>
              <a:buChar char="•"/>
            </a:pPr>
            <a:endParaRPr lang="en-US" sz="2400" dirty="0" smtClean="0">
              <a:latin typeface="Times New Roman" pitchFamily="18" charset="0"/>
              <a:cs typeface="Times New Roman" pitchFamily="18" charset="0"/>
            </a:endParaRPr>
          </a:p>
          <a:p>
            <a:pPr marL="228600" lvl="0" indent="-228600">
              <a:buFont typeface="Arial" pitchFamily="34" charset="0"/>
              <a:buChar char="•"/>
            </a:pPr>
            <a:endParaRPr lang="en-US" sz="2400" dirty="0" smtClean="0">
              <a:latin typeface="Times New Roman" pitchFamily="18" charset="0"/>
              <a:cs typeface="Times New Roman" pitchFamily="18" charset="0"/>
            </a:endParaRPr>
          </a:p>
          <a:p>
            <a:pPr marL="228600" lvl="0" indent="-228600"/>
            <a:r>
              <a:rPr lang="en-US" sz="2400" dirty="0" smtClean="0">
                <a:latin typeface="Times New Roman" pitchFamily="18" charset="0"/>
                <a:cs typeface="Times New Roman" pitchFamily="18" charset="0"/>
              </a:rPr>
              <a:t>	 		</a:t>
            </a:r>
          </a:p>
          <a:p>
            <a:pPr marL="228600" lvl="0" indent="-228600">
              <a:buFont typeface="Arial" pitchFamily="34" charset="0"/>
              <a:buChar char="•"/>
            </a:pPr>
            <a:endParaRPr lang="en-US" sz="2400" dirty="0" smtClean="0">
              <a:latin typeface="Times New Roman" pitchFamily="18" charset="0"/>
              <a:cs typeface="Times New Roman" pitchFamily="18" charset="0"/>
            </a:endParaRPr>
          </a:p>
          <a:p>
            <a:pPr marL="228600" lvl="0" indent="-228600"/>
            <a:r>
              <a:rPr lang="en-US" sz="2400" dirty="0" smtClean="0">
                <a:latin typeface="Times New Roman" pitchFamily="18" charset="0"/>
                <a:cs typeface="Times New Roman" pitchFamily="18" charset="0"/>
              </a:rPr>
              <a:t> </a:t>
            </a:r>
          </a:p>
          <a:p>
            <a:pPr marL="228600" lvl="0" indent="-228600"/>
            <a:endParaRPr lang="en-US" sz="2400" dirty="0" smtClean="0">
              <a:latin typeface="Times New Roman" pitchFamily="18" charset="0"/>
              <a:cs typeface="Times New Roman" pitchFamily="18" charset="0"/>
            </a:endParaRPr>
          </a:p>
          <a:p>
            <a:pPr marL="228600" lvl="0" indent="-228600">
              <a:buFont typeface="Arial" pitchFamily="34" charset="0"/>
              <a:buChar char="•"/>
            </a:pPr>
            <a:r>
              <a:rPr lang="en-US" sz="2400" dirty="0" smtClean="0">
                <a:latin typeface="Times New Roman" pitchFamily="18" charset="0"/>
                <a:cs typeface="Times New Roman" pitchFamily="18" charset="0"/>
              </a:rPr>
              <a:t>Thus, D</a:t>
            </a:r>
            <a:r>
              <a:rPr lang="en-US" sz="2400" baseline="-250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is equivalent to:</a:t>
            </a:r>
          </a:p>
          <a:p>
            <a:pPr marL="228600" lvl="0" indent="-228600">
              <a:buFont typeface="Arial" pitchFamily="34" charset="0"/>
              <a:buChar char="•"/>
            </a:pPr>
            <a:endParaRPr lang="en-US" sz="2400" dirty="0" smtClean="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p:txBody>
      </p:sp>
      <p:sp>
        <p:nvSpPr>
          <p:cNvPr id="154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27" name="Object 3"/>
          <p:cNvGraphicFramePr>
            <a:graphicFrameLocks noChangeAspect="1"/>
          </p:cNvGraphicFramePr>
          <p:nvPr>
            <p:extLst>
              <p:ext uri="{D42A27DB-BD31-4B8C-83A1-F6EECF244321}">
                <p14:modId xmlns:p14="http://schemas.microsoft.com/office/powerpoint/2010/main" val="626879780"/>
              </p:ext>
            </p:extLst>
          </p:nvPr>
        </p:nvGraphicFramePr>
        <p:xfrm>
          <a:off x="3581400" y="1676400"/>
          <a:ext cx="1501775" cy="406400"/>
        </p:xfrm>
        <a:graphic>
          <a:graphicData uri="http://schemas.openxmlformats.org/presentationml/2006/ole">
            <mc:AlternateContent xmlns:mc="http://schemas.openxmlformats.org/markup-compatibility/2006">
              <mc:Choice xmlns:v="urn:schemas-microsoft-com:vml" Requires="v">
                <p:oleObj spid="_x0000_s86101" name="Equation" r:id="rId4" imgW="736600" imgH="203200" progId="">
                  <p:embed/>
                </p:oleObj>
              </mc:Choice>
              <mc:Fallback>
                <p:oleObj name="Equation" r:id="rId4" imgW="736600" imgH="203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76400"/>
                        <a:ext cx="15017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29" name="Object 5"/>
          <p:cNvGraphicFramePr>
            <a:graphicFrameLocks noChangeAspect="1"/>
          </p:cNvGraphicFramePr>
          <p:nvPr>
            <p:extLst>
              <p:ext uri="{D42A27DB-BD31-4B8C-83A1-F6EECF244321}">
                <p14:modId xmlns:p14="http://schemas.microsoft.com/office/powerpoint/2010/main" val="2236003753"/>
              </p:ext>
            </p:extLst>
          </p:nvPr>
        </p:nvGraphicFramePr>
        <p:xfrm>
          <a:off x="2362200" y="3276600"/>
          <a:ext cx="5314387" cy="1834135"/>
        </p:xfrm>
        <a:graphic>
          <a:graphicData uri="http://schemas.openxmlformats.org/presentationml/2006/ole">
            <mc:AlternateContent xmlns:mc="http://schemas.openxmlformats.org/markup-compatibility/2006">
              <mc:Choice xmlns:v="urn:schemas-microsoft-com:vml" Requires="v">
                <p:oleObj spid="_x0000_s86102" name="Equation" r:id="rId6" imgW="2921000" imgH="1016000" progId="">
                  <p:embed/>
                </p:oleObj>
              </mc:Choice>
              <mc:Fallback>
                <p:oleObj name="Equation" r:id="rId6" imgW="2921000" imgH="1016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3276600"/>
                        <a:ext cx="5314387" cy="1834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3277838" y="5638800"/>
                <a:ext cx="182756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CL" i="1" smtClean="0">
                              <a:latin typeface="Cambria Math" panose="02040503050406030204" pitchFamily="18" charset="0"/>
                            </a:rPr>
                          </m:ctrlPr>
                        </m:sSubPr>
                        <m:e>
                          <m:r>
                            <a:rPr lang="en-US" b="0" i="1" smtClean="0">
                              <a:latin typeface="Cambria Math"/>
                            </a:rPr>
                            <m:t>𝐷</m:t>
                          </m:r>
                        </m:e>
                        <m:sub>
                          <m:r>
                            <a:rPr lang="es-CL" i="1" smtClean="0">
                              <a:latin typeface="Cambria Math"/>
                              <a:ea typeface="Cambria Math"/>
                            </a:rPr>
                            <m:t>∞</m:t>
                          </m:r>
                        </m:sub>
                      </m:sSub>
                      <m:r>
                        <a:rPr lang="es-CL" i="1" smtClean="0">
                          <a:latin typeface="Cambria Math"/>
                        </a:rPr>
                        <m:t>=</m:t>
                      </m:r>
                      <m:r>
                        <a:rPr lang="en-US" b="0" i="1" smtClean="0">
                          <a:latin typeface="Cambria Math"/>
                        </a:rPr>
                        <m:t>𝐺</m:t>
                      </m:r>
                      <m:r>
                        <a:rPr lang="en-US" b="0" i="1" smtClean="0">
                          <a:latin typeface="Cambria Math"/>
                        </a:rPr>
                        <m:t>+</m:t>
                      </m:r>
                      <m:r>
                        <a:rPr lang="en-US" b="0" i="1" smtClean="0">
                          <a:latin typeface="Cambria Math"/>
                        </a:rPr>
                        <m:t>𝑃</m:t>
                      </m:r>
                    </m:oMath>
                  </m:oMathPara>
                </a14:m>
                <a:endParaRPr lang="es-CL" dirty="0"/>
              </a:p>
            </p:txBody>
          </p:sp>
        </mc:Choice>
        <mc:Fallback xmlns="">
          <p:sp>
            <p:nvSpPr>
              <p:cNvPr id="2" name="TextBox 1"/>
              <p:cNvSpPr txBox="1">
                <a:spLocks noRot="1" noChangeAspect="1" noMove="1" noResize="1" noEditPoints="1" noAdjustHandles="1" noChangeArrowheads="1" noChangeShapeType="1" noTextEdit="1"/>
              </p:cNvSpPr>
              <p:nvPr/>
            </p:nvSpPr>
            <p:spPr>
              <a:xfrm>
                <a:off x="3277838" y="5638800"/>
                <a:ext cx="1827561" cy="369332"/>
              </a:xfrm>
              <a:prstGeom prst="rect">
                <a:avLst/>
              </a:prstGeom>
              <a:blipFill rotWithShape="1">
                <a:blip r:embed="rId8"/>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14341551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2282" y="547092"/>
            <a:ext cx="8073735" cy="5632311"/>
          </a:xfrm>
          <a:prstGeom prst="rect">
            <a:avLst/>
          </a:prstGeom>
          <a:noFill/>
        </p:spPr>
        <p:txBody>
          <a:bodyPr wrap="square" rtlCol="0">
            <a:spAutoFit/>
          </a:bodyPr>
          <a:lstStyle/>
          <a:p>
            <a:pPr marL="228600" indent="-228600">
              <a:buFont typeface="Arial" pitchFamily="34" charset="0"/>
              <a:buChar char="•"/>
            </a:pPr>
            <a:r>
              <a:rPr lang="en-US" dirty="0" smtClean="0">
                <a:latin typeface="Times New Roman" pitchFamily="18" charset="0"/>
                <a:cs typeface="Times New Roman" pitchFamily="18" charset="0"/>
              </a:rPr>
              <a:t>In your code, simply monitor the squared deviation, (</a:t>
            </a:r>
            <a:r>
              <a:rPr lang="en-US" i="1" dirty="0" err="1" smtClean="0">
                <a:latin typeface="Times New Roman" pitchFamily="18" charset="0"/>
                <a:cs typeface="Times New Roman" pitchFamily="18" charset="0"/>
              </a:rPr>
              <a:t>y</a:t>
            </a:r>
            <a:r>
              <a:rPr lang="en-US" i="1" baseline="-25000" dirty="0" err="1" smtClean="0">
                <a:latin typeface="Times New Roman" pitchFamily="18" charset="0"/>
                <a:cs typeface="Times New Roman" pitchFamily="18" charset="0"/>
              </a:rPr>
              <a:t>repi</a:t>
            </a:r>
            <a:r>
              <a:rPr lang="en-US"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y</a:t>
            </a:r>
            <a:r>
              <a:rPr lang="en-US" i="1"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baseline="30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for each observation </a:t>
            </a:r>
            <a:r>
              <a:rPr lang="en-US" i="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and outside of the </a:t>
            </a:r>
            <a:r>
              <a:rPr lang="en-US" i="1"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loop, compute the sum of the squared deviations:</a:t>
            </a: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pPr marL="228600" indent="-228600">
              <a:buFont typeface="Arial" pitchFamily="34" charset="0"/>
              <a:buChar char="•"/>
            </a:pPr>
            <a:endParaRPr lang="en-US" dirty="0">
              <a:latin typeface="Times New Roman" pitchFamily="18" charset="0"/>
              <a:cs typeface="Times New Roman" pitchFamily="18" charset="0"/>
            </a:endParaRPr>
          </a:p>
          <a:p>
            <a:pPr marL="228600" indent="-228600">
              <a:buFont typeface="Arial" pitchFamily="34" charset="0"/>
              <a:buChar char="•"/>
            </a:pPr>
            <a:endParaRPr lang="en-US" dirty="0" smtClean="0">
              <a:latin typeface="Times New Roman" pitchFamily="18" charset="0"/>
              <a:cs typeface="Times New Roman" pitchFamily="18" charset="0"/>
            </a:endParaRPr>
          </a:p>
          <a:p>
            <a:r>
              <a:rPr lang="en-US" dirty="0" err="1" smtClean="0">
                <a:solidFill>
                  <a:srgbClr val="C00000"/>
                </a:solidFill>
                <a:latin typeface="Times New Roman" pitchFamily="18" charset="0"/>
                <a:cs typeface="Times New Roman" pitchFamily="18" charset="0"/>
              </a:rPr>
              <a:t>Dsum</a:t>
            </a:r>
            <a:r>
              <a:rPr lang="en-US" dirty="0" smtClean="0">
                <a:solidFill>
                  <a:srgbClr val="C00000"/>
                </a:solidFill>
                <a:latin typeface="Times New Roman" pitchFamily="18" charset="0"/>
                <a:cs typeface="Times New Roman" pitchFamily="18" charset="0"/>
              </a:rPr>
              <a:t> is NOT D</a:t>
            </a:r>
            <a:r>
              <a:rPr lang="en-US" baseline="-25000" dirty="0" smtClean="0">
                <a:solidFill>
                  <a:srgbClr val="C00000"/>
                </a:solidFill>
                <a:latin typeface="Times New Roman" pitchFamily="18" charset="0"/>
                <a:cs typeface="Times New Roman" pitchFamily="18" charset="0"/>
                <a:sym typeface="Symbol"/>
              </a:rPr>
              <a:t></a:t>
            </a:r>
            <a:r>
              <a:rPr lang="en-US" dirty="0" smtClean="0">
                <a:solidFill>
                  <a:srgbClr val="C00000"/>
                </a:solidFill>
                <a:latin typeface="Times New Roman" pitchFamily="18" charset="0"/>
                <a:cs typeface="Times New Roman" pitchFamily="18" charset="0"/>
              </a:rPr>
              <a:t>; D</a:t>
            </a:r>
            <a:r>
              <a:rPr lang="en-US" baseline="-25000" dirty="0" smtClean="0">
                <a:solidFill>
                  <a:srgbClr val="C00000"/>
                </a:solidFill>
                <a:latin typeface="Times New Roman" pitchFamily="18" charset="0"/>
                <a:cs typeface="Times New Roman" pitchFamily="18" charset="0"/>
                <a:sym typeface="Symbol"/>
              </a:rPr>
              <a:t></a:t>
            </a:r>
            <a:r>
              <a:rPr lang="en-US" dirty="0" smtClean="0">
                <a:solidFill>
                  <a:srgbClr val="C00000"/>
                </a:solidFill>
                <a:latin typeface="Times New Roman" pitchFamily="18" charset="0"/>
                <a:cs typeface="Times New Roman" pitchFamily="18" charset="0"/>
              </a:rPr>
              <a:t> is computed after you’ve run the model (after convergence) and it is approximated as the posterior mean (expected value) of </a:t>
            </a:r>
            <a:r>
              <a:rPr lang="en-US" dirty="0" err="1" smtClean="0">
                <a:solidFill>
                  <a:srgbClr val="C00000"/>
                </a:solidFill>
                <a:latin typeface="Times New Roman" pitchFamily="18" charset="0"/>
                <a:cs typeface="Times New Roman" pitchFamily="18" charset="0"/>
              </a:rPr>
              <a:t>Dsum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	</a:t>
            </a:r>
            <a:endParaRPr lang="en-US" dirty="0">
              <a:solidFill>
                <a:srgbClr val="0000FF"/>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6" name="Title 1"/>
          <p:cNvSpPr>
            <a:spLocks noGrp="1"/>
          </p:cNvSpPr>
          <p:nvPr>
            <p:ph type="title"/>
          </p:nvPr>
        </p:nvSpPr>
        <p:spPr>
          <a:xfrm>
            <a:off x="457200" y="-152400"/>
            <a:ext cx="8229600" cy="916259"/>
          </a:xfrm>
        </p:spPr>
        <p:txBody>
          <a:bodyPr>
            <a:normAutofit/>
          </a:bodyPr>
          <a:lstStyle/>
          <a:p>
            <a:r>
              <a:rPr lang="en-US" dirty="0" smtClean="0">
                <a:cs typeface="Times New Roman" pitchFamily="18" charset="0"/>
              </a:rPr>
              <a:t>Computing D</a:t>
            </a:r>
            <a:r>
              <a:rPr lang="en-US" dirty="0" smtClean="0">
                <a:cs typeface="Times New Roman" pitchFamily="18" charset="0"/>
                <a:sym typeface="Symbol"/>
              </a:rPr>
              <a:t> in practice</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Slide Number Placeholder 21"/>
          <p:cNvSpPr>
            <a:spLocks noGrp="1"/>
          </p:cNvSpPr>
          <p:nvPr>
            <p:ph type="sldNum" sz="quarter" idx="12"/>
          </p:nvPr>
        </p:nvSpPr>
        <p:spPr/>
        <p:txBody>
          <a:bodyPr/>
          <a:lstStyle/>
          <a:p>
            <a:fld id="{50C90246-3977-4BD8-B189-2CCF5C9855C1}" type="slidenum">
              <a:rPr lang="en-US" smtClean="0"/>
              <a:pPr/>
              <a:t>69</a:t>
            </a:fld>
            <a:endParaRPr lang="en-US" dirty="0"/>
          </a:p>
        </p:txBody>
      </p:sp>
      <p:pic>
        <p:nvPicPr>
          <p:cNvPr id="1679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246"/>
          <a:stretch/>
        </p:blipFill>
        <p:spPr bwMode="auto">
          <a:xfrm>
            <a:off x="838200" y="1143000"/>
            <a:ext cx="6900863" cy="386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779011" y="4038600"/>
            <a:ext cx="4788490" cy="338554"/>
          </a:xfrm>
          <a:prstGeom prst="rect">
            <a:avLst/>
          </a:prstGeom>
          <a:solidFill>
            <a:schemeClr val="bg1"/>
          </a:solidFill>
        </p:spPr>
        <p:txBody>
          <a:bodyPr wrap="none" rtlCol="0">
            <a:spAutoFit/>
          </a:bodyPr>
          <a:lstStyle/>
          <a:p>
            <a:r>
              <a:rPr lang="en-US" sz="1600" b="1" dirty="0" err="1" smtClean="0"/>
              <a:t>Dsum.species</a:t>
            </a:r>
            <a:r>
              <a:rPr lang="en-US" sz="1600" b="1" dirty="0" smtClean="0"/>
              <a:t>[s]&lt;-sum(</a:t>
            </a:r>
            <a:r>
              <a:rPr lang="en-US" sz="1600" b="1" dirty="0" err="1" smtClean="0"/>
              <a:t>sqdiff</a:t>
            </a:r>
            <a:r>
              <a:rPr lang="en-US" sz="1600" b="1" dirty="0" smtClean="0"/>
              <a:t>[,s])  </a:t>
            </a:r>
            <a:r>
              <a:rPr lang="en-US" sz="1600" dirty="0" smtClean="0">
                <a:solidFill>
                  <a:srgbClr val="0000FF"/>
                </a:solidFill>
              </a:rPr>
              <a:t># in the species loop</a:t>
            </a:r>
            <a:endParaRPr lang="en-GB" sz="1600" dirty="0">
              <a:solidFill>
                <a:srgbClr val="0000FF"/>
              </a:solidFill>
            </a:endParaRPr>
          </a:p>
        </p:txBody>
      </p:sp>
    </p:spTree>
    <p:extLst>
      <p:ext uri="{BB962C8B-B14F-4D97-AF65-F5344CB8AC3E}">
        <p14:creationId xmlns:p14="http://schemas.microsoft.com/office/powerpoint/2010/main" val="2442846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predictive checks</a:t>
            </a:r>
            <a:endParaRPr lang="en-GB" dirty="0"/>
          </a:p>
        </p:txBody>
      </p:sp>
      <p:graphicFrame>
        <p:nvGraphicFramePr>
          <p:cNvPr id="4" name="Object 3"/>
          <p:cNvGraphicFramePr>
            <a:graphicFrameLocks noChangeAspect="1"/>
          </p:cNvGraphicFramePr>
          <p:nvPr/>
        </p:nvGraphicFramePr>
        <p:xfrm>
          <a:off x="1295400" y="1676400"/>
          <a:ext cx="5262418" cy="673100"/>
        </p:xfrm>
        <a:graphic>
          <a:graphicData uri="http://schemas.openxmlformats.org/presentationml/2006/ole">
            <mc:AlternateContent xmlns:mc="http://schemas.openxmlformats.org/markup-compatibility/2006">
              <mc:Choice xmlns:v="urn:schemas-microsoft-com:vml" Requires="v">
                <p:oleObj spid="_x0000_s45095" name="Equation" r:id="rId3" imgW="2184120" imgH="279360" progId="Equation.3">
                  <p:embed/>
                </p:oleObj>
              </mc:Choice>
              <mc:Fallback>
                <p:oleObj name="Equation" r:id="rId3" imgW="218412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76400"/>
                        <a:ext cx="526241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Left Brace 4"/>
          <p:cNvSpPr/>
          <p:nvPr/>
        </p:nvSpPr>
        <p:spPr>
          <a:xfrm rot="16200000">
            <a:off x="4648200" y="838200"/>
            <a:ext cx="457200" cy="35052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352800" y="2895600"/>
            <a:ext cx="3161571" cy="369332"/>
          </a:xfrm>
          <a:prstGeom prst="rect">
            <a:avLst/>
          </a:prstGeom>
          <a:noFill/>
        </p:spPr>
        <p:txBody>
          <a:bodyPr wrap="none" rtlCol="0">
            <a:spAutoFit/>
          </a:bodyPr>
          <a:lstStyle/>
          <a:p>
            <a:r>
              <a:rPr lang="en-US" dirty="0" smtClean="0"/>
              <a:t>Posterior predictive distribution</a:t>
            </a:r>
            <a:endParaRPr lang="en-GB" dirty="0"/>
          </a:p>
        </p:txBody>
      </p:sp>
      <p:sp>
        <p:nvSpPr>
          <p:cNvPr id="7" name="Rectangle 6"/>
          <p:cNvSpPr/>
          <p:nvPr/>
        </p:nvSpPr>
        <p:spPr>
          <a:xfrm>
            <a:off x="609600" y="3810000"/>
            <a:ext cx="7696200" cy="2677656"/>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is called </a:t>
            </a:r>
            <a:r>
              <a:rPr lang="en-US" sz="2400" b="1" u="sng" dirty="0" smtClean="0">
                <a:latin typeface="Times New Roman" panose="02020603050405020304" pitchFamily="18" charset="0"/>
                <a:cs typeface="Times New Roman" panose="02020603050405020304" pitchFamily="18" charset="0"/>
              </a:rPr>
              <a:t>posterior </a:t>
            </a:r>
            <a:r>
              <a:rPr lang="en-US" sz="2400" dirty="0" smtClean="0">
                <a:latin typeface="Times New Roman" panose="02020603050405020304" pitchFamily="18" charset="0"/>
                <a:cs typeface="Times New Roman" panose="02020603050405020304" pitchFamily="18" charset="0"/>
              </a:rPr>
              <a:t>because it is conditional on the observed y and </a:t>
            </a:r>
            <a:r>
              <a:rPr lang="en-US" sz="2400" b="1" u="sng" dirty="0" smtClean="0">
                <a:latin typeface="Times New Roman" panose="02020603050405020304" pitchFamily="18" charset="0"/>
                <a:cs typeface="Times New Roman" panose="02020603050405020304" pitchFamily="18" charset="0"/>
              </a:rPr>
              <a:t>predictive</a:t>
            </a:r>
            <a:r>
              <a:rPr lang="en-US" sz="2400" dirty="0" smtClean="0">
                <a:latin typeface="Times New Roman" panose="02020603050405020304" pitchFamily="18" charset="0"/>
                <a:cs typeface="Times New Roman" panose="02020603050405020304" pitchFamily="18" charset="0"/>
              </a:rPr>
              <a:t> because it is a prediction for an observable </a:t>
            </a:r>
            <a:r>
              <a:rPr lang="en-US" sz="2400" dirty="0" err="1" smtClean="0">
                <a:latin typeface="Times New Roman" panose="02020603050405020304" pitchFamily="18" charset="0"/>
                <a:cs typeface="Times New Roman" panose="02020603050405020304" pitchFamily="18" charset="0"/>
              </a:rPr>
              <a:t>y</a:t>
            </a:r>
            <a:r>
              <a:rPr lang="en-US" sz="2400" baseline="30000" dirty="0" err="1" smtClean="0">
                <a:latin typeface="Times New Roman" panose="02020603050405020304" pitchFamily="18" charset="0"/>
                <a:cs typeface="Times New Roman" panose="02020603050405020304" pitchFamily="18" charset="0"/>
              </a:rPr>
              <a:t>new</a:t>
            </a:r>
            <a:r>
              <a:rPr lang="en-US" sz="2400" dirty="0" smtClean="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gives the probability of a new prediction of y conditional on </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 , which in turn is conditioned on the data at hand, y.</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5396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r>
              <a:rPr lang="en-US" sz="3200" dirty="0" smtClean="0">
                <a:solidFill>
                  <a:srgbClr val="0000FF"/>
                </a:solidFill>
                <a:latin typeface="Comic Sans MS" panose="030F0702030302020204" pitchFamily="66" charset="0"/>
              </a:rPr>
              <a:t>Back to the tree and the light</a:t>
            </a:r>
            <a:endParaRPr lang="es-CL" sz="3200" dirty="0">
              <a:solidFill>
                <a:srgbClr val="0000FF"/>
              </a:solidFill>
              <a:latin typeface="Comic Sans MS" panose="030F0702030302020204" pitchFamily="66" charset="0"/>
            </a:endParaRPr>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049"/>
            <a:ext cx="5649568" cy="563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43400" y="5934670"/>
            <a:ext cx="4806700" cy="923330"/>
          </a:xfrm>
          <a:prstGeom prst="rect">
            <a:avLst/>
          </a:prstGeom>
        </p:spPr>
        <p:txBody>
          <a:bodyPr wrap="none">
            <a:spAutoFit/>
          </a:bodyPr>
          <a:lstStyle/>
          <a:p>
            <a:r>
              <a:rPr lang="es-CL" b="1" dirty="0" err="1" smtClean="0">
                <a:solidFill>
                  <a:srgbClr val="C00000"/>
                </a:solidFill>
              </a:rPr>
              <a:t>Model</a:t>
            </a:r>
            <a:r>
              <a:rPr lang="es-CL" b="1" dirty="0" smtClean="0">
                <a:solidFill>
                  <a:srgbClr val="C00000"/>
                </a:solidFill>
              </a:rPr>
              <a:t> 1:mu[i</a:t>
            </a:r>
            <a:r>
              <a:rPr lang="es-CL" b="1" dirty="0">
                <a:solidFill>
                  <a:srgbClr val="C00000"/>
                </a:solidFill>
              </a:rPr>
              <a:t>]&lt;-(</a:t>
            </a:r>
            <a:r>
              <a:rPr lang="es-CL" b="1" dirty="0" err="1">
                <a:solidFill>
                  <a:srgbClr val="C00000"/>
                </a:solidFill>
              </a:rPr>
              <a:t>alpha</a:t>
            </a:r>
            <a:r>
              <a:rPr lang="es-CL" b="1" dirty="0">
                <a:solidFill>
                  <a:srgbClr val="C00000"/>
                </a:solidFill>
              </a:rPr>
              <a:t>*x[i])/((</a:t>
            </a:r>
            <a:r>
              <a:rPr lang="es-CL" b="1" dirty="0" err="1">
                <a:solidFill>
                  <a:srgbClr val="C00000"/>
                </a:solidFill>
              </a:rPr>
              <a:t>alpha</a:t>
            </a:r>
            <a:r>
              <a:rPr lang="es-CL" b="1" dirty="0">
                <a:solidFill>
                  <a:srgbClr val="C00000"/>
                </a:solidFill>
              </a:rPr>
              <a:t>/gama)+x[i</a:t>
            </a:r>
            <a:r>
              <a:rPr lang="es-CL" b="1" dirty="0" smtClean="0">
                <a:solidFill>
                  <a:srgbClr val="C00000"/>
                </a:solidFill>
              </a:rPr>
              <a:t>])</a:t>
            </a:r>
          </a:p>
          <a:p>
            <a:r>
              <a:rPr lang="es-CL" b="1" dirty="0" err="1" smtClean="0">
                <a:solidFill>
                  <a:srgbClr val="C00000"/>
                </a:solidFill>
              </a:rPr>
              <a:t>Model</a:t>
            </a:r>
            <a:r>
              <a:rPr lang="es-CL" b="1" dirty="0" smtClean="0">
                <a:solidFill>
                  <a:srgbClr val="C00000"/>
                </a:solidFill>
              </a:rPr>
              <a:t> 2: mu[i]&lt;-</a:t>
            </a:r>
            <a:r>
              <a:rPr lang="es-CL" b="1" dirty="0" err="1" smtClean="0">
                <a:solidFill>
                  <a:srgbClr val="C00000"/>
                </a:solidFill>
              </a:rPr>
              <a:t>alpha</a:t>
            </a:r>
            <a:r>
              <a:rPr lang="es-CL" b="1" dirty="0" smtClean="0">
                <a:solidFill>
                  <a:srgbClr val="C00000"/>
                </a:solidFill>
              </a:rPr>
              <a:t>*x[i]</a:t>
            </a:r>
            <a:endParaRPr lang="es-CL" b="1" dirty="0">
              <a:solidFill>
                <a:srgbClr val="C00000"/>
              </a:solidFill>
            </a:endParaRPr>
          </a:p>
          <a:p>
            <a:endParaRPr lang="es-CL" b="1" dirty="0">
              <a:solidFill>
                <a:srgbClr val="C00000"/>
              </a:solidFill>
            </a:endParaRPr>
          </a:p>
        </p:txBody>
      </p:sp>
    </p:spTree>
    <p:extLst>
      <p:ext uri="{BB962C8B-B14F-4D97-AF65-F5344CB8AC3E}">
        <p14:creationId xmlns:p14="http://schemas.microsoft.com/office/powerpoint/2010/main" val="17948716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0"/>
            <a:ext cx="8229600" cy="1143000"/>
          </a:xfrm>
        </p:spPr>
        <p:txBody>
          <a:bodyPr/>
          <a:lstStyle/>
          <a:p>
            <a:r>
              <a:rPr lang="en-US" dirty="0" smtClean="0"/>
              <a:t>In R</a:t>
            </a:r>
            <a:endParaRPr lang="es-CL" dirty="0"/>
          </a:p>
        </p:txBody>
      </p:sp>
      <p:sp>
        <p:nvSpPr>
          <p:cNvPr id="3" name="Content Placeholder 2"/>
          <p:cNvSpPr>
            <a:spLocks noGrp="1"/>
          </p:cNvSpPr>
          <p:nvPr>
            <p:ph idx="1"/>
          </p:nvPr>
        </p:nvSpPr>
        <p:spPr>
          <a:xfrm>
            <a:off x="457200" y="228600"/>
            <a:ext cx="8534400" cy="4525963"/>
          </a:xfrm>
        </p:spPr>
        <p:txBody>
          <a:bodyPr>
            <a:noAutofit/>
          </a:bodyPr>
          <a:lstStyle/>
          <a:p>
            <a:pPr marL="0" indent="0">
              <a:buNone/>
            </a:pPr>
            <a:r>
              <a:rPr lang="es-CL" sz="1600" b="1" dirty="0"/>
              <a:t># JAGS </a:t>
            </a:r>
            <a:r>
              <a:rPr lang="es-CL" sz="1600" b="1" dirty="0" err="1" smtClean="0"/>
              <a:t>model</a:t>
            </a:r>
            <a:endParaRPr lang="es-CL" sz="1600" b="1" dirty="0"/>
          </a:p>
          <a:p>
            <a:pPr marL="0" indent="0">
              <a:buNone/>
            </a:pPr>
            <a:r>
              <a:rPr lang="es-CL" sz="1600" b="1" dirty="0" err="1"/>
              <a:t>model</a:t>
            </a:r>
            <a:r>
              <a:rPr lang="es-CL" sz="1600" b="1" dirty="0" smtClean="0"/>
              <a:t>{</a:t>
            </a:r>
            <a:endParaRPr lang="es-CL" sz="1600" b="1" dirty="0"/>
          </a:p>
          <a:p>
            <a:pPr marL="0" indent="0">
              <a:buNone/>
            </a:pPr>
            <a:r>
              <a:rPr lang="es-CL" sz="1600" b="1" dirty="0" err="1"/>
              <a:t>for</a:t>
            </a:r>
            <a:r>
              <a:rPr lang="es-CL" sz="1600" b="1" dirty="0"/>
              <a:t> (i in 1:n</a:t>
            </a:r>
            <a:r>
              <a:rPr lang="es-CL" sz="1600" b="1" dirty="0" smtClean="0"/>
              <a:t>){</a:t>
            </a:r>
            <a:endParaRPr lang="es-CL" sz="1600" b="1" dirty="0"/>
          </a:p>
          <a:p>
            <a:pPr marL="0" indent="0">
              <a:buNone/>
            </a:pPr>
            <a:r>
              <a:rPr lang="es-CL" sz="1600" b="1" dirty="0"/>
              <a:t>	mu[i]&lt;-(</a:t>
            </a:r>
            <a:r>
              <a:rPr lang="es-CL" sz="1600" b="1" dirty="0" err="1"/>
              <a:t>alpha</a:t>
            </a:r>
            <a:r>
              <a:rPr lang="es-CL" sz="1600" b="1" dirty="0"/>
              <a:t>*x[i])/((</a:t>
            </a:r>
            <a:r>
              <a:rPr lang="es-CL" sz="1600" b="1" dirty="0" err="1"/>
              <a:t>alpha</a:t>
            </a:r>
            <a:r>
              <a:rPr lang="es-CL" sz="1600" b="1" dirty="0"/>
              <a:t>/gama)+x[i])</a:t>
            </a:r>
          </a:p>
          <a:p>
            <a:pPr marL="0" indent="0">
              <a:buNone/>
            </a:pPr>
            <a:r>
              <a:rPr lang="es-CL" sz="1600" b="1" dirty="0"/>
              <a:t>	y[i]~ </a:t>
            </a:r>
            <a:r>
              <a:rPr lang="es-CL" sz="1600" b="1" dirty="0" err="1"/>
              <a:t>dnorm</a:t>
            </a:r>
            <a:r>
              <a:rPr lang="es-CL" sz="1600" b="1" dirty="0"/>
              <a:t>(mu[i],tau)</a:t>
            </a:r>
          </a:p>
          <a:p>
            <a:pPr marL="0" indent="0">
              <a:buNone/>
            </a:pPr>
            <a:r>
              <a:rPr lang="es-CL" sz="1600" b="1" dirty="0"/>
              <a:t>	</a:t>
            </a:r>
            <a:r>
              <a:rPr lang="es-CL" sz="1600" b="1" dirty="0" err="1">
                <a:solidFill>
                  <a:srgbClr val="FF0000"/>
                </a:solidFill>
              </a:rPr>
              <a:t>yrep</a:t>
            </a:r>
            <a:r>
              <a:rPr lang="es-CL" sz="1600" b="1" dirty="0">
                <a:solidFill>
                  <a:srgbClr val="FF0000"/>
                </a:solidFill>
              </a:rPr>
              <a:t>[i]~</a:t>
            </a:r>
            <a:r>
              <a:rPr lang="es-CL" sz="1600" b="1" dirty="0" err="1">
                <a:solidFill>
                  <a:srgbClr val="FF0000"/>
                </a:solidFill>
              </a:rPr>
              <a:t>dnorm</a:t>
            </a:r>
            <a:r>
              <a:rPr lang="es-CL" sz="1600" b="1" dirty="0">
                <a:solidFill>
                  <a:srgbClr val="FF0000"/>
                </a:solidFill>
              </a:rPr>
              <a:t>(mu[i],tau))</a:t>
            </a:r>
          </a:p>
          <a:p>
            <a:pPr marL="0" indent="0">
              <a:buNone/>
            </a:pPr>
            <a:r>
              <a:rPr lang="es-CL" sz="1600" b="1" dirty="0"/>
              <a:t>	</a:t>
            </a:r>
            <a:r>
              <a:rPr lang="es-CL" sz="1600" b="1" dirty="0" smtClean="0"/>
              <a:t>}</a:t>
            </a:r>
            <a:endParaRPr lang="es-CL" sz="1600" b="1" dirty="0"/>
          </a:p>
          <a:p>
            <a:pPr marL="0" indent="0">
              <a:buNone/>
            </a:pPr>
            <a:r>
              <a:rPr lang="es-CL" sz="1600" b="1" dirty="0" err="1"/>
              <a:t>tau~dgamma</a:t>
            </a:r>
            <a:r>
              <a:rPr lang="es-CL" sz="1600" b="1" dirty="0"/>
              <a:t>(0.001,.001)</a:t>
            </a:r>
          </a:p>
          <a:p>
            <a:pPr marL="0" indent="0">
              <a:buNone/>
            </a:pPr>
            <a:r>
              <a:rPr lang="es-CL" sz="1600" b="1" dirty="0" err="1"/>
              <a:t>alpha~dgamma</a:t>
            </a:r>
            <a:r>
              <a:rPr lang="es-CL" sz="1600" b="1" dirty="0"/>
              <a:t>(0.001,.001)</a:t>
            </a:r>
          </a:p>
          <a:p>
            <a:pPr marL="0" indent="0">
              <a:buNone/>
            </a:pPr>
            <a:r>
              <a:rPr lang="es-CL" sz="1600" b="1" dirty="0" err="1"/>
              <a:t>gama~dgamma</a:t>
            </a:r>
            <a:r>
              <a:rPr lang="es-CL" sz="1600" b="1" dirty="0"/>
              <a:t>(.001,.001</a:t>
            </a:r>
            <a:r>
              <a:rPr lang="es-CL" sz="1600" b="1" dirty="0" smtClean="0"/>
              <a:t>)} </a:t>
            </a:r>
            <a:r>
              <a:rPr lang="es-CL" sz="1600" b="1" dirty="0"/>
              <a:t># </a:t>
            </a:r>
            <a:r>
              <a:rPr lang="es-CL" sz="1600" b="1" dirty="0" err="1"/>
              <a:t>end</a:t>
            </a:r>
            <a:r>
              <a:rPr lang="es-CL" sz="1600" b="1" dirty="0"/>
              <a:t> of </a:t>
            </a:r>
            <a:r>
              <a:rPr lang="es-CL" sz="1600" b="1" dirty="0" err="1"/>
              <a:t>model</a:t>
            </a:r>
            <a:endParaRPr lang="es-CL" sz="1600" b="1" dirty="0"/>
          </a:p>
          <a:p>
            <a:pPr marL="0" indent="0">
              <a:buNone/>
            </a:pPr>
            <a:endParaRPr lang="en-US" sz="1600" b="1" dirty="0" smtClean="0"/>
          </a:p>
          <a:p>
            <a:pPr marL="0" indent="0">
              <a:buNone/>
            </a:pPr>
            <a:r>
              <a:rPr lang="es-CL" sz="1600" b="1" dirty="0" err="1"/>
              <a:t>zm</a:t>
            </a:r>
            <a:r>
              <a:rPr lang="es-CL" sz="1600" b="1" dirty="0"/>
              <a:t>=</a:t>
            </a:r>
            <a:r>
              <a:rPr lang="es-CL" sz="1600" b="1" dirty="0" err="1"/>
              <a:t>coda.samples</a:t>
            </a:r>
            <a:r>
              <a:rPr lang="es-CL" sz="1600" b="1" dirty="0"/>
              <a:t>(</a:t>
            </a:r>
            <a:r>
              <a:rPr lang="es-CL" sz="1600" b="1" dirty="0" err="1"/>
              <a:t>jm,variable.names</a:t>
            </a:r>
            <a:r>
              <a:rPr lang="es-CL" sz="1600" b="1" dirty="0"/>
              <a:t>=c("</a:t>
            </a:r>
            <a:r>
              <a:rPr lang="es-CL" sz="1600" b="1" dirty="0" err="1"/>
              <a:t>alpha</a:t>
            </a:r>
            <a:r>
              <a:rPr lang="es-CL" sz="1600" b="1" dirty="0" smtClean="0"/>
              <a:t>","</a:t>
            </a:r>
            <a:r>
              <a:rPr lang="es-CL" sz="1600" b="1" dirty="0"/>
              <a:t>gama","sigma","</a:t>
            </a:r>
            <a:r>
              <a:rPr lang="es-CL" sz="1600" b="1" dirty="0" err="1"/>
              <a:t>deviance</a:t>
            </a:r>
            <a:r>
              <a:rPr lang="es-CL" sz="1600" b="1" dirty="0"/>
              <a:t>",</a:t>
            </a:r>
            <a:r>
              <a:rPr lang="es-CL" sz="1600" b="1" dirty="0" err="1"/>
              <a:t>yrep</a:t>
            </a:r>
            <a:r>
              <a:rPr lang="es-CL" sz="1600" b="1" dirty="0"/>
              <a:t>"),</a:t>
            </a:r>
            <a:r>
              <a:rPr lang="es-CL" sz="1600" b="1" dirty="0" err="1" smtClean="0"/>
              <a:t>n.iter</a:t>
            </a:r>
            <a:r>
              <a:rPr lang="es-CL" sz="1600" b="1" dirty="0" smtClean="0"/>
              <a:t>=5000)</a:t>
            </a:r>
            <a:endParaRPr lang="es-CL" sz="1600" b="1" dirty="0"/>
          </a:p>
          <a:p>
            <a:pPr marL="0" indent="0">
              <a:buNone/>
            </a:pPr>
            <a:endParaRPr lang="es-CL" sz="1600" b="1" dirty="0"/>
          </a:p>
          <a:p>
            <a:pPr marL="0" indent="0">
              <a:buNone/>
            </a:pPr>
            <a:r>
              <a:rPr lang="es-CL" sz="1600" b="1" dirty="0"/>
              <a:t>y</a:t>
            </a:r>
            <a:r>
              <a:rPr lang="es-CL" sz="1600" b="1" dirty="0" smtClean="0"/>
              <a:t>&lt;-</a:t>
            </a:r>
            <a:r>
              <a:rPr lang="es-CL" sz="1600" b="1" dirty="0" err="1" smtClean="0"/>
              <a:t>tree.data$Observed.growth.rate</a:t>
            </a:r>
            <a:r>
              <a:rPr lang="es-CL" sz="1600" b="1" dirty="0" smtClean="0"/>
              <a:t>  </a:t>
            </a:r>
            <a:r>
              <a:rPr lang="es-CL" sz="1600" b="1" dirty="0" smtClean="0">
                <a:solidFill>
                  <a:srgbClr val="0000FF"/>
                </a:solidFill>
              </a:rPr>
              <a:t># </a:t>
            </a:r>
            <a:r>
              <a:rPr lang="es-CL" sz="1600" b="1" dirty="0" err="1">
                <a:solidFill>
                  <a:srgbClr val="0000FF"/>
                </a:solidFill>
              </a:rPr>
              <a:t>assign</a:t>
            </a:r>
            <a:r>
              <a:rPr lang="es-CL" sz="1600" b="1" dirty="0">
                <a:solidFill>
                  <a:srgbClr val="0000FF"/>
                </a:solidFill>
              </a:rPr>
              <a:t> response </a:t>
            </a:r>
            <a:r>
              <a:rPr lang="es-CL" sz="1600" b="1" dirty="0" smtClean="0">
                <a:solidFill>
                  <a:srgbClr val="0000FF"/>
                </a:solidFill>
              </a:rPr>
              <a:t>variable</a:t>
            </a:r>
          </a:p>
          <a:p>
            <a:pPr marL="0" indent="0">
              <a:buNone/>
            </a:pPr>
            <a:r>
              <a:rPr lang="en-US" sz="1600" b="1" dirty="0" err="1" smtClean="0"/>
              <a:t>ntree</a:t>
            </a:r>
            <a:r>
              <a:rPr lang="en-US" sz="1600" b="1" dirty="0" smtClean="0"/>
              <a:t>=</a:t>
            </a:r>
            <a:r>
              <a:rPr lang="en-US" sz="1600" b="1" dirty="0" err="1" smtClean="0"/>
              <a:t>nrow</a:t>
            </a:r>
            <a:r>
              <a:rPr lang="en-US" sz="1600" b="1" dirty="0" smtClean="0"/>
              <a:t>(</a:t>
            </a:r>
            <a:r>
              <a:rPr lang="en-US" sz="1600" b="1" dirty="0" err="1" smtClean="0"/>
              <a:t>tree.data</a:t>
            </a:r>
            <a:r>
              <a:rPr lang="en-US" sz="1600" b="1" dirty="0" smtClean="0"/>
              <a:t>)</a:t>
            </a:r>
            <a:endParaRPr lang="es-CL" sz="1600" b="1" dirty="0"/>
          </a:p>
          <a:p>
            <a:pPr marL="0" indent="0">
              <a:buNone/>
            </a:pPr>
            <a:r>
              <a:rPr lang="en-US" sz="1600" b="1" dirty="0" err="1" smtClean="0"/>
              <a:t>yrep.stats</a:t>
            </a:r>
            <a:r>
              <a:rPr lang="en-US" sz="1600" b="1" dirty="0" smtClean="0"/>
              <a:t>=summary(</a:t>
            </a:r>
            <a:r>
              <a:rPr lang="en-US" sz="1600" b="1" dirty="0" err="1" smtClean="0"/>
              <a:t>zm</a:t>
            </a:r>
            <a:r>
              <a:rPr lang="en-US" sz="1600" b="1" dirty="0" smtClean="0"/>
              <a:t>[,paste("</a:t>
            </a:r>
            <a:r>
              <a:rPr lang="en-US" sz="1600" b="1" dirty="0" err="1" smtClean="0"/>
              <a:t>yrep</a:t>
            </a:r>
            <a:r>
              <a:rPr lang="en-US" sz="1600" b="1" dirty="0" smtClean="0"/>
              <a:t>[",1:ntree,"]",</a:t>
            </a:r>
            <a:r>
              <a:rPr lang="en-US" sz="1600" b="1" dirty="0" err="1" smtClean="0"/>
              <a:t>sep</a:t>
            </a:r>
            <a:r>
              <a:rPr lang="en-US" sz="1600" b="1" dirty="0" smtClean="0"/>
              <a:t>="")])$stat</a:t>
            </a:r>
          </a:p>
          <a:p>
            <a:pPr marL="0" indent="0">
              <a:buNone/>
            </a:pPr>
            <a:endParaRPr lang="es-CL" sz="1600" b="1" dirty="0"/>
          </a:p>
          <a:p>
            <a:pPr marL="0" indent="0">
              <a:buNone/>
            </a:pPr>
            <a:r>
              <a:rPr lang="es-CL" sz="1600" b="1" dirty="0"/>
              <a:t>G &lt;- sum((</a:t>
            </a:r>
            <a:r>
              <a:rPr lang="es-CL" sz="1600" b="1" dirty="0" err="1" smtClean="0"/>
              <a:t>yrep.stats</a:t>
            </a:r>
            <a:r>
              <a:rPr lang="es-CL" sz="1600" b="1" dirty="0" smtClean="0"/>
              <a:t>[,</a:t>
            </a:r>
            <a:r>
              <a:rPr lang="es-CL" sz="1600" b="1" dirty="0"/>
              <a:t>1]-y)^2)</a:t>
            </a:r>
            <a:r>
              <a:rPr lang="es-CL" sz="1600" b="1" dirty="0">
                <a:solidFill>
                  <a:srgbClr val="0000FF"/>
                </a:solidFill>
              </a:rPr>
              <a:t># </a:t>
            </a:r>
            <a:r>
              <a:rPr lang="es-CL" sz="1600" b="1" dirty="0" err="1" smtClean="0">
                <a:solidFill>
                  <a:srgbClr val="0000FF"/>
                </a:solidFill>
              </a:rPr>
              <a:t>sq</a:t>
            </a:r>
            <a:r>
              <a:rPr lang="es-CL" sz="1600" b="1" dirty="0" smtClean="0">
                <a:solidFill>
                  <a:srgbClr val="0000FF"/>
                </a:solidFill>
              </a:rPr>
              <a:t> </a:t>
            </a:r>
            <a:r>
              <a:rPr lang="es-CL" sz="1600" b="1" dirty="0" err="1" smtClean="0">
                <a:solidFill>
                  <a:srgbClr val="0000FF"/>
                </a:solidFill>
              </a:rPr>
              <a:t>diff</a:t>
            </a:r>
            <a:r>
              <a:rPr lang="es-CL" sz="1600" b="1" dirty="0" smtClean="0">
                <a:solidFill>
                  <a:srgbClr val="0000FF"/>
                </a:solidFill>
              </a:rPr>
              <a:t>  (</a:t>
            </a:r>
            <a:r>
              <a:rPr lang="es-CL" sz="1600" b="1" dirty="0" err="1" smtClean="0">
                <a:solidFill>
                  <a:srgbClr val="0000FF"/>
                </a:solidFill>
              </a:rPr>
              <a:t>yrep.mean</a:t>
            </a:r>
            <a:r>
              <a:rPr lang="es-CL" sz="1600" b="1" dirty="0" smtClean="0">
                <a:solidFill>
                  <a:srgbClr val="0000FF"/>
                </a:solidFill>
              </a:rPr>
              <a:t>-y)</a:t>
            </a:r>
            <a:endParaRPr lang="es-CL" sz="1600" b="1" dirty="0">
              <a:solidFill>
                <a:srgbClr val="0000FF"/>
              </a:solidFill>
            </a:endParaRPr>
          </a:p>
          <a:p>
            <a:pPr marL="0" indent="0">
              <a:buNone/>
            </a:pPr>
            <a:r>
              <a:rPr lang="es-CL" sz="1600" b="1" dirty="0"/>
              <a:t>P &lt;- sum((</a:t>
            </a:r>
            <a:r>
              <a:rPr lang="es-CL" sz="1600" b="1" dirty="0" err="1" smtClean="0"/>
              <a:t>yrep.stats</a:t>
            </a:r>
            <a:r>
              <a:rPr lang="es-CL" sz="1600" b="1" dirty="0"/>
              <a:t>[,2])^2)# </a:t>
            </a:r>
            <a:r>
              <a:rPr lang="es-CL" sz="1600" b="1" dirty="0" err="1" smtClean="0">
                <a:solidFill>
                  <a:srgbClr val="0000FF"/>
                </a:solidFill>
              </a:rPr>
              <a:t>var</a:t>
            </a:r>
            <a:r>
              <a:rPr lang="es-CL" sz="1600" b="1" dirty="0" smtClean="0">
                <a:solidFill>
                  <a:srgbClr val="0000FF"/>
                </a:solidFill>
              </a:rPr>
              <a:t> </a:t>
            </a:r>
            <a:r>
              <a:rPr lang="es-CL" sz="1600" b="1" dirty="0" err="1" smtClean="0">
                <a:solidFill>
                  <a:srgbClr val="0000FF"/>
                </a:solidFill>
              </a:rPr>
              <a:t>for</a:t>
            </a:r>
            <a:r>
              <a:rPr lang="es-CL" sz="1600" b="1" dirty="0" smtClean="0">
                <a:solidFill>
                  <a:srgbClr val="0000FF"/>
                </a:solidFill>
              </a:rPr>
              <a:t> </a:t>
            </a:r>
            <a:r>
              <a:rPr lang="es-CL" sz="1600" b="1" dirty="0" err="1">
                <a:solidFill>
                  <a:srgbClr val="0000FF"/>
                </a:solidFill>
              </a:rPr>
              <a:t>each</a:t>
            </a:r>
            <a:r>
              <a:rPr lang="es-CL" sz="1600" b="1" dirty="0">
                <a:solidFill>
                  <a:srgbClr val="0000FF"/>
                </a:solidFill>
              </a:rPr>
              <a:t> </a:t>
            </a:r>
            <a:r>
              <a:rPr lang="es-CL" sz="1600" b="1" dirty="0" err="1">
                <a:solidFill>
                  <a:srgbClr val="0000FF"/>
                </a:solidFill>
              </a:rPr>
              <a:t>yrep</a:t>
            </a:r>
            <a:endParaRPr lang="es-CL" sz="1600" b="1" dirty="0">
              <a:solidFill>
                <a:srgbClr val="0000FF"/>
              </a:solidFill>
            </a:endParaRPr>
          </a:p>
          <a:p>
            <a:pPr marL="0" indent="0">
              <a:buNone/>
            </a:pPr>
            <a:r>
              <a:rPr lang="es-CL" sz="1600" b="1" dirty="0" err="1"/>
              <a:t>Dinf</a:t>
            </a:r>
            <a:r>
              <a:rPr lang="es-CL" sz="1600" b="1" dirty="0"/>
              <a:t> &lt;- G + </a:t>
            </a:r>
            <a:r>
              <a:rPr lang="es-CL" sz="1600" b="1" dirty="0" smtClean="0"/>
              <a:t>P</a:t>
            </a:r>
            <a:endParaRPr lang="es-CL" sz="1600" b="1" dirty="0"/>
          </a:p>
        </p:txBody>
      </p:sp>
    </p:spTree>
    <p:extLst>
      <p:ext uri="{BB962C8B-B14F-4D97-AF65-F5344CB8AC3E}">
        <p14:creationId xmlns:p14="http://schemas.microsoft.com/office/powerpoint/2010/main" val="4124437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3912"/>
            <a:ext cx="8229600" cy="916259"/>
          </a:xfrm>
        </p:spPr>
        <p:txBody>
          <a:bodyPr>
            <a:normAutofit/>
          </a:bodyPr>
          <a:lstStyle/>
          <a:p>
            <a:r>
              <a:rPr lang="en-US" dirty="0" smtClean="0">
                <a:cs typeface="Times New Roman" pitchFamily="18" charset="0"/>
              </a:rPr>
              <a:t>Interpreting D</a:t>
            </a:r>
            <a:r>
              <a:rPr lang="en-US" dirty="0" smtClean="0">
                <a:cs typeface="Times New Roman" pitchFamily="18" charset="0"/>
                <a:sym typeface="Symbol"/>
              </a:rPr>
              <a:t> values</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Slide Number Placeholder 16"/>
          <p:cNvSpPr>
            <a:spLocks noGrp="1"/>
          </p:cNvSpPr>
          <p:nvPr>
            <p:ph type="sldNum" sz="quarter" idx="12"/>
          </p:nvPr>
        </p:nvSpPr>
        <p:spPr/>
        <p:txBody>
          <a:bodyPr/>
          <a:lstStyle/>
          <a:p>
            <a:fld id="{50C90246-3977-4BD8-B189-2CCF5C9855C1}" type="slidenum">
              <a:rPr lang="en-US" smtClean="0"/>
              <a:pPr/>
              <a:t>72</a:t>
            </a:fld>
            <a:endParaRPr lang="en-US"/>
          </a:p>
        </p:txBody>
      </p:sp>
      <p:sp>
        <p:nvSpPr>
          <p:cNvPr id="18" name="TextBox 17"/>
          <p:cNvSpPr txBox="1"/>
          <p:nvPr/>
        </p:nvSpPr>
        <p:spPr>
          <a:xfrm>
            <a:off x="477982" y="1211583"/>
            <a:ext cx="8437418" cy="4462760"/>
          </a:xfrm>
          <a:prstGeom prst="rect">
            <a:avLst/>
          </a:prstGeom>
          <a:noFill/>
        </p:spPr>
        <p:txBody>
          <a:bodyPr wrap="square" rtlCol="0">
            <a:spAutoFit/>
          </a:bodyPr>
          <a:lstStyle/>
          <a:p>
            <a:pPr marL="228600" indent="-228600">
              <a:spcBef>
                <a:spcPts val="600"/>
              </a:spcBef>
              <a:buFont typeface="Arial" pitchFamily="34" charset="0"/>
              <a:buChar char="•"/>
            </a:pPr>
            <a:r>
              <a:rPr lang="en-US" sz="2400" dirty="0" smtClean="0">
                <a:latin typeface="Times New Roman" pitchFamily="18" charset="0"/>
                <a:cs typeface="Times New Roman" pitchFamily="18" charset="0"/>
              </a:rPr>
              <a:t>For a “poor” model, we expect large predictive variance (large </a:t>
            </a:r>
            <a:r>
              <a:rPr lang="en-US" sz="2400" i="1" dirty="0" smtClean="0">
                <a:latin typeface="Times New Roman" pitchFamily="18" charset="0"/>
                <a:cs typeface="Times New Roman" pitchFamily="18" charset="0"/>
              </a:rPr>
              <a:t>P</a:t>
            </a:r>
            <a:r>
              <a:rPr lang="en-US" sz="2400" dirty="0" smtClean="0">
                <a:latin typeface="Times New Roman" pitchFamily="18" charset="0"/>
                <a:cs typeface="Times New Roman" pitchFamily="18" charset="0"/>
              </a:rPr>
              <a:t>) and poor fit (large </a:t>
            </a:r>
            <a:r>
              <a:rPr lang="en-US" sz="2400" i="1"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a:t>
            </a:r>
          </a:p>
          <a:p>
            <a:pPr marL="228600" indent="-228600">
              <a:spcBef>
                <a:spcPts val="600"/>
              </a:spcBef>
              <a:buFont typeface="Arial" pitchFamily="34" charset="0"/>
              <a:buChar char="•"/>
            </a:pPr>
            <a:r>
              <a:rPr lang="en-US" sz="2400" dirty="0" smtClean="0">
                <a:latin typeface="Times New Roman" pitchFamily="18" charset="0"/>
                <a:cs typeface="Times New Roman" pitchFamily="18" charset="0"/>
              </a:rPr>
              <a:t>Better models have a lower </a:t>
            </a:r>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k</a:t>
            </a:r>
            <a:r>
              <a:rPr lang="en-US" sz="2400" dirty="0" smtClean="0">
                <a:latin typeface="Times New Roman" pitchFamily="18" charset="0"/>
                <a:cs typeface="Times New Roman" pitchFamily="18" charset="0"/>
              </a:rPr>
              <a:t> (or lower D</a:t>
            </a:r>
            <a:r>
              <a:rPr lang="en-US" sz="2400" baseline="-250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associated with a smaller </a:t>
            </a:r>
            <a:r>
              <a:rPr lang="en-US" sz="2400" i="1" dirty="0" smtClean="0">
                <a:latin typeface="Times New Roman" pitchFamily="18" charset="0"/>
                <a:cs typeface="Times New Roman" pitchFamily="18" charset="0"/>
              </a:rPr>
              <a:t>P</a:t>
            </a:r>
            <a:r>
              <a:rPr lang="en-US" sz="2400" dirty="0" smtClean="0">
                <a:latin typeface="Times New Roman" pitchFamily="18" charset="0"/>
                <a:cs typeface="Times New Roman" pitchFamily="18" charset="0"/>
              </a:rPr>
              <a:t> and/or smaller </a:t>
            </a:r>
            <a:r>
              <a:rPr lang="en-US" sz="2400" i="1" dirty="0" smtClean="0">
                <a:latin typeface="Times New Roman" pitchFamily="18" charset="0"/>
                <a:cs typeface="Times New Roman" pitchFamily="18" charset="0"/>
              </a:rPr>
              <a:t>G</a:t>
            </a:r>
            <a:endParaRPr lang="en-US" sz="2400" dirty="0" smtClean="0">
              <a:latin typeface="Times New Roman" pitchFamily="18" charset="0"/>
              <a:cs typeface="Times New Roman" pitchFamily="18" charset="0"/>
            </a:endParaRPr>
          </a:p>
          <a:p>
            <a:pPr marL="228600" indent="-228600">
              <a:spcBef>
                <a:spcPts val="600"/>
              </a:spcBef>
              <a:buFont typeface="Arial" pitchFamily="34" charset="0"/>
              <a:buChar char="•"/>
            </a:pPr>
            <a:r>
              <a:rPr lang="en-US" sz="2400" dirty="0" smtClean="0">
                <a:latin typeface="Times New Roman" pitchFamily="18" charset="0"/>
                <a:cs typeface="Times New Roman" pitchFamily="18" charset="0"/>
              </a:rPr>
              <a:t>But, as we start to “</a:t>
            </a:r>
            <a:r>
              <a:rPr lang="en-US" sz="2400" dirty="0" err="1" smtClean="0">
                <a:latin typeface="Times New Roman" pitchFamily="18" charset="0"/>
                <a:cs typeface="Times New Roman" pitchFamily="18" charset="0"/>
              </a:rPr>
              <a:t>overfit</a:t>
            </a:r>
            <a:r>
              <a:rPr lang="en-US" sz="2400" dirty="0" smtClean="0">
                <a:latin typeface="Times New Roman" pitchFamily="18" charset="0"/>
                <a:cs typeface="Times New Roman" pitchFamily="18" charset="0"/>
              </a:rPr>
              <a:t>” (e.g., model with lots of parameters), </a:t>
            </a:r>
            <a:r>
              <a:rPr lang="en-US" sz="2400" i="1"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will continue to decrease (better fit), but </a:t>
            </a:r>
            <a:r>
              <a:rPr lang="en-US" sz="2400" i="1" dirty="0" smtClean="0">
                <a:latin typeface="Times New Roman" pitchFamily="18" charset="0"/>
                <a:cs typeface="Times New Roman" pitchFamily="18" charset="0"/>
              </a:rPr>
              <a:t>P</a:t>
            </a:r>
            <a:r>
              <a:rPr lang="en-US" sz="2400" dirty="0" smtClean="0">
                <a:latin typeface="Times New Roman" pitchFamily="18" charset="0"/>
                <a:cs typeface="Times New Roman" pitchFamily="18" charset="0"/>
              </a:rPr>
              <a:t> will start to increase (i.e., variance will be inflated due to multi-</a:t>
            </a:r>
            <a:r>
              <a:rPr lang="en-US" sz="2400" dirty="0" err="1" smtClean="0">
                <a:latin typeface="Times New Roman" pitchFamily="18" charset="0"/>
                <a:cs typeface="Times New Roman" pitchFamily="18" charset="0"/>
              </a:rPr>
              <a:t>collinearity</a:t>
            </a:r>
            <a:r>
              <a:rPr lang="en-US" sz="2400" dirty="0" smtClean="0">
                <a:latin typeface="Times New Roman" pitchFamily="18" charset="0"/>
                <a:cs typeface="Times New Roman" pitchFamily="18" charset="0"/>
              </a:rPr>
              <a:t> between parameters).</a:t>
            </a:r>
          </a:p>
          <a:p>
            <a:pPr marL="228600" indent="-228600">
              <a:spcBef>
                <a:spcPts val="600"/>
              </a:spcBef>
              <a:buFont typeface="Arial" pitchFamily="34" charset="0"/>
              <a:buChar char="•"/>
            </a:pPr>
            <a:r>
              <a:rPr lang="en-US" sz="2400" dirty="0" smtClean="0">
                <a:latin typeface="Times New Roman" pitchFamily="18" charset="0"/>
                <a:cs typeface="Times New Roman" pitchFamily="18" charset="0"/>
              </a:rPr>
              <a:t>The model with the smallest </a:t>
            </a:r>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k</a:t>
            </a:r>
            <a:r>
              <a:rPr lang="en-US" sz="2400" dirty="0" smtClean="0">
                <a:latin typeface="Times New Roman" pitchFamily="18" charset="0"/>
                <a:cs typeface="Times New Roman" pitchFamily="18" charset="0"/>
              </a:rPr>
              <a:t> (or D</a:t>
            </a:r>
            <a:r>
              <a:rPr lang="en-US" sz="2400" baseline="-250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is preferred.</a:t>
            </a:r>
          </a:p>
          <a:p>
            <a:pPr marL="228600" indent="-228600">
              <a:spcBef>
                <a:spcPts val="600"/>
              </a:spcBef>
              <a:buFont typeface="Arial" pitchFamily="34" charset="0"/>
              <a:buChar char="•"/>
            </a:pPr>
            <a:r>
              <a:rPr lang="en-US" sz="2400" dirty="0" smtClean="0">
                <a:latin typeface="Times New Roman" pitchFamily="18" charset="0"/>
                <a:cs typeface="Times New Roman" pitchFamily="18" charset="0"/>
              </a:rPr>
              <a:t>But, how small is “small”?</a:t>
            </a:r>
          </a:p>
          <a:p>
            <a:pPr marL="685800" indent="-228600">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472652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t>
            </a:r>
            <a:r>
              <a:rPr lang="en-US" dirty="0" err="1" smtClean="0"/>
              <a:t>vs</a:t>
            </a:r>
            <a:r>
              <a:rPr lang="en-US" dirty="0" smtClean="0"/>
              <a:t> non-linear</a:t>
            </a:r>
            <a:endParaRPr lang="es-CL" dirty="0"/>
          </a:p>
        </p:txBody>
      </p:sp>
      <p:graphicFrame>
        <p:nvGraphicFramePr>
          <p:cNvPr id="4" name="Table 3"/>
          <p:cNvGraphicFramePr>
            <a:graphicFrameLocks noGrp="1"/>
          </p:cNvGraphicFramePr>
          <p:nvPr>
            <p:extLst>
              <p:ext uri="{D42A27DB-BD31-4B8C-83A1-F6EECF244321}">
                <p14:modId xmlns:p14="http://schemas.microsoft.com/office/powerpoint/2010/main" val="824616281"/>
              </p:ext>
            </p:extLst>
          </p:nvPr>
        </p:nvGraphicFramePr>
        <p:xfrm>
          <a:off x="228602" y="2590800"/>
          <a:ext cx="8000996" cy="1400175"/>
        </p:xfrm>
        <a:graphic>
          <a:graphicData uri="http://schemas.openxmlformats.org/drawingml/2006/table">
            <a:tbl>
              <a:tblPr>
                <a:tableStyleId>{616DA210-FB5B-4158-B5E0-FEB733F419BA}</a:tableStyleId>
              </a:tblPr>
              <a:tblGrid>
                <a:gridCol w="1237724"/>
                <a:gridCol w="743474"/>
                <a:gridCol w="1295400"/>
                <a:gridCol w="952290"/>
                <a:gridCol w="943027"/>
                <a:gridCol w="943027"/>
                <a:gridCol w="943027"/>
                <a:gridCol w="943027"/>
              </a:tblGrid>
              <a:tr h="190500">
                <a:tc>
                  <a:txBody>
                    <a:bodyPr/>
                    <a:lstStyle/>
                    <a:p>
                      <a:pPr algn="ctr" fontAlgn="b">
                        <a:lnSpc>
                          <a:spcPct val="150000"/>
                        </a:lnSpc>
                      </a:pPr>
                      <a:r>
                        <a:rPr lang="es-CL" sz="2000" u="none" strike="noStrike" dirty="0">
                          <a:effectLst/>
                        </a:rPr>
                        <a:t> </a:t>
                      </a:r>
                      <a:endParaRPr lang="es-CL" sz="2000" b="0"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lnSpc>
                          <a:spcPct val="150000"/>
                        </a:lnSpc>
                      </a:pPr>
                      <a:r>
                        <a:rPr lang="es-CL" sz="2000" u="none" strike="noStrike" dirty="0" err="1">
                          <a:effectLst/>
                        </a:rPr>
                        <a:t>pd</a:t>
                      </a:r>
                      <a:endParaRPr lang="es-CL" sz="2000" b="0"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lnSpc>
                          <a:spcPct val="150000"/>
                        </a:lnSpc>
                      </a:pPr>
                      <a:r>
                        <a:rPr lang="es-CL" sz="2000" u="none" strike="noStrike" dirty="0" smtClean="0">
                          <a:effectLst/>
                        </a:rPr>
                        <a:t>Mean(</a:t>
                      </a:r>
                      <a:r>
                        <a:rPr lang="es-CL" sz="2000" u="none" strike="noStrike" dirty="0" err="1" smtClean="0">
                          <a:effectLst/>
                        </a:rPr>
                        <a:t>dev</a:t>
                      </a:r>
                      <a:r>
                        <a:rPr lang="es-CL" sz="2000" u="none" strike="noStrike" dirty="0">
                          <a:effectLst/>
                        </a:rPr>
                        <a:t>)</a:t>
                      </a:r>
                      <a:endParaRPr lang="es-CL" sz="2000" b="0"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lnSpc>
                          <a:spcPct val="150000"/>
                        </a:lnSpc>
                      </a:pPr>
                      <a:r>
                        <a:rPr lang="es-CL" sz="2000" u="none" strike="noStrike" dirty="0">
                          <a:effectLst/>
                        </a:rPr>
                        <a:t>P</a:t>
                      </a:r>
                      <a:endParaRPr lang="es-CL" sz="2000" b="0"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lnSpc>
                          <a:spcPct val="150000"/>
                        </a:lnSpc>
                      </a:pPr>
                      <a:r>
                        <a:rPr lang="es-CL" sz="2000" u="none" strike="noStrike" dirty="0">
                          <a:effectLst/>
                        </a:rPr>
                        <a:t>G</a:t>
                      </a:r>
                      <a:endParaRPr lang="es-CL" sz="2000" b="0"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lnSpc>
                          <a:spcPct val="150000"/>
                        </a:lnSpc>
                      </a:pPr>
                      <a:r>
                        <a:rPr lang="es-CL" sz="2000" u="none" strike="noStrike" dirty="0" err="1">
                          <a:effectLst/>
                        </a:rPr>
                        <a:t>Dinf</a:t>
                      </a:r>
                      <a:endParaRPr lang="es-CL" sz="2000" b="0" i="0" u="none" strike="noStrike" dirty="0">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lnSpc>
                          <a:spcPct val="150000"/>
                        </a:lnSpc>
                      </a:pPr>
                      <a:r>
                        <a:rPr lang="es-CL" sz="2000" u="none" strike="noStrike">
                          <a:effectLst/>
                        </a:rPr>
                        <a:t>DIC</a:t>
                      </a:r>
                      <a:endParaRPr lang="es-CL" sz="2000" b="0" i="0" u="none" strike="noStrike">
                        <a:solidFill>
                          <a:srgbClr val="000000"/>
                        </a:solidFill>
                        <a:effectLst/>
                        <a:latin typeface="Calibri"/>
                      </a:endParaRPr>
                    </a:p>
                  </a:txBody>
                  <a:tcPr marL="9525" marR="9525" marT="9525" marB="0" anchor="b">
                    <a:solidFill>
                      <a:schemeClr val="accent3">
                        <a:lumMod val="40000"/>
                        <a:lumOff val="60000"/>
                      </a:schemeClr>
                    </a:solidFill>
                  </a:tcPr>
                </a:tc>
                <a:tc>
                  <a:txBody>
                    <a:bodyPr/>
                    <a:lstStyle/>
                    <a:p>
                      <a:pPr algn="ctr" fontAlgn="b">
                        <a:lnSpc>
                          <a:spcPct val="150000"/>
                        </a:lnSpc>
                      </a:pPr>
                      <a:r>
                        <a:rPr lang="es-CL" sz="2000" u="none" strike="noStrike" dirty="0">
                          <a:effectLst/>
                        </a:rPr>
                        <a:t>R</a:t>
                      </a:r>
                      <a:r>
                        <a:rPr lang="es-CL" sz="2000" u="none" strike="noStrike" baseline="30000" dirty="0">
                          <a:effectLst/>
                        </a:rPr>
                        <a:t>2</a:t>
                      </a:r>
                      <a:endParaRPr lang="es-CL" sz="2000" b="0" i="0" u="none" strike="noStrike" baseline="30000" dirty="0">
                        <a:solidFill>
                          <a:srgbClr val="000000"/>
                        </a:solidFill>
                        <a:effectLst/>
                        <a:latin typeface="Calibri"/>
                      </a:endParaRPr>
                    </a:p>
                  </a:txBody>
                  <a:tcPr marL="9525" marR="9525" marT="9525" marB="0" anchor="b">
                    <a:solidFill>
                      <a:schemeClr val="accent3">
                        <a:lumMod val="40000"/>
                        <a:lumOff val="60000"/>
                      </a:schemeClr>
                    </a:solidFill>
                  </a:tcPr>
                </a:tc>
              </a:tr>
              <a:tr h="190500">
                <a:tc>
                  <a:txBody>
                    <a:bodyPr/>
                    <a:lstStyle/>
                    <a:p>
                      <a:pPr algn="l" fontAlgn="b">
                        <a:lnSpc>
                          <a:spcPct val="150000"/>
                        </a:lnSpc>
                      </a:pPr>
                      <a:r>
                        <a:rPr lang="es-CL" sz="2000" u="none" strike="noStrike">
                          <a:effectLst/>
                        </a:rPr>
                        <a:t>Nonlinear</a:t>
                      </a:r>
                      <a:endParaRPr lang="es-CL" sz="2000" b="0" i="0" u="none" strike="noStrike">
                        <a:solidFill>
                          <a:srgbClr val="000000"/>
                        </a:solidFill>
                        <a:effectLst/>
                        <a:latin typeface="Calibri"/>
                      </a:endParaRPr>
                    </a:p>
                  </a:txBody>
                  <a:tcPr marL="9525" marR="9525" marT="9525" marB="0" anchor="b"/>
                </a:tc>
                <a:tc>
                  <a:txBody>
                    <a:bodyPr/>
                    <a:lstStyle/>
                    <a:p>
                      <a:pPr algn="r" fontAlgn="b"/>
                      <a:r>
                        <a:rPr lang="es-CL" sz="2000" b="0" i="0" u="none" strike="noStrike">
                          <a:solidFill>
                            <a:srgbClr val="000000"/>
                          </a:solidFill>
                          <a:effectLst/>
                          <a:latin typeface="Calibri"/>
                        </a:rPr>
                        <a:t>2.94</a:t>
                      </a:r>
                    </a:p>
                  </a:txBody>
                  <a:tcPr marL="9525" marR="9525" marT="9525" marB="0" anchor="b"/>
                </a:tc>
                <a:tc>
                  <a:txBody>
                    <a:bodyPr/>
                    <a:lstStyle/>
                    <a:p>
                      <a:pPr algn="r" fontAlgn="b"/>
                      <a:r>
                        <a:rPr lang="es-CL" sz="2000" b="0" i="0" u="none" strike="noStrike">
                          <a:solidFill>
                            <a:srgbClr val="000000"/>
                          </a:solidFill>
                          <a:effectLst/>
                          <a:latin typeface="Calibri"/>
                        </a:rPr>
                        <a:t>529.8</a:t>
                      </a:r>
                    </a:p>
                  </a:txBody>
                  <a:tcPr marL="9525" marR="9525" marT="9525" marB="0" anchor="b"/>
                </a:tc>
                <a:tc>
                  <a:txBody>
                    <a:bodyPr/>
                    <a:lstStyle/>
                    <a:p>
                      <a:pPr algn="r" fontAlgn="b"/>
                      <a:r>
                        <a:rPr lang="es-CL" sz="2000" b="0" i="0" u="none" strike="noStrike" dirty="0" smtClean="0">
                          <a:solidFill>
                            <a:srgbClr val="000000"/>
                          </a:solidFill>
                          <a:effectLst/>
                          <a:latin typeface="Calibri"/>
                        </a:rPr>
                        <a:t>4551.13</a:t>
                      </a:r>
                      <a:endParaRPr lang="es-CL" sz="2000" b="0" i="0" u="none" strike="noStrike" dirty="0">
                        <a:solidFill>
                          <a:srgbClr val="000000"/>
                        </a:solidFill>
                        <a:effectLst/>
                        <a:latin typeface="Calibri"/>
                      </a:endParaRPr>
                    </a:p>
                  </a:txBody>
                  <a:tcPr marL="9525" marR="9525" marT="9525" marB="0" anchor="b"/>
                </a:tc>
                <a:tc>
                  <a:txBody>
                    <a:bodyPr/>
                    <a:lstStyle/>
                    <a:p>
                      <a:pPr algn="r" fontAlgn="b"/>
                      <a:r>
                        <a:rPr lang="es-CL" sz="2000" b="0" i="0" u="none" strike="noStrike" dirty="0" smtClean="0">
                          <a:solidFill>
                            <a:srgbClr val="000000"/>
                          </a:solidFill>
                          <a:effectLst/>
                          <a:latin typeface="Calibri"/>
                        </a:rPr>
                        <a:t>4236.13</a:t>
                      </a:r>
                      <a:endParaRPr lang="es-CL" sz="2000" b="0" i="0" u="none" strike="noStrike" dirty="0">
                        <a:solidFill>
                          <a:srgbClr val="000000"/>
                        </a:solidFill>
                        <a:effectLst/>
                        <a:latin typeface="Calibri"/>
                      </a:endParaRPr>
                    </a:p>
                  </a:txBody>
                  <a:tcPr marL="9525" marR="9525" marT="9525" marB="0" anchor="b"/>
                </a:tc>
                <a:tc>
                  <a:txBody>
                    <a:bodyPr/>
                    <a:lstStyle/>
                    <a:p>
                      <a:pPr algn="r" fontAlgn="b"/>
                      <a:r>
                        <a:rPr lang="es-CL" sz="2000" b="0" i="0" u="none" strike="noStrike" dirty="0" smtClean="0">
                          <a:solidFill>
                            <a:srgbClr val="000000"/>
                          </a:solidFill>
                          <a:effectLst/>
                          <a:latin typeface="Calibri"/>
                        </a:rPr>
                        <a:t>8787.27</a:t>
                      </a:r>
                      <a:endParaRPr lang="es-CL" sz="2000" b="0" i="0" u="none" strike="noStrike" dirty="0">
                        <a:solidFill>
                          <a:srgbClr val="000000"/>
                        </a:solidFill>
                        <a:effectLst/>
                        <a:latin typeface="Calibri"/>
                      </a:endParaRPr>
                    </a:p>
                  </a:txBody>
                  <a:tcPr marL="9525" marR="9525" marT="9525" marB="0" anchor="b"/>
                </a:tc>
                <a:tc>
                  <a:txBody>
                    <a:bodyPr/>
                    <a:lstStyle/>
                    <a:p>
                      <a:pPr algn="r" fontAlgn="b"/>
                      <a:r>
                        <a:rPr lang="es-CL" sz="2000" b="0" i="0" u="none" strike="noStrike">
                          <a:solidFill>
                            <a:srgbClr val="000000"/>
                          </a:solidFill>
                          <a:effectLst/>
                          <a:latin typeface="Calibri"/>
                        </a:rPr>
                        <a:t>532.7</a:t>
                      </a:r>
                    </a:p>
                  </a:txBody>
                  <a:tcPr marL="9525" marR="9525" marT="9525" marB="0" anchor="b"/>
                </a:tc>
                <a:tc>
                  <a:txBody>
                    <a:bodyPr/>
                    <a:lstStyle/>
                    <a:p>
                      <a:pPr algn="r" fontAlgn="b"/>
                      <a:r>
                        <a:rPr lang="es-CL" sz="2000" b="0" i="0" u="none" strike="noStrike" dirty="0" smtClean="0">
                          <a:solidFill>
                            <a:srgbClr val="000000"/>
                          </a:solidFill>
                          <a:effectLst/>
                          <a:latin typeface="Calibri"/>
                        </a:rPr>
                        <a:t>0.91</a:t>
                      </a:r>
                      <a:endParaRPr lang="es-CL" sz="2000" b="0" i="0" u="none" strike="noStrike" dirty="0">
                        <a:solidFill>
                          <a:srgbClr val="000000"/>
                        </a:solidFill>
                        <a:effectLst/>
                        <a:latin typeface="Calibri"/>
                      </a:endParaRPr>
                    </a:p>
                  </a:txBody>
                  <a:tcPr marL="9525" marR="9525" marT="9525" marB="0" anchor="b"/>
                </a:tc>
              </a:tr>
              <a:tr h="190500">
                <a:tc>
                  <a:txBody>
                    <a:bodyPr/>
                    <a:lstStyle/>
                    <a:p>
                      <a:pPr algn="l" fontAlgn="b">
                        <a:lnSpc>
                          <a:spcPct val="150000"/>
                        </a:lnSpc>
                      </a:pPr>
                      <a:r>
                        <a:rPr lang="es-CL" sz="2000" u="none" strike="noStrike">
                          <a:effectLst/>
                        </a:rPr>
                        <a:t>Linear</a:t>
                      </a:r>
                      <a:endParaRPr lang="es-CL" sz="2000" b="0" i="0" u="none" strike="noStrike">
                        <a:solidFill>
                          <a:srgbClr val="000000"/>
                        </a:solidFill>
                        <a:effectLst/>
                        <a:latin typeface="Calibri"/>
                      </a:endParaRPr>
                    </a:p>
                  </a:txBody>
                  <a:tcPr marL="9525" marR="9525" marT="9525" marB="0" anchor="b"/>
                </a:tc>
                <a:tc>
                  <a:txBody>
                    <a:bodyPr/>
                    <a:lstStyle/>
                    <a:p>
                      <a:pPr algn="r" fontAlgn="b"/>
                      <a:r>
                        <a:rPr lang="es-CL" sz="2000" b="0" i="0" u="none" strike="noStrike">
                          <a:solidFill>
                            <a:srgbClr val="000000"/>
                          </a:solidFill>
                          <a:effectLst/>
                          <a:latin typeface="Calibri"/>
                        </a:rPr>
                        <a:t>2.05</a:t>
                      </a:r>
                    </a:p>
                  </a:txBody>
                  <a:tcPr marL="9525" marR="9525" marT="9525" marB="0" anchor="b"/>
                </a:tc>
                <a:tc>
                  <a:txBody>
                    <a:bodyPr/>
                    <a:lstStyle/>
                    <a:p>
                      <a:pPr algn="r" fontAlgn="b"/>
                      <a:r>
                        <a:rPr lang="es-CL" sz="2000" b="0" i="0" u="none" strike="noStrike">
                          <a:solidFill>
                            <a:srgbClr val="000000"/>
                          </a:solidFill>
                          <a:effectLst/>
                          <a:latin typeface="Calibri"/>
                        </a:rPr>
                        <a:t>574.2</a:t>
                      </a:r>
                    </a:p>
                  </a:txBody>
                  <a:tcPr marL="9525" marR="9525" marT="9525" marB="0" anchor="b"/>
                </a:tc>
                <a:tc>
                  <a:txBody>
                    <a:bodyPr/>
                    <a:lstStyle/>
                    <a:p>
                      <a:pPr algn="r" fontAlgn="b"/>
                      <a:r>
                        <a:rPr lang="es-CL" sz="2000" b="0" i="0" u="none" strike="noStrike" dirty="0" smtClean="0">
                          <a:solidFill>
                            <a:srgbClr val="000000"/>
                          </a:solidFill>
                          <a:effectLst/>
                          <a:latin typeface="Calibri"/>
                        </a:rPr>
                        <a:t>8019.67</a:t>
                      </a:r>
                      <a:endParaRPr lang="es-CL" sz="2000" b="0" i="0" u="none" strike="noStrike" dirty="0">
                        <a:solidFill>
                          <a:srgbClr val="000000"/>
                        </a:solidFill>
                        <a:effectLst/>
                        <a:latin typeface="Calibri"/>
                      </a:endParaRPr>
                    </a:p>
                  </a:txBody>
                  <a:tcPr marL="9525" marR="9525" marT="9525" marB="0" anchor="b"/>
                </a:tc>
                <a:tc>
                  <a:txBody>
                    <a:bodyPr/>
                    <a:lstStyle/>
                    <a:p>
                      <a:pPr algn="r" fontAlgn="b"/>
                      <a:r>
                        <a:rPr lang="es-CL" sz="2000" b="0" i="0" u="none" strike="noStrike" dirty="0" smtClean="0">
                          <a:solidFill>
                            <a:srgbClr val="000000"/>
                          </a:solidFill>
                          <a:effectLst/>
                          <a:latin typeface="Calibri"/>
                        </a:rPr>
                        <a:t>7612.01</a:t>
                      </a:r>
                      <a:endParaRPr lang="es-CL" sz="2000" b="0" i="0" u="none" strike="noStrike" dirty="0">
                        <a:solidFill>
                          <a:srgbClr val="000000"/>
                        </a:solidFill>
                        <a:effectLst/>
                        <a:latin typeface="Calibri"/>
                      </a:endParaRPr>
                    </a:p>
                  </a:txBody>
                  <a:tcPr marL="9525" marR="9525" marT="9525" marB="0" anchor="b"/>
                </a:tc>
                <a:tc>
                  <a:txBody>
                    <a:bodyPr/>
                    <a:lstStyle/>
                    <a:p>
                      <a:pPr algn="r" fontAlgn="b"/>
                      <a:r>
                        <a:rPr lang="es-CL" sz="2000" b="0" i="0" u="none" strike="noStrike" dirty="0" smtClean="0">
                          <a:solidFill>
                            <a:srgbClr val="000000"/>
                          </a:solidFill>
                          <a:effectLst/>
                          <a:latin typeface="Calibri"/>
                        </a:rPr>
                        <a:t>15631.6</a:t>
                      </a:r>
                      <a:endParaRPr lang="es-CL" sz="2000" b="0" i="0" u="none" strike="noStrike" dirty="0">
                        <a:solidFill>
                          <a:srgbClr val="000000"/>
                        </a:solidFill>
                        <a:effectLst/>
                        <a:latin typeface="Calibri"/>
                      </a:endParaRPr>
                    </a:p>
                  </a:txBody>
                  <a:tcPr marL="9525" marR="9525" marT="9525" marB="0" anchor="b"/>
                </a:tc>
                <a:tc>
                  <a:txBody>
                    <a:bodyPr/>
                    <a:lstStyle/>
                    <a:p>
                      <a:pPr algn="r" fontAlgn="b"/>
                      <a:r>
                        <a:rPr lang="es-CL" sz="2000" b="0" i="0" u="none" strike="noStrike">
                          <a:solidFill>
                            <a:srgbClr val="000000"/>
                          </a:solidFill>
                          <a:effectLst/>
                          <a:latin typeface="Calibri"/>
                        </a:rPr>
                        <a:t>576.3</a:t>
                      </a:r>
                    </a:p>
                  </a:txBody>
                  <a:tcPr marL="9525" marR="9525" marT="9525" marB="0" anchor="b"/>
                </a:tc>
                <a:tc>
                  <a:txBody>
                    <a:bodyPr/>
                    <a:lstStyle/>
                    <a:p>
                      <a:pPr algn="r" fontAlgn="b"/>
                      <a:r>
                        <a:rPr lang="es-CL" sz="2000" b="0" i="0" u="none" strike="noStrike" dirty="0">
                          <a:solidFill>
                            <a:srgbClr val="000000"/>
                          </a:solidFill>
                          <a:effectLst/>
                          <a:latin typeface="Calibri"/>
                        </a:rPr>
                        <a:t>0.82</a:t>
                      </a:r>
                    </a:p>
                  </a:txBody>
                  <a:tcPr marL="9525" marR="9525" marT="9525" marB="0" anchor="b"/>
                </a:tc>
              </a:tr>
            </a:tbl>
          </a:graphicData>
        </a:graphic>
      </p:graphicFrame>
    </p:spTree>
    <p:extLst>
      <p:ext uri="{BB962C8B-B14F-4D97-AF65-F5344CB8AC3E}">
        <p14:creationId xmlns:p14="http://schemas.microsoft.com/office/powerpoint/2010/main" val="3828101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799514"/>
          </a:xfrm>
        </p:spPr>
        <p:txBody>
          <a:bodyPr>
            <a:normAutofit/>
          </a:bodyPr>
          <a:lstStyle/>
          <a:p>
            <a:r>
              <a:rPr lang="en-US" dirty="0" smtClean="0">
                <a:cs typeface="Times New Roman" pitchFamily="18" charset="0"/>
              </a:rPr>
              <a:t>Consider multiple comparison indices</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Slide Number Placeholder 20"/>
          <p:cNvSpPr>
            <a:spLocks noGrp="1"/>
          </p:cNvSpPr>
          <p:nvPr>
            <p:ph type="sldNum" sz="quarter" idx="12"/>
          </p:nvPr>
        </p:nvSpPr>
        <p:spPr/>
        <p:txBody>
          <a:bodyPr/>
          <a:lstStyle/>
          <a:p>
            <a:fld id="{50C90246-3977-4BD8-B189-2CCF5C9855C1}" type="slidenum">
              <a:rPr lang="en-US" smtClean="0"/>
              <a:pPr/>
              <a:t>74</a:t>
            </a:fld>
            <a:endParaRPr lang="en-US"/>
          </a:p>
        </p:txBody>
      </p:sp>
      <p:pic>
        <p:nvPicPr>
          <p:cNvPr id="144386" name="Picture 2"/>
          <p:cNvPicPr>
            <a:picLocks noChangeAspect="1" noChangeArrowheads="1"/>
          </p:cNvPicPr>
          <p:nvPr/>
        </p:nvPicPr>
        <p:blipFill>
          <a:blip r:embed="rId2" cstate="print"/>
          <a:srcRect/>
          <a:stretch>
            <a:fillRect/>
          </a:stretch>
        </p:blipFill>
        <p:spPr bwMode="auto">
          <a:xfrm>
            <a:off x="457200" y="762000"/>
            <a:ext cx="3941410" cy="2702971"/>
          </a:xfrm>
          <a:prstGeom prst="rect">
            <a:avLst/>
          </a:prstGeom>
          <a:noFill/>
          <a:ln w="9525">
            <a:noFill/>
            <a:miter lim="800000"/>
            <a:headEnd/>
            <a:tailEnd/>
          </a:ln>
          <a:effectLst/>
        </p:spPr>
      </p:pic>
      <p:sp>
        <p:nvSpPr>
          <p:cNvPr id="22" name="TextBox 21"/>
          <p:cNvSpPr txBox="1"/>
          <p:nvPr/>
        </p:nvSpPr>
        <p:spPr>
          <a:xfrm>
            <a:off x="228600" y="3657600"/>
            <a:ext cx="8635117" cy="2977738"/>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Some conclusions:</a:t>
            </a:r>
          </a:p>
          <a:p>
            <a:pPr marL="230188" indent="-230188">
              <a:spcBef>
                <a:spcPts val="300"/>
              </a:spcBef>
              <a:buFont typeface="Arial" pitchFamily="34" charset="0"/>
              <a:buChar char="•"/>
            </a:pPr>
            <a:r>
              <a:rPr lang="en-US" sz="2000" dirty="0" smtClean="0">
                <a:latin typeface="Times New Roman" pitchFamily="18" charset="0"/>
                <a:cs typeface="Times New Roman" pitchFamily="18" charset="0"/>
              </a:rPr>
              <a:t>Posterior predictive checks suggest we should “pick” Model 1 (with over-dispersion) over Model 2 (Model 1 has</a:t>
            </a:r>
            <a:r>
              <a:rPr lang="en-US" sz="2000" b="1" dirty="0" smtClean="0">
                <a:latin typeface="Times New Roman" pitchFamily="18" charset="0"/>
                <a:cs typeface="Times New Roman" pitchFamily="18" charset="0"/>
              </a:rPr>
              <a:t> much</a:t>
            </a:r>
            <a:r>
              <a:rPr lang="en-US" sz="2000" dirty="0" smtClean="0">
                <a:latin typeface="Times New Roman" pitchFamily="18" charset="0"/>
                <a:cs typeface="Times New Roman" pitchFamily="18" charset="0"/>
              </a:rPr>
              <a:t> lower DIC, D</a:t>
            </a:r>
            <a:r>
              <a:rPr lang="en-US" sz="2000" dirty="0" smtClean="0">
                <a:latin typeface="Times New Roman" pitchFamily="18" charset="0"/>
                <a:cs typeface="Times New Roman" pitchFamily="18" charset="0"/>
                <a:sym typeface="Symbol"/>
              </a:rPr>
              <a:t></a:t>
            </a:r>
            <a:r>
              <a:rPr lang="en-US" sz="2000" dirty="0" smtClean="0">
                <a:latin typeface="Times New Roman" pitchFamily="18" charset="0"/>
                <a:cs typeface="Times New Roman" pitchFamily="18" charset="0"/>
              </a:rPr>
              <a:t>, G)</a:t>
            </a:r>
          </a:p>
          <a:p>
            <a:pPr marL="230188" indent="-230188">
              <a:spcBef>
                <a:spcPts val="300"/>
              </a:spcBef>
              <a:buFont typeface="Arial" pitchFamily="34" charset="0"/>
              <a:buChar char="•"/>
            </a:pPr>
            <a:r>
              <a:rPr lang="en-US" sz="2000" dirty="0" smtClean="0">
                <a:latin typeface="Times New Roman" pitchFamily="18" charset="0"/>
                <a:cs typeface="Times New Roman" pitchFamily="18" charset="0"/>
              </a:rPr>
              <a:t>But, the results suggest that Model 1 is over-fitting the data – it has a very high </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the coverage of the replicated data is too high (should be ~95%), and the uncertainty in the replicated data (e.g., width of 95% CIs) is similar to Model 1.</a:t>
            </a:r>
          </a:p>
          <a:p>
            <a:pPr marL="230188" indent="-230188">
              <a:spcBef>
                <a:spcPts val="300"/>
              </a:spcBef>
              <a:buFont typeface="Arial" pitchFamily="34" charset="0"/>
              <a:buChar char="•"/>
            </a:pPr>
            <a:r>
              <a:rPr lang="en-US" sz="2000" dirty="0" smtClean="0">
                <a:latin typeface="Times New Roman" pitchFamily="18" charset="0"/>
                <a:cs typeface="Times New Roman" pitchFamily="18" charset="0"/>
              </a:rPr>
              <a:t>Perhaps we should evaluate a third model that lies somewhere between the complexity of Model 1 and Model 2? E.g., explore incorporation of day (nested in month) random effects without observation-level over-dispersion?</a:t>
            </a:r>
            <a:endParaRPr lang="en-US" sz="2000" dirty="0">
              <a:latin typeface="Times New Roman" pitchFamily="18" charset="0"/>
              <a:cs typeface="Times New Roman" pitchFamily="18" charset="0"/>
            </a:endParaRPr>
          </a:p>
        </p:txBody>
      </p:sp>
      <p:sp>
        <p:nvSpPr>
          <p:cNvPr id="2" name="TextBox 1"/>
          <p:cNvSpPr txBox="1"/>
          <p:nvPr/>
        </p:nvSpPr>
        <p:spPr>
          <a:xfrm>
            <a:off x="5014463" y="1877284"/>
            <a:ext cx="3138938" cy="784830"/>
          </a:xfrm>
          <a:prstGeom prst="rect">
            <a:avLst/>
          </a:prstGeom>
          <a:solidFill>
            <a:schemeClr val="accent6">
              <a:lumMod val="40000"/>
              <a:lumOff val="60000"/>
            </a:schemeClr>
          </a:solidFill>
        </p:spPr>
        <p:txBody>
          <a:bodyPr wrap="square" rtlCol="0">
            <a:spAutoFit/>
          </a:bodyPr>
          <a:lstStyle/>
          <a:p>
            <a:pPr>
              <a:spcBef>
                <a:spcPts val="600"/>
              </a:spcBef>
            </a:pPr>
            <a:r>
              <a:rPr lang="en-US" sz="2000" b="1" dirty="0" smtClean="0">
                <a:latin typeface="Times New Roman" pitchFamily="18" charset="0"/>
                <a:cs typeface="Times New Roman" pitchFamily="18" charset="0"/>
              </a:rPr>
              <a:t>Indices computed across </a:t>
            </a:r>
          </a:p>
          <a:p>
            <a:pPr>
              <a:spcBef>
                <a:spcPts val="600"/>
              </a:spcBef>
            </a:pPr>
            <a:r>
              <a:rPr lang="en-US" sz="2000" b="1" dirty="0" smtClean="0">
                <a:latin typeface="Times New Roman" pitchFamily="18" charset="0"/>
                <a:cs typeface="Times New Roman" pitchFamily="18" charset="0"/>
              </a:rPr>
              <a:t>all species.</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6082761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normAutofit/>
          </a:bodyPr>
          <a:lstStyle/>
          <a:p>
            <a:r>
              <a:rPr lang="en-US" dirty="0"/>
              <a:t>In the index of </a:t>
            </a:r>
            <a:r>
              <a:rPr lang="en-US" dirty="0" err="1"/>
              <a:t>Gelman</a:t>
            </a:r>
            <a:r>
              <a:rPr lang="en-US" dirty="0"/>
              <a:t> et al. 1995: “Model selection, why we </a:t>
            </a:r>
            <a:r>
              <a:rPr lang="en-US" dirty="0" smtClean="0"/>
              <a:t>do </a:t>
            </a:r>
            <a:r>
              <a:rPr lang="en-GB" dirty="0" smtClean="0"/>
              <a:t>not </a:t>
            </a:r>
            <a:r>
              <a:rPr lang="en-GB" dirty="0"/>
              <a:t>do it”</a:t>
            </a:r>
          </a:p>
          <a:p>
            <a:r>
              <a:rPr lang="en-US" dirty="0"/>
              <a:t>In the index of Gelman et al. </a:t>
            </a:r>
            <a:r>
              <a:rPr lang="en-US" dirty="0" smtClean="0"/>
              <a:t>2004: </a:t>
            </a:r>
            <a:r>
              <a:rPr lang="en-US" dirty="0"/>
              <a:t>“Model selection, why </a:t>
            </a:r>
            <a:r>
              <a:rPr lang="en-US" dirty="0" smtClean="0"/>
              <a:t>we </a:t>
            </a:r>
            <a:r>
              <a:rPr lang="en-GB" dirty="0" smtClean="0"/>
              <a:t>avoid </a:t>
            </a:r>
            <a:r>
              <a:rPr lang="en-GB" dirty="0"/>
              <a:t>it.”</a:t>
            </a:r>
          </a:p>
          <a:p>
            <a:pPr lvl="1"/>
            <a:r>
              <a:rPr lang="en-GB" dirty="0" smtClean="0"/>
              <a:t>Gelman</a:t>
            </a:r>
            <a:r>
              <a:rPr lang="en-GB" dirty="0"/>
              <a:t>, A., J. B. Carlin, H. S. Stern, and D. B. Rubin. 2004. Bayesian data </a:t>
            </a:r>
            <a:r>
              <a:rPr lang="en-GB" dirty="0" smtClean="0"/>
              <a:t>analysis. </a:t>
            </a:r>
            <a:r>
              <a:rPr lang="en-US" dirty="0" smtClean="0"/>
              <a:t>Chapman </a:t>
            </a:r>
            <a:r>
              <a:rPr lang="en-US" dirty="0"/>
              <a:t>and Hall / CRC, London.</a:t>
            </a:r>
            <a:endParaRPr lang="en-GB" dirty="0"/>
          </a:p>
        </p:txBody>
      </p:sp>
    </p:spTree>
    <p:extLst>
      <p:ext uri="{BB962C8B-B14F-4D97-AF65-F5344CB8AC3E}">
        <p14:creationId xmlns:p14="http://schemas.microsoft.com/office/powerpoint/2010/main" val="10258699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we avoid model selection?</a:t>
            </a:r>
            <a:endParaRPr lang="en-GB" dirty="0"/>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When we have a firm, theoretical </a:t>
            </a:r>
            <a:r>
              <a:rPr lang="en-US" sz="2800" dirty="0" smtClean="0">
                <a:latin typeface="Times New Roman" panose="02020603050405020304" pitchFamily="18" charset="0"/>
                <a:cs typeface="Times New Roman" panose="02020603050405020304" pitchFamily="18" charset="0"/>
              </a:rPr>
              <a:t>/ mechanistic </a:t>
            </a:r>
            <a:r>
              <a:rPr lang="en-US" sz="2800" dirty="0">
                <a:latin typeface="Times New Roman" panose="02020603050405020304" pitchFamily="18" charset="0"/>
                <a:cs typeface="Times New Roman" panose="02020603050405020304" pitchFamily="18" charset="0"/>
              </a:rPr>
              <a:t>basis for a particular </a:t>
            </a:r>
            <a:r>
              <a:rPr lang="en-US" sz="2800" dirty="0" smtClean="0">
                <a:latin typeface="Times New Roman" panose="02020603050405020304" pitchFamily="18" charset="0"/>
                <a:cs typeface="Times New Roman" panose="02020603050405020304" pitchFamily="18" charset="0"/>
              </a:rPr>
              <a:t>model </a:t>
            </a:r>
            <a:r>
              <a:rPr lang="en-GB" sz="2800" dirty="0" smtClean="0">
                <a:latin typeface="Times New Roman" panose="02020603050405020304" pitchFamily="18" charset="0"/>
                <a:cs typeface="Times New Roman" panose="02020603050405020304" pitchFamily="18" charset="0"/>
              </a:rPr>
              <a:t>formulation.</a:t>
            </a:r>
          </a:p>
          <a:p>
            <a:endParaRPr lang="en-GB"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When </a:t>
            </a:r>
            <a:r>
              <a:rPr lang="en-US" sz="2800" dirty="0">
                <a:latin typeface="Times New Roman" panose="02020603050405020304" pitchFamily="18" charset="0"/>
                <a:cs typeface="Times New Roman" panose="02020603050405020304" pitchFamily="18" charset="0"/>
              </a:rPr>
              <a:t>our objectives for insight </a:t>
            </a:r>
            <a:r>
              <a:rPr lang="en-US" sz="2800" dirty="0" smtClean="0">
                <a:latin typeface="Times New Roman" panose="02020603050405020304" pitchFamily="18" charset="0"/>
                <a:cs typeface="Times New Roman" panose="02020603050405020304" pitchFamily="18" charset="0"/>
              </a:rPr>
              <a:t>determine the </a:t>
            </a:r>
            <a:r>
              <a:rPr lang="en-US" sz="2800" dirty="0">
                <a:latin typeface="Times New Roman" panose="02020603050405020304" pitchFamily="18" charset="0"/>
                <a:cs typeface="Times New Roman" panose="02020603050405020304" pitchFamily="18" charset="0"/>
              </a:rPr>
              <a:t>form of the model</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When </a:t>
            </a:r>
            <a:r>
              <a:rPr lang="en-US" sz="2800" dirty="0">
                <a:latin typeface="Times New Roman" panose="02020603050405020304" pitchFamily="18" charset="0"/>
                <a:cs typeface="Times New Roman" panose="02020603050405020304" pitchFamily="18" charset="0"/>
              </a:rPr>
              <a:t>we want to make forecasts and </a:t>
            </a:r>
            <a:r>
              <a:rPr lang="en-US" sz="2800" dirty="0" smtClean="0">
                <a:latin typeface="Times New Roman" panose="02020603050405020304" pitchFamily="18" charset="0"/>
                <a:cs typeface="Times New Roman" panose="02020603050405020304" pitchFamily="18" charset="0"/>
              </a:rPr>
              <a:t>must include </a:t>
            </a:r>
            <a:r>
              <a:rPr lang="en-US" sz="2800" dirty="0">
                <a:latin typeface="Times New Roman" panose="02020603050405020304" pitchFamily="18" charset="0"/>
                <a:cs typeface="Times New Roman" panose="02020603050405020304" pitchFamily="18" charset="0"/>
              </a:rPr>
              <a:t>known influences on future </a:t>
            </a:r>
            <a:r>
              <a:rPr lang="en-US" sz="2800" dirty="0" smtClean="0">
                <a:latin typeface="Times New Roman" panose="02020603050405020304" pitchFamily="18" charset="0"/>
                <a:cs typeface="Times New Roman" panose="02020603050405020304" pitchFamily="18" charset="0"/>
              </a:rPr>
              <a:t>behavior </a:t>
            </a:r>
            <a:r>
              <a:rPr lang="en-GB" sz="2800" dirty="0" smtClean="0">
                <a:latin typeface="Times New Roman" panose="02020603050405020304" pitchFamily="18" charset="0"/>
                <a:cs typeface="Times New Roman" panose="02020603050405020304" pitchFamily="18" charset="0"/>
              </a:rPr>
              <a:t>of </a:t>
            </a:r>
            <a:r>
              <a:rPr lang="en-GB" sz="2800" dirty="0">
                <a:latin typeface="Times New Roman" panose="02020603050405020304" pitchFamily="18" charset="0"/>
                <a:cs typeface="Times New Roman" panose="02020603050405020304" pitchFamily="18" charset="0"/>
              </a:rPr>
              <a:t>the system.</a:t>
            </a:r>
          </a:p>
        </p:txBody>
      </p:sp>
    </p:spTree>
    <p:extLst>
      <p:ext uri="{BB962C8B-B14F-4D97-AF65-F5344CB8AC3E}">
        <p14:creationId xmlns:p14="http://schemas.microsoft.com/office/powerpoint/2010/main" val="24529312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791317"/>
          </a:xfrm>
        </p:spPr>
        <p:txBody>
          <a:bodyPr>
            <a:normAutofit/>
          </a:bodyPr>
          <a:lstStyle/>
          <a:p>
            <a:r>
              <a:rPr lang="en-US" dirty="0" smtClean="0">
                <a:cs typeface="Times New Roman" pitchFamily="18" charset="0"/>
              </a:rPr>
              <a:t>Concluding remarks</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8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4"/>
          <p:cNvSpPr>
            <a:spLocks noChangeArrowheads="1"/>
          </p:cNvSpPr>
          <p:nvPr/>
        </p:nvSpPr>
        <p:spPr bwMode="auto">
          <a:xfrm>
            <a:off x="228600" y="979468"/>
            <a:ext cx="8610600" cy="57092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fontAlgn="base">
              <a:spcBef>
                <a:spcPct val="0"/>
              </a:spcBef>
              <a:spcAft>
                <a:spcPts val="6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Use multiple approaches for comparing / selecting between models</a:t>
            </a:r>
          </a:p>
          <a:p>
            <a:pPr marL="171450" lvl="0"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Selection criteria may depend on scientific objectives:</a:t>
            </a:r>
          </a:p>
          <a:p>
            <a:pPr marL="628650" lvl="1"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Use model to learn (heuristic tool)</a:t>
            </a:r>
          </a:p>
          <a:p>
            <a:pPr marL="628650" lvl="1" indent="-171450" fontAlgn="base">
              <a:spcBef>
                <a:spcPct val="0"/>
              </a:spcBef>
              <a:spcAft>
                <a:spcPts val="6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Use model to predict under novel conditions</a:t>
            </a:r>
          </a:p>
          <a:p>
            <a:pPr marL="171450" lvl="0"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Other topics not covered</a:t>
            </a:r>
          </a:p>
          <a:p>
            <a:pPr marL="628650" lvl="1"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Model averaging &amp; </a:t>
            </a:r>
            <a:r>
              <a:rPr lang="en-US" sz="2200" dirty="0" err="1" smtClean="0">
                <a:latin typeface="Times New Roman" pitchFamily="18" charset="0"/>
                <a:ea typeface="Times New Roman" pitchFamily="18" charset="0"/>
                <a:cs typeface="Times New Roman" pitchFamily="18" charset="0"/>
              </a:rPr>
              <a:t>Bayes</a:t>
            </a:r>
            <a:r>
              <a:rPr lang="en-US" sz="2200" dirty="0" smtClean="0">
                <a:latin typeface="Times New Roman" pitchFamily="18" charset="0"/>
                <a:ea typeface="Times New Roman" pitchFamily="18" charset="0"/>
                <a:cs typeface="Times New Roman" pitchFamily="18" charset="0"/>
              </a:rPr>
              <a:t> factors</a:t>
            </a:r>
          </a:p>
          <a:p>
            <a:pPr marL="1085850" lvl="2"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E.g., can use posterior model weights to average derived or predicted quantities obtained from each model</a:t>
            </a:r>
          </a:p>
          <a:p>
            <a:pPr marL="1085850" lvl="2"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Can use BIC to approximate the </a:t>
            </a:r>
            <a:r>
              <a:rPr lang="en-US" sz="2200" dirty="0" err="1" smtClean="0">
                <a:latin typeface="Times New Roman" pitchFamily="18" charset="0"/>
                <a:ea typeface="Times New Roman" pitchFamily="18" charset="0"/>
                <a:cs typeface="Times New Roman" pitchFamily="18" charset="0"/>
              </a:rPr>
              <a:t>Bayes</a:t>
            </a:r>
            <a:r>
              <a:rPr lang="en-US" sz="2200" dirty="0" smtClean="0">
                <a:latin typeface="Times New Roman" pitchFamily="18" charset="0"/>
                <a:ea typeface="Times New Roman" pitchFamily="18" charset="0"/>
                <a:cs typeface="Times New Roman" pitchFamily="18" charset="0"/>
              </a:rPr>
              <a:t> factors (BF)</a:t>
            </a:r>
          </a:p>
          <a:p>
            <a:pPr marL="1085850" lvl="2"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See Link &amp; Barber (2006) or </a:t>
            </a:r>
            <a:r>
              <a:rPr lang="en-US" sz="2200" dirty="0" err="1" smtClean="0">
                <a:latin typeface="Times New Roman" pitchFamily="18" charset="0"/>
                <a:ea typeface="Times New Roman" pitchFamily="18" charset="0"/>
                <a:cs typeface="Times New Roman" pitchFamily="18" charset="0"/>
              </a:rPr>
              <a:t>Kass</a:t>
            </a:r>
            <a:r>
              <a:rPr lang="en-US" sz="2200" dirty="0" smtClean="0">
                <a:latin typeface="Times New Roman" pitchFamily="18" charset="0"/>
                <a:ea typeface="Times New Roman" pitchFamily="18" charset="0"/>
                <a:cs typeface="Times New Roman" pitchFamily="18" charset="0"/>
              </a:rPr>
              <a:t> (1993)</a:t>
            </a:r>
          </a:p>
          <a:p>
            <a:pPr marL="628650" lvl="1"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Evaluation of model assumptions</a:t>
            </a:r>
          </a:p>
          <a:p>
            <a:pPr marL="1085850" lvl="2"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Appropriate choice of distributions?</a:t>
            </a:r>
          </a:p>
          <a:p>
            <a:pPr marL="1085850" lvl="2"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Appropriate model structure</a:t>
            </a:r>
          </a:p>
          <a:p>
            <a:pPr marL="1543050" lvl="3" indent="-171450" fontAlgn="base">
              <a:spcBef>
                <a:spcPct val="0"/>
              </a:spcBef>
              <a:spcAft>
                <a:spcPts val="300"/>
              </a:spcAft>
              <a:buFontTx/>
              <a:buChar char="•"/>
              <a:tabLst>
                <a:tab pos="117475" algn="l"/>
                <a:tab pos="457200" algn="l"/>
              </a:tabLst>
            </a:pPr>
            <a:r>
              <a:rPr lang="en-US" sz="2200" dirty="0" smtClean="0">
                <a:latin typeface="Times New Roman" pitchFamily="18" charset="0"/>
                <a:ea typeface="Times New Roman" pitchFamily="18" charset="0"/>
                <a:cs typeface="Times New Roman" pitchFamily="18" charset="0"/>
              </a:rPr>
              <a:t>E.g.: linear </a:t>
            </a:r>
            <a:r>
              <a:rPr lang="en-US" sz="2200" dirty="0" err="1" smtClean="0">
                <a:latin typeface="Times New Roman" pitchFamily="18" charset="0"/>
                <a:ea typeface="Times New Roman" pitchFamily="18" charset="0"/>
                <a:cs typeface="Times New Roman" pitchFamily="18" charset="0"/>
              </a:rPr>
              <a:t>vs</a:t>
            </a:r>
            <a:r>
              <a:rPr lang="en-US" sz="2200" dirty="0" smtClean="0">
                <a:latin typeface="Times New Roman" pitchFamily="18" charset="0"/>
                <a:ea typeface="Times New Roman" pitchFamily="18" charset="0"/>
                <a:cs typeface="Times New Roman" pitchFamily="18" charset="0"/>
              </a:rPr>
              <a:t> non-linear; choice of covariates; random </a:t>
            </a:r>
            <a:r>
              <a:rPr lang="en-US" sz="2200" dirty="0" err="1" smtClean="0">
                <a:latin typeface="Times New Roman" pitchFamily="18" charset="0"/>
                <a:ea typeface="Times New Roman" pitchFamily="18" charset="0"/>
                <a:cs typeface="Times New Roman" pitchFamily="18" charset="0"/>
              </a:rPr>
              <a:t>vs</a:t>
            </a:r>
            <a:r>
              <a:rPr lang="en-US" sz="2200" dirty="0" smtClean="0">
                <a:latin typeface="Times New Roman" pitchFamily="18" charset="0"/>
                <a:ea typeface="Times New Roman" pitchFamily="18" charset="0"/>
                <a:cs typeface="Times New Roman" pitchFamily="18" charset="0"/>
              </a:rPr>
              <a:t> fixed effects; hierarchical </a:t>
            </a:r>
            <a:r>
              <a:rPr lang="en-US" sz="2200" dirty="0" err="1" smtClean="0">
                <a:latin typeface="Times New Roman" pitchFamily="18" charset="0"/>
                <a:ea typeface="Times New Roman" pitchFamily="18" charset="0"/>
                <a:cs typeface="Times New Roman" pitchFamily="18" charset="0"/>
              </a:rPr>
              <a:t>vs</a:t>
            </a:r>
            <a:r>
              <a:rPr lang="en-US" sz="2200" dirty="0" smtClean="0">
                <a:latin typeface="Times New Roman" pitchFamily="18" charset="0"/>
                <a:ea typeface="Times New Roman" pitchFamily="18" charset="0"/>
                <a:cs typeface="Times New Roman" pitchFamily="18" charset="0"/>
              </a:rPr>
              <a:t> non-hierarchical priors, </a:t>
            </a:r>
            <a:r>
              <a:rPr lang="en-US" sz="2200" dirty="0" err="1" smtClean="0">
                <a:latin typeface="Times New Roman" pitchFamily="18" charset="0"/>
                <a:ea typeface="Times New Roman" pitchFamily="18" charset="0"/>
                <a:cs typeface="Times New Roman" pitchFamily="18" charset="0"/>
              </a:rPr>
              <a:t>etc</a:t>
            </a:r>
            <a:endParaRPr lang="en-US" sz="2200" dirty="0" smtClean="0">
              <a:latin typeface="Times New Roman" pitchFamily="18" charset="0"/>
              <a:ea typeface="Times New Roman" pitchFamily="18" charset="0"/>
              <a:cs typeface="Times New Roman" pitchFamily="18" charset="0"/>
            </a:endParaRPr>
          </a:p>
        </p:txBody>
      </p:sp>
      <p:sp>
        <p:nvSpPr>
          <p:cNvPr id="18" name="Slide Number Placeholder 17"/>
          <p:cNvSpPr>
            <a:spLocks noGrp="1"/>
          </p:cNvSpPr>
          <p:nvPr>
            <p:ph type="sldNum" sz="quarter" idx="12"/>
          </p:nvPr>
        </p:nvSpPr>
        <p:spPr/>
        <p:txBody>
          <a:bodyPr/>
          <a:lstStyle/>
          <a:p>
            <a:fld id="{50C90246-3977-4BD8-B189-2CCF5C9855C1}" type="slidenum">
              <a:rPr lang="en-US" smtClean="0"/>
              <a:pPr/>
              <a:t>77</a:t>
            </a:fld>
            <a:endParaRPr lang="en-US" dirty="0"/>
          </a:p>
        </p:txBody>
      </p:sp>
    </p:spTree>
    <p:extLst>
      <p:ext uri="{BB962C8B-B14F-4D97-AF65-F5344CB8AC3E}">
        <p14:creationId xmlns:p14="http://schemas.microsoft.com/office/powerpoint/2010/main" val="20613302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916259"/>
          </a:xfrm>
        </p:spPr>
        <p:txBody>
          <a:bodyPr>
            <a:normAutofit/>
          </a:bodyPr>
          <a:lstStyle/>
          <a:p>
            <a:r>
              <a:rPr lang="en-US" dirty="0" smtClean="0">
                <a:cs typeface="Times New Roman" pitchFamily="18" charset="0"/>
              </a:rPr>
              <a:t>References</a:t>
            </a:r>
            <a:endParaRPr lang="en-US" dirty="0">
              <a:cs typeface="Times New Roman" pitchFamily="18" charset="0"/>
            </a:endParaRPr>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6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5716" name="Rectangle 4"/>
          <p:cNvSpPr>
            <a:spLocks noChangeArrowheads="1"/>
          </p:cNvSpPr>
          <p:nvPr/>
        </p:nvSpPr>
        <p:spPr bwMode="auto">
          <a:xfrm>
            <a:off x="468922" y="924755"/>
            <a:ext cx="8446478"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fontAlgn="base">
              <a:spcBef>
                <a:spcPct val="0"/>
              </a:spcBef>
              <a:spcAft>
                <a:spcPts val="1200"/>
              </a:spcAft>
              <a:buFontTx/>
              <a:buChar char="•"/>
              <a:tabLst>
                <a:tab pos="117475" algn="l"/>
                <a:tab pos="457200" algn="l"/>
              </a:tabLst>
            </a:pPr>
            <a:r>
              <a:rPr lang="en-US" sz="2200" i="1" u="sng" dirty="0" smtClean="0">
                <a:latin typeface="Times New Roman" pitchFamily="18" charset="0"/>
                <a:ea typeface="Times New Roman" pitchFamily="18" charset="0"/>
                <a:cs typeface="Times New Roman" pitchFamily="18" charset="0"/>
              </a:rPr>
              <a:t>Posterior predictive loss:</a:t>
            </a:r>
            <a:r>
              <a:rPr lang="en-US" sz="2200" dirty="0" smtClean="0">
                <a:latin typeface="Times New Roman" pitchFamily="18" charset="0"/>
                <a:ea typeface="Times New Roman" pitchFamily="18" charset="0"/>
                <a:cs typeface="Times New Roman" pitchFamily="18" charset="0"/>
              </a:rPr>
              <a:t> </a:t>
            </a:r>
            <a:r>
              <a:rPr lang="en-US" sz="2200" dirty="0" err="1" smtClean="0">
                <a:latin typeface="Times New Roman" pitchFamily="18" charset="0"/>
                <a:ea typeface="Times New Roman" pitchFamily="18" charset="0"/>
                <a:cs typeface="Times New Roman" pitchFamily="18" charset="0"/>
              </a:rPr>
              <a:t>Gelfand</a:t>
            </a:r>
            <a:r>
              <a:rPr lang="en-US" sz="2200" dirty="0" smtClean="0">
                <a:latin typeface="Times New Roman" pitchFamily="18" charset="0"/>
                <a:ea typeface="Times New Roman" pitchFamily="18" charset="0"/>
                <a:cs typeface="Times New Roman" pitchFamily="18" charset="0"/>
              </a:rPr>
              <a:t> &amp; </a:t>
            </a:r>
            <a:r>
              <a:rPr lang="en-US" sz="2200" dirty="0" err="1" smtClean="0">
                <a:latin typeface="Times New Roman" pitchFamily="18" charset="0"/>
                <a:ea typeface="Times New Roman" pitchFamily="18" charset="0"/>
                <a:cs typeface="Times New Roman" pitchFamily="18" charset="0"/>
              </a:rPr>
              <a:t>Ghosh</a:t>
            </a:r>
            <a:r>
              <a:rPr lang="en-US" sz="2200" dirty="0" smtClean="0">
                <a:latin typeface="Times New Roman" pitchFamily="18" charset="0"/>
                <a:ea typeface="Times New Roman" pitchFamily="18" charset="0"/>
                <a:cs typeface="Times New Roman" pitchFamily="18" charset="0"/>
              </a:rPr>
              <a:t> (1998) Model choice: A minimum posterior predictive loss approach. </a:t>
            </a:r>
            <a:r>
              <a:rPr lang="en-US" sz="2200" i="1" dirty="0" err="1" smtClean="0">
                <a:latin typeface="Times New Roman" pitchFamily="18" charset="0"/>
                <a:ea typeface="Times New Roman" pitchFamily="18" charset="0"/>
                <a:cs typeface="Times New Roman" pitchFamily="18" charset="0"/>
              </a:rPr>
              <a:t>Biometrika</a:t>
            </a:r>
            <a:r>
              <a:rPr lang="en-US" sz="2200" dirty="0" smtClean="0">
                <a:latin typeface="Times New Roman" pitchFamily="18" charset="0"/>
                <a:ea typeface="Times New Roman" pitchFamily="18" charset="0"/>
                <a:cs typeface="Times New Roman" pitchFamily="18" charset="0"/>
              </a:rPr>
              <a:t> 85:1-11.</a:t>
            </a:r>
          </a:p>
          <a:p>
            <a:pPr marL="171450" lvl="0" indent="-171450" fontAlgn="base">
              <a:spcBef>
                <a:spcPct val="0"/>
              </a:spcBef>
              <a:spcAft>
                <a:spcPts val="1200"/>
              </a:spcAft>
              <a:buFontTx/>
              <a:buChar char="•"/>
              <a:tabLst>
                <a:tab pos="117475" algn="l"/>
                <a:tab pos="457200" algn="l"/>
              </a:tabLst>
            </a:pPr>
            <a:r>
              <a:rPr lang="en-US" sz="2200" i="1" u="sng" dirty="0" err="1" smtClean="0">
                <a:latin typeface="Times New Roman" pitchFamily="18" charset="0"/>
                <a:ea typeface="Times New Roman" pitchFamily="18" charset="0"/>
                <a:cs typeface="Times New Roman" pitchFamily="18" charset="0"/>
              </a:rPr>
              <a:t>Bayes</a:t>
            </a:r>
            <a:r>
              <a:rPr lang="en-US" sz="2200" i="1" u="sng" dirty="0" smtClean="0">
                <a:latin typeface="Times New Roman" pitchFamily="18" charset="0"/>
                <a:ea typeface="Times New Roman" pitchFamily="18" charset="0"/>
                <a:cs typeface="Times New Roman" pitchFamily="18" charset="0"/>
              </a:rPr>
              <a:t> factors &amp; BIC:</a:t>
            </a:r>
            <a:r>
              <a:rPr lang="en-US" sz="2200" i="1" dirty="0" smtClean="0">
                <a:latin typeface="Times New Roman" pitchFamily="18" charset="0"/>
                <a:ea typeface="Times New Roman" pitchFamily="18" charset="0"/>
                <a:cs typeface="Times New Roman" pitchFamily="18" charset="0"/>
              </a:rPr>
              <a:t> </a:t>
            </a:r>
            <a:r>
              <a:rPr lang="en-US" sz="2200" dirty="0" smtClean="0">
                <a:latin typeface="Times New Roman" pitchFamily="18" charset="0"/>
                <a:ea typeface="Times New Roman" pitchFamily="18" charset="0"/>
                <a:cs typeface="Times New Roman" pitchFamily="18" charset="0"/>
              </a:rPr>
              <a:t>Link &amp; Barker (2006) Model weights and the foundations of </a:t>
            </a:r>
            <a:r>
              <a:rPr lang="en-US" sz="2200" dirty="0" err="1" smtClean="0">
                <a:latin typeface="Times New Roman" pitchFamily="18" charset="0"/>
                <a:ea typeface="Times New Roman" pitchFamily="18" charset="0"/>
                <a:cs typeface="Times New Roman" pitchFamily="18" charset="0"/>
              </a:rPr>
              <a:t>multimodel</a:t>
            </a:r>
            <a:r>
              <a:rPr lang="en-US" sz="2200" dirty="0" smtClean="0">
                <a:latin typeface="Times New Roman" pitchFamily="18" charset="0"/>
                <a:ea typeface="Times New Roman" pitchFamily="18" charset="0"/>
                <a:cs typeface="Times New Roman" pitchFamily="18" charset="0"/>
              </a:rPr>
              <a:t> inference. </a:t>
            </a:r>
            <a:r>
              <a:rPr lang="en-US" sz="2200" i="1" dirty="0" smtClean="0">
                <a:latin typeface="Times New Roman" pitchFamily="18" charset="0"/>
                <a:ea typeface="Times New Roman" pitchFamily="18" charset="0"/>
                <a:cs typeface="Times New Roman" pitchFamily="18" charset="0"/>
              </a:rPr>
              <a:t>Ecology</a:t>
            </a:r>
            <a:r>
              <a:rPr lang="en-US" sz="2200" dirty="0" smtClean="0">
                <a:latin typeface="Times New Roman" pitchFamily="18" charset="0"/>
                <a:ea typeface="Times New Roman" pitchFamily="18" charset="0"/>
                <a:cs typeface="Times New Roman" pitchFamily="18" charset="0"/>
              </a:rPr>
              <a:t> 87:2626-2635.</a:t>
            </a:r>
          </a:p>
          <a:p>
            <a:pPr marL="171450" indent="-171450" fontAlgn="base">
              <a:spcBef>
                <a:spcPct val="0"/>
              </a:spcBef>
              <a:spcAft>
                <a:spcPts val="1200"/>
              </a:spcAft>
              <a:buFontTx/>
              <a:buChar char="•"/>
              <a:tabLst>
                <a:tab pos="117475" algn="l"/>
                <a:tab pos="457200" algn="l"/>
              </a:tabLst>
            </a:pPr>
            <a:r>
              <a:rPr lang="en-US" sz="2200" i="1" u="sng" dirty="0" smtClean="0">
                <a:latin typeface="Times New Roman" pitchFamily="18" charset="0"/>
                <a:cs typeface="Times New Roman" pitchFamily="18" charset="0"/>
              </a:rPr>
              <a:t>Model checking &amp; improvement</a:t>
            </a:r>
            <a:r>
              <a:rPr lang="en-US" sz="2200" dirty="0" smtClean="0">
                <a:latin typeface="Times New Roman" pitchFamily="18" charset="0"/>
                <a:cs typeface="Times New Roman" pitchFamily="18" charset="0"/>
              </a:rPr>
              <a:t>: Gelman, Carlin, Stern, Rubin (2004) Bayesian Data Analysis. Chapman &amp; Hall/CRC. (Chapter 6)</a:t>
            </a:r>
          </a:p>
          <a:p>
            <a:pPr marL="171450" indent="-171450" fontAlgn="base">
              <a:spcBef>
                <a:spcPct val="0"/>
              </a:spcBef>
              <a:spcAft>
                <a:spcPts val="1200"/>
              </a:spcAft>
              <a:buFontTx/>
              <a:buChar char="•"/>
              <a:tabLst>
                <a:tab pos="117475" algn="l"/>
                <a:tab pos="457200" algn="l"/>
              </a:tabLst>
            </a:pPr>
            <a:r>
              <a:rPr lang="en-US" sz="2200" i="1" u="sng" dirty="0" err="1" smtClean="0">
                <a:latin typeface="Times New Roman" pitchFamily="18" charset="0"/>
                <a:ea typeface="Times New Roman" pitchFamily="18" charset="0"/>
                <a:cs typeface="Times New Roman" pitchFamily="18" charset="0"/>
              </a:rPr>
              <a:t>Bayes</a:t>
            </a:r>
            <a:r>
              <a:rPr lang="en-US" sz="2200" i="1" u="sng" dirty="0" smtClean="0">
                <a:latin typeface="Times New Roman" pitchFamily="18" charset="0"/>
                <a:ea typeface="Times New Roman" pitchFamily="18" charset="0"/>
                <a:cs typeface="Times New Roman" pitchFamily="18" charset="0"/>
              </a:rPr>
              <a:t> factors</a:t>
            </a:r>
            <a:r>
              <a:rPr lang="en-US" sz="2200" dirty="0" smtClean="0">
                <a:latin typeface="Times New Roman" pitchFamily="18" charset="0"/>
                <a:ea typeface="Times New Roman" pitchFamily="18" charset="0"/>
                <a:cs typeface="Times New Roman" pitchFamily="18" charset="0"/>
              </a:rPr>
              <a:t>: </a:t>
            </a:r>
            <a:r>
              <a:rPr lang="en-US" sz="2200" dirty="0" err="1" smtClean="0">
                <a:latin typeface="Times New Roman" pitchFamily="18" charset="0"/>
                <a:ea typeface="Times New Roman" pitchFamily="18" charset="0"/>
                <a:cs typeface="Times New Roman" pitchFamily="18" charset="0"/>
              </a:rPr>
              <a:t>Kass</a:t>
            </a:r>
            <a:r>
              <a:rPr lang="en-US" sz="2200" dirty="0" smtClean="0">
                <a:latin typeface="Times New Roman" pitchFamily="18" charset="0"/>
                <a:ea typeface="Times New Roman" pitchFamily="18" charset="0"/>
                <a:cs typeface="Times New Roman" pitchFamily="18" charset="0"/>
              </a:rPr>
              <a:t> (1993) </a:t>
            </a:r>
            <a:r>
              <a:rPr lang="en-US" sz="2200" dirty="0" err="1" smtClean="0">
                <a:latin typeface="Times New Roman" pitchFamily="18" charset="0"/>
                <a:ea typeface="Times New Roman" pitchFamily="18" charset="0"/>
                <a:cs typeface="Times New Roman" pitchFamily="18" charset="0"/>
              </a:rPr>
              <a:t>Bayes</a:t>
            </a:r>
            <a:r>
              <a:rPr lang="en-US" sz="2200" dirty="0" smtClean="0">
                <a:latin typeface="Times New Roman" pitchFamily="18" charset="0"/>
                <a:ea typeface="Times New Roman" pitchFamily="18" charset="0"/>
                <a:cs typeface="Times New Roman" pitchFamily="18" charset="0"/>
              </a:rPr>
              <a:t> factors in practice. </a:t>
            </a:r>
            <a:r>
              <a:rPr lang="en-US" sz="2200" i="1" dirty="0" smtClean="0">
                <a:latin typeface="Times New Roman" pitchFamily="18" charset="0"/>
                <a:ea typeface="Times New Roman" pitchFamily="18" charset="0"/>
                <a:cs typeface="Times New Roman" pitchFamily="18" charset="0"/>
              </a:rPr>
              <a:t>The Statistician </a:t>
            </a:r>
            <a:r>
              <a:rPr lang="en-US" sz="2200" dirty="0" smtClean="0">
                <a:latin typeface="Times New Roman" pitchFamily="18" charset="0"/>
                <a:ea typeface="Times New Roman" pitchFamily="18" charset="0"/>
                <a:cs typeface="Times New Roman" pitchFamily="18" charset="0"/>
              </a:rPr>
              <a:t>42:551-560.</a:t>
            </a:r>
          </a:p>
          <a:p>
            <a:pPr marL="171450" indent="-171450" fontAlgn="base">
              <a:spcBef>
                <a:spcPct val="0"/>
              </a:spcBef>
              <a:spcAft>
                <a:spcPts val="1200"/>
              </a:spcAft>
              <a:buFontTx/>
              <a:buChar char="•"/>
              <a:tabLst>
                <a:tab pos="117475" algn="l"/>
                <a:tab pos="457200" algn="l"/>
              </a:tabLst>
            </a:pPr>
            <a:r>
              <a:rPr lang="en-US" sz="2200" i="1" u="sng" dirty="0" smtClean="0">
                <a:latin typeface="Times New Roman" pitchFamily="18" charset="0"/>
                <a:ea typeface="Times New Roman" pitchFamily="18" charset="0"/>
                <a:cs typeface="Times New Roman" pitchFamily="18" charset="0"/>
              </a:rPr>
              <a:t>Elements of hierarchical </a:t>
            </a:r>
            <a:r>
              <a:rPr lang="en-US" sz="2200" i="1" u="sng" dirty="0" err="1" smtClean="0">
                <a:latin typeface="Times New Roman" pitchFamily="18" charset="0"/>
                <a:ea typeface="Times New Roman" pitchFamily="18" charset="0"/>
                <a:cs typeface="Times New Roman" pitchFamily="18" charset="0"/>
              </a:rPr>
              <a:t>Bayes</a:t>
            </a:r>
            <a:r>
              <a:rPr lang="en-US" sz="2200" i="1" u="sng" dirty="0" smtClean="0">
                <a:latin typeface="Times New Roman" pitchFamily="18" charset="0"/>
                <a:ea typeface="Times New Roman" pitchFamily="18" charset="0"/>
                <a:cs typeface="Times New Roman" pitchFamily="18" charset="0"/>
              </a:rPr>
              <a:t>, including </a:t>
            </a:r>
            <a:r>
              <a:rPr lang="en-US" sz="2200" i="1" u="sng" dirty="0" err="1" smtClean="0">
                <a:latin typeface="Times New Roman" pitchFamily="18" charset="0"/>
                <a:ea typeface="Times New Roman" pitchFamily="18" charset="0"/>
                <a:cs typeface="Times New Roman" pitchFamily="18" charset="0"/>
              </a:rPr>
              <a:t>Bayes</a:t>
            </a:r>
            <a:r>
              <a:rPr lang="en-US" sz="2200" i="1" u="sng" dirty="0" smtClean="0">
                <a:latin typeface="Times New Roman" pitchFamily="18" charset="0"/>
                <a:ea typeface="Times New Roman" pitchFamily="18" charset="0"/>
                <a:cs typeface="Times New Roman" pitchFamily="18" charset="0"/>
              </a:rPr>
              <a:t> factors, DIC, D</a:t>
            </a:r>
            <a:r>
              <a:rPr lang="en-US" sz="2200" u="sng" dirty="0" smtClean="0">
                <a:latin typeface="Times New Roman" pitchFamily="18" charset="0"/>
                <a:ea typeface="Times New Roman" pitchFamily="18" charset="0"/>
                <a:cs typeface="Times New Roman" pitchFamily="18" charset="0"/>
                <a:sym typeface="Symbol"/>
              </a:rPr>
              <a:t></a:t>
            </a:r>
            <a:r>
              <a:rPr lang="en-US" sz="2200" dirty="0" smtClean="0">
                <a:latin typeface="Times New Roman" pitchFamily="18" charset="0"/>
                <a:ea typeface="Times New Roman" pitchFamily="18" charset="0"/>
                <a:cs typeface="Times New Roman" pitchFamily="18" charset="0"/>
              </a:rPr>
              <a:t>: Carlin et al. (2006) Elements of hierarchical Bayesian inference, in </a:t>
            </a:r>
            <a:r>
              <a:rPr lang="en-US" sz="2200" i="1" dirty="0" smtClean="0">
                <a:latin typeface="Times New Roman" pitchFamily="18" charset="0"/>
                <a:ea typeface="Times New Roman" pitchFamily="18" charset="0"/>
                <a:cs typeface="Times New Roman" pitchFamily="18" charset="0"/>
              </a:rPr>
              <a:t>Hierarchical </a:t>
            </a:r>
            <a:r>
              <a:rPr lang="en-US" sz="2200" i="1" dirty="0" err="1" smtClean="0">
                <a:latin typeface="Times New Roman" pitchFamily="18" charset="0"/>
                <a:ea typeface="Times New Roman" pitchFamily="18" charset="0"/>
                <a:cs typeface="Times New Roman" pitchFamily="18" charset="0"/>
              </a:rPr>
              <a:t>Modelling</a:t>
            </a:r>
            <a:r>
              <a:rPr lang="en-US" sz="2200" i="1" dirty="0" smtClean="0">
                <a:latin typeface="Times New Roman" pitchFamily="18" charset="0"/>
                <a:ea typeface="Times New Roman" pitchFamily="18" charset="0"/>
                <a:cs typeface="Times New Roman" pitchFamily="18" charset="0"/>
              </a:rPr>
              <a:t> for the Environmental Sciences: Statistical Methods and Applications</a:t>
            </a:r>
            <a:r>
              <a:rPr lang="en-US" sz="2200" dirty="0" smtClean="0">
                <a:latin typeface="Times New Roman" pitchFamily="18" charset="0"/>
                <a:ea typeface="Times New Roman" pitchFamily="18" charset="0"/>
                <a:cs typeface="Times New Roman" pitchFamily="18" charset="0"/>
              </a:rPr>
              <a:t>, J.S. Clark &amp; A.E. </a:t>
            </a:r>
            <a:r>
              <a:rPr lang="en-US" sz="2200" dirty="0" err="1" smtClean="0">
                <a:latin typeface="Times New Roman" pitchFamily="18" charset="0"/>
                <a:ea typeface="Times New Roman" pitchFamily="18" charset="0"/>
                <a:cs typeface="Times New Roman" pitchFamily="18" charset="0"/>
              </a:rPr>
              <a:t>Gelfand</a:t>
            </a:r>
            <a:r>
              <a:rPr lang="en-US" sz="2200" dirty="0" smtClean="0">
                <a:latin typeface="Times New Roman" pitchFamily="18" charset="0"/>
                <a:ea typeface="Times New Roman" pitchFamily="18" charset="0"/>
                <a:cs typeface="Times New Roman" pitchFamily="18" charset="0"/>
              </a:rPr>
              <a:t> (eds.) Oxford </a:t>
            </a:r>
            <a:r>
              <a:rPr lang="en-US" sz="2200" dirty="0" err="1" smtClean="0">
                <a:latin typeface="Times New Roman" pitchFamily="18" charset="0"/>
                <a:ea typeface="Times New Roman" pitchFamily="18" charset="0"/>
                <a:cs typeface="Times New Roman" pitchFamily="18" charset="0"/>
              </a:rPr>
              <a:t>Univ</a:t>
            </a:r>
            <a:r>
              <a:rPr lang="en-US" sz="2200" dirty="0" smtClean="0">
                <a:latin typeface="Times New Roman" pitchFamily="18" charset="0"/>
                <a:ea typeface="Times New Roman" pitchFamily="18" charset="0"/>
                <a:cs typeface="Times New Roman" pitchFamily="18" charset="0"/>
              </a:rPr>
              <a:t> Press.</a:t>
            </a:r>
          </a:p>
        </p:txBody>
      </p:sp>
      <p:sp>
        <p:nvSpPr>
          <p:cNvPr id="12" name="Slide Number Placeholder 11"/>
          <p:cNvSpPr>
            <a:spLocks noGrp="1"/>
          </p:cNvSpPr>
          <p:nvPr>
            <p:ph type="sldNum" sz="quarter" idx="12"/>
          </p:nvPr>
        </p:nvSpPr>
        <p:spPr/>
        <p:txBody>
          <a:bodyPr/>
          <a:lstStyle/>
          <a:p>
            <a:fld id="{50C90246-3977-4BD8-B189-2CCF5C9855C1}" type="slidenum">
              <a:rPr lang="en-US" smtClean="0"/>
              <a:pPr/>
              <a:t>78</a:t>
            </a:fld>
            <a:endParaRPr lang="en-US"/>
          </a:p>
        </p:txBody>
      </p:sp>
    </p:spTree>
    <p:extLst>
      <p:ext uri="{BB962C8B-B14F-4D97-AF65-F5344CB8AC3E}">
        <p14:creationId xmlns:p14="http://schemas.microsoft.com/office/powerpoint/2010/main" val="25850491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Quantiles</a:t>
            </a:r>
            <a:r>
              <a:rPr lang="en-US" dirty="0" smtClean="0"/>
              <a:t> vs. HPD intervals</a:t>
            </a:r>
            <a:endParaRPr lang="es-CL" dirty="0"/>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143000"/>
            <a:ext cx="6477000" cy="555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00400" y="4495800"/>
            <a:ext cx="647934" cy="369332"/>
          </a:xfrm>
          <a:prstGeom prst="rect">
            <a:avLst/>
          </a:prstGeom>
          <a:noFill/>
        </p:spPr>
        <p:txBody>
          <a:bodyPr wrap="none" rtlCol="0">
            <a:spAutoFit/>
          </a:bodyPr>
          <a:lstStyle/>
          <a:p>
            <a:r>
              <a:rPr lang="en-US" dirty="0" smtClean="0"/>
              <a:t>HPDI</a:t>
            </a:r>
            <a:endParaRPr lang="es-CL" dirty="0"/>
          </a:p>
        </p:txBody>
      </p:sp>
      <p:cxnSp>
        <p:nvCxnSpPr>
          <p:cNvPr id="7" name="Straight Arrow Connector 6"/>
          <p:cNvCxnSpPr/>
          <p:nvPr/>
        </p:nvCxnSpPr>
        <p:spPr>
          <a:xfrm>
            <a:off x="2667000" y="5486400"/>
            <a:ext cx="2286000" cy="0"/>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5117068"/>
            <a:ext cx="1046569" cy="369332"/>
          </a:xfrm>
          <a:prstGeom prst="rect">
            <a:avLst/>
          </a:prstGeom>
          <a:noFill/>
        </p:spPr>
        <p:txBody>
          <a:bodyPr wrap="none" rtlCol="0">
            <a:spAutoFit/>
          </a:bodyPr>
          <a:lstStyle/>
          <a:p>
            <a:r>
              <a:rPr lang="en-US" dirty="0" err="1" smtClean="0">
                <a:solidFill>
                  <a:srgbClr val="FF0000"/>
                </a:solidFill>
              </a:rPr>
              <a:t>quantiles</a:t>
            </a:r>
            <a:endParaRPr lang="es-CL" dirty="0">
              <a:solidFill>
                <a:srgbClr val="FF0000"/>
              </a:solidFill>
            </a:endParaRPr>
          </a:p>
        </p:txBody>
      </p:sp>
    </p:spTree>
    <p:extLst>
      <p:ext uri="{BB962C8B-B14F-4D97-AF65-F5344CB8AC3E}">
        <p14:creationId xmlns:p14="http://schemas.microsoft.com/office/powerpoint/2010/main" val="696667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mechanics</a:t>
            </a:r>
            <a:endParaRPr lang="en-GB" dirty="0"/>
          </a:p>
        </p:txBody>
      </p:sp>
      <p:sp>
        <p:nvSpPr>
          <p:cNvPr id="3" name="Content Placeholder 2"/>
          <p:cNvSpPr>
            <a:spLocks noGrp="1"/>
          </p:cNvSpPr>
          <p:nvPr>
            <p:ph idx="1"/>
          </p:nvPr>
        </p:nvSpPr>
        <p:spPr>
          <a:xfrm>
            <a:off x="304800" y="1219200"/>
            <a:ext cx="8458200" cy="4525963"/>
          </a:xfrm>
        </p:spPr>
        <p:txBody>
          <a:bodyPr>
            <a:noAutofit/>
          </a:bodyPr>
          <a:lstStyle/>
          <a:p>
            <a:r>
              <a:rPr lang="en-US" sz="2400" dirty="0" smtClean="0">
                <a:latin typeface="Times New Roman" panose="02020603050405020304" pitchFamily="18" charset="0"/>
                <a:cs typeface="Times New Roman" panose="02020603050405020304" pitchFamily="18" charset="0"/>
              </a:rPr>
              <a:t>We have a scientific model g(</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,x) that predicts a response y. We estimate the posterior distribution, P(</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|y). For any given value of x, we can simulate the posterior predictive distribution </a:t>
            </a:r>
            <a:r>
              <a:rPr lang="en-US" sz="2400" dirty="0" err="1" smtClean="0">
                <a:latin typeface="Times New Roman" panose="02020603050405020304" pitchFamily="18" charset="0"/>
                <a:cs typeface="Times New Roman" panose="02020603050405020304" pitchFamily="18" charset="0"/>
              </a:rPr>
              <a:t>y</a:t>
            </a:r>
            <a:r>
              <a:rPr lang="en-US" sz="2400" baseline="30000" dirty="0" err="1" smtClean="0">
                <a:latin typeface="Times New Roman" panose="02020603050405020304" pitchFamily="18" charset="0"/>
                <a:cs typeface="Times New Roman" panose="02020603050405020304" pitchFamily="18" charset="0"/>
              </a:rPr>
              <a:t>new</a:t>
            </a:r>
            <a:r>
              <a:rPr lang="en-US" sz="2400" baseline="30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by making a draw of </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a:t>
            </a:r>
            <a:r>
              <a:rPr lang="el-GR" sz="2400" dirty="0" smtClean="0">
                <a:latin typeface="Times New Roman" panose="02020603050405020304" pitchFamily="18" charset="0"/>
                <a:cs typeface="Times New Roman" panose="02020603050405020304" pitchFamily="18" charset="0"/>
              </a:rPr>
              <a:t> θ</a:t>
            </a:r>
            <a:r>
              <a:rPr lang="en-US" sz="2400" dirty="0" smtClean="0">
                <a:latin typeface="Times New Roman" panose="02020603050405020304" pitchFamily="18" charset="0"/>
                <a:cs typeface="Times New Roman" panose="02020603050405020304" pitchFamily="18" charset="0"/>
              </a:rPr>
              <a:t>’ from P(</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|y) and </a:t>
            </a:r>
            <a:r>
              <a:rPr lang="en-US" sz="2400" dirty="0" smtClean="0">
                <a:latin typeface="Times New Roman" panose="02020603050405020304" pitchFamily="18" charset="0"/>
                <a:cs typeface="Times New Roman" panose="02020603050405020304" pitchFamily="18" charset="0"/>
              </a:rPr>
              <a:t>estimating</a:t>
            </a:r>
          </a:p>
          <a:p>
            <a:pPr marL="0" indent="0">
              <a:buNone/>
            </a:pPr>
            <a:r>
              <a:rPr lang="en-US" sz="2400" dirty="0" smtClean="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a:t>
            </a:r>
            <a:r>
              <a:rPr lang="en-US" sz="2400" baseline="30000" dirty="0" err="1" smtClean="0">
                <a:latin typeface="Times New Roman" panose="02020603050405020304" pitchFamily="18" charset="0"/>
                <a:cs typeface="Times New Roman" panose="02020603050405020304" pitchFamily="18" charset="0"/>
              </a:rPr>
              <a:t>new</a:t>
            </a:r>
            <a:r>
              <a:rPr lang="en-US" sz="2400" baseline="30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~P(g(</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’|x),</a:t>
            </a:r>
            <a:r>
              <a:rPr lang="el-GR" sz="2400" dirty="0" smtClean="0">
                <a:latin typeface="Times New Roman" panose="02020603050405020304" pitchFamily="18" charset="0"/>
                <a:cs typeface="Times New Roman" panose="02020603050405020304" pitchFamily="18" charset="0"/>
              </a:rPr>
              <a:t>σ</a:t>
            </a:r>
            <a:r>
              <a:rPr lang="en-US" sz="2400" dirty="0" smtClean="0">
                <a:latin typeface="Times New Roman" panose="02020603050405020304" pitchFamily="18" charset="0"/>
                <a:cs typeface="Times New Roman" panose="02020603050405020304" pitchFamily="18" charset="0"/>
              </a:rPr>
              <a:t>). </a:t>
            </a:r>
          </a:p>
          <a:p>
            <a:pPr marL="60325" indent="-60325">
              <a:buNone/>
            </a:pP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MCMC, this simply means making draws from the data model because each draw is conditional on the current value of the parameters. These draws define the posterior predictive distribution in exactly the same way that draws allow us to define the posterior probability of the parameters.</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9490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Quantiles</a:t>
            </a:r>
            <a:r>
              <a:rPr lang="en-US" dirty="0" smtClean="0"/>
              <a:t> vs. HPD intervals</a:t>
            </a:r>
            <a:endParaRPr lang="es-CL"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u="sng" dirty="0" smtClean="0"/>
              <a:t>HPDI</a:t>
            </a:r>
            <a:r>
              <a:rPr lang="en-US" sz="2800" dirty="0" smtClean="0"/>
              <a:t>: The longest </a:t>
            </a:r>
            <a:r>
              <a:rPr lang="en-US" sz="2800" dirty="0"/>
              <a:t>horizontal line </a:t>
            </a:r>
            <a:r>
              <a:rPr lang="en-US" sz="2800" dirty="0" smtClean="0"/>
              <a:t>that can </a:t>
            </a:r>
            <a:r>
              <a:rPr lang="en-US" sz="2800" dirty="0"/>
              <a:t>be placed within the distribution such that the area between the vertical dashed lines and beneath </a:t>
            </a:r>
            <a:r>
              <a:rPr lang="en-US" sz="2800" dirty="0" smtClean="0"/>
              <a:t>the </a:t>
            </a:r>
            <a:r>
              <a:rPr lang="es-CL" sz="2800" dirty="0" err="1" smtClean="0"/>
              <a:t>distribution</a:t>
            </a:r>
            <a:r>
              <a:rPr lang="es-CL" sz="2800" dirty="0" smtClean="0"/>
              <a:t> </a:t>
            </a:r>
            <a:r>
              <a:rPr lang="es-CL" sz="2800" dirty="0"/>
              <a:t>curve = 1 </a:t>
            </a:r>
            <a:r>
              <a:rPr lang="es-CL" sz="2800" dirty="0" smtClean="0"/>
              <a:t>–</a:t>
            </a:r>
            <a:r>
              <a:rPr lang="es-CL" sz="2800" dirty="0" err="1" smtClean="0"/>
              <a:t>alpha</a:t>
            </a:r>
            <a:r>
              <a:rPr lang="es-CL" sz="2800" dirty="0" smtClean="0"/>
              <a:t>.</a:t>
            </a:r>
          </a:p>
          <a:p>
            <a:endParaRPr lang="es-CL" sz="2800" dirty="0"/>
          </a:p>
          <a:p>
            <a:r>
              <a:rPr lang="en-US" sz="2800" dirty="0" smtClean="0"/>
              <a:t>Equal tailed intervals: </a:t>
            </a:r>
            <a:r>
              <a:rPr lang="en-US" sz="2800" dirty="0" err="1" smtClean="0"/>
              <a:t>quantiles</a:t>
            </a:r>
            <a:r>
              <a:rPr lang="en-US" sz="2800" dirty="0" smtClean="0"/>
              <a:t> of distribution (1-alpha/2).</a:t>
            </a:r>
            <a:endParaRPr lang="es-CL" sz="2800" dirty="0"/>
          </a:p>
        </p:txBody>
      </p:sp>
    </p:spTree>
    <p:extLst>
      <p:ext uri="{BB962C8B-B14F-4D97-AF65-F5344CB8AC3E}">
        <p14:creationId xmlns:p14="http://schemas.microsoft.com/office/powerpoint/2010/main" val="291897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425450"/>
            <a:ext cx="6975475" cy="717550"/>
          </a:xfrm>
        </p:spPr>
        <p:txBody>
          <a:bodyPr/>
          <a:lstStyle/>
          <a:p>
            <a:pPr eaLnBrk="1" hangingPunct="1"/>
            <a:r>
              <a:rPr lang="en-US" altLang="es-CL" sz="3000" dirty="0" smtClean="0">
                <a:solidFill>
                  <a:srgbClr val="0000FF"/>
                </a:solidFill>
                <a:latin typeface="Comic Sans MS" panose="030F0702030302020204" pitchFamily="66" charset="0"/>
              </a:rPr>
              <a:t>  Likelihood Ratio Test</a:t>
            </a:r>
          </a:p>
        </p:txBody>
      </p:sp>
      <p:sp>
        <p:nvSpPr>
          <p:cNvPr id="20483" name="Rectangle 4"/>
          <p:cNvSpPr>
            <a:spLocks noGrp="1" noChangeArrowheads="1"/>
          </p:cNvSpPr>
          <p:nvPr>
            <p:ph type="body" sz="half" idx="1"/>
          </p:nvPr>
        </p:nvSpPr>
        <p:spPr>
          <a:xfrm>
            <a:off x="711200" y="1752600"/>
            <a:ext cx="7442200" cy="4114800"/>
          </a:xfrm>
          <a:noFill/>
        </p:spPr>
        <p:txBody>
          <a:bodyPr/>
          <a:lstStyle/>
          <a:p>
            <a:pPr eaLnBrk="1" hangingPunct="1">
              <a:buClr>
                <a:schemeClr val="tx2"/>
              </a:buClr>
            </a:pPr>
            <a:r>
              <a:rPr lang="en-US" altLang="es-CL" sz="2800" dirty="0" smtClean="0"/>
              <a:t>Ratios of </a:t>
            </a:r>
            <a:r>
              <a:rPr lang="en-US" altLang="es-CL" sz="2800" dirty="0" err="1" smtClean="0"/>
              <a:t>llikelihoods</a:t>
            </a:r>
            <a:r>
              <a:rPr lang="en-US" altLang="es-CL" sz="2800" dirty="0" smtClean="0"/>
              <a:t> </a:t>
            </a:r>
            <a:r>
              <a:rPr lang="en-US" altLang="es-CL" sz="2800" i="1" dirty="0" smtClean="0"/>
              <a:t>(R) </a:t>
            </a:r>
            <a:r>
              <a:rPr lang="en-US" altLang="es-CL" sz="2800" dirty="0" smtClean="0"/>
              <a:t>follow a chi-square distribution with degrees of freedom equal to the difference in the number of parameters between models A and B. </a:t>
            </a:r>
          </a:p>
        </p:txBody>
      </p:sp>
      <p:graphicFrame>
        <p:nvGraphicFramePr>
          <p:cNvPr id="20484" name="Object 5"/>
          <p:cNvGraphicFramePr>
            <a:graphicFrameLocks noGrp="1" noChangeAspect="1"/>
          </p:cNvGraphicFramePr>
          <p:nvPr>
            <p:ph sz="half" idx="2"/>
          </p:nvPr>
        </p:nvGraphicFramePr>
        <p:xfrm>
          <a:off x="1828800" y="4267200"/>
          <a:ext cx="4467225" cy="523875"/>
        </p:xfrm>
        <a:graphic>
          <a:graphicData uri="http://schemas.openxmlformats.org/presentationml/2006/ole">
            <mc:AlternateContent xmlns:mc="http://schemas.openxmlformats.org/markup-compatibility/2006">
              <mc:Choice xmlns:v="urn:schemas-microsoft-com:vml" Requires="v">
                <p:oleObj spid="_x0000_s90117" name="Equation" r:id="rId4" imgW="2057400" imgH="241300" progId="Equation.3">
                  <p:embed/>
                </p:oleObj>
              </mc:Choice>
              <mc:Fallback>
                <p:oleObj name="Equation" r:id="rId4" imgW="2057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267200"/>
                        <a:ext cx="44672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865903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425450"/>
            <a:ext cx="6975475" cy="717550"/>
          </a:xfrm>
        </p:spPr>
        <p:txBody>
          <a:bodyPr/>
          <a:lstStyle/>
          <a:p>
            <a:pPr eaLnBrk="1" hangingPunct="1"/>
            <a:r>
              <a:rPr lang="en-US" altLang="es-CL" sz="3000" smtClean="0">
                <a:solidFill>
                  <a:srgbClr val="0000FF"/>
                </a:solidFill>
                <a:latin typeface="Comic Sans MS" panose="030F0702030302020204" pitchFamily="66" charset="0"/>
              </a:rPr>
              <a:t> the Likelihood Ratio Test</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11676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181475" y="5638800"/>
            <a:ext cx="466725" cy="646113"/>
          </a:xfrm>
          <a:prstGeom prst="rect">
            <a:avLst/>
          </a:prstGeom>
          <a:solidFill>
            <a:schemeClr val="accent3"/>
          </a:solidFill>
        </p:spPr>
        <p:txBody>
          <a:bodyPr wrap="none">
            <a:spAutoFit/>
          </a:bodyPr>
          <a:lstStyle/>
          <a:p>
            <a:pPr>
              <a:defRPr/>
            </a:pPr>
            <a:r>
              <a:rPr lang="el-GR" dirty="0"/>
              <a:t>θ</a:t>
            </a:r>
            <a:endParaRPr lang="en-GB" dirty="0"/>
          </a:p>
        </p:txBody>
      </p:sp>
      <p:sp>
        <p:nvSpPr>
          <p:cNvPr id="11" name="TextBox 10"/>
          <p:cNvSpPr txBox="1"/>
          <p:nvPr/>
        </p:nvSpPr>
        <p:spPr>
          <a:xfrm rot="16200000">
            <a:off x="-457200" y="3276600"/>
            <a:ext cx="3105150" cy="400050"/>
          </a:xfrm>
          <a:prstGeom prst="rect">
            <a:avLst/>
          </a:prstGeom>
          <a:solidFill>
            <a:schemeClr val="accent3"/>
          </a:solidFill>
        </p:spPr>
        <p:txBody>
          <a:bodyPr wrap="none">
            <a:spAutoFit/>
          </a:bodyPr>
          <a:lstStyle/>
          <a:p>
            <a:pPr>
              <a:defRPr/>
            </a:pPr>
            <a:r>
              <a:rPr lang="en-US" sz="2000" dirty="0">
                <a:latin typeface="+mn-lt"/>
              </a:rPr>
              <a:t>Difference in </a:t>
            </a:r>
            <a:r>
              <a:rPr lang="en-US" sz="2000" dirty="0" err="1">
                <a:latin typeface="+mn-lt"/>
              </a:rPr>
              <a:t>loglikelihood</a:t>
            </a:r>
            <a:endParaRPr lang="en-GB" sz="2000" dirty="0">
              <a:latin typeface="+mn-lt"/>
            </a:endParaRPr>
          </a:p>
        </p:txBody>
      </p:sp>
      <p:sp>
        <p:nvSpPr>
          <p:cNvPr id="12" name="TextBox 11"/>
          <p:cNvSpPr txBox="1"/>
          <p:nvPr/>
        </p:nvSpPr>
        <p:spPr>
          <a:xfrm rot="16200000">
            <a:off x="6480175" y="3352800"/>
            <a:ext cx="2679700" cy="400050"/>
          </a:xfrm>
          <a:prstGeom prst="rect">
            <a:avLst/>
          </a:prstGeom>
          <a:solidFill>
            <a:schemeClr val="accent3"/>
          </a:solidFill>
        </p:spPr>
        <p:txBody>
          <a:bodyPr wrap="none">
            <a:spAutoFit/>
          </a:bodyPr>
          <a:lstStyle/>
          <a:p>
            <a:pPr>
              <a:defRPr/>
            </a:pPr>
            <a:r>
              <a:rPr lang="en-US" sz="2000" dirty="0">
                <a:latin typeface="+mn-lt"/>
              </a:rPr>
              <a:t>Chi-square probability</a:t>
            </a:r>
            <a:endParaRPr lang="en-GB" sz="2000" dirty="0">
              <a:latin typeface="+mn-lt"/>
            </a:endParaRPr>
          </a:p>
        </p:txBody>
      </p:sp>
      <p:cxnSp>
        <p:nvCxnSpPr>
          <p:cNvPr id="14" name="Straight Arrow Connector 13"/>
          <p:cNvCxnSpPr/>
          <p:nvPr/>
        </p:nvCxnSpPr>
        <p:spPr>
          <a:xfrm flipH="1">
            <a:off x="1219200" y="4038600"/>
            <a:ext cx="1219200" cy="1981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6096000"/>
            <a:ext cx="2303463" cy="430213"/>
          </a:xfrm>
          <a:prstGeom prst="rect">
            <a:avLst/>
          </a:prstGeom>
          <a:noFill/>
        </p:spPr>
        <p:txBody>
          <a:bodyPr wrap="none">
            <a:spAutoFit/>
          </a:bodyPr>
          <a:lstStyle/>
          <a:p>
            <a:pPr>
              <a:defRPr/>
            </a:pPr>
            <a:r>
              <a:rPr lang="en-US" sz="2200" dirty="0">
                <a:latin typeface="+mn-lt"/>
              </a:rPr>
              <a:t>Likelihood profile</a:t>
            </a:r>
            <a:endParaRPr lang="en-GB" sz="2200" dirty="0">
              <a:latin typeface="+mn-lt"/>
            </a:endParaRPr>
          </a:p>
        </p:txBody>
      </p:sp>
      <p:cxnSp>
        <p:nvCxnSpPr>
          <p:cNvPr id="17" name="Straight Connector 16"/>
          <p:cNvCxnSpPr/>
          <p:nvPr/>
        </p:nvCxnSpPr>
        <p:spPr>
          <a:xfrm>
            <a:off x="1524000" y="1828800"/>
            <a:ext cx="57150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4495800"/>
            <a:ext cx="13716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39000" y="1703388"/>
            <a:ext cx="1779588" cy="430212"/>
          </a:xfrm>
          <a:prstGeom prst="rect">
            <a:avLst/>
          </a:prstGeom>
          <a:noFill/>
        </p:spPr>
        <p:txBody>
          <a:bodyPr wrap="none">
            <a:spAutoFit/>
          </a:bodyPr>
          <a:lstStyle/>
          <a:p>
            <a:pPr>
              <a:defRPr/>
            </a:pPr>
            <a:r>
              <a:rPr lang="en-US" sz="2200" b="1" dirty="0">
                <a:solidFill>
                  <a:srgbClr val="00B050"/>
                </a:solidFill>
                <a:latin typeface="+mn-lt"/>
              </a:rPr>
              <a:t>Chi-sq=3.84</a:t>
            </a:r>
            <a:endParaRPr lang="en-GB" sz="2200" b="1" dirty="0">
              <a:solidFill>
                <a:srgbClr val="00B050"/>
              </a:solidFill>
              <a:latin typeface="+mn-lt"/>
            </a:endParaRPr>
          </a:p>
        </p:txBody>
      </p:sp>
      <p:cxnSp>
        <p:nvCxnSpPr>
          <p:cNvPr id="25" name="Straight Connector 24"/>
          <p:cNvCxnSpPr/>
          <p:nvPr/>
        </p:nvCxnSpPr>
        <p:spPr>
          <a:xfrm>
            <a:off x="2057400" y="1752600"/>
            <a:ext cx="76200" cy="358140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29400" y="1752600"/>
            <a:ext cx="76200" cy="358140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131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a:spLocks noChangeAspect="1"/>
          </p:cNvSpPr>
          <p:nvPr/>
        </p:nvSpPr>
        <p:spPr>
          <a:xfrm>
            <a:off x="609600" y="4804756"/>
            <a:ext cx="7315200" cy="1596044"/>
          </a:xfrm>
          <a:prstGeom prst="rect">
            <a:avLst/>
          </a:prstGeom>
          <a:solidFill>
            <a:schemeClr val="accent6">
              <a:lumMod val="60000"/>
              <a:lumOff val="40000"/>
            </a:schemeClr>
          </a:solidFill>
        </p:spPr>
        <p:txBody>
          <a:bodyPr wrap="square" rtlCol="0">
            <a:spAutoFit/>
          </a:bodyPr>
          <a:lstStyle/>
          <a:p>
            <a:pPr algn="ctr"/>
            <a:endParaRPr lang="en-GB" sz="2400" dirty="0"/>
          </a:p>
        </p:txBody>
      </p:sp>
      <p:sp>
        <p:nvSpPr>
          <p:cNvPr id="24" name="TextBox 23"/>
          <p:cNvSpPr txBox="1">
            <a:spLocks noChangeAspect="1"/>
          </p:cNvSpPr>
          <p:nvPr/>
        </p:nvSpPr>
        <p:spPr>
          <a:xfrm>
            <a:off x="533400" y="2671156"/>
            <a:ext cx="7315200" cy="1596044"/>
          </a:xfrm>
          <a:prstGeom prst="rect">
            <a:avLst/>
          </a:prstGeom>
          <a:solidFill>
            <a:schemeClr val="accent6">
              <a:lumMod val="60000"/>
              <a:lumOff val="40000"/>
            </a:schemeClr>
          </a:solidFill>
        </p:spPr>
        <p:txBody>
          <a:bodyPr wrap="square" rtlCol="0">
            <a:spAutoFit/>
          </a:bodyPr>
          <a:lstStyle/>
          <a:p>
            <a:pPr algn="ctr"/>
            <a:endParaRPr lang="en-GB" sz="2400" dirty="0"/>
          </a:p>
        </p:txBody>
      </p:sp>
      <p:sp>
        <p:nvSpPr>
          <p:cNvPr id="4" name="TextBox 3"/>
          <p:cNvSpPr txBox="1">
            <a:spLocks noChangeAspect="1"/>
          </p:cNvSpPr>
          <p:nvPr/>
        </p:nvSpPr>
        <p:spPr>
          <a:xfrm>
            <a:off x="533400" y="685800"/>
            <a:ext cx="7315200" cy="1596044"/>
          </a:xfrm>
          <a:prstGeom prst="rect">
            <a:avLst/>
          </a:prstGeom>
          <a:solidFill>
            <a:schemeClr val="accent6">
              <a:lumMod val="60000"/>
              <a:lumOff val="40000"/>
            </a:schemeClr>
          </a:solidFill>
        </p:spPr>
        <p:txBody>
          <a:bodyPr wrap="square" rtlCol="0">
            <a:spAutoFit/>
          </a:bodyPr>
          <a:lstStyle/>
          <a:p>
            <a:pPr algn="ctr"/>
            <a:endParaRPr lang="en-GB" sz="2400" dirty="0"/>
          </a:p>
        </p:txBody>
      </p:sp>
      <p:graphicFrame>
        <p:nvGraphicFramePr>
          <p:cNvPr id="2051" name="Object 3"/>
          <p:cNvGraphicFramePr>
            <a:graphicFrameLocks noChangeAspect="1"/>
          </p:cNvGraphicFramePr>
          <p:nvPr>
            <p:extLst>
              <p:ext uri="{D42A27DB-BD31-4B8C-83A1-F6EECF244321}">
                <p14:modId xmlns:p14="http://schemas.microsoft.com/office/powerpoint/2010/main" val="1539304746"/>
              </p:ext>
            </p:extLst>
          </p:nvPr>
        </p:nvGraphicFramePr>
        <p:xfrm>
          <a:off x="4584700" y="1125538"/>
          <a:ext cx="469900" cy="649287"/>
        </p:xfrm>
        <a:graphic>
          <a:graphicData uri="http://schemas.openxmlformats.org/presentationml/2006/ole">
            <mc:AlternateContent xmlns:mc="http://schemas.openxmlformats.org/markup-compatibility/2006">
              <mc:Choice xmlns:v="urn:schemas-microsoft-com:vml" Requires="v">
                <p:oleObj spid="_x0000_s46226" name="Equation" r:id="rId3" imgW="164880" imgH="228600" progId="Equation.3">
                  <p:embed/>
                </p:oleObj>
              </mc:Choice>
              <mc:Fallback>
                <p:oleObj name="Equation" r:id="rId3" imgW="164880" imgH="228600" progId="Equation.3">
                  <p:embed/>
                  <p:pic>
                    <p:nvPicPr>
                      <p:cNvPr id="0" name=""/>
                      <p:cNvPicPr>
                        <a:picLocks noChangeAspect="1" noChangeArrowheads="1"/>
                      </p:cNvPicPr>
                      <p:nvPr/>
                    </p:nvPicPr>
                    <p:blipFill>
                      <a:blip r:embed="rId4"/>
                      <a:srcRect/>
                      <a:stretch>
                        <a:fillRect/>
                      </a:stretch>
                    </p:blipFill>
                    <p:spPr bwMode="auto">
                      <a:xfrm>
                        <a:off x="4584700" y="1125538"/>
                        <a:ext cx="469900"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096000" y="1066800"/>
            <a:ext cx="1417311" cy="400110"/>
          </a:xfrm>
          <a:prstGeom prst="rect">
            <a:avLst/>
          </a:prstGeom>
          <a:noFill/>
        </p:spPr>
        <p:txBody>
          <a:bodyPr wrap="none" rtlCol="0">
            <a:spAutoFit/>
          </a:bodyPr>
          <a:lstStyle/>
          <a:p>
            <a:r>
              <a:rPr lang="en-US" sz="2000" b="1" dirty="0" smtClean="0">
                <a:solidFill>
                  <a:srgbClr val="0000CC"/>
                </a:solidFill>
              </a:rPr>
              <a:t>Data model</a:t>
            </a:r>
            <a:endParaRPr lang="en-GB" sz="2000" b="1" dirty="0">
              <a:solidFill>
                <a:srgbClr val="0000CC"/>
              </a:solidFill>
            </a:endParaRPr>
          </a:p>
        </p:txBody>
      </p:sp>
      <p:sp>
        <p:nvSpPr>
          <p:cNvPr id="14" name="TextBox 13"/>
          <p:cNvSpPr txBox="1"/>
          <p:nvPr/>
        </p:nvSpPr>
        <p:spPr>
          <a:xfrm>
            <a:off x="5943600" y="2935069"/>
            <a:ext cx="1723613" cy="400110"/>
          </a:xfrm>
          <a:prstGeom prst="rect">
            <a:avLst/>
          </a:prstGeom>
          <a:noFill/>
        </p:spPr>
        <p:txBody>
          <a:bodyPr wrap="none" rtlCol="0">
            <a:spAutoFit/>
          </a:bodyPr>
          <a:lstStyle/>
          <a:p>
            <a:r>
              <a:rPr lang="en-US" sz="2000" b="1" dirty="0" smtClean="0">
                <a:solidFill>
                  <a:srgbClr val="0000CC"/>
                </a:solidFill>
              </a:rPr>
              <a:t>Process model</a:t>
            </a:r>
          </a:p>
        </p:txBody>
      </p:sp>
      <p:graphicFrame>
        <p:nvGraphicFramePr>
          <p:cNvPr id="2052" name="Object 4"/>
          <p:cNvGraphicFramePr>
            <a:graphicFrameLocks noChangeAspect="1"/>
          </p:cNvGraphicFramePr>
          <p:nvPr/>
        </p:nvGraphicFramePr>
        <p:xfrm>
          <a:off x="4075113" y="2570163"/>
          <a:ext cx="822325" cy="1163637"/>
        </p:xfrm>
        <a:graphic>
          <a:graphicData uri="http://schemas.openxmlformats.org/presentationml/2006/ole">
            <mc:AlternateContent xmlns:mc="http://schemas.openxmlformats.org/markup-compatibility/2006">
              <mc:Choice xmlns:v="urn:schemas-microsoft-com:vml" Requires="v">
                <p:oleObj spid="_x0000_s46227" name="Equation" r:id="rId5" imgW="368280" imgH="520560" progId="Equation.3">
                  <p:embed/>
                </p:oleObj>
              </mc:Choice>
              <mc:Fallback>
                <p:oleObj name="Equation" r:id="rId5" imgW="36828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113" y="2570163"/>
                        <a:ext cx="822325" cy="1163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Arrow Connector 10"/>
          <p:cNvCxnSpPr/>
          <p:nvPr/>
        </p:nvCxnSpPr>
        <p:spPr>
          <a:xfrm flipV="1">
            <a:off x="4800600" y="1752600"/>
            <a:ext cx="0" cy="1447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1200" y="4876800"/>
            <a:ext cx="2031838" cy="400110"/>
          </a:xfrm>
          <a:prstGeom prst="rect">
            <a:avLst/>
          </a:prstGeom>
          <a:noFill/>
        </p:spPr>
        <p:txBody>
          <a:bodyPr wrap="none" rtlCol="0">
            <a:spAutoFit/>
          </a:bodyPr>
          <a:lstStyle/>
          <a:p>
            <a:r>
              <a:rPr lang="en-US" sz="2000" b="1" dirty="0" smtClean="0">
                <a:solidFill>
                  <a:srgbClr val="0000CC"/>
                </a:solidFill>
              </a:rPr>
              <a:t>Parameter model</a:t>
            </a:r>
          </a:p>
        </p:txBody>
      </p:sp>
      <p:graphicFrame>
        <p:nvGraphicFramePr>
          <p:cNvPr id="1029" name="Object 5"/>
          <p:cNvGraphicFramePr>
            <a:graphicFrameLocks noChangeAspect="1"/>
          </p:cNvGraphicFramePr>
          <p:nvPr/>
        </p:nvGraphicFramePr>
        <p:xfrm>
          <a:off x="3152777" y="5203825"/>
          <a:ext cx="798512" cy="621643"/>
        </p:xfrm>
        <a:graphic>
          <a:graphicData uri="http://schemas.openxmlformats.org/presentationml/2006/ole">
            <mc:AlternateContent xmlns:mc="http://schemas.openxmlformats.org/markup-compatibility/2006">
              <mc:Choice xmlns:v="urn:schemas-microsoft-com:vml" Requires="v">
                <p:oleObj spid="_x0000_s46228" name="Equation" r:id="rId7" imgW="342720" imgH="266400" progId="Equation.3">
                  <p:embed/>
                </p:oleObj>
              </mc:Choice>
              <mc:Fallback>
                <p:oleObj name="Equation" r:id="rId7" imgW="34272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777" y="5203825"/>
                        <a:ext cx="798512" cy="621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2352571514"/>
              </p:ext>
            </p:extLst>
          </p:nvPr>
        </p:nvGraphicFramePr>
        <p:xfrm>
          <a:off x="5443538" y="5305425"/>
          <a:ext cx="379412" cy="506413"/>
        </p:xfrm>
        <a:graphic>
          <a:graphicData uri="http://schemas.openxmlformats.org/presentationml/2006/ole">
            <mc:AlternateContent xmlns:mc="http://schemas.openxmlformats.org/markup-compatibility/2006">
              <mc:Choice xmlns:v="urn:schemas-microsoft-com:vml" Requires="v">
                <p:oleObj spid="_x0000_s46229" name="Equation" r:id="rId9" imgW="152280" imgH="203040" progId="Equation.3">
                  <p:embed/>
                </p:oleObj>
              </mc:Choice>
              <mc:Fallback>
                <p:oleObj name="Equation" r:id="rId9" imgW="152280" imgH="203040" progId="Equation.3">
                  <p:embed/>
                  <p:pic>
                    <p:nvPicPr>
                      <p:cNvPr id="0" name=""/>
                      <p:cNvPicPr>
                        <a:picLocks noChangeAspect="1" noChangeArrowheads="1"/>
                      </p:cNvPicPr>
                      <p:nvPr/>
                    </p:nvPicPr>
                    <p:blipFill>
                      <a:blip r:embed="rId10"/>
                      <a:srcRect/>
                      <a:stretch>
                        <a:fillRect/>
                      </a:stretch>
                    </p:blipFill>
                    <p:spPr bwMode="auto">
                      <a:xfrm>
                        <a:off x="5443538" y="5305425"/>
                        <a:ext cx="379412" cy="506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Arrow Connector 18"/>
          <p:cNvCxnSpPr/>
          <p:nvPr/>
        </p:nvCxnSpPr>
        <p:spPr>
          <a:xfrm flipV="1">
            <a:off x="3722688" y="3810000"/>
            <a:ext cx="9144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865688" y="3810000"/>
            <a:ext cx="685800" cy="1371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0" y="742890"/>
            <a:ext cx="2836418" cy="400110"/>
          </a:xfrm>
          <a:prstGeom prst="rect">
            <a:avLst/>
          </a:prstGeom>
          <a:noFill/>
        </p:spPr>
        <p:txBody>
          <a:bodyPr wrap="none" rtlCol="0">
            <a:spAutoFit/>
          </a:bodyPr>
          <a:lstStyle/>
          <a:p>
            <a:r>
              <a:rPr lang="en-US" sz="2000" dirty="0" err="1" smtClean="0"/>
              <a:t>y</a:t>
            </a:r>
            <a:r>
              <a:rPr lang="en-US" sz="2000" baseline="-25000" dirty="0" err="1" smtClean="0"/>
              <a:t>ij</a:t>
            </a:r>
            <a:r>
              <a:rPr lang="en-US" sz="2000" dirty="0" err="1" smtClean="0"/>
              <a:t>is</a:t>
            </a:r>
            <a:r>
              <a:rPr lang="en-US" sz="2000" dirty="0" smtClean="0"/>
              <a:t> the observed growth.</a:t>
            </a:r>
            <a:endParaRPr lang="en-GB" sz="2000" dirty="0"/>
          </a:p>
        </p:txBody>
      </p:sp>
      <p:sp>
        <p:nvSpPr>
          <p:cNvPr id="28" name="TextBox 27"/>
          <p:cNvSpPr txBox="1"/>
          <p:nvPr/>
        </p:nvSpPr>
        <p:spPr>
          <a:xfrm>
            <a:off x="533400" y="2667000"/>
            <a:ext cx="3411127" cy="1015663"/>
          </a:xfrm>
          <a:prstGeom prst="rect">
            <a:avLst/>
          </a:prstGeom>
          <a:noFill/>
        </p:spPr>
        <p:txBody>
          <a:bodyPr wrap="none" rtlCol="0">
            <a:spAutoFit/>
          </a:bodyPr>
          <a:lstStyle/>
          <a:p>
            <a:r>
              <a:rPr lang="en-US" sz="2000" dirty="0" smtClean="0"/>
              <a:t> </a:t>
            </a:r>
            <a:r>
              <a:rPr lang="el-GR" sz="2000" dirty="0" smtClean="0"/>
              <a:t>μ</a:t>
            </a:r>
            <a:r>
              <a:rPr lang="en-US" sz="2000" baseline="-25000" dirty="0" smtClean="0"/>
              <a:t>i</a:t>
            </a:r>
            <a:r>
              <a:rPr lang="en-US" sz="2000" dirty="0" smtClean="0"/>
              <a:t> is the true value of  growth. </a:t>
            </a:r>
          </a:p>
          <a:p>
            <a:r>
              <a:rPr lang="en-US" sz="2000" dirty="0" smtClean="0"/>
              <a:t>It is “latent”, i.e.</a:t>
            </a:r>
          </a:p>
          <a:p>
            <a:r>
              <a:rPr lang="en-US" sz="2000" dirty="0"/>
              <a:t>n</a:t>
            </a:r>
            <a:r>
              <a:rPr lang="en-US" sz="2000" dirty="0" smtClean="0"/>
              <a:t>ot observable.</a:t>
            </a:r>
            <a:endParaRPr lang="en-GB" sz="2000" dirty="0"/>
          </a:p>
        </p:txBody>
      </p:sp>
      <p:sp>
        <p:nvSpPr>
          <p:cNvPr id="22" name="Title 1"/>
          <p:cNvSpPr>
            <a:spLocks noGrp="1"/>
          </p:cNvSpPr>
          <p:nvPr>
            <p:ph type="title"/>
          </p:nvPr>
        </p:nvSpPr>
        <p:spPr>
          <a:xfrm>
            <a:off x="457200" y="-65049"/>
            <a:ext cx="8229600" cy="827049"/>
          </a:xfrm>
        </p:spPr>
        <p:txBody>
          <a:bodyPr>
            <a:normAutofit/>
          </a:bodyPr>
          <a:lstStyle/>
          <a:p>
            <a:r>
              <a:rPr lang="en-US" dirty="0" smtClean="0">
                <a:cs typeface="Times New Roman" pitchFamily="18" charset="0"/>
              </a:rPr>
              <a:t>DAG: Back to hemlock trees</a:t>
            </a:r>
            <a:endParaRPr lang="en-US" dirty="0">
              <a:cs typeface="Times New Roman" pitchFamily="18" charset="0"/>
            </a:endParaRPr>
          </a:p>
        </p:txBody>
      </p:sp>
    </p:spTree>
    <p:extLst>
      <p:ext uri="{BB962C8B-B14F-4D97-AF65-F5344CB8AC3E}">
        <p14:creationId xmlns:p14="http://schemas.microsoft.com/office/powerpoint/2010/main" val="1929966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7199</TotalTime>
  <Words>4697</Words>
  <Application>Microsoft Office PowerPoint</Application>
  <PresentationFormat>On-screen Show (4:3)</PresentationFormat>
  <Paragraphs>795</Paragraphs>
  <Slides>82</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3" baseType="lpstr">
      <vt:lpstr>Arial</vt:lpstr>
      <vt:lpstr>Arial Black</vt:lpstr>
      <vt:lpstr>Book Antiqua</vt:lpstr>
      <vt:lpstr>Calibri</vt:lpstr>
      <vt:lpstr>Cambria Math</vt:lpstr>
      <vt:lpstr>Comic Sans MS</vt:lpstr>
      <vt:lpstr>Symbol</vt:lpstr>
      <vt:lpstr>Times New Roman</vt:lpstr>
      <vt:lpstr>Wingdings</vt:lpstr>
      <vt:lpstr>Office Theme</vt:lpstr>
      <vt:lpstr>Equation</vt:lpstr>
      <vt:lpstr>Model Evaluation &amp;  Model Selection</vt:lpstr>
      <vt:lpstr>Modeling process</vt:lpstr>
      <vt:lpstr>Motivating issues</vt:lpstr>
      <vt:lpstr>Lecture content</vt:lpstr>
      <vt:lpstr>The first question we should ask after fitting a model: Are the predictions of the model consistent with the data?  1. Is our process model a reasonable representation? 2. Have we made the right choices of distributions to represent the uncertainties? </vt:lpstr>
      <vt:lpstr>Evaluate model fits</vt:lpstr>
      <vt:lpstr>Posterior predictive checks</vt:lpstr>
      <vt:lpstr>The mechanics</vt:lpstr>
      <vt:lpstr>DAG: Back to hemlock trees</vt:lpstr>
      <vt:lpstr>PowerPoint Presentation</vt:lpstr>
      <vt:lpstr>PowerPoint Presentation</vt:lpstr>
      <vt:lpstr>PowerPoint Presentation</vt:lpstr>
      <vt:lpstr>Bayesian p-values</vt:lpstr>
      <vt:lpstr>R.A. Fischer’s ticks</vt:lpstr>
      <vt:lpstr>PowerPoint Presentation</vt:lpstr>
      <vt:lpstr>PowerPoint Presentation</vt:lpstr>
      <vt:lpstr>PowerPoint Presentation</vt:lpstr>
      <vt:lpstr>Posterior predictive check</vt:lpstr>
      <vt:lpstr>PowerPoint Presentation</vt:lpstr>
      <vt:lpstr>PowerPoint Presentation</vt:lpstr>
      <vt:lpstr>Hierarchical Model</vt:lpstr>
      <vt:lpstr>PowerPoint Presentation</vt:lpstr>
      <vt:lpstr>Posterior predictive check</vt:lpstr>
      <vt:lpstr>PowerPoint Presentation</vt:lpstr>
      <vt:lpstr> Posterior predictive checks </vt:lpstr>
      <vt:lpstr>Motivating issues</vt:lpstr>
      <vt:lpstr>Lecture content</vt:lpstr>
      <vt:lpstr>PowerPoint Presentation</vt:lpstr>
      <vt:lpstr>The problem of model selection</vt:lpstr>
      <vt:lpstr>Parsimony==Ockham’s razor</vt:lpstr>
      <vt:lpstr>Information theory and the principle of parsimony</vt:lpstr>
      <vt:lpstr>PowerPoint Presentation</vt:lpstr>
      <vt:lpstr>What creates noise in models?</vt:lpstr>
      <vt:lpstr>Illustration of tradeoff</vt:lpstr>
      <vt:lpstr>PowerPoint Presentation</vt:lpstr>
      <vt:lpstr>PowerPoint Presentation</vt:lpstr>
      <vt:lpstr>PowerPoint Presentation</vt:lpstr>
      <vt:lpstr>The Kullback-Leibler  distance</vt:lpstr>
      <vt:lpstr>Interpretation of Kullblack-Leibler Information  (aka. distance between 2 models)</vt:lpstr>
      <vt:lpstr>Interpretation of Kullblack-Leibler Information  (aka. distance between 2 models)</vt:lpstr>
      <vt:lpstr>Heuristic interpretation of K-L</vt:lpstr>
      <vt:lpstr>Model comparison</vt:lpstr>
      <vt:lpstr>How do we know the truth? Akaike’s Information Criterion</vt:lpstr>
      <vt:lpstr>Deviance</vt:lpstr>
      <vt:lpstr>PowerPoint Presentation</vt:lpstr>
      <vt:lpstr>PowerPoint Presentation</vt:lpstr>
      <vt:lpstr>PowerPoint Presentation</vt:lpstr>
      <vt:lpstr>Likelihood ratio from AIC</vt:lpstr>
      <vt:lpstr>Akaike Weights</vt:lpstr>
      <vt:lpstr>Interpretation of Akaike Weights</vt:lpstr>
      <vt:lpstr>The raptors…moving towards model selection</vt:lpstr>
      <vt:lpstr>Visualize model via DAG</vt:lpstr>
      <vt:lpstr>Specify model</vt:lpstr>
      <vt:lpstr>Is over-dispersion needed?</vt:lpstr>
      <vt:lpstr>PowerPoint Presentation</vt:lpstr>
      <vt:lpstr>PowerPoint Presentation</vt:lpstr>
      <vt:lpstr>PowerPoint Presentation</vt:lpstr>
      <vt:lpstr>Evaluate results/make inferences</vt:lpstr>
      <vt:lpstr>Replicated data (Model 1)</vt:lpstr>
      <vt:lpstr>Replicated data (Model 2)</vt:lpstr>
      <vt:lpstr>Point estimates of deviance</vt:lpstr>
      <vt:lpstr>Model complexity</vt:lpstr>
      <vt:lpstr>Computing DIC</vt:lpstr>
      <vt:lpstr>In R</vt:lpstr>
      <vt:lpstr>Why DIC?</vt:lpstr>
      <vt:lpstr>Some intuition for DIC</vt:lpstr>
      <vt:lpstr>Posterior predictive loss</vt:lpstr>
      <vt:lpstr>Posterior predictive loss (D)</vt:lpstr>
      <vt:lpstr>Computing D in practice</vt:lpstr>
      <vt:lpstr>Back to the tree and the light</vt:lpstr>
      <vt:lpstr>In R</vt:lpstr>
      <vt:lpstr>Interpreting D values</vt:lpstr>
      <vt:lpstr>Linear vs non-linear</vt:lpstr>
      <vt:lpstr>Consider multiple comparison indices</vt:lpstr>
      <vt:lpstr>PowerPoint Presentation</vt:lpstr>
      <vt:lpstr>When should we avoid model selection?</vt:lpstr>
      <vt:lpstr>Concluding remarks</vt:lpstr>
      <vt:lpstr>References</vt:lpstr>
      <vt:lpstr>Quantiles vs. HPD intervals</vt:lpstr>
      <vt:lpstr>Quantiles vs. HPD intervals</vt:lpstr>
      <vt:lpstr>  Likelihood Ratio Test</vt:lpstr>
      <vt:lpstr> the Likelihood Ratio Test</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Evaluation and  Model Selection</dc:title>
  <dc:creator>Maria Uriarte</dc:creator>
  <cp:lastModifiedBy>muriarte</cp:lastModifiedBy>
  <cp:revision>70</cp:revision>
  <dcterms:created xsi:type="dcterms:W3CDTF">2012-11-16T16:55:51Z</dcterms:created>
  <dcterms:modified xsi:type="dcterms:W3CDTF">2015-09-27T16:21:36Z</dcterms:modified>
</cp:coreProperties>
</file>