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330" r:id="rId3"/>
    <p:sldId id="257" r:id="rId4"/>
    <p:sldId id="279" r:id="rId5"/>
    <p:sldId id="278" r:id="rId6"/>
    <p:sldId id="265" r:id="rId7"/>
    <p:sldId id="339" r:id="rId8"/>
    <p:sldId id="258" r:id="rId9"/>
    <p:sldId id="260" r:id="rId10"/>
    <p:sldId id="281" r:id="rId11"/>
    <p:sldId id="326" r:id="rId12"/>
    <p:sldId id="263" r:id="rId13"/>
    <p:sldId id="355" r:id="rId14"/>
    <p:sldId id="356" r:id="rId15"/>
    <p:sldId id="264" r:id="rId16"/>
    <p:sldId id="267" r:id="rId17"/>
    <p:sldId id="268" r:id="rId18"/>
    <p:sldId id="283" r:id="rId19"/>
    <p:sldId id="327" r:id="rId20"/>
    <p:sldId id="282" r:id="rId21"/>
    <p:sldId id="269" r:id="rId22"/>
    <p:sldId id="270" r:id="rId23"/>
    <p:sldId id="271" r:id="rId24"/>
    <p:sldId id="272" r:id="rId25"/>
    <p:sldId id="273" r:id="rId26"/>
    <p:sldId id="274" r:id="rId27"/>
    <p:sldId id="275" r:id="rId28"/>
    <p:sldId id="354" r:id="rId29"/>
    <p:sldId id="276" r:id="rId30"/>
    <p:sldId id="353" r:id="rId31"/>
    <p:sldId id="277" r:id="rId32"/>
    <p:sldId id="284" r:id="rId33"/>
    <p:sldId id="295" r:id="rId34"/>
    <p:sldId id="296" r:id="rId35"/>
    <p:sldId id="289" r:id="rId36"/>
    <p:sldId id="338" r:id="rId37"/>
    <p:sldId id="334" r:id="rId38"/>
    <p:sldId id="335" r:id="rId39"/>
    <p:sldId id="336" r:id="rId40"/>
    <p:sldId id="337" r:id="rId41"/>
    <p:sldId id="290" r:id="rId42"/>
    <p:sldId id="291" r:id="rId43"/>
    <p:sldId id="292" r:id="rId44"/>
    <p:sldId id="293" r:id="rId45"/>
    <p:sldId id="294" r:id="rId46"/>
    <p:sldId id="331" r:id="rId47"/>
    <p:sldId id="297" r:id="rId48"/>
    <p:sldId id="298" r:id="rId49"/>
    <p:sldId id="299" r:id="rId50"/>
    <p:sldId id="303" r:id="rId51"/>
    <p:sldId id="304" r:id="rId52"/>
    <p:sldId id="351" r:id="rId53"/>
    <p:sldId id="300" r:id="rId54"/>
    <p:sldId id="340" r:id="rId55"/>
    <p:sldId id="341" r:id="rId56"/>
    <p:sldId id="342" r:id="rId57"/>
    <p:sldId id="343" r:id="rId58"/>
    <p:sldId id="344" r:id="rId59"/>
    <p:sldId id="345" r:id="rId60"/>
    <p:sldId id="346" r:id="rId61"/>
    <p:sldId id="347" r:id="rId62"/>
    <p:sldId id="348" r:id="rId63"/>
    <p:sldId id="349" r:id="rId64"/>
    <p:sldId id="350" r:id="rId65"/>
    <p:sldId id="352" r:id="rId66"/>
    <p:sldId id="301" r:id="rId67"/>
    <p:sldId id="302" r:id="rId68"/>
    <p:sldId id="305" r:id="rId69"/>
    <p:sldId id="306" r:id="rId70"/>
    <p:sldId id="307" r:id="rId71"/>
    <p:sldId id="308" r:id="rId72"/>
    <p:sldId id="309" r:id="rId73"/>
    <p:sldId id="310" r:id="rId74"/>
    <p:sldId id="319" r:id="rId75"/>
    <p:sldId id="325" r:id="rId76"/>
    <p:sldId id="328" r:id="rId77"/>
    <p:sldId id="320" r:id="rId78"/>
    <p:sldId id="321" r:id="rId79"/>
    <p:sldId id="322"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20" autoAdjust="0"/>
  </p:normalViewPr>
  <p:slideViewPr>
    <p:cSldViewPr>
      <p:cViewPr varScale="1">
        <p:scale>
          <a:sx n="56" d="100"/>
          <a:sy n="56" d="100"/>
        </p:scale>
        <p:origin x="-17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488"/>
    </p:cViewPr>
  </p:sorterViewPr>
  <p:notesViewPr>
    <p:cSldViewPr>
      <p:cViewPr varScale="1">
        <p:scale>
          <a:sx n="52" d="100"/>
          <a:sy n="52" d="100"/>
        </p:scale>
        <p:origin x="-288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40.wmf"/><Relationship Id="rId4"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11.wmf"/><Relationship Id="rId5" Type="http://schemas.openxmlformats.org/officeDocument/2006/relationships/image" Target="../media/image12.wmf"/><Relationship Id="rId4"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DFB333-C65D-4C02-9495-8B68159CE6FC}" type="datetimeFigureOut">
              <a:rPr lang="en-GB" smtClean="0"/>
              <a:pPr/>
              <a:t>09/10/2014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1A6B4D-2214-4DCF-B47E-D2DEA8605F7A}" type="slidenum">
              <a:rPr lang="en-GB" smtClean="0"/>
              <a:pPr/>
              <a:t>‹#›</a:t>
            </a:fld>
            <a:endParaRPr lang="en-GB"/>
          </a:p>
        </p:txBody>
      </p:sp>
    </p:spTree>
    <p:extLst>
      <p:ext uri="{BB962C8B-B14F-4D97-AF65-F5344CB8AC3E}">
        <p14:creationId xmlns:p14="http://schemas.microsoft.com/office/powerpoint/2010/main" val="215472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Statistical_modeling" TargetMode="External"/><Relationship Id="rId3" Type="http://schemas.openxmlformats.org/officeDocument/2006/relationships/hyperlink" Target="http://en.wikipedia.org/wiki/Andrey_Markov" TargetMode="External"/><Relationship Id="rId7" Type="http://schemas.openxmlformats.org/officeDocument/2006/relationships/hyperlink" Target="http://en.wikipedia.org/wiki/Markov_chain"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en.wikipedia.org/wiki/Markov_process" TargetMode="External"/><Relationship Id="rId5" Type="http://schemas.openxmlformats.org/officeDocument/2006/relationships/hyperlink" Target="http://en.wikipedia.org/wiki/Memorylessness" TargetMode="External"/><Relationship Id="rId4" Type="http://schemas.openxmlformats.org/officeDocument/2006/relationships/hyperlink" Target="http://en.wikipedia.org/wiki/Stochastic_proces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BE240A1-90BA-4065-98BD-2FA51BACCC97}" type="slidenum">
              <a:rPr lang="en-US" smtClean="0"/>
              <a:pPr/>
              <a:t>4</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normalized count is the count in a class divided by the total number of observations. In this case the relative counts are normalized to sum to one (or 100 if a percentage scale is used). This is the intuitive case where the height of the histogram bar represents the proportion of the data in each class. </a:t>
            </a:r>
          </a:p>
          <a:p>
            <a:r>
              <a:rPr lang="en-US" dirty="0" smtClean="0"/>
              <a:t>The normalized count is the count in the class divided by the number of observations times the class width. For this normalization, the area (or integral) under the histogram is equal to one. From a probabilistic point of view, this normalization results in a relative histogram that is most akin to the probability density function and a relative cumulative histogram that is most akin to the cumulative distribution function. If you want to overlay a probability density or cumulative distribution function on top of the histogram, use this normalization. Although this normalization is less intuitive (relative frequencies greater than 1 are quite permissible), it is the appropriate normalization if you are using the histogram to model a probability density function. </a:t>
            </a:r>
          </a:p>
          <a:p>
            <a:endParaRPr lang="en-GB" dirty="0"/>
          </a:p>
        </p:txBody>
      </p:sp>
      <p:sp>
        <p:nvSpPr>
          <p:cNvPr id="4" name="Slide Number Placeholder 3"/>
          <p:cNvSpPr>
            <a:spLocks noGrp="1"/>
          </p:cNvSpPr>
          <p:nvPr>
            <p:ph type="sldNum" sz="quarter" idx="10"/>
          </p:nvPr>
        </p:nvSpPr>
        <p:spPr/>
        <p:txBody>
          <a:bodyPr/>
          <a:lstStyle/>
          <a:p>
            <a:fld id="{5B1A6B4D-2214-4DCF-B47E-D2DEA8605F7A}" type="slidenum">
              <a:rPr lang="en-GB" smtClean="0"/>
              <a:pPr/>
              <a:t>16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b="1" dirty="0" smtClean="0"/>
              <a:t>Markov chain</a:t>
            </a:r>
            <a:r>
              <a:rPr lang="en-US" dirty="0" smtClean="0"/>
              <a:t>, named after </a:t>
            </a:r>
            <a:r>
              <a:rPr lang="en-US" dirty="0" err="1" smtClean="0">
                <a:hlinkClick r:id="rId3" tooltip="Andrey Markov"/>
              </a:rPr>
              <a:t>Andrey</a:t>
            </a:r>
            <a:r>
              <a:rPr lang="en-US" dirty="0" smtClean="0">
                <a:hlinkClick r:id="rId3" tooltip="Andrey Markov"/>
              </a:rPr>
              <a:t> Markov</a:t>
            </a:r>
            <a:r>
              <a:rPr lang="en-US" dirty="0" smtClean="0"/>
              <a:t>, is a mathematical system that undergoes transitions from one state to another, between a finite or countable number of possible states. It is a </a:t>
            </a:r>
            <a:r>
              <a:rPr lang="en-US" dirty="0" smtClean="0">
                <a:hlinkClick r:id="rId4" tooltip="Stochastic process"/>
              </a:rPr>
              <a:t>random process</a:t>
            </a:r>
            <a:r>
              <a:rPr lang="en-US" dirty="0" smtClean="0"/>
              <a:t> usually characterized as </a:t>
            </a:r>
            <a:r>
              <a:rPr lang="en-US" dirty="0" err="1" smtClean="0">
                <a:hlinkClick r:id="rId5" tooltip="Memorylessness"/>
              </a:rPr>
              <a:t>memoryless</a:t>
            </a:r>
            <a:r>
              <a:rPr lang="en-US" dirty="0" smtClean="0"/>
              <a:t>: the next state depends only on the current state and not on the sequence of events that preceded it. This specific kind of "</a:t>
            </a:r>
            <a:r>
              <a:rPr lang="en-US" dirty="0" err="1" smtClean="0"/>
              <a:t>memorylessness</a:t>
            </a:r>
            <a:r>
              <a:rPr lang="en-US" dirty="0" smtClean="0"/>
              <a:t>" is called the </a:t>
            </a:r>
            <a:r>
              <a:rPr lang="en-US" dirty="0" smtClean="0">
                <a:hlinkClick r:id="rId6" tooltip="Markov process"/>
              </a:rPr>
              <a:t>Markov property</a:t>
            </a:r>
            <a:r>
              <a:rPr lang="en-US" dirty="0" smtClean="0"/>
              <a:t>. Markov chains have many </a:t>
            </a:r>
            <a:r>
              <a:rPr lang="en-US" dirty="0" smtClean="0">
                <a:hlinkClick r:id="rId7"/>
              </a:rPr>
              <a:t>applications</a:t>
            </a:r>
            <a:r>
              <a:rPr lang="en-US" dirty="0" smtClean="0"/>
              <a:t> as </a:t>
            </a:r>
            <a:r>
              <a:rPr lang="en-US" dirty="0" smtClean="0">
                <a:hlinkClick r:id="rId8" tooltip="Statistical modeling"/>
              </a:rPr>
              <a:t>statistical models</a:t>
            </a:r>
            <a:r>
              <a:rPr lang="en-US" dirty="0" smtClean="0"/>
              <a:t> of real-world processes.</a:t>
            </a:r>
            <a:endParaRPr lang="en-GB" dirty="0"/>
          </a:p>
        </p:txBody>
      </p:sp>
      <p:sp>
        <p:nvSpPr>
          <p:cNvPr id="4" name="Slide Number Placeholder 3"/>
          <p:cNvSpPr>
            <a:spLocks noGrp="1"/>
          </p:cNvSpPr>
          <p:nvPr>
            <p:ph type="sldNum" sz="quarter" idx="10"/>
          </p:nvPr>
        </p:nvSpPr>
        <p:spPr/>
        <p:txBody>
          <a:bodyPr/>
          <a:lstStyle/>
          <a:p>
            <a:fld id="{5B1A6B4D-2214-4DCF-B47E-D2DEA8605F7A}" type="slidenum">
              <a:rPr lang="en-GB" smtClean="0"/>
              <a:pPr/>
              <a:t>20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a:t>
            </a:r>
            <a:r>
              <a:rPr lang="en-US" baseline="0" dirty="0" smtClean="0"/>
              <a:t> Why doesn’t it get stuck at the MLE?</a:t>
            </a:r>
            <a:endParaRPr lang="en-GB" dirty="0"/>
          </a:p>
        </p:txBody>
      </p:sp>
      <p:sp>
        <p:nvSpPr>
          <p:cNvPr id="4" name="Slide Number Placeholder 3"/>
          <p:cNvSpPr>
            <a:spLocks noGrp="1"/>
          </p:cNvSpPr>
          <p:nvPr>
            <p:ph type="sldNum" sz="quarter" idx="10"/>
          </p:nvPr>
        </p:nvSpPr>
        <p:spPr/>
        <p:txBody>
          <a:bodyPr/>
          <a:lstStyle/>
          <a:p>
            <a:fld id="{5B1A6B4D-2214-4DCF-B47E-D2DEA8605F7A}" type="slidenum">
              <a:rPr lang="en-GB" smtClean="0"/>
              <a:pPr/>
              <a:t>36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B1A6B4D-2214-4DCF-B47E-D2DEA8605F7A}" type="slidenum">
              <a:rPr lang="en-GB" smtClean="0"/>
              <a:pPr/>
              <a:t>40</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B1A6B4D-2214-4DCF-B47E-D2DEA8605F7A}" type="slidenum">
              <a:rPr lang="en-GB" smtClean="0"/>
              <a:pPr/>
              <a:t>79</a:t>
            </a:fld>
            <a:endParaRPr lang="en-GB"/>
          </a:p>
        </p:txBody>
      </p:sp>
    </p:spTree>
    <p:extLst>
      <p:ext uri="{BB962C8B-B14F-4D97-AF65-F5344CB8AC3E}">
        <p14:creationId xmlns:p14="http://schemas.microsoft.com/office/powerpoint/2010/main" val="66498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200">
                <a:solidFill>
                  <a:srgbClr val="0000FF"/>
                </a:solidFill>
                <a:latin typeface="Comic Sans MS" pitchFamily="66" charset="0"/>
              </a:defRPr>
            </a:lvl1p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94F27D-6D86-432D-814F-3068B2C0003A}" type="datetimeFigureOut">
              <a:rPr lang="en-GB" smtClean="0"/>
              <a:pPr/>
              <a:t>09/10/2014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F4E63-EBCF-47E8-B7BE-5BC0257DE41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94F27D-6D86-432D-814F-3068B2C0003A}" type="datetimeFigureOut">
              <a:rPr lang="en-GB" smtClean="0"/>
              <a:pPr/>
              <a:t>09/10/2014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F4E63-EBCF-47E8-B7BE-5BC0257DE41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94F27D-6D86-432D-814F-3068B2C0003A}" type="datetimeFigureOut">
              <a:rPr lang="en-GB" smtClean="0"/>
              <a:pPr/>
              <a:t>09/10/2014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F4E63-EBCF-47E8-B7BE-5BC0257DE41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rgbClr val="0000CC"/>
                </a:solidFill>
                <a:latin typeface="Comic Sans MS" pitchFamily="66" charset="0"/>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94F27D-6D86-432D-814F-3068B2C0003A}" type="datetimeFigureOut">
              <a:rPr lang="en-GB" smtClean="0"/>
              <a:pPr/>
              <a:t>09/10/2014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F4E63-EBCF-47E8-B7BE-5BC0257DE41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94F27D-6D86-432D-814F-3068B2C0003A}" type="datetimeFigureOut">
              <a:rPr lang="en-GB" smtClean="0"/>
              <a:pPr/>
              <a:t>09/10/2014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F4E63-EBCF-47E8-B7BE-5BC0257DE41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94F27D-6D86-432D-814F-3068B2C0003A}" type="datetimeFigureOut">
              <a:rPr lang="en-GB" smtClean="0"/>
              <a:pPr/>
              <a:t>09/10/2014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F4E63-EBCF-47E8-B7BE-5BC0257DE41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94F27D-6D86-432D-814F-3068B2C0003A}" type="datetimeFigureOut">
              <a:rPr lang="en-GB" smtClean="0"/>
              <a:pPr/>
              <a:t>09/10/2014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7F4E63-EBCF-47E8-B7BE-5BC0257DE41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94F27D-6D86-432D-814F-3068B2C0003A}" type="datetimeFigureOut">
              <a:rPr lang="en-GB" smtClean="0"/>
              <a:pPr/>
              <a:t>09/10/2014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7F4E63-EBCF-47E8-B7BE-5BC0257DE41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4F27D-6D86-432D-814F-3068B2C0003A}" type="datetimeFigureOut">
              <a:rPr lang="en-GB" smtClean="0"/>
              <a:pPr/>
              <a:t>09/10/2014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7F4E63-EBCF-47E8-B7BE-5BC0257DE41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4F27D-6D86-432D-814F-3068B2C0003A}" type="datetimeFigureOut">
              <a:rPr lang="en-GB" smtClean="0"/>
              <a:pPr/>
              <a:t>09/10/2014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F4E63-EBCF-47E8-B7BE-5BC0257DE41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4F27D-6D86-432D-814F-3068B2C0003A}" type="datetimeFigureOut">
              <a:rPr lang="en-GB" smtClean="0"/>
              <a:pPr/>
              <a:t>09/10/2014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F4E63-EBCF-47E8-B7BE-5BC0257DE41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4F27D-6D86-432D-814F-3068B2C0003A}" type="datetimeFigureOut">
              <a:rPr lang="en-GB" smtClean="0"/>
              <a:pPr/>
              <a:t>09/10/2014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F4E63-EBCF-47E8-B7BE-5BC0257DE41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4.wmf"/><Relationship Id="rId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3.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5.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6.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image" Target="../media/image2.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6.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7.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8.wmf"/></Relationships>
</file>

<file path=ppt/slides/_rels/slide5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39.wmf"/><Relationship Id="rId4" Type="http://schemas.openxmlformats.org/officeDocument/2006/relationships/image" Target="../media/image4.wmf"/><Relationship Id="rId9" Type="http://schemas.openxmlformats.org/officeDocument/2006/relationships/oleObject" Target="../embeddings/oleObject32.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2.wmf"/><Relationship Id="rId5" Type="http://schemas.openxmlformats.org/officeDocument/2006/relationships/oleObject" Target="../embeddings/oleObject35.bin"/><Relationship Id="rId4" Type="http://schemas.openxmlformats.org/officeDocument/2006/relationships/image" Target="../media/image41.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44.wmf"/><Relationship Id="rId4" Type="http://schemas.openxmlformats.org/officeDocument/2006/relationships/image" Target="../media/image4.wmf"/><Relationship Id="rId9" Type="http://schemas.openxmlformats.org/officeDocument/2006/relationships/oleObject" Target="../embeddings/oleObject39.bin"/><Relationship Id="rId14" Type="http://schemas.openxmlformats.org/officeDocument/2006/relationships/image" Target="../media/image46.wmf"/></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3.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5.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47.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48.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7.bin"/><Relationship Id="rId10" Type="http://schemas.openxmlformats.org/officeDocument/2006/relationships/image" Target="../media/image2.wmf"/><Relationship Id="rId4" Type="http://schemas.openxmlformats.org/officeDocument/2006/relationships/image" Target="../media/image8.wmf"/><Relationship Id="rId9" Type="http://schemas.openxmlformats.org/officeDocument/2006/relationships/oleObject" Target="../embeddings/oleObject9.bin"/></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50.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51.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52.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53.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6.wmf"/><Relationship Id="rId4" Type="http://schemas.openxmlformats.org/officeDocument/2006/relationships/image" Target="../media/image11.wmf"/><Relationship Id="rId9"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Markov Chain Monte Carlo (MCMC)</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normAutofit/>
          </a:bodyPr>
          <a:lstStyle/>
          <a:p>
            <a:r>
              <a:rPr lang="en-US" sz="3000" dirty="0" smtClean="0"/>
              <a:t>What we are seeking: </a:t>
            </a:r>
            <a:br>
              <a:rPr lang="en-US" sz="3000" dirty="0" smtClean="0"/>
            </a:br>
            <a:r>
              <a:rPr lang="en-US" sz="3000" dirty="0" smtClean="0"/>
              <a:t>the posterior distribution P(</a:t>
            </a:r>
            <a:r>
              <a:rPr lang="el-GR" sz="3000" dirty="0" smtClean="0"/>
              <a:t>θ</a:t>
            </a:r>
            <a:r>
              <a:rPr lang="en-US" sz="3000" dirty="0" smtClean="0"/>
              <a:t>|y)</a:t>
            </a:r>
            <a:endParaRPr lang="en-GB" sz="3000" dirty="0"/>
          </a:p>
        </p:txBody>
      </p:sp>
      <p:pic>
        <p:nvPicPr>
          <p:cNvPr id="82948" name="Picture 4"/>
          <p:cNvPicPr>
            <a:picLocks noChangeAspect="1" noChangeArrowheads="1"/>
          </p:cNvPicPr>
          <p:nvPr/>
        </p:nvPicPr>
        <p:blipFill>
          <a:blip r:embed="rId3" cstate="print"/>
          <a:srcRect/>
          <a:stretch>
            <a:fillRect/>
          </a:stretch>
        </p:blipFill>
        <p:spPr bwMode="auto">
          <a:xfrm>
            <a:off x="1094236" y="2362200"/>
            <a:ext cx="6220964" cy="3276600"/>
          </a:xfrm>
          <a:prstGeom prst="rect">
            <a:avLst/>
          </a:prstGeom>
          <a:noFill/>
          <a:ln w="9525">
            <a:noFill/>
            <a:miter lim="800000"/>
            <a:headEnd/>
            <a:tailEnd/>
          </a:ln>
          <a:effectLst/>
        </p:spPr>
      </p:pic>
      <p:graphicFrame>
        <p:nvGraphicFramePr>
          <p:cNvPr id="89090" name="Object 2"/>
          <p:cNvGraphicFramePr>
            <a:graphicFrameLocks noChangeAspect="1"/>
          </p:cNvGraphicFramePr>
          <p:nvPr/>
        </p:nvGraphicFramePr>
        <p:xfrm>
          <a:off x="1958975" y="1266825"/>
          <a:ext cx="4278313" cy="1228725"/>
        </p:xfrm>
        <a:graphic>
          <a:graphicData uri="http://schemas.openxmlformats.org/presentationml/2006/ole">
            <mc:AlternateContent xmlns:mc="http://schemas.openxmlformats.org/markup-compatibility/2006">
              <mc:Choice xmlns:v="urn:schemas-microsoft-com:vml" Requires="v">
                <p:oleObj spid="_x0000_s24603" name="Equation" r:id="rId4" imgW="1460160" imgH="419040" progId="Equation.3">
                  <p:embed/>
                </p:oleObj>
              </mc:Choice>
              <mc:Fallback>
                <p:oleObj name="Equation" r:id="rId4" imgW="1460160" imgH="419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8975" y="1266825"/>
                        <a:ext cx="4278313" cy="1228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1981200" y="1524000"/>
            <a:ext cx="1447800" cy="609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34378" y="5334000"/>
            <a:ext cx="7639143" cy="1107996"/>
          </a:xfrm>
          <a:prstGeom prst="rect">
            <a:avLst/>
          </a:prstGeom>
          <a:noFill/>
        </p:spPr>
        <p:txBody>
          <a:bodyPr wrap="none" rtlCol="0">
            <a:spAutoFit/>
          </a:bodyPr>
          <a:lstStyle/>
          <a:p>
            <a:r>
              <a:rPr lang="en-US" sz="2200" dirty="0" smtClean="0"/>
              <a:t>Note that we are dividing each point the dashed line by the </a:t>
            </a:r>
          </a:p>
          <a:p>
            <a:r>
              <a:rPr lang="en-US" sz="2200" dirty="0" smtClean="0"/>
              <a:t>area in the dashed line to obtain a probability reflecting our prior</a:t>
            </a:r>
          </a:p>
          <a:p>
            <a:r>
              <a:rPr lang="en-US" sz="2200" dirty="0" smtClean="0"/>
              <a:t>and current knowledge.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Breathe through your left nostril</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smtClean="0"/>
              <a:t>Some intuition for what we are doing</a:t>
            </a:r>
            <a:endParaRPr lang="en-GB" dirty="0"/>
          </a:p>
        </p:txBody>
      </p:sp>
      <p:sp>
        <p:nvSpPr>
          <p:cNvPr id="3" name="Content Placeholder 2"/>
          <p:cNvSpPr>
            <a:spLocks noGrp="1"/>
          </p:cNvSpPr>
          <p:nvPr>
            <p:ph idx="1"/>
          </p:nvPr>
        </p:nvSpPr>
        <p:spPr>
          <a:xfrm>
            <a:off x="457200" y="1417637"/>
            <a:ext cx="8229600" cy="4525963"/>
          </a:xfrm>
        </p:spPr>
        <p:txBody>
          <a:bodyPr>
            <a:normAutofit lnSpcReduction="10000"/>
          </a:bodyPr>
          <a:lstStyle/>
          <a:p>
            <a:pPr marL="0" indent="0">
              <a:buNone/>
            </a:pPr>
            <a:r>
              <a:rPr lang="en-US" sz="2800" dirty="0" smtClean="0"/>
              <a:t>Because P(y) is a normalizing constant</a:t>
            </a:r>
          </a:p>
          <a:p>
            <a:pPr marL="0" indent="0">
              <a:buNone/>
            </a:pPr>
            <a:endParaRPr lang="en-US" sz="2800" dirty="0" smtClean="0"/>
          </a:p>
          <a:p>
            <a:pPr marL="0" indent="0">
              <a:buNone/>
            </a:pPr>
            <a:endParaRPr lang="en-US" sz="2800" dirty="0" smtClean="0"/>
          </a:p>
          <a:p>
            <a:pPr marL="0" indent="0">
              <a:buNone/>
            </a:pPr>
            <a:r>
              <a:rPr lang="en-US" sz="2800" dirty="0" smtClean="0"/>
              <a:t>And when the prior is uninformative:</a:t>
            </a:r>
          </a:p>
          <a:p>
            <a:pPr marL="0" indent="0">
              <a:buNone/>
            </a:pPr>
            <a:endParaRPr lang="en-US" sz="2800" dirty="0" smtClean="0"/>
          </a:p>
          <a:p>
            <a:pPr marL="0" indent="0">
              <a:buNone/>
            </a:pPr>
            <a:endParaRPr lang="en-US" sz="2800" dirty="0" smtClean="0"/>
          </a:p>
          <a:p>
            <a:pPr marL="0" indent="0">
              <a:buNone/>
            </a:pPr>
            <a:r>
              <a:rPr lang="en-US" sz="2800" dirty="0" smtClean="0"/>
              <a:t>So, estimating the posterior requires that we “normalize the likelihood” using numerical methods.  In the case where the priors contain information, we must normalize  the product of the likelihood and the prior.</a:t>
            </a:r>
          </a:p>
          <a:p>
            <a:pPr marL="0" indent="0">
              <a:buNone/>
            </a:pPr>
            <a:endParaRPr lang="en-GB" sz="2800" dirty="0"/>
          </a:p>
        </p:txBody>
      </p:sp>
      <p:graphicFrame>
        <p:nvGraphicFramePr>
          <p:cNvPr id="25602" name="Object 2"/>
          <p:cNvGraphicFramePr>
            <a:graphicFrameLocks noChangeAspect="1"/>
          </p:cNvGraphicFramePr>
          <p:nvPr/>
        </p:nvGraphicFramePr>
        <p:xfrm>
          <a:off x="623888" y="2012950"/>
          <a:ext cx="3422650" cy="2101850"/>
        </p:xfrm>
        <a:graphic>
          <a:graphicData uri="http://schemas.openxmlformats.org/presentationml/2006/ole">
            <mc:AlternateContent xmlns:mc="http://schemas.openxmlformats.org/markup-compatibility/2006">
              <mc:Choice xmlns:v="urn:schemas-microsoft-com:vml" Requires="v">
                <p:oleObj spid="_x0000_s25627" name="Equation" r:id="rId3" imgW="1447560" imgH="888840" progId="Equation.3">
                  <p:embed/>
                </p:oleObj>
              </mc:Choice>
              <mc:Fallback>
                <p:oleObj name="Equation" r:id="rId3" imgW="1447560" imgH="8888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2012950"/>
                        <a:ext cx="342265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 simple example</a:t>
            </a:r>
            <a:endParaRPr lang="en-GB" dirty="0"/>
          </a:p>
        </p:txBody>
      </p:sp>
      <p:sp>
        <p:nvSpPr>
          <p:cNvPr id="3" name="Content Placeholder 2"/>
          <p:cNvSpPr>
            <a:spLocks noGrp="1"/>
          </p:cNvSpPr>
          <p:nvPr>
            <p:ph idx="1"/>
          </p:nvPr>
        </p:nvSpPr>
        <p:spPr>
          <a:xfrm>
            <a:off x="457200" y="1219200"/>
            <a:ext cx="8229600" cy="4525963"/>
          </a:xfrm>
        </p:spPr>
        <p:txBody>
          <a:bodyPr>
            <a:normAutofit/>
          </a:bodyPr>
          <a:lstStyle/>
          <a:p>
            <a:r>
              <a:rPr lang="en-US" sz="2800" dirty="0" smtClean="0"/>
              <a:t>We are interested in estimating the prevalence (theta) of the </a:t>
            </a:r>
            <a:r>
              <a:rPr lang="en-US" sz="2800" dirty="0" err="1" smtClean="0"/>
              <a:t>chrytid</a:t>
            </a:r>
            <a:r>
              <a:rPr lang="en-US" sz="2800" dirty="0" smtClean="0"/>
              <a:t> fungus in a population of frogs.</a:t>
            </a:r>
          </a:p>
          <a:p>
            <a:r>
              <a:rPr lang="en-US" sz="2800" dirty="0" smtClean="0"/>
              <a:t>We are sort of lazy, so we only sample 12 frogs of which 3 are infected.</a:t>
            </a:r>
          </a:p>
          <a:p>
            <a:r>
              <a:rPr lang="en-US" sz="2800" dirty="0" smtClean="0"/>
              <a:t>What is our best estimate of prevalence?</a:t>
            </a:r>
          </a:p>
          <a:p>
            <a:r>
              <a:rPr lang="en-US" sz="2800" dirty="0" smtClean="0"/>
              <a:t>You could calculate the posterior with one equation but that’s not the point.</a:t>
            </a:r>
          </a:p>
          <a:p>
            <a:r>
              <a:rPr lang="en-US" sz="2800" dirty="0" smtClean="0"/>
              <a:t>By the way, how would you calculate the posterior?</a:t>
            </a:r>
            <a:endParaRPr lang="en-GB" sz="2800" dirty="0"/>
          </a:p>
        </p:txBody>
      </p:sp>
    </p:spTree>
    <p:extLst>
      <p:ext uri="{BB962C8B-B14F-4D97-AF65-F5344CB8AC3E}">
        <p14:creationId xmlns:p14="http://schemas.microsoft.com/office/powerpoint/2010/main" val="3395572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calculation of posterior</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74503103"/>
              </p:ext>
            </p:extLst>
          </p:nvPr>
        </p:nvGraphicFramePr>
        <p:xfrm>
          <a:off x="1781175" y="1447800"/>
          <a:ext cx="5046663" cy="4989513"/>
        </p:xfrm>
        <a:graphic>
          <a:graphicData uri="http://schemas.openxmlformats.org/presentationml/2006/ole">
            <mc:AlternateContent xmlns:mc="http://schemas.openxmlformats.org/markup-compatibility/2006">
              <mc:Choice xmlns:v="urn:schemas-microsoft-com:vml" Requires="v">
                <p:oleObj spid="_x0000_s81930" name="Equation" r:id="rId3" imgW="2603160" imgH="2489040" progId="Equation.3">
                  <p:embed/>
                </p:oleObj>
              </mc:Choice>
              <mc:Fallback>
                <p:oleObj name="Equation" r:id="rId3" imgW="2603160" imgH="2489040" progId="Equation.3">
                  <p:embed/>
                  <p:pic>
                    <p:nvPicPr>
                      <p:cNvPr id="0" name=""/>
                      <p:cNvPicPr>
                        <a:picLocks noChangeAspect="1" noChangeArrowheads="1"/>
                      </p:cNvPicPr>
                      <p:nvPr/>
                    </p:nvPicPr>
                    <p:blipFill>
                      <a:blip r:embed="rId4"/>
                      <a:srcRect/>
                      <a:stretch>
                        <a:fillRect/>
                      </a:stretch>
                    </p:blipFill>
                    <p:spPr bwMode="auto">
                      <a:xfrm>
                        <a:off x="1781175" y="1447800"/>
                        <a:ext cx="5046663" cy="4989513"/>
                      </a:xfrm>
                      <a:prstGeom prst="rect">
                        <a:avLst/>
                      </a:prstGeom>
                      <a:noFill/>
                      <a:extLst/>
                    </p:spPr>
                  </p:pic>
                </p:oleObj>
              </mc:Fallback>
            </mc:AlternateContent>
          </a:graphicData>
        </a:graphic>
      </p:graphicFrame>
    </p:spTree>
    <p:extLst>
      <p:ext uri="{BB962C8B-B14F-4D97-AF65-F5344CB8AC3E}">
        <p14:creationId xmlns:p14="http://schemas.microsoft.com/office/powerpoint/2010/main" val="2645057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Some intuition for what we are doing: notice these are exactly the same shape</a:t>
            </a:r>
            <a:endParaRPr lang="en-GB" dirty="0"/>
          </a:p>
        </p:txBody>
      </p:sp>
      <p:pic>
        <p:nvPicPr>
          <p:cNvPr id="26626" name="Picture 2"/>
          <p:cNvPicPr>
            <a:picLocks noChangeAspect="1" noChangeArrowheads="1"/>
          </p:cNvPicPr>
          <p:nvPr/>
        </p:nvPicPr>
        <p:blipFill>
          <a:blip r:embed="rId2" cstate="print"/>
          <a:srcRect/>
          <a:stretch>
            <a:fillRect/>
          </a:stretch>
        </p:blipFill>
        <p:spPr bwMode="auto">
          <a:xfrm>
            <a:off x="838200" y="1455737"/>
            <a:ext cx="7239000" cy="5135359"/>
          </a:xfrm>
          <a:prstGeom prst="rect">
            <a:avLst/>
          </a:prstGeom>
          <a:noFill/>
          <a:ln w="9525">
            <a:noFill/>
            <a:miter lim="800000"/>
            <a:headEnd/>
            <a:tailEnd/>
          </a:ln>
          <a:effectLst/>
        </p:spPr>
      </p:pic>
      <p:sp>
        <p:nvSpPr>
          <p:cNvPr id="6" name="TextBox 5"/>
          <p:cNvSpPr txBox="1"/>
          <p:nvPr/>
        </p:nvSpPr>
        <p:spPr>
          <a:xfrm rot="16200000">
            <a:off x="342901" y="3686145"/>
            <a:ext cx="1371600" cy="400110"/>
          </a:xfrm>
          <a:prstGeom prst="rect">
            <a:avLst/>
          </a:prstGeom>
          <a:solidFill>
            <a:schemeClr val="bg1"/>
          </a:solidFill>
        </p:spPr>
        <p:txBody>
          <a:bodyPr wrap="square" rtlCol="0">
            <a:spAutoFit/>
          </a:bodyPr>
          <a:lstStyle/>
          <a:p>
            <a:r>
              <a:rPr lang="en-US" sz="2000" dirty="0" smtClean="0"/>
              <a:t>L(</a:t>
            </a:r>
            <a:r>
              <a:rPr lang="en-US" sz="2000" dirty="0" err="1" smtClean="0"/>
              <a:t>theta|y</a:t>
            </a:r>
            <a:r>
              <a:rPr lang="en-US" sz="2000" dirty="0" smtClean="0"/>
              <a:t>)</a:t>
            </a:r>
            <a:endParaRPr lang="en-GB" sz="2000" dirty="0"/>
          </a:p>
        </p:txBody>
      </p:sp>
      <p:sp>
        <p:nvSpPr>
          <p:cNvPr id="7" name="TextBox 6"/>
          <p:cNvSpPr txBox="1"/>
          <p:nvPr/>
        </p:nvSpPr>
        <p:spPr>
          <a:xfrm rot="16200000">
            <a:off x="3686145" y="3381345"/>
            <a:ext cx="1981200" cy="400110"/>
          </a:xfrm>
          <a:prstGeom prst="rect">
            <a:avLst/>
          </a:prstGeom>
          <a:solidFill>
            <a:schemeClr val="bg1"/>
          </a:solidFill>
        </p:spPr>
        <p:txBody>
          <a:bodyPr wrap="square" rtlCol="0">
            <a:spAutoFit/>
          </a:bodyPr>
          <a:lstStyle/>
          <a:p>
            <a:r>
              <a:rPr lang="en-US" sz="2000" dirty="0" err="1" smtClean="0"/>
              <a:t>Prob</a:t>
            </a:r>
            <a:r>
              <a:rPr lang="en-US" sz="2000" dirty="0" smtClean="0"/>
              <a:t>(</a:t>
            </a:r>
            <a:r>
              <a:rPr lang="en-US" sz="2000" dirty="0" err="1" smtClean="0"/>
              <a:t>theta|y</a:t>
            </a:r>
            <a:r>
              <a:rPr lang="en-US" sz="2000" dirty="0" smtClean="0"/>
              <a:t>)</a:t>
            </a:r>
            <a:endParaRPr lang="en-GB" sz="2000" dirty="0"/>
          </a:p>
        </p:txBody>
      </p:sp>
      <p:sp>
        <p:nvSpPr>
          <p:cNvPr id="8" name="TextBox 7"/>
          <p:cNvSpPr txBox="1"/>
          <p:nvPr/>
        </p:nvSpPr>
        <p:spPr>
          <a:xfrm>
            <a:off x="304800" y="1676400"/>
            <a:ext cx="4021486" cy="369332"/>
          </a:xfrm>
          <a:prstGeom prst="rect">
            <a:avLst/>
          </a:prstGeom>
          <a:noFill/>
        </p:spPr>
        <p:txBody>
          <a:bodyPr wrap="none" rtlCol="0">
            <a:spAutoFit/>
          </a:bodyPr>
          <a:lstStyle/>
          <a:p>
            <a:r>
              <a:rPr lang="en-US" dirty="0" smtClean="0"/>
              <a:t>Likelihood </a:t>
            </a:r>
            <a:r>
              <a:rPr lang="en-US" dirty="0" err="1" smtClean="0"/>
              <a:t>binom</a:t>
            </a:r>
            <a:r>
              <a:rPr lang="en-US" dirty="0" smtClean="0"/>
              <a:t>(k=3, n=12, </a:t>
            </a:r>
            <a:r>
              <a:rPr lang="en-US" dirty="0" err="1" smtClean="0"/>
              <a:t>prob</a:t>
            </a:r>
            <a:r>
              <a:rPr lang="en-US" dirty="0" smtClean="0"/>
              <a:t>=theta)</a:t>
            </a:r>
            <a:endParaRPr lang="en-GB" dirty="0"/>
          </a:p>
        </p:txBody>
      </p:sp>
      <p:sp>
        <p:nvSpPr>
          <p:cNvPr id="9" name="TextBox 8"/>
          <p:cNvSpPr txBox="1"/>
          <p:nvPr/>
        </p:nvSpPr>
        <p:spPr>
          <a:xfrm>
            <a:off x="5046314" y="1676400"/>
            <a:ext cx="3446649" cy="369332"/>
          </a:xfrm>
          <a:prstGeom prst="rect">
            <a:avLst/>
          </a:prstGeom>
          <a:noFill/>
        </p:spPr>
        <p:txBody>
          <a:bodyPr wrap="none" rtlCol="0">
            <a:spAutoFit/>
          </a:bodyPr>
          <a:lstStyle/>
          <a:p>
            <a:r>
              <a:rPr lang="en-US" dirty="0" smtClean="0"/>
              <a:t>Posterior : beta (alpha=4, beta=10)</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00CC"/>
                </a:solidFill>
                <a:effectLst/>
                <a:uLnTx/>
                <a:uFillTx/>
                <a:latin typeface="Comic Sans MS" pitchFamily="66" charset="0"/>
                <a:ea typeface="+mj-ea"/>
                <a:cs typeface="+mj-cs"/>
              </a:rPr>
              <a:t>Some intuition for what we are doing: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0000CC"/>
                </a:solidFill>
                <a:latin typeface="Comic Sans MS" pitchFamily="66" charset="0"/>
                <a:ea typeface="+mj-ea"/>
                <a:cs typeface="+mj-cs"/>
              </a:rPr>
              <a:t>How do you normalize a histogram?</a:t>
            </a:r>
            <a:endParaRPr kumimoji="0" lang="en-GB" sz="3200" b="0" i="0" u="none" strike="noStrike" kern="1200" cap="none" spc="0" normalizeH="0" baseline="0" noProof="0" dirty="0">
              <a:ln>
                <a:noFill/>
              </a:ln>
              <a:solidFill>
                <a:srgbClr val="0000CC"/>
              </a:solidFill>
              <a:effectLst/>
              <a:uLnTx/>
              <a:uFillTx/>
              <a:latin typeface="Comic Sans MS" pitchFamily="66" charset="0"/>
              <a:ea typeface="+mj-ea"/>
              <a:cs typeface="+mj-cs"/>
            </a:endParaRPr>
          </a:p>
        </p:txBody>
      </p:sp>
      <p:pic>
        <p:nvPicPr>
          <p:cNvPr id="27651" name="Picture 3"/>
          <p:cNvPicPr>
            <a:picLocks noChangeAspect="1" noChangeArrowheads="1"/>
          </p:cNvPicPr>
          <p:nvPr/>
        </p:nvPicPr>
        <p:blipFill>
          <a:blip r:embed="rId3" cstate="print"/>
          <a:srcRect t="15298" b="15167"/>
          <a:stretch>
            <a:fillRect/>
          </a:stretch>
        </p:blipFill>
        <p:spPr bwMode="auto">
          <a:xfrm>
            <a:off x="381000" y="1920822"/>
            <a:ext cx="8763000" cy="4098978"/>
          </a:xfrm>
          <a:prstGeom prst="rect">
            <a:avLst/>
          </a:prstGeom>
          <a:noFill/>
          <a:ln w="9525">
            <a:noFill/>
            <a:miter lim="800000"/>
            <a:headEnd/>
            <a:tailEnd/>
          </a:ln>
          <a:effectLst/>
        </p:spPr>
      </p:pic>
      <p:grpSp>
        <p:nvGrpSpPr>
          <p:cNvPr id="6" name="Group 5"/>
          <p:cNvGrpSpPr/>
          <p:nvPr/>
        </p:nvGrpSpPr>
        <p:grpSpPr>
          <a:xfrm>
            <a:off x="2362200" y="3352800"/>
            <a:ext cx="2289091" cy="1905000"/>
            <a:chOff x="2362200" y="3352800"/>
            <a:chExt cx="2289091" cy="1905000"/>
          </a:xfrm>
        </p:grpSpPr>
        <p:cxnSp>
          <p:nvCxnSpPr>
            <p:cNvPr id="8" name="Straight Arrow Connector 7"/>
            <p:cNvCxnSpPr/>
            <p:nvPr/>
          </p:nvCxnSpPr>
          <p:spPr>
            <a:xfrm flipH="1">
              <a:off x="2362200" y="3810000"/>
              <a:ext cx="1676400" cy="144780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97797" y="3352800"/>
              <a:ext cx="1053494" cy="430887"/>
            </a:xfrm>
            <a:prstGeom prst="rect">
              <a:avLst/>
            </a:prstGeom>
            <a:noFill/>
          </p:spPr>
          <p:txBody>
            <a:bodyPr wrap="none" rtlCol="0">
              <a:spAutoFit/>
            </a:bodyPr>
            <a:lstStyle/>
            <a:p>
              <a:r>
                <a:rPr lang="en-US" sz="2200" dirty="0" smtClean="0"/>
                <a:t>The rug</a:t>
              </a:r>
              <a:endParaRPr lang="en-GB" sz="2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What is our goal in MCMC?</a:t>
            </a:r>
            <a:endParaRPr lang="en-GB" dirty="0"/>
          </a:p>
        </p:txBody>
      </p:sp>
      <p:sp>
        <p:nvSpPr>
          <p:cNvPr id="3" name="Content Placeholder 2"/>
          <p:cNvSpPr>
            <a:spLocks noGrp="1"/>
          </p:cNvSpPr>
          <p:nvPr>
            <p:ph idx="1"/>
          </p:nvPr>
        </p:nvSpPr>
        <p:spPr>
          <a:xfrm>
            <a:off x="228600" y="914400"/>
            <a:ext cx="8686800" cy="4525963"/>
          </a:xfrm>
        </p:spPr>
        <p:txBody>
          <a:bodyPr>
            <a:noAutofit/>
          </a:bodyPr>
          <a:lstStyle/>
          <a:p>
            <a:r>
              <a:rPr lang="en-US" sz="2500" dirty="0" smtClean="0"/>
              <a:t>The posterior distribution is unknown but the likelihood is known as are </a:t>
            </a:r>
            <a:r>
              <a:rPr lang="en-US" sz="2500" i="1" dirty="0" smtClean="0"/>
              <a:t>likelihood profiles</a:t>
            </a:r>
            <a:r>
              <a:rPr lang="en-US" sz="2500" dirty="0" smtClean="0"/>
              <a:t>.</a:t>
            </a:r>
          </a:p>
          <a:p>
            <a:r>
              <a:rPr lang="en-US" sz="2500" dirty="0" smtClean="0"/>
              <a:t>We want to accumulate many, many values that represent random samples from the posterior distribution (the rug).</a:t>
            </a:r>
          </a:p>
          <a:p>
            <a:r>
              <a:rPr lang="en-US" sz="2500" dirty="0" smtClean="0"/>
              <a:t>MCMC generates samples from unknown posterior distribution using the likelihood and the priors. In essence, it normalizes the likelihood multiplied by the prior in the same way we normalize a histogram. </a:t>
            </a:r>
          </a:p>
          <a:p>
            <a:r>
              <a:rPr lang="en-US" sz="2500" dirty="0" smtClean="0"/>
              <a:t>We can then use these samples (the rug) to calculate statistics describing the distribution: means, medians, variances, etc. We can then use them to plot the posterior in  the same way in which we normalize a histogram with lots and lots of data.</a:t>
            </a:r>
          </a:p>
          <a:p>
            <a:r>
              <a:rPr lang="en-US" sz="2500" dirty="0" smtClean="0"/>
              <a:t>This is not magic, honest</a:t>
            </a:r>
            <a:endParaRPr lang="en-GB" sz="25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81000"/>
            <a:ext cx="8534400" cy="1143000"/>
          </a:xfrm>
        </p:spPr>
        <p:txBody>
          <a:bodyPr>
            <a:noAutofit/>
          </a:bodyPr>
          <a:lstStyle/>
          <a:p>
            <a:pPr algn="l"/>
            <a:r>
              <a:rPr lang="en-US" sz="2400" dirty="0" smtClean="0">
                <a:solidFill>
                  <a:schemeClr val="tx1"/>
                </a:solidFill>
                <a:latin typeface="Arial" pitchFamily="34" charset="0"/>
                <a:cs typeface="Arial" pitchFamily="34" charset="0"/>
              </a:rPr>
              <a:t>But, how do you generate data from something that is unknown? It isn’t entirely unknown, really, because we know the likelihood (In this example the prior is uninformative)</a:t>
            </a:r>
            <a:endParaRPr lang="en-GB" sz="2400" dirty="0">
              <a:solidFill>
                <a:schemeClr val="tx1"/>
              </a:solidFill>
              <a:latin typeface="Arial" pitchFamily="34" charset="0"/>
              <a:cs typeface="Arial" pitchFamily="34" charset="0"/>
            </a:endParaRPr>
          </a:p>
        </p:txBody>
      </p:sp>
      <p:pic>
        <p:nvPicPr>
          <p:cNvPr id="26626" name="Picture 2"/>
          <p:cNvPicPr>
            <a:picLocks noChangeAspect="1" noChangeArrowheads="1"/>
          </p:cNvPicPr>
          <p:nvPr/>
        </p:nvPicPr>
        <p:blipFill>
          <a:blip r:embed="rId2" cstate="print"/>
          <a:srcRect/>
          <a:stretch>
            <a:fillRect/>
          </a:stretch>
        </p:blipFill>
        <p:spPr bwMode="auto">
          <a:xfrm>
            <a:off x="838200" y="1875041"/>
            <a:ext cx="7239000" cy="5135359"/>
          </a:xfrm>
          <a:prstGeom prst="rect">
            <a:avLst/>
          </a:prstGeom>
          <a:noFill/>
          <a:ln w="9525">
            <a:noFill/>
            <a:miter lim="800000"/>
            <a:headEnd/>
            <a:tailEnd/>
          </a:ln>
          <a:effectLst/>
        </p:spPr>
      </p:pic>
      <p:sp>
        <p:nvSpPr>
          <p:cNvPr id="6" name="TextBox 5"/>
          <p:cNvSpPr txBox="1"/>
          <p:nvPr/>
        </p:nvSpPr>
        <p:spPr>
          <a:xfrm rot="16200000">
            <a:off x="342901" y="4105449"/>
            <a:ext cx="1371600" cy="400110"/>
          </a:xfrm>
          <a:prstGeom prst="rect">
            <a:avLst/>
          </a:prstGeom>
          <a:solidFill>
            <a:schemeClr val="bg1"/>
          </a:solidFill>
        </p:spPr>
        <p:txBody>
          <a:bodyPr wrap="square" rtlCol="0">
            <a:spAutoFit/>
          </a:bodyPr>
          <a:lstStyle/>
          <a:p>
            <a:r>
              <a:rPr lang="en-US" sz="2000" dirty="0" smtClean="0"/>
              <a:t>L(</a:t>
            </a:r>
            <a:r>
              <a:rPr lang="en-US" sz="2000" dirty="0" err="1" smtClean="0"/>
              <a:t>theta|y</a:t>
            </a:r>
            <a:r>
              <a:rPr lang="en-US" sz="2000" dirty="0" smtClean="0"/>
              <a:t>)</a:t>
            </a:r>
            <a:endParaRPr lang="en-GB" sz="2000" dirty="0"/>
          </a:p>
        </p:txBody>
      </p:sp>
      <p:sp>
        <p:nvSpPr>
          <p:cNvPr id="7" name="TextBox 6"/>
          <p:cNvSpPr txBox="1"/>
          <p:nvPr/>
        </p:nvSpPr>
        <p:spPr>
          <a:xfrm rot="16200000">
            <a:off x="3686145" y="3800649"/>
            <a:ext cx="1981200" cy="400110"/>
          </a:xfrm>
          <a:prstGeom prst="rect">
            <a:avLst/>
          </a:prstGeom>
          <a:solidFill>
            <a:schemeClr val="bg1"/>
          </a:solidFill>
        </p:spPr>
        <p:txBody>
          <a:bodyPr wrap="square" rtlCol="0">
            <a:spAutoFit/>
          </a:bodyPr>
          <a:lstStyle/>
          <a:p>
            <a:r>
              <a:rPr lang="en-US" sz="2000" dirty="0" err="1" smtClean="0"/>
              <a:t>Prob</a:t>
            </a:r>
            <a:r>
              <a:rPr lang="en-US" sz="2000" dirty="0" smtClean="0"/>
              <a:t>(</a:t>
            </a:r>
            <a:r>
              <a:rPr lang="en-US" sz="2000" dirty="0" err="1" smtClean="0"/>
              <a:t>theta|y</a:t>
            </a:r>
            <a:r>
              <a:rPr lang="en-US" sz="2000" dirty="0" smtClean="0"/>
              <a:t>)</a:t>
            </a:r>
            <a:endParaRPr lang="en-GB" sz="2000" dirty="0"/>
          </a:p>
        </p:txBody>
      </p:sp>
      <p:sp>
        <p:nvSpPr>
          <p:cNvPr id="8" name="TextBox 7"/>
          <p:cNvSpPr txBox="1"/>
          <p:nvPr/>
        </p:nvSpPr>
        <p:spPr>
          <a:xfrm>
            <a:off x="2159268" y="2259772"/>
            <a:ext cx="1193532" cy="369332"/>
          </a:xfrm>
          <a:prstGeom prst="rect">
            <a:avLst/>
          </a:prstGeom>
          <a:noFill/>
        </p:spPr>
        <p:txBody>
          <a:bodyPr wrap="none" rtlCol="0">
            <a:spAutoFit/>
          </a:bodyPr>
          <a:lstStyle/>
          <a:p>
            <a:r>
              <a:rPr lang="en-US" dirty="0" smtClean="0">
                <a:solidFill>
                  <a:srgbClr val="0000FF"/>
                </a:solidFill>
              </a:rPr>
              <a:t>Likelihood </a:t>
            </a:r>
            <a:endParaRPr lang="en-GB" dirty="0">
              <a:solidFill>
                <a:srgbClr val="0000FF"/>
              </a:solidFill>
            </a:endParaRPr>
          </a:p>
        </p:txBody>
      </p:sp>
      <p:sp>
        <p:nvSpPr>
          <p:cNvPr id="9" name="TextBox 8"/>
          <p:cNvSpPr txBox="1"/>
          <p:nvPr/>
        </p:nvSpPr>
        <p:spPr>
          <a:xfrm>
            <a:off x="5924910" y="2183572"/>
            <a:ext cx="1085490" cy="369332"/>
          </a:xfrm>
          <a:prstGeom prst="rect">
            <a:avLst/>
          </a:prstGeom>
          <a:noFill/>
        </p:spPr>
        <p:txBody>
          <a:bodyPr wrap="none" rtlCol="0">
            <a:spAutoFit/>
          </a:bodyPr>
          <a:lstStyle/>
          <a:p>
            <a:r>
              <a:rPr lang="en-US" dirty="0" smtClean="0">
                <a:solidFill>
                  <a:srgbClr val="0000FF"/>
                </a:solidFill>
              </a:rPr>
              <a:t>Posterior </a:t>
            </a:r>
            <a:endParaRPr lang="en-GB" dirty="0">
              <a:solidFill>
                <a:srgbClr val="0000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Breathe through your left nostril</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47813"/>
            <a:ext cx="7772400" cy="1500187"/>
          </a:xfrm>
        </p:spPr>
        <p:txBody>
          <a:bodyPr>
            <a:noAutofit/>
          </a:bodyPr>
          <a:lstStyle/>
          <a:p>
            <a:r>
              <a:rPr lang="en-US" sz="2400" i="1" dirty="0" smtClean="0">
                <a:solidFill>
                  <a:schemeClr val="tx1"/>
                </a:solidFill>
              </a:rPr>
              <a:t>“The genie cannot be put back into the bottle. The Bayesian machine, together with MCMC, is arguably the most powerful mechanism ever created for processing data and knowledge”</a:t>
            </a:r>
          </a:p>
          <a:p>
            <a:r>
              <a:rPr lang="en-US" sz="2400" i="1" dirty="0" smtClean="0">
                <a:solidFill>
                  <a:schemeClr val="tx1"/>
                </a:solidFill>
              </a:rPr>
              <a:t>				Berger (2000)</a:t>
            </a:r>
            <a:endParaRPr lang="en-GB" sz="2400" i="1" dirty="0">
              <a:solidFill>
                <a:schemeClr val="tx1"/>
              </a:solidFill>
            </a:endParaRPr>
          </a:p>
        </p:txBody>
      </p:sp>
      <p:sp>
        <p:nvSpPr>
          <p:cNvPr id="4" name="Text Placeholder 2"/>
          <p:cNvSpPr txBox="1">
            <a:spLocks/>
          </p:cNvSpPr>
          <p:nvPr/>
        </p:nvSpPr>
        <p:spPr>
          <a:xfrm>
            <a:off x="685800" y="3757613"/>
            <a:ext cx="7772400" cy="1500187"/>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1" u="none" strike="noStrike" kern="1200" cap="none" spc="0" normalizeH="0" baseline="0" noProof="0" dirty="0" smtClean="0">
                <a:ln>
                  <a:noFill/>
                </a:ln>
                <a:solidFill>
                  <a:schemeClr val="tx1"/>
                </a:solidFill>
                <a:effectLst/>
                <a:uLnTx/>
                <a:uFillTx/>
                <a:latin typeface="+mn-lt"/>
                <a:ea typeface="+mn-ea"/>
                <a:cs typeface="+mn-cs"/>
              </a:rPr>
              <a:t>“Gibbs sampling can be dangerous”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1" u="none" strike="noStrike" kern="1200" cap="none" spc="0" normalizeH="0" baseline="0" noProof="0" dirty="0" smtClean="0">
                <a:ln>
                  <a:noFill/>
                </a:ln>
                <a:solidFill>
                  <a:schemeClr val="tx1"/>
                </a:solidFill>
                <a:effectLst/>
                <a:uLnTx/>
                <a:uFillTx/>
                <a:latin typeface="+mn-lt"/>
                <a:ea typeface="+mn-ea"/>
                <a:cs typeface="+mn-cs"/>
              </a:rPr>
              <a:t>				BUGs project</a:t>
            </a:r>
            <a:r>
              <a:rPr kumimoji="0" lang="en-US" sz="2400" b="0" i="1" u="none" strike="noStrike" kern="1200" cap="none" spc="0" normalizeH="0" noProof="0" dirty="0" smtClean="0">
                <a:ln>
                  <a:noFill/>
                </a:ln>
                <a:solidFill>
                  <a:schemeClr val="tx1"/>
                </a:solidFill>
                <a:effectLst/>
                <a:uLnTx/>
                <a:uFillTx/>
                <a:latin typeface="+mn-lt"/>
                <a:ea typeface="+mn-ea"/>
                <a:cs typeface="+mn-cs"/>
              </a:rPr>
              <a:t> documentation</a:t>
            </a:r>
            <a:endParaRPr kumimoji="0" lang="en-GB" sz="24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dirty="0" smtClean="0"/>
              <a:t>Intuition for MCMC: Creating the rug of values using Metropolis algorithm</a:t>
            </a:r>
            <a:endParaRPr lang="en-GB" sz="2800" dirty="0"/>
          </a:p>
        </p:txBody>
      </p:sp>
      <p:sp>
        <p:nvSpPr>
          <p:cNvPr id="4" name="Title 1"/>
          <p:cNvSpPr txBox="1">
            <a:spLocks/>
          </p:cNvSpPr>
          <p:nvPr/>
        </p:nvSpPr>
        <p:spPr>
          <a:xfrm>
            <a:off x="381000" y="2438400"/>
            <a:ext cx="8229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MCMC outputs the rug as an ordered vector</a:t>
            </a:r>
            <a:r>
              <a:rPr kumimoji="0" lang="en-US" sz="24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a:t>
            </a:r>
            <a:r>
              <a:rPr kumimoji="0" lang="el-GR" sz="24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θ</a:t>
            </a:r>
            <a:r>
              <a:rPr kumimoji="0" lang="en-US" sz="24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=x, containing elements </a:t>
            </a:r>
            <a:r>
              <a:rPr kumimoji="0" lang="en-US" sz="2400" b="0" i="1" u="none" strike="noStrike" kern="1200" cap="none" spc="0" normalizeH="0" noProof="0" dirty="0" err="1" smtClean="0">
                <a:ln>
                  <a:noFill/>
                </a:ln>
                <a:solidFill>
                  <a:schemeClr val="tx1"/>
                </a:solidFill>
                <a:effectLst/>
                <a:uLnTx/>
                <a:uFillTx/>
                <a:latin typeface="Arial" pitchFamily="34" charset="0"/>
                <a:ea typeface="+mj-ea"/>
                <a:cs typeface="Arial" pitchFamily="34" charset="0"/>
              </a:rPr>
              <a:t>x</a:t>
            </a:r>
            <a:r>
              <a:rPr kumimoji="0" lang="en-US" sz="2400" b="0" i="1" u="none" strike="noStrike" kern="1200" cap="none" spc="0" normalizeH="0" baseline="-25000" noProof="0" dirty="0" err="1" smtClean="0">
                <a:ln>
                  <a:noFill/>
                </a:ln>
                <a:solidFill>
                  <a:schemeClr val="tx1"/>
                </a:solidFill>
                <a:effectLst/>
                <a:uLnTx/>
                <a:uFillTx/>
                <a:latin typeface="Arial" pitchFamily="34" charset="0"/>
                <a:ea typeface="+mj-ea"/>
                <a:cs typeface="Arial" pitchFamily="34" charset="0"/>
              </a:rPr>
              <a:t>t</a:t>
            </a:r>
            <a:r>
              <a:rPr kumimoji="0" lang="en-US" sz="2400" b="0" i="1" u="none" strike="noStrike" kern="1200" cap="none" spc="0" normalizeH="0" baseline="-25000" noProof="0" dirty="0" smtClean="0">
                <a:ln>
                  <a:noFill/>
                </a:ln>
                <a:solidFill>
                  <a:schemeClr val="tx1"/>
                </a:solidFill>
                <a:effectLst/>
                <a:uLnTx/>
                <a:uFillTx/>
                <a:latin typeface="Arial" pitchFamily="34" charset="0"/>
                <a:ea typeface="+mj-ea"/>
                <a:cs typeface="Arial" pitchFamily="34" charset="0"/>
              </a:rPr>
              <a:t> </a:t>
            </a:r>
            <a:r>
              <a:rPr kumimoji="0" lang="en-US" sz="24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where t=1,……n.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400" i="1" dirty="0" smtClean="0">
              <a:latin typeface="Arial" pitchFamily="34" charset="0"/>
              <a:ea typeface="+mj-ea"/>
              <a:cs typeface="Arial" pitchFamily="34" charset="0"/>
            </a:endParaRPr>
          </a:p>
          <a:p>
            <a:pPr lvl="0">
              <a:spcBef>
                <a:spcPct val="0"/>
              </a:spcBef>
            </a:pPr>
            <a:r>
              <a:rPr lang="en-US" sz="2400" i="1" dirty="0" err="1" smtClean="0">
                <a:latin typeface="Arial" pitchFamily="34" charset="0"/>
                <a:cs typeface="Arial" pitchFamily="34" charset="0"/>
              </a:rPr>
              <a:t>x</a:t>
            </a:r>
            <a:r>
              <a:rPr lang="en-US" sz="2400" i="1" baseline="-25000" dirty="0" err="1" smtClean="0">
                <a:latin typeface="Arial" pitchFamily="34" charset="0"/>
                <a:cs typeface="Arial" pitchFamily="34" charset="0"/>
              </a:rPr>
              <a:t>t</a:t>
            </a:r>
            <a:r>
              <a:rPr lang="en-US" sz="2400" dirty="0" smtClean="0">
                <a:latin typeface="Arial" pitchFamily="34" charset="0"/>
                <a:cs typeface="Arial" pitchFamily="34" charset="0"/>
              </a:rPr>
              <a:t>=value of vector at time </a:t>
            </a:r>
            <a:r>
              <a:rPr lang="en-US" sz="2400" i="1" dirty="0" smtClean="0">
                <a:latin typeface="Arial" pitchFamily="34" charset="0"/>
                <a:cs typeface="Arial" pitchFamily="34" charset="0"/>
              </a:rPr>
              <a:t>t</a:t>
            </a:r>
          </a:p>
          <a:p>
            <a:pPr lvl="0">
              <a:spcBef>
                <a:spcPct val="0"/>
              </a:spcBef>
            </a:pPr>
            <a:endParaRPr kumimoji="0" lang="en-US" sz="2400" b="0" i="1" u="none" strike="noStrike" kern="1200" cap="none" spc="0" normalizeH="0" noProof="0" dirty="0" smtClean="0">
              <a:ln>
                <a:noFill/>
              </a:ln>
              <a:solidFill>
                <a:schemeClr val="tx1"/>
              </a:solidFill>
              <a:effectLst/>
              <a:uLnTx/>
              <a:uFillTx/>
              <a:latin typeface="Arial" pitchFamily="34" charset="0"/>
              <a:ea typeface="+mj-ea"/>
              <a:cs typeface="Arial" pitchFamily="34" charset="0"/>
            </a:endParaRPr>
          </a:p>
          <a:p>
            <a:pPr lvl="0">
              <a:spcBef>
                <a:spcPct val="0"/>
              </a:spcBef>
            </a:pPr>
            <a:r>
              <a:rPr lang="en-US" sz="2400" i="1" dirty="0" smtClean="0">
                <a:latin typeface="Arial" pitchFamily="34" charset="0"/>
                <a:cs typeface="Arial" pitchFamily="34" charset="0"/>
              </a:rPr>
              <a:t>Z</a:t>
            </a:r>
            <a:r>
              <a:rPr lang="en-US" sz="2400" i="1" baseline="-25000" dirty="0" smtClean="0">
                <a:latin typeface="Arial" pitchFamily="34" charset="0"/>
                <a:cs typeface="Arial" pitchFamily="34" charset="0"/>
              </a:rPr>
              <a:t>t+1</a:t>
            </a:r>
            <a:r>
              <a:rPr lang="en-US" sz="2400" dirty="0" smtClean="0">
                <a:latin typeface="Arial" pitchFamily="34" charset="0"/>
                <a:cs typeface="Arial" pitchFamily="34" charset="0"/>
              </a:rPr>
              <a:t>= proposed new value of vector at next step in chain</a:t>
            </a:r>
            <a:endParaRPr kumimoji="0" lang="en-US" sz="2400" b="0" i="1" u="none" strike="noStrike" kern="1200" cap="none" spc="0" normalizeH="0" noProof="0" dirty="0" smtClean="0">
              <a:ln>
                <a:noFill/>
              </a:ln>
              <a:solidFill>
                <a:schemeClr val="tx1"/>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400" baseline="0" dirty="0" smtClean="0">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30722" name="Picture 2" descr="http://www.nowpublishers.com/10.1561%5CEDA10%5C1000000011%5Ceda01113x.gif"/>
          <p:cNvPicPr>
            <a:picLocks noChangeAspect="1" noChangeArrowheads="1"/>
          </p:cNvPicPr>
          <p:nvPr/>
        </p:nvPicPr>
        <p:blipFill>
          <a:blip r:embed="rId3" cstate="print"/>
          <a:srcRect r="55020"/>
          <a:stretch>
            <a:fillRect/>
          </a:stretch>
        </p:blipFill>
        <p:spPr bwMode="auto">
          <a:xfrm>
            <a:off x="6553200" y="3962400"/>
            <a:ext cx="2133600" cy="2533651"/>
          </a:xfrm>
          <a:prstGeom prst="rect">
            <a:avLst/>
          </a:prstGeom>
          <a:noFill/>
        </p:spPr>
      </p:pic>
      <p:sp>
        <p:nvSpPr>
          <p:cNvPr id="30724" name="AutoShape 4" descr="Andrei Markov"/>
          <p:cNvSpPr>
            <a:spLocks noChangeAspect="1" noChangeArrowheads="1"/>
          </p:cNvSpPr>
          <p:nvPr/>
        </p:nvSpPr>
        <p:spPr bwMode="auto">
          <a:xfrm>
            <a:off x="155575" y="-327025"/>
            <a:ext cx="895350" cy="685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26" name="AutoShape 6" descr="Andrei Markov"/>
          <p:cNvSpPr>
            <a:spLocks noChangeAspect="1" noChangeArrowheads="1"/>
          </p:cNvSpPr>
          <p:nvPr/>
        </p:nvSpPr>
        <p:spPr bwMode="auto">
          <a:xfrm>
            <a:off x="155575" y="-327025"/>
            <a:ext cx="885825" cy="685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3983" y="4191000"/>
            <a:ext cx="6777817" cy="1938992"/>
          </a:xfrm>
          <a:prstGeom prst="rect">
            <a:avLst/>
          </a:prstGeom>
          <a:noFill/>
        </p:spPr>
        <p:txBody>
          <a:bodyPr wrap="none" rtlCol="0">
            <a:spAutoFit/>
          </a:bodyPr>
          <a:lstStyle/>
          <a:p>
            <a:r>
              <a:rPr lang="en-US" sz="2400" dirty="0" smtClean="0"/>
              <a:t>We have a probability rule that allows us to </a:t>
            </a:r>
          </a:p>
          <a:p>
            <a:r>
              <a:rPr lang="en-US" sz="2400" dirty="0" smtClean="0"/>
              <a:t>compare the proposed new value z with the current</a:t>
            </a:r>
          </a:p>
          <a:p>
            <a:r>
              <a:rPr lang="en-US" sz="2400" dirty="0" smtClean="0"/>
              <a:t> value of x. If z is more probable than x, it becomes x.</a:t>
            </a:r>
          </a:p>
          <a:p>
            <a:r>
              <a:rPr lang="en-US" sz="2400" dirty="0" smtClean="0"/>
              <a:t> Otherwise, we keep x. This provides us with the rug </a:t>
            </a:r>
          </a:p>
          <a:p>
            <a:r>
              <a:rPr lang="en-US" sz="2400" dirty="0" smtClean="0"/>
              <a:t>of values for </a:t>
            </a:r>
            <a:r>
              <a:rPr lang="el-GR" sz="2400" dirty="0" smtClean="0"/>
              <a:t>θ</a:t>
            </a:r>
            <a:r>
              <a:rPr lang="en-US" sz="2400"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2800" dirty="0" smtClean="0">
                <a:solidFill>
                  <a:srgbClr val="0000FF"/>
                </a:solidFill>
                <a:cs typeface="Arial" pitchFamily="34" charset="0"/>
              </a:rPr>
              <a:t>Remember the </a:t>
            </a:r>
            <a:r>
              <a:rPr lang="en-US" sz="2800" i="1" dirty="0" err="1" smtClean="0">
                <a:solidFill>
                  <a:srgbClr val="0000FF"/>
                </a:solidFill>
                <a:cs typeface="Arial" pitchFamily="34" charset="0"/>
              </a:rPr>
              <a:t>x</a:t>
            </a:r>
            <a:r>
              <a:rPr lang="en-US" sz="2800" dirty="0" err="1" smtClean="0">
                <a:solidFill>
                  <a:srgbClr val="0000FF"/>
                </a:solidFill>
                <a:cs typeface="Arial" pitchFamily="34" charset="0"/>
              </a:rPr>
              <a:t>’s</a:t>
            </a:r>
            <a:r>
              <a:rPr lang="en-US" sz="2800" dirty="0" smtClean="0">
                <a:solidFill>
                  <a:srgbClr val="0000FF"/>
                </a:solidFill>
                <a:cs typeface="Arial" pitchFamily="34" charset="0"/>
              </a:rPr>
              <a:t> are our estimates of </a:t>
            </a:r>
            <a:r>
              <a:rPr lang="el-GR" sz="2800" dirty="0" smtClean="0">
                <a:solidFill>
                  <a:srgbClr val="0000FF"/>
                </a:solidFill>
                <a:cs typeface="Arial" pitchFamily="34" charset="0"/>
              </a:rPr>
              <a:t>θ</a:t>
            </a:r>
            <a:r>
              <a:rPr lang="en-US" sz="2800" dirty="0" smtClean="0">
                <a:solidFill>
                  <a:srgbClr val="0000FF"/>
                </a:solidFill>
                <a:cs typeface="Arial" pitchFamily="34" charset="0"/>
              </a:rPr>
              <a:t/>
            </a:r>
            <a:br>
              <a:rPr lang="en-US" sz="2800" dirty="0" smtClean="0">
                <a:solidFill>
                  <a:srgbClr val="0000FF"/>
                </a:solidFill>
                <a:cs typeface="Arial" pitchFamily="34" charset="0"/>
              </a:rPr>
            </a:br>
            <a:r>
              <a:rPr lang="en-US" sz="2800" dirty="0" smtClean="0">
                <a:solidFill>
                  <a:srgbClr val="0000FF"/>
                </a:solidFill>
                <a:cs typeface="Arial" pitchFamily="34" charset="0"/>
              </a:rPr>
              <a:t/>
            </a:r>
            <a:br>
              <a:rPr lang="en-US" sz="2800" dirty="0" smtClean="0">
                <a:solidFill>
                  <a:srgbClr val="0000FF"/>
                </a:solidFill>
                <a:cs typeface="Arial" pitchFamily="34" charset="0"/>
              </a:rPr>
            </a:br>
            <a:r>
              <a:rPr lang="en-US" sz="3100" b="1" dirty="0" smtClean="0">
                <a:solidFill>
                  <a:srgbClr val="0000FF"/>
                </a:solidFill>
                <a:cs typeface="Arial" pitchFamily="34" charset="0"/>
              </a:rPr>
              <a:t>The Rug</a:t>
            </a:r>
            <a:endParaRPr lang="en-GB" sz="3100" b="1" dirty="0">
              <a:solidFill>
                <a:srgbClr val="0000FF"/>
              </a:solidFill>
              <a:cs typeface="Arial" pitchFamily="34" charset="0"/>
            </a:endParaRPr>
          </a:p>
        </p:txBody>
      </p:sp>
      <p:sp>
        <p:nvSpPr>
          <p:cNvPr id="3" name="Content Placeholder 2"/>
          <p:cNvSpPr>
            <a:spLocks noGrp="1"/>
          </p:cNvSpPr>
          <p:nvPr>
            <p:ph idx="1"/>
          </p:nvPr>
        </p:nvSpPr>
        <p:spPr>
          <a:xfrm>
            <a:off x="228600" y="1676400"/>
            <a:ext cx="8458200" cy="4525963"/>
          </a:xfrm>
        </p:spPr>
        <p:txBody>
          <a:bodyPr>
            <a:normAutofit/>
          </a:bodyPr>
          <a:lstStyle/>
          <a:p>
            <a:pPr marL="0" indent="0">
              <a:buNone/>
            </a:pPr>
            <a:r>
              <a:rPr lang="en-US" sz="1800" i="1" dirty="0" smtClean="0"/>
              <a:t>t	         1	      2	             3	                   4	            5……………n</a:t>
            </a:r>
          </a:p>
          <a:p>
            <a:pPr marL="0" indent="0">
              <a:buNone/>
            </a:pPr>
            <a:endParaRPr lang="en-US" sz="1800" i="1" dirty="0" smtClean="0"/>
          </a:p>
          <a:p>
            <a:pPr marL="0" indent="0">
              <a:buNone/>
            </a:pPr>
            <a:r>
              <a:rPr lang="en-US" sz="1800" i="1" dirty="0" smtClean="0"/>
              <a:t>Proposal (z)       	        z2	            z3	                 z4	              z5……………</a:t>
            </a:r>
            <a:r>
              <a:rPr lang="en-US" sz="1800" i="1" dirty="0" err="1" smtClean="0"/>
              <a:t>zn</a:t>
            </a:r>
            <a:endParaRPr lang="en-US" sz="1800" i="1" dirty="0" smtClean="0"/>
          </a:p>
          <a:p>
            <a:pPr marL="0" indent="0">
              <a:buNone/>
            </a:pPr>
            <a:endParaRPr lang="en-US" sz="1800" i="1" dirty="0" smtClean="0"/>
          </a:p>
          <a:p>
            <a:pPr marL="0" indent="0">
              <a:buNone/>
            </a:pPr>
            <a:r>
              <a:rPr lang="en-US" sz="1800" i="1" dirty="0" smtClean="0"/>
              <a:t>Rule		  p(z2)&gt;p(x1)      p(x2)&gt;p(z3) p(x3)&gt;p(z4)        p(z5)&gt;p(x4)	 </a:t>
            </a:r>
          </a:p>
          <a:p>
            <a:pPr marL="0" indent="0">
              <a:buNone/>
            </a:pPr>
            <a:endParaRPr lang="en-US" sz="1800" i="1" dirty="0" smtClean="0"/>
          </a:p>
          <a:p>
            <a:pPr marL="0" indent="0">
              <a:buNone/>
            </a:pPr>
            <a:r>
              <a:rPr lang="en-US" sz="1800" i="1" dirty="0" smtClean="0"/>
              <a:t>Chain (x)            x1	    x2=z2	        x3=x2             x4=x3	       x5=z5….</a:t>
            </a:r>
          </a:p>
          <a:p>
            <a:pPr marL="0" indent="0">
              <a:buNone/>
            </a:pPr>
            <a:endParaRPr lang="en-US" sz="1800" i="1" dirty="0" smtClean="0"/>
          </a:p>
          <a:p>
            <a:pPr marL="0" indent="0">
              <a:buNone/>
            </a:pPr>
            <a:r>
              <a:rPr lang="en-US" sz="2000" dirty="0" smtClean="0"/>
              <a:t>As the chain gets longer, the more probable values  are retained more frequently than the  less probable ones. This is what gives the proper shape to the simulated distribution.</a:t>
            </a:r>
          </a:p>
          <a:p>
            <a:pPr marL="0" indent="0">
              <a:buNone/>
            </a:pPr>
            <a:endParaRPr lang="en-US" sz="1800" dirty="0" smtClean="0"/>
          </a:p>
          <a:p>
            <a:pPr marL="0" indent="0">
              <a:buNone/>
            </a:pPr>
            <a:endParaRPr lang="en-GB"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wickedly clever idea behind MCMC</a:t>
            </a:r>
            <a:endParaRPr lang="en-GB" dirty="0"/>
          </a:p>
        </p:txBody>
      </p:sp>
      <p:sp>
        <p:nvSpPr>
          <p:cNvPr id="3" name="Content Placeholder 2"/>
          <p:cNvSpPr>
            <a:spLocks noGrp="1"/>
          </p:cNvSpPr>
          <p:nvPr>
            <p:ph idx="1"/>
          </p:nvPr>
        </p:nvSpPr>
        <p:spPr/>
        <p:txBody>
          <a:bodyPr>
            <a:normAutofit/>
          </a:bodyPr>
          <a:lstStyle/>
          <a:p>
            <a:r>
              <a:rPr lang="en-US" sz="3000" dirty="0" smtClean="0"/>
              <a:t>We don’t know the posterior distribution of </a:t>
            </a:r>
            <a:r>
              <a:rPr lang="el-GR" sz="3000" dirty="0" smtClean="0"/>
              <a:t>θ</a:t>
            </a:r>
            <a:r>
              <a:rPr lang="en-US" sz="3000" dirty="0" smtClean="0"/>
              <a:t>, but we can simulate its density using a series of random draws accumulated in a Markov chain.</a:t>
            </a:r>
          </a:p>
          <a:p>
            <a:endParaRPr lang="en-US" sz="3000" dirty="0" smtClean="0"/>
          </a:p>
          <a:p>
            <a:r>
              <a:rPr lang="en-US" sz="3000" dirty="0" smtClean="0"/>
              <a:t>The priors and the data, acting through the likelihoods, arbitrate which draws are kept in the chain and which are rejected.</a:t>
            </a:r>
            <a:endParaRPr lang="en-GB" sz="3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Metropolis: The simplest MCMC</a:t>
            </a:r>
            <a:endParaRPr lang="en-GB" dirty="0"/>
          </a:p>
        </p:txBody>
      </p:sp>
      <p:graphicFrame>
        <p:nvGraphicFramePr>
          <p:cNvPr id="44034" name="Object 2"/>
          <p:cNvGraphicFramePr>
            <a:graphicFrameLocks noChangeAspect="1"/>
          </p:cNvGraphicFramePr>
          <p:nvPr/>
        </p:nvGraphicFramePr>
        <p:xfrm>
          <a:off x="1219200" y="2667000"/>
          <a:ext cx="4953000" cy="3459552"/>
        </p:xfrm>
        <a:graphic>
          <a:graphicData uri="http://schemas.openxmlformats.org/presentationml/2006/ole">
            <mc:AlternateContent xmlns:mc="http://schemas.openxmlformats.org/markup-compatibility/2006">
              <mc:Choice xmlns:v="urn:schemas-microsoft-com:vml" Requires="v">
                <p:oleObj spid="_x0000_s44059" name="Equation" r:id="rId3" imgW="2311200" imgH="1612800" progId="Equation.3">
                  <p:embed/>
                </p:oleObj>
              </mc:Choice>
              <mc:Fallback>
                <p:oleObj name="Equation" r:id="rId3" imgW="2311200" imgH="1612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667000"/>
                        <a:ext cx="4953000" cy="3459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295016" y="990600"/>
            <a:ext cx="8812990" cy="1200329"/>
          </a:xfrm>
          <a:prstGeom prst="rect">
            <a:avLst/>
          </a:prstGeom>
          <a:noFill/>
        </p:spPr>
        <p:txBody>
          <a:bodyPr wrap="none" rtlCol="0">
            <a:spAutoFit/>
          </a:bodyPr>
          <a:lstStyle/>
          <a:p>
            <a:r>
              <a:rPr lang="en-US" sz="2400" dirty="0" smtClean="0"/>
              <a:t>We start with an arbitrary value of </a:t>
            </a:r>
            <a:r>
              <a:rPr lang="el-GR" sz="2400" dirty="0" smtClean="0"/>
              <a:t>θ</a:t>
            </a:r>
            <a:r>
              <a:rPr lang="en-US" sz="2400" dirty="0" smtClean="0"/>
              <a:t>=x</a:t>
            </a:r>
            <a:r>
              <a:rPr lang="en-US" sz="2400" baseline="-25000" dirty="0" smtClean="0"/>
              <a:t>1</a:t>
            </a:r>
            <a:r>
              <a:rPr lang="en-US" sz="2400" dirty="0" smtClean="0"/>
              <a:t>. We then draw a new value </a:t>
            </a:r>
          </a:p>
          <a:p>
            <a:r>
              <a:rPr lang="en-US" sz="2400" dirty="0" smtClean="0"/>
              <a:t>for </a:t>
            </a:r>
            <a:r>
              <a:rPr lang="el-GR" sz="2400" dirty="0"/>
              <a:t>θ</a:t>
            </a:r>
            <a:r>
              <a:rPr lang="en-US" sz="2400" dirty="0" smtClean="0"/>
              <a:t>, z</a:t>
            </a:r>
            <a:r>
              <a:rPr lang="en-US" sz="2400" baseline="-25000" dirty="0" smtClean="0"/>
              <a:t>t+1</a:t>
            </a:r>
            <a:r>
              <a:rPr lang="en-US" sz="2400" dirty="0" smtClean="0"/>
              <a:t>, from an arbitrary symmetric probability distribution (more </a:t>
            </a:r>
          </a:p>
          <a:p>
            <a:r>
              <a:rPr lang="en-US" sz="2400" dirty="0" smtClean="0"/>
              <a:t>about symmetry to follow).  We calculate the ratio of the two, R.</a:t>
            </a:r>
            <a:endParaRPr lang="en-GB"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clever bit</a:t>
            </a:r>
            <a:endParaRPr lang="en-GB" dirty="0"/>
          </a:p>
        </p:txBody>
      </p:sp>
      <p:graphicFrame>
        <p:nvGraphicFramePr>
          <p:cNvPr id="45058" name="Object 2"/>
          <p:cNvGraphicFramePr>
            <a:graphicFrameLocks noChangeAspect="1"/>
          </p:cNvGraphicFramePr>
          <p:nvPr>
            <p:extLst>
              <p:ext uri="{D42A27DB-BD31-4B8C-83A1-F6EECF244321}">
                <p14:modId xmlns:p14="http://schemas.microsoft.com/office/powerpoint/2010/main" val="3139510070"/>
              </p:ext>
            </p:extLst>
          </p:nvPr>
        </p:nvGraphicFramePr>
        <p:xfrm>
          <a:off x="1447800" y="1703388"/>
          <a:ext cx="5257800" cy="4164012"/>
        </p:xfrm>
        <a:graphic>
          <a:graphicData uri="http://schemas.openxmlformats.org/presentationml/2006/ole">
            <mc:AlternateContent xmlns:mc="http://schemas.openxmlformats.org/markup-compatibility/2006">
              <mc:Choice xmlns:v="urn:schemas-microsoft-com:vml" Requires="v">
                <p:oleObj spid="_x0000_s45083" name="Equation" r:id="rId3" imgW="2311200" imgH="1828800" progId="Equation.3">
                  <p:embed/>
                </p:oleObj>
              </mc:Choice>
              <mc:Fallback>
                <p:oleObj name="Equation" r:id="rId3" imgW="2311200" imgH="1828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703388"/>
                        <a:ext cx="5257800" cy="416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Connector 5"/>
          <p:cNvCxnSpPr/>
          <p:nvPr/>
        </p:nvCxnSpPr>
        <p:spPr>
          <a:xfrm flipV="1">
            <a:off x="3810000" y="2133600"/>
            <a:ext cx="30480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505200" y="3429000"/>
            <a:ext cx="30480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Metropolis algorithm</a:t>
            </a:r>
            <a:endParaRPr lang="en-GB" dirty="0"/>
          </a:p>
        </p:txBody>
      </p:sp>
      <p:sp>
        <p:nvSpPr>
          <p:cNvPr id="3" name="Content Placeholder 2"/>
          <p:cNvSpPr>
            <a:spLocks noGrp="1"/>
          </p:cNvSpPr>
          <p:nvPr>
            <p:ph idx="1"/>
          </p:nvPr>
        </p:nvSpPr>
        <p:spPr>
          <a:xfrm>
            <a:off x="457200" y="1295400"/>
            <a:ext cx="8229600" cy="4525963"/>
          </a:xfrm>
        </p:spPr>
        <p:txBody>
          <a:bodyPr>
            <a:normAutofit/>
          </a:bodyPr>
          <a:lstStyle/>
          <a:p>
            <a:r>
              <a:rPr lang="en-US" sz="3000" dirty="0" smtClean="0"/>
              <a:t>Calculate R based on likelihoods and prior distributions (i.e., the numerator of </a:t>
            </a:r>
            <a:r>
              <a:rPr lang="en-US" sz="3000" dirty="0" err="1" smtClean="0"/>
              <a:t>Bayes</a:t>
            </a:r>
            <a:r>
              <a:rPr lang="en-US" sz="3000" dirty="0" smtClean="0"/>
              <a:t> law).</a:t>
            </a:r>
          </a:p>
          <a:p>
            <a:endParaRPr lang="en-US" sz="3000" dirty="0" smtClean="0"/>
          </a:p>
          <a:p>
            <a:r>
              <a:rPr lang="en-US" sz="3000" dirty="0" smtClean="0"/>
              <a:t>Draw a random number U from a uniform distribution between 0 and 1.</a:t>
            </a:r>
          </a:p>
          <a:p>
            <a:endParaRPr lang="en-US" sz="3000" dirty="0" smtClean="0"/>
          </a:p>
          <a:p>
            <a:r>
              <a:rPr lang="en-US" sz="3000" dirty="0" smtClean="0"/>
              <a:t>If R &gt; U, we keep z</a:t>
            </a:r>
            <a:r>
              <a:rPr lang="en-US" sz="3000" baseline="-25000" dirty="0" smtClean="0"/>
              <a:t>t+1</a:t>
            </a:r>
            <a:r>
              <a:rPr lang="en-US" sz="3000" dirty="0" smtClean="0"/>
              <a:t> as  the next value in the chain. Otherwise, we keep x</a:t>
            </a:r>
            <a:r>
              <a:rPr lang="en-US" sz="3000" baseline="-25000" dirty="0" smtClean="0"/>
              <a:t>1</a:t>
            </a:r>
            <a:r>
              <a:rPr lang="en-US" sz="3000" dirty="0" smtClean="0"/>
              <a:t> as the next value.</a:t>
            </a:r>
            <a:endParaRPr lang="en-GB" sz="3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0000FF"/>
                </a:solidFill>
                <a:cs typeface="Arial" pitchFamily="34" charset="0"/>
              </a:rPr>
              <a:t>You will also see</a:t>
            </a:r>
            <a:endParaRPr lang="en-GB" dirty="0">
              <a:solidFill>
                <a:srgbClr val="0000FF"/>
              </a:solidFill>
              <a:cs typeface="Arial" pitchFamily="34" charset="0"/>
            </a:endParaRPr>
          </a:p>
        </p:txBody>
      </p:sp>
      <p:sp>
        <p:nvSpPr>
          <p:cNvPr id="3" name="Content Placeholder 2"/>
          <p:cNvSpPr>
            <a:spLocks noGrp="1"/>
          </p:cNvSpPr>
          <p:nvPr>
            <p:ph idx="1"/>
          </p:nvPr>
        </p:nvSpPr>
        <p:spPr>
          <a:xfrm>
            <a:off x="304800" y="1371600"/>
            <a:ext cx="8382000" cy="4525963"/>
          </a:xfrm>
        </p:spPr>
        <p:txBody>
          <a:bodyPr>
            <a:normAutofit fontScale="92500" lnSpcReduction="20000"/>
          </a:bodyPr>
          <a:lstStyle/>
          <a:p>
            <a:r>
              <a:rPr lang="en-US" dirty="0" smtClean="0"/>
              <a:t>Calculate R based on likelihoods and prior distributions (i.e., the numerator of </a:t>
            </a:r>
            <a:r>
              <a:rPr lang="en-US" dirty="0" err="1" smtClean="0"/>
              <a:t>Bayes</a:t>
            </a:r>
            <a:r>
              <a:rPr lang="en-US" dirty="0" smtClean="0"/>
              <a:t> law). </a:t>
            </a:r>
          </a:p>
          <a:p>
            <a:endParaRPr lang="en-US" dirty="0" smtClean="0"/>
          </a:p>
          <a:p>
            <a:r>
              <a:rPr lang="en-US" dirty="0" smtClean="0"/>
              <a:t>Draw a random number U from a uniform distribution between 0 and 1.</a:t>
            </a:r>
          </a:p>
          <a:p>
            <a:endParaRPr lang="en-US" dirty="0" smtClean="0"/>
          </a:p>
          <a:p>
            <a:r>
              <a:rPr lang="en-US" dirty="0" smtClean="0"/>
              <a:t>If R≥1, we keep z</a:t>
            </a:r>
            <a:r>
              <a:rPr lang="en-US" baseline="-25000" dirty="0" smtClean="0"/>
              <a:t>t+1</a:t>
            </a:r>
            <a:r>
              <a:rPr lang="en-US" dirty="0" smtClean="0"/>
              <a:t> as  the next value in the chain.</a:t>
            </a:r>
          </a:p>
          <a:p>
            <a:endParaRPr lang="en-US" dirty="0" smtClean="0"/>
          </a:p>
          <a:p>
            <a:r>
              <a:rPr lang="en-US" dirty="0" smtClean="0"/>
              <a:t>If R≤1, we keep z</a:t>
            </a:r>
            <a:r>
              <a:rPr lang="en-US" baseline="-25000" dirty="0" smtClean="0"/>
              <a:t>t+1</a:t>
            </a:r>
            <a:r>
              <a:rPr lang="en-US" dirty="0" smtClean="0"/>
              <a:t> as  the next value in the chain with probability R and keep x</a:t>
            </a:r>
            <a:r>
              <a:rPr lang="en-US" baseline="-25000" dirty="0" smtClean="0"/>
              <a:t>1</a:t>
            </a:r>
            <a:r>
              <a:rPr lang="en-US" dirty="0" smtClean="0"/>
              <a:t> with probability 1-R.</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solidFill>
                  <a:srgbClr val="0000FF"/>
                </a:solidFill>
                <a:cs typeface="Arial" pitchFamily="34" charset="0"/>
              </a:rPr>
              <a:t>You will also see</a:t>
            </a:r>
            <a:endParaRPr lang="en-GB" dirty="0">
              <a:solidFill>
                <a:srgbClr val="0000FF"/>
              </a:solidFill>
              <a:cs typeface="Arial" pitchFamily="34" charset="0"/>
            </a:endParaRPr>
          </a:p>
        </p:txBody>
      </p:sp>
      <p:graphicFrame>
        <p:nvGraphicFramePr>
          <p:cNvPr id="5" name="Object 4"/>
          <p:cNvGraphicFramePr>
            <a:graphicFrameLocks noChangeAspect="1"/>
          </p:cNvGraphicFramePr>
          <p:nvPr/>
        </p:nvGraphicFramePr>
        <p:xfrm>
          <a:off x="1401011" y="1828800"/>
          <a:ext cx="4999789" cy="1079500"/>
        </p:xfrm>
        <a:graphic>
          <a:graphicData uri="http://schemas.openxmlformats.org/presentationml/2006/ole">
            <mc:AlternateContent xmlns:mc="http://schemas.openxmlformats.org/markup-compatibility/2006">
              <mc:Choice xmlns:v="urn:schemas-microsoft-com:vml" Requires="v">
                <p:oleObj spid="_x0000_s46107" name="Equation" r:id="rId3" imgW="2234880" imgH="482400" progId="Equation.3">
                  <p:embed/>
                </p:oleObj>
              </mc:Choice>
              <mc:Fallback>
                <p:oleObj name="Equation" r:id="rId3" imgW="223488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011" y="1828800"/>
                        <a:ext cx="4999789"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838200" y="3886200"/>
            <a:ext cx="7706405" cy="892552"/>
          </a:xfrm>
          <a:prstGeom prst="rect">
            <a:avLst/>
          </a:prstGeom>
          <a:noFill/>
        </p:spPr>
        <p:txBody>
          <a:bodyPr wrap="none" rtlCol="0">
            <a:spAutoFit/>
          </a:bodyPr>
          <a:lstStyle/>
          <a:p>
            <a:r>
              <a:rPr lang="en-US" sz="2600" dirty="0" smtClean="0"/>
              <a:t>Keep  z as the next value in the chain with probability R </a:t>
            </a:r>
          </a:p>
          <a:p>
            <a:r>
              <a:rPr lang="en-US" sz="2600" dirty="0" smtClean="0"/>
              <a:t>and keep x with probability (1-R)</a:t>
            </a:r>
            <a:endParaRPr lang="en-GB" sz="2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Breathe through your left nostril</a:t>
            </a:r>
            <a:endParaRPr lang="en-GB" dirty="0"/>
          </a:p>
        </p:txBody>
      </p:sp>
    </p:spTree>
    <p:extLst>
      <p:ext uri="{BB962C8B-B14F-4D97-AF65-F5344CB8AC3E}">
        <p14:creationId xmlns:p14="http://schemas.microsoft.com/office/powerpoint/2010/main" val="1412130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 simple example</a:t>
            </a:r>
            <a:endParaRPr lang="en-GB" dirty="0"/>
          </a:p>
        </p:txBody>
      </p:sp>
      <p:sp>
        <p:nvSpPr>
          <p:cNvPr id="3" name="Content Placeholder 2"/>
          <p:cNvSpPr>
            <a:spLocks noGrp="1"/>
          </p:cNvSpPr>
          <p:nvPr>
            <p:ph idx="1"/>
          </p:nvPr>
        </p:nvSpPr>
        <p:spPr>
          <a:xfrm>
            <a:off x="457200" y="1219200"/>
            <a:ext cx="8229600" cy="4525963"/>
          </a:xfrm>
        </p:spPr>
        <p:txBody>
          <a:bodyPr>
            <a:normAutofit/>
          </a:bodyPr>
          <a:lstStyle/>
          <a:p>
            <a:r>
              <a:rPr lang="en-US" sz="2800" dirty="0" smtClean="0"/>
              <a:t>We are interested in estimating the prevalence (p) of the </a:t>
            </a:r>
            <a:r>
              <a:rPr lang="en-US" sz="2800" dirty="0" err="1" smtClean="0"/>
              <a:t>chrytid</a:t>
            </a:r>
            <a:r>
              <a:rPr lang="en-US" sz="2800" dirty="0" smtClean="0"/>
              <a:t> fungus in a population of frogs.</a:t>
            </a:r>
          </a:p>
          <a:p>
            <a:r>
              <a:rPr lang="en-US" sz="2800" dirty="0" smtClean="0"/>
              <a:t>We are sort of lazy, so we only sample 12 frogs of which 3 are infected.</a:t>
            </a:r>
          </a:p>
          <a:p>
            <a:r>
              <a:rPr lang="en-US" sz="2800" dirty="0" smtClean="0"/>
              <a:t>What is our best estimate of prevalence?</a:t>
            </a:r>
          </a:p>
          <a:p>
            <a:r>
              <a:rPr lang="en-US" sz="2800" dirty="0" smtClean="0"/>
              <a:t>You could calculate the posterior with one equation but that’s not the point.</a:t>
            </a:r>
          </a:p>
          <a:p>
            <a:r>
              <a:rPr lang="en-US" sz="2800" dirty="0" smtClean="0"/>
              <a:t>By the way, how would you calculate the posterior?</a:t>
            </a:r>
            <a:endParaRPr lang="en-GB"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How to specify a Bayesian model</a:t>
            </a:r>
            <a:endParaRPr lang="en-GB" dirty="0"/>
          </a:p>
        </p:txBody>
      </p:sp>
      <p:sp>
        <p:nvSpPr>
          <p:cNvPr id="3" name="Content Placeholder 2"/>
          <p:cNvSpPr>
            <a:spLocks noGrp="1"/>
          </p:cNvSpPr>
          <p:nvPr>
            <p:ph idx="1"/>
          </p:nvPr>
        </p:nvSpPr>
        <p:spPr>
          <a:xfrm>
            <a:off x="457200" y="990600"/>
            <a:ext cx="8229600" cy="4525963"/>
          </a:xfrm>
        </p:spPr>
        <p:txBody>
          <a:bodyPr>
            <a:normAutofit fontScale="92500" lnSpcReduction="10000"/>
          </a:bodyPr>
          <a:lstStyle/>
          <a:p>
            <a:r>
              <a:rPr lang="en-US" dirty="0"/>
              <a:t>Write down the deterministic model of </a:t>
            </a:r>
            <a:r>
              <a:rPr lang="en-US" dirty="0" smtClean="0"/>
              <a:t>the </a:t>
            </a:r>
            <a:r>
              <a:rPr lang="en-GB" dirty="0" smtClean="0"/>
              <a:t>ecological </a:t>
            </a:r>
            <a:r>
              <a:rPr lang="en-GB" dirty="0"/>
              <a:t>process</a:t>
            </a:r>
          </a:p>
          <a:p>
            <a:r>
              <a:rPr lang="en-US" dirty="0" smtClean="0"/>
              <a:t>Write </a:t>
            </a:r>
            <a:r>
              <a:rPr lang="en-US" dirty="0"/>
              <a:t>down the numerator of </a:t>
            </a:r>
            <a:r>
              <a:rPr lang="en-US" dirty="0" err="1"/>
              <a:t>Bayes</a:t>
            </a:r>
            <a:r>
              <a:rPr lang="en-US" dirty="0"/>
              <a:t> law </a:t>
            </a:r>
            <a:r>
              <a:rPr lang="en-US" dirty="0" smtClean="0"/>
              <a:t>in terms </a:t>
            </a:r>
            <a:r>
              <a:rPr lang="en-US" dirty="0"/>
              <a:t>of the parameters in </a:t>
            </a:r>
            <a:r>
              <a:rPr lang="en-US" dirty="0" smtClean="0"/>
              <a:t>your deterministic </a:t>
            </a:r>
            <a:r>
              <a:rPr lang="en-US" dirty="0"/>
              <a:t>model and the uncertainties.</a:t>
            </a:r>
          </a:p>
          <a:p>
            <a:r>
              <a:rPr lang="en-US" dirty="0" smtClean="0"/>
              <a:t>Choose </a:t>
            </a:r>
            <a:r>
              <a:rPr lang="en-US" dirty="0"/>
              <a:t>appropriate distributions for </a:t>
            </a:r>
            <a:r>
              <a:rPr lang="en-US" dirty="0" smtClean="0"/>
              <a:t>all </a:t>
            </a:r>
            <a:r>
              <a:rPr lang="en-GB" dirty="0" smtClean="0"/>
              <a:t>probabilities</a:t>
            </a:r>
            <a:r>
              <a:rPr lang="en-GB" dirty="0"/>
              <a:t>.</a:t>
            </a:r>
          </a:p>
          <a:p>
            <a:r>
              <a:rPr lang="en-GB" dirty="0" smtClean="0"/>
              <a:t>Choose </a:t>
            </a:r>
            <a:r>
              <a:rPr lang="en-GB" dirty="0"/>
              <a:t>values for priors.</a:t>
            </a:r>
          </a:p>
          <a:p>
            <a:r>
              <a:rPr lang="en-GB" dirty="0" smtClean="0"/>
              <a:t>Done.</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dirty="0" smtClean="0"/>
              <a:t>Derivation of beta-binomial conjugate prior</a:t>
            </a:r>
            <a:endParaRPr lang="en-GB" sz="2800" dirty="0"/>
          </a:p>
        </p:txBody>
      </p:sp>
      <p:sp>
        <p:nvSpPr>
          <p:cNvPr id="5" name="TextBox 4"/>
          <p:cNvSpPr txBox="1"/>
          <p:nvPr/>
        </p:nvSpPr>
        <p:spPr>
          <a:xfrm flipH="1">
            <a:off x="457199" y="762000"/>
            <a:ext cx="8077199" cy="707886"/>
          </a:xfrm>
          <a:prstGeom prst="rect">
            <a:avLst/>
          </a:prstGeom>
          <a:noFill/>
        </p:spPr>
        <p:txBody>
          <a:bodyPr wrap="square" rtlCol="0">
            <a:spAutoFit/>
          </a:bodyPr>
          <a:lstStyle/>
          <a:p>
            <a:r>
              <a:rPr lang="en-US" sz="2000" dirty="0" smtClean="0"/>
              <a:t>We want to estimate  the posterior distribution of the parameter p, the proportion of successes on </a:t>
            </a:r>
            <a:r>
              <a:rPr lang="en-US" sz="2000" i="1" dirty="0" smtClean="0"/>
              <a:t>n</a:t>
            </a:r>
            <a:r>
              <a:rPr lang="en-US" sz="2000" dirty="0" smtClean="0"/>
              <a:t> trials with </a:t>
            </a:r>
            <a:r>
              <a:rPr lang="en-US" sz="2000" i="1" dirty="0" smtClean="0"/>
              <a:t>y</a:t>
            </a:r>
            <a:r>
              <a:rPr lang="en-US" sz="2000" dirty="0" smtClean="0"/>
              <a:t> successes. Using </a:t>
            </a:r>
            <a:r>
              <a:rPr lang="en-US" sz="2000" dirty="0" err="1" smtClean="0"/>
              <a:t>Bayes</a:t>
            </a:r>
            <a:r>
              <a:rPr lang="en-US" sz="2000" dirty="0" smtClean="0"/>
              <a:t> theorem:</a:t>
            </a:r>
            <a:endParaRPr lang="en-GB" sz="2000" dirty="0"/>
          </a:p>
        </p:txBody>
      </p:sp>
      <p:graphicFrame>
        <p:nvGraphicFramePr>
          <p:cNvPr id="6" name="Object 5"/>
          <p:cNvGraphicFramePr>
            <a:graphicFrameLocks noChangeAspect="1"/>
          </p:cNvGraphicFramePr>
          <p:nvPr>
            <p:extLst>
              <p:ext uri="{D42A27DB-BD31-4B8C-83A1-F6EECF244321}">
                <p14:modId xmlns:p14="http://schemas.microsoft.com/office/powerpoint/2010/main" val="2519972150"/>
              </p:ext>
            </p:extLst>
          </p:nvPr>
        </p:nvGraphicFramePr>
        <p:xfrm>
          <a:off x="1066800" y="1524000"/>
          <a:ext cx="6096000" cy="5200650"/>
        </p:xfrm>
        <a:graphic>
          <a:graphicData uri="http://schemas.openxmlformats.org/presentationml/2006/ole">
            <mc:AlternateContent xmlns:mc="http://schemas.openxmlformats.org/markup-compatibility/2006">
              <mc:Choice xmlns:v="urn:schemas-microsoft-com:vml" Requires="v">
                <p:oleObj spid="_x0000_s80912" name="Equation" r:id="rId3" imgW="3619440" imgH="3288960" progId="Equation.3">
                  <p:embed/>
                </p:oleObj>
              </mc:Choice>
              <mc:Fallback>
                <p:oleObj name="Equation" r:id="rId3" imgW="3619440" imgH="3288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24000"/>
                        <a:ext cx="6096000" cy="5200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94123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calculation of posterior</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3968608495"/>
              </p:ext>
            </p:extLst>
          </p:nvPr>
        </p:nvGraphicFramePr>
        <p:xfrm>
          <a:off x="304800" y="1447800"/>
          <a:ext cx="8001000" cy="4989512"/>
        </p:xfrm>
        <a:graphic>
          <a:graphicData uri="http://schemas.openxmlformats.org/presentationml/2006/ole">
            <mc:AlternateContent xmlns:mc="http://schemas.openxmlformats.org/markup-compatibility/2006">
              <mc:Choice xmlns:v="urn:schemas-microsoft-com:vml" Requires="v">
                <p:oleObj spid="_x0000_s47133" name="Equation" r:id="rId3" imgW="4127400" imgH="2489040" progId="Equation.3">
                  <p:embed/>
                </p:oleObj>
              </mc:Choice>
              <mc:Fallback>
                <p:oleObj name="Equation" r:id="rId3" imgW="4127400" imgH="2489040" progId="Equation.3">
                  <p:embed/>
                  <p:pic>
                    <p:nvPicPr>
                      <p:cNvPr id="0" name="Picture 2"/>
                      <p:cNvPicPr>
                        <a:picLocks noChangeAspect="1" noChangeArrowheads="1"/>
                      </p:cNvPicPr>
                      <p:nvPr/>
                    </p:nvPicPr>
                    <p:blipFill>
                      <a:blip r:embed="rId4"/>
                      <a:srcRect/>
                      <a:stretch>
                        <a:fillRect/>
                      </a:stretch>
                    </p:blipFill>
                    <p:spPr bwMode="auto">
                      <a:xfrm>
                        <a:off x="304800" y="1447800"/>
                        <a:ext cx="8001000" cy="4989512"/>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setup</a:t>
            </a:r>
            <a:endParaRPr lang="en-GB" dirty="0"/>
          </a:p>
        </p:txBody>
      </p:sp>
      <p:sp>
        <p:nvSpPr>
          <p:cNvPr id="3" name="Content Placeholder 2"/>
          <p:cNvSpPr>
            <a:spLocks noGrp="1"/>
          </p:cNvSpPr>
          <p:nvPr>
            <p:ph idx="1"/>
          </p:nvPr>
        </p:nvSpPr>
        <p:spPr>
          <a:xfrm>
            <a:off x="533400" y="1189037"/>
            <a:ext cx="8229600" cy="4525963"/>
          </a:xfrm>
        </p:spPr>
        <p:txBody>
          <a:bodyPr>
            <a:normAutofit/>
          </a:bodyPr>
          <a:lstStyle/>
          <a:p>
            <a:r>
              <a:rPr lang="en-US" sz="3000" dirty="0" smtClean="0"/>
              <a:t>Data= 3 successes (y) out of 12 trials (n)</a:t>
            </a:r>
          </a:p>
          <a:p>
            <a:r>
              <a:rPr lang="en-US" sz="3000" dirty="0" smtClean="0"/>
              <a:t>Likelihood: binomial(s=3|</a:t>
            </a:r>
            <a:r>
              <a:rPr lang="el-GR" sz="3000" dirty="0" smtClean="0"/>
              <a:t>θ</a:t>
            </a:r>
            <a:r>
              <a:rPr lang="en-US" sz="3000" dirty="0" smtClean="0"/>
              <a:t>,n=12)</a:t>
            </a:r>
          </a:p>
          <a:p>
            <a:r>
              <a:rPr lang="en-US" sz="3000" dirty="0" smtClean="0"/>
              <a:t>We want to estimate P(</a:t>
            </a:r>
            <a:r>
              <a:rPr lang="el-GR" sz="3000" dirty="0" smtClean="0"/>
              <a:t>θ</a:t>
            </a:r>
            <a:r>
              <a:rPr lang="en-US" sz="3000" dirty="0" smtClean="0"/>
              <a:t>|y), the posterior distribution of </a:t>
            </a:r>
            <a:r>
              <a:rPr lang="el-GR" sz="3000" dirty="0" smtClean="0"/>
              <a:t>θ</a:t>
            </a:r>
            <a:r>
              <a:rPr lang="en-US" sz="3000" dirty="0" smtClean="0"/>
              <a:t>.</a:t>
            </a:r>
          </a:p>
          <a:p>
            <a:r>
              <a:rPr lang="en-US" sz="3000" dirty="0" smtClean="0"/>
              <a:t>We assume that we have no prior information. </a:t>
            </a:r>
          </a:p>
          <a:p>
            <a:endParaRPr lang="en-US" sz="3000" dirty="0" smtClean="0"/>
          </a:p>
          <a:p>
            <a:r>
              <a:rPr lang="en-US" sz="3000" dirty="0" smtClean="0"/>
              <a:t>The numerator of </a:t>
            </a:r>
            <a:r>
              <a:rPr lang="en-US" sz="3000" dirty="0" err="1" smtClean="0"/>
              <a:t>Bayes</a:t>
            </a:r>
            <a:r>
              <a:rPr lang="en-US" sz="3000" dirty="0" smtClean="0"/>
              <a:t> theorem:</a:t>
            </a:r>
          </a:p>
          <a:p>
            <a:endParaRPr lang="en-GB" sz="3000" dirty="0"/>
          </a:p>
        </p:txBody>
      </p:sp>
      <p:graphicFrame>
        <p:nvGraphicFramePr>
          <p:cNvPr id="48130" name="Object 2"/>
          <p:cNvGraphicFramePr>
            <a:graphicFrameLocks noChangeAspect="1"/>
          </p:cNvGraphicFramePr>
          <p:nvPr/>
        </p:nvGraphicFramePr>
        <p:xfrm>
          <a:off x="1371599" y="5334000"/>
          <a:ext cx="5867401" cy="457200"/>
        </p:xfrm>
        <a:graphic>
          <a:graphicData uri="http://schemas.openxmlformats.org/presentationml/2006/ole">
            <mc:AlternateContent xmlns:mc="http://schemas.openxmlformats.org/markup-compatibility/2006">
              <mc:Choice xmlns:v="urn:schemas-microsoft-com:vml" Requires="v">
                <p:oleObj spid="_x0000_s48155" name="Equation" r:id="rId3" imgW="2476440" imgH="203040" progId="Equation.3">
                  <p:embed/>
                </p:oleObj>
              </mc:Choice>
              <mc:Fallback>
                <p:oleObj name="Equation" r:id="rId3" imgW="247644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599" y="5334000"/>
                        <a:ext cx="58674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pieces of Metropolis</a:t>
            </a:r>
            <a:endParaRPr lang="en-GB" dirty="0"/>
          </a:p>
        </p:txBody>
      </p:sp>
      <p:sp>
        <p:nvSpPr>
          <p:cNvPr id="3" name="Content Placeholder 2"/>
          <p:cNvSpPr>
            <a:spLocks noGrp="1"/>
          </p:cNvSpPr>
          <p:nvPr>
            <p:ph idx="1"/>
          </p:nvPr>
        </p:nvSpPr>
        <p:spPr>
          <a:xfrm>
            <a:off x="457200" y="1295400"/>
            <a:ext cx="8229600" cy="4525963"/>
          </a:xfrm>
        </p:spPr>
        <p:txBody>
          <a:bodyPr>
            <a:normAutofit/>
          </a:bodyPr>
          <a:lstStyle/>
          <a:p>
            <a:r>
              <a:rPr lang="en-US" sz="2800" dirty="0" smtClean="0"/>
              <a:t>A function for the likelihood</a:t>
            </a:r>
          </a:p>
          <a:p>
            <a:r>
              <a:rPr lang="en-US" sz="2800" dirty="0" smtClean="0"/>
              <a:t>A function for the prior</a:t>
            </a:r>
          </a:p>
          <a:p>
            <a:r>
              <a:rPr lang="en-US" sz="2800" dirty="0" smtClean="0"/>
              <a:t>A vector to store the chain (retained values)</a:t>
            </a:r>
          </a:p>
          <a:p>
            <a:r>
              <a:rPr lang="en-US" sz="2800" dirty="0" smtClean="0"/>
              <a:t>An initial guess at the parameter value</a:t>
            </a:r>
          </a:p>
          <a:p>
            <a:r>
              <a:rPr lang="en-US" sz="2800" dirty="0" smtClean="0"/>
              <a:t>A vector containing random draws from a specified proposal distribution</a:t>
            </a:r>
          </a:p>
          <a:p>
            <a:r>
              <a:rPr lang="en-US" sz="2800" dirty="0" smtClean="0"/>
              <a:t>A vector containing uniform 0-1 random variables to make decisions whether to keep the current value in the chain or the proposed new value.</a:t>
            </a:r>
            <a:endParaRPr lang="en-GB"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0000FF"/>
                </a:solidFill>
                <a:cs typeface="Arial" pitchFamily="34" charset="0"/>
              </a:rPr>
              <a:t>Exercise: the fungus</a:t>
            </a:r>
            <a:endParaRPr lang="en-GB" dirty="0">
              <a:solidFill>
                <a:srgbClr val="0000FF"/>
              </a:solidFill>
              <a:cs typeface="Arial" pitchFamily="34" charset="0"/>
            </a:endParaRPr>
          </a:p>
        </p:txBody>
      </p:sp>
      <p:sp>
        <p:nvSpPr>
          <p:cNvPr id="3" name="Content Placeholder 2"/>
          <p:cNvSpPr>
            <a:spLocks noGrp="1"/>
          </p:cNvSpPr>
          <p:nvPr>
            <p:ph idx="1"/>
          </p:nvPr>
        </p:nvSpPr>
        <p:spPr>
          <a:xfrm>
            <a:off x="152400" y="838200"/>
            <a:ext cx="8839200" cy="4525963"/>
          </a:xfrm>
        </p:spPr>
        <p:txBody>
          <a:bodyPr>
            <a:noAutofit/>
          </a:bodyPr>
          <a:lstStyle/>
          <a:p>
            <a:pPr marL="347472">
              <a:spcBef>
                <a:spcPts val="200"/>
              </a:spcBef>
              <a:spcAft>
                <a:spcPts val="200"/>
              </a:spcAft>
            </a:pPr>
            <a:r>
              <a:rPr lang="en-US" sz="2500" dirty="0" smtClean="0"/>
              <a:t>Implement the algorithm for Metropolis sampler to estimate </a:t>
            </a:r>
            <a:r>
              <a:rPr lang="el-GR" sz="2500" dirty="0" smtClean="0"/>
              <a:t>φ</a:t>
            </a:r>
            <a:r>
              <a:rPr lang="en-US" sz="2500" dirty="0" smtClean="0"/>
              <a:t>, the </a:t>
            </a:r>
            <a:r>
              <a:rPr lang="en-US" sz="2500" dirty="0" err="1" smtClean="0"/>
              <a:t>chrytid</a:t>
            </a:r>
            <a:r>
              <a:rPr lang="en-US" sz="2500" dirty="0" smtClean="0"/>
              <a:t> fungus prevalence. </a:t>
            </a:r>
          </a:p>
          <a:p>
            <a:pPr marL="347472">
              <a:spcBef>
                <a:spcPts val="200"/>
              </a:spcBef>
              <a:spcAft>
                <a:spcPts val="200"/>
              </a:spcAft>
            </a:pPr>
            <a:endParaRPr lang="en-US" sz="2500" dirty="0" smtClean="0"/>
          </a:p>
          <a:p>
            <a:pPr marL="347472">
              <a:spcBef>
                <a:spcPts val="200"/>
              </a:spcBef>
              <a:spcAft>
                <a:spcPts val="200"/>
              </a:spcAft>
            </a:pPr>
            <a:r>
              <a:rPr lang="en-US" sz="2500" dirty="0" smtClean="0"/>
              <a:t>Use a uniform 0-1 as your proposal distribution. Assume no prior information, that is, </a:t>
            </a:r>
          </a:p>
          <a:p>
            <a:pPr marL="347472">
              <a:spcBef>
                <a:spcPts val="200"/>
              </a:spcBef>
              <a:spcAft>
                <a:spcPts val="200"/>
              </a:spcAft>
              <a:buNone/>
            </a:pPr>
            <a:r>
              <a:rPr lang="en-US" sz="2500" dirty="0" smtClean="0"/>
              <a:t>        prior(</a:t>
            </a:r>
            <a:r>
              <a:rPr lang="el-GR" sz="2500" dirty="0" smtClean="0"/>
              <a:t>φ</a:t>
            </a:r>
            <a:r>
              <a:rPr lang="en-US" sz="2500" dirty="0" smtClean="0"/>
              <a:t>)=uniform(0,1). [</a:t>
            </a:r>
            <a:r>
              <a:rPr lang="en-US" sz="2500" dirty="0" smtClean="0">
                <a:solidFill>
                  <a:srgbClr val="FF0000"/>
                </a:solidFill>
              </a:rPr>
              <a:t>You could also use beta but this might convince you skeptics…]</a:t>
            </a:r>
          </a:p>
          <a:p>
            <a:pPr marL="347472">
              <a:spcBef>
                <a:spcPts val="200"/>
              </a:spcBef>
              <a:spcAft>
                <a:spcPts val="200"/>
              </a:spcAft>
              <a:buNone/>
            </a:pPr>
            <a:endParaRPr lang="en-US" sz="2500" dirty="0" smtClean="0">
              <a:solidFill>
                <a:srgbClr val="FF0000"/>
              </a:solidFill>
            </a:endParaRPr>
          </a:p>
          <a:p>
            <a:pPr marL="347472">
              <a:spcBef>
                <a:spcPts val="200"/>
              </a:spcBef>
              <a:spcAft>
                <a:spcPts val="200"/>
              </a:spcAft>
            </a:pPr>
            <a:r>
              <a:rPr lang="en-US" sz="2500" dirty="0" smtClean="0"/>
              <a:t>Plot the known and estimated value of </a:t>
            </a:r>
            <a:r>
              <a:rPr lang="el-GR" sz="2500" dirty="0" smtClean="0"/>
              <a:t>φ</a:t>
            </a:r>
            <a:r>
              <a:rPr lang="en-US" sz="2500" dirty="0" smtClean="0"/>
              <a:t> as a function of the number of iterations.</a:t>
            </a:r>
          </a:p>
          <a:p>
            <a:pPr marL="347472">
              <a:spcBef>
                <a:spcPts val="200"/>
              </a:spcBef>
              <a:spcAft>
                <a:spcPts val="200"/>
              </a:spcAft>
            </a:pPr>
            <a:endParaRPr lang="en-US" sz="2500" dirty="0" smtClean="0"/>
          </a:p>
          <a:p>
            <a:pPr marL="347472">
              <a:spcBef>
                <a:spcPts val="200"/>
              </a:spcBef>
              <a:spcAft>
                <a:spcPts val="200"/>
              </a:spcAft>
            </a:pPr>
            <a:r>
              <a:rPr lang="en-US" sz="2500" dirty="0" smtClean="0"/>
              <a:t>Plot the estimated posterior distribution of </a:t>
            </a:r>
            <a:r>
              <a:rPr lang="el-GR" sz="2500" dirty="0" smtClean="0"/>
              <a:t>φ</a:t>
            </a:r>
            <a:r>
              <a:rPr lang="en-US" sz="2500" dirty="0" smtClean="0"/>
              <a:t> (smooth or a histogram) and overlay the exact calculation of the posterior.</a:t>
            </a:r>
          </a:p>
          <a:p>
            <a:pPr marL="347472">
              <a:spcBef>
                <a:spcPts val="200"/>
              </a:spcBef>
              <a:spcAft>
                <a:spcPts val="200"/>
              </a:spcAft>
            </a:pPr>
            <a:endParaRPr lang="en-GB" sz="25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9448800" cy="7171194"/>
          </a:xfrm>
          <a:prstGeom prst="rect">
            <a:avLst/>
          </a:prstGeom>
        </p:spPr>
        <p:txBody>
          <a:bodyPr wrap="square">
            <a:spAutoFit/>
          </a:bodyPr>
          <a:lstStyle/>
          <a:p>
            <a:r>
              <a:rPr lang="en-GB" sz="2000" dirty="0" err="1" smtClean="0"/>
              <a:t>ni</a:t>
            </a:r>
            <a:r>
              <a:rPr lang="en-GB" sz="2000" dirty="0" smtClean="0"/>
              <a:t> = 200000 </a:t>
            </a:r>
            <a:r>
              <a:rPr lang="en-GB" sz="2000" dirty="0" smtClean="0">
                <a:solidFill>
                  <a:srgbClr val="0000CC"/>
                </a:solidFill>
              </a:rPr>
              <a:t>#number of steps in chain</a:t>
            </a:r>
          </a:p>
          <a:p>
            <a:r>
              <a:rPr lang="en-US" sz="2000" dirty="0" err="1" smtClean="0"/>
              <a:t>burnin</a:t>
            </a:r>
            <a:r>
              <a:rPr lang="en-US" sz="2000" dirty="0" smtClean="0"/>
              <a:t>=10000 </a:t>
            </a:r>
          </a:p>
          <a:p>
            <a:r>
              <a:rPr lang="en-GB" sz="2000" dirty="0" smtClean="0"/>
              <a:t>x = numeric(</a:t>
            </a:r>
            <a:r>
              <a:rPr lang="en-GB" sz="2000" dirty="0" err="1" smtClean="0"/>
              <a:t>ni</a:t>
            </a:r>
            <a:r>
              <a:rPr lang="en-GB" sz="2000" dirty="0" smtClean="0"/>
              <a:t>) </a:t>
            </a:r>
            <a:r>
              <a:rPr lang="en-GB" sz="2000" dirty="0" smtClean="0">
                <a:solidFill>
                  <a:srgbClr val="0000CC"/>
                </a:solidFill>
              </a:rPr>
              <a:t>#vector to hold chain for phi</a:t>
            </a:r>
          </a:p>
          <a:p>
            <a:r>
              <a:rPr lang="en-GB" sz="2000" dirty="0" smtClean="0"/>
              <a:t>x[1] = 0.1  </a:t>
            </a:r>
            <a:r>
              <a:rPr lang="en-GB" sz="2000" dirty="0" smtClean="0">
                <a:solidFill>
                  <a:srgbClr val="0000CC"/>
                </a:solidFill>
              </a:rPr>
              <a:t>#initial value for chain</a:t>
            </a:r>
          </a:p>
          <a:p>
            <a:r>
              <a:rPr lang="en-GB" sz="2000" dirty="0" smtClean="0"/>
              <a:t>z = </a:t>
            </a:r>
            <a:r>
              <a:rPr lang="en-GB" sz="2000" dirty="0" err="1" smtClean="0"/>
              <a:t>runif</a:t>
            </a:r>
            <a:r>
              <a:rPr lang="en-GB" sz="2000" dirty="0" smtClean="0"/>
              <a:t>(ni,0,1) </a:t>
            </a:r>
            <a:r>
              <a:rPr lang="en-GB" sz="2000" dirty="0" smtClean="0">
                <a:solidFill>
                  <a:srgbClr val="0000CC"/>
                </a:solidFill>
              </a:rPr>
              <a:t># proposal distribution </a:t>
            </a:r>
          </a:p>
          <a:p>
            <a:r>
              <a:rPr lang="en-GB" sz="2000" dirty="0" smtClean="0"/>
              <a:t>u = </a:t>
            </a:r>
            <a:r>
              <a:rPr lang="en-GB" sz="2000" dirty="0" err="1" smtClean="0"/>
              <a:t>runif</a:t>
            </a:r>
            <a:r>
              <a:rPr lang="en-GB" sz="2000" dirty="0" smtClean="0"/>
              <a:t>(ni,0,1) </a:t>
            </a:r>
            <a:r>
              <a:rPr lang="en-GB" sz="2000" dirty="0" smtClean="0">
                <a:solidFill>
                  <a:srgbClr val="0000CC"/>
                </a:solidFill>
              </a:rPr>
              <a:t>#decision vector</a:t>
            </a:r>
          </a:p>
          <a:p>
            <a:endParaRPr lang="en-US" sz="2000" dirty="0" smtClean="0">
              <a:solidFill>
                <a:srgbClr val="0000CC"/>
              </a:solidFill>
            </a:endParaRPr>
          </a:p>
          <a:p>
            <a:r>
              <a:rPr lang="en-US" sz="2000" dirty="0" smtClean="0">
                <a:solidFill>
                  <a:srgbClr val="0000CC"/>
                </a:solidFill>
              </a:rPr>
              <a:t># likelihood function</a:t>
            </a:r>
            <a:endParaRPr lang="en-GB" sz="2000" dirty="0" smtClean="0">
              <a:solidFill>
                <a:srgbClr val="0000CC"/>
              </a:solidFill>
            </a:endParaRPr>
          </a:p>
          <a:p>
            <a:r>
              <a:rPr lang="en-US" sz="2000" dirty="0" smtClean="0"/>
              <a:t>L=function(phi)</a:t>
            </a:r>
            <a:r>
              <a:rPr lang="en-US" sz="2000" dirty="0" err="1" smtClean="0"/>
              <a:t>dbinom</a:t>
            </a:r>
            <a:r>
              <a:rPr lang="en-US" sz="2000" dirty="0" smtClean="0"/>
              <a:t>(3,size=12,prob=phi)</a:t>
            </a:r>
          </a:p>
          <a:p>
            <a:endParaRPr lang="en-US" sz="2000" dirty="0" smtClean="0"/>
          </a:p>
          <a:p>
            <a:r>
              <a:rPr lang="en-US" sz="2000" dirty="0" smtClean="0">
                <a:solidFill>
                  <a:srgbClr val="0000FF"/>
                </a:solidFill>
              </a:rPr>
              <a:t>#uninformative prior for phi =uniform prior between 0 and 1</a:t>
            </a:r>
          </a:p>
          <a:p>
            <a:r>
              <a:rPr lang="en-US" sz="2000" dirty="0" smtClean="0"/>
              <a:t>pr=function(m)</a:t>
            </a:r>
            <a:r>
              <a:rPr lang="en-US" sz="2000" dirty="0" err="1" smtClean="0"/>
              <a:t>dunif</a:t>
            </a:r>
            <a:r>
              <a:rPr lang="en-US" sz="2000" dirty="0" smtClean="0"/>
              <a:t>(x=</a:t>
            </a:r>
            <a:r>
              <a:rPr lang="en-US" sz="2000" dirty="0" err="1" smtClean="0"/>
              <a:t>m,min</a:t>
            </a:r>
            <a:r>
              <a:rPr lang="en-US" sz="2000" dirty="0" smtClean="0"/>
              <a:t>=0,max=1)</a:t>
            </a:r>
          </a:p>
          <a:p>
            <a:endParaRPr lang="en-US" sz="2000" dirty="0" smtClean="0"/>
          </a:p>
          <a:p>
            <a:r>
              <a:rPr lang="en-US" sz="2000" dirty="0" smtClean="0">
                <a:solidFill>
                  <a:srgbClr val="0000CC"/>
                </a:solidFill>
              </a:rPr>
              <a:t># move through the chain</a:t>
            </a:r>
            <a:endParaRPr lang="en-GB" sz="2000" dirty="0" smtClean="0">
              <a:solidFill>
                <a:srgbClr val="0000CC"/>
              </a:solidFill>
            </a:endParaRPr>
          </a:p>
          <a:p>
            <a:r>
              <a:rPr lang="en-GB" sz="2000" dirty="0" smtClean="0"/>
              <a:t>for(j in 2:ni){</a:t>
            </a:r>
          </a:p>
          <a:p>
            <a:r>
              <a:rPr lang="en-GB" sz="2000" dirty="0" smtClean="0"/>
              <a:t>	</a:t>
            </a:r>
            <a:r>
              <a:rPr lang="en-GB" sz="2000" dirty="0" smtClean="0">
                <a:solidFill>
                  <a:srgbClr val="0000CC"/>
                </a:solidFill>
              </a:rPr>
              <a:t>#get ratio of likelihoods * priors</a:t>
            </a:r>
          </a:p>
          <a:p>
            <a:r>
              <a:rPr lang="en-GB" sz="2000" dirty="0" smtClean="0"/>
              <a:t>	ratio = L(z[j]) *pr(z[j])  / L(x[j-1])*pr(x[j-1])</a:t>
            </a:r>
          </a:p>
          <a:p>
            <a:r>
              <a:rPr lang="en-GB" sz="2000" dirty="0" smtClean="0"/>
              <a:t>	</a:t>
            </a:r>
            <a:r>
              <a:rPr lang="en-GB" sz="2000" dirty="0" smtClean="0">
                <a:solidFill>
                  <a:srgbClr val="0000CC"/>
                </a:solidFill>
              </a:rPr>
              <a:t>#decide whether to keep proposal</a:t>
            </a:r>
          </a:p>
          <a:p>
            <a:r>
              <a:rPr lang="en-GB" sz="2000" dirty="0" smtClean="0"/>
              <a:t>	if (u[j] &lt; ratio) x[j] = z[j] else x[j] = x[j-1]</a:t>
            </a:r>
          </a:p>
          <a:p>
            <a:r>
              <a:rPr lang="en-GB" sz="2000" dirty="0" smtClean="0"/>
              <a:t>}</a:t>
            </a:r>
          </a:p>
          <a:p>
            <a:endParaRPr lang="en-GB" sz="2000" dirty="0" smtClean="0"/>
          </a:p>
          <a:p>
            <a:endParaRPr lang="en-GB" sz="2000" dirty="0" smtClean="0"/>
          </a:p>
          <a:p>
            <a:endParaRPr lang="en-GB" sz="2000" dirty="0"/>
          </a:p>
        </p:txBody>
      </p:sp>
      <p:sp>
        <p:nvSpPr>
          <p:cNvPr id="3" name="Oval 2"/>
          <p:cNvSpPr/>
          <p:nvPr/>
        </p:nvSpPr>
        <p:spPr>
          <a:xfrm>
            <a:off x="2133600" y="38100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057400" y="28956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62000" y="16764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38200" y="19812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28079842"/>
              </p:ext>
            </p:extLst>
          </p:nvPr>
        </p:nvGraphicFramePr>
        <p:xfrm>
          <a:off x="457199" y="609600"/>
          <a:ext cx="3962400" cy="5473805"/>
        </p:xfrm>
        <a:graphic>
          <a:graphicData uri="http://schemas.openxmlformats.org/drawingml/2006/table">
            <a:tbl>
              <a:tblPr/>
              <a:tblGrid>
                <a:gridCol w="401669"/>
                <a:gridCol w="817530"/>
                <a:gridCol w="900210"/>
                <a:gridCol w="858870"/>
                <a:gridCol w="984121"/>
              </a:tblGrid>
              <a:tr h="438548">
                <a:tc>
                  <a:txBody>
                    <a:bodyPr/>
                    <a:lstStyle/>
                    <a:p>
                      <a:pPr algn="ctr" fontAlgn="b"/>
                      <a:r>
                        <a:rPr lang="en-GB" sz="1600" b="0" i="0" u="none" strike="noStrike" dirty="0">
                          <a:solidFill>
                            <a:srgbClr val="000000"/>
                          </a:solidFill>
                          <a:latin typeface="Calibri"/>
                        </a:rPr>
                        <a:t>j</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GB" sz="1600" b="0" i="0" u="none" strike="noStrike" dirty="0">
                          <a:solidFill>
                            <a:srgbClr val="000000"/>
                          </a:solidFill>
                          <a:latin typeface="Calibri"/>
                        </a:rPr>
                        <a:t>z (prop)</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GB" sz="1600" b="0" i="0" u="none" strike="noStrike" dirty="0">
                          <a:solidFill>
                            <a:srgbClr val="000000"/>
                          </a:solidFill>
                          <a:latin typeface="Calibri"/>
                        </a:rPr>
                        <a:t>U</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GB" sz="1600" b="0" i="0" u="none" strike="noStrike" dirty="0">
                          <a:solidFill>
                            <a:srgbClr val="000000"/>
                          </a:solidFill>
                          <a:latin typeface="Calibri"/>
                        </a:rPr>
                        <a:t>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GB" sz="1600" b="0" i="0" u="none" strike="noStrike" dirty="0">
                          <a:solidFill>
                            <a:srgbClr val="000000"/>
                          </a:solidFill>
                          <a:latin typeface="Calibri"/>
                        </a:rPr>
                        <a:t>U&lt;R accept?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38803">
                <a:tc>
                  <a:txBody>
                    <a:bodyPr/>
                    <a:lstStyle/>
                    <a:p>
                      <a:pPr algn="r" fontAlgn="b"/>
                      <a:r>
                        <a:rPr lang="en-GB" sz="1600" b="0" i="0" u="none" strike="noStrike" dirty="0">
                          <a:solidFill>
                            <a:schemeClr val="tx1"/>
                          </a:solidFill>
                          <a:latin typeface="Calibri"/>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0.087806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600" b="0" i="0" u="none" strike="noStrike" dirty="0">
                        <a:solidFill>
                          <a:schemeClr val="tx1"/>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803">
                <a:tc>
                  <a:txBody>
                    <a:bodyPr/>
                    <a:lstStyle/>
                    <a:p>
                      <a:pPr algn="r" fontAlgn="b"/>
                      <a:r>
                        <a:rPr lang="en-GB" sz="1600" b="0" i="0" u="none" strike="noStrike">
                          <a:solidFill>
                            <a:schemeClr val="tx1"/>
                          </a:solidFill>
                          <a:latin typeface="Calibri"/>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chemeClr val="tx1"/>
                          </a:solidFill>
                          <a:latin typeface="Calibri"/>
                        </a:rPr>
                        <a:t>0.188121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rgbClr val="FF0000"/>
                          </a:solidFill>
                          <a:latin typeface="Calibri"/>
                        </a:rPr>
                        <a:t>0.188121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rgbClr val="FF0000"/>
                          </a:solidFill>
                          <a:latin typeface="Calibri"/>
                        </a:rPr>
                        <a:t>2.633613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FF0000"/>
                          </a:solidFill>
                          <a:latin typeface="Calibri"/>
                        </a:rPr>
                        <a:t>Yes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803">
                <a:tc>
                  <a:txBody>
                    <a:bodyPr/>
                    <a:lstStyle/>
                    <a:p>
                      <a:pPr algn="r" fontAlgn="b"/>
                      <a:r>
                        <a:rPr lang="en-GB" sz="1600" b="0" i="0" u="none" strike="noStrike">
                          <a:solidFill>
                            <a:schemeClr val="tx1"/>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chemeClr val="tx1"/>
                          </a:solidFill>
                          <a:latin typeface="Calibri"/>
                        </a:rPr>
                        <a:t>0.188121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0.715242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0.004415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chemeClr val="tx1"/>
                          </a:solidFill>
                          <a:latin typeface="Calibri"/>
                        </a:rPr>
                        <a:t>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803">
                <a:tc>
                  <a:txBody>
                    <a:bodyPr/>
                    <a:lstStyle/>
                    <a:p>
                      <a:pPr algn="r" fontAlgn="b"/>
                      <a:r>
                        <a:rPr lang="en-GB" sz="1600" b="0" i="0" u="none" strike="noStrike">
                          <a:solidFill>
                            <a:schemeClr val="tx1"/>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chemeClr val="tx1"/>
                          </a:solidFill>
                          <a:latin typeface="Calibri"/>
                        </a:rPr>
                        <a:t>0.188121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chemeClr val="tx1"/>
                          </a:solidFill>
                          <a:latin typeface="Calibri"/>
                        </a:rPr>
                        <a:t>0.709325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0.005182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chemeClr val="tx1"/>
                          </a:solidFill>
                          <a:latin typeface="Calibri"/>
                        </a:rPr>
                        <a:t>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803">
                <a:tc>
                  <a:txBody>
                    <a:bodyPr/>
                    <a:lstStyle/>
                    <a:p>
                      <a:pPr algn="r" fontAlgn="b"/>
                      <a:r>
                        <a:rPr lang="en-GB" sz="1600" b="0" i="0" u="none" strike="noStrike">
                          <a:solidFill>
                            <a:schemeClr val="tx1"/>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chemeClr val="tx1"/>
                          </a:solidFill>
                          <a:latin typeface="Calibri"/>
                        </a:rPr>
                        <a:t>0.428743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rgbClr val="FF0000"/>
                          </a:solidFill>
                          <a:latin typeface="Calibri"/>
                        </a:rPr>
                        <a:t>0.428743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rgbClr val="FF0000"/>
                          </a:solidFill>
                          <a:latin typeface="Calibri"/>
                        </a:rPr>
                        <a:t>0.500428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FF0000"/>
                          </a:solidFill>
                          <a:latin typeface="Calibri"/>
                        </a:rPr>
                        <a:t>Yes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803">
                <a:tc>
                  <a:txBody>
                    <a:bodyPr/>
                    <a:lstStyle/>
                    <a:p>
                      <a:pPr algn="r" fontAlgn="b"/>
                      <a:r>
                        <a:rPr lang="en-GB" sz="1600" b="0" i="0" u="none" strike="noStrike">
                          <a:solidFill>
                            <a:schemeClr val="tx1"/>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chemeClr val="tx1"/>
                          </a:solidFill>
                          <a:latin typeface="Calibri"/>
                        </a:rPr>
                        <a:t>0.428743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0.879641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7.07E-06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chemeClr val="tx1"/>
                          </a:solidFill>
                          <a:latin typeface="Calibri"/>
                        </a:rPr>
                        <a:t>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803">
                <a:tc>
                  <a:txBody>
                    <a:bodyPr/>
                    <a:lstStyle/>
                    <a:p>
                      <a:pPr algn="r" fontAlgn="b"/>
                      <a:r>
                        <a:rPr lang="en-GB" sz="1600" b="0" i="0" u="none" strike="noStrike">
                          <a:solidFill>
                            <a:schemeClr val="tx1"/>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0.428743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chemeClr val="tx1"/>
                          </a:solidFill>
                          <a:latin typeface="Calibri"/>
                        </a:rPr>
                        <a:t>0.677814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0.022815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chemeClr val="tx1"/>
                          </a:solidFill>
                          <a:latin typeface="Calibri"/>
                        </a:rPr>
                        <a:t>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803">
                <a:tc>
                  <a:txBody>
                    <a:bodyPr/>
                    <a:lstStyle/>
                    <a:p>
                      <a:pPr algn="r" fontAlgn="b"/>
                      <a:r>
                        <a:rPr lang="en-GB" sz="1600" b="0" i="0" u="none" strike="noStrike">
                          <a:solidFill>
                            <a:schemeClr val="tx1"/>
                          </a:solidFill>
                          <a:latin typeface="Calibri"/>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0.428743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chemeClr val="tx1"/>
                          </a:solidFill>
                          <a:latin typeface="Calibri"/>
                        </a:rPr>
                        <a:t>0.660766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0.033617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chemeClr val="tx1"/>
                          </a:solidFill>
                          <a:latin typeface="Calibri"/>
                        </a:rPr>
                        <a:t>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803">
                <a:tc>
                  <a:txBody>
                    <a:bodyPr/>
                    <a:lstStyle/>
                    <a:p>
                      <a:pPr algn="r" fontAlgn="b"/>
                      <a:r>
                        <a:rPr lang="en-GB" sz="1600" b="0" i="0" u="none" strike="noStrike">
                          <a:solidFill>
                            <a:schemeClr val="tx1"/>
                          </a:solidFill>
                          <a:latin typeface="Calibri"/>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0.428743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chemeClr val="tx1"/>
                          </a:solidFill>
                          <a:latin typeface="Calibri"/>
                        </a:rPr>
                        <a:t>0.961057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3.58E-10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chemeClr val="tx1"/>
                          </a:solidFill>
                          <a:latin typeface="Calibri"/>
                        </a:rPr>
                        <a:t>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322">
                <a:tc>
                  <a:txBody>
                    <a:bodyPr/>
                    <a:lstStyle/>
                    <a:p>
                      <a:pPr algn="r" fontAlgn="b"/>
                      <a:r>
                        <a:rPr lang="en-GB" sz="1600" b="0" i="0" u="none" strike="noStrike">
                          <a:solidFill>
                            <a:schemeClr val="tx1"/>
                          </a:solidFill>
                          <a:latin typeface="Calibri"/>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0.428743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chemeClr val="tx1"/>
                          </a:solidFill>
                          <a:latin typeface="Calibri"/>
                        </a:rPr>
                        <a:t>0.825173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chemeClr val="tx1"/>
                          </a:solidFill>
                          <a:latin typeface="Calibri"/>
                        </a:rPr>
                        <a:t>0.000168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chemeClr val="tx1"/>
                          </a:solidFill>
                          <a:latin typeface="Calibri"/>
                        </a:rPr>
                        <a:t>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803">
                <a:tc>
                  <a:txBody>
                    <a:bodyPr/>
                    <a:lstStyle/>
                    <a:p>
                      <a:pPr algn="r" fontAlgn="b"/>
                      <a:r>
                        <a:rPr lang="en-GB" sz="1600" b="0" i="0" u="none" strike="noStrike">
                          <a:solidFill>
                            <a:schemeClr val="tx1"/>
                          </a:solidFill>
                          <a:latin typeface="Calibri"/>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0.178869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rgbClr val="FF0000"/>
                          </a:solidFill>
                          <a:latin typeface="Calibri"/>
                        </a:rPr>
                        <a:t>0.178869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rgbClr val="FF0000"/>
                          </a:solidFill>
                          <a:latin typeface="Calibri"/>
                        </a:rPr>
                        <a:t>1.902138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FF0000"/>
                          </a:solidFill>
                          <a:latin typeface="Calibri"/>
                        </a:rPr>
                        <a:t>Yes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803">
                <a:tc>
                  <a:txBody>
                    <a:bodyPr/>
                    <a:lstStyle/>
                    <a:p>
                      <a:pPr algn="r" fontAlgn="b"/>
                      <a:r>
                        <a:rPr lang="en-GB" sz="1600" b="0" i="0" u="none" strike="noStrike">
                          <a:solidFill>
                            <a:schemeClr val="tx1"/>
                          </a:solidFill>
                          <a:latin typeface="Calibri"/>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0.248837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0.248837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chemeClr val="tx1"/>
                          </a:solidFill>
                          <a:latin typeface="Calibri"/>
                        </a:rPr>
                        <a:t>1.20791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chemeClr val="tx1"/>
                          </a:solidFill>
                          <a:latin typeface="Calibri"/>
                        </a:rPr>
                        <a:t>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803">
                <a:tc>
                  <a:txBody>
                    <a:bodyPr/>
                    <a:lstStyle/>
                    <a:p>
                      <a:pPr algn="r" fontAlgn="b"/>
                      <a:r>
                        <a:rPr lang="en-GB" sz="1600" b="0" i="0" u="none" strike="noStrike">
                          <a:solidFill>
                            <a:schemeClr val="tx1"/>
                          </a:solidFill>
                          <a:latin typeface="Calibri"/>
                        </a:rPr>
                        <a:t>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0.248837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0.42574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chemeClr val="tx1"/>
                          </a:solidFill>
                          <a:latin typeface="Calibri"/>
                        </a:rPr>
                        <a:t>0.446744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chemeClr val="tx1"/>
                          </a:solidFill>
                          <a:latin typeface="Calibri"/>
                        </a:rPr>
                        <a:t>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803">
                <a:tc>
                  <a:txBody>
                    <a:bodyPr/>
                    <a:lstStyle/>
                    <a:p>
                      <a:pPr algn="r" fontAlgn="b"/>
                      <a:r>
                        <a:rPr lang="en-GB" sz="1600" b="0" i="0" u="none" strike="noStrike">
                          <a:solidFill>
                            <a:schemeClr val="tx1"/>
                          </a:solidFill>
                          <a:latin typeface="Calibri"/>
                        </a:rPr>
                        <a:t>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0.137459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rgbClr val="FF0000"/>
                          </a:solidFill>
                          <a:latin typeface="Calibri"/>
                        </a:rPr>
                        <a:t>0.137459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rgbClr val="FF0000"/>
                          </a:solidFill>
                          <a:latin typeface="Calibri"/>
                        </a:rPr>
                        <a:t>0.585039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FF0000"/>
                          </a:solidFill>
                          <a:latin typeface="Calibri"/>
                        </a:rPr>
                        <a:t>Yes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803">
                <a:tc>
                  <a:txBody>
                    <a:bodyPr/>
                    <a:lstStyle/>
                    <a:p>
                      <a:pPr algn="r" fontAlgn="b"/>
                      <a:r>
                        <a:rPr lang="en-GB" sz="1600" b="0" i="0" u="none" strike="noStrike">
                          <a:solidFill>
                            <a:schemeClr val="tx1"/>
                          </a:solidFill>
                          <a:latin typeface="Calibri"/>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0.137459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0.758926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chemeClr val="tx1"/>
                          </a:solidFill>
                          <a:latin typeface="Calibri"/>
                        </a:rPr>
                        <a:t>0.001752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chemeClr val="tx1"/>
                          </a:solidFill>
                          <a:latin typeface="Calibri"/>
                        </a:rPr>
                        <a:t>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803">
                <a:tc>
                  <a:txBody>
                    <a:bodyPr/>
                    <a:lstStyle/>
                    <a:p>
                      <a:pPr algn="r" fontAlgn="b"/>
                      <a:r>
                        <a:rPr lang="en-GB" sz="1600" b="0" i="0" u="none" strike="noStrike">
                          <a:solidFill>
                            <a:schemeClr val="tx1"/>
                          </a:solidFill>
                          <a:latin typeface="Calibri"/>
                        </a:rPr>
                        <a:t>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0.137459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0.605179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chemeClr val="tx1"/>
                          </a:solidFill>
                          <a:latin typeface="Calibri"/>
                        </a:rPr>
                        <a:t>0.075286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chemeClr val="tx1"/>
                          </a:solidFill>
                          <a:latin typeface="Calibri"/>
                        </a:rPr>
                        <a:t>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83">
                <a:tc>
                  <a:txBody>
                    <a:bodyPr/>
                    <a:lstStyle/>
                    <a:p>
                      <a:pPr algn="r" fontAlgn="b"/>
                      <a:r>
                        <a:rPr lang="en-GB" sz="1600" b="0" i="0" u="none" strike="noStrike">
                          <a:solidFill>
                            <a:schemeClr val="tx1"/>
                          </a:solidFill>
                          <a:latin typeface="Calibri"/>
                        </a:rPr>
                        <a:t>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0.47695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rgbClr val="FF0000"/>
                          </a:solidFill>
                          <a:latin typeface="Calibri"/>
                        </a:rPr>
                        <a:t>0.47695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rgbClr val="FF0000"/>
                          </a:solidFill>
                          <a:latin typeface="Calibri"/>
                        </a:rPr>
                        <a:t>0.4632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FF0000"/>
                          </a:solidFill>
                          <a:latin typeface="Calibri"/>
                        </a:rPr>
                        <a:t>Yes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803">
                <a:tc>
                  <a:txBody>
                    <a:bodyPr/>
                    <a:lstStyle/>
                    <a:p>
                      <a:pPr algn="r" fontAlgn="b"/>
                      <a:r>
                        <a:rPr lang="en-GB" sz="1600" b="0" i="0" u="none" strike="noStrike">
                          <a:solidFill>
                            <a:schemeClr val="tx1"/>
                          </a:solidFill>
                          <a:latin typeface="Calibri"/>
                        </a:rPr>
                        <a:t>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0.498773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0.498773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0.779313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chemeClr val="tx1"/>
                          </a:solidFill>
                          <a:latin typeface="Calibri"/>
                        </a:rPr>
                        <a:t>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803">
                <a:tc>
                  <a:txBody>
                    <a:bodyPr/>
                    <a:lstStyle/>
                    <a:p>
                      <a:pPr algn="r" fontAlgn="b"/>
                      <a:r>
                        <a:rPr lang="en-GB" sz="1600" b="0" i="0" u="none" strike="noStrike">
                          <a:solidFill>
                            <a:schemeClr val="tx1"/>
                          </a:solidFill>
                          <a:latin typeface="Calibri"/>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0.112981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rgbClr val="FF0000"/>
                          </a:solidFill>
                          <a:latin typeface="Calibri"/>
                        </a:rPr>
                        <a:t>0.112981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rgbClr val="FF0000"/>
                          </a:solidFill>
                          <a:latin typeface="Calibri"/>
                        </a:rPr>
                        <a:t>1.978771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FF0000"/>
                          </a:solidFill>
                          <a:latin typeface="Calibri"/>
                        </a:rPr>
                        <a:t>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803">
                <a:tc>
                  <a:txBody>
                    <a:bodyPr/>
                    <a:lstStyle/>
                    <a:p>
                      <a:pPr algn="r" fontAlgn="b"/>
                      <a:r>
                        <a:rPr lang="en-GB" sz="1600" b="0" i="0" u="none" strike="noStrike">
                          <a:solidFill>
                            <a:schemeClr val="tx1"/>
                          </a:solidFill>
                          <a:latin typeface="Calibri"/>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0.112981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chemeClr val="tx1"/>
                          </a:solidFill>
                          <a:latin typeface="Calibri"/>
                        </a:rPr>
                        <a:t>0.87345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chemeClr val="tx1"/>
                          </a:solidFill>
                          <a:latin typeface="Calibri"/>
                        </a:rPr>
                        <a:t>1.13E-05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chemeClr val="tx1"/>
                          </a:solidFill>
                          <a:latin typeface="Calibri"/>
                        </a:rPr>
                        <a: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5" name="Group 4"/>
          <p:cNvGrpSpPr/>
          <p:nvPr/>
        </p:nvGrpSpPr>
        <p:grpSpPr>
          <a:xfrm>
            <a:off x="4541515" y="2438401"/>
            <a:ext cx="4602485" cy="4114800"/>
            <a:chOff x="490960" y="609600"/>
            <a:chExt cx="8043440" cy="5400675"/>
          </a:xfrm>
        </p:grpSpPr>
        <p:pic>
          <p:nvPicPr>
            <p:cNvPr id="6" name="Picture 2"/>
            <p:cNvPicPr>
              <a:picLocks noChangeAspect="1" noChangeArrowheads="1"/>
            </p:cNvPicPr>
            <p:nvPr/>
          </p:nvPicPr>
          <p:blipFill>
            <a:blip r:embed="rId3" cstate="print"/>
            <a:srcRect l="4410"/>
            <a:stretch>
              <a:fillRect/>
            </a:stretch>
          </p:blipFill>
          <p:spPr bwMode="auto">
            <a:xfrm>
              <a:off x="1143000" y="609600"/>
              <a:ext cx="7391400" cy="5400675"/>
            </a:xfrm>
            <a:prstGeom prst="rect">
              <a:avLst/>
            </a:prstGeom>
            <a:noFill/>
            <a:ln w="9525">
              <a:noFill/>
              <a:miter lim="800000"/>
              <a:headEnd/>
              <a:tailEnd/>
            </a:ln>
          </p:spPr>
        </p:pic>
        <p:sp>
          <p:nvSpPr>
            <p:cNvPr id="7" name="TextBox 6"/>
            <p:cNvSpPr txBox="1"/>
            <p:nvPr/>
          </p:nvSpPr>
          <p:spPr>
            <a:xfrm rot="16200000">
              <a:off x="-165402" y="3203455"/>
              <a:ext cx="1958180" cy="645456"/>
            </a:xfrm>
            <a:prstGeom prst="rect">
              <a:avLst/>
            </a:prstGeom>
            <a:noFill/>
          </p:spPr>
          <p:txBody>
            <a:bodyPr wrap="none" rtlCol="0">
              <a:spAutoFit/>
            </a:bodyPr>
            <a:lstStyle/>
            <a:p>
              <a:r>
                <a:rPr lang="en-US" b="1" dirty="0" err="1" smtClean="0"/>
                <a:t>Prob</a:t>
              </a:r>
              <a:r>
                <a:rPr lang="en-US" b="1" dirty="0" smtClean="0"/>
                <a:t> (</a:t>
              </a:r>
              <a:r>
                <a:rPr lang="el-GR" b="1" dirty="0" smtClean="0"/>
                <a:t>θ</a:t>
              </a:r>
              <a:r>
                <a:rPr lang="en-US" b="1" dirty="0" smtClean="0"/>
                <a:t>|data)</a:t>
              </a:r>
              <a:endParaRPr lang="en-GB" b="1" dirty="0"/>
            </a:p>
          </p:txBody>
        </p:sp>
      </p:grpSp>
      <p:sp>
        <p:nvSpPr>
          <p:cNvPr id="3" name="Content Placeholder 2"/>
          <p:cNvSpPr>
            <a:spLocks noGrp="1"/>
          </p:cNvSpPr>
          <p:nvPr/>
        </p:nvSpPr>
        <p:spPr>
          <a:xfrm>
            <a:off x="4648200" y="609600"/>
            <a:ext cx="4419600" cy="2438400"/>
          </a:xfrm>
          <a:prstGeom prst="rect">
            <a:avLst/>
          </a:prstGeom>
          <a:solidFill>
            <a:schemeClr val="bg2"/>
          </a:solidFill>
          <a:ln>
            <a:solidFill>
              <a:schemeClr val="tx1"/>
            </a:solidFill>
          </a:ln>
        </p:spPr>
        <p:txBody>
          <a:bodyPr vert="horz" wrap="square" lIns="91440" tIns="45720" rIns="91440" bIns="4572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t>Calculate R based on likelihoods and prior distributions (i.e., the numerator of </a:t>
            </a:r>
            <a:r>
              <a:rPr lang="en-US" sz="1600" b="1" dirty="0" err="1"/>
              <a:t>Bayes</a:t>
            </a:r>
            <a:r>
              <a:rPr lang="en-US" sz="1600" b="1" dirty="0"/>
              <a:t> law). [Proposed/Previous</a:t>
            </a:r>
            <a:r>
              <a:rPr lang="en-US" sz="1600" b="1" dirty="0" smtClean="0"/>
              <a:t>]</a:t>
            </a:r>
          </a:p>
          <a:p>
            <a:endParaRPr lang="en-US" sz="1600" b="1" dirty="0"/>
          </a:p>
          <a:p>
            <a:r>
              <a:rPr lang="en-US" sz="1600" b="1" dirty="0"/>
              <a:t>Draw a random number U from a uniform distribution between 0 and 1</a:t>
            </a:r>
            <a:r>
              <a:rPr lang="en-US" sz="1600" b="1" dirty="0" smtClean="0"/>
              <a:t>.</a:t>
            </a:r>
          </a:p>
          <a:p>
            <a:endParaRPr lang="en-US" sz="1600" b="1" dirty="0"/>
          </a:p>
          <a:p>
            <a:r>
              <a:rPr lang="en-US" sz="1600" b="1" dirty="0"/>
              <a:t>If R </a:t>
            </a:r>
            <a:r>
              <a:rPr lang="en-US" sz="1600" b="1" dirty="0" smtClean="0"/>
              <a:t>&gt; U</a:t>
            </a:r>
            <a:r>
              <a:rPr lang="en-US" sz="1600" b="1" dirty="0"/>
              <a:t>, we keep z</a:t>
            </a:r>
            <a:r>
              <a:rPr lang="en-US" sz="1600" b="1" baseline="-25000" dirty="0"/>
              <a:t>t+1</a:t>
            </a:r>
            <a:r>
              <a:rPr lang="en-US" sz="1600" b="1" dirty="0"/>
              <a:t> as  the next value in the chain. Otherwise, we keep x</a:t>
            </a:r>
            <a:r>
              <a:rPr lang="en-US" sz="1600" b="1" baseline="-25000" dirty="0"/>
              <a:t>1</a:t>
            </a:r>
            <a:r>
              <a:rPr lang="en-US" sz="1600" b="1" dirty="0"/>
              <a:t> as the next value.</a:t>
            </a:r>
            <a:endParaRPr lang="en-GB" sz="1600" b="1" dirty="0"/>
          </a:p>
        </p:txBody>
      </p:sp>
      <p:sp>
        <p:nvSpPr>
          <p:cNvPr id="8" name="TextBox 7"/>
          <p:cNvSpPr txBox="1"/>
          <p:nvPr/>
        </p:nvSpPr>
        <p:spPr>
          <a:xfrm>
            <a:off x="838200" y="164068"/>
            <a:ext cx="2877326" cy="369332"/>
          </a:xfrm>
          <a:prstGeom prst="rect">
            <a:avLst/>
          </a:prstGeom>
          <a:noFill/>
        </p:spPr>
        <p:txBody>
          <a:bodyPr wrap="none" rtlCol="0">
            <a:spAutoFit/>
          </a:bodyPr>
          <a:lstStyle/>
          <a:p>
            <a:r>
              <a:rPr lang="en-US" dirty="0" smtClean="0"/>
              <a:t>First 20 iterations from chain</a:t>
            </a:r>
            <a:endParaRPr lang="en-GB" dirty="0"/>
          </a:p>
        </p:txBody>
      </p:sp>
      <p:sp>
        <p:nvSpPr>
          <p:cNvPr id="2" name="TextBox 1"/>
          <p:cNvSpPr txBox="1"/>
          <p:nvPr/>
        </p:nvSpPr>
        <p:spPr>
          <a:xfrm>
            <a:off x="533400" y="6364069"/>
            <a:ext cx="4659161" cy="646331"/>
          </a:xfrm>
          <a:prstGeom prst="rect">
            <a:avLst/>
          </a:prstGeom>
          <a:noFill/>
        </p:spPr>
        <p:txBody>
          <a:bodyPr wrap="none" rtlCol="0">
            <a:spAutoFit/>
          </a:bodyPr>
          <a:lstStyle/>
          <a:p>
            <a:r>
              <a:rPr lang="en-US" b="1" dirty="0">
                <a:solidFill>
                  <a:srgbClr val="0000FF"/>
                </a:solidFill>
              </a:rPr>
              <a:t>Question. Why doesn’t it get stuck at the MLE?</a:t>
            </a:r>
            <a:endParaRPr lang="en-GB" b="1" dirty="0">
              <a:solidFill>
                <a:srgbClr val="0000FF"/>
              </a:solidFill>
            </a:endParaRPr>
          </a:p>
          <a:p>
            <a:endParaRPr lang="es-CL"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l="4903"/>
          <a:stretch>
            <a:fillRect/>
          </a:stretch>
        </p:blipFill>
        <p:spPr bwMode="auto">
          <a:xfrm>
            <a:off x="1295400" y="552450"/>
            <a:ext cx="7315200" cy="5772150"/>
          </a:xfrm>
          <a:prstGeom prst="rect">
            <a:avLst/>
          </a:prstGeom>
          <a:noFill/>
          <a:ln w="9525">
            <a:noFill/>
            <a:miter lim="800000"/>
            <a:headEnd/>
            <a:tailEnd/>
          </a:ln>
        </p:spPr>
      </p:pic>
      <p:sp>
        <p:nvSpPr>
          <p:cNvPr id="5" name="TextBox 4"/>
          <p:cNvSpPr txBox="1"/>
          <p:nvPr/>
        </p:nvSpPr>
        <p:spPr>
          <a:xfrm rot="16200000">
            <a:off x="34138" y="3310738"/>
            <a:ext cx="1786836" cy="430887"/>
          </a:xfrm>
          <a:prstGeom prst="rect">
            <a:avLst/>
          </a:prstGeom>
          <a:noFill/>
        </p:spPr>
        <p:txBody>
          <a:bodyPr wrap="none" rtlCol="0">
            <a:spAutoFit/>
          </a:bodyPr>
          <a:lstStyle/>
          <a:p>
            <a:r>
              <a:rPr lang="en-US" sz="2200" b="1" dirty="0" err="1" smtClean="0"/>
              <a:t>Prob</a:t>
            </a:r>
            <a:r>
              <a:rPr lang="en-US" sz="2200" b="1" dirty="0" smtClean="0"/>
              <a:t> (</a:t>
            </a:r>
            <a:r>
              <a:rPr lang="el-GR" sz="2200" b="1" dirty="0" smtClean="0"/>
              <a:t>θ</a:t>
            </a:r>
            <a:r>
              <a:rPr lang="en-US" sz="2200" b="1" dirty="0" smtClean="0"/>
              <a:t>|data)</a:t>
            </a:r>
            <a:endParaRPr lang="en-GB" sz="22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2" cstate="print"/>
          <a:srcRect l="3832"/>
          <a:stretch>
            <a:fillRect/>
          </a:stretch>
        </p:blipFill>
        <p:spPr bwMode="auto">
          <a:xfrm>
            <a:off x="1143000" y="762000"/>
            <a:ext cx="7315200" cy="4857750"/>
          </a:xfrm>
          <a:prstGeom prst="rect">
            <a:avLst/>
          </a:prstGeom>
          <a:noFill/>
          <a:ln w="9525">
            <a:noFill/>
            <a:miter lim="800000"/>
            <a:headEnd/>
            <a:tailEnd/>
          </a:ln>
        </p:spPr>
      </p:pic>
      <p:sp>
        <p:nvSpPr>
          <p:cNvPr id="6" name="TextBox 5"/>
          <p:cNvSpPr txBox="1"/>
          <p:nvPr/>
        </p:nvSpPr>
        <p:spPr>
          <a:xfrm rot="16200000">
            <a:off x="34138" y="3310738"/>
            <a:ext cx="1786836" cy="430887"/>
          </a:xfrm>
          <a:prstGeom prst="rect">
            <a:avLst/>
          </a:prstGeom>
          <a:noFill/>
        </p:spPr>
        <p:txBody>
          <a:bodyPr wrap="none" rtlCol="0">
            <a:spAutoFit/>
          </a:bodyPr>
          <a:lstStyle/>
          <a:p>
            <a:r>
              <a:rPr lang="en-US" sz="2200" b="1" dirty="0" err="1" smtClean="0"/>
              <a:t>Prob</a:t>
            </a:r>
            <a:r>
              <a:rPr lang="en-US" sz="2200" b="1" dirty="0" smtClean="0"/>
              <a:t> (</a:t>
            </a:r>
            <a:r>
              <a:rPr lang="el-GR" sz="2200" b="1" dirty="0" smtClean="0"/>
              <a:t>θ</a:t>
            </a:r>
            <a:r>
              <a:rPr lang="en-US" sz="2200" b="1" dirty="0" smtClean="0"/>
              <a:t>|data)</a:t>
            </a:r>
            <a:endParaRPr lang="en-GB" sz="22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l="3024"/>
          <a:stretch>
            <a:fillRect/>
          </a:stretch>
        </p:blipFill>
        <p:spPr bwMode="auto">
          <a:xfrm>
            <a:off x="822960" y="762000"/>
            <a:ext cx="7330440" cy="4937760"/>
          </a:xfrm>
          <a:prstGeom prst="rect">
            <a:avLst/>
          </a:prstGeom>
          <a:noFill/>
          <a:ln w="9525">
            <a:noFill/>
            <a:miter lim="800000"/>
            <a:headEnd/>
            <a:tailEnd/>
          </a:ln>
        </p:spPr>
      </p:pic>
      <p:sp>
        <p:nvSpPr>
          <p:cNvPr id="4" name="TextBox 3"/>
          <p:cNvSpPr txBox="1"/>
          <p:nvPr/>
        </p:nvSpPr>
        <p:spPr>
          <a:xfrm rot="16200000">
            <a:off x="-449374" y="3310738"/>
            <a:ext cx="1786836" cy="430887"/>
          </a:xfrm>
          <a:prstGeom prst="rect">
            <a:avLst/>
          </a:prstGeom>
          <a:noFill/>
        </p:spPr>
        <p:txBody>
          <a:bodyPr wrap="none" rtlCol="0">
            <a:spAutoFit/>
          </a:bodyPr>
          <a:lstStyle/>
          <a:p>
            <a:r>
              <a:rPr lang="en-US" sz="2200" b="1" dirty="0" err="1" smtClean="0"/>
              <a:t>Prob</a:t>
            </a:r>
            <a:r>
              <a:rPr lang="en-US" sz="2200" b="1" dirty="0" smtClean="0"/>
              <a:t> (</a:t>
            </a:r>
            <a:r>
              <a:rPr lang="el-GR" sz="2200" b="1" dirty="0" smtClean="0"/>
              <a:t>θ</a:t>
            </a:r>
            <a:r>
              <a:rPr lang="en-US" sz="2200" b="1" dirty="0" smtClean="0"/>
              <a:t>|data)</a:t>
            </a:r>
            <a:endParaRPr lang="en-GB" sz="2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457200" y="1371600"/>
            <a:ext cx="8229600" cy="4800600"/>
          </a:xfrm>
        </p:spPr>
        <p:txBody>
          <a:bodyPr>
            <a:normAutofit/>
          </a:bodyPr>
          <a:lstStyle/>
          <a:p>
            <a:pPr>
              <a:lnSpc>
                <a:spcPct val="90000"/>
              </a:lnSpc>
              <a:buFontTx/>
              <a:buNone/>
            </a:pPr>
            <a:r>
              <a:rPr lang="en-US" sz="2800" dirty="0" smtClean="0"/>
              <a:t>“</a:t>
            </a:r>
            <a:r>
              <a:rPr lang="en-US" sz="2800" i="1" dirty="0" smtClean="0"/>
              <a:t>As we know, there are known </a:t>
            </a:r>
            <a:r>
              <a:rPr lang="en-US" sz="2800" i="1" dirty="0" err="1" smtClean="0"/>
              <a:t>knowns</a:t>
            </a:r>
            <a:r>
              <a:rPr lang="en-US" sz="2800" i="1" dirty="0" smtClean="0"/>
              <a:t>. These are things we know that we know. There are also </a:t>
            </a:r>
            <a:r>
              <a:rPr lang="en-US" sz="2800" i="1" dirty="0" smtClean="0">
                <a:solidFill>
                  <a:srgbClr val="FF0000"/>
                </a:solidFill>
              </a:rPr>
              <a:t>known unknowns.</a:t>
            </a:r>
            <a:r>
              <a:rPr lang="en-US" sz="2800" i="1" dirty="0" smtClean="0"/>
              <a:t> That is to say, there are some things that we know we don’t know. But there are also unknown unknowns, the ones we don’t know we don’t know”.</a:t>
            </a:r>
          </a:p>
          <a:p>
            <a:pPr>
              <a:lnSpc>
                <a:spcPct val="90000"/>
              </a:lnSpc>
              <a:buFontTx/>
              <a:buNone/>
            </a:pPr>
            <a:endParaRPr lang="en-US" sz="2800" i="1" dirty="0" smtClean="0"/>
          </a:p>
          <a:p>
            <a:pPr>
              <a:lnSpc>
                <a:spcPct val="90000"/>
              </a:lnSpc>
              <a:buFontTx/>
              <a:buNone/>
            </a:pPr>
            <a:r>
              <a:rPr lang="en-US" sz="2800" dirty="0" smtClean="0"/>
              <a:t>						</a:t>
            </a:r>
            <a:r>
              <a:rPr lang="en-US" sz="2800" i="1" dirty="0" smtClean="0"/>
              <a:t>DOD briefing</a:t>
            </a:r>
            <a:r>
              <a:rPr lang="en-US" sz="2800" dirty="0" smtClean="0"/>
              <a:t> </a:t>
            </a:r>
          </a:p>
          <a:p>
            <a:pPr>
              <a:lnSpc>
                <a:spcPct val="90000"/>
              </a:lnSpc>
              <a:buFontTx/>
              <a:buNone/>
            </a:pPr>
            <a:r>
              <a:rPr lang="en-US" sz="2800" dirty="0" smtClean="0"/>
              <a:t>						</a:t>
            </a:r>
            <a:r>
              <a:rPr lang="en-US" sz="2800" i="1" dirty="0" smtClean="0"/>
              <a:t>Feb. 12, 2002</a:t>
            </a:r>
          </a:p>
        </p:txBody>
      </p:sp>
      <p:sp>
        <p:nvSpPr>
          <p:cNvPr id="43011" name="Title 3"/>
          <p:cNvSpPr>
            <a:spLocks noGrp="1"/>
          </p:cNvSpPr>
          <p:nvPr>
            <p:ph type="title"/>
          </p:nvPr>
        </p:nvSpPr>
        <p:spPr/>
        <p:txBody>
          <a:bodyPr/>
          <a:lstStyle/>
          <a:p>
            <a:r>
              <a:rPr lang="en-US" dirty="0" smtClean="0"/>
              <a:t>DH Rumsfeld on uncertainty</a:t>
            </a:r>
            <a:endParaRPr lang="en-GB" dirty="0" smtClean="0"/>
          </a:p>
        </p:txBody>
      </p:sp>
      <p:pic>
        <p:nvPicPr>
          <p:cNvPr id="43012" name="Picture 2" descr="http://upload.wikimedia.org/wikipedia/commons/thumb/1/17/Rumsfeld1.jpg/200px-Rumsfeld1.jpg"/>
          <p:cNvPicPr>
            <a:picLocks noChangeAspect="1" noChangeArrowheads="1"/>
          </p:cNvPicPr>
          <p:nvPr/>
        </p:nvPicPr>
        <p:blipFill>
          <a:blip r:embed="rId3" cstate="print"/>
          <a:srcRect/>
          <a:stretch>
            <a:fillRect/>
          </a:stretch>
        </p:blipFill>
        <p:spPr bwMode="auto">
          <a:xfrm>
            <a:off x="762000" y="3733800"/>
            <a:ext cx="190500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81936" y="457200"/>
            <a:ext cx="7400064" cy="5867400"/>
            <a:chOff x="351450" y="609600"/>
            <a:chExt cx="8182950" cy="5400675"/>
          </a:xfrm>
        </p:grpSpPr>
        <p:pic>
          <p:nvPicPr>
            <p:cNvPr id="52226" name="Picture 2"/>
            <p:cNvPicPr>
              <a:picLocks noChangeAspect="1" noChangeArrowheads="1"/>
            </p:cNvPicPr>
            <p:nvPr/>
          </p:nvPicPr>
          <p:blipFill>
            <a:blip r:embed="rId3" cstate="print"/>
            <a:srcRect l="4410"/>
            <a:stretch>
              <a:fillRect/>
            </a:stretch>
          </p:blipFill>
          <p:spPr bwMode="auto">
            <a:xfrm>
              <a:off x="1143000" y="609600"/>
              <a:ext cx="7391400" cy="5400675"/>
            </a:xfrm>
            <a:prstGeom prst="rect">
              <a:avLst/>
            </a:prstGeom>
            <a:noFill/>
            <a:ln w="9525">
              <a:noFill/>
              <a:miter lim="800000"/>
              <a:headEnd/>
              <a:tailEnd/>
            </a:ln>
          </p:spPr>
        </p:pic>
        <p:sp>
          <p:nvSpPr>
            <p:cNvPr id="4" name="TextBox 3"/>
            <p:cNvSpPr txBox="1"/>
            <p:nvPr/>
          </p:nvSpPr>
          <p:spPr>
            <a:xfrm rot="16200000">
              <a:off x="-326524" y="3310738"/>
              <a:ext cx="1786836" cy="430887"/>
            </a:xfrm>
            <a:prstGeom prst="rect">
              <a:avLst/>
            </a:prstGeom>
            <a:noFill/>
          </p:spPr>
          <p:txBody>
            <a:bodyPr wrap="none" rtlCol="0">
              <a:spAutoFit/>
            </a:bodyPr>
            <a:lstStyle/>
            <a:p>
              <a:r>
                <a:rPr lang="en-US" sz="2200" b="1" dirty="0" err="1" smtClean="0"/>
                <a:t>Prob</a:t>
              </a:r>
              <a:r>
                <a:rPr lang="en-US" sz="2200" b="1" dirty="0" smtClean="0"/>
                <a:t> (</a:t>
              </a:r>
              <a:r>
                <a:rPr lang="el-GR" sz="2200" b="1" dirty="0" smtClean="0"/>
                <a:t>θ</a:t>
              </a:r>
              <a:r>
                <a:rPr lang="en-US" sz="2200" b="1" dirty="0" smtClean="0"/>
                <a:t>|data)</a:t>
              </a:r>
              <a:endParaRPr lang="en-GB" sz="2200" b="1" dirty="0"/>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514350" y="870585"/>
            <a:ext cx="7258050" cy="53778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437197" y="1"/>
            <a:ext cx="8630603" cy="6005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55298" name="Picture 2"/>
          <p:cNvPicPr>
            <a:picLocks noChangeAspect="1" noChangeArrowheads="1"/>
          </p:cNvPicPr>
          <p:nvPr/>
        </p:nvPicPr>
        <p:blipFill>
          <a:blip r:embed="rId2" cstate="print"/>
          <a:srcRect/>
          <a:stretch>
            <a:fillRect/>
          </a:stretch>
        </p:blipFill>
        <p:spPr bwMode="auto">
          <a:xfrm>
            <a:off x="184309" y="301942"/>
            <a:ext cx="8426291" cy="63274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385762" y="141446"/>
            <a:ext cx="8605838" cy="6259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OK, that was nice. How about a real problem with multiple parameters? How do you use MCMC in that context?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Breathe through your left nostril</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essence of Gibbs sampling</a:t>
            </a:r>
            <a:endParaRPr lang="en-GB" dirty="0"/>
          </a:p>
        </p:txBody>
      </p:sp>
      <p:sp>
        <p:nvSpPr>
          <p:cNvPr id="3" name="Content Placeholder 2"/>
          <p:cNvSpPr>
            <a:spLocks noGrp="1"/>
          </p:cNvSpPr>
          <p:nvPr>
            <p:ph idx="1"/>
          </p:nvPr>
        </p:nvSpPr>
        <p:spPr/>
        <p:txBody>
          <a:bodyPr>
            <a:normAutofit lnSpcReduction="10000"/>
          </a:bodyPr>
          <a:lstStyle/>
          <a:p>
            <a:r>
              <a:rPr lang="en-US" dirty="0" smtClean="0"/>
              <a:t>We decompose a multivariate distribution into a series of </a:t>
            </a:r>
            <a:r>
              <a:rPr lang="en-US" dirty="0" err="1" smtClean="0"/>
              <a:t>univariate</a:t>
            </a:r>
            <a:r>
              <a:rPr lang="en-US" dirty="0" smtClean="0"/>
              <a:t> distributions called </a:t>
            </a:r>
            <a:r>
              <a:rPr lang="en-US" i="1" dirty="0" smtClean="0"/>
              <a:t>full conditional distributions.</a:t>
            </a:r>
          </a:p>
          <a:p>
            <a:endParaRPr lang="en-US" i="1" dirty="0" smtClean="0"/>
          </a:p>
          <a:p>
            <a:r>
              <a:rPr lang="en-US" dirty="0" smtClean="0"/>
              <a:t>We then cycle through each parameter for each iteration of the chain, sampling from the appropriate </a:t>
            </a:r>
            <a:r>
              <a:rPr lang="en-US" dirty="0" err="1" smtClean="0"/>
              <a:t>univariate</a:t>
            </a:r>
            <a:r>
              <a:rPr lang="en-US" dirty="0" smtClean="0"/>
              <a:t> distribution and treating the others as if they were </a:t>
            </a:r>
            <a:r>
              <a:rPr lang="en-US" i="1" dirty="0" smtClean="0"/>
              <a:t>known and constant.</a:t>
            </a:r>
            <a:endParaRPr lang="en-GB"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conditional distributions</a:t>
            </a:r>
            <a:endParaRPr lang="en-GB" dirty="0"/>
          </a:p>
        </p:txBody>
      </p:sp>
      <p:sp>
        <p:nvSpPr>
          <p:cNvPr id="3" name="Content Placeholder 2"/>
          <p:cNvSpPr>
            <a:spLocks noGrp="1"/>
          </p:cNvSpPr>
          <p:nvPr>
            <p:ph idx="1"/>
          </p:nvPr>
        </p:nvSpPr>
        <p:spPr>
          <a:xfrm>
            <a:off x="457200" y="1447800"/>
            <a:ext cx="8229600" cy="4525963"/>
          </a:xfrm>
        </p:spPr>
        <p:txBody>
          <a:bodyPr>
            <a:normAutofit lnSpcReduction="10000"/>
          </a:bodyPr>
          <a:lstStyle/>
          <a:p>
            <a:pPr marL="0" indent="0">
              <a:buNone/>
            </a:pPr>
            <a:r>
              <a:rPr lang="en-US" sz="3000" dirty="0" smtClean="0"/>
              <a:t>Let </a:t>
            </a:r>
            <a:r>
              <a:rPr lang="el-GR" sz="3000" dirty="0" smtClean="0"/>
              <a:t>θ</a:t>
            </a:r>
            <a:r>
              <a:rPr lang="en-US" sz="3000" dirty="0" smtClean="0"/>
              <a:t> be a vector of length </a:t>
            </a:r>
            <a:r>
              <a:rPr lang="en-US" sz="3000" i="1" dirty="0" smtClean="0"/>
              <a:t>k </a:t>
            </a:r>
            <a:r>
              <a:rPr lang="en-US" sz="3000" dirty="0" smtClean="0"/>
              <a:t>made of all the parameters we seek to estimate. Let </a:t>
            </a:r>
            <a:r>
              <a:rPr lang="el-GR" sz="3000" dirty="0" smtClean="0"/>
              <a:t>θ</a:t>
            </a:r>
            <a:r>
              <a:rPr lang="en-US" sz="3000" baseline="-25000" dirty="0" smtClean="0"/>
              <a:t>-j </a:t>
            </a:r>
            <a:r>
              <a:rPr lang="en-US" sz="3000" dirty="0" smtClean="0"/>
              <a:t>be a vector of length </a:t>
            </a:r>
            <a:r>
              <a:rPr lang="en-US" sz="3000" i="1" dirty="0" smtClean="0"/>
              <a:t>k-1 </a:t>
            </a:r>
            <a:r>
              <a:rPr lang="en-US" sz="3000" dirty="0" smtClean="0"/>
              <a:t>including all elements of </a:t>
            </a:r>
            <a:r>
              <a:rPr lang="el-GR" sz="3000" dirty="0" smtClean="0"/>
              <a:t>θ</a:t>
            </a:r>
            <a:r>
              <a:rPr lang="en-US" sz="3000" dirty="0" smtClean="0"/>
              <a:t> except </a:t>
            </a:r>
            <a:r>
              <a:rPr lang="el-GR" sz="3000" dirty="0" smtClean="0"/>
              <a:t>θ</a:t>
            </a:r>
            <a:r>
              <a:rPr lang="en-US" sz="3000" baseline="-25000" dirty="0" smtClean="0"/>
              <a:t>j . </a:t>
            </a:r>
            <a:r>
              <a:rPr lang="en-US" sz="3000" dirty="0" smtClean="0"/>
              <a:t>The full conditional distribution of </a:t>
            </a:r>
            <a:r>
              <a:rPr lang="el-GR" sz="3000" dirty="0" smtClean="0"/>
              <a:t>θ</a:t>
            </a:r>
            <a:r>
              <a:rPr lang="en-US" sz="3000" baseline="-25000" dirty="0" smtClean="0"/>
              <a:t>j </a:t>
            </a:r>
            <a:r>
              <a:rPr lang="en-US" sz="3000" dirty="0" smtClean="0"/>
              <a:t> is:</a:t>
            </a:r>
          </a:p>
          <a:p>
            <a:pPr marL="0" indent="0">
              <a:buNone/>
            </a:pPr>
            <a:endParaRPr lang="en-US" sz="3000" dirty="0" smtClean="0"/>
          </a:p>
          <a:p>
            <a:pPr marL="0" indent="0">
              <a:buNone/>
            </a:pPr>
            <a:r>
              <a:rPr lang="en-US" sz="3000" i="1" dirty="0" smtClean="0"/>
              <a:t>		P(</a:t>
            </a:r>
            <a:r>
              <a:rPr lang="el-GR" sz="3000" dirty="0" smtClean="0"/>
              <a:t>θ</a:t>
            </a:r>
            <a:r>
              <a:rPr lang="en-US" sz="3000" baseline="-25000" dirty="0" smtClean="0"/>
              <a:t>j </a:t>
            </a:r>
            <a:r>
              <a:rPr lang="en-US" sz="3000" dirty="0" smtClean="0"/>
              <a:t>|</a:t>
            </a:r>
            <a:r>
              <a:rPr lang="el-GR" sz="3000" dirty="0" smtClean="0"/>
              <a:t>θ</a:t>
            </a:r>
            <a:r>
              <a:rPr lang="en-US" sz="3000" baseline="-25000" dirty="0" smtClean="0"/>
              <a:t>-j </a:t>
            </a:r>
            <a:r>
              <a:rPr lang="en-US" sz="3000" dirty="0" smtClean="0"/>
              <a:t>,y)</a:t>
            </a:r>
          </a:p>
          <a:p>
            <a:pPr marL="0" indent="0">
              <a:buNone/>
            </a:pPr>
            <a:endParaRPr lang="en-US" sz="3000" dirty="0" smtClean="0"/>
          </a:p>
          <a:p>
            <a:pPr marL="0" indent="0">
              <a:buNone/>
            </a:pPr>
            <a:r>
              <a:rPr lang="en-US" sz="3000" dirty="0" smtClean="0"/>
              <a:t>It is the posterior distribution of </a:t>
            </a:r>
            <a:r>
              <a:rPr lang="el-GR" sz="3000" dirty="0" smtClean="0"/>
              <a:t>θ</a:t>
            </a:r>
            <a:r>
              <a:rPr lang="en-US" sz="3000" baseline="-25000" dirty="0" smtClean="0"/>
              <a:t>j </a:t>
            </a:r>
            <a:r>
              <a:rPr lang="en-US" sz="3000" dirty="0" smtClean="0"/>
              <a:t> conditioned on all the other parameters and the data. </a:t>
            </a:r>
            <a:endParaRPr lang="en-GB" sz="3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Gibbs sampler</a:t>
            </a:r>
            <a:endParaRPr lang="en-GB" dirty="0"/>
          </a:p>
        </p:txBody>
      </p:sp>
      <p:sp>
        <p:nvSpPr>
          <p:cNvPr id="3" name="Content Placeholder 2"/>
          <p:cNvSpPr>
            <a:spLocks noGrp="1"/>
          </p:cNvSpPr>
          <p:nvPr>
            <p:ph idx="1"/>
          </p:nvPr>
        </p:nvSpPr>
        <p:spPr/>
        <p:txBody>
          <a:bodyPr>
            <a:normAutofit/>
          </a:bodyPr>
          <a:lstStyle/>
          <a:p>
            <a:pPr marL="0" indent="0">
              <a:buNone/>
            </a:pPr>
            <a:r>
              <a:rPr lang="en-US" sz="3000" dirty="0" smtClean="0"/>
              <a:t>Presume we have a vector </a:t>
            </a:r>
            <a:r>
              <a:rPr lang="el-GR" sz="3000" dirty="0" smtClean="0"/>
              <a:t>θ</a:t>
            </a:r>
            <a:r>
              <a:rPr lang="en-US" sz="3000" dirty="0" smtClean="0"/>
              <a:t> of three parameters. We will use the notation:</a:t>
            </a:r>
          </a:p>
          <a:p>
            <a:pPr marL="0" indent="0">
              <a:buNone/>
            </a:pPr>
            <a:endParaRPr lang="en-US" sz="3000" dirty="0" smtClean="0"/>
          </a:p>
          <a:p>
            <a:pPr marL="0" indent="0">
              <a:buNone/>
            </a:pPr>
            <a:endParaRPr lang="en-US" sz="3000" dirty="0" smtClean="0"/>
          </a:p>
          <a:p>
            <a:pPr marL="0" indent="0">
              <a:buNone/>
            </a:pPr>
            <a:r>
              <a:rPr lang="en-US" sz="3000" dirty="0" smtClean="0"/>
              <a:t>to mean the posterior distribution of </a:t>
            </a:r>
            <a:r>
              <a:rPr lang="el-GR" sz="3000" dirty="0" smtClean="0"/>
              <a:t>θ</a:t>
            </a:r>
            <a:r>
              <a:rPr lang="en-US" sz="3000" baseline="-25000" dirty="0" smtClean="0"/>
              <a:t>1</a:t>
            </a:r>
            <a:r>
              <a:rPr lang="en-US" sz="3000" dirty="0" smtClean="0"/>
              <a:t>  assuming that </a:t>
            </a:r>
            <a:r>
              <a:rPr lang="el-GR" sz="3000" dirty="0" smtClean="0"/>
              <a:t>θ</a:t>
            </a:r>
            <a:r>
              <a:rPr lang="en-US" sz="3000" baseline="-25000" dirty="0" smtClean="0"/>
              <a:t>2 </a:t>
            </a:r>
            <a:r>
              <a:rPr lang="en-US" sz="3000" dirty="0" smtClean="0"/>
              <a:t>and </a:t>
            </a:r>
            <a:r>
              <a:rPr lang="el-GR" sz="3000" dirty="0" smtClean="0"/>
              <a:t>θ</a:t>
            </a:r>
            <a:r>
              <a:rPr lang="en-US" sz="3000" baseline="-25000" dirty="0" smtClean="0"/>
              <a:t>3 </a:t>
            </a:r>
            <a:r>
              <a:rPr lang="en-US" sz="3000" dirty="0" smtClean="0"/>
              <a:t>are known and constant. This is notation for the full conditional distribution that is a bit easier to see. </a:t>
            </a:r>
          </a:p>
          <a:p>
            <a:pPr marL="0" indent="0">
              <a:buNone/>
            </a:pPr>
            <a:endParaRPr lang="en-GB" sz="3000" dirty="0"/>
          </a:p>
        </p:txBody>
      </p:sp>
      <p:graphicFrame>
        <p:nvGraphicFramePr>
          <p:cNvPr id="4" name="Object 3"/>
          <p:cNvGraphicFramePr>
            <a:graphicFrameLocks noChangeAspect="1"/>
          </p:cNvGraphicFramePr>
          <p:nvPr/>
        </p:nvGraphicFramePr>
        <p:xfrm>
          <a:off x="609600" y="2895600"/>
          <a:ext cx="5143500" cy="685800"/>
        </p:xfrm>
        <a:graphic>
          <a:graphicData uri="http://schemas.openxmlformats.org/presentationml/2006/ole">
            <mc:AlternateContent xmlns:mc="http://schemas.openxmlformats.org/markup-compatibility/2006">
              <mc:Choice xmlns:v="urn:schemas-microsoft-com:vml" Requires="v">
                <p:oleObj spid="_x0000_s61467" name="Equation" r:id="rId3" imgW="1701720" imgH="215640" progId="Equation.3">
                  <p:embed/>
                </p:oleObj>
              </mc:Choice>
              <mc:Fallback>
                <p:oleObj name="Equation" r:id="rId3" imgW="17017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895600"/>
                        <a:ext cx="51435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l"/>
            <a:r>
              <a:rPr lang="en-US" sz="2800" dirty="0" smtClean="0">
                <a:solidFill>
                  <a:srgbClr val="0000FF"/>
                </a:solidFill>
                <a:cs typeface="Arial" pitchFamily="34" charset="0"/>
              </a:rPr>
              <a:t>Exercise: write a Bayesian model for the model of </a:t>
            </a:r>
            <a:r>
              <a:rPr lang="en-US" sz="2800" b="0" dirty="0">
                <a:solidFill>
                  <a:srgbClr val="0000FF"/>
                </a:solidFill>
                <a:cs typeface="Arial" pitchFamily="34" charset="0"/>
              </a:rPr>
              <a:t/>
            </a:r>
            <a:br>
              <a:rPr lang="en-US" sz="2800" b="0" dirty="0">
                <a:solidFill>
                  <a:srgbClr val="0000FF"/>
                </a:solidFill>
                <a:cs typeface="Arial" pitchFamily="34" charset="0"/>
              </a:rPr>
            </a:br>
            <a:r>
              <a:rPr lang="en-US" sz="2800" dirty="0">
                <a:solidFill>
                  <a:srgbClr val="0000FF"/>
                </a:solidFill>
                <a:cs typeface="Arial" pitchFamily="34" charset="0"/>
              </a:rPr>
              <a:t>l</a:t>
            </a:r>
            <a:r>
              <a:rPr lang="en-US" sz="2800" b="0" dirty="0" smtClean="0">
                <a:solidFill>
                  <a:srgbClr val="0000FF"/>
                </a:solidFill>
                <a:cs typeface="Arial" pitchFamily="34" charset="0"/>
              </a:rPr>
              <a:t>ight Limitation of Trees</a:t>
            </a:r>
            <a:endParaRPr lang="en-GB" sz="2800" b="0" dirty="0">
              <a:solidFill>
                <a:srgbClr val="0000FF"/>
              </a:solidFill>
              <a:cs typeface="Arial" pitchFamily="34" charset="0"/>
            </a:endParaRPr>
          </a:p>
        </p:txBody>
      </p:sp>
      <p:graphicFrame>
        <p:nvGraphicFramePr>
          <p:cNvPr id="4" name="Object 1027"/>
          <p:cNvGraphicFramePr>
            <a:graphicFrameLocks noChangeAspect="1"/>
          </p:cNvGraphicFramePr>
          <p:nvPr/>
        </p:nvGraphicFramePr>
        <p:xfrm>
          <a:off x="439738" y="1784350"/>
          <a:ext cx="3309937" cy="2330450"/>
        </p:xfrm>
        <a:graphic>
          <a:graphicData uri="http://schemas.openxmlformats.org/presentationml/2006/ole">
            <mc:AlternateContent xmlns:mc="http://schemas.openxmlformats.org/markup-compatibility/2006">
              <mc:Choice xmlns:v="urn:schemas-microsoft-com:vml" Requires="v">
                <p:oleObj spid="_x0000_s1051" name="Equation" r:id="rId3" imgW="1587240" imgH="1117440" progId="Equation.3">
                  <p:embed/>
                </p:oleObj>
              </mc:Choice>
              <mc:Fallback>
                <p:oleObj name="Equation" r:id="rId3" imgW="1587240" imgH="1117440" progId="Equation.3">
                  <p:embed/>
                  <p:pic>
                    <p:nvPicPr>
                      <p:cNvPr id="0"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38" y="1784350"/>
                        <a:ext cx="3309937" cy="233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a:spLocks noChangeArrowheads="1"/>
          </p:cNvSpPr>
          <p:nvPr/>
        </p:nvSpPr>
        <p:spPr bwMode="auto">
          <a:xfrm>
            <a:off x="457200" y="4648200"/>
            <a:ext cx="3226524" cy="923330"/>
          </a:xfrm>
          <a:prstGeom prst="rect">
            <a:avLst/>
          </a:prstGeom>
          <a:noFill/>
          <a:ln w="9525">
            <a:noFill/>
            <a:miter lim="800000"/>
            <a:headEnd/>
            <a:tailEnd/>
          </a:ln>
        </p:spPr>
        <p:txBody>
          <a:bodyPr wrap="none">
            <a:spAutoFit/>
          </a:bodyPr>
          <a:lstStyle/>
          <a:p>
            <a:r>
              <a:rPr lang="en-US" dirty="0"/>
              <a:t>ϒ</a:t>
            </a:r>
            <a:r>
              <a:rPr lang="en-US" b="0" dirty="0" smtClean="0"/>
              <a:t>= </a:t>
            </a:r>
            <a:r>
              <a:rPr lang="en-US" b="0" dirty="0"/>
              <a:t>max. growth rate at high light</a:t>
            </a:r>
          </a:p>
          <a:p>
            <a:r>
              <a:rPr lang="en-US" dirty="0"/>
              <a:t>c</a:t>
            </a:r>
            <a:r>
              <a:rPr lang="en-US" b="0" dirty="0" smtClean="0"/>
              <a:t>=minimum </a:t>
            </a:r>
            <a:r>
              <a:rPr lang="en-US" b="0" dirty="0"/>
              <a:t>light requirement</a:t>
            </a:r>
          </a:p>
          <a:p>
            <a:r>
              <a:rPr lang="en-US" dirty="0" smtClean="0"/>
              <a:t>α</a:t>
            </a:r>
            <a:r>
              <a:rPr lang="en-US" b="0" dirty="0" smtClean="0"/>
              <a:t>=slope </a:t>
            </a:r>
            <a:r>
              <a:rPr lang="en-US" b="0" dirty="0"/>
              <a:t>of curve at low light</a:t>
            </a:r>
            <a:endParaRPr lang="en-GB" b="0" dirty="0"/>
          </a:p>
        </p:txBody>
      </p:sp>
      <p:pic>
        <p:nvPicPr>
          <p:cNvPr id="1028" name="Picture 4"/>
          <p:cNvPicPr>
            <a:picLocks noChangeAspect="1" noChangeArrowheads="1"/>
          </p:cNvPicPr>
          <p:nvPr/>
        </p:nvPicPr>
        <p:blipFill>
          <a:blip r:embed="rId5" cstate="print"/>
          <a:srcRect/>
          <a:stretch>
            <a:fillRect/>
          </a:stretch>
        </p:blipFill>
        <p:spPr bwMode="auto">
          <a:xfrm>
            <a:off x="4114800" y="1600200"/>
            <a:ext cx="4233581" cy="422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Gibbs sampler</a:t>
            </a:r>
            <a:endParaRPr lang="en-GB" dirty="0"/>
          </a:p>
        </p:txBody>
      </p:sp>
      <p:sp>
        <p:nvSpPr>
          <p:cNvPr id="3" name="Content Placeholder 2"/>
          <p:cNvSpPr>
            <a:spLocks noGrp="1"/>
          </p:cNvSpPr>
          <p:nvPr>
            <p:ph idx="1"/>
          </p:nvPr>
        </p:nvSpPr>
        <p:spPr>
          <a:xfrm>
            <a:off x="381000" y="990600"/>
            <a:ext cx="8229600" cy="4525963"/>
          </a:xfrm>
        </p:spPr>
        <p:txBody>
          <a:bodyPr>
            <a:noAutofit/>
          </a:bodyPr>
          <a:lstStyle/>
          <a:p>
            <a:pPr marL="0" indent="0">
              <a:buNone/>
            </a:pPr>
            <a:r>
              <a:rPr lang="en-US" sz="2600" dirty="0" smtClean="0"/>
              <a:t>We iterate over the chain sampling:</a:t>
            </a:r>
          </a:p>
          <a:p>
            <a:pPr marL="0" indent="0">
              <a:buNone/>
            </a:pPr>
            <a:endParaRPr lang="en-US" sz="2600" dirty="0" smtClean="0"/>
          </a:p>
          <a:p>
            <a:pPr marL="0" indent="0">
              <a:buNone/>
            </a:pPr>
            <a:endParaRPr lang="en-US" sz="2600" dirty="0" smtClean="0"/>
          </a:p>
          <a:p>
            <a:pPr marL="0" indent="0">
              <a:buNone/>
            </a:pPr>
            <a:endParaRPr lang="en-US" sz="2600" dirty="0" smtClean="0"/>
          </a:p>
          <a:p>
            <a:pPr marL="0" indent="0">
              <a:buNone/>
            </a:pPr>
            <a:endParaRPr lang="en-US" sz="2600" dirty="0" smtClean="0"/>
          </a:p>
          <a:p>
            <a:pPr marL="0" indent="0">
              <a:buNone/>
            </a:pPr>
            <a:endParaRPr lang="en-US" sz="2600" dirty="0" smtClean="0"/>
          </a:p>
          <a:p>
            <a:pPr marL="0" indent="0">
              <a:buNone/>
            </a:pPr>
            <a:endParaRPr lang="en-US" sz="2600" dirty="0" smtClean="0"/>
          </a:p>
          <a:p>
            <a:pPr marL="0" indent="0">
              <a:buNone/>
            </a:pPr>
            <a:r>
              <a:rPr lang="en-US" sz="2600" dirty="0" smtClean="0"/>
              <a:t>At each step, we use the most recent values of the other parameters as “known and constant.” So for example, in step 2, we use the value of </a:t>
            </a:r>
            <a:r>
              <a:rPr lang="el-GR" sz="2600" dirty="0" smtClean="0"/>
              <a:t>θ</a:t>
            </a:r>
            <a:r>
              <a:rPr lang="en-US" sz="2600" baseline="-25000" dirty="0" smtClean="0"/>
              <a:t>1</a:t>
            </a:r>
            <a:r>
              <a:rPr lang="en-US" sz="2600" dirty="0" smtClean="0"/>
              <a:t>  at time t and the value of </a:t>
            </a:r>
            <a:r>
              <a:rPr lang="el-GR" sz="2600" dirty="0" smtClean="0"/>
              <a:t>θ</a:t>
            </a:r>
            <a:r>
              <a:rPr lang="en-US" sz="2600" baseline="-25000" dirty="0" smtClean="0"/>
              <a:t>3 </a:t>
            </a:r>
            <a:r>
              <a:rPr lang="en-US" sz="2600" dirty="0" smtClean="0"/>
              <a:t>at time t-1. </a:t>
            </a:r>
          </a:p>
          <a:p>
            <a:pPr marL="0" indent="0">
              <a:buNone/>
            </a:pPr>
            <a:endParaRPr lang="en-GB" sz="2600" dirty="0"/>
          </a:p>
        </p:txBody>
      </p:sp>
      <p:graphicFrame>
        <p:nvGraphicFramePr>
          <p:cNvPr id="4" name="Object 3"/>
          <p:cNvGraphicFramePr>
            <a:graphicFrameLocks noChangeAspect="1"/>
          </p:cNvGraphicFramePr>
          <p:nvPr/>
        </p:nvGraphicFramePr>
        <p:xfrm>
          <a:off x="993774" y="1611313"/>
          <a:ext cx="5026026" cy="2339975"/>
        </p:xfrm>
        <a:graphic>
          <a:graphicData uri="http://schemas.openxmlformats.org/presentationml/2006/ole">
            <mc:AlternateContent xmlns:mc="http://schemas.openxmlformats.org/markup-compatibility/2006">
              <mc:Choice xmlns:v="urn:schemas-microsoft-com:vml" Requires="v">
                <p:oleObj spid="_x0000_s62491" name="Equation" r:id="rId3" imgW="1447560" imgH="736560" progId="Equation.3">
                  <p:embed/>
                </p:oleObj>
              </mc:Choice>
              <mc:Fallback>
                <p:oleObj name="Equation" r:id="rId3" imgW="1447560" imgH="7365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774" y="1611313"/>
                        <a:ext cx="5026026" cy="233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Gibbs sampler</a:t>
            </a:r>
            <a:endParaRPr lang="en-GB" dirty="0"/>
          </a:p>
        </p:txBody>
      </p:sp>
      <p:sp>
        <p:nvSpPr>
          <p:cNvPr id="3" name="Content Placeholder 2"/>
          <p:cNvSpPr>
            <a:spLocks noGrp="1"/>
          </p:cNvSpPr>
          <p:nvPr>
            <p:ph idx="1"/>
          </p:nvPr>
        </p:nvSpPr>
        <p:spPr>
          <a:xfrm>
            <a:off x="457200" y="1066800"/>
            <a:ext cx="8229600" cy="4525963"/>
          </a:xfrm>
        </p:spPr>
        <p:txBody>
          <a:bodyPr/>
          <a:lstStyle/>
          <a:p>
            <a:pPr marL="0" indent="0">
              <a:buNone/>
            </a:pPr>
            <a:r>
              <a:rPr lang="en-US" dirty="0" smtClean="0"/>
              <a:t>This generalizes to any number of parameters:</a:t>
            </a:r>
          </a:p>
        </p:txBody>
      </p:sp>
      <p:graphicFrame>
        <p:nvGraphicFramePr>
          <p:cNvPr id="63491" name="Object 3"/>
          <p:cNvGraphicFramePr>
            <a:graphicFrameLocks noChangeAspect="1"/>
          </p:cNvGraphicFramePr>
          <p:nvPr/>
        </p:nvGraphicFramePr>
        <p:xfrm>
          <a:off x="914400" y="2209800"/>
          <a:ext cx="4876800" cy="4052887"/>
        </p:xfrm>
        <a:graphic>
          <a:graphicData uri="http://schemas.openxmlformats.org/presentationml/2006/ole">
            <mc:AlternateContent xmlns:mc="http://schemas.openxmlformats.org/markup-compatibility/2006">
              <mc:Choice xmlns:v="urn:schemas-microsoft-com:vml" Requires="v">
                <p:oleObj spid="_x0000_s63516" name="Equation" r:id="rId3" imgW="1473120" imgH="1447560" progId="Equation.3">
                  <p:embed/>
                </p:oleObj>
              </mc:Choice>
              <mc:Fallback>
                <p:oleObj name="Equation" r:id="rId3" imgW="1473120" imgH="144756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09800"/>
                        <a:ext cx="4876800" cy="4052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86800" cy="1143000"/>
          </a:xfrm>
        </p:spPr>
        <p:txBody>
          <a:bodyPr>
            <a:normAutofit fontScale="90000"/>
          </a:bodyPr>
          <a:lstStyle/>
          <a:p>
            <a:r>
              <a:rPr lang="en-US" dirty="0" smtClean="0"/>
              <a:t>A Gibbs sampler with Gibbs steps for our draws from the posterior with each step in the chain</a:t>
            </a:r>
            <a:endParaRPr lang="en-GB" dirty="0"/>
          </a:p>
        </p:txBody>
      </p:sp>
      <p:sp>
        <p:nvSpPr>
          <p:cNvPr id="3" name="Content Placeholder 2"/>
          <p:cNvSpPr>
            <a:spLocks noGrp="1"/>
          </p:cNvSpPr>
          <p:nvPr>
            <p:ph idx="1"/>
          </p:nvPr>
        </p:nvSpPr>
        <p:spPr>
          <a:xfrm>
            <a:off x="228600" y="1295400"/>
            <a:ext cx="8229600" cy="4525963"/>
          </a:xfrm>
        </p:spPr>
        <p:txBody>
          <a:bodyPr>
            <a:noAutofit/>
          </a:bodyPr>
          <a:lstStyle/>
          <a:p>
            <a:r>
              <a:rPr lang="en-US" sz="2600" dirty="0" smtClean="0"/>
              <a:t>This is a critical concept. All Gibbs samplers require us to decompose the posterior into a series of </a:t>
            </a:r>
            <a:r>
              <a:rPr lang="en-US" sz="2600" dirty="0" err="1" smtClean="0"/>
              <a:t>univariate</a:t>
            </a:r>
            <a:r>
              <a:rPr lang="en-US" sz="2600" dirty="0" smtClean="0"/>
              <a:t> conditional distributions using simple rules. Each parameter that we wish to estimate has its own chain and we sample the parameters as if the others were known and constant at each step in the chain. The way we do that sampling is called a step. </a:t>
            </a:r>
          </a:p>
          <a:p>
            <a:r>
              <a:rPr lang="en-US" sz="2600" i="1" u="sng" dirty="0" smtClean="0"/>
              <a:t>Gibbs steps sample directly</a:t>
            </a:r>
            <a:r>
              <a:rPr lang="en-US" sz="2600" b="1" i="1" dirty="0" smtClean="0"/>
              <a:t> </a:t>
            </a:r>
            <a:r>
              <a:rPr lang="en-US" sz="2600" dirty="0" smtClean="0"/>
              <a:t>from the posterior distribution using conjugate prior relationships. </a:t>
            </a:r>
          </a:p>
          <a:p>
            <a:r>
              <a:rPr lang="en-US" sz="2600" i="1" u="sng" dirty="0" smtClean="0"/>
              <a:t>Metropolis and Metropolis-Hastings sample from the posterior by finding the most probable values from proposal distributions.</a:t>
            </a:r>
            <a:endParaRPr lang="en-GB" sz="2600" i="1" u="sng" dirty="0"/>
          </a:p>
        </p:txBody>
      </p:sp>
    </p:spTree>
    <p:extLst>
      <p:ext uri="{BB962C8B-B14F-4D97-AF65-F5344CB8AC3E}">
        <p14:creationId xmlns:p14="http://schemas.microsoft.com/office/powerpoint/2010/main" val="12627825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ahead: sampling using: </a:t>
            </a:r>
            <a:endParaRPr lang="en-GB" dirty="0"/>
          </a:p>
        </p:txBody>
      </p:sp>
      <p:sp>
        <p:nvSpPr>
          <p:cNvPr id="3" name="Content Placeholder 2"/>
          <p:cNvSpPr>
            <a:spLocks noGrp="1"/>
          </p:cNvSpPr>
          <p:nvPr>
            <p:ph idx="1"/>
          </p:nvPr>
        </p:nvSpPr>
        <p:spPr/>
        <p:txBody>
          <a:bodyPr>
            <a:normAutofit/>
          </a:bodyPr>
          <a:lstStyle/>
          <a:p>
            <a:r>
              <a:rPr lang="en-US" dirty="0" smtClean="0"/>
              <a:t>Metropolis steps</a:t>
            </a:r>
          </a:p>
          <a:p>
            <a:r>
              <a:rPr lang="en-US" dirty="0"/>
              <a:t>Gibbs </a:t>
            </a:r>
            <a:r>
              <a:rPr lang="en-US" dirty="0" smtClean="0"/>
              <a:t>steps</a:t>
            </a:r>
          </a:p>
          <a:p>
            <a:r>
              <a:rPr lang="en-US" dirty="0" smtClean="0"/>
              <a:t>Metropolis-Hastings steps</a:t>
            </a:r>
          </a:p>
          <a:p>
            <a:r>
              <a:rPr lang="en-US" dirty="0" smtClean="0"/>
              <a:t>Hybrid steps.</a:t>
            </a:r>
          </a:p>
          <a:p>
            <a:endParaRPr lang="en-US" dirty="0" smtClean="0"/>
          </a:p>
          <a:p>
            <a:pPr>
              <a:buNone/>
            </a:pPr>
            <a:r>
              <a:rPr lang="en-US" dirty="0" smtClean="0"/>
              <a:t>There are different acceptance rules for different</a:t>
            </a:r>
          </a:p>
          <a:p>
            <a:pPr>
              <a:buNone/>
            </a:pPr>
            <a:r>
              <a:rPr lang="en-US" dirty="0" smtClean="0"/>
              <a:t>algorithms. More on that later…. </a:t>
            </a:r>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ahead: Gibbs sampling using: </a:t>
            </a:r>
            <a:endParaRPr lang="en-GB" dirty="0"/>
          </a:p>
        </p:txBody>
      </p:sp>
      <p:sp>
        <p:nvSpPr>
          <p:cNvPr id="3" name="Content Placeholder 2"/>
          <p:cNvSpPr>
            <a:spLocks noGrp="1"/>
          </p:cNvSpPr>
          <p:nvPr>
            <p:ph idx="1"/>
          </p:nvPr>
        </p:nvSpPr>
        <p:spPr/>
        <p:txBody>
          <a:bodyPr/>
          <a:lstStyle/>
          <a:p>
            <a:r>
              <a:rPr lang="en-US" dirty="0" smtClean="0">
                <a:solidFill>
                  <a:schemeClr val="bg1">
                    <a:lumMod val="65000"/>
                  </a:schemeClr>
                </a:solidFill>
              </a:rPr>
              <a:t>Metropolis steps</a:t>
            </a:r>
          </a:p>
          <a:p>
            <a:r>
              <a:rPr lang="en-US" dirty="0" smtClean="0"/>
              <a:t>Gibbs steps</a:t>
            </a:r>
          </a:p>
          <a:p>
            <a:r>
              <a:rPr lang="en-US" dirty="0" smtClean="0"/>
              <a:t>Metropolis-Hastings steps</a:t>
            </a:r>
          </a:p>
          <a:p>
            <a:r>
              <a:rPr lang="en-US" dirty="0" smtClean="0"/>
              <a:t>Hybrid steps.</a:t>
            </a:r>
            <a:endParaRPr lang="en-GB" dirty="0"/>
          </a:p>
        </p:txBody>
      </p:sp>
    </p:spTree>
    <p:extLst>
      <p:ext uri="{BB962C8B-B14F-4D97-AF65-F5344CB8AC3E}">
        <p14:creationId xmlns:p14="http://schemas.microsoft.com/office/powerpoint/2010/main" val="14732844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dirty="0" smtClean="0">
                <a:cs typeface="Arial" pitchFamily="34" charset="0"/>
              </a:rPr>
              <a:t>MCMC for a non-linear, multi-parameter model:</a:t>
            </a:r>
            <a:br>
              <a:rPr lang="en-US" sz="2800" dirty="0" smtClean="0">
                <a:cs typeface="Arial" pitchFamily="34" charset="0"/>
              </a:rPr>
            </a:br>
            <a:r>
              <a:rPr lang="en-US" sz="2800" dirty="0" smtClean="0">
                <a:cs typeface="Arial" pitchFamily="34" charset="0"/>
              </a:rPr>
              <a:t>Metropolis Steps: Back to the trees</a:t>
            </a:r>
            <a:endParaRPr lang="en-GB" sz="2800" b="0" dirty="0">
              <a:cs typeface="Arial" pitchFamily="34" charset="0"/>
            </a:endParaRPr>
          </a:p>
        </p:txBody>
      </p:sp>
      <p:graphicFrame>
        <p:nvGraphicFramePr>
          <p:cNvPr id="4" name="Object 1027"/>
          <p:cNvGraphicFramePr>
            <a:graphicFrameLocks noChangeAspect="1"/>
          </p:cNvGraphicFramePr>
          <p:nvPr/>
        </p:nvGraphicFramePr>
        <p:xfrm>
          <a:off x="533400" y="1828800"/>
          <a:ext cx="6003926" cy="1530350"/>
        </p:xfrm>
        <a:graphic>
          <a:graphicData uri="http://schemas.openxmlformats.org/presentationml/2006/ole">
            <mc:AlternateContent xmlns:mc="http://schemas.openxmlformats.org/markup-compatibility/2006">
              <mc:Choice xmlns:v="urn:schemas-microsoft-com:vml" Requires="v">
                <p:oleObj spid="_x0000_s76823" name="Equation" r:id="rId3" imgW="2361960" imgH="660240" progId="Equation.3">
                  <p:embed/>
                </p:oleObj>
              </mc:Choice>
              <mc:Fallback>
                <p:oleObj name="Equation" r:id="rId3" imgW="2361960" imgH="660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28800"/>
                        <a:ext cx="6003926" cy="153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a:spLocks noChangeArrowheads="1"/>
          </p:cNvSpPr>
          <p:nvPr/>
        </p:nvSpPr>
        <p:spPr bwMode="auto">
          <a:xfrm>
            <a:off x="685800" y="3810000"/>
            <a:ext cx="3560911" cy="707886"/>
          </a:xfrm>
          <a:prstGeom prst="rect">
            <a:avLst/>
          </a:prstGeom>
          <a:noFill/>
          <a:ln w="9525">
            <a:noFill/>
            <a:miter lim="800000"/>
            <a:headEnd/>
            <a:tailEnd/>
          </a:ln>
        </p:spPr>
        <p:txBody>
          <a:bodyPr wrap="none">
            <a:spAutoFit/>
          </a:bodyPr>
          <a:lstStyle/>
          <a:p>
            <a:r>
              <a:rPr lang="en-US" sz="2000" dirty="0"/>
              <a:t>ϒ</a:t>
            </a:r>
            <a:r>
              <a:rPr lang="en-US" sz="2000" b="0" dirty="0" smtClean="0"/>
              <a:t>= </a:t>
            </a:r>
            <a:r>
              <a:rPr lang="en-US" sz="2000" b="0" dirty="0"/>
              <a:t>max. growth rate at high light</a:t>
            </a:r>
          </a:p>
          <a:p>
            <a:r>
              <a:rPr lang="en-US" sz="2000" dirty="0" smtClean="0"/>
              <a:t>α</a:t>
            </a:r>
            <a:r>
              <a:rPr lang="en-US" sz="2000" b="0" dirty="0" smtClean="0"/>
              <a:t>=slope </a:t>
            </a:r>
            <a:r>
              <a:rPr lang="en-US" sz="2000" b="0" dirty="0"/>
              <a:t>of curve at low light</a:t>
            </a:r>
            <a:endParaRPr lang="en-GB" sz="2000" b="0" dirty="0"/>
          </a:p>
        </p:txBody>
      </p:sp>
    </p:spTree>
    <p:extLst>
      <p:ext uri="{BB962C8B-B14F-4D97-AF65-F5344CB8AC3E}">
        <p14:creationId xmlns:p14="http://schemas.microsoft.com/office/powerpoint/2010/main" val="2935733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Bayesian Networks</a:t>
            </a:r>
            <a:endParaRPr lang="en-GB" dirty="0"/>
          </a:p>
        </p:txBody>
      </p:sp>
      <p:grpSp>
        <p:nvGrpSpPr>
          <p:cNvPr id="3" name="Group 14"/>
          <p:cNvGrpSpPr/>
          <p:nvPr/>
        </p:nvGrpSpPr>
        <p:grpSpPr>
          <a:xfrm>
            <a:off x="690562" y="1698625"/>
            <a:ext cx="2724151" cy="2470150"/>
            <a:chOff x="719513" y="1699860"/>
            <a:chExt cx="3225968" cy="2607380"/>
          </a:xfrm>
        </p:grpSpPr>
        <p:graphicFrame>
          <p:nvGraphicFramePr>
            <p:cNvPr id="4" name="Object 3"/>
            <p:cNvGraphicFramePr>
              <a:graphicFrameLocks noChangeAspect="1"/>
            </p:cNvGraphicFramePr>
            <p:nvPr/>
          </p:nvGraphicFramePr>
          <p:xfrm>
            <a:off x="1007143" y="1927754"/>
            <a:ext cx="422986" cy="851253"/>
          </p:xfrm>
          <a:graphic>
            <a:graphicData uri="http://schemas.openxmlformats.org/presentationml/2006/ole">
              <mc:AlternateContent xmlns:mc="http://schemas.openxmlformats.org/markup-compatibility/2006">
                <mc:Choice xmlns:v="urn:schemas-microsoft-com:vml" Requires="v">
                  <p:oleObj spid="_x0000_s77931" name="Equation" r:id="rId3" imgW="164880" imgH="228600" progId="Equation.3">
                    <p:embed/>
                  </p:oleObj>
                </mc:Choice>
                <mc:Fallback>
                  <p:oleObj name="Equation" r:id="rId3" imgW="1648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143" y="1927754"/>
                          <a:ext cx="422986" cy="8512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9" name="Object 3"/>
            <p:cNvGraphicFramePr>
              <a:graphicFrameLocks noChangeAspect="1"/>
            </p:cNvGraphicFramePr>
            <p:nvPr/>
          </p:nvGraphicFramePr>
          <p:xfrm>
            <a:off x="3520616" y="1699860"/>
            <a:ext cx="424865" cy="851253"/>
          </p:xfrm>
          <a:graphic>
            <a:graphicData uri="http://schemas.openxmlformats.org/presentationml/2006/ole">
              <mc:AlternateContent xmlns:mc="http://schemas.openxmlformats.org/markup-compatibility/2006">
                <mc:Choice xmlns:v="urn:schemas-microsoft-com:vml" Requires="v">
                  <p:oleObj spid="_x0000_s77932" name="Equation" r:id="rId5" imgW="164880" imgH="228600" progId="Equation.3">
                    <p:embed/>
                  </p:oleObj>
                </mc:Choice>
                <mc:Fallback>
                  <p:oleObj name="Equation" r:id="rId5" imgW="1648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0616" y="1699860"/>
                          <a:ext cx="424865" cy="8512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0" name="Object 4"/>
            <p:cNvGraphicFramePr>
              <a:graphicFrameLocks noChangeAspect="1"/>
            </p:cNvGraphicFramePr>
            <p:nvPr/>
          </p:nvGraphicFramePr>
          <p:xfrm>
            <a:off x="3460458" y="3786100"/>
            <a:ext cx="391026" cy="521140"/>
          </p:xfrm>
          <a:graphic>
            <a:graphicData uri="http://schemas.openxmlformats.org/presentationml/2006/ole">
              <mc:AlternateContent xmlns:mc="http://schemas.openxmlformats.org/markup-compatibility/2006">
                <mc:Choice xmlns:v="urn:schemas-microsoft-com:vml" Requires="v">
                  <p:oleObj spid="_x0000_s77933" name="Equation" r:id="rId7" imgW="152280" imgH="139680" progId="Equation.3">
                    <p:embed/>
                  </p:oleObj>
                </mc:Choice>
                <mc:Fallback>
                  <p:oleObj name="Equation" r:id="rId7" imgW="15228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0458" y="3786100"/>
                          <a:ext cx="391026" cy="521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1" name="Object 5"/>
            <p:cNvGraphicFramePr>
              <a:graphicFrameLocks noChangeAspect="1"/>
            </p:cNvGraphicFramePr>
            <p:nvPr/>
          </p:nvGraphicFramePr>
          <p:xfrm>
            <a:off x="719513" y="3658747"/>
            <a:ext cx="1077202" cy="504383"/>
          </p:xfrm>
          <a:graphic>
            <a:graphicData uri="http://schemas.openxmlformats.org/presentationml/2006/ole">
              <mc:AlternateContent xmlns:mc="http://schemas.openxmlformats.org/markup-compatibility/2006">
                <mc:Choice xmlns:v="urn:schemas-microsoft-com:vml" Requires="v">
                  <p:oleObj spid="_x0000_s77934" name="Equation" r:id="rId9" imgW="291960" imgH="164880" progId="Equation.3">
                    <p:embed/>
                  </p:oleObj>
                </mc:Choice>
                <mc:Fallback>
                  <p:oleObj name="Equation" r:id="rId9" imgW="29196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9513" y="3658747"/>
                          <a:ext cx="1077202" cy="5043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Arrow Connector 8"/>
            <p:cNvCxnSpPr/>
            <p:nvPr/>
          </p:nvCxnSpPr>
          <p:spPr>
            <a:xfrm flipV="1">
              <a:off x="1524000" y="2286000"/>
              <a:ext cx="17526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828800" y="2438400"/>
              <a:ext cx="1600200" cy="1219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581400" y="2590800"/>
              <a:ext cx="76200" cy="990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3733800" y="1600200"/>
            <a:ext cx="5207131" cy="2554545"/>
          </a:xfrm>
          <a:prstGeom prst="rect">
            <a:avLst/>
          </a:prstGeom>
          <a:noFill/>
        </p:spPr>
        <p:txBody>
          <a:bodyPr wrap="none" rtlCol="0">
            <a:spAutoFit/>
          </a:bodyPr>
          <a:lstStyle/>
          <a:p>
            <a:r>
              <a:rPr lang="en-US" sz="2000" dirty="0" smtClean="0"/>
              <a:t>The heads of the arrows specify variables on</a:t>
            </a:r>
          </a:p>
          <a:p>
            <a:r>
              <a:rPr lang="en-US" sz="2000" dirty="0" smtClean="0"/>
              <a:t>the left hand side of the conditioning in the </a:t>
            </a:r>
          </a:p>
          <a:p>
            <a:r>
              <a:rPr lang="en-US" sz="2000" dirty="0" smtClean="0"/>
              <a:t>joint distribution; the tails are on the right hand </a:t>
            </a:r>
          </a:p>
          <a:p>
            <a:r>
              <a:rPr lang="en-US" sz="2000" dirty="0" smtClean="0"/>
              <a:t>Side. Anything without an arrow leading to it</a:t>
            </a:r>
          </a:p>
          <a:p>
            <a:r>
              <a:rPr lang="en-US" sz="2000" dirty="0" smtClean="0"/>
              <a:t>is  either known as data or “known” as a prior</a:t>
            </a:r>
          </a:p>
          <a:p>
            <a:r>
              <a:rPr lang="en-US" sz="2000" dirty="0" smtClean="0"/>
              <a:t>with numeric arguments. If the prior is </a:t>
            </a:r>
          </a:p>
          <a:p>
            <a:r>
              <a:rPr lang="en-US" sz="2000" dirty="0" smtClean="0"/>
              <a:t>uninformative, these quantities are “known </a:t>
            </a:r>
          </a:p>
          <a:p>
            <a:r>
              <a:rPr lang="en-US" sz="2000" dirty="0" smtClean="0"/>
              <a:t>unknowns”.</a:t>
            </a:r>
            <a:endParaRPr lang="en-GB" sz="2000" dirty="0"/>
          </a:p>
        </p:txBody>
      </p:sp>
      <p:graphicFrame>
        <p:nvGraphicFramePr>
          <p:cNvPr id="70662" name="Object 1027"/>
          <p:cNvGraphicFramePr>
            <a:graphicFrameLocks noChangeAspect="1"/>
          </p:cNvGraphicFramePr>
          <p:nvPr/>
        </p:nvGraphicFramePr>
        <p:xfrm>
          <a:off x="966788" y="4799013"/>
          <a:ext cx="7643812" cy="1144587"/>
        </p:xfrm>
        <a:graphic>
          <a:graphicData uri="http://schemas.openxmlformats.org/presentationml/2006/ole">
            <mc:AlternateContent xmlns:mc="http://schemas.openxmlformats.org/markup-compatibility/2006">
              <mc:Choice xmlns:v="urn:schemas-microsoft-com:vml" Requires="v">
                <p:oleObj spid="_x0000_s77935" name="Equation" r:id="rId11" imgW="3352680" imgH="457200" progId="Equation.3">
                  <p:embed/>
                </p:oleObj>
              </mc:Choice>
              <mc:Fallback>
                <p:oleObj name="Equation" r:id="rId11" imgW="335268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6788" y="4799013"/>
                        <a:ext cx="7643812" cy="1144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840271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1027"/>
          <p:cNvGraphicFramePr>
            <a:graphicFrameLocks noChangeAspect="1"/>
          </p:cNvGraphicFramePr>
          <p:nvPr/>
        </p:nvGraphicFramePr>
        <p:xfrm>
          <a:off x="765175" y="2005013"/>
          <a:ext cx="8074025" cy="1652587"/>
        </p:xfrm>
        <a:graphic>
          <a:graphicData uri="http://schemas.openxmlformats.org/presentationml/2006/ole">
            <mc:AlternateContent xmlns:mc="http://schemas.openxmlformats.org/markup-compatibility/2006">
              <mc:Choice xmlns:v="urn:schemas-microsoft-com:vml" Requires="v">
                <p:oleObj spid="_x0000_s78892" name="Equation" r:id="rId3" imgW="3479760" imgH="660240" progId="Equation.3">
                  <p:embed/>
                </p:oleObj>
              </mc:Choice>
              <mc:Fallback>
                <p:oleObj name="Equation" r:id="rId3" imgW="3479760" imgH="660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2005013"/>
                        <a:ext cx="8074025" cy="165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3" name="Object 1027"/>
          <p:cNvGraphicFramePr>
            <a:graphicFrameLocks noChangeAspect="1"/>
          </p:cNvGraphicFramePr>
          <p:nvPr/>
        </p:nvGraphicFramePr>
        <p:xfrm>
          <a:off x="741363" y="304800"/>
          <a:ext cx="4973637" cy="1835150"/>
        </p:xfrm>
        <a:graphic>
          <a:graphicData uri="http://schemas.openxmlformats.org/presentationml/2006/ole">
            <mc:AlternateContent xmlns:mc="http://schemas.openxmlformats.org/markup-compatibility/2006">
              <mc:Choice xmlns:v="urn:schemas-microsoft-com:vml" Requires="v">
                <p:oleObj spid="_x0000_s78893" name="Equation" r:id="rId5" imgW="1866600" imgH="660240" progId="Equation.3">
                  <p:embed/>
                </p:oleObj>
              </mc:Choice>
              <mc:Fallback>
                <p:oleObj name="Equation" r:id="rId5" imgW="1866600" imgH="660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363" y="304800"/>
                        <a:ext cx="4973637" cy="183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693068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Now choose appropriate probability distributions for the likelihood and the priors. Remember, these cannot have &gt; 3 arguments. All parameters must be positive.</a:t>
            </a:r>
            <a:endParaRPr lang="en-GB" dirty="0"/>
          </a:p>
        </p:txBody>
      </p:sp>
    </p:spTree>
    <p:extLst>
      <p:ext uri="{BB962C8B-B14F-4D97-AF65-F5344CB8AC3E}">
        <p14:creationId xmlns:p14="http://schemas.microsoft.com/office/powerpoint/2010/main" val="6841009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p:cNvGrpSpPr/>
          <p:nvPr/>
        </p:nvGrpSpPr>
        <p:grpSpPr>
          <a:xfrm>
            <a:off x="306388" y="4594225"/>
            <a:ext cx="2132012" cy="2111375"/>
            <a:chOff x="666207" y="1699860"/>
            <a:chExt cx="3279274" cy="2607380"/>
          </a:xfrm>
        </p:grpSpPr>
        <p:graphicFrame>
          <p:nvGraphicFramePr>
            <p:cNvPr id="5" name="Object 4"/>
            <p:cNvGraphicFramePr>
              <a:graphicFrameLocks noChangeAspect="1"/>
            </p:cNvGraphicFramePr>
            <p:nvPr/>
          </p:nvGraphicFramePr>
          <p:xfrm>
            <a:off x="1007143" y="1927754"/>
            <a:ext cx="422986" cy="851253"/>
          </p:xfrm>
          <a:graphic>
            <a:graphicData uri="http://schemas.openxmlformats.org/presentationml/2006/ole">
              <mc:AlternateContent xmlns:mc="http://schemas.openxmlformats.org/markup-compatibility/2006">
                <mc:Choice xmlns:v="urn:schemas-microsoft-com:vml" Requires="v">
                  <p:oleObj spid="_x0000_s80000" name="Equation" r:id="rId3" imgW="164880" imgH="228600" progId="Equation.3">
                    <p:embed/>
                  </p:oleObj>
                </mc:Choice>
                <mc:Fallback>
                  <p:oleObj name="Equation" r:id="rId3" imgW="1648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143" y="1927754"/>
                          <a:ext cx="422986" cy="8512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3520616" y="1699860"/>
            <a:ext cx="424865" cy="851253"/>
          </p:xfrm>
          <a:graphic>
            <a:graphicData uri="http://schemas.openxmlformats.org/presentationml/2006/ole">
              <mc:AlternateContent xmlns:mc="http://schemas.openxmlformats.org/markup-compatibility/2006">
                <mc:Choice xmlns:v="urn:schemas-microsoft-com:vml" Requires="v">
                  <p:oleObj spid="_x0000_s80001" name="Equation" r:id="rId5" imgW="164880" imgH="228600" progId="Equation.3">
                    <p:embed/>
                  </p:oleObj>
                </mc:Choice>
                <mc:Fallback>
                  <p:oleObj name="Equation" r:id="rId5" imgW="1648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0616" y="1699860"/>
                          <a:ext cx="424865" cy="8512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nvGraphicFramePr>
          <p:xfrm>
            <a:off x="3460458" y="3786100"/>
            <a:ext cx="391026" cy="521140"/>
          </p:xfrm>
          <a:graphic>
            <a:graphicData uri="http://schemas.openxmlformats.org/presentationml/2006/ole">
              <mc:AlternateContent xmlns:mc="http://schemas.openxmlformats.org/markup-compatibility/2006">
                <mc:Choice xmlns:v="urn:schemas-microsoft-com:vml" Requires="v">
                  <p:oleObj spid="_x0000_s80002" name="Equation" r:id="rId7" imgW="152280" imgH="139680" progId="Equation.3">
                    <p:embed/>
                  </p:oleObj>
                </mc:Choice>
                <mc:Fallback>
                  <p:oleObj name="Equation" r:id="rId7" imgW="15228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0458" y="3786100"/>
                          <a:ext cx="391026" cy="521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5"/>
            <p:cNvGraphicFramePr>
              <a:graphicFrameLocks noChangeAspect="1"/>
            </p:cNvGraphicFramePr>
            <p:nvPr/>
          </p:nvGraphicFramePr>
          <p:xfrm>
            <a:off x="666207" y="3658336"/>
            <a:ext cx="722759" cy="503831"/>
          </p:xfrm>
          <a:graphic>
            <a:graphicData uri="http://schemas.openxmlformats.org/presentationml/2006/ole">
              <mc:AlternateContent xmlns:mc="http://schemas.openxmlformats.org/markup-compatibility/2006">
                <mc:Choice xmlns:v="urn:schemas-microsoft-com:vml" Requires="v">
                  <p:oleObj spid="_x0000_s80003" name="Equation" r:id="rId9" imgW="342720" imgH="164880" progId="Equation.3">
                    <p:embed/>
                  </p:oleObj>
                </mc:Choice>
                <mc:Fallback>
                  <p:oleObj name="Equation" r:id="rId9" imgW="34272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207" y="3658336"/>
                          <a:ext cx="722759" cy="5038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Arrow Connector 8"/>
            <p:cNvCxnSpPr/>
            <p:nvPr/>
          </p:nvCxnSpPr>
          <p:spPr>
            <a:xfrm flipV="1">
              <a:off x="1524000" y="2286000"/>
              <a:ext cx="17526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828800" y="2438400"/>
              <a:ext cx="1600200" cy="1219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581400" y="2590800"/>
              <a:ext cx="76200" cy="990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72710" name="Object 6"/>
          <p:cNvGraphicFramePr>
            <a:graphicFrameLocks noChangeAspect="1"/>
          </p:cNvGraphicFramePr>
          <p:nvPr/>
        </p:nvGraphicFramePr>
        <p:xfrm>
          <a:off x="1579563" y="304800"/>
          <a:ext cx="4078287" cy="1835150"/>
        </p:xfrm>
        <a:graphic>
          <a:graphicData uri="http://schemas.openxmlformats.org/presentationml/2006/ole">
            <mc:AlternateContent xmlns:mc="http://schemas.openxmlformats.org/markup-compatibility/2006">
              <mc:Choice xmlns:v="urn:schemas-microsoft-com:vml" Requires="v">
                <p:oleObj spid="_x0000_s80004" name="Equation" r:id="rId11" imgW="1866600" imgH="660240" progId="Equation.3">
                  <p:embed/>
                </p:oleObj>
              </mc:Choice>
              <mc:Fallback>
                <p:oleObj name="Equation" r:id="rId11" imgW="1866600" imgH="6602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79563" y="304800"/>
                        <a:ext cx="4078287" cy="183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711" name="Object 1027"/>
          <p:cNvGraphicFramePr>
            <a:graphicFrameLocks noChangeAspect="1"/>
          </p:cNvGraphicFramePr>
          <p:nvPr/>
        </p:nvGraphicFramePr>
        <p:xfrm>
          <a:off x="381000" y="1660525"/>
          <a:ext cx="8382000" cy="2987675"/>
        </p:xfrm>
        <a:graphic>
          <a:graphicData uri="http://schemas.openxmlformats.org/presentationml/2006/ole">
            <mc:AlternateContent xmlns:mc="http://schemas.openxmlformats.org/markup-compatibility/2006">
              <mc:Choice xmlns:v="urn:schemas-microsoft-com:vml" Requires="v">
                <p:oleObj spid="_x0000_s80005" name="Equation" r:id="rId13" imgW="3593880" imgH="1193760" progId="Equation.3">
                  <p:embed/>
                </p:oleObj>
              </mc:Choice>
              <mc:Fallback>
                <p:oleObj name="Equation" r:id="rId13" imgW="3593880" imgH="119376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1660525"/>
                        <a:ext cx="8382000" cy="298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94170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Bayesian Networks</a:t>
            </a:r>
            <a:endParaRPr lang="en-GB" dirty="0"/>
          </a:p>
        </p:txBody>
      </p:sp>
      <p:grpSp>
        <p:nvGrpSpPr>
          <p:cNvPr id="15" name="Group 14"/>
          <p:cNvGrpSpPr/>
          <p:nvPr/>
        </p:nvGrpSpPr>
        <p:grpSpPr>
          <a:xfrm>
            <a:off x="487363" y="1698625"/>
            <a:ext cx="2927350" cy="2470150"/>
            <a:chOff x="478882" y="1699860"/>
            <a:chExt cx="3466599" cy="2607380"/>
          </a:xfrm>
        </p:grpSpPr>
        <p:graphicFrame>
          <p:nvGraphicFramePr>
            <p:cNvPr id="4" name="Object 3"/>
            <p:cNvGraphicFramePr>
              <a:graphicFrameLocks noChangeAspect="1"/>
            </p:cNvGraphicFramePr>
            <p:nvPr/>
          </p:nvGraphicFramePr>
          <p:xfrm>
            <a:off x="1007143" y="1927754"/>
            <a:ext cx="422986" cy="851253"/>
          </p:xfrm>
          <a:graphic>
            <a:graphicData uri="http://schemas.openxmlformats.org/presentationml/2006/ole">
              <mc:AlternateContent xmlns:mc="http://schemas.openxmlformats.org/markup-compatibility/2006">
                <mc:Choice xmlns:v="urn:schemas-microsoft-com:vml" Requires="v">
                  <p:oleObj spid="_x0000_s19558" name="Equation" r:id="rId3" imgW="164880" imgH="228600" progId="Equation.3">
                    <p:embed/>
                  </p:oleObj>
                </mc:Choice>
                <mc:Fallback>
                  <p:oleObj name="Equation" r:id="rId3" imgW="16488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143" y="1927754"/>
                          <a:ext cx="422986" cy="8512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9" name="Object 3"/>
            <p:cNvGraphicFramePr>
              <a:graphicFrameLocks noChangeAspect="1"/>
            </p:cNvGraphicFramePr>
            <p:nvPr/>
          </p:nvGraphicFramePr>
          <p:xfrm>
            <a:off x="3520616" y="1699860"/>
            <a:ext cx="424865" cy="851253"/>
          </p:xfrm>
          <a:graphic>
            <a:graphicData uri="http://schemas.openxmlformats.org/presentationml/2006/ole">
              <mc:AlternateContent xmlns:mc="http://schemas.openxmlformats.org/markup-compatibility/2006">
                <mc:Choice xmlns:v="urn:schemas-microsoft-com:vml" Requires="v">
                  <p:oleObj spid="_x0000_s19559" name="Equation" r:id="rId5" imgW="164880" imgH="228600" progId="Equation.3">
                    <p:embed/>
                  </p:oleObj>
                </mc:Choice>
                <mc:Fallback>
                  <p:oleObj name="Equation" r:id="rId5" imgW="16488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0616" y="1699860"/>
                          <a:ext cx="424865" cy="8512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0" name="Object 4"/>
            <p:cNvGraphicFramePr>
              <a:graphicFrameLocks noChangeAspect="1"/>
            </p:cNvGraphicFramePr>
            <p:nvPr/>
          </p:nvGraphicFramePr>
          <p:xfrm>
            <a:off x="3460458" y="3786100"/>
            <a:ext cx="391026" cy="521140"/>
          </p:xfrm>
          <a:graphic>
            <a:graphicData uri="http://schemas.openxmlformats.org/presentationml/2006/ole">
              <mc:AlternateContent xmlns:mc="http://schemas.openxmlformats.org/markup-compatibility/2006">
                <mc:Choice xmlns:v="urn:schemas-microsoft-com:vml" Requires="v">
                  <p:oleObj spid="_x0000_s19560" name="Equation" r:id="rId7" imgW="152280" imgH="139680" progId="Equation.3">
                    <p:embed/>
                  </p:oleObj>
                </mc:Choice>
                <mc:Fallback>
                  <p:oleObj name="Equation" r:id="rId7" imgW="152280" imgH="1396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0458" y="3786100"/>
                          <a:ext cx="391026" cy="521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1" name="Object 5"/>
            <p:cNvGraphicFramePr>
              <a:graphicFrameLocks noChangeAspect="1"/>
            </p:cNvGraphicFramePr>
            <p:nvPr/>
          </p:nvGraphicFramePr>
          <p:xfrm>
            <a:off x="478882" y="3600097"/>
            <a:ext cx="1097882" cy="621683"/>
          </p:xfrm>
          <a:graphic>
            <a:graphicData uri="http://schemas.openxmlformats.org/presentationml/2006/ole">
              <mc:AlternateContent xmlns:mc="http://schemas.openxmlformats.org/markup-compatibility/2006">
                <mc:Choice xmlns:v="urn:schemas-microsoft-com:vml" Requires="v">
                  <p:oleObj spid="_x0000_s19561" name="Equation" r:id="rId9" imgW="520560" imgH="203040" progId="Equation.3">
                    <p:embed/>
                  </p:oleObj>
                </mc:Choice>
                <mc:Fallback>
                  <p:oleObj name="Equation" r:id="rId9" imgW="520560" imgH="2030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882" y="3600097"/>
                          <a:ext cx="1097882" cy="6216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Arrow Connector 8"/>
            <p:cNvCxnSpPr/>
            <p:nvPr/>
          </p:nvCxnSpPr>
          <p:spPr>
            <a:xfrm flipV="1">
              <a:off x="1524000" y="2286000"/>
              <a:ext cx="17526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828800" y="2438400"/>
              <a:ext cx="1600200" cy="1219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581400" y="2590800"/>
              <a:ext cx="76200" cy="990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3733800" y="1600200"/>
            <a:ext cx="5207131" cy="2554545"/>
          </a:xfrm>
          <a:prstGeom prst="rect">
            <a:avLst/>
          </a:prstGeom>
          <a:noFill/>
        </p:spPr>
        <p:txBody>
          <a:bodyPr wrap="none" rtlCol="0">
            <a:spAutoFit/>
          </a:bodyPr>
          <a:lstStyle/>
          <a:p>
            <a:r>
              <a:rPr lang="en-US" sz="2000" dirty="0" smtClean="0"/>
              <a:t>The heads of the arrows specify variables on</a:t>
            </a:r>
          </a:p>
          <a:p>
            <a:r>
              <a:rPr lang="en-US" sz="2000" dirty="0" smtClean="0"/>
              <a:t>the left hand side of the conditioning in the </a:t>
            </a:r>
          </a:p>
          <a:p>
            <a:r>
              <a:rPr lang="en-US" sz="2000" dirty="0" smtClean="0"/>
              <a:t>joint distribution; the tails are on the right hand </a:t>
            </a:r>
          </a:p>
          <a:p>
            <a:r>
              <a:rPr lang="en-US" sz="2000" dirty="0" smtClean="0"/>
              <a:t>Side. </a:t>
            </a:r>
            <a:r>
              <a:rPr lang="en-US" sz="2000" dirty="0" smtClean="0">
                <a:solidFill>
                  <a:srgbClr val="FF0000"/>
                </a:solidFill>
              </a:rPr>
              <a:t>Anything without an arrow leading to it</a:t>
            </a:r>
          </a:p>
          <a:p>
            <a:r>
              <a:rPr lang="en-US" sz="2000" dirty="0" smtClean="0">
                <a:solidFill>
                  <a:srgbClr val="FF0000"/>
                </a:solidFill>
              </a:rPr>
              <a:t>is  either known as data or “known” as a prior</a:t>
            </a:r>
          </a:p>
          <a:p>
            <a:r>
              <a:rPr lang="en-US" sz="2000" dirty="0" smtClean="0">
                <a:solidFill>
                  <a:srgbClr val="FF0000"/>
                </a:solidFill>
              </a:rPr>
              <a:t>with numeric arguments</a:t>
            </a:r>
            <a:r>
              <a:rPr lang="en-US" sz="2000" dirty="0" smtClean="0"/>
              <a:t>. If the prior is </a:t>
            </a:r>
          </a:p>
          <a:p>
            <a:r>
              <a:rPr lang="en-US" sz="2000" dirty="0" smtClean="0"/>
              <a:t>uninformative, these quantities are “known </a:t>
            </a:r>
          </a:p>
          <a:p>
            <a:r>
              <a:rPr lang="en-US" sz="2000" dirty="0" smtClean="0"/>
              <a:t>unknowns”.</a:t>
            </a:r>
            <a:endParaRPr lang="en-GB" sz="2000" dirty="0"/>
          </a:p>
        </p:txBody>
      </p:sp>
      <p:sp>
        <p:nvSpPr>
          <p:cNvPr id="17" name="TextBox 16"/>
          <p:cNvSpPr txBox="1"/>
          <p:nvPr/>
        </p:nvSpPr>
        <p:spPr>
          <a:xfrm flipH="1">
            <a:off x="870529" y="5257800"/>
            <a:ext cx="6444670" cy="707886"/>
          </a:xfrm>
          <a:prstGeom prst="rect">
            <a:avLst/>
          </a:prstGeom>
          <a:noFill/>
        </p:spPr>
        <p:txBody>
          <a:bodyPr wrap="square" rtlCol="0">
            <a:spAutoFit/>
          </a:bodyPr>
          <a:lstStyle/>
          <a:p>
            <a:r>
              <a:rPr lang="en-US" sz="2000" dirty="0" smtClean="0"/>
              <a:t>They are also called “directed acyclic graphs (DAG)” and “Bayesian belief networks” </a:t>
            </a:r>
            <a:endParaRPr lang="en-GB"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Breathe through your left nostril</a:t>
            </a:r>
            <a:endParaRPr lang="en-GB" dirty="0"/>
          </a:p>
        </p:txBody>
      </p:sp>
    </p:spTree>
    <p:extLst>
      <p:ext uri="{BB962C8B-B14F-4D97-AF65-F5344CB8AC3E}">
        <p14:creationId xmlns:p14="http://schemas.microsoft.com/office/powerpoint/2010/main" val="27608911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76200"/>
            <a:ext cx="7239000" cy="7294305"/>
          </a:xfrm>
          <a:prstGeom prst="rect">
            <a:avLst/>
          </a:prstGeom>
        </p:spPr>
        <p:txBody>
          <a:bodyPr wrap="square">
            <a:spAutoFit/>
          </a:bodyPr>
          <a:lstStyle/>
          <a:p>
            <a:r>
              <a:rPr lang="en-GB" b="1" dirty="0" smtClean="0">
                <a:solidFill>
                  <a:srgbClr val="000099"/>
                </a:solidFill>
              </a:rPr>
              <a:t># Let's return to the hemlock trees looking for light</a:t>
            </a:r>
          </a:p>
          <a:p>
            <a:r>
              <a:rPr lang="en-GB" b="1" dirty="0" smtClean="0">
                <a:solidFill>
                  <a:srgbClr val="000099"/>
                </a:solidFill>
              </a:rPr>
              <a:t># Generate some data with known parameter values.</a:t>
            </a:r>
          </a:p>
          <a:p>
            <a:r>
              <a:rPr lang="en-GB" dirty="0" smtClean="0"/>
              <a:t>a=38.5</a:t>
            </a:r>
          </a:p>
          <a:p>
            <a:r>
              <a:rPr lang="en-GB" dirty="0" smtClean="0"/>
              <a:t>b=1.7</a:t>
            </a:r>
          </a:p>
          <a:p>
            <a:r>
              <a:rPr lang="en-GB" dirty="0" smtClean="0"/>
              <a:t>n = 50</a:t>
            </a:r>
          </a:p>
          <a:p>
            <a:r>
              <a:rPr lang="en-GB" dirty="0" smtClean="0"/>
              <a:t>sigma = 2</a:t>
            </a:r>
          </a:p>
          <a:p>
            <a:r>
              <a:rPr lang="en-GB" dirty="0" smtClean="0"/>
              <a:t>x=</a:t>
            </a:r>
            <a:r>
              <a:rPr lang="en-GB" dirty="0" err="1" smtClean="0"/>
              <a:t>rgamma</a:t>
            </a:r>
            <a:r>
              <a:rPr lang="en-GB" dirty="0" smtClean="0"/>
              <a:t>(50,shape=2,scale=20) </a:t>
            </a:r>
            <a:r>
              <a:rPr lang="en-GB" dirty="0" smtClean="0">
                <a:solidFill>
                  <a:srgbClr val="0000FF"/>
                </a:solidFill>
              </a:rPr>
              <a:t># generate light values</a:t>
            </a:r>
          </a:p>
          <a:p>
            <a:endParaRPr lang="en-GB" b="1" dirty="0" smtClean="0">
              <a:solidFill>
                <a:srgbClr val="000099"/>
              </a:solidFill>
            </a:endParaRPr>
          </a:p>
          <a:p>
            <a:r>
              <a:rPr lang="en-GB" b="1" dirty="0" smtClean="0">
                <a:solidFill>
                  <a:srgbClr val="000099"/>
                </a:solidFill>
              </a:rPr>
              <a:t># Estimate deterministic growth</a:t>
            </a:r>
          </a:p>
          <a:p>
            <a:r>
              <a:rPr lang="en-GB" dirty="0" err="1" smtClean="0"/>
              <a:t>true.growth</a:t>
            </a:r>
            <a:r>
              <a:rPr lang="en-GB" dirty="0" smtClean="0"/>
              <a:t>=a*x/((a/b)+x)</a:t>
            </a:r>
          </a:p>
          <a:p>
            <a:r>
              <a:rPr lang="en-GB" dirty="0" smtClean="0"/>
              <a:t>y=</a:t>
            </a:r>
            <a:r>
              <a:rPr lang="en-GB" dirty="0" err="1" smtClean="0"/>
              <a:t>true.growth+rnorm</a:t>
            </a:r>
            <a:r>
              <a:rPr lang="en-GB" dirty="0" smtClean="0"/>
              <a:t>(n,0,sigma) </a:t>
            </a:r>
          </a:p>
          <a:p>
            <a:r>
              <a:rPr lang="en-GB" dirty="0" smtClean="0"/>
              <a:t>plot(</a:t>
            </a:r>
            <a:r>
              <a:rPr lang="en-GB" dirty="0" err="1" smtClean="0"/>
              <a:t>x,y</a:t>
            </a:r>
            <a:r>
              <a:rPr lang="en-GB" dirty="0" smtClean="0"/>
              <a:t>)</a:t>
            </a:r>
          </a:p>
          <a:p>
            <a:r>
              <a:rPr lang="en-GB" dirty="0" smtClean="0"/>
              <a:t>curve(a*x/((a/b)+x), add=T)</a:t>
            </a:r>
          </a:p>
          <a:p>
            <a:endParaRPr lang="en-GB" dirty="0" smtClean="0"/>
          </a:p>
          <a:p>
            <a:r>
              <a:rPr lang="en-GB" b="1" dirty="0" smtClean="0">
                <a:solidFill>
                  <a:srgbClr val="000099"/>
                </a:solidFill>
              </a:rPr>
              <a:t># Fit model using </a:t>
            </a:r>
            <a:r>
              <a:rPr lang="en-GB" b="1" dirty="0" err="1" smtClean="0">
                <a:solidFill>
                  <a:srgbClr val="000099"/>
                </a:solidFill>
              </a:rPr>
              <a:t>nls</a:t>
            </a:r>
            <a:r>
              <a:rPr lang="en-GB" b="1" dirty="0" smtClean="0">
                <a:solidFill>
                  <a:srgbClr val="000099"/>
                </a:solidFill>
              </a:rPr>
              <a:t>() and get vector of coefficients</a:t>
            </a:r>
          </a:p>
          <a:p>
            <a:r>
              <a:rPr lang="en-GB" dirty="0" smtClean="0"/>
              <a:t>model=</a:t>
            </a:r>
            <a:r>
              <a:rPr lang="en-GB" dirty="0" err="1" smtClean="0"/>
              <a:t>nls</a:t>
            </a:r>
            <a:r>
              <a:rPr lang="en-GB" dirty="0" smtClean="0"/>
              <a:t>(</a:t>
            </a:r>
            <a:r>
              <a:rPr lang="en-GB" dirty="0" err="1" smtClean="0"/>
              <a:t>y~a</a:t>
            </a:r>
            <a:r>
              <a:rPr lang="en-GB" dirty="0" smtClean="0"/>
              <a:t>*x/((a/b)+x),start=list(a=40,b=2))</a:t>
            </a:r>
          </a:p>
          <a:p>
            <a:r>
              <a:rPr lang="en-GB" dirty="0" smtClean="0"/>
              <a:t>summary(model)</a:t>
            </a:r>
          </a:p>
          <a:p>
            <a:endParaRPr lang="en-GB" dirty="0" smtClean="0"/>
          </a:p>
          <a:p>
            <a:r>
              <a:rPr lang="en-GB" b="1" dirty="0" smtClean="0">
                <a:solidFill>
                  <a:srgbClr val="000099"/>
                </a:solidFill>
              </a:rPr>
              <a:t># Likelihood function</a:t>
            </a:r>
          </a:p>
          <a:p>
            <a:r>
              <a:rPr lang="en-GB" dirty="0" smtClean="0"/>
              <a:t>L = function(</a:t>
            </a:r>
            <a:r>
              <a:rPr lang="en-GB" dirty="0" err="1" smtClean="0"/>
              <a:t>a,b,sd,data</a:t>
            </a:r>
            <a:r>
              <a:rPr lang="en-GB" dirty="0" smtClean="0"/>
              <a:t> = y){</a:t>
            </a:r>
          </a:p>
          <a:p>
            <a:r>
              <a:rPr lang="en-GB" dirty="0" smtClean="0"/>
              <a:t>	</a:t>
            </a:r>
            <a:r>
              <a:rPr lang="en-GB" dirty="0" err="1" smtClean="0"/>
              <a:t>pred</a:t>
            </a:r>
            <a:r>
              <a:rPr lang="en-GB" dirty="0" smtClean="0"/>
              <a:t> = a*x/((a/b)+x)</a:t>
            </a:r>
          </a:p>
          <a:p>
            <a:r>
              <a:rPr lang="en-GB" dirty="0" smtClean="0"/>
              <a:t>	like = prod(</a:t>
            </a:r>
            <a:r>
              <a:rPr lang="en-GB" dirty="0" err="1" smtClean="0"/>
              <a:t>dnorm</a:t>
            </a:r>
            <a:r>
              <a:rPr lang="en-GB" dirty="0" smtClean="0"/>
              <a:t>(</a:t>
            </a:r>
            <a:r>
              <a:rPr lang="en-GB" dirty="0" err="1" smtClean="0"/>
              <a:t>y,pred,sd</a:t>
            </a:r>
            <a:r>
              <a:rPr lang="en-GB" dirty="0" smtClean="0"/>
              <a:t>))</a:t>
            </a:r>
          </a:p>
          <a:p>
            <a:r>
              <a:rPr lang="en-GB" dirty="0" smtClean="0"/>
              <a:t>	return(like)</a:t>
            </a:r>
          </a:p>
          <a:p>
            <a:r>
              <a:rPr lang="en-GB" dirty="0" smtClean="0"/>
              <a:t>	}</a:t>
            </a:r>
          </a:p>
          <a:p>
            <a:endParaRPr lang="en-GB" dirty="0" smtClean="0"/>
          </a:p>
          <a:p>
            <a:endParaRPr lang="en-GB" dirty="0"/>
          </a:p>
        </p:txBody>
      </p:sp>
    </p:spTree>
    <p:extLst>
      <p:ext uri="{BB962C8B-B14F-4D97-AF65-F5344CB8AC3E}">
        <p14:creationId xmlns:p14="http://schemas.microsoft.com/office/powerpoint/2010/main" val="42334557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76200"/>
            <a:ext cx="7162800" cy="7571303"/>
          </a:xfrm>
          <a:prstGeom prst="rect">
            <a:avLst/>
          </a:prstGeom>
        </p:spPr>
        <p:txBody>
          <a:bodyPr wrap="square">
            <a:spAutoFit/>
          </a:bodyPr>
          <a:lstStyle/>
          <a:p>
            <a:r>
              <a:rPr lang="en-GB" b="1" dirty="0" smtClean="0">
                <a:solidFill>
                  <a:srgbClr val="000099"/>
                </a:solidFill>
              </a:rPr>
              <a:t># Define uninformative priors for the parameters</a:t>
            </a:r>
          </a:p>
          <a:p>
            <a:r>
              <a:rPr lang="en-GB" dirty="0" err="1" smtClean="0"/>
              <a:t>prior.a</a:t>
            </a:r>
            <a:r>
              <a:rPr lang="en-GB" dirty="0" smtClean="0"/>
              <a:t> = function(a) 1</a:t>
            </a:r>
          </a:p>
          <a:p>
            <a:r>
              <a:rPr lang="en-GB" dirty="0" err="1" smtClean="0"/>
              <a:t>prior.b</a:t>
            </a:r>
            <a:r>
              <a:rPr lang="en-GB" dirty="0" smtClean="0"/>
              <a:t> = function(b) 1</a:t>
            </a:r>
          </a:p>
          <a:p>
            <a:r>
              <a:rPr lang="en-GB" dirty="0" err="1" smtClean="0"/>
              <a:t>prior.sigma</a:t>
            </a:r>
            <a:r>
              <a:rPr lang="en-GB" dirty="0" smtClean="0"/>
              <a:t>=function(sigma) 1</a:t>
            </a:r>
          </a:p>
          <a:p>
            <a:endParaRPr lang="en-GB" b="1" dirty="0" smtClean="0">
              <a:solidFill>
                <a:srgbClr val="000099"/>
              </a:solidFill>
            </a:endParaRPr>
          </a:p>
          <a:p>
            <a:r>
              <a:rPr lang="en-GB" b="1" dirty="0" smtClean="0">
                <a:solidFill>
                  <a:srgbClr val="000099"/>
                </a:solidFill>
              </a:rPr>
              <a:t># Number of simulations</a:t>
            </a:r>
          </a:p>
          <a:p>
            <a:r>
              <a:rPr lang="en-GB" dirty="0" smtClean="0"/>
              <a:t>n.sim= 200000</a:t>
            </a:r>
          </a:p>
          <a:p>
            <a:r>
              <a:rPr lang="en-GB" dirty="0" err="1" smtClean="0"/>
              <a:t>burn.in</a:t>
            </a:r>
            <a:r>
              <a:rPr lang="en-GB" dirty="0" smtClean="0"/>
              <a:t>=50000 # These are the simulations we will throw out</a:t>
            </a:r>
          </a:p>
          <a:p>
            <a:endParaRPr lang="en-GB" b="1" dirty="0" smtClean="0">
              <a:solidFill>
                <a:srgbClr val="000099"/>
              </a:solidFill>
            </a:endParaRPr>
          </a:p>
          <a:p>
            <a:r>
              <a:rPr lang="en-GB" b="1" dirty="0" smtClean="0">
                <a:solidFill>
                  <a:srgbClr val="000099"/>
                </a:solidFill>
              </a:rPr>
              <a:t># Set up data structures to hold </a:t>
            </a:r>
            <a:r>
              <a:rPr lang="en-GB" b="1" dirty="0" err="1" smtClean="0">
                <a:solidFill>
                  <a:srgbClr val="000099"/>
                </a:solidFill>
              </a:rPr>
              <a:t>simulaitons</a:t>
            </a:r>
            <a:endParaRPr lang="en-GB" b="1" dirty="0" smtClean="0">
              <a:solidFill>
                <a:srgbClr val="000099"/>
              </a:solidFill>
            </a:endParaRPr>
          </a:p>
          <a:p>
            <a:r>
              <a:rPr lang="en-GB" dirty="0" smtClean="0"/>
              <a:t>a = numeric(n.sim)</a:t>
            </a:r>
          </a:p>
          <a:p>
            <a:r>
              <a:rPr lang="en-GB" dirty="0" smtClean="0"/>
              <a:t>b = numeric(n.sim)</a:t>
            </a:r>
          </a:p>
          <a:p>
            <a:r>
              <a:rPr lang="en-GB" dirty="0" smtClean="0"/>
              <a:t>sigma = numeric(n.sim)</a:t>
            </a:r>
          </a:p>
          <a:p>
            <a:endParaRPr lang="en-GB" dirty="0" smtClean="0"/>
          </a:p>
          <a:p>
            <a:r>
              <a:rPr lang="en-GB" b="1" dirty="0" smtClean="0">
                <a:solidFill>
                  <a:srgbClr val="000099"/>
                </a:solidFill>
              </a:rPr>
              <a:t># Define initial values for the parameters</a:t>
            </a:r>
          </a:p>
          <a:p>
            <a:r>
              <a:rPr lang="en-GB" dirty="0" smtClean="0"/>
              <a:t>a[1] = 30; b[1] = 2 ; sigma[1] = 1 </a:t>
            </a:r>
          </a:p>
          <a:p>
            <a:endParaRPr lang="en-GB" dirty="0" smtClean="0"/>
          </a:p>
          <a:p>
            <a:r>
              <a:rPr lang="en-GB" b="1" dirty="0" smtClean="0">
                <a:solidFill>
                  <a:srgbClr val="000099"/>
                </a:solidFill>
              </a:rPr>
              <a:t># Set up parameters for uniform proposal distributions</a:t>
            </a:r>
          </a:p>
          <a:p>
            <a:r>
              <a:rPr lang="en-GB" dirty="0" err="1" smtClean="0"/>
              <a:t>a.low</a:t>
            </a:r>
            <a:r>
              <a:rPr lang="en-GB" dirty="0" smtClean="0"/>
              <a:t>=20</a:t>
            </a:r>
          </a:p>
          <a:p>
            <a:r>
              <a:rPr lang="en-GB" dirty="0" err="1" smtClean="0"/>
              <a:t>a.up</a:t>
            </a:r>
            <a:r>
              <a:rPr lang="en-GB" dirty="0" smtClean="0"/>
              <a:t> = 100</a:t>
            </a:r>
          </a:p>
          <a:p>
            <a:r>
              <a:rPr lang="en-GB" dirty="0" err="1" smtClean="0"/>
              <a:t>b.low</a:t>
            </a:r>
            <a:r>
              <a:rPr lang="en-GB" dirty="0" smtClean="0"/>
              <a:t> = 1</a:t>
            </a:r>
          </a:p>
          <a:p>
            <a:r>
              <a:rPr lang="en-GB" dirty="0" err="1" smtClean="0"/>
              <a:t>b.up</a:t>
            </a:r>
            <a:r>
              <a:rPr lang="en-GB" dirty="0" smtClean="0"/>
              <a:t> = 5</a:t>
            </a:r>
          </a:p>
          <a:p>
            <a:r>
              <a:rPr lang="en-GB" dirty="0" err="1" smtClean="0"/>
              <a:t>sigma.low</a:t>
            </a:r>
            <a:r>
              <a:rPr lang="en-GB" dirty="0" smtClean="0"/>
              <a:t> = 0.1</a:t>
            </a:r>
          </a:p>
          <a:p>
            <a:r>
              <a:rPr lang="en-GB" dirty="0" err="1" smtClean="0"/>
              <a:t>sigma.up</a:t>
            </a:r>
            <a:r>
              <a:rPr lang="en-GB" dirty="0" smtClean="0"/>
              <a:t> = 5</a:t>
            </a:r>
          </a:p>
          <a:p>
            <a:endParaRPr lang="en-GB" dirty="0" smtClean="0"/>
          </a:p>
          <a:p>
            <a:endParaRPr lang="en-GB" dirty="0" smtClean="0"/>
          </a:p>
        </p:txBody>
      </p:sp>
    </p:spTree>
    <p:extLst>
      <p:ext uri="{BB962C8B-B14F-4D97-AF65-F5344CB8AC3E}">
        <p14:creationId xmlns:p14="http://schemas.microsoft.com/office/powerpoint/2010/main" val="42477629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14400"/>
            <a:ext cx="7620000" cy="4093428"/>
          </a:xfrm>
          <a:prstGeom prst="rect">
            <a:avLst/>
          </a:prstGeom>
        </p:spPr>
        <p:txBody>
          <a:bodyPr wrap="square">
            <a:spAutoFit/>
          </a:bodyPr>
          <a:lstStyle/>
          <a:p>
            <a:r>
              <a:rPr lang="en-GB" sz="2000" b="1" dirty="0" smtClean="0">
                <a:solidFill>
                  <a:srgbClr val="000099"/>
                </a:solidFill>
              </a:rPr>
              <a:t># Create vectors of proposals</a:t>
            </a:r>
          </a:p>
          <a:p>
            <a:r>
              <a:rPr lang="en-GB" sz="2000" dirty="0" err="1" smtClean="0"/>
              <a:t>prop.a</a:t>
            </a:r>
            <a:r>
              <a:rPr lang="en-GB" sz="2000" dirty="0" smtClean="0"/>
              <a:t> = </a:t>
            </a:r>
            <a:r>
              <a:rPr lang="en-GB" sz="2000" dirty="0" err="1" smtClean="0"/>
              <a:t>runif</a:t>
            </a:r>
            <a:r>
              <a:rPr lang="en-GB" sz="2000" dirty="0" smtClean="0"/>
              <a:t>(n.sim, </a:t>
            </a:r>
            <a:r>
              <a:rPr lang="en-GB" sz="2000" dirty="0" err="1" smtClean="0"/>
              <a:t>a.low</a:t>
            </a:r>
            <a:r>
              <a:rPr lang="en-GB" sz="2000" dirty="0" smtClean="0"/>
              <a:t>, </a:t>
            </a:r>
            <a:r>
              <a:rPr lang="en-GB" sz="2000" dirty="0" err="1" smtClean="0"/>
              <a:t>a.up</a:t>
            </a:r>
            <a:r>
              <a:rPr lang="en-GB" sz="2000" dirty="0" smtClean="0"/>
              <a:t>)  </a:t>
            </a:r>
          </a:p>
          <a:p>
            <a:r>
              <a:rPr lang="en-GB" sz="2000" dirty="0" err="1" smtClean="0"/>
              <a:t>prop.b</a:t>
            </a:r>
            <a:r>
              <a:rPr lang="en-GB" sz="2000" dirty="0" smtClean="0"/>
              <a:t> = </a:t>
            </a:r>
            <a:r>
              <a:rPr lang="en-GB" sz="2000" dirty="0" err="1" smtClean="0"/>
              <a:t>runif</a:t>
            </a:r>
            <a:r>
              <a:rPr lang="en-GB" sz="2000" dirty="0" smtClean="0"/>
              <a:t>(</a:t>
            </a:r>
            <a:r>
              <a:rPr lang="en-GB" sz="2000" dirty="0" err="1" smtClean="0"/>
              <a:t>n.sim,b.low,b.up</a:t>
            </a:r>
            <a:r>
              <a:rPr lang="en-GB" sz="2000" dirty="0" smtClean="0"/>
              <a:t>) </a:t>
            </a:r>
          </a:p>
          <a:p>
            <a:r>
              <a:rPr lang="en-GB" sz="2000" dirty="0" err="1" smtClean="0"/>
              <a:t>prop.sigma</a:t>
            </a:r>
            <a:r>
              <a:rPr lang="en-GB" sz="2000" dirty="0" smtClean="0"/>
              <a:t> = </a:t>
            </a:r>
            <a:r>
              <a:rPr lang="en-GB" sz="2000" dirty="0" err="1" smtClean="0"/>
              <a:t>runif</a:t>
            </a:r>
            <a:r>
              <a:rPr lang="en-GB" sz="2000" dirty="0" smtClean="0"/>
              <a:t>(</a:t>
            </a:r>
            <a:r>
              <a:rPr lang="en-GB" sz="2000" dirty="0" err="1" smtClean="0"/>
              <a:t>n.sim,sigma.low,sigma.up</a:t>
            </a:r>
            <a:r>
              <a:rPr lang="en-GB" sz="2000" dirty="0" smtClean="0"/>
              <a:t>)</a:t>
            </a:r>
          </a:p>
          <a:p>
            <a:endParaRPr lang="en-GB" sz="2000" dirty="0" smtClean="0"/>
          </a:p>
          <a:p>
            <a:endParaRPr lang="en-GB" sz="2000" dirty="0" smtClean="0"/>
          </a:p>
          <a:p>
            <a:r>
              <a:rPr lang="en-GB" sz="2000" b="1" dirty="0" smtClean="0">
                <a:solidFill>
                  <a:srgbClr val="000099"/>
                </a:solidFill>
              </a:rPr>
              <a:t># these are used to test for keeping member of chain by comparing to ratio.</a:t>
            </a:r>
          </a:p>
          <a:p>
            <a:r>
              <a:rPr lang="en-GB" sz="2000" dirty="0" err="1" smtClean="0"/>
              <a:t>u.a</a:t>
            </a:r>
            <a:r>
              <a:rPr lang="en-GB" sz="2000" dirty="0" smtClean="0"/>
              <a:t> = </a:t>
            </a:r>
            <a:r>
              <a:rPr lang="en-GB" sz="2000" dirty="0" err="1" smtClean="0"/>
              <a:t>runif</a:t>
            </a:r>
            <a:r>
              <a:rPr lang="en-GB" sz="2000" dirty="0" smtClean="0"/>
              <a:t>(n.sim,0,1)  </a:t>
            </a:r>
          </a:p>
          <a:p>
            <a:r>
              <a:rPr lang="en-GB" sz="2000" dirty="0" err="1" smtClean="0"/>
              <a:t>u.b</a:t>
            </a:r>
            <a:r>
              <a:rPr lang="en-GB" sz="2000" dirty="0" smtClean="0"/>
              <a:t> = </a:t>
            </a:r>
            <a:r>
              <a:rPr lang="en-GB" sz="2000" dirty="0" err="1" smtClean="0"/>
              <a:t>runif</a:t>
            </a:r>
            <a:r>
              <a:rPr lang="en-GB" sz="2000" dirty="0" smtClean="0"/>
              <a:t>(n.sim,0,1)</a:t>
            </a:r>
          </a:p>
          <a:p>
            <a:r>
              <a:rPr lang="en-GB" sz="2000" dirty="0" err="1" smtClean="0"/>
              <a:t>u.sigma</a:t>
            </a:r>
            <a:r>
              <a:rPr lang="en-GB" sz="2000" dirty="0" smtClean="0"/>
              <a:t> = </a:t>
            </a:r>
            <a:r>
              <a:rPr lang="en-GB" sz="2000" dirty="0" err="1" smtClean="0"/>
              <a:t>runif</a:t>
            </a:r>
            <a:r>
              <a:rPr lang="en-GB" sz="2000" dirty="0" smtClean="0"/>
              <a:t>(n.sim,0,1)</a:t>
            </a:r>
          </a:p>
          <a:p>
            <a:endParaRPr lang="en-GB" sz="2000" dirty="0" smtClean="0"/>
          </a:p>
          <a:p>
            <a:endParaRPr lang="en-GB" sz="2000" dirty="0"/>
          </a:p>
        </p:txBody>
      </p:sp>
    </p:spTree>
    <p:extLst>
      <p:ext uri="{BB962C8B-B14F-4D97-AF65-F5344CB8AC3E}">
        <p14:creationId xmlns:p14="http://schemas.microsoft.com/office/powerpoint/2010/main" val="17364756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915400" cy="6878806"/>
          </a:xfrm>
          <a:prstGeom prst="rect">
            <a:avLst/>
          </a:prstGeom>
        </p:spPr>
        <p:txBody>
          <a:bodyPr wrap="square">
            <a:spAutoFit/>
          </a:bodyPr>
          <a:lstStyle/>
          <a:p>
            <a:r>
              <a:rPr lang="en-GB" sz="2100" b="1" dirty="0" smtClean="0">
                <a:solidFill>
                  <a:srgbClr val="000099"/>
                </a:solidFill>
              </a:rPr>
              <a:t># The Gibbs Sampler</a:t>
            </a:r>
          </a:p>
          <a:p>
            <a:r>
              <a:rPr lang="en-GB" sz="2100" dirty="0" smtClean="0"/>
              <a:t>for(j in 2:n.sim){</a:t>
            </a:r>
          </a:p>
          <a:p>
            <a:r>
              <a:rPr lang="en-GB" sz="2100" b="1" dirty="0" smtClean="0">
                <a:solidFill>
                  <a:srgbClr val="000099"/>
                </a:solidFill>
              </a:rPr>
              <a:t>	#update a</a:t>
            </a:r>
          </a:p>
          <a:p>
            <a:r>
              <a:rPr lang="en-GB" sz="2100" dirty="0" smtClean="0"/>
              <a:t>	ratio =</a:t>
            </a:r>
            <a:r>
              <a:rPr lang="en-GB" sz="2100" dirty="0" smtClean="0">
                <a:solidFill>
                  <a:srgbClr val="FF0000"/>
                </a:solidFill>
              </a:rPr>
              <a:t>L(a=</a:t>
            </a:r>
            <a:r>
              <a:rPr lang="en-GB" sz="2100" dirty="0" err="1" smtClean="0">
                <a:solidFill>
                  <a:srgbClr val="FF0000"/>
                </a:solidFill>
              </a:rPr>
              <a:t>prop.a</a:t>
            </a:r>
            <a:r>
              <a:rPr lang="en-GB" sz="2100" dirty="0" smtClean="0">
                <a:solidFill>
                  <a:srgbClr val="FF0000"/>
                </a:solidFill>
              </a:rPr>
              <a:t>[j], </a:t>
            </a:r>
            <a:r>
              <a:rPr lang="en-GB" sz="2100" dirty="0" smtClean="0"/>
              <a:t>b=b[j-1], </a:t>
            </a:r>
            <a:r>
              <a:rPr lang="en-GB" sz="2100" dirty="0" err="1" smtClean="0"/>
              <a:t>sd</a:t>
            </a:r>
            <a:r>
              <a:rPr lang="en-GB" sz="2100" dirty="0" smtClean="0"/>
              <a:t>=sigma[j-1], data=y) * </a:t>
            </a:r>
            <a:r>
              <a:rPr lang="en-GB" sz="2100" dirty="0" err="1" smtClean="0">
                <a:solidFill>
                  <a:srgbClr val="FF0000"/>
                </a:solidFill>
              </a:rPr>
              <a:t>prior.a</a:t>
            </a:r>
            <a:r>
              <a:rPr lang="en-GB" sz="2100" dirty="0" smtClean="0">
                <a:solidFill>
                  <a:srgbClr val="FF0000"/>
                </a:solidFill>
              </a:rPr>
              <a:t>(</a:t>
            </a:r>
            <a:r>
              <a:rPr lang="en-GB" sz="2100" dirty="0" err="1" smtClean="0">
                <a:solidFill>
                  <a:srgbClr val="FF0000"/>
                </a:solidFill>
              </a:rPr>
              <a:t>prop.a</a:t>
            </a:r>
            <a:r>
              <a:rPr lang="en-GB" sz="2100" dirty="0" smtClean="0">
                <a:solidFill>
                  <a:srgbClr val="FF0000"/>
                </a:solidFill>
              </a:rPr>
              <a:t>[j])</a:t>
            </a:r>
            <a:r>
              <a:rPr lang="en-GB" sz="2100" dirty="0" smtClean="0"/>
              <a:t> / </a:t>
            </a:r>
          </a:p>
          <a:p>
            <a:r>
              <a:rPr lang="en-GB" sz="2100" dirty="0" smtClean="0"/>
              <a:t>		</a:t>
            </a:r>
            <a:r>
              <a:rPr lang="en-GB" sz="2100" dirty="0" smtClean="0">
                <a:solidFill>
                  <a:srgbClr val="FF0000"/>
                </a:solidFill>
              </a:rPr>
              <a:t>L(a=a[j-1]</a:t>
            </a:r>
            <a:r>
              <a:rPr lang="en-GB" sz="2100" dirty="0" smtClean="0"/>
              <a:t>, b=b[j-1], </a:t>
            </a:r>
            <a:r>
              <a:rPr lang="en-GB" sz="2100" dirty="0" err="1" smtClean="0"/>
              <a:t>sd</a:t>
            </a:r>
            <a:r>
              <a:rPr lang="en-GB" sz="2100" dirty="0" smtClean="0"/>
              <a:t>=sigma[j-1], data=y)* </a:t>
            </a:r>
            <a:r>
              <a:rPr lang="en-GB" sz="2100" dirty="0" err="1" smtClean="0">
                <a:solidFill>
                  <a:srgbClr val="FF0000"/>
                </a:solidFill>
              </a:rPr>
              <a:t>prior.a</a:t>
            </a:r>
            <a:r>
              <a:rPr lang="en-GB" sz="2100" dirty="0" smtClean="0">
                <a:solidFill>
                  <a:srgbClr val="FF0000"/>
                </a:solidFill>
              </a:rPr>
              <a:t>(a[j-1]</a:t>
            </a:r>
            <a:r>
              <a:rPr lang="en-GB" sz="2100" dirty="0" smtClean="0"/>
              <a:t>)</a:t>
            </a:r>
          </a:p>
          <a:p>
            <a:r>
              <a:rPr lang="en-GB" sz="2100" dirty="0" smtClean="0"/>
              <a:t>	R = min(1, ratio)</a:t>
            </a:r>
          </a:p>
          <a:p>
            <a:r>
              <a:rPr lang="en-GB" sz="2100" dirty="0" smtClean="0"/>
              <a:t>	if(</a:t>
            </a:r>
            <a:r>
              <a:rPr lang="en-GB" sz="2100" dirty="0" err="1" smtClean="0"/>
              <a:t>u.a</a:t>
            </a:r>
            <a:r>
              <a:rPr lang="en-GB" sz="2100" dirty="0" smtClean="0"/>
              <a:t>[j] &lt; R) a[j] = </a:t>
            </a:r>
            <a:r>
              <a:rPr lang="en-GB" sz="2100" dirty="0" err="1" smtClean="0"/>
              <a:t>prop.a</a:t>
            </a:r>
            <a:r>
              <a:rPr lang="en-GB" sz="2100" dirty="0" smtClean="0"/>
              <a:t>[j] else a[j] = a[j-1]</a:t>
            </a:r>
          </a:p>
          <a:p>
            <a:endParaRPr lang="en-GB" sz="2100" b="1" dirty="0" smtClean="0">
              <a:solidFill>
                <a:srgbClr val="000099"/>
              </a:solidFill>
            </a:endParaRPr>
          </a:p>
          <a:p>
            <a:r>
              <a:rPr lang="en-GB" sz="2100" b="1" dirty="0" smtClean="0">
                <a:solidFill>
                  <a:srgbClr val="000099"/>
                </a:solidFill>
              </a:rPr>
              <a:t>	#update b</a:t>
            </a:r>
          </a:p>
          <a:p>
            <a:r>
              <a:rPr lang="en-GB" sz="2100" dirty="0" smtClean="0"/>
              <a:t>	ratio = L(</a:t>
            </a:r>
            <a:r>
              <a:rPr lang="en-GB" sz="2100" dirty="0" smtClean="0">
                <a:solidFill>
                  <a:srgbClr val="FF0000"/>
                </a:solidFill>
              </a:rPr>
              <a:t>b=</a:t>
            </a:r>
            <a:r>
              <a:rPr lang="en-GB" sz="2100" dirty="0" err="1" smtClean="0">
                <a:solidFill>
                  <a:srgbClr val="FF0000"/>
                </a:solidFill>
              </a:rPr>
              <a:t>prop.b</a:t>
            </a:r>
            <a:r>
              <a:rPr lang="en-GB" sz="2100" dirty="0" smtClean="0">
                <a:solidFill>
                  <a:srgbClr val="FF0000"/>
                </a:solidFill>
              </a:rPr>
              <a:t>[j]</a:t>
            </a:r>
            <a:r>
              <a:rPr lang="en-GB" sz="2100" dirty="0" smtClean="0"/>
              <a:t>, a=a[j], </a:t>
            </a:r>
            <a:r>
              <a:rPr lang="en-GB" sz="2100" dirty="0" err="1" smtClean="0"/>
              <a:t>sd</a:t>
            </a:r>
            <a:r>
              <a:rPr lang="en-GB" sz="2100" dirty="0" smtClean="0"/>
              <a:t>=sigma[j-1]) * </a:t>
            </a:r>
            <a:r>
              <a:rPr lang="en-GB" sz="2100" dirty="0" err="1" smtClean="0">
                <a:solidFill>
                  <a:srgbClr val="FF0000"/>
                </a:solidFill>
              </a:rPr>
              <a:t>prior.b</a:t>
            </a:r>
            <a:r>
              <a:rPr lang="en-GB" sz="2100" dirty="0" smtClean="0">
                <a:solidFill>
                  <a:srgbClr val="FF0000"/>
                </a:solidFill>
              </a:rPr>
              <a:t>(</a:t>
            </a:r>
            <a:r>
              <a:rPr lang="en-GB" sz="2100" dirty="0" err="1" smtClean="0">
                <a:solidFill>
                  <a:srgbClr val="FF0000"/>
                </a:solidFill>
              </a:rPr>
              <a:t>prop.b</a:t>
            </a:r>
            <a:r>
              <a:rPr lang="en-GB" sz="2100" dirty="0" smtClean="0">
                <a:solidFill>
                  <a:srgbClr val="FF0000"/>
                </a:solidFill>
              </a:rPr>
              <a:t>[j]) </a:t>
            </a:r>
            <a:r>
              <a:rPr lang="en-GB" sz="2100" dirty="0" smtClean="0"/>
              <a:t>/ </a:t>
            </a:r>
          </a:p>
          <a:p>
            <a:r>
              <a:rPr lang="en-GB" sz="2100" dirty="0" smtClean="0"/>
              <a:t>		L(a=a[j-1],</a:t>
            </a:r>
            <a:r>
              <a:rPr lang="en-GB" sz="2100" dirty="0" smtClean="0">
                <a:solidFill>
                  <a:srgbClr val="FF0000"/>
                </a:solidFill>
              </a:rPr>
              <a:t>b=b[j-1],</a:t>
            </a:r>
            <a:r>
              <a:rPr lang="en-GB" sz="2100" dirty="0" smtClean="0"/>
              <a:t>  </a:t>
            </a:r>
            <a:r>
              <a:rPr lang="en-GB" sz="2100" dirty="0" err="1" smtClean="0"/>
              <a:t>sd</a:t>
            </a:r>
            <a:r>
              <a:rPr lang="en-GB" sz="2100" dirty="0" smtClean="0"/>
              <a:t>=sigma[j-1])* </a:t>
            </a:r>
            <a:r>
              <a:rPr lang="en-GB" sz="2100" dirty="0" err="1" smtClean="0">
                <a:solidFill>
                  <a:srgbClr val="FF0000"/>
                </a:solidFill>
              </a:rPr>
              <a:t>prior.b</a:t>
            </a:r>
            <a:r>
              <a:rPr lang="en-GB" sz="2100" dirty="0" smtClean="0">
                <a:solidFill>
                  <a:srgbClr val="FF0000"/>
                </a:solidFill>
              </a:rPr>
              <a:t>(b[j-1]</a:t>
            </a:r>
            <a:r>
              <a:rPr lang="en-GB" sz="2100" dirty="0" smtClean="0"/>
              <a:t>)</a:t>
            </a:r>
          </a:p>
          <a:p>
            <a:r>
              <a:rPr lang="en-GB" sz="2100" dirty="0" smtClean="0"/>
              <a:t>	R = min(1, ratio)</a:t>
            </a:r>
          </a:p>
          <a:p>
            <a:r>
              <a:rPr lang="en-GB" sz="2100" dirty="0" smtClean="0"/>
              <a:t>	if(</a:t>
            </a:r>
            <a:r>
              <a:rPr lang="en-GB" sz="2100" dirty="0" err="1" smtClean="0"/>
              <a:t>u.b</a:t>
            </a:r>
            <a:r>
              <a:rPr lang="en-GB" sz="2100" dirty="0" smtClean="0"/>
              <a:t>[j] &lt; R) b[j] = </a:t>
            </a:r>
            <a:r>
              <a:rPr lang="en-GB" sz="2100" dirty="0" err="1" smtClean="0"/>
              <a:t>prop.b</a:t>
            </a:r>
            <a:r>
              <a:rPr lang="en-GB" sz="2100" dirty="0" smtClean="0"/>
              <a:t>[j] else b[j] = b[j-1]</a:t>
            </a:r>
          </a:p>
          <a:p>
            <a:r>
              <a:rPr lang="en-GB" sz="2100" dirty="0" smtClean="0"/>
              <a:t>	</a:t>
            </a:r>
          </a:p>
          <a:p>
            <a:r>
              <a:rPr lang="en-GB" sz="2100" dirty="0" smtClean="0"/>
              <a:t>	</a:t>
            </a:r>
            <a:r>
              <a:rPr lang="en-GB" sz="2100" b="1" dirty="0" smtClean="0">
                <a:solidFill>
                  <a:srgbClr val="000099"/>
                </a:solidFill>
              </a:rPr>
              <a:t># update sigma</a:t>
            </a:r>
          </a:p>
          <a:p>
            <a:r>
              <a:rPr lang="en-GB" sz="2100" dirty="0" smtClean="0"/>
              <a:t>	ratio = L(a=a[j], b=b[j], </a:t>
            </a:r>
            <a:r>
              <a:rPr lang="en-GB" sz="2100" dirty="0" err="1" smtClean="0">
                <a:solidFill>
                  <a:srgbClr val="FF0000"/>
                </a:solidFill>
              </a:rPr>
              <a:t>sd</a:t>
            </a:r>
            <a:r>
              <a:rPr lang="en-GB" sz="2100" dirty="0" smtClean="0">
                <a:solidFill>
                  <a:srgbClr val="FF0000"/>
                </a:solidFill>
              </a:rPr>
              <a:t>=</a:t>
            </a:r>
            <a:r>
              <a:rPr lang="en-GB" sz="2100" dirty="0" err="1" smtClean="0">
                <a:solidFill>
                  <a:srgbClr val="FF0000"/>
                </a:solidFill>
              </a:rPr>
              <a:t>prop.sigma</a:t>
            </a:r>
            <a:r>
              <a:rPr lang="en-GB" sz="2100" dirty="0" smtClean="0">
                <a:solidFill>
                  <a:srgbClr val="FF0000"/>
                </a:solidFill>
              </a:rPr>
              <a:t>[j]</a:t>
            </a:r>
            <a:r>
              <a:rPr lang="en-GB" sz="2100" dirty="0" smtClean="0"/>
              <a:t>) * </a:t>
            </a:r>
            <a:r>
              <a:rPr lang="en-GB" sz="2100" dirty="0" err="1" smtClean="0"/>
              <a:t>prior.sigma</a:t>
            </a:r>
            <a:r>
              <a:rPr lang="en-GB" sz="2100" dirty="0" smtClean="0"/>
              <a:t>(</a:t>
            </a:r>
            <a:r>
              <a:rPr lang="en-GB" sz="2100" dirty="0" err="1" smtClean="0">
                <a:solidFill>
                  <a:srgbClr val="FF0000"/>
                </a:solidFill>
              </a:rPr>
              <a:t>prop.sigma</a:t>
            </a:r>
            <a:r>
              <a:rPr lang="en-GB" sz="2100" dirty="0" smtClean="0">
                <a:solidFill>
                  <a:srgbClr val="FF0000"/>
                </a:solidFill>
              </a:rPr>
              <a:t>[j</a:t>
            </a:r>
            <a:r>
              <a:rPr lang="en-GB" sz="2100" dirty="0" smtClean="0"/>
              <a:t>]) / </a:t>
            </a:r>
          </a:p>
          <a:p>
            <a:r>
              <a:rPr lang="en-GB" sz="2100" dirty="0" smtClean="0"/>
              <a:t>		L(a=a[j-1], b=b[j-1],</a:t>
            </a:r>
            <a:r>
              <a:rPr lang="en-GB" sz="2100" dirty="0" err="1" smtClean="0">
                <a:solidFill>
                  <a:srgbClr val="FF0000"/>
                </a:solidFill>
              </a:rPr>
              <a:t>sd</a:t>
            </a:r>
            <a:r>
              <a:rPr lang="en-GB" sz="2100" dirty="0" smtClean="0">
                <a:solidFill>
                  <a:srgbClr val="FF0000"/>
                </a:solidFill>
              </a:rPr>
              <a:t>=sigma[j-1]</a:t>
            </a:r>
            <a:r>
              <a:rPr lang="en-GB" sz="2100" dirty="0" smtClean="0"/>
              <a:t>)* </a:t>
            </a:r>
            <a:r>
              <a:rPr lang="en-GB" sz="2100" dirty="0" err="1" smtClean="0"/>
              <a:t>prior.sigma</a:t>
            </a:r>
            <a:r>
              <a:rPr lang="en-GB" sz="2100" dirty="0" smtClean="0"/>
              <a:t>(s</a:t>
            </a:r>
            <a:r>
              <a:rPr lang="en-GB" sz="2100" dirty="0" smtClean="0">
                <a:solidFill>
                  <a:srgbClr val="FF0000"/>
                </a:solidFill>
              </a:rPr>
              <a:t>igma[j-1</a:t>
            </a:r>
            <a:r>
              <a:rPr lang="en-GB" sz="2100" dirty="0" smtClean="0"/>
              <a:t>])</a:t>
            </a:r>
          </a:p>
          <a:p>
            <a:r>
              <a:rPr lang="en-GB" sz="2100" dirty="0" smtClean="0"/>
              <a:t>	R = min(1, ratio)</a:t>
            </a:r>
          </a:p>
          <a:p>
            <a:r>
              <a:rPr lang="en-GB" sz="2100" dirty="0" smtClean="0"/>
              <a:t>	if(</a:t>
            </a:r>
            <a:r>
              <a:rPr lang="en-GB" sz="2100" dirty="0" err="1" smtClean="0"/>
              <a:t>u.sigma</a:t>
            </a:r>
            <a:r>
              <a:rPr lang="en-GB" sz="2100" dirty="0" smtClean="0"/>
              <a:t>[j] &lt; R) sigma[j] = </a:t>
            </a:r>
            <a:r>
              <a:rPr lang="en-GB" sz="2100" dirty="0" err="1" smtClean="0"/>
              <a:t>prop.sigma</a:t>
            </a:r>
            <a:r>
              <a:rPr lang="en-GB" sz="2100" dirty="0" smtClean="0"/>
              <a:t>[j] else sigma[j] = sigma[j-1]</a:t>
            </a:r>
          </a:p>
          <a:p>
            <a:r>
              <a:rPr lang="en-GB" sz="2100" dirty="0" smtClean="0"/>
              <a:t>	}</a:t>
            </a:r>
          </a:p>
          <a:p>
            <a:endParaRPr lang="en-GB" sz="2100" dirty="0"/>
          </a:p>
        </p:txBody>
      </p:sp>
      <p:cxnSp>
        <p:nvCxnSpPr>
          <p:cNvPr id="3" name="Straight Arrow Connector 2"/>
          <p:cNvCxnSpPr/>
          <p:nvPr/>
        </p:nvCxnSpPr>
        <p:spPr>
          <a:xfrm>
            <a:off x="2743200" y="2438400"/>
            <a:ext cx="9906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743200" y="4267200"/>
            <a:ext cx="4953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0670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99519"/>
            <a:ext cx="9479280" cy="6740307"/>
          </a:xfrm>
          <a:prstGeom prst="rect">
            <a:avLst/>
          </a:prstGeom>
        </p:spPr>
        <p:txBody>
          <a:bodyPr wrap="square">
            <a:spAutoFit/>
          </a:bodyPr>
          <a:lstStyle/>
          <a:p>
            <a:r>
              <a:rPr lang="es-CL" b="1" dirty="0">
                <a:solidFill>
                  <a:srgbClr val="0000FF"/>
                </a:solidFill>
              </a:rPr>
              <a:t># Compare </a:t>
            </a:r>
            <a:r>
              <a:rPr lang="es-CL" b="1" dirty="0" err="1">
                <a:solidFill>
                  <a:srgbClr val="0000FF"/>
                </a:solidFill>
              </a:rPr>
              <a:t>results</a:t>
            </a:r>
            <a:r>
              <a:rPr lang="es-CL" b="1" dirty="0">
                <a:solidFill>
                  <a:srgbClr val="0000FF"/>
                </a:solidFill>
              </a:rPr>
              <a:t> </a:t>
            </a:r>
            <a:r>
              <a:rPr lang="es-CL" b="1" dirty="0" err="1">
                <a:solidFill>
                  <a:srgbClr val="0000FF"/>
                </a:solidFill>
              </a:rPr>
              <a:t>from</a:t>
            </a:r>
            <a:r>
              <a:rPr lang="es-CL" b="1" dirty="0">
                <a:solidFill>
                  <a:srgbClr val="0000FF"/>
                </a:solidFill>
              </a:rPr>
              <a:t> </a:t>
            </a:r>
            <a:r>
              <a:rPr lang="es-CL" b="1" dirty="0" err="1">
                <a:solidFill>
                  <a:srgbClr val="0000FF"/>
                </a:solidFill>
              </a:rPr>
              <a:t>nls</a:t>
            </a:r>
            <a:r>
              <a:rPr lang="es-CL" b="1" dirty="0">
                <a:solidFill>
                  <a:srgbClr val="0000FF"/>
                </a:solidFill>
              </a:rPr>
              <a:t> and </a:t>
            </a:r>
            <a:r>
              <a:rPr lang="es-CL" b="1" dirty="0" err="1">
                <a:solidFill>
                  <a:srgbClr val="0000FF"/>
                </a:solidFill>
              </a:rPr>
              <a:t>mcmc</a:t>
            </a:r>
            <a:endParaRPr lang="es-CL" b="1" dirty="0">
              <a:solidFill>
                <a:srgbClr val="0000FF"/>
              </a:solidFill>
            </a:endParaRPr>
          </a:p>
          <a:p>
            <a:r>
              <a:rPr lang="es-CL" dirty="0" err="1"/>
              <a:t>print</a:t>
            </a:r>
            <a:r>
              <a:rPr lang="es-CL" dirty="0"/>
              <a:t>("</a:t>
            </a:r>
            <a:r>
              <a:rPr lang="es-CL" dirty="0" err="1"/>
              <a:t>nls</a:t>
            </a:r>
            <a:r>
              <a:rPr lang="es-CL" dirty="0"/>
              <a:t> </a:t>
            </a:r>
            <a:r>
              <a:rPr lang="es-CL" dirty="0" err="1"/>
              <a:t>summary</a:t>
            </a:r>
            <a:r>
              <a:rPr lang="es-CL" dirty="0"/>
              <a:t>")</a:t>
            </a:r>
          </a:p>
          <a:p>
            <a:r>
              <a:rPr lang="es-CL" dirty="0" err="1"/>
              <a:t>summary</a:t>
            </a:r>
            <a:r>
              <a:rPr lang="es-CL" dirty="0"/>
              <a:t>(</a:t>
            </a:r>
            <a:r>
              <a:rPr lang="es-CL" dirty="0" err="1"/>
              <a:t>model</a:t>
            </a:r>
            <a:r>
              <a:rPr lang="es-CL" dirty="0"/>
              <a:t>)</a:t>
            </a:r>
          </a:p>
          <a:p>
            <a:endParaRPr lang="es-CL" dirty="0"/>
          </a:p>
          <a:p>
            <a:r>
              <a:rPr lang="es-CL" dirty="0" err="1"/>
              <a:t>mcmc.sum</a:t>
            </a:r>
            <a:r>
              <a:rPr lang="es-CL" dirty="0"/>
              <a:t>&lt;-</a:t>
            </a:r>
            <a:r>
              <a:rPr lang="es-CL" dirty="0" err="1"/>
              <a:t>rbind</a:t>
            </a:r>
            <a:r>
              <a:rPr lang="es-CL" dirty="0"/>
              <a:t>(</a:t>
            </a:r>
            <a:r>
              <a:rPr lang="es-CL" dirty="0" err="1"/>
              <a:t>quantile</a:t>
            </a:r>
            <a:r>
              <a:rPr lang="es-CL" dirty="0"/>
              <a:t>(a[</a:t>
            </a:r>
            <a:r>
              <a:rPr lang="es-CL" dirty="0" err="1"/>
              <a:t>burn.in:n.sim</a:t>
            </a:r>
            <a:r>
              <a:rPr lang="es-CL" dirty="0"/>
              <a:t>], </a:t>
            </a:r>
            <a:r>
              <a:rPr lang="es-CL" dirty="0" err="1"/>
              <a:t>prob</a:t>
            </a:r>
            <a:r>
              <a:rPr lang="es-CL" dirty="0"/>
              <a:t>=c(0.05,0.5,.95)),</a:t>
            </a:r>
          </a:p>
          <a:p>
            <a:r>
              <a:rPr lang="es-CL" dirty="0" err="1"/>
              <a:t>quantile</a:t>
            </a:r>
            <a:r>
              <a:rPr lang="es-CL" dirty="0"/>
              <a:t>(b[</a:t>
            </a:r>
            <a:r>
              <a:rPr lang="es-CL" dirty="0" err="1"/>
              <a:t>burn.in:n.sim</a:t>
            </a:r>
            <a:r>
              <a:rPr lang="es-CL" dirty="0"/>
              <a:t>], </a:t>
            </a:r>
            <a:r>
              <a:rPr lang="es-CL" dirty="0" err="1"/>
              <a:t>prob</a:t>
            </a:r>
            <a:r>
              <a:rPr lang="es-CL" dirty="0"/>
              <a:t>=c(0.05,0.5,.95)),</a:t>
            </a:r>
          </a:p>
          <a:p>
            <a:r>
              <a:rPr lang="es-CL" dirty="0" err="1"/>
              <a:t>quantile</a:t>
            </a:r>
            <a:r>
              <a:rPr lang="es-CL" dirty="0"/>
              <a:t>(sigma[</a:t>
            </a:r>
            <a:r>
              <a:rPr lang="es-CL" dirty="0" err="1"/>
              <a:t>burn.in:n.sim</a:t>
            </a:r>
            <a:r>
              <a:rPr lang="es-CL" dirty="0"/>
              <a:t>], </a:t>
            </a:r>
            <a:r>
              <a:rPr lang="es-CL" dirty="0" err="1"/>
              <a:t>prob</a:t>
            </a:r>
            <a:r>
              <a:rPr lang="es-CL" dirty="0"/>
              <a:t>=c(0.05,0.5,.95)))</a:t>
            </a:r>
          </a:p>
          <a:p>
            <a:r>
              <a:rPr lang="es-CL" dirty="0" err="1"/>
              <a:t>rownames</a:t>
            </a:r>
            <a:r>
              <a:rPr lang="es-CL" dirty="0"/>
              <a:t>(</a:t>
            </a:r>
            <a:r>
              <a:rPr lang="es-CL" dirty="0" err="1"/>
              <a:t>mcmc.sum</a:t>
            </a:r>
            <a:r>
              <a:rPr lang="es-CL" dirty="0"/>
              <a:t>)&lt;-c("</a:t>
            </a:r>
            <a:r>
              <a:rPr lang="es-CL" dirty="0" err="1"/>
              <a:t>a","b","sigma</a:t>
            </a:r>
            <a:r>
              <a:rPr lang="es-CL" dirty="0"/>
              <a:t>")</a:t>
            </a:r>
          </a:p>
          <a:p>
            <a:r>
              <a:rPr lang="es-CL" dirty="0" err="1" smtClean="0"/>
              <a:t>mcmc.Sum</a:t>
            </a:r>
            <a:endParaRPr lang="es-CL" dirty="0" smtClean="0"/>
          </a:p>
          <a:p>
            <a:endParaRPr lang="en-US" dirty="0"/>
          </a:p>
          <a:p>
            <a:r>
              <a:rPr lang="es-CL" b="1" dirty="0">
                <a:solidFill>
                  <a:srgbClr val="0000FF"/>
                </a:solidFill>
              </a:rPr>
              <a:t># </a:t>
            </a:r>
            <a:r>
              <a:rPr lang="es-CL" b="1" dirty="0" err="1">
                <a:solidFill>
                  <a:srgbClr val="0000FF"/>
                </a:solidFill>
              </a:rPr>
              <a:t>plot</a:t>
            </a:r>
            <a:r>
              <a:rPr lang="es-CL" b="1" dirty="0">
                <a:solidFill>
                  <a:srgbClr val="0000FF"/>
                </a:solidFill>
              </a:rPr>
              <a:t> </a:t>
            </a:r>
            <a:r>
              <a:rPr lang="es-CL" b="1" dirty="0" err="1">
                <a:solidFill>
                  <a:srgbClr val="0000FF"/>
                </a:solidFill>
              </a:rPr>
              <a:t>chains</a:t>
            </a:r>
            <a:endParaRPr lang="es-CL" b="1" dirty="0">
              <a:solidFill>
                <a:srgbClr val="0000FF"/>
              </a:solidFill>
            </a:endParaRPr>
          </a:p>
          <a:p>
            <a:r>
              <a:rPr lang="es-CL" dirty="0"/>
              <a:t>par(</a:t>
            </a:r>
            <a:r>
              <a:rPr lang="es-CL" dirty="0" err="1"/>
              <a:t>mfrow</a:t>
            </a:r>
            <a:r>
              <a:rPr lang="es-CL" dirty="0"/>
              <a:t>=c(2,2))</a:t>
            </a:r>
          </a:p>
          <a:p>
            <a:r>
              <a:rPr lang="es-CL" dirty="0" err="1"/>
              <a:t>plot</a:t>
            </a:r>
            <a:r>
              <a:rPr lang="es-CL" dirty="0"/>
              <a:t>(</a:t>
            </a:r>
            <a:r>
              <a:rPr lang="es-CL" dirty="0" err="1"/>
              <a:t>a,typ</a:t>
            </a:r>
            <a:r>
              <a:rPr lang="es-CL" dirty="0"/>
              <a:t>='l</a:t>
            </a:r>
            <a:r>
              <a:rPr lang="es-CL" dirty="0" smtClean="0"/>
              <a:t>'); </a:t>
            </a:r>
            <a:r>
              <a:rPr lang="es-CL" dirty="0" err="1" smtClean="0"/>
              <a:t>abline</a:t>
            </a:r>
            <a:r>
              <a:rPr lang="es-CL" dirty="0" smtClean="0"/>
              <a:t>(h=mean(a[</a:t>
            </a:r>
            <a:r>
              <a:rPr lang="es-CL" dirty="0" err="1" smtClean="0"/>
              <a:t>burn.in:n.sim</a:t>
            </a:r>
            <a:r>
              <a:rPr lang="es-CL" dirty="0"/>
              <a:t>]), col='red')</a:t>
            </a:r>
          </a:p>
          <a:p>
            <a:r>
              <a:rPr lang="es-CL" dirty="0" err="1"/>
              <a:t>plot</a:t>
            </a:r>
            <a:r>
              <a:rPr lang="es-CL" dirty="0"/>
              <a:t>(</a:t>
            </a:r>
            <a:r>
              <a:rPr lang="es-CL" dirty="0" err="1"/>
              <a:t>b,typ</a:t>
            </a:r>
            <a:r>
              <a:rPr lang="es-CL" dirty="0"/>
              <a:t>='l</a:t>
            </a:r>
            <a:r>
              <a:rPr lang="es-CL" dirty="0" smtClean="0"/>
              <a:t>'); </a:t>
            </a:r>
            <a:r>
              <a:rPr lang="es-CL" dirty="0" err="1" smtClean="0"/>
              <a:t>abline</a:t>
            </a:r>
            <a:r>
              <a:rPr lang="es-CL" dirty="0" smtClean="0"/>
              <a:t>(h=mean(b[</a:t>
            </a:r>
            <a:r>
              <a:rPr lang="es-CL" dirty="0" err="1" smtClean="0"/>
              <a:t>burn.in:n.sim</a:t>
            </a:r>
            <a:r>
              <a:rPr lang="es-CL" dirty="0"/>
              <a:t>]), col='red')</a:t>
            </a:r>
          </a:p>
          <a:p>
            <a:r>
              <a:rPr lang="es-CL" dirty="0" err="1"/>
              <a:t>plot</a:t>
            </a:r>
            <a:r>
              <a:rPr lang="es-CL" dirty="0"/>
              <a:t>(</a:t>
            </a:r>
            <a:r>
              <a:rPr lang="es-CL" dirty="0" err="1"/>
              <a:t>sigma,typ</a:t>
            </a:r>
            <a:r>
              <a:rPr lang="es-CL" dirty="0"/>
              <a:t>='l</a:t>
            </a:r>
            <a:r>
              <a:rPr lang="es-CL" dirty="0" smtClean="0"/>
              <a:t>'); </a:t>
            </a:r>
            <a:r>
              <a:rPr lang="es-CL" dirty="0" err="1" smtClean="0"/>
              <a:t>abline</a:t>
            </a:r>
            <a:r>
              <a:rPr lang="es-CL" dirty="0" smtClean="0"/>
              <a:t>(h=mean(sigma[</a:t>
            </a:r>
            <a:r>
              <a:rPr lang="es-CL" dirty="0" err="1" smtClean="0"/>
              <a:t>burn.in:n.sim</a:t>
            </a:r>
            <a:r>
              <a:rPr lang="es-CL" dirty="0"/>
              <a:t>]), col='red')</a:t>
            </a:r>
          </a:p>
          <a:p>
            <a:endParaRPr lang="es-CL" dirty="0"/>
          </a:p>
          <a:p>
            <a:r>
              <a:rPr lang="es-CL" b="1" dirty="0">
                <a:solidFill>
                  <a:srgbClr val="0000FF"/>
                </a:solidFill>
              </a:rPr>
              <a:t># </a:t>
            </a:r>
            <a:r>
              <a:rPr lang="es-CL" b="1" dirty="0" err="1">
                <a:solidFill>
                  <a:srgbClr val="0000FF"/>
                </a:solidFill>
              </a:rPr>
              <a:t>plot</a:t>
            </a:r>
            <a:r>
              <a:rPr lang="es-CL" b="1" dirty="0">
                <a:solidFill>
                  <a:srgbClr val="0000FF"/>
                </a:solidFill>
              </a:rPr>
              <a:t> posterior </a:t>
            </a:r>
            <a:r>
              <a:rPr lang="es-CL" b="1" dirty="0" err="1">
                <a:solidFill>
                  <a:srgbClr val="0000FF"/>
                </a:solidFill>
              </a:rPr>
              <a:t>distributions</a:t>
            </a:r>
            <a:endParaRPr lang="es-CL" b="1" dirty="0">
              <a:solidFill>
                <a:srgbClr val="0000FF"/>
              </a:solidFill>
            </a:endParaRPr>
          </a:p>
          <a:p>
            <a:r>
              <a:rPr lang="es-CL" dirty="0"/>
              <a:t>par(</a:t>
            </a:r>
            <a:r>
              <a:rPr lang="es-CL" dirty="0" err="1"/>
              <a:t>mfrow</a:t>
            </a:r>
            <a:r>
              <a:rPr lang="es-CL" dirty="0"/>
              <a:t>=c(2,2))</a:t>
            </a:r>
          </a:p>
          <a:p>
            <a:r>
              <a:rPr lang="es-CL" dirty="0" err="1"/>
              <a:t>plot</a:t>
            </a:r>
            <a:r>
              <a:rPr lang="es-CL" dirty="0"/>
              <a:t>(</a:t>
            </a:r>
            <a:r>
              <a:rPr lang="es-CL" dirty="0" err="1"/>
              <a:t>density</a:t>
            </a:r>
            <a:r>
              <a:rPr lang="es-CL" dirty="0"/>
              <a:t>(a[</a:t>
            </a:r>
            <a:r>
              <a:rPr lang="es-CL" dirty="0" err="1"/>
              <a:t>burn.in:n.sim</a:t>
            </a:r>
            <a:r>
              <a:rPr lang="es-CL" dirty="0"/>
              <a:t>], </a:t>
            </a:r>
            <a:r>
              <a:rPr lang="es-CL" dirty="0" err="1"/>
              <a:t>adjust</a:t>
            </a:r>
            <a:r>
              <a:rPr lang="es-CL" dirty="0"/>
              <a:t>=4), </a:t>
            </a:r>
            <a:r>
              <a:rPr lang="es-CL" dirty="0" err="1"/>
              <a:t>main</a:t>
            </a:r>
            <a:r>
              <a:rPr lang="es-CL" dirty="0"/>
              <a:t>="a</a:t>
            </a:r>
            <a:r>
              <a:rPr lang="es-CL" dirty="0" smtClean="0"/>
              <a:t>"); </a:t>
            </a:r>
            <a:r>
              <a:rPr lang="es-CL" dirty="0" err="1" smtClean="0"/>
              <a:t>abline</a:t>
            </a:r>
            <a:r>
              <a:rPr lang="es-CL" dirty="0" smtClean="0"/>
              <a:t>(v=mean(a[</a:t>
            </a:r>
            <a:r>
              <a:rPr lang="es-CL" dirty="0" err="1" smtClean="0"/>
              <a:t>burn.in:n.sim</a:t>
            </a:r>
            <a:r>
              <a:rPr lang="es-CL" dirty="0"/>
              <a:t>]), col='red')</a:t>
            </a:r>
          </a:p>
          <a:p>
            <a:r>
              <a:rPr lang="es-CL" dirty="0" err="1"/>
              <a:t>plot</a:t>
            </a:r>
            <a:r>
              <a:rPr lang="es-CL" dirty="0"/>
              <a:t>(</a:t>
            </a:r>
            <a:r>
              <a:rPr lang="es-CL" dirty="0" err="1"/>
              <a:t>density</a:t>
            </a:r>
            <a:r>
              <a:rPr lang="es-CL" dirty="0"/>
              <a:t>(b[</a:t>
            </a:r>
            <a:r>
              <a:rPr lang="es-CL" dirty="0" err="1"/>
              <a:t>burn.in:n.sim</a:t>
            </a:r>
            <a:r>
              <a:rPr lang="es-CL" dirty="0"/>
              <a:t>],</a:t>
            </a:r>
            <a:r>
              <a:rPr lang="es-CL" dirty="0" err="1"/>
              <a:t>adjust</a:t>
            </a:r>
            <a:r>
              <a:rPr lang="es-CL" dirty="0"/>
              <a:t>=4), </a:t>
            </a:r>
            <a:r>
              <a:rPr lang="es-CL" dirty="0" err="1"/>
              <a:t>main</a:t>
            </a:r>
            <a:r>
              <a:rPr lang="es-CL" dirty="0"/>
              <a:t>="b</a:t>
            </a:r>
            <a:r>
              <a:rPr lang="es-CL" dirty="0" smtClean="0"/>
              <a:t>");</a:t>
            </a:r>
            <a:r>
              <a:rPr lang="es-CL" dirty="0" err="1" smtClean="0"/>
              <a:t>abline</a:t>
            </a:r>
            <a:r>
              <a:rPr lang="es-CL" dirty="0" smtClean="0"/>
              <a:t>(v=mean(b[</a:t>
            </a:r>
            <a:r>
              <a:rPr lang="es-CL" dirty="0" err="1" smtClean="0"/>
              <a:t>burn.in:n.sim</a:t>
            </a:r>
            <a:r>
              <a:rPr lang="es-CL" dirty="0"/>
              <a:t>]), col='red')</a:t>
            </a:r>
          </a:p>
          <a:p>
            <a:r>
              <a:rPr lang="es-CL" dirty="0" err="1"/>
              <a:t>plot</a:t>
            </a:r>
            <a:r>
              <a:rPr lang="es-CL" dirty="0"/>
              <a:t>(</a:t>
            </a:r>
            <a:r>
              <a:rPr lang="es-CL" dirty="0" err="1"/>
              <a:t>density</a:t>
            </a:r>
            <a:r>
              <a:rPr lang="es-CL" dirty="0"/>
              <a:t>(sigma[</a:t>
            </a:r>
            <a:r>
              <a:rPr lang="es-CL" dirty="0" err="1"/>
              <a:t>burn.in:n.sim</a:t>
            </a:r>
            <a:r>
              <a:rPr lang="es-CL" dirty="0"/>
              <a:t>], </a:t>
            </a:r>
            <a:r>
              <a:rPr lang="es-CL" dirty="0" err="1"/>
              <a:t>adjust</a:t>
            </a:r>
            <a:r>
              <a:rPr lang="es-CL" dirty="0"/>
              <a:t>=4),</a:t>
            </a:r>
            <a:r>
              <a:rPr lang="es-CL" dirty="0" err="1"/>
              <a:t>main</a:t>
            </a:r>
            <a:r>
              <a:rPr lang="es-CL" dirty="0"/>
              <a:t>="sigma")</a:t>
            </a:r>
          </a:p>
          <a:p>
            <a:r>
              <a:rPr lang="es-CL" dirty="0" err="1"/>
              <a:t>abline</a:t>
            </a:r>
            <a:r>
              <a:rPr lang="es-CL" dirty="0"/>
              <a:t>(v=mean(sigma[</a:t>
            </a:r>
            <a:r>
              <a:rPr lang="es-CL" dirty="0" err="1"/>
              <a:t>burn.in:n.sim</a:t>
            </a:r>
            <a:r>
              <a:rPr lang="es-CL" dirty="0"/>
              <a:t>]), col='red')</a:t>
            </a:r>
          </a:p>
          <a:p>
            <a:endParaRPr lang="es-CL" dirty="0"/>
          </a:p>
          <a:p>
            <a:endParaRPr lang="es-CL" dirty="0"/>
          </a:p>
        </p:txBody>
      </p:sp>
    </p:spTree>
    <p:extLst>
      <p:ext uri="{BB962C8B-B14F-4D97-AF65-F5344CB8AC3E}">
        <p14:creationId xmlns:p14="http://schemas.microsoft.com/office/powerpoint/2010/main" val="21159521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steps</a:t>
            </a:r>
            <a:endParaRPr lang="en-GB" dirty="0"/>
          </a:p>
        </p:txBody>
      </p:sp>
      <p:sp>
        <p:nvSpPr>
          <p:cNvPr id="3" name="Content Placeholder 2"/>
          <p:cNvSpPr>
            <a:spLocks noGrp="1"/>
          </p:cNvSpPr>
          <p:nvPr>
            <p:ph idx="1"/>
          </p:nvPr>
        </p:nvSpPr>
        <p:spPr/>
        <p:txBody>
          <a:bodyPr>
            <a:normAutofit/>
          </a:bodyPr>
          <a:lstStyle/>
          <a:p>
            <a:r>
              <a:rPr lang="en-US" sz="3000" dirty="0" smtClean="0"/>
              <a:t>In the Gibbs step, we sample a parameter from the posterior distribution directly using </a:t>
            </a:r>
            <a:r>
              <a:rPr lang="en-US" sz="3000" i="1" u="sng" dirty="0" smtClean="0"/>
              <a:t>conjugate-prior</a:t>
            </a:r>
            <a:r>
              <a:rPr lang="en-US" sz="3000" i="1" dirty="0" smtClean="0"/>
              <a:t> </a:t>
            </a:r>
            <a:r>
              <a:rPr lang="en-US" sz="3000" dirty="0" smtClean="0"/>
              <a:t>posterior relationships.</a:t>
            </a:r>
          </a:p>
          <a:p>
            <a:endParaRPr lang="en-US" sz="3000" dirty="0" smtClean="0"/>
          </a:p>
          <a:p>
            <a:r>
              <a:rPr lang="en-US" sz="3000" dirty="0" smtClean="0"/>
              <a:t>This is much more easily understood by example.</a:t>
            </a:r>
            <a:endParaRPr lang="en-GB" sz="30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4525963"/>
          </a:xfrm>
        </p:spPr>
        <p:txBody>
          <a:bodyPr>
            <a:normAutofit/>
          </a:bodyPr>
          <a:lstStyle/>
          <a:p>
            <a:pPr marL="0" indent="0">
              <a:buNone/>
            </a:pPr>
            <a:r>
              <a:rPr lang="en-US" sz="2800" dirty="0" smtClean="0"/>
              <a:t>Recall that parameters themselves have distributions, right? The </a:t>
            </a:r>
            <a:r>
              <a:rPr lang="en-US" sz="2800" u="sng" dirty="0" smtClean="0"/>
              <a:t>conjugate prior </a:t>
            </a:r>
            <a:r>
              <a:rPr lang="en-US" sz="2800" dirty="0" smtClean="0"/>
              <a:t>for the normal mean is normal, assuming variance is known. Shape parameters for the </a:t>
            </a:r>
            <a:r>
              <a:rPr lang="en-US" sz="2800" u="sng" dirty="0" smtClean="0"/>
              <a:t>normal posterior </a:t>
            </a:r>
            <a:r>
              <a:rPr lang="en-US" sz="2800" dirty="0" smtClean="0"/>
              <a:t>are:</a:t>
            </a:r>
            <a:endParaRPr lang="en-GB" sz="2800" dirty="0"/>
          </a:p>
        </p:txBody>
      </p:sp>
      <p:graphicFrame>
        <p:nvGraphicFramePr>
          <p:cNvPr id="6" name="Object 5"/>
          <p:cNvGraphicFramePr>
            <a:graphicFrameLocks noChangeAspect="1"/>
          </p:cNvGraphicFramePr>
          <p:nvPr/>
        </p:nvGraphicFramePr>
        <p:xfrm>
          <a:off x="901700" y="2590800"/>
          <a:ext cx="6199188" cy="2865438"/>
        </p:xfrm>
        <a:graphic>
          <a:graphicData uri="http://schemas.openxmlformats.org/presentationml/2006/ole">
            <mc:AlternateContent xmlns:mc="http://schemas.openxmlformats.org/markup-compatibility/2006">
              <mc:Choice xmlns:v="urn:schemas-microsoft-com:vml" Requires="v">
                <p:oleObj spid="_x0000_s64541" name="Equation" r:id="rId3" imgW="2857320" imgH="1320480" progId="Equation.3">
                  <p:embed/>
                </p:oleObj>
              </mc:Choice>
              <mc:Fallback>
                <p:oleObj name="Equation" r:id="rId3" imgW="2857320" imgH="13204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00" y="2590800"/>
                        <a:ext cx="6199188" cy="2865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Left Brace 6"/>
          <p:cNvSpPr/>
          <p:nvPr/>
        </p:nvSpPr>
        <p:spPr>
          <a:xfrm rot="16200000">
            <a:off x="3657600" y="4724401"/>
            <a:ext cx="685800" cy="1600200"/>
          </a:xfrm>
          <a:prstGeom prst="leftBrace">
            <a:avLst>
              <a:gd name="adj1" fmla="val 8333"/>
              <a:gd name="adj2" fmla="val 50000"/>
            </a:avLst>
          </a:prstGeom>
          <a:ln>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Left Brace 7"/>
          <p:cNvSpPr/>
          <p:nvPr/>
        </p:nvSpPr>
        <p:spPr>
          <a:xfrm rot="16200000">
            <a:off x="5562600" y="4724401"/>
            <a:ext cx="685800" cy="1600200"/>
          </a:xfrm>
          <a:prstGeom prst="leftBrace">
            <a:avLst>
              <a:gd name="adj1" fmla="val 8333"/>
              <a:gd name="adj2" fmla="val 50000"/>
            </a:avLst>
          </a:prstGeom>
          <a:ln>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3200400" y="5943600"/>
            <a:ext cx="1624034" cy="461665"/>
          </a:xfrm>
          <a:prstGeom prst="rect">
            <a:avLst/>
          </a:prstGeom>
          <a:noFill/>
        </p:spPr>
        <p:txBody>
          <a:bodyPr wrap="none" rtlCol="0">
            <a:spAutoFit/>
          </a:bodyPr>
          <a:lstStyle/>
          <a:p>
            <a:r>
              <a:rPr lang="en-US" sz="2400" dirty="0" smtClean="0"/>
              <a:t>Posterior </a:t>
            </a:r>
            <a:r>
              <a:rPr lang="el-GR" sz="2400" dirty="0" smtClean="0"/>
              <a:t>μ</a:t>
            </a:r>
            <a:r>
              <a:rPr lang="en-US" sz="2400" dirty="0" smtClean="0"/>
              <a:t> </a:t>
            </a:r>
            <a:endParaRPr lang="en-GB" sz="2400" dirty="0"/>
          </a:p>
        </p:txBody>
      </p:sp>
      <p:sp>
        <p:nvSpPr>
          <p:cNvPr id="10" name="TextBox 9"/>
          <p:cNvSpPr txBox="1"/>
          <p:nvPr/>
        </p:nvSpPr>
        <p:spPr>
          <a:xfrm>
            <a:off x="5157766" y="5943600"/>
            <a:ext cx="1787541" cy="461665"/>
          </a:xfrm>
          <a:prstGeom prst="rect">
            <a:avLst/>
          </a:prstGeom>
          <a:noFill/>
        </p:spPr>
        <p:txBody>
          <a:bodyPr wrap="none" rtlCol="0">
            <a:spAutoFit/>
          </a:bodyPr>
          <a:lstStyle/>
          <a:p>
            <a:r>
              <a:rPr lang="en-US" sz="2400" dirty="0" smtClean="0"/>
              <a:t>Posterior </a:t>
            </a:r>
            <a:r>
              <a:rPr lang="el-GR" sz="2400" dirty="0" smtClean="0"/>
              <a:t>σ</a:t>
            </a:r>
            <a:r>
              <a:rPr lang="el-GR" sz="2400" baseline="-25000" dirty="0" smtClean="0"/>
              <a:t>μ</a:t>
            </a:r>
            <a:r>
              <a:rPr lang="en-US" sz="2400" dirty="0" smtClean="0"/>
              <a:t> </a:t>
            </a:r>
            <a:endParaRPr lang="en-GB"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458200" cy="4525963"/>
          </a:xfrm>
        </p:spPr>
        <p:txBody>
          <a:bodyPr>
            <a:normAutofit/>
          </a:bodyPr>
          <a:lstStyle/>
          <a:p>
            <a:pPr marL="0" indent="0">
              <a:buNone/>
            </a:pPr>
            <a:r>
              <a:rPr lang="en-US" sz="2400" dirty="0" smtClean="0"/>
              <a:t>The conjugate prior for the normal mean is normal, assuming variance is known. Shape parameters for the normal posterior are:</a:t>
            </a:r>
            <a:endParaRPr lang="en-GB" sz="2400" dirty="0"/>
          </a:p>
        </p:txBody>
      </p:sp>
      <p:graphicFrame>
        <p:nvGraphicFramePr>
          <p:cNvPr id="6" name="Object 5"/>
          <p:cNvGraphicFramePr>
            <a:graphicFrameLocks noChangeAspect="1"/>
          </p:cNvGraphicFramePr>
          <p:nvPr/>
        </p:nvGraphicFramePr>
        <p:xfrm>
          <a:off x="228600" y="1981200"/>
          <a:ext cx="6553200" cy="2738301"/>
        </p:xfrm>
        <a:graphic>
          <a:graphicData uri="http://schemas.openxmlformats.org/presentationml/2006/ole">
            <mc:AlternateContent xmlns:mc="http://schemas.openxmlformats.org/markup-compatibility/2006">
              <mc:Choice xmlns:v="urn:schemas-microsoft-com:vml" Requires="v">
                <p:oleObj spid="_x0000_s65564" name="Equation" r:id="rId3" imgW="2844720" imgH="1320480" progId="Equation.3">
                  <p:embed/>
                </p:oleObj>
              </mc:Choice>
              <mc:Fallback>
                <p:oleObj name="Equation" r:id="rId3" imgW="2844720" imgH="1320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81200"/>
                        <a:ext cx="6553200" cy="27383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Left Brace 6"/>
          <p:cNvSpPr/>
          <p:nvPr/>
        </p:nvSpPr>
        <p:spPr>
          <a:xfrm rot="16200000">
            <a:off x="3124200" y="3886201"/>
            <a:ext cx="685800" cy="1600200"/>
          </a:xfrm>
          <a:prstGeom prst="leftBrace">
            <a:avLst>
              <a:gd name="adj1" fmla="val 8333"/>
              <a:gd name="adj2" fmla="val 50000"/>
            </a:avLst>
          </a:prstGeom>
          <a:ln>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Left Brace 7"/>
          <p:cNvSpPr/>
          <p:nvPr/>
        </p:nvSpPr>
        <p:spPr>
          <a:xfrm rot="16200000">
            <a:off x="5181600" y="3810001"/>
            <a:ext cx="685800" cy="1600200"/>
          </a:xfrm>
          <a:prstGeom prst="leftBrace">
            <a:avLst>
              <a:gd name="adj1" fmla="val 8333"/>
              <a:gd name="adj2" fmla="val 50000"/>
            </a:avLst>
          </a:prstGeom>
          <a:ln>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2732093" y="5029200"/>
            <a:ext cx="1624034" cy="461665"/>
          </a:xfrm>
          <a:prstGeom prst="rect">
            <a:avLst/>
          </a:prstGeom>
          <a:noFill/>
        </p:spPr>
        <p:txBody>
          <a:bodyPr wrap="none" rtlCol="0">
            <a:spAutoFit/>
          </a:bodyPr>
          <a:lstStyle/>
          <a:p>
            <a:r>
              <a:rPr lang="en-US" sz="2400" dirty="0" smtClean="0"/>
              <a:t>Posterior </a:t>
            </a:r>
            <a:r>
              <a:rPr lang="el-GR" sz="2400" dirty="0" smtClean="0"/>
              <a:t>μ</a:t>
            </a:r>
            <a:r>
              <a:rPr lang="en-US" sz="2400" dirty="0" smtClean="0"/>
              <a:t> </a:t>
            </a:r>
            <a:endParaRPr lang="en-GB" sz="2400" dirty="0"/>
          </a:p>
        </p:txBody>
      </p:sp>
      <p:sp>
        <p:nvSpPr>
          <p:cNvPr id="10" name="TextBox 9"/>
          <p:cNvSpPr txBox="1"/>
          <p:nvPr/>
        </p:nvSpPr>
        <p:spPr>
          <a:xfrm>
            <a:off x="4689459" y="5029200"/>
            <a:ext cx="1787541" cy="461665"/>
          </a:xfrm>
          <a:prstGeom prst="rect">
            <a:avLst/>
          </a:prstGeom>
          <a:noFill/>
        </p:spPr>
        <p:txBody>
          <a:bodyPr wrap="none" rtlCol="0">
            <a:spAutoFit/>
          </a:bodyPr>
          <a:lstStyle/>
          <a:p>
            <a:r>
              <a:rPr lang="en-US" sz="2400" dirty="0" smtClean="0"/>
              <a:t>Posterior </a:t>
            </a:r>
            <a:r>
              <a:rPr lang="el-GR" sz="2400" dirty="0" smtClean="0"/>
              <a:t>σ</a:t>
            </a:r>
            <a:r>
              <a:rPr lang="el-GR" sz="2400" baseline="-25000" dirty="0" smtClean="0"/>
              <a:t>μ</a:t>
            </a:r>
            <a:r>
              <a:rPr lang="en-US" sz="2400" dirty="0" smtClean="0"/>
              <a:t> </a:t>
            </a:r>
            <a:endParaRPr lang="en-GB" sz="2400" dirty="0"/>
          </a:p>
        </p:txBody>
      </p:sp>
      <p:sp>
        <p:nvSpPr>
          <p:cNvPr id="11" name="Oval 10"/>
          <p:cNvSpPr/>
          <p:nvPr/>
        </p:nvSpPr>
        <p:spPr>
          <a:xfrm>
            <a:off x="2286000" y="2895600"/>
            <a:ext cx="1066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791200" y="3810000"/>
            <a:ext cx="1066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419600" y="4876800"/>
            <a:ext cx="2133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066800" y="5791200"/>
            <a:ext cx="7146252" cy="830997"/>
          </a:xfrm>
          <a:prstGeom prst="rect">
            <a:avLst/>
          </a:prstGeom>
          <a:solidFill>
            <a:srgbClr val="FFFF99"/>
          </a:solidFill>
        </p:spPr>
        <p:txBody>
          <a:bodyPr wrap="none" rtlCol="0">
            <a:spAutoFit/>
          </a:bodyPr>
          <a:lstStyle/>
          <a:p>
            <a:r>
              <a:rPr lang="en-US" sz="2400" dirty="0" smtClean="0"/>
              <a:t> </a:t>
            </a:r>
            <a:r>
              <a:rPr lang="el-GR" sz="2400" dirty="0" smtClean="0"/>
              <a:t>σ</a:t>
            </a:r>
            <a:r>
              <a:rPr lang="el-GR" sz="2400" baseline="-25000" dirty="0" smtClean="0"/>
              <a:t>μ</a:t>
            </a:r>
            <a:r>
              <a:rPr lang="en-US" sz="2400" dirty="0" smtClean="0"/>
              <a:t> = the posterior estimate of the standard deviation of</a:t>
            </a:r>
          </a:p>
          <a:p>
            <a:r>
              <a:rPr lang="en-US" sz="2400" dirty="0" smtClean="0"/>
              <a:t>the distribution of the mean, </a:t>
            </a:r>
            <a:r>
              <a:rPr lang="el-GR" sz="2400" dirty="0" smtClean="0"/>
              <a:t>μ</a:t>
            </a:r>
            <a:endParaRPr lang="en-GB" sz="2400" dirty="0"/>
          </a:p>
        </p:txBody>
      </p:sp>
      <p:sp>
        <p:nvSpPr>
          <p:cNvPr id="15" name="TextBox 14"/>
          <p:cNvSpPr txBox="1"/>
          <p:nvPr/>
        </p:nvSpPr>
        <p:spPr>
          <a:xfrm>
            <a:off x="7010400" y="1143000"/>
            <a:ext cx="3581400" cy="1785104"/>
          </a:xfrm>
          <a:prstGeom prst="rect">
            <a:avLst/>
          </a:prstGeom>
          <a:noFill/>
        </p:spPr>
        <p:txBody>
          <a:bodyPr wrap="square" rtlCol="0">
            <a:spAutoFit/>
          </a:bodyPr>
          <a:lstStyle/>
          <a:p>
            <a:r>
              <a:rPr lang="el-GR" sz="2200" dirty="0" smtClean="0"/>
              <a:t>σ</a:t>
            </a:r>
            <a:r>
              <a:rPr lang="en-US" sz="2200" baseline="-25000" dirty="0" smtClean="0"/>
              <a:t>2</a:t>
            </a:r>
            <a:r>
              <a:rPr lang="en-US" sz="2200" dirty="0" smtClean="0"/>
              <a:t> = the standard </a:t>
            </a:r>
          </a:p>
          <a:p>
            <a:r>
              <a:rPr lang="en-US" sz="2200" dirty="0" smtClean="0"/>
              <a:t>deviation of the </a:t>
            </a:r>
          </a:p>
          <a:p>
            <a:r>
              <a:rPr lang="en-US" sz="2200" dirty="0" smtClean="0"/>
              <a:t>distribution that</a:t>
            </a:r>
          </a:p>
          <a:p>
            <a:r>
              <a:rPr lang="en-US" sz="2200" dirty="0" smtClean="0"/>
              <a:t>gives rise to the </a:t>
            </a:r>
          </a:p>
          <a:p>
            <a:r>
              <a:rPr lang="en-US" sz="2200" dirty="0" smtClean="0"/>
              <a:t>data.</a:t>
            </a:r>
            <a:endParaRPr lang="en-GB" sz="2200" dirty="0"/>
          </a:p>
        </p:txBody>
      </p:sp>
      <p:sp>
        <p:nvSpPr>
          <p:cNvPr id="16" name="TextBox 15"/>
          <p:cNvSpPr txBox="1"/>
          <p:nvPr/>
        </p:nvSpPr>
        <p:spPr>
          <a:xfrm>
            <a:off x="457200" y="1066800"/>
            <a:ext cx="5638800" cy="769441"/>
          </a:xfrm>
          <a:prstGeom prst="rect">
            <a:avLst/>
          </a:prstGeom>
          <a:noFill/>
        </p:spPr>
        <p:txBody>
          <a:bodyPr wrap="square" rtlCol="0">
            <a:spAutoFit/>
          </a:bodyPr>
          <a:lstStyle/>
          <a:p>
            <a:r>
              <a:rPr lang="el-GR" sz="2000" dirty="0" smtClean="0"/>
              <a:t>σ</a:t>
            </a:r>
            <a:r>
              <a:rPr lang="el-GR" sz="2000" baseline="-25000" dirty="0" smtClean="0"/>
              <a:t>μ</a:t>
            </a:r>
            <a:r>
              <a:rPr lang="en-US" sz="2000" baseline="-25000" dirty="0" smtClean="0"/>
              <a:t>prior</a:t>
            </a:r>
            <a:r>
              <a:rPr lang="en-US" sz="2200" dirty="0" smtClean="0"/>
              <a:t> = the prior estimate of the standard  deviation of the   distribution of the mean, </a:t>
            </a:r>
            <a:r>
              <a:rPr lang="el-GR" sz="2000" dirty="0" smtClean="0"/>
              <a:t>μ</a:t>
            </a:r>
            <a:endParaRPr lang="en-GB" sz="2200" dirty="0"/>
          </a:p>
        </p:txBody>
      </p:sp>
      <p:cxnSp>
        <p:nvCxnSpPr>
          <p:cNvPr id="18" name="Straight Arrow Connector 17"/>
          <p:cNvCxnSpPr/>
          <p:nvPr/>
        </p:nvCxnSpPr>
        <p:spPr>
          <a:xfrm>
            <a:off x="1752600" y="1828800"/>
            <a:ext cx="53340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934200" y="2895600"/>
            <a:ext cx="609600" cy="11811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6553200" y="5257800"/>
            <a:ext cx="3048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95074" y="4644629"/>
            <a:ext cx="2296526" cy="369332"/>
          </a:xfrm>
          <a:prstGeom prst="rect">
            <a:avLst/>
          </a:prstGeom>
          <a:noFill/>
        </p:spPr>
        <p:txBody>
          <a:bodyPr wrap="none" rtlCol="0">
            <a:spAutoFit/>
          </a:bodyPr>
          <a:lstStyle/>
          <a:p>
            <a:r>
              <a:rPr lang="en-US" dirty="0" smtClean="0"/>
              <a:t>We must know the </a:t>
            </a:r>
            <a:r>
              <a:rPr lang="en-US" dirty="0" err="1" smtClean="0"/>
              <a:t>var</a:t>
            </a:r>
            <a:endParaRPr lang="es-CL" dirty="0"/>
          </a:p>
        </p:txBody>
      </p:sp>
      <p:cxnSp>
        <p:nvCxnSpPr>
          <p:cNvPr id="19" name="Straight Arrow Connector 18"/>
          <p:cNvCxnSpPr/>
          <p:nvPr/>
        </p:nvCxnSpPr>
        <p:spPr>
          <a:xfrm flipH="1" flipV="1">
            <a:off x="6695074" y="4267201"/>
            <a:ext cx="543926" cy="4191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pPr marL="0" indent="0">
              <a:buNone/>
            </a:pPr>
            <a:r>
              <a:rPr lang="en-US" sz="2800" u="sng" dirty="0" smtClean="0"/>
              <a:t>Caution</a:t>
            </a:r>
            <a:r>
              <a:rPr lang="en-US" sz="2800" dirty="0" smtClean="0"/>
              <a:t>: When obtaining priors, you need to be careful about standard deviation and standard error. For a normal distribution, the </a:t>
            </a:r>
            <a:r>
              <a:rPr lang="en-US" sz="2800" u="sng" dirty="0" smtClean="0"/>
              <a:t>standard deviation is the second shape parameter for the normal distribution of the </a:t>
            </a:r>
            <a:r>
              <a:rPr lang="en-US" sz="2800" i="1" u="sng" dirty="0" smtClean="0"/>
              <a:t>random variable</a:t>
            </a:r>
            <a:r>
              <a:rPr lang="en-US" sz="2800" i="1" dirty="0" smtClean="0"/>
              <a:t>.</a:t>
            </a:r>
            <a:r>
              <a:rPr lang="en-US" sz="2800" dirty="0" smtClean="0"/>
              <a:t> </a:t>
            </a:r>
          </a:p>
          <a:p>
            <a:pPr marL="0" indent="0">
              <a:buNone/>
            </a:pPr>
            <a:endParaRPr lang="en-US" sz="2800" dirty="0" smtClean="0"/>
          </a:p>
          <a:p>
            <a:pPr marL="0" indent="0">
              <a:buNone/>
            </a:pPr>
            <a:r>
              <a:rPr lang="en-US" sz="2800" dirty="0" smtClean="0"/>
              <a:t>The standard error is </a:t>
            </a:r>
            <a:r>
              <a:rPr lang="en-US" sz="2800" u="sng" dirty="0" smtClean="0"/>
              <a:t>the second shape parameter for the normal distribution of the </a:t>
            </a:r>
            <a:r>
              <a:rPr lang="en-US" sz="2800" i="1" u="sng" dirty="0" smtClean="0"/>
              <a:t>mean of the random variable (actual observations)</a:t>
            </a:r>
            <a:r>
              <a:rPr lang="en-US" sz="2800" dirty="0" smtClean="0"/>
              <a:t>. The mean is the first shape parameter for both distributions.</a:t>
            </a:r>
            <a:endParaRPr lang="en-GB"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685800"/>
            <a:ext cx="6705600" cy="1463040"/>
          </a:xfrm>
          <a:prstGeom prst="rect">
            <a:avLst/>
          </a:prstGeom>
          <a:solidFill>
            <a:schemeClr val="accent6">
              <a:lumMod val="60000"/>
              <a:lumOff val="40000"/>
            </a:schemeClr>
          </a:solidFill>
        </p:spPr>
        <p:txBody>
          <a:bodyPr wrap="square" rtlCol="0">
            <a:spAutoFit/>
          </a:bodyPr>
          <a:lstStyle/>
          <a:p>
            <a:pPr algn="ctr"/>
            <a:endParaRPr lang="en-GB" sz="2400" dirty="0"/>
          </a:p>
        </p:txBody>
      </p:sp>
      <p:graphicFrame>
        <p:nvGraphicFramePr>
          <p:cNvPr id="5" name="Object 4"/>
          <p:cNvGraphicFramePr>
            <a:graphicFrameLocks noChangeAspect="1"/>
          </p:cNvGraphicFramePr>
          <p:nvPr/>
        </p:nvGraphicFramePr>
        <p:xfrm>
          <a:off x="1524000" y="1006475"/>
          <a:ext cx="976313" cy="869950"/>
        </p:xfrm>
        <a:graphic>
          <a:graphicData uri="http://schemas.openxmlformats.org/presentationml/2006/ole">
            <mc:AlternateContent xmlns:mc="http://schemas.openxmlformats.org/markup-compatibility/2006">
              <mc:Choice xmlns:v="urn:schemas-microsoft-com:vml" Requires="v">
                <p:oleObj spid="_x0000_s75874" name="Equation" r:id="rId3" imgW="583920" imgH="520560" progId="Equation.3">
                  <p:embed/>
                </p:oleObj>
              </mc:Choice>
              <mc:Fallback>
                <p:oleObj name="Equation" r:id="rId3" imgW="583920" imgH="520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006475"/>
                        <a:ext cx="976313" cy="86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4029299" y="914401"/>
          <a:ext cx="542701" cy="685800"/>
        </p:xfrm>
        <a:graphic>
          <a:graphicData uri="http://schemas.openxmlformats.org/presentationml/2006/ole">
            <mc:AlternateContent xmlns:mc="http://schemas.openxmlformats.org/markup-compatibility/2006">
              <mc:Choice xmlns:v="urn:schemas-microsoft-com:vml" Requires="v">
                <p:oleObj spid="_x0000_s75875" name="Equation" r:id="rId5" imgW="190440" imgH="241200" progId="Equation.3">
                  <p:embed/>
                </p:oleObj>
              </mc:Choice>
              <mc:Fallback>
                <p:oleObj name="Equation" r:id="rId5" imgW="19044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9299" y="914401"/>
                        <a:ext cx="542701"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p:cNvCxnSpPr/>
          <p:nvPr/>
        </p:nvCxnSpPr>
        <p:spPr>
          <a:xfrm>
            <a:off x="2590800" y="1219200"/>
            <a:ext cx="13716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00800" y="1066800"/>
            <a:ext cx="947182" cy="646331"/>
          </a:xfrm>
          <a:prstGeom prst="rect">
            <a:avLst/>
          </a:prstGeom>
          <a:noFill/>
        </p:spPr>
        <p:txBody>
          <a:bodyPr wrap="none" rtlCol="0">
            <a:spAutoFit/>
          </a:bodyPr>
          <a:lstStyle/>
          <a:p>
            <a:r>
              <a:rPr lang="en-US" dirty="0" smtClean="0"/>
              <a:t>Process </a:t>
            </a:r>
          </a:p>
          <a:p>
            <a:r>
              <a:rPr lang="en-US" dirty="0" smtClean="0"/>
              <a:t>model</a:t>
            </a:r>
            <a:endParaRPr lang="en-GB" dirty="0"/>
          </a:p>
        </p:txBody>
      </p:sp>
      <p:sp>
        <p:nvSpPr>
          <p:cNvPr id="13" name="TextBox 12"/>
          <p:cNvSpPr txBox="1"/>
          <p:nvPr/>
        </p:nvSpPr>
        <p:spPr>
          <a:xfrm>
            <a:off x="1066800" y="2575560"/>
            <a:ext cx="6705600" cy="1463040"/>
          </a:xfrm>
          <a:prstGeom prst="rect">
            <a:avLst/>
          </a:prstGeom>
          <a:solidFill>
            <a:schemeClr val="accent6">
              <a:lumMod val="60000"/>
              <a:lumOff val="40000"/>
            </a:schemeClr>
          </a:solidFill>
        </p:spPr>
        <p:txBody>
          <a:bodyPr wrap="square" rtlCol="0">
            <a:spAutoFit/>
          </a:bodyPr>
          <a:lstStyle/>
          <a:p>
            <a:pPr algn="ctr"/>
            <a:endParaRPr lang="en-GB" sz="2400" dirty="0"/>
          </a:p>
        </p:txBody>
      </p:sp>
      <p:sp>
        <p:nvSpPr>
          <p:cNvPr id="14" name="TextBox 13"/>
          <p:cNvSpPr txBox="1"/>
          <p:nvPr/>
        </p:nvSpPr>
        <p:spPr>
          <a:xfrm>
            <a:off x="6477000" y="2935069"/>
            <a:ext cx="1163524" cy="646331"/>
          </a:xfrm>
          <a:prstGeom prst="rect">
            <a:avLst/>
          </a:prstGeom>
          <a:noFill/>
        </p:spPr>
        <p:txBody>
          <a:bodyPr wrap="none" rtlCol="0">
            <a:spAutoFit/>
          </a:bodyPr>
          <a:lstStyle/>
          <a:p>
            <a:r>
              <a:rPr lang="en-US" dirty="0" smtClean="0"/>
              <a:t>Parameter</a:t>
            </a:r>
          </a:p>
          <a:p>
            <a:r>
              <a:rPr lang="en-US" dirty="0" smtClean="0"/>
              <a:t>model</a:t>
            </a:r>
            <a:endParaRPr lang="en-GB" dirty="0"/>
          </a:p>
        </p:txBody>
      </p:sp>
      <p:graphicFrame>
        <p:nvGraphicFramePr>
          <p:cNvPr id="2052" name="Object 4"/>
          <p:cNvGraphicFramePr>
            <a:graphicFrameLocks noChangeAspect="1"/>
          </p:cNvGraphicFramePr>
          <p:nvPr/>
        </p:nvGraphicFramePr>
        <p:xfrm>
          <a:off x="2627313" y="2922588"/>
          <a:ext cx="1868487" cy="871537"/>
        </p:xfrm>
        <a:graphic>
          <a:graphicData uri="http://schemas.openxmlformats.org/presentationml/2006/ole">
            <mc:AlternateContent xmlns:mc="http://schemas.openxmlformats.org/markup-compatibility/2006">
              <mc:Choice xmlns:v="urn:schemas-microsoft-com:vml" Requires="v">
                <p:oleObj spid="_x0000_s75876" name="Equation" r:id="rId7" imgW="1117440" imgH="520560" progId="Equation.3">
                  <p:embed/>
                </p:oleObj>
              </mc:Choice>
              <mc:Fallback>
                <p:oleObj name="Equation" r:id="rId7" imgW="1117440" imgH="520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313" y="2922588"/>
                        <a:ext cx="1868487" cy="87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Arrow Connector 8"/>
          <p:cNvCxnSpPr/>
          <p:nvPr/>
        </p:nvCxnSpPr>
        <p:spPr>
          <a:xfrm flipV="1">
            <a:off x="3276600" y="1752600"/>
            <a:ext cx="838200" cy="1600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191000" y="1828800"/>
            <a:ext cx="76200" cy="1447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4234869902"/>
              </p:ext>
            </p:extLst>
          </p:nvPr>
        </p:nvGraphicFramePr>
        <p:xfrm>
          <a:off x="4767263" y="4343400"/>
          <a:ext cx="3005137" cy="2115847"/>
        </p:xfrm>
        <a:graphic>
          <a:graphicData uri="http://schemas.openxmlformats.org/presentationml/2006/ole">
            <mc:AlternateContent xmlns:mc="http://schemas.openxmlformats.org/markup-compatibility/2006">
              <mc:Choice xmlns:v="urn:schemas-microsoft-com:vml" Requires="v">
                <p:oleObj spid="_x0000_s75877" name="Equation" r:id="rId9" imgW="1587500" imgH="1117600" progId="Equation.3">
                  <p:embed/>
                </p:oleObj>
              </mc:Choice>
              <mc:Fallback>
                <p:oleObj name="Equation" r:id="rId9" imgW="1587500" imgH="1117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7263" y="4343400"/>
                        <a:ext cx="3005137" cy="211584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729715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66562" name="Picture 2"/>
          <p:cNvPicPr>
            <a:picLocks noChangeAspect="1" noChangeArrowheads="1"/>
          </p:cNvPicPr>
          <p:nvPr/>
        </p:nvPicPr>
        <p:blipFill>
          <a:blip r:embed="rId2" cstate="print"/>
          <a:srcRect/>
          <a:stretch>
            <a:fillRect/>
          </a:stretch>
        </p:blipFill>
        <p:spPr bwMode="auto">
          <a:xfrm>
            <a:off x="228600" y="609600"/>
            <a:ext cx="8208169" cy="61507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lstStyle/>
          <a:p>
            <a:pPr marL="0" indent="0">
              <a:buNone/>
            </a:pPr>
            <a:r>
              <a:rPr lang="en-US" sz="3000" dirty="0" smtClean="0"/>
              <a:t>The conjugate prior for a normal precision (</a:t>
            </a:r>
            <a:r>
              <a:rPr lang="el-GR" sz="3000" dirty="0" smtClean="0"/>
              <a:t>τ</a:t>
            </a:r>
            <a:r>
              <a:rPr lang="en-US" sz="3000" dirty="0" smtClean="0"/>
              <a:t>=1/</a:t>
            </a:r>
            <a:r>
              <a:rPr lang="el-GR" sz="3000" dirty="0" smtClean="0"/>
              <a:t>σ</a:t>
            </a:r>
            <a:r>
              <a:rPr lang="en-US" sz="3000" baseline="30000" dirty="0" smtClean="0"/>
              <a:t>2</a:t>
            </a:r>
            <a:r>
              <a:rPr lang="en-US" sz="3000" dirty="0" smtClean="0"/>
              <a:t>), with known mean is gamma. Shape parameters for the gamma posterior are:</a:t>
            </a:r>
          </a:p>
          <a:p>
            <a:pPr marL="0" indent="0">
              <a:buNone/>
            </a:pPr>
            <a:endParaRPr lang="en-US" dirty="0" smtClean="0"/>
          </a:p>
          <a:p>
            <a:pPr marL="0" indent="0">
              <a:buNone/>
            </a:pPr>
            <a:endParaRPr lang="en-GB" dirty="0"/>
          </a:p>
        </p:txBody>
      </p:sp>
      <p:graphicFrame>
        <p:nvGraphicFramePr>
          <p:cNvPr id="4" name="Object 3"/>
          <p:cNvGraphicFramePr>
            <a:graphicFrameLocks noChangeAspect="1"/>
          </p:cNvGraphicFramePr>
          <p:nvPr/>
        </p:nvGraphicFramePr>
        <p:xfrm>
          <a:off x="647700" y="2876550"/>
          <a:ext cx="6723063" cy="1778000"/>
        </p:xfrm>
        <a:graphic>
          <a:graphicData uri="http://schemas.openxmlformats.org/presentationml/2006/ole">
            <mc:AlternateContent xmlns:mc="http://schemas.openxmlformats.org/markup-compatibility/2006">
              <mc:Choice xmlns:v="urn:schemas-microsoft-com:vml" Requires="v">
                <p:oleObj spid="_x0000_s67612" name="Equation" r:id="rId3" imgW="3263760" imgH="863280" progId="Equation.3">
                  <p:embed/>
                </p:oleObj>
              </mc:Choice>
              <mc:Fallback>
                <p:oleObj name="Equation" r:id="rId3" imgW="3263760" imgH="8632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2876550"/>
                        <a:ext cx="6723063" cy="177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Oval 1"/>
          <p:cNvSpPr/>
          <p:nvPr/>
        </p:nvSpPr>
        <p:spPr>
          <a:xfrm>
            <a:off x="6629400" y="3124200"/>
            <a:ext cx="381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6" name="Straight Arrow Connector 5"/>
          <p:cNvCxnSpPr/>
          <p:nvPr/>
        </p:nvCxnSpPr>
        <p:spPr>
          <a:xfrm>
            <a:off x="6819900" y="3581400"/>
            <a:ext cx="0" cy="14478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38800" y="5105400"/>
            <a:ext cx="2537169" cy="369332"/>
          </a:xfrm>
          <a:prstGeom prst="rect">
            <a:avLst/>
          </a:prstGeom>
          <a:noFill/>
        </p:spPr>
        <p:txBody>
          <a:bodyPr wrap="none" rtlCol="0">
            <a:spAutoFit/>
          </a:bodyPr>
          <a:lstStyle/>
          <a:p>
            <a:r>
              <a:rPr lang="en-US" dirty="0" smtClean="0"/>
              <a:t>We must know the mean</a:t>
            </a:r>
            <a:endParaRPr lang="es-CL"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sz="2800" dirty="0" smtClean="0"/>
              <a:t>Example of Gibbs steps within a Gibbs sampler</a:t>
            </a:r>
            <a:endParaRPr lang="en-GB" sz="2800" dirty="0"/>
          </a:p>
        </p:txBody>
      </p:sp>
      <p:sp>
        <p:nvSpPr>
          <p:cNvPr id="3" name="Content Placeholder 2"/>
          <p:cNvSpPr>
            <a:spLocks noGrp="1"/>
          </p:cNvSpPr>
          <p:nvPr>
            <p:ph idx="1"/>
          </p:nvPr>
        </p:nvSpPr>
        <p:spPr>
          <a:xfrm>
            <a:off x="0" y="884237"/>
            <a:ext cx="9144000" cy="4525963"/>
          </a:xfrm>
        </p:spPr>
        <p:txBody>
          <a:bodyPr>
            <a:noAutofit/>
          </a:bodyPr>
          <a:lstStyle/>
          <a:p>
            <a:r>
              <a:rPr lang="en-US" sz="2400" dirty="0" smtClean="0"/>
              <a:t>We have 50 observations of the difference in biomass in plots from a grazed grassland in June and August. A normal distribution for the likelihood is a logical choice because the values are continuous and could be positive or negative. </a:t>
            </a:r>
          </a:p>
          <a:p>
            <a:r>
              <a:rPr lang="en-US" sz="2400" dirty="0" smtClean="0"/>
              <a:t>We want to estimate the posterior distributions of the mean and standard deviation of the difference in biomass. We have prior information on the mean difference in biomass= 22.7 g/m</a:t>
            </a:r>
            <a:r>
              <a:rPr lang="en-US" sz="2400" baseline="30000" dirty="0" smtClean="0"/>
              <a:t>2</a:t>
            </a:r>
            <a:r>
              <a:rPr lang="en-US" sz="2400" dirty="0" smtClean="0"/>
              <a:t>, standard deviation of the mean (i.e., </a:t>
            </a:r>
            <a:r>
              <a:rPr lang="en-US" sz="2400" dirty="0" err="1" smtClean="0"/>
              <a:t>s.e.</a:t>
            </a:r>
            <a:r>
              <a:rPr lang="en-US" sz="2400" dirty="0" smtClean="0"/>
              <a:t>)=3.8 g/m</a:t>
            </a:r>
            <a:r>
              <a:rPr lang="en-US" sz="2400" baseline="30000" dirty="0" smtClean="0"/>
              <a:t>2</a:t>
            </a:r>
            <a:r>
              <a:rPr lang="en-US" sz="2400" dirty="0" smtClean="0"/>
              <a:t>. We have no prior information on the standard deviation of the difference in biomass .</a:t>
            </a:r>
          </a:p>
          <a:p>
            <a:r>
              <a:rPr lang="en-US" sz="2400" dirty="0" smtClean="0"/>
              <a:t>We can use the normal-normal conjugate prior to estimate the mean, but this assumes we know the variance.</a:t>
            </a:r>
          </a:p>
          <a:p>
            <a:r>
              <a:rPr lang="en-US" sz="2400" dirty="0" smtClean="0"/>
              <a:t>We can use a gamma-gamma conjugate prior to estimate the precision, but this means we know the mean.</a:t>
            </a:r>
            <a:endParaRPr lang="en-GB" sz="2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a:t>
            </a:r>
            <a:endParaRPr lang="en-GB" dirty="0"/>
          </a:p>
        </p:txBody>
      </p:sp>
      <p:sp>
        <p:nvSpPr>
          <p:cNvPr id="3" name="Content Placeholder 2"/>
          <p:cNvSpPr>
            <a:spLocks noGrp="1"/>
          </p:cNvSpPr>
          <p:nvPr>
            <p:ph idx="1"/>
          </p:nvPr>
        </p:nvSpPr>
        <p:spPr/>
        <p:txBody>
          <a:bodyPr/>
          <a:lstStyle/>
          <a:p>
            <a:pPr>
              <a:buNone/>
            </a:pPr>
            <a:r>
              <a:rPr lang="en-US" dirty="0" smtClean="0"/>
              <a:t>For a single data point:</a:t>
            </a:r>
          </a:p>
          <a:p>
            <a:pPr>
              <a:buNone/>
            </a:pPr>
            <a:endParaRPr lang="en-US" dirty="0" smtClean="0"/>
          </a:p>
          <a:p>
            <a:pPr>
              <a:buNone/>
            </a:pPr>
            <a:endParaRPr lang="en-GB" dirty="0"/>
          </a:p>
        </p:txBody>
      </p:sp>
      <p:graphicFrame>
        <p:nvGraphicFramePr>
          <p:cNvPr id="4" name="Object 3"/>
          <p:cNvGraphicFramePr>
            <a:graphicFrameLocks noChangeAspect="1"/>
          </p:cNvGraphicFramePr>
          <p:nvPr/>
        </p:nvGraphicFramePr>
        <p:xfrm>
          <a:off x="533400" y="2552700"/>
          <a:ext cx="6515100" cy="685800"/>
        </p:xfrm>
        <a:graphic>
          <a:graphicData uri="http://schemas.openxmlformats.org/presentationml/2006/ole">
            <mc:AlternateContent xmlns:mc="http://schemas.openxmlformats.org/markup-compatibility/2006">
              <mc:Choice xmlns:v="urn:schemas-microsoft-com:vml" Requires="v">
                <p:oleObj spid="_x0000_s68635" name="Equation" r:id="rId3" imgW="2171520" imgH="228600" progId="Equation.3">
                  <p:embed/>
                </p:oleObj>
              </mc:Choice>
              <mc:Fallback>
                <p:oleObj name="Equation" r:id="rId3" imgW="217152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52700"/>
                        <a:ext cx="65151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0000FF"/>
                </a:solidFill>
                <a:cs typeface="Arial" pitchFamily="34" charset="0"/>
              </a:rPr>
              <a:t>We construct a Gibbs sampler</a:t>
            </a:r>
            <a:endParaRPr lang="en-GB" dirty="0">
              <a:solidFill>
                <a:srgbClr val="0000FF"/>
              </a:solidFill>
              <a:cs typeface="Arial" pitchFamily="34" charset="0"/>
            </a:endParaRPr>
          </a:p>
        </p:txBody>
      </p:sp>
      <p:sp>
        <p:nvSpPr>
          <p:cNvPr id="3" name="Content Placeholder 2"/>
          <p:cNvSpPr>
            <a:spLocks noGrp="1"/>
          </p:cNvSpPr>
          <p:nvPr>
            <p:ph idx="1"/>
          </p:nvPr>
        </p:nvSpPr>
        <p:spPr>
          <a:xfrm>
            <a:off x="457200" y="914400"/>
            <a:ext cx="8229600" cy="4525963"/>
          </a:xfrm>
        </p:spPr>
        <p:txBody>
          <a:bodyPr>
            <a:normAutofit/>
          </a:bodyPr>
          <a:lstStyle/>
          <a:p>
            <a:pPr marL="0" indent="0">
              <a:buNone/>
            </a:pPr>
            <a:r>
              <a:rPr lang="en-US" sz="2600" dirty="0" smtClean="0"/>
              <a:t>We first write the conditional distributions for the parameters we want to estimate. These are </a:t>
            </a:r>
            <a:r>
              <a:rPr lang="en-US" sz="2600" dirty="0" err="1" smtClean="0"/>
              <a:t>univariate</a:t>
            </a:r>
            <a:r>
              <a:rPr lang="en-US" sz="2600" dirty="0" smtClean="0"/>
              <a:t> distributions containing each parameter. They are </a:t>
            </a:r>
            <a:r>
              <a:rPr lang="en-US" sz="2600" dirty="0" err="1" smtClean="0"/>
              <a:t>univariate</a:t>
            </a:r>
            <a:r>
              <a:rPr lang="en-US" sz="2600" dirty="0" smtClean="0"/>
              <a:t> because we treat other parameters as known and constant-there is only one parameter in the LHS of the equation</a:t>
            </a:r>
            <a:r>
              <a:rPr lang="en-US" sz="2800" dirty="0" smtClean="0"/>
              <a:t>.</a:t>
            </a:r>
            <a:endParaRPr lang="en-GB" sz="2800" dirty="0"/>
          </a:p>
        </p:txBody>
      </p:sp>
      <p:graphicFrame>
        <p:nvGraphicFramePr>
          <p:cNvPr id="73730" name="Object 1027"/>
          <p:cNvGraphicFramePr>
            <a:graphicFrameLocks noChangeAspect="1"/>
          </p:cNvGraphicFramePr>
          <p:nvPr>
            <p:extLst>
              <p:ext uri="{D42A27DB-BD31-4B8C-83A1-F6EECF244321}">
                <p14:modId xmlns:p14="http://schemas.microsoft.com/office/powerpoint/2010/main" val="3915360081"/>
              </p:ext>
            </p:extLst>
          </p:nvPr>
        </p:nvGraphicFramePr>
        <p:xfrm>
          <a:off x="1533525" y="3276600"/>
          <a:ext cx="7372350" cy="3346450"/>
        </p:xfrm>
        <a:graphic>
          <a:graphicData uri="http://schemas.openxmlformats.org/presentationml/2006/ole">
            <mc:AlternateContent xmlns:mc="http://schemas.openxmlformats.org/markup-compatibility/2006">
              <mc:Choice xmlns:v="urn:schemas-microsoft-com:vml" Requires="v">
                <p:oleObj spid="_x0000_s73756" name="Equation" r:id="rId3" imgW="3492360" imgH="1574640" progId="Equation.3">
                  <p:embed/>
                </p:oleObj>
              </mc:Choice>
              <mc:Fallback>
                <p:oleObj name="Equation" r:id="rId3" imgW="3492360" imgH="1574640" progId="Equation.3">
                  <p:embed/>
                  <p:pic>
                    <p:nvPicPr>
                      <p:cNvPr id="0" name="Object 1027"/>
                      <p:cNvPicPr>
                        <a:picLocks noChangeAspect="1" noChangeArrowheads="1"/>
                      </p:cNvPicPr>
                      <p:nvPr/>
                    </p:nvPicPr>
                    <p:blipFill>
                      <a:blip r:embed="rId4"/>
                      <a:srcRect/>
                      <a:stretch>
                        <a:fillRect/>
                      </a:stretch>
                    </p:blipFill>
                    <p:spPr bwMode="auto">
                      <a:xfrm>
                        <a:off x="1533525" y="3276600"/>
                        <a:ext cx="7372350" cy="334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0000FF"/>
                </a:solidFill>
                <a:cs typeface="Arial" pitchFamily="34" charset="0"/>
              </a:rPr>
              <a:t>We use a Gibbs sampler</a:t>
            </a:r>
            <a:endParaRPr lang="en-GB" dirty="0">
              <a:solidFill>
                <a:srgbClr val="0000FF"/>
              </a:solidFill>
              <a:cs typeface="Arial" pitchFamily="34" charset="0"/>
            </a:endParaRPr>
          </a:p>
        </p:txBody>
      </p:sp>
      <p:sp>
        <p:nvSpPr>
          <p:cNvPr id="3" name="Content Placeholder 2"/>
          <p:cNvSpPr>
            <a:spLocks noGrp="1"/>
          </p:cNvSpPr>
          <p:nvPr>
            <p:ph idx="1"/>
          </p:nvPr>
        </p:nvSpPr>
        <p:spPr>
          <a:xfrm>
            <a:off x="457200" y="914400"/>
            <a:ext cx="8229600" cy="4525963"/>
          </a:xfrm>
        </p:spPr>
        <p:txBody>
          <a:bodyPr>
            <a:normAutofit/>
          </a:bodyPr>
          <a:lstStyle/>
          <a:p>
            <a:pPr marL="0" indent="0">
              <a:buNone/>
            </a:pPr>
            <a:r>
              <a:rPr lang="el-GR" sz="2800" dirty="0" smtClean="0"/>
              <a:t>μ</a:t>
            </a:r>
            <a:r>
              <a:rPr lang="en-US" sz="2800" dirty="0" smtClean="0"/>
              <a:t>=new estimate of mean, </a:t>
            </a:r>
            <a:r>
              <a:rPr lang="el-GR" sz="2800" dirty="0" smtClean="0"/>
              <a:t>σ</a:t>
            </a:r>
            <a:r>
              <a:rPr lang="en-US" sz="2800" dirty="0" smtClean="0"/>
              <a:t>=new standard deviation</a:t>
            </a:r>
          </a:p>
          <a:p>
            <a:pPr marL="0" indent="0">
              <a:buNone/>
            </a:pPr>
            <a:r>
              <a:rPr lang="en-US" sz="2800" dirty="0" smtClean="0"/>
              <a:t>We iterate over t, sampling sequentially from:</a:t>
            </a:r>
            <a:endParaRPr lang="en-GB" sz="2800" dirty="0"/>
          </a:p>
        </p:txBody>
      </p:sp>
      <p:graphicFrame>
        <p:nvGraphicFramePr>
          <p:cNvPr id="73730" name="Object 1027"/>
          <p:cNvGraphicFramePr>
            <a:graphicFrameLocks noChangeAspect="1"/>
          </p:cNvGraphicFramePr>
          <p:nvPr/>
        </p:nvGraphicFramePr>
        <p:xfrm>
          <a:off x="609600" y="2438400"/>
          <a:ext cx="4027487" cy="1889125"/>
        </p:xfrm>
        <a:graphic>
          <a:graphicData uri="http://schemas.openxmlformats.org/presentationml/2006/ole">
            <mc:AlternateContent xmlns:mc="http://schemas.openxmlformats.org/markup-compatibility/2006">
              <mc:Choice xmlns:v="urn:schemas-microsoft-com:vml" Requires="v">
                <p:oleObj spid="_x0000_s74780" name="Equation" r:id="rId3" imgW="2082600" imgH="888840" progId="Equation.3">
                  <p:embed/>
                </p:oleObj>
              </mc:Choice>
              <mc:Fallback>
                <p:oleObj name="Equation" r:id="rId3" imgW="2082600" imgH="888840" progId="Equation.3">
                  <p:embed/>
                  <p:pic>
                    <p:nvPicPr>
                      <p:cNvPr id="0"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38400"/>
                        <a:ext cx="4027487" cy="188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Left Brace 4"/>
          <p:cNvSpPr/>
          <p:nvPr/>
        </p:nvSpPr>
        <p:spPr>
          <a:xfrm rot="10800000">
            <a:off x="4343400" y="2514600"/>
            <a:ext cx="457200" cy="1752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5029200" y="3212068"/>
            <a:ext cx="3880486" cy="430887"/>
          </a:xfrm>
          <a:prstGeom prst="rect">
            <a:avLst/>
          </a:prstGeom>
          <a:noFill/>
        </p:spPr>
        <p:txBody>
          <a:bodyPr wrap="none" rtlCol="0">
            <a:spAutoFit/>
          </a:bodyPr>
          <a:lstStyle/>
          <a:p>
            <a:r>
              <a:rPr lang="en-US" sz="2200" dirty="0" smtClean="0"/>
              <a:t>The full conditional distributions</a:t>
            </a:r>
            <a:endParaRPr lang="en-GB" sz="2200" dirty="0"/>
          </a:p>
        </p:txBody>
      </p:sp>
      <p:sp>
        <p:nvSpPr>
          <p:cNvPr id="7" name="TextBox 6"/>
          <p:cNvSpPr txBox="1"/>
          <p:nvPr/>
        </p:nvSpPr>
        <p:spPr>
          <a:xfrm>
            <a:off x="685800" y="5055513"/>
            <a:ext cx="7881004" cy="769441"/>
          </a:xfrm>
          <a:prstGeom prst="rect">
            <a:avLst/>
          </a:prstGeom>
          <a:noFill/>
        </p:spPr>
        <p:txBody>
          <a:bodyPr wrap="none" rtlCol="0">
            <a:spAutoFit/>
          </a:bodyPr>
          <a:lstStyle/>
          <a:p>
            <a:r>
              <a:rPr lang="en-US" sz="2200" dirty="0" smtClean="0"/>
              <a:t>At each step, we use the most recent values of other parameters as</a:t>
            </a:r>
          </a:p>
          <a:p>
            <a:r>
              <a:rPr lang="en-US" sz="2200" dirty="0" smtClean="0"/>
              <a:t>“known and constant”.</a:t>
            </a:r>
            <a:endParaRPr lang="en-GB" sz="22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Breathe through your left nostril</a:t>
            </a:r>
            <a:endParaRPr lang="en-GB"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Algorithm</a:t>
            </a:r>
            <a:endParaRPr lang="en-GB" dirty="0"/>
          </a:p>
        </p:txBody>
      </p:sp>
      <p:sp>
        <p:nvSpPr>
          <p:cNvPr id="3" name="Content Placeholder 2"/>
          <p:cNvSpPr>
            <a:spLocks noGrp="1"/>
          </p:cNvSpPr>
          <p:nvPr>
            <p:ph idx="1"/>
          </p:nvPr>
        </p:nvSpPr>
        <p:spPr>
          <a:xfrm>
            <a:off x="457200" y="1020762"/>
            <a:ext cx="8229600" cy="4525963"/>
          </a:xfrm>
        </p:spPr>
        <p:txBody>
          <a:bodyPr>
            <a:noAutofit/>
          </a:bodyPr>
          <a:lstStyle/>
          <a:p>
            <a:r>
              <a:rPr lang="en-US" sz="2800" dirty="0" smtClean="0"/>
              <a:t>Set up some storage vectors for </a:t>
            </a:r>
            <a:r>
              <a:rPr lang="el-GR" sz="2800" dirty="0" smtClean="0"/>
              <a:t>μ</a:t>
            </a:r>
            <a:r>
              <a:rPr lang="en-US" sz="2800" dirty="0" smtClean="0"/>
              <a:t> and </a:t>
            </a:r>
            <a:r>
              <a:rPr lang="el-GR" sz="2800" dirty="0" smtClean="0"/>
              <a:t>σ</a:t>
            </a:r>
            <a:r>
              <a:rPr lang="en-US" sz="2800" dirty="0" smtClean="0"/>
              <a:t>.</a:t>
            </a:r>
          </a:p>
          <a:p>
            <a:r>
              <a:rPr lang="en-US" sz="2800" dirty="0" smtClean="0"/>
              <a:t>Set initial conditions for </a:t>
            </a:r>
            <a:r>
              <a:rPr lang="el-GR" sz="2800" dirty="0" smtClean="0"/>
              <a:t>μ</a:t>
            </a:r>
            <a:r>
              <a:rPr lang="en-US" sz="2800" dirty="0" smtClean="0"/>
              <a:t> and </a:t>
            </a:r>
            <a:r>
              <a:rPr lang="el-GR" sz="2800" dirty="0" smtClean="0"/>
              <a:t>σ</a:t>
            </a:r>
            <a:r>
              <a:rPr lang="en-US" sz="2800" dirty="0" smtClean="0"/>
              <a:t>.</a:t>
            </a:r>
          </a:p>
          <a:p>
            <a:r>
              <a:rPr lang="en-US" sz="2800" dirty="0" smtClean="0"/>
              <a:t>Make a draw of </a:t>
            </a:r>
            <a:r>
              <a:rPr lang="el-GR" sz="2800" dirty="0" smtClean="0"/>
              <a:t>μ</a:t>
            </a:r>
            <a:r>
              <a:rPr lang="en-US" sz="2800" dirty="0" smtClean="0"/>
              <a:t> from its normal-normal conjugate posterior using the current value of </a:t>
            </a:r>
            <a:r>
              <a:rPr lang="el-GR" sz="2800" dirty="0" smtClean="0"/>
              <a:t>σ</a:t>
            </a:r>
            <a:r>
              <a:rPr lang="en-US" sz="2800" dirty="0" smtClean="0"/>
              <a:t>.  Store it in chain.</a:t>
            </a:r>
          </a:p>
          <a:p>
            <a:r>
              <a:rPr lang="en-US" sz="2800" dirty="0" smtClean="0"/>
              <a:t> Make a draw of </a:t>
            </a:r>
            <a:r>
              <a:rPr lang="el-GR" sz="2800" dirty="0" smtClean="0"/>
              <a:t>τ</a:t>
            </a:r>
            <a:r>
              <a:rPr lang="en-US" sz="2800" dirty="0" smtClean="0"/>
              <a:t> from its gamma-gamma conjugate posterior using the current value of </a:t>
            </a:r>
            <a:r>
              <a:rPr lang="el-GR" sz="2800" dirty="0" smtClean="0"/>
              <a:t>μ</a:t>
            </a:r>
            <a:r>
              <a:rPr lang="en-US" sz="2800" dirty="0" smtClean="0"/>
              <a:t>.  Store it in chain.</a:t>
            </a:r>
          </a:p>
          <a:p>
            <a:r>
              <a:rPr lang="en-US" sz="2800" dirty="0" smtClean="0"/>
              <a:t>Calculate the current value of </a:t>
            </a:r>
            <a:r>
              <a:rPr lang="el-GR" sz="2800" dirty="0" smtClean="0"/>
              <a:t>σ</a:t>
            </a:r>
            <a:r>
              <a:rPr lang="en-US" sz="2800" dirty="0" smtClean="0"/>
              <a:t> as 1/</a:t>
            </a:r>
            <a:r>
              <a:rPr lang="en-US" sz="2800" dirty="0" err="1" smtClean="0"/>
              <a:t>sqrt</a:t>
            </a:r>
            <a:r>
              <a:rPr lang="en-US" sz="2800" dirty="0" smtClean="0"/>
              <a:t>(</a:t>
            </a:r>
            <a:r>
              <a:rPr lang="el-GR" sz="2800" dirty="0" smtClean="0"/>
              <a:t>τ</a:t>
            </a:r>
            <a:r>
              <a:rPr lang="en-US" sz="2800" dirty="0" smtClean="0"/>
              <a:t>). Store it in the </a:t>
            </a:r>
            <a:r>
              <a:rPr lang="el-GR" sz="2800" dirty="0" smtClean="0"/>
              <a:t>σ</a:t>
            </a:r>
            <a:r>
              <a:rPr lang="en-US" sz="2800" dirty="0" smtClean="0"/>
              <a:t> chain.</a:t>
            </a:r>
          </a:p>
          <a:p>
            <a:r>
              <a:rPr lang="en-US" sz="2800" dirty="0" smtClean="0"/>
              <a:t>Repeat until chain has converged. </a:t>
            </a:r>
            <a:endParaRPr lang="en-GB" sz="28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
            <a:ext cx="9144000" cy="6740307"/>
          </a:xfrm>
          <a:prstGeom prst="rect">
            <a:avLst/>
          </a:prstGeom>
        </p:spPr>
        <p:txBody>
          <a:bodyPr wrap="square">
            <a:spAutoFit/>
          </a:bodyPr>
          <a:lstStyle/>
          <a:p>
            <a:r>
              <a:rPr lang="en-GB" b="1" dirty="0" smtClean="0">
                <a:solidFill>
                  <a:srgbClr val="0000FF"/>
                </a:solidFill>
              </a:rPr>
              <a:t># Generate some data</a:t>
            </a:r>
          </a:p>
          <a:p>
            <a:r>
              <a:rPr lang="en-GB" dirty="0" smtClean="0"/>
              <a:t>n=50; y=</a:t>
            </a:r>
            <a:r>
              <a:rPr lang="en-GB" dirty="0" err="1" smtClean="0"/>
              <a:t>rnorm</a:t>
            </a:r>
            <a:r>
              <a:rPr lang="en-GB" dirty="0" smtClean="0"/>
              <a:t>(n, 30.7,4)</a:t>
            </a:r>
          </a:p>
          <a:p>
            <a:r>
              <a:rPr lang="en-GB" dirty="0" err="1" smtClean="0"/>
              <a:t>mu.data</a:t>
            </a:r>
            <a:r>
              <a:rPr lang="en-GB" dirty="0" smtClean="0"/>
              <a:t>&lt;-mean(y)</a:t>
            </a:r>
          </a:p>
          <a:p>
            <a:r>
              <a:rPr lang="en-GB" dirty="0" err="1" smtClean="0"/>
              <a:t>sd.data</a:t>
            </a:r>
            <a:r>
              <a:rPr lang="en-GB" dirty="0" smtClean="0"/>
              <a:t>&lt;-</a:t>
            </a:r>
            <a:r>
              <a:rPr lang="en-GB" dirty="0" err="1" smtClean="0"/>
              <a:t>sqrt</a:t>
            </a:r>
            <a:r>
              <a:rPr lang="en-GB" dirty="0" smtClean="0"/>
              <a:t>(sum((y-</a:t>
            </a:r>
            <a:r>
              <a:rPr lang="en-GB" dirty="0" err="1" smtClean="0"/>
              <a:t>mu.data</a:t>
            </a:r>
            <a:r>
              <a:rPr lang="en-GB" dirty="0" smtClean="0"/>
              <a:t>)^2)/n);</a:t>
            </a:r>
            <a:r>
              <a:rPr lang="en-GB" dirty="0"/>
              <a:t> </a:t>
            </a:r>
            <a:r>
              <a:rPr lang="en-GB" dirty="0" err="1" smtClean="0"/>
              <a:t>var.data</a:t>
            </a:r>
            <a:r>
              <a:rPr lang="en-GB" dirty="0" smtClean="0"/>
              <a:t>&lt;-sd.prior^2</a:t>
            </a:r>
          </a:p>
          <a:p>
            <a:endParaRPr lang="en-GB" b="1" dirty="0" smtClean="0"/>
          </a:p>
          <a:p>
            <a:r>
              <a:rPr lang="en-GB" b="1" dirty="0" smtClean="0">
                <a:solidFill>
                  <a:srgbClr val="0000FF"/>
                </a:solidFill>
              </a:rPr>
              <a:t># Assume no prior information on distribution of mean or precision</a:t>
            </a:r>
          </a:p>
          <a:p>
            <a:r>
              <a:rPr lang="en-GB" dirty="0" err="1" smtClean="0"/>
              <a:t>mu.prior</a:t>
            </a:r>
            <a:r>
              <a:rPr lang="en-GB" dirty="0" smtClean="0"/>
              <a:t>=0; </a:t>
            </a:r>
            <a:r>
              <a:rPr lang="en-GB" dirty="0" err="1" smtClean="0"/>
              <a:t>sd.prior</a:t>
            </a:r>
            <a:r>
              <a:rPr lang="en-GB" dirty="0" smtClean="0"/>
              <a:t>=1000; </a:t>
            </a:r>
            <a:r>
              <a:rPr lang="en-GB" dirty="0" err="1" smtClean="0"/>
              <a:t>var.prior</a:t>
            </a:r>
            <a:r>
              <a:rPr lang="en-GB" dirty="0" smtClean="0"/>
              <a:t>=sd.prior^2</a:t>
            </a:r>
          </a:p>
          <a:p>
            <a:r>
              <a:rPr lang="en-GB" dirty="0" err="1" smtClean="0"/>
              <a:t>shape.prior</a:t>
            </a:r>
            <a:r>
              <a:rPr lang="en-GB" dirty="0" smtClean="0"/>
              <a:t>=0.0001; </a:t>
            </a:r>
            <a:r>
              <a:rPr lang="en-GB" dirty="0" err="1" smtClean="0"/>
              <a:t>rate.prior</a:t>
            </a:r>
            <a:r>
              <a:rPr lang="en-GB" dirty="0" smtClean="0"/>
              <a:t>=0.0001  </a:t>
            </a:r>
            <a:r>
              <a:rPr lang="en-GB" b="1" dirty="0" smtClean="0">
                <a:solidFill>
                  <a:srgbClr val="0000FF"/>
                </a:solidFill>
              </a:rPr>
              <a:t># or incorporate prior information….</a:t>
            </a:r>
          </a:p>
          <a:p>
            <a:endParaRPr lang="en-GB" b="1" dirty="0" smtClean="0">
              <a:solidFill>
                <a:srgbClr val="0000FF"/>
              </a:solidFill>
            </a:endParaRPr>
          </a:p>
          <a:p>
            <a:r>
              <a:rPr lang="en-GB" b="1" dirty="0" smtClean="0">
                <a:solidFill>
                  <a:schemeClr val="accent2">
                    <a:lumMod val="75000"/>
                  </a:schemeClr>
                </a:solidFill>
              </a:rPr>
              <a:t>mu&lt;-function(</a:t>
            </a:r>
            <a:r>
              <a:rPr lang="en-GB" b="1" dirty="0" err="1" smtClean="0">
                <a:solidFill>
                  <a:schemeClr val="accent2">
                    <a:lumMod val="75000"/>
                  </a:schemeClr>
                </a:solidFill>
              </a:rPr>
              <a:t>mu.prior</a:t>
            </a:r>
            <a:r>
              <a:rPr lang="en-GB" b="1" dirty="0" smtClean="0">
                <a:solidFill>
                  <a:schemeClr val="accent2">
                    <a:lumMod val="75000"/>
                  </a:schemeClr>
                </a:solidFill>
              </a:rPr>
              <a:t>, </a:t>
            </a:r>
            <a:r>
              <a:rPr lang="en-GB" b="1" dirty="0" err="1" smtClean="0">
                <a:solidFill>
                  <a:schemeClr val="accent2">
                    <a:lumMod val="75000"/>
                  </a:schemeClr>
                </a:solidFill>
              </a:rPr>
              <a:t>var.prior</a:t>
            </a:r>
            <a:r>
              <a:rPr lang="en-GB" b="1" dirty="0" smtClean="0">
                <a:solidFill>
                  <a:schemeClr val="accent2">
                    <a:lumMod val="75000"/>
                  </a:schemeClr>
                </a:solidFill>
              </a:rPr>
              <a:t>, y, sigma){ # using what we know, sigma</a:t>
            </a:r>
          </a:p>
          <a:p>
            <a:r>
              <a:rPr lang="en-GB" b="1" dirty="0" smtClean="0">
                <a:solidFill>
                  <a:schemeClr val="accent2">
                    <a:lumMod val="75000"/>
                  </a:schemeClr>
                </a:solidFill>
              </a:rPr>
              <a:t>mean=(</a:t>
            </a:r>
            <a:r>
              <a:rPr lang="en-GB" b="1" dirty="0" err="1" smtClean="0">
                <a:solidFill>
                  <a:schemeClr val="accent2">
                    <a:lumMod val="75000"/>
                  </a:schemeClr>
                </a:solidFill>
              </a:rPr>
              <a:t>mu.prior</a:t>
            </a:r>
            <a:r>
              <a:rPr lang="en-GB" b="1" dirty="0" smtClean="0">
                <a:solidFill>
                  <a:schemeClr val="accent2">
                    <a:lumMod val="75000"/>
                  </a:schemeClr>
                </a:solidFill>
              </a:rPr>
              <a:t>/</a:t>
            </a:r>
            <a:r>
              <a:rPr lang="en-GB" b="1" dirty="0" err="1" smtClean="0">
                <a:solidFill>
                  <a:schemeClr val="accent2">
                    <a:lumMod val="75000"/>
                  </a:schemeClr>
                </a:solidFill>
              </a:rPr>
              <a:t>var.prior</a:t>
            </a:r>
            <a:r>
              <a:rPr lang="en-GB" b="1" dirty="0" smtClean="0">
                <a:solidFill>
                  <a:schemeClr val="accent2">
                    <a:lumMod val="75000"/>
                  </a:schemeClr>
                </a:solidFill>
              </a:rPr>
              <a:t>)+sum(y)/sigma^2/(1/</a:t>
            </a:r>
            <a:r>
              <a:rPr lang="en-GB" b="1" dirty="0" err="1" smtClean="0">
                <a:solidFill>
                  <a:schemeClr val="accent2">
                    <a:lumMod val="75000"/>
                  </a:schemeClr>
                </a:solidFill>
              </a:rPr>
              <a:t>var.prior+n</a:t>
            </a:r>
            <a:r>
              <a:rPr lang="en-GB" b="1" dirty="0" smtClean="0">
                <a:solidFill>
                  <a:schemeClr val="accent2">
                    <a:lumMod val="75000"/>
                  </a:schemeClr>
                </a:solidFill>
              </a:rPr>
              <a:t>/sigma^2)</a:t>
            </a:r>
          </a:p>
          <a:p>
            <a:r>
              <a:rPr lang="en-GB" b="1" dirty="0" err="1" smtClean="0">
                <a:solidFill>
                  <a:schemeClr val="accent2">
                    <a:lumMod val="75000"/>
                  </a:schemeClr>
                </a:solidFill>
              </a:rPr>
              <a:t>sd</a:t>
            </a:r>
            <a:r>
              <a:rPr lang="en-GB" b="1" dirty="0" smtClean="0">
                <a:solidFill>
                  <a:schemeClr val="accent2">
                    <a:lumMod val="75000"/>
                  </a:schemeClr>
                </a:solidFill>
              </a:rPr>
              <a:t>=(</a:t>
            </a:r>
            <a:r>
              <a:rPr lang="en-GB" b="1" dirty="0" err="1" smtClean="0">
                <a:solidFill>
                  <a:schemeClr val="accent2">
                    <a:lumMod val="75000"/>
                  </a:schemeClr>
                </a:solidFill>
              </a:rPr>
              <a:t>sqrt</a:t>
            </a:r>
            <a:r>
              <a:rPr lang="en-GB" b="1" dirty="0" smtClean="0">
                <a:solidFill>
                  <a:schemeClr val="accent2">
                    <a:lumMod val="75000"/>
                  </a:schemeClr>
                </a:solidFill>
              </a:rPr>
              <a:t>(1/</a:t>
            </a:r>
            <a:r>
              <a:rPr lang="en-GB" b="1" dirty="0" err="1" smtClean="0">
                <a:solidFill>
                  <a:schemeClr val="accent2">
                    <a:lumMod val="75000"/>
                  </a:schemeClr>
                </a:solidFill>
              </a:rPr>
              <a:t>var.prior</a:t>
            </a:r>
            <a:r>
              <a:rPr lang="en-GB" b="1" dirty="0" smtClean="0">
                <a:solidFill>
                  <a:schemeClr val="accent2">
                    <a:lumMod val="75000"/>
                  </a:schemeClr>
                </a:solidFill>
              </a:rPr>
              <a:t>+ n/sigma^2))^-1	</a:t>
            </a:r>
          </a:p>
          <a:p>
            <a:r>
              <a:rPr lang="en-GB" b="1" dirty="0" smtClean="0">
                <a:solidFill>
                  <a:schemeClr val="accent2">
                    <a:lumMod val="75000"/>
                  </a:schemeClr>
                </a:solidFill>
              </a:rPr>
              <a:t>return(list(mean=</a:t>
            </a:r>
            <a:r>
              <a:rPr lang="en-GB" b="1" dirty="0" err="1" smtClean="0">
                <a:solidFill>
                  <a:schemeClr val="accent2">
                    <a:lumMod val="75000"/>
                  </a:schemeClr>
                </a:solidFill>
              </a:rPr>
              <a:t>mean,sd</a:t>
            </a:r>
            <a:r>
              <a:rPr lang="en-GB" b="1" dirty="0" smtClean="0">
                <a:solidFill>
                  <a:schemeClr val="accent2">
                    <a:lumMod val="75000"/>
                  </a:schemeClr>
                </a:solidFill>
              </a:rPr>
              <a:t>=</a:t>
            </a:r>
            <a:r>
              <a:rPr lang="en-GB" b="1" dirty="0" err="1" smtClean="0">
                <a:solidFill>
                  <a:schemeClr val="accent2">
                    <a:lumMod val="75000"/>
                  </a:schemeClr>
                </a:solidFill>
              </a:rPr>
              <a:t>sd</a:t>
            </a:r>
            <a:r>
              <a:rPr lang="en-GB" b="1" dirty="0" smtClean="0">
                <a:solidFill>
                  <a:schemeClr val="accent2">
                    <a:lumMod val="75000"/>
                  </a:schemeClr>
                </a:solidFill>
              </a:rPr>
              <a:t>))</a:t>
            </a:r>
            <a:r>
              <a:rPr lang="en-GB" dirty="0" smtClean="0">
                <a:solidFill>
                  <a:schemeClr val="accent2">
                    <a:lumMod val="75000"/>
                  </a:schemeClr>
                </a:solidFill>
              </a:rPr>
              <a:t>}</a:t>
            </a:r>
          </a:p>
          <a:p>
            <a:r>
              <a:rPr lang="en-GB" dirty="0" smtClean="0">
                <a:solidFill>
                  <a:srgbClr val="FF0000"/>
                </a:solidFill>
              </a:rPr>
              <a:t>sigma=</a:t>
            </a:r>
            <a:r>
              <a:rPr lang="en-GB" dirty="0" err="1" smtClean="0">
                <a:solidFill>
                  <a:srgbClr val="FF0000"/>
                </a:solidFill>
              </a:rPr>
              <a:t>sd.data</a:t>
            </a:r>
            <a:r>
              <a:rPr lang="en-GB" dirty="0" smtClean="0"/>
              <a:t>  </a:t>
            </a:r>
            <a:r>
              <a:rPr lang="en-GB" b="1" dirty="0" smtClean="0">
                <a:solidFill>
                  <a:srgbClr val="0000FF"/>
                </a:solidFill>
              </a:rPr>
              <a:t># check my function</a:t>
            </a:r>
            <a:endParaRPr lang="en-GB" dirty="0" smtClean="0">
              <a:solidFill>
                <a:srgbClr val="0000FF"/>
              </a:solidFill>
            </a:endParaRPr>
          </a:p>
          <a:p>
            <a:r>
              <a:rPr lang="en-GB" dirty="0" smtClean="0"/>
              <a:t>mu(</a:t>
            </a:r>
            <a:r>
              <a:rPr lang="en-GB" dirty="0" err="1" smtClean="0"/>
              <a:t>mu.prior,var.prior</a:t>
            </a:r>
            <a:r>
              <a:rPr lang="en-GB" dirty="0" smtClean="0"/>
              <a:t>=</a:t>
            </a:r>
            <a:r>
              <a:rPr lang="en-GB" dirty="0" err="1" smtClean="0"/>
              <a:t>var.prior</a:t>
            </a:r>
            <a:r>
              <a:rPr lang="en-GB" dirty="0" smtClean="0"/>
              <a:t>, y=y, </a:t>
            </a:r>
            <a:r>
              <a:rPr lang="en-GB" dirty="0" smtClean="0">
                <a:solidFill>
                  <a:srgbClr val="FF0000"/>
                </a:solidFill>
              </a:rPr>
              <a:t>sigma=sigma)</a:t>
            </a:r>
          </a:p>
          <a:p>
            <a:r>
              <a:rPr lang="en-GB" dirty="0" smtClean="0"/>
              <a:t>mean(y)</a:t>
            </a:r>
          </a:p>
          <a:p>
            <a:endParaRPr lang="en-GB" dirty="0" smtClean="0"/>
          </a:p>
          <a:p>
            <a:r>
              <a:rPr lang="en-GB" b="1" dirty="0" smtClean="0">
                <a:solidFill>
                  <a:schemeClr val="accent2">
                    <a:lumMod val="75000"/>
                  </a:schemeClr>
                </a:solidFill>
              </a:rPr>
              <a:t>tau&lt;-function(</a:t>
            </a:r>
            <a:r>
              <a:rPr lang="en-GB" b="1" dirty="0" err="1" smtClean="0">
                <a:solidFill>
                  <a:schemeClr val="accent2">
                    <a:lumMod val="75000"/>
                  </a:schemeClr>
                </a:solidFill>
              </a:rPr>
              <a:t>shape.prior</a:t>
            </a:r>
            <a:r>
              <a:rPr lang="en-GB" b="1" dirty="0" smtClean="0">
                <a:solidFill>
                  <a:schemeClr val="accent2">
                    <a:lumMod val="75000"/>
                  </a:schemeClr>
                </a:solidFill>
              </a:rPr>
              <a:t>, </a:t>
            </a:r>
            <a:r>
              <a:rPr lang="en-GB" b="1" dirty="0" err="1" smtClean="0">
                <a:solidFill>
                  <a:schemeClr val="accent2">
                    <a:lumMod val="75000"/>
                  </a:schemeClr>
                </a:solidFill>
              </a:rPr>
              <a:t>rate.prior</a:t>
            </a:r>
            <a:r>
              <a:rPr lang="en-GB" b="1" dirty="0" smtClean="0">
                <a:solidFill>
                  <a:schemeClr val="accent2">
                    <a:lumMod val="75000"/>
                  </a:schemeClr>
                </a:solidFill>
              </a:rPr>
              <a:t>, </a:t>
            </a:r>
            <a:r>
              <a:rPr lang="en-GB" b="1" dirty="0" err="1" smtClean="0">
                <a:solidFill>
                  <a:schemeClr val="accent2">
                    <a:lumMod val="75000"/>
                  </a:schemeClr>
                </a:solidFill>
              </a:rPr>
              <a:t>y,mu</a:t>
            </a:r>
            <a:r>
              <a:rPr lang="en-GB" b="1" dirty="0" smtClean="0">
                <a:solidFill>
                  <a:schemeClr val="accent2">
                    <a:lumMod val="75000"/>
                  </a:schemeClr>
                </a:solidFill>
              </a:rPr>
              <a:t>){ # using what we know, mu</a:t>
            </a:r>
          </a:p>
          <a:p>
            <a:r>
              <a:rPr lang="en-GB" b="1" dirty="0" smtClean="0">
                <a:solidFill>
                  <a:schemeClr val="accent2">
                    <a:lumMod val="75000"/>
                  </a:schemeClr>
                </a:solidFill>
              </a:rPr>
              <a:t>shape=</a:t>
            </a:r>
            <a:r>
              <a:rPr lang="en-GB" b="1" dirty="0" err="1" smtClean="0">
                <a:solidFill>
                  <a:schemeClr val="accent2">
                    <a:lumMod val="75000"/>
                  </a:schemeClr>
                </a:solidFill>
              </a:rPr>
              <a:t>shape.prior+n</a:t>
            </a:r>
            <a:r>
              <a:rPr lang="en-GB" b="1" dirty="0" smtClean="0">
                <a:solidFill>
                  <a:schemeClr val="accent2">
                    <a:lumMod val="75000"/>
                  </a:schemeClr>
                </a:solidFill>
              </a:rPr>
              <a:t>/2</a:t>
            </a:r>
          </a:p>
          <a:p>
            <a:r>
              <a:rPr lang="en-GB" b="1" dirty="0" smtClean="0">
                <a:solidFill>
                  <a:schemeClr val="accent2">
                    <a:lumMod val="75000"/>
                  </a:schemeClr>
                </a:solidFill>
              </a:rPr>
              <a:t>rate=</a:t>
            </a:r>
            <a:r>
              <a:rPr lang="en-GB" b="1" dirty="0" err="1" smtClean="0">
                <a:solidFill>
                  <a:schemeClr val="accent2">
                    <a:lumMod val="75000"/>
                  </a:schemeClr>
                </a:solidFill>
              </a:rPr>
              <a:t>rate.prior+sum</a:t>
            </a:r>
            <a:r>
              <a:rPr lang="en-GB" b="1" dirty="0" smtClean="0">
                <a:solidFill>
                  <a:schemeClr val="accent2">
                    <a:lumMod val="75000"/>
                  </a:schemeClr>
                </a:solidFill>
              </a:rPr>
              <a:t>((y-mu)^2)/2</a:t>
            </a:r>
          </a:p>
          <a:p>
            <a:r>
              <a:rPr lang="en-GB" b="1" dirty="0" smtClean="0">
                <a:solidFill>
                  <a:schemeClr val="accent2">
                    <a:lumMod val="75000"/>
                  </a:schemeClr>
                </a:solidFill>
              </a:rPr>
              <a:t>return(list(shape=shape, rate=rate))}</a:t>
            </a:r>
            <a:endParaRPr lang="en-GB" dirty="0" smtClean="0">
              <a:solidFill>
                <a:schemeClr val="accent2">
                  <a:lumMod val="75000"/>
                </a:schemeClr>
              </a:solidFill>
            </a:endParaRPr>
          </a:p>
          <a:p>
            <a:r>
              <a:rPr lang="en-GB" dirty="0" smtClean="0"/>
              <a:t>m=tau(</a:t>
            </a:r>
            <a:r>
              <a:rPr lang="en-GB" dirty="0" err="1" smtClean="0"/>
              <a:t>shape.prior</a:t>
            </a:r>
            <a:r>
              <a:rPr lang="en-GB" dirty="0" smtClean="0"/>
              <a:t>=</a:t>
            </a:r>
            <a:r>
              <a:rPr lang="en-GB" dirty="0" err="1" smtClean="0"/>
              <a:t>shape.prior</a:t>
            </a:r>
            <a:r>
              <a:rPr lang="en-GB" dirty="0" smtClean="0"/>
              <a:t>, </a:t>
            </a:r>
            <a:r>
              <a:rPr lang="en-GB" dirty="0" err="1" smtClean="0"/>
              <a:t>rate.prior</a:t>
            </a:r>
            <a:r>
              <a:rPr lang="en-GB" dirty="0" smtClean="0"/>
              <a:t>=</a:t>
            </a:r>
            <a:r>
              <a:rPr lang="en-GB" dirty="0" err="1" smtClean="0"/>
              <a:t>rate.prior</a:t>
            </a:r>
            <a:r>
              <a:rPr lang="en-GB" dirty="0" smtClean="0"/>
              <a:t>, y=y, </a:t>
            </a:r>
            <a:r>
              <a:rPr lang="en-GB" dirty="0" smtClean="0">
                <a:solidFill>
                  <a:srgbClr val="FF0000"/>
                </a:solidFill>
              </a:rPr>
              <a:t>mu=mean(y)</a:t>
            </a:r>
            <a:r>
              <a:rPr lang="en-GB" dirty="0" smtClean="0"/>
              <a:t>)</a:t>
            </a:r>
          </a:p>
          <a:p>
            <a:r>
              <a:rPr lang="en-GB" dirty="0" smtClean="0"/>
              <a:t>1/</a:t>
            </a:r>
            <a:r>
              <a:rPr lang="en-GB" dirty="0" err="1" smtClean="0"/>
              <a:t>sqrt</a:t>
            </a:r>
            <a:r>
              <a:rPr lang="en-GB" dirty="0" smtClean="0"/>
              <a:t>(</a:t>
            </a:r>
            <a:r>
              <a:rPr lang="en-GB" dirty="0" err="1" smtClean="0"/>
              <a:t>m$shape</a:t>
            </a:r>
            <a:r>
              <a:rPr lang="en-GB" dirty="0" smtClean="0"/>
              <a:t>/</a:t>
            </a:r>
            <a:r>
              <a:rPr lang="en-GB" dirty="0" err="1" smtClean="0"/>
              <a:t>m$rate</a:t>
            </a:r>
            <a:r>
              <a:rPr lang="en-GB" dirty="0" smtClean="0"/>
              <a:t>)</a:t>
            </a:r>
          </a:p>
          <a:p>
            <a:r>
              <a:rPr lang="en-GB" dirty="0" err="1" smtClean="0"/>
              <a:t>sd.data</a:t>
            </a:r>
            <a:endParaRPr lang="en-GB"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8839200" cy="6740307"/>
          </a:xfrm>
          <a:prstGeom prst="rect">
            <a:avLst/>
          </a:prstGeom>
        </p:spPr>
        <p:txBody>
          <a:bodyPr wrap="square">
            <a:spAutoFit/>
          </a:bodyPr>
          <a:lstStyle/>
          <a:p>
            <a:endParaRPr lang="en-GB" dirty="0" smtClean="0"/>
          </a:p>
          <a:p>
            <a:r>
              <a:rPr lang="en-GB" dirty="0" err="1" smtClean="0"/>
              <a:t>iter</a:t>
            </a:r>
            <a:r>
              <a:rPr lang="en-GB" dirty="0" smtClean="0"/>
              <a:t>=500000</a:t>
            </a:r>
          </a:p>
          <a:p>
            <a:r>
              <a:rPr lang="en-GB" b="1" dirty="0" smtClean="0">
                <a:solidFill>
                  <a:srgbClr val="000099"/>
                </a:solidFill>
              </a:rPr>
              <a:t>#storage for chains</a:t>
            </a:r>
          </a:p>
          <a:p>
            <a:r>
              <a:rPr lang="en-GB" dirty="0" smtClean="0"/>
              <a:t>x.tau=numeric(</a:t>
            </a:r>
            <a:r>
              <a:rPr lang="en-GB" dirty="0" err="1" smtClean="0"/>
              <a:t>iter</a:t>
            </a:r>
            <a:r>
              <a:rPr lang="en-GB" dirty="0" smtClean="0"/>
              <a:t>)</a:t>
            </a:r>
          </a:p>
          <a:p>
            <a:r>
              <a:rPr lang="en-GB" dirty="0" smtClean="0"/>
              <a:t>x.mu=numeric(</a:t>
            </a:r>
            <a:r>
              <a:rPr lang="en-GB" dirty="0" err="1" smtClean="0"/>
              <a:t>iter</a:t>
            </a:r>
            <a:r>
              <a:rPr lang="en-GB" dirty="0" smtClean="0"/>
              <a:t>)</a:t>
            </a:r>
          </a:p>
          <a:p>
            <a:r>
              <a:rPr lang="en-GB" dirty="0" err="1" smtClean="0"/>
              <a:t>x.sigma</a:t>
            </a:r>
            <a:r>
              <a:rPr lang="en-GB" dirty="0" smtClean="0"/>
              <a:t>=numeric(</a:t>
            </a:r>
            <a:r>
              <a:rPr lang="en-GB" dirty="0" err="1" smtClean="0"/>
              <a:t>iter</a:t>
            </a:r>
            <a:r>
              <a:rPr lang="en-GB" dirty="0" smtClean="0"/>
              <a:t>)</a:t>
            </a:r>
          </a:p>
          <a:p>
            <a:endParaRPr lang="en-GB" dirty="0" smtClean="0"/>
          </a:p>
          <a:p>
            <a:r>
              <a:rPr lang="en-GB" b="1" dirty="0" smtClean="0">
                <a:solidFill>
                  <a:srgbClr val="000099"/>
                </a:solidFill>
              </a:rPr>
              <a:t># Initial values</a:t>
            </a:r>
          </a:p>
          <a:p>
            <a:r>
              <a:rPr lang="en-GB" dirty="0" smtClean="0"/>
              <a:t>x.mu[1]=0</a:t>
            </a:r>
          </a:p>
          <a:p>
            <a:r>
              <a:rPr lang="en-GB" dirty="0" err="1" smtClean="0"/>
              <a:t>x.sigma</a:t>
            </a:r>
            <a:r>
              <a:rPr lang="en-GB" dirty="0" smtClean="0"/>
              <a:t>[1]=3</a:t>
            </a:r>
          </a:p>
          <a:p>
            <a:endParaRPr lang="en-GB" dirty="0" smtClean="0"/>
          </a:p>
          <a:p>
            <a:r>
              <a:rPr lang="en-GB" dirty="0" smtClean="0"/>
              <a:t>for(t in 2:iter){</a:t>
            </a:r>
          </a:p>
          <a:p>
            <a:r>
              <a:rPr lang="en-GB" dirty="0" smtClean="0"/>
              <a:t>	</a:t>
            </a:r>
            <a:r>
              <a:rPr lang="en-GB" b="1" dirty="0" smtClean="0">
                <a:solidFill>
                  <a:srgbClr val="000099"/>
                </a:solidFill>
              </a:rPr>
              <a:t># draw from posterior for mean using mu and tau functions on previous slide</a:t>
            </a:r>
          </a:p>
          <a:p>
            <a:r>
              <a:rPr lang="en-GB" dirty="0" smtClean="0"/>
              <a:t>	</a:t>
            </a:r>
            <a:r>
              <a:rPr lang="en-GB" dirty="0" err="1" smtClean="0"/>
              <a:t>mu.shape</a:t>
            </a:r>
            <a:r>
              <a:rPr lang="en-GB" dirty="0" smtClean="0"/>
              <a:t>=mu(</a:t>
            </a:r>
            <a:r>
              <a:rPr lang="en-GB" dirty="0" err="1" smtClean="0"/>
              <a:t>mu.prior</a:t>
            </a:r>
            <a:r>
              <a:rPr lang="en-GB" dirty="0" smtClean="0"/>
              <a:t>=</a:t>
            </a:r>
            <a:r>
              <a:rPr lang="en-GB" dirty="0" err="1" smtClean="0"/>
              <a:t>mu.prior,var.prior</a:t>
            </a:r>
            <a:r>
              <a:rPr lang="en-GB" dirty="0" smtClean="0"/>
              <a:t>=</a:t>
            </a:r>
            <a:r>
              <a:rPr lang="en-GB" dirty="0" err="1" smtClean="0"/>
              <a:t>var.prior,y</a:t>
            </a:r>
            <a:r>
              <a:rPr lang="en-GB" dirty="0" smtClean="0"/>
              <a:t>=</a:t>
            </a:r>
            <a:r>
              <a:rPr lang="en-GB" dirty="0" err="1" smtClean="0"/>
              <a:t>y,sigma</a:t>
            </a:r>
            <a:r>
              <a:rPr lang="en-GB" dirty="0" smtClean="0"/>
              <a:t>=</a:t>
            </a:r>
            <a:r>
              <a:rPr lang="en-GB" dirty="0" err="1" smtClean="0">
                <a:solidFill>
                  <a:srgbClr val="FF0000"/>
                </a:solidFill>
              </a:rPr>
              <a:t>x.sigma</a:t>
            </a:r>
            <a:r>
              <a:rPr lang="en-GB" dirty="0" smtClean="0">
                <a:solidFill>
                  <a:srgbClr val="FF0000"/>
                </a:solidFill>
              </a:rPr>
              <a:t>[t-1</a:t>
            </a:r>
            <a:r>
              <a:rPr lang="en-GB" dirty="0" smtClean="0"/>
              <a:t>])</a:t>
            </a:r>
          </a:p>
          <a:p>
            <a:r>
              <a:rPr lang="en-GB" dirty="0" smtClean="0"/>
              <a:t>	x.mu[t]=</a:t>
            </a:r>
            <a:r>
              <a:rPr lang="en-GB" b="1" dirty="0" err="1" smtClean="0">
                <a:solidFill>
                  <a:srgbClr val="FF0000"/>
                </a:solidFill>
              </a:rPr>
              <a:t>rnorm</a:t>
            </a:r>
            <a:r>
              <a:rPr lang="en-GB" dirty="0" smtClean="0"/>
              <a:t>(1,mu.shape$mean, </a:t>
            </a:r>
            <a:r>
              <a:rPr lang="en-GB" dirty="0" err="1" smtClean="0"/>
              <a:t>mu.shape$sd</a:t>
            </a:r>
            <a:r>
              <a:rPr lang="en-GB" dirty="0" smtClean="0"/>
              <a:t>)</a:t>
            </a:r>
          </a:p>
          <a:p>
            <a:endParaRPr lang="en-GB" dirty="0" smtClean="0"/>
          </a:p>
          <a:p>
            <a:r>
              <a:rPr lang="en-GB" dirty="0" smtClean="0"/>
              <a:t>	</a:t>
            </a:r>
            <a:r>
              <a:rPr lang="en-GB" b="1" dirty="0" smtClean="0">
                <a:solidFill>
                  <a:srgbClr val="000099"/>
                </a:solidFill>
              </a:rPr>
              <a:t># draw from posterior for precision</a:t>
            </a:r>
          </a:p>
          <a:p>
            <a:r>
              <a:rPr lang="en-GB" dirty="0" smtClean="0"/>
              <a:t>	</a:t>
            </a:r>
            <a:r>
              <a:rPr lang="en-GB" dirty="0" err="1" smtClean="0"/>
              <a:t>tau.shapes</a:t>
            </a:r>
            <a:r>
              <a:rPr lang="en-GB" dirty="0" smtClean="0"/>
              <a:t>=tau(</a:t>
            </a:r>
            <a:r>
              <a:rPr lang="en-GB" dirty="0" err="1" smtClean="0"/>
              <a:t>shape.prior</a:t>
            </a:r>
            <a:r>
              <a:rPr lang="en-GB" dirty="0" smtClean="0"/>
              <a:t>=</a:t>
            </a:r>
            <a:r>
              <a:rPr lang="en-GB" dirty="0" err="1" smtClean="0"/>
              <a:t>shape.prior</a:t>
            </a:r>
            <a:r>
              <a:rPr lang="en-GB" dirty="0" smtClean="0"/>
              <a:t>, </a:t>
            </a:r>
            <a:r>
              <a:rPr lang="en-GB" dirty="0" err="1" smtClean="0"/>
              <a:t>rate.prior</a:t>
            </a:r>
            <a:r>
              <a:rPr lang="en-GB" dirty="0" smtClean="0"/>
              <a:t>=</a:t>
            </a:r>
            <a:r>
              <a:rPr lang="en-GB" dirty="0" err="1" smtClean="0"/>
              <a:t>rate.prior</a:t>
            </a:r>
            <a:r>
              <a:rPr lang="en-GB" dirty="0" smtClean="0"/>
              <a:t>, y=y, </a:t>
            </a:r>
            <a:r>
              <a:rPr lang="en-GB" dirty="0" smtClean="0">
                <a:solidFill>
                  <a:schemeClr val="accent2">
                    <a:lumMod val="75000"/>
                  </a:schemeClr>
                </a:solidFill>
              </a:rPr>
              <a:t>mu=x.mu[y]</a:t>
            </a:r>
            <a:r>
              <a:rPr lang="en-GB" dirty="0" smtClean="0"/>
              <a:t>)</a:t>
            </a:r>
          </a:p>
          <a:p>
            <a:r>
              <a:rPr lang="en-GB" dirty="0" smtClean="0"/>
              <a:t>	x.tau[t]=</a:t>
            </a:r>
            <a:r>
              <a:rPr lang="en-GB" b="1" dirty="0" err="1" smtClean="0">
                <a:solidFill>
                  <a:srgbClr val="FF0000"/>
                </a:solidFill>
              </a:rPr>
              <a:t>rgamma</a:t>
            </a:r>
            <a:r>
              <a:rPr lang="en-GB" dirty="0" smtClean="0"/>
              <a:t>(1,tau.shapes$shape,tau.shapes$rate)</a:t>
            </a:r>
          </a:p>
          <a:p>
            <a:r>
              <a:rPr lang="en-GB" dirty="0" smtClean="0"/>
              <a:t>	</a:t>
            </a:r>
            <a:r>
              <a:rPr lang="en-GB" dirty="0" err="1" smtClean="0"/>
              <a:t>x.sigma</a:t>
            </a:r>
            <a:r>
              <a:rPr lang="en-GB" dirty="0" smtClean="0"/>
              <a:t>[t]=1/</a:t>
            </a:r>
            <a:r>
              <a:rPr lang="en-GB" dirty="0" err="1" smtClean="0"/>
              <a:t>sqrt</a:t>
            </a:r>
            <a:r>
              <a:rPr lang="en-GB" dirty="0" smtClean="0"/>
              <a:t>(x.tau[t])}</a:t>
            </a:r>
          </a:p>
          <a:p>
            <a:endParaRPr lang="en-GB" dirty="0" smtClean="0"/>
          </a:p>
          <a:p>
            <a:r>
              <a:rPr lang="en-GB" dirty="0" smtClean="0"/>
              <a:t>mean(x.mu);mean(y)</a:t>
            </a:r>
          </a:p>
          <a:p>
            <a:r>
              <a:rPr lang="en-GB" dirty="0" smtClean="0"/>
              <a:t>mean(</a:t>
            </a:r>
            <a:r>
              <a:rPr lang="en-GB" dirty="0" err="1" smtClean="0"/>
              <a:t>x.sigma</a:t>
            </a:r>
            <a:r>
              <a:rPr lang="en-GB" dirty="0" smtClean="0"/>
              <a:t>); </a:t>
            </a:r>
            <a:r>
              <a:rPr lang="en-GB" dirty="0" err="1" smtClean="0"/>
              <a:t>sd.data</a:t>
            </a:r>
            <a:endParaRPr lang="en-GB"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027"/>
          <p:cNvGraphicFramePr>
            <a:graphicFrameLocks noChangeAspect="1"/>
          </p:cNvGraphicFramePr>
          <p:nvPr/>
        </p:nvGraphicFramePr>
        <p:xfrm>
          <a:off x="838200" y="990600"/>
          <a:ext cx="6386130" cy="4876800"/>
        </p:xfrm>
        <a:graphic>
          <a:graphicData uri="http://schemas.openxmlformats.org/presentationml/2006/ole">
            <mc:AlternateContent xmlns:mc="http://schemas.openxmlformats.org/markup-compatibility/2006">
              <mc:Choice xmlns:v="urn:schemas-microsoft-com:vml" Requires="v">
                <p:oleObj spid="_x0000_s2175" name="Equation" r:id="rId3" imgW="3708360" imgH="2831760" progId="Equation.3">
                  <p:embed/>
                </p:oleObj>
              </mc:Choice>
              <mc:Fallback>
                <p:oleObj name="Equation" r:id="rId3" imgW="3708360" imgH="2831760" progId="Equation.3">
                  <p:embed/>
                  <p:pic>
                    <p:nvPicPr>
                      <p:cNvPr id="0"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90600"/>
                        <a:ext cx="6386130"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
          <p:cNvGrpSpPr/>
          <p:nvPr/>
        </p:nvGrpSpPr>
        <p:grpSpPr>
          <a:xfrm>
            <a:off x="5240337" y="3092450"/>
            <a:ext cx="2836863" cy="2470150"/>
            <a:chOff x="586038" y="1699860"/>
            <a:chExt cx="3359443" cy="2607380"/>
          </a:xfrm>
        </p:grpSpPr>
        <p:graphicFrame>
          <p:nvGraphicFramePr>
            <p:cNvPr id="4" name="Object 3"/>
            <p:cNvGraphicFramePr>
              <a:graphicFrameLocks noChangeAspect="1"/>
            </p:cNvGraphicFramePr>
            <p:nvPr/>
          </p:nvGraphicFramePr>
          <p:xfrm>
            <a:off x="1007143" y="1927754"/>
            <a:ext cx="422986" cy="851253"/>
          </p:xfrm>
          <a:graphic>
            <a:graphicData uri="http://schemas.openxmlformats.org/presentationml/2006/ole">
              <mc:AlternateContent xmlns:mc="http://schemas.openxmlformats.org/markup-compatibility/2006">
                <mc:Choice xmlns:v="urn:schemas-microsoft-com:vml" Requires="v">
                  <p:oleObj spid="_x0000_s2176" name="Equation" r:id="rId5" imgW="164880" imgH="228600" progId="Equation.3">
                    <p:embed/>
                  </p:oleObj>
                </mc:Choice>
                <mc:Fallback>
                  <p:oleObj name="Equation" r:id="rId5" imgW="16488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7143" y="1927754"/>
                          <a:ext cx="422986" cy="8512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p:cNvGraphicFramePr>
              <a:graphicFrameLocks noChangeAspect="1"/>
            </p:cNvGraphicFramePr>
            <p:nvPr/>
          </p:nvGraphicFramePr>
          <p:xfrm>
            <a:off x="3520616" y="1699860"/>
            <a:ext cx="424865" cy="851253"/>
          </p:xfrm>
          <a:graphic>
            <a:graphicData uri="http://schemas.openxmlformats.org/presentationml/2006/ole">
              <mc:AlternateContent xmlns:mc="http://schemas.openxmlformats.org/markup-compatibility/2006">
                <mc:Choice xmlns:v="urn:schemas-microsoft-com:vml" Requires="v">
                  <p:oleObj spid="_x0000_s2177" name="Equation" r:id="rId7" imgW="164880" imgH="228600" progId="Equation.3">
                    <p:embed/>
                  </p:oleObj>
                </mc:Choice>
                <mc:Fallback>
                  <p:oleObj name="Equation" r:id="rId7" imgW="16488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0616" y="1699860"/>
                          <a:ext cx="424865" cy="8512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nvGraphicFramePr>
          <p:xfrm>
            <a:off x="3460458" y="3786100"/>
            <a:ext cx="391026" cy="521140"/>
          </p:xfrm>
          <a:graphic>
            <a:graphicData uri="http://schemas.openxmlformats.org/presentationml/2006/ole">
              <mc:AlternateContent xmlns:mc="http://schemas.openxmlformats.org/markup-compatibility/2006">
                <mc:Choice xmlns:v="urn:schemas-microsoft-com:vml" Requires="v">
                  <p:oleObj spid="_x0000_s2178" name="Equation" r:id="rId9" imgW="152280" imgH="139680" progId="Equation.3">
                    <p:embed/>
                  </p:oleObj>
                </mc:Choice>
                <mc:Fallback>
                  <p:oleObj name="Equation" r:id="rId9" imgW="152280" imgH="1396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0458" y="3786100"/>
                          <a:ext cx="391026" cy="521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nvGraphicFramePr>
          <p:xfrm>
            <a:off x="586038" y="3600097"/>
            <a:ext cx="883569" cy="621683"/>
          </p:xfrm>
          <a:graphic>
            <a:graphicData uri="http://schemas.openxmlformats.org/presentationml/2006/ole">
              <mc:AlternateContent xmlns:mc="http://schemas.openxmlformats.org/markup-compatibility/2006">
                <mc:Choice xmlns:v="urn:schemas-microsoft-com:vml" Requires="v">
                  <p:oleObj spid="_x0000_s2179" name="Equation" r:id="rId11" imgW="419040" imgH="203040" progId="Equation.3">
                    <p:embed/>
                  </p:oleObj>
                </mc:Choice>
                <mc:Fallback>
                  <p:oleObj name="Equation" r:id="rId11" imgW="419040" imgH="2030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038" y="3600097"/>
                          <a:ext cx="883569" cy="6216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Arrow Connector 8"/>
            <p:cNvCxnSpPr/>
            <p:nvPr/>
          </p:nvCxnSpPr>
          <p:spPr>
            <a:xfrm flipV="1">
              <a:off x="1828800" y="2438400"/>
              <a:ext cx="1600200" cy="1219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581400" y="2590800"/>
              <a:ext cx="76200" cy="990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985838" y="1643063"/>
          <a:ext cx="3230562" cy="2117725"/>
        </p:xfrm>
        <a:graphic>
          <a:graphicData uri="http://schemas.openxmlformats.org/presentationml/2006/ole">
            <mc:AlternateContent xmlns:mc="http://schemas.openxmlformats.org/markup-compatibility/2006">
              <mc:Choice xmlns:v="urn:schemas-microsoft-com:vml" Requires="v">
                <p:oleObj spid="_x0000_s21531" name="Equation" r:id="rId3" imgW="1549080" imgH="1015920" progId="Equation.3">
                  <p:embed/>
                </p:oleObj>
              </mc:Choice>
              <mc:Fallback>
                <p:oleObj name="Equation" r:id="rId3" imgW="1549080" imgH="10159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838" y="1643063"/>
                        <a:ext cx="3230562" cy="211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Left Brace 4"/>
          <p:cNvSpPr/>
          <p:nvPr/>
        </p:nvSpPr>
        <p:spPr>
          <a:xfrm rot="16200000">
            <a:off x="3124200" y="2971799"/>
            <a:ext cx="381000" cy="2057400"/>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flipH="1">
            <a:off x="870529" y="5257800"/>
            <a:ext cx="6444670" cy="707886"/>
          </a:xfrm>
          <a:prstGeom prst="rect">
            <a:avLst/>
          </a:prstGeom>
          <a:noFill/>
        </p:spPr>
        <p:txBody>
          <a:bodyPr wrap="square" rtlCol="0">
            <a:spAutoFit/>
          </a:bodyPr>
          <a:lstStyle/>
          <a:p>
            <a:r>
              <a:rPr lang="en-US" sz="2000" dirty="0" smtClean="0"/>
              <a:t>The integration cannot be done except for simple , conjugate models. What now?</a:t>
            </a:r>
            <a:endParaRPr lang="en-GB"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17212</TotalTime>
  <Words>3598</Words>
  <Application>Microsoft Office PowerPoint</Application>
  <PresentationFormat>On-screen Show (4:3)</PresentationFormat>
  <Paragraphs>555</Paragraphs>
  <Slides>79</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1" baseType="lpstr">
      <vt:lpstr>Office Theme</vt:lpstr>
      <vt:lpstr>Equation</vt:lpstr>
      <vt:lpstr>Markov Chain Monte Carlo (MCMC)</vt:lpstr>
      <vt:lpstr>PowerPoint Presentation</vt:lpstr>
      <vt:lpstr>How to specify a Bayesian model</vt:lpstr>
      <vt:lpstr>DH Rumsfeld on uncertainty</vt:lpstr>
      <vt:lpstr>Exercise: write a Bayesian model for the model of  light Limitation of Trees</vt:lpstr>
      <vt:lpstr>Bayesian Networks</vt:lpstr>
      <vt:lpstr>PowerPoint Presentation</vt:lpstr>
      <vt:lpstr>PowerPoint Presentation</vt:lpstr>
      <vt:lpstr>PowerPoint Presentation</vt:lpstr>
      <vt:lpstr>What we are seeking:  the posterior distribution P(θ|y)</vt:lpstr>
      <vt:lpstr>Breathe through your left nostril</vt:lpstr>
      <vt:lpstr>Some intuition for what we are doing</vt:lpstr>
      <vt:lpstr>A simple example</vt:lpstr>
      <vt:lpstr>Direct calculation of posterior</vt:lpstr>
      <vt:lpstr>Some intuition for what we are doing: notice these are exactly the same shape</vt:lpstr>
      <vt:lpstr>PowerPoint Presentation</vt:lpstr>
      <vt:lpstr>What is our goal in MCMC?</vt:lpstr>
      <vt:lpstr>But, how do you generate data from something that is unknown? It isn’t entirely unknown, really, because we know the likelihood (In this example the prior is uninformative)</vt:lpstr>
      <vt:lpstr>Breathe through your left nostril</vt:lpstr>
      <vt:lpstr>Intuition for MCMC: Creating the rug of values using Metropolis algorithm</vt:lpstr>
      <vt:lpstr>Remember the x’s are our estimates of θ  The Rug</vt:lpstr>
      <vt:lpstr>The wickedly clever idea behind MCMC</vt:lpstr>
      <vt:lpstr>Metropolis: The simplest MCMC</vt:lpstr>
      <vt:lpstr>The clever bit</vt:lpstr>
      <vt:lpstr>Metropolis algorithm</vt:lpstr>
      <vt:lpstr>You will also see</vt:lpstr>
      <vt:lpstr>You will also see</vt:lpstr>
      <vt:lpstr>Breathe through your left nostril</vt:lpstr>
      <vt:lpstr>A simple example</vt:lpstr>
      <vt:lpstr>Derivation of beta-binomial conjugate prior</vt:lpstr>
      <vt:lpstr>Direct calculation of posterior</vt:lpstr>
      <vt:lpstr>The setup</vt:lpstr>
      <vt:lpstr>The pieces of Metropolis</vt:lpstr>
      <vt:lpstr>Exercise: the fungus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Breathe through your left nostril</vt:lpstr>
      <vt:lpstr>The essence of Gibbs sampling</vt:lpstr>
      <vt:lpstr>Full conditional distributions</vt:lpstr>
      <vt:lpstr>The Gibbs sampler</vt:lpstr>
      <vt:lpstr>The Gibbs sampler</vt:lpstr>
      <vt:lpstr>The Gibbs sampler</vt:lpstr>
      <vt:lpstr>A Gibbs sampler with Gibbs steps for our draws from the posterior with each step in the chain</vt:lpstr>
      <vt:lpstr>What’s ahead: sampling using: </vt:lpstr>
      <vt:lpstr>What’s ahead: Gibbs sampling using: </vt:lpstr>
      <vt:lpstr>MCMC for a non-linear, multi-parameter model: Metropolis Steps: Back to the trees</vt:lpstr>
      <vt:lpstr>Bayesian Networks</vt:lpstr>
      <vt:lpstr>PowerPoint Presentation</vt:lpstr>
      <vt:lpstr>PowerPoint Presentation</vt:lpstr>
      <vt:lpstr>PowerPoint Presentation</vt:lpstr>
      <vt:lpstr>Breathe through your left nostril</vt:lpstr>
      <vt:lpstr>PowerPoint Presentation</vt:lpstr>
      <vt:lpstr>PowerPoint Presentation</vt:lpstr>
      <vt:lpstr>PowerPoint Presentation</vt:lpstr>
      <vt:lpstr>PowerPoint Presentation</vt:lpstr>
      <vt:lpstr>PowerPoint Presentation</vt:lpstr>
      <vt:lpstr>Gibbs steps</vt:lpstr>
      <vt:lpstr>PowerPoint Presentation</vt:lpstr>
      <vt:lpstr>PowerPoint Presentation</vt:lpstr>
      <vt:lpstr>PowerPoint Presentation</vt:lpstr>
      <vt:lpstr>PowerPoint Presentation</vt:lpstr>
      <vt:lpstr>PowerPoint Presentation</vt:lpstr>
      <vt:lpstr>Example of Gibbs steps within a Gibbs sampler</vt:lpstr>
      <vt:lpstr>The model</vt:lpstr>
      <vt:lpstr>We construct a Gibbs sampler</vt:lpstr>
      <vt:lpstr>We use a Gibbs sampler</vt:lpstr>
      <vt:lpstr>Breathe through your left nostril</vt:lpstr>
      <vt:lpstr>Algorithm</vt:lpstr>
      <vt:lpstr>PowerPoint Presentation</vt:lpstr>
      <vt:lpstr>PowerPoint Presentation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 Uriarte</dc:creator>
  <cp:lastModifiedBy>Maria Uriarte</cp:lastModifiedBy>
  <cp:revision>94</cp:revision>
  <dcterms:created xsi:type="dcterms:W3CDTF">2012-10-10T17:39:55Z</dcterms:created>
  <dcterms:modified xsi:type="dcterms:W3CDTF">2014-10-09T18:27:41Z</dcterms:modified>
</cp:coreProperties>
</file>