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06" r:id="rId2"/>
    <p:sldId id="334" r:id="rId3"/>
    <p:sldId id="352" r:id="rId4"/>
    <p:sldId id="335" r:id="rId5"/>
    <p:sldId id="336" r:id="rId6"/>
    <p:sldId id="337" r:id="rId7"/>
    <p:sldId id="257" r:id="rId8"/>
    <p:sldId id="263" r:id="rId9"/>
    <p:sldId id="264" r:id="rId10"/>
    <p:sldId id="265" r:id="rId11"/>
    <p:sldId id="301" r:id="rId12"/>
    <p:sldId id="302" r:id="rId13"/>
    <p:sldId id="260" r:id="rId14"/>
    <p:sldId id="310" r:id="rId15"/>
    <p:sldId id="311" r:id="rId16"/>
    <p:sldId id="312" r:id="rId17"/>
    <p:sldId id="313" r:id="rId18"/>
    <p:sldId id="314" r:id="rId19"/>
    <p:sldId id="324" r:id="rId20"/>
    <p:sldId id="325" r:id="rId21"/>
    <p:sldId id="315" r:id="rId22"/>
    <p:sldId id="261" r:id="rId23"/>
    <p:sldId id="318" r:id="rId24"/>
    <p:sldId id="326" r:id="rId25"/>
    <p:sldId id="319" r:id="rId26"/>
    <p:sldId id="351" r:id="rId27"/>
    <p:sldId id="338" r:id="rId28"/>
    <p:sldId id="320" r:id="rId29"/>
    <p:sldId id="331" r:id="rId30"/>
    <p:sldId id="309" r:id="rId31"/>
    <p:sldId id="343" r:id="rId32"/>
    <p:sldId id="350" r:id="rId33"/>
    <p:sldId id="344" r:id="rId34"/>
    <p:sldId id="345" r:id="rId35"/>
    <p:sldId id="346" r:id="rId36"/>
    <p:sldId id="347" r:id="rId37"/>
    <p:sldId id="321" r:id="rId38"/>
    <p:sldId id="339" r:id="rId39"/>
    <p:sldId id="262" r:id="rId40"/>
    <p:sldId id="290" r:id="rId41"/>
    <p:sldId id="340" r:id="rId42"/>
    <p:sldId id="348" r:id="rId43"/>
    <p:sldId id="322" r:id="rId44"/>
    <p:sldId id="280" r:id="rId45"/>
    <p:sldId id="292" r:id="rId46"/>
    <p:sldId id="323" r:id="rId47"/>
    <p:sldId id="332" r:id="rId48"/>
    <p:sldId id="349" r:id="rId49"/>
    <p:sldId id="341" r:id="rId50"/>
    <p:sldId id="294" r:id="rId51"/>
    <p:sldId id="333" r:id="rId5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6" autoAdjust="0"/>
    <p:restoredTop sz="82548" autoAdjust="0"/>
  </p:normalViewPr>
  <p:slideViewPr>
    <p:cSldViewPr>
      <p:cViewPr varScale="1">
        <p:scale>
          <a:sx n="56" d="100"/>
          <a:sy n="56" d="100"/>
        </p:scale>
        <p:origin x="-17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Heliconia\Data\Lora%20Analysis\Production%20runs\Summary%20result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7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lineMarker"/>
        <c:ser>
          <c:idx val="0"/>
          <c:order val="0"/>
          <c:tx>
            <c:strRef>
              <c:f>figs!$H$55</c:f>
              <c:strCache>
                <c:ptCount val="1"/>
                <c:pt idx="0">
                  <c:v>1-ha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figs!$G$56:$G$82</c:f>
              <c:numCache>
                <c:formatCode>General</c:formatCode>
                <c:ptCount val="27"/>
                <c:pt idx="0">
                  <c:v>0</c:v>
                </c:pt>
                <c:pt idx="1">
                  <c:v>0.1</c:v>
                </c:pt>
                <c:pt idx="2">
                  <c:v>0.12000000000000002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0.15000000000000024</c:v>
                </c:pt>
                <c:pt idx="6">
                  <c:v>0.16000000000000017</c:v>
                </c:pt>
                <c:pt idx="7">
                  <c:v>0.17000000000000004</c:v>
                </c:pt>
                <c:pt idx="8">
                  <c:v>0.18000000000000024</c:v>
                </c:pt>
                <c:pt idx="9">
                  <c:v>0.19000000000000022</c:v>
                </c:pt>
                <c:pt idx="10">
                  <c:v>0.20000000000000009</c:v>
                </c:pt>
                <c:pt idx="11">
                  <c:v>0.21000000000000021</c:v>
                </c:pt>
                <c:pt idx="12">
                  <c:v>0.22000000000000025</c:v>
                </c:pt>
                <c:pt idx="13">
                  <c:v>0.23000000000000009</c:v>
                </c:pt>
                <c:pt idx="14">
                  <c:v>0.24000000000000021</c:v>
                </c:pt>
                <c:pt idx="15">
                  <c:v>0.25000000000000011</c:v>
                </c:pt>
                <c:pt idx="16">
                  <c:v>0.26000000000000012</c:v>
                </c:pt>
                <c:pt idx="17">
                  <c:v>0.27000000000000018</c:v>
                </c:pt>
                <c:pt idx="18">
                  <c:v>0.2800000000000003</c:v>
                </c:pt>
                <c:pt idx="19">
                  <c:v>0.29000000000000031</c:v>
                </c:pt>
                <c:pt idx="20">
                  <c:v>0.30000000000000032</c:v>
                </c:pt>
                <c:pt idx="21">
                  <c:v>0.31000000000000155</c:v>
                </c:pt>
                <c:pt idx="22">
                  <c:v>0.32000000000000173</c:v>
                </c:pt>
                <c:pt idx="23">
                  <c:v>0.33000000000000196</c:v>
                </c:pt>
                <c:pt idx="24">
                  <c:v>0.34000000000000058</c:v>
                </c:pt>
                <c:pt idx="25">
                  <c:v>0.35000000000000031</c:v>
                </c:pt>
                <c:pt idx="26">
                  <c:v>0.36000000000000032</c:v>
                </c:pt>
              </c:numCache>
            </c:numRef>
          </c:xVal>
          <c:yVal>
            <c:numRef>
              <c:f>figs!$H$56:$H$82</c:f>
              <c:numCache>
                <c:formatCode>General</c:formatCode>
                <c:ptCount val="27"/>
                <c:pt idx="0">
                  <c:v>0</c:v>
                </c:pt>
                <c:pt idx="1">
                  <c:v>0.40975830000000002</c:v>
                </c:pt>
                <c:pt idx="2">
                  <c:v>0.49170996000000144</c:v>
                </c:pt>
                <c:pt idx="3">
                  <c:v>0.53268579000000005</c:v>
                </c:pt>
                <c:pt idx="4">
                  <c:v>0.57366162000000065</c:v>
                </c:pt>
                <c:pt idx="5">
                  <c:v>0.6146374500000038</c:v>
                </c:pt>
                <c:pt idx="6">
                  <c:v>0.65561328000000063</c:v>
                </c:pt>
                <c:pt idx="7">
                  <c:v>0.6965891100000009</c:v>
                </c:pt>
                <c:pt idx="8">
                  <c:v>0.73756494000000028</c:v>
                </c:pt>
                <c:pt idx="9">
                  <c:v>0.77854077000000255</c:v>
                </c:pt>
                <c:pt idx="10">
                  <c:v>0.81951660000000026</c:v>
                </c:pt>
                <c:pt idx="11">
                  <c:v>0.86049243000000064</c:v>
                </c:pt>
                <c:pt idx="12">
                  <c:v>0.90146825999999958</c:v>
                </c:pt>
                <c:pt idx="13">
                  <c:v>0.94244409000000062</c:v>
                </c:pt>
                <c:pt idx="14">
                  <c:v>0.98341991999999956</c:v>
                </c:pt>
                <c:pt idx="15">
                  <c:v>1.0243957499999998</c:v>
                </c:pt>
                <c:pt idx="16">
                  <c:v>1.0653715799999999</c:v>
                </c:pt>
                <c:pt idx="17">
                  <c:v>1.1063474100000021</c:v>
                </c:pt>
                <c:pt idx="18">
                  <c:v>1.1473232399999951</c:v>
                </c:pt>
                <c:pt idx="19">
                  <c:v>1.1882990700000007</c:v>
                </c:pt>
                <c:pt idx="20">
                  <c:v>1.2292748999999936</c:v>
                </c:pt>
                <c:pt idx="21">
                  <c:v>1.2702507300000021</c:v>
                </c:pt>
                <c:pt idx="22">
                  <c:v>1.3112265600000008</c:v>
                </c:pt>
                <c:pt idx="23">
                  <c:v>1.3522023900000009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yVal>
        </c:ser>
        <c:ser>
          <c:idx val="1"/>
          <c:order val="1"/>
          <c:tx>
            <c:strRef>
              <c:f>figs!$I$55</c:f>
              <c:strCache>
                <c:ptCount val="1"/>
                <c:pt idx="0">
                  <c:v>CF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figs!$G$56:$G$82</c:f>
              <c:numCache>
                <c:formatCode>General</c:formatCode>
                <c:ptCount val="27"/>
                <c:pt idx="0">
                  <c:v>0</c:v>
                </c:pt>
                <c:pt idx="1">
                  <c:v>0.1</c:v>
                </c:pt>
                <c:pt idx="2">
                  <c:v>0.12000000000000002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0.15000000000000024</c:v>
                </c:pt>
                <c:pt idx="6">
                  <c:v>0.16000000000000017</c:v>
                </c:pt>
                <c:pt idx="7">
                  <c:v>0.17000000000000004</c:v>
                </c:pt>
                <c:pt idx="8">
                  <c:v>0.18000000000000024</c:v>
                </c:pt>
                <c:pt idx="9">
                  <c:v>0.19000000000000022</c:v>
                </c:pt>
                <c:pt idx="10">
                  <c:v>0.20000000000000009</c:v>
                </c:pt>
                <c:pt idx="11">
                  <c:v>0.21000000000000021</c:v>
                </c:pt>
                <c:pt idx="12">
                  <c:v>0.22000000000000025</c:v>
                </c:pt>
                <c:pt idx="13">
                  <c:v>0.23000000000000009</c:v>
                </c:pt>
                <c:pt idx="14">
                  <c:v>0.24000000000000021</c:v>
                </c:pt>
                <c:pt idx="15">
                  <c:v>0.25000000000000011</c:v>
                </c:pt>
                <c:pt idx="16">
                  <c:v>0.26000000000000012</c:v>
                </c:pt>
                <c:pt idx="17">
                  <c:v>0.27000000000000018</c:v>
                </c:pt>
                <c:pt idx="18">
                  <c:v>0.2800000000000003</c:v>
                </c:pt>
                <c:pt idx="19">
                  <c:v>0.29000000000000031</c:v>
                </c:pt>
                <c:pt idx="20">
                  <c:v>0.30000000000000032</c:v>
                </c:pt>
                <c:pt idx="21">
                  <c:v>0.31000000000000155</c:v>
                </c:pt>
                <c:pt idx="22">
                  <c:v>0.32000000000000173</c:v>
                </c:pt>
                <c:pt idx="23">
                  <c:v>0.33000000000000196</c:v>
                </c:pt>
                <c:pt idx="24">
                  <c:v>0.34000000000000058</c:v>
                </c:pt>
                <c:pt idx="25">
                  <c:v>0.35000000000000031</c:v>
                </c:pt>
                <c:pt idx="26">
                  <c:v>0.36000000000000032</c:v>
                </c:pt>
              </c:numCache>
            </c:numRef>
          </c:xVal>
          <c:yVal>
            <c:numRef>
              <c:f>figs!$I$56:$I$82</c:f>
              <c:numCache>
                <c:formatCode>General</c:formatCode>
                <c:ptCount val="27"/>
                <c:pt idx="0">
                  <c:v>0</c:v>
                </c:pt>
                <c:pt idx="1">
                  <c:v>2.1483910000000157</c:v>
                </c:pt>
                <c:pt idx="2">
                  <c:v>2.5780692000000003</c:v>
                </c:pt>
                <c:pt idx="3">
                  <c:v>2.7929082999999997</c:v>
                </c:pt>
                <c:pt idx="4">
                  <c:v>3.0077474000000004</c:v>
                </c:pt>
                <c:pt idx="5">
                  <c:v>3.2225865000000011</c:v>
                </c:pt>
                <c:pt idx="6">
                  <c:v>3.4374255999999987</c:v>
                </c:pt>
                <c:pt idx="7">
                  <c:v>3.6522647000000013</c:v>
                </c:pt>
                <c:pt idx="8">
                  <c:v>3.8671038000000015</c:v>
                </c:pt>
                <c:pt idx="9">
                  <c:v>4.0819429000000014</c:v>
                </c:pt>
                <c:pt idx="10">
                  <c:v>4.2967820000000021</c:v>
                </c:pt>
                <c:pt idx="11">
                  <c:v>4.5116211000000277</c:v>
                </c:pt>
                <c:pt idx="12">
                  <c:v>4.7264602000000018</c:v>
                </c:pt>
                <c:pt idx="13">
                  <c:v>4.9412993000000442</c:v>
                </c:pt>
                <c:pt idx="14">
                  <c:v>5.1561384000000015</c:v>
                </c:pt>
                <c:pt idx="15">
                  <c:v>5.3709774999999995</c:v>
                </c:pt>
                <c:pt idx="16">
                  <c:v>5.5858165999999772</c:v>
                </c:pt>
                <c:pt idx="17">
                  <c:v>5.8006557000000036</c:v>
                </c:pt>
                <c:pt idx="18">
                  <c:v>6.0154947999999955</c:v>
                </c:pt>
                <c:pt idx="19">
                  <c:v>6.2303339000000033</c:v>
                </c:pt>
                <c:pt idx="20">
                  <c:v>6.4451730000000094</c:v>
                </c:pt>
                <c:pt idx="21">
                  <c:v>6.6600120999999781</c:v>
                </c:pt>
                <c:pt idx="22">
                  <c:v>6.8748512000000046</c:v>
                </c:pt>
                <c:pt idx="23">
                  <c:v>7.0896903000000124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yVal>
        </c:ser>
        <c:axId val="87200128"/>
        <c:axId val="87430272"/>
      </c:scatterChart>
      <c:valAx>
        <c:axId val="87200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GLI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7430272"/>
        <c:crosses val="autoZero"/>
        <c:crossBetween val="midCat"/>
      </c:valAx>
      <c:valAx>
        <c:axId val="87430272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Seedling</a:t>
                </a:r>
                <a:r>
                  <a:rPr lang="en-US" sz="1600" baseline="0"/>
                  <a:t> multiplier (Lt)</a:t>
                </a:r>
                <a:endParaRPr lang="en-US" sz="16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7200128"/>
        <c:crosses val="autoZero"/>
        <c:crossBetween val="midCat"/>
      </c:valAx>
      <c:spPr>
        <a:ln w="127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4118044619422696"/>
          <c:y val="0.17091243802857994"/>
          <c:w val="0.13381955380577429"/>
          <c:h val="0.1674343832021012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212150B-513B-4180-9198-1AE9BCC9D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C12056A-3F74-4D67-BB26-0B989469F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A9B37-45C1-4A2D-8D34-ED00713A3CD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30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913" tIns="45457" rIns="90913" bIns="4545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E2732-82C9-4F39-B773-2D26989F948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24111F-594D-4DD7-98C2-A25B892FC8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For functions in which the numerator and denominator appear to both go to 0 or infnity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657CE-14EA-48B5-8310-9ABB89196F7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Example from the negative exponential  a*exp(-b*x)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59A2A-816E-41E4-A432-7273CD9ED4A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 can use the knowledge you derive from this analyses to translate parameters to the right scale for your question and to provide interpretability.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0918D8-C92F-41F7-94C6-1C44FC11F4C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A95A2-8E43-4573-A281-D25AAEAA210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8C86C-FBEA-4430-A8BC-C93BCC87904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N-0 then at low density capture is prop to attach rate and high densities it is inversely propo to handling time;.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7D21A-1634-4B67-976E-4391BF1DF00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Alt + tab used to switch between Windows applications.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461FE-2EC9-4C36-BA44-1E06E674556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7FD69-FC41-464B-9D59-887DE8DAD22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998BB-D309-42AB-BC8B-6AFED428388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08FFB-3B4B-4B4C-B7F5-D1EF679546F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else statements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Spline</a:t>
            </a:r>
            <a:r>
              <a:rPr lang="en-US" dirty="0" smtClean="0"/>
              <a:t>=smooth</a:t>
            </a:r>
            <a:r>
              <a:rPr lang="en-US" baseline="0" dirty="0" smtClean="0"/>
              <a:t> polynomial function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2056A-3F74-4D67-BB26-0B989469F99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BE4F1-D9B2-467C-AD6C-C97521A1C9D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Hyperbolic  or a/x often used in models of plan competition to fit seed production as a function of plant density. If resources per unit area are constant, 1/density is proportional to resource </a:t>
            </a:r>
            <a:r>
              <a:rPr lang="en-US" dirty="0" smtClean="0"/>
              <a:t>uptake.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E6FDB-66C5-4F48-BABF-FA3077CADB4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Interference coeff Cpp and cpv .  The M is the biomass of a plant j in the absence of neighbors.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56C46F-A8B8-45CA-93DF-31B05160116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9034C-EE51-47DD-8478-38EF75953259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4B6FF-3AD4-4064-8E81-C15C575ABB7F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5A7C1-D193-418D-A979-B462B38214C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74DDA-9C94-4BDC-B347-BD371F2D8C4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40FAA-429C-464C-8080-4CD0292E2B6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 is slope of increment </a:t>
            </a:r>
          </a:p>
          <a:p>
            <a:pPr eaLnBrk="1" hangingPunct="1"/>
            <a:r>
              <a:rPr lang="en-US" smtClean="0"/>
              <a:t>A is the asymptote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D4DE1-F9A1-47D4-B600-1B0201AC343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We are advocating a philosophy of science-based A PRIORI modeling.  Hypothesis testing is a means of TESTING a model. 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0F801-82C6-49CF-B97C-C31BCDF0AE7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F97993-F1B2-4AB3-AE58-36D586321C9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Multiplicative functions. Compounding processes where a constant farction or mult of the current pop or level is lost or ganed per unit time (space)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E7B06E-782A-45DA-99F4-3B105595BEC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1F0C6D-8505-49B2-AC08-7242C60F855E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Ricker often used  to express density dependence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E6FC8A-32CC-4C82-B6E0-65E3A4DCCC03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2132E-2656-485D-BB35-26B7EE1E4A37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14E71-307F-4D5C-AD48-9E9A129F13E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Adavantages: Flexible and can be mechanistc when power laws come from geometry or allometry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Disadvantages: Many mechanisms lead to power law behavior and there have been many attempts to infer processes from the existence of a power law.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65656-FB55-4142-A0BE-63257AA1379A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Per capita growth rate: Green line-&gt; fast growth initially and pop aproaches K very slowly.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2056A-3F74-4D67-BB26-0B989469F995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E937D-A332-476D-9270-E52403C90C9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CAE5C-3EC8-4CC1-80DE-FE5A822637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Then of course there is also thinking!! About the literature.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D57F3-2599-4B8D-B354-4A172DCB805D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C08A6-5F73-4494-97CF-4BC497A46F5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For instance, when modeling populations we often assume that there is a parameter that FITS the data.  For instance, we may assume an overall population survival rate when it is clear that individuals differ in their survival probabilities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DF7A48-B78F-4836-A781-0D962B9BF50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C8B88-37EB-4C86-8A92-D968F92A5C0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367D9-957F-4AB6-A28B-D1BC4C2C0E5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FE6C2-8C5F-494D-952A-6204174F623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98120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98120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784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784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98120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784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784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981200"/>
            <a:ext cx="3784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84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7"/>
          <p:cNvGrpSpPr>
            <a:grpSpLocks/>
          </p:cNvGrpSpPr>
          <p:nvPr userDrawn="1"/>
        </p:nvGrpSpPr>
        <p:grpSpPr bwMode="auto">
          <a:xfrm>
            <a:off x="0" y="1143000"/>
            <a:ext cx="9132888" cy="152400"/>
            <a:chOff x="0" y="900"/>
            <a:chExt cx="6472" cy="96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900"/>
              <a:ext cx="6472" cy="47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0" y="972"/>
              <a:ext cx="6472" cy="24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69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981200"/>
            <a:ext cx="7721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4448" tIns="41483" rIns="84448" bIns="414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endParaRPr lang="en-US" smtClean="0"/>
          </a:p>
        </p:txBody>
      </p:sp>
      <p:sp>
        <p:nvSpPr>
          <p:cNvPr id="2970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Microsoft_Office_Excel_97-2003_Worksheet1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Microsoft_Office_Excel_97-2003_Worksheet2.xls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6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7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9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oleObject2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1027"/>
          <p:cNvSpPr txBox="1">
            <a:spLocks noChangeArrowheads="1"/>
          </p:cNvSpPr>
          <p:nvPr/>
        </p:nvSpPr>
        <p:spPr bwMode="auto">
          <a:xfrm>
            <a:off x="1828800" y="2286000"/>
            <a:ext cx="5981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Arial" charset="0"/>
              </a:rPr>
              <a:t>DETERMINISTIC  MODELS</a:t>
            </a:r>
            <a:endParaRPr lang="en-US" sz="36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Are models </a:t>
            </a:r>
            <a:r>
              <a:rPr lang="en-US" sz="3600" b="1" smtClean="0"/>
              <a:t>truth</a:t>
            </a:r>
            <a:r>
              <a:rPr lang="en-US" sz="3600" smtClean="0"/>
              <a:t>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mtClean="0"/>
              <a:t>Truth has infinite dimensions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Sample data are finite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Models should provide a good </a:t>
            </a:r>
            <a:r>
              <a:rPr lang="en-US" b="1" i="1" smtClean="0"/>
              <a:t>approximation</a:t>
            </a:r>
            <a:r>
              <a:rPr lang="en-US" smtClean="0"/>
              <a:t> to the data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Larger data sets will support more complex approximations to reality</a:t>
            </a:r>
          </a:p>
          <a:p>
            <a:pPr eaLnBrk="1" hangingPunct="1">
              <a:buFontTx/>
              <a:buAutoNum type="arabicPeriod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Choice of Functional Forms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</a:pPr>
            <a:r>
              <a:rPr lang="en-US" sz="3000" dirty="0" smtClean="0"/>
              <a:t>Model formulation requires the specification of a </a:t>
            </a:r>
            <a:r>
              <a:rPr lang="en-US" sz="3000" b="1" i="1" dirty="0" smtClean="0"/>
              <a:t>functional form</a:t>
            </a:r>
            <a:r>
              <a:rPr lang="en-US" sz="3000" dirty="0" smtClean="0"/>
              <a:t> (process model) that formalizes the relationship between the predictive variables and the process we are trying to understand.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</a:pPr>
            <a:r>
              <a:rPr lang="en-US" sz="3000" dirty="0" smtClean="0"/>
              <a:t>Ideally, the functional form should </a:t>
            </a:r>
            <a:r>
              <a:rPr lang="en-US" sz="3000" b="1" i="1" dirty="0" smtClean="0"/>
              <a:t>clarify</a:t>
            </a:r>
            <a:r>
              <a:rPr lang="en-US" sz="3000" dirty="0" smtClean="0"/>
              <a:t> the verbal description of the mechanisms driving the process under study.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</a:pPr>
            <a:r>
              <a:rPr lang="en-US" sz="3000" dirty="0" smtClean="0"/>
              <a:t>Choosing a functional form is a </a:t>
            </a:r>
            <a:r>
              <a:rPr lang="en-US" sz="3000" b="1" i="1" dirty="0" smtClean="0"/>
              <a:t>skill</a:t>
            </a:r>
            <a:r>
              <a:rPr lang="en-US" sz="3000" dirty="0" smtClean="0"/>
              <a:t> that needs to be developed over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000" smtClean="0"/>
              <a:t>Choice of Functional Forms:</a:t>
            </a:r>
            <a:br>
              <a:rPr lang="en-US" sz="3000" smtClean="0"/>
            </a:br>
            <a:r>
              <a:rPr lang="en-US" sz="3000" smtClean="0"/>
              <a:t>Mechanism vs. phenomenology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800" smtClean="0"/>
              <a:t>Mechanistic: based on some biological or ecological model.  </a:t>
            </a:r>
          </a:p>
          <a:p>
            <a:pPr eaLnBrk="1" hangingPunct="1">
              <a:buClr>
                <a:schemeClr val="tx2"/>
              </a:buClr>
            </a:pPr>
            <a:r>
              <a:rPr lang="en-US" sz="2800" smtClean="0"/>
              <a:t>Phenomenological: functions that fit the data well or are simple/convenient to use.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1831975" cy="120015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dirty="0"/>
              <a:t>Summarize</a:t>
            </a:r>
          </a:p>
          <a:p>
            <a:pPr>
              <a:defRPr/>
            </a:pPr>
            <a:r>
              <a:rPr lang="en-US" b="0" dirty="0"/>
              <a:t>relationships </a:t>
            </a:r>
          </a:p>
          <a:p>
            <a:pPr>
              <a:defRPr/>
            </a:pPr>
            <a:r>
              <a:rPr lang="en-US" b="0" dirty="0"/>
              <a:t>in data</a:t>
            </a:r>
            <a:endParaRPr lang="en-GB" b="0" dirty="0"/>
          </a:p>
        </p:txBody>
      </p:sp>
      <p:sp>
        <p:nvSpPr>
          <p:cNvPr id="5" name="TextBox 4"/>
          <p:cNvSpPr txBox="1"/>
          <p:nvPr/>
        </p:nvSpPr>
        <p:spPr>
          <a:xfrm>
            <a:off x="6854825" y="3886200"/>
            <a:ext cx="1711325" cy="120015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dirty="0"/>
              <a:t>Symbolize a</a:t>
            </a:r>
          </a:p>
          <a:p>
            <a:pPr>
              <a:defRPr/>
            </a:pPr>
            <a:r>
              <a:rPr lang="en-US" b="0" dirty="0"/>
              <a:t>biological </a:t>
            </a:r>
          </a:p>
          <a:p>
            <a:pPr>
              <a:defRPr/>
            </a:pPr>
            <a:r>
              <a:rPr lang="en-US" b="0" dirty="0"/>
              <a:t>process</a:t>
            </a:r>
            <a:endParaRPr lang="en-GB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590800" y="4495800"/>
            <a:ext cx="3810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967" name="TextBox 7"/>
          <p:cNvSpPr txBox="1">
            <a:spLocks noChangeArrowheads="1"/>
          </p:cNvSpPr>
          <p:nvPr/>
        </p:nvSpPr>
        <p:spPr bwMode="auto">
          <a:xfrm>
            <a:off x="533400" y="5334000"/>
            <a:ext cx="310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Parameters not</a:t>
            </a:r>
          </a:p>
          <a:p>
            <a:r>
              <a:rPr lang="en-US" sz="1800" b="0"/>
              <a:t>defined biologically.</a:t>
            </a:r>
          </a:p>
          <a:p>
            <a:r>
              <a:rPr lang="en-US" sz="1800" b="0"/>
              <a:t>Equation is a subjective choice.</a:t>
            </a:r>
            <a:endParaRPr lang="en-GB" sz="1800" b="0"/>
          </a:p>
        </p:txBody>
      </p:sp>
      <p:sp>
        <p:nvSpPr>
          <p:cNvPr id="40968" name="TextBox 8"/>
          <p:cNvSpPr txBox="1">
            <a:spLocks noChangeArrowheads="1"/>
          </p:cNvSpPr>
          <p:nvPr/>
        </p:nvSpPr>
        <p:spPr bwMode="auto">
          <a:xfrm>
            <a:off x="5562600" y="5334000"/>
            <a:ext cx="3435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Parameters represent biological</a:t>
            </a:r>
          </a:p>
          <a:p>
            <a:r>
              <a:rPr lang="en-US" sz="1800" b="0"/>
              <a:t>quantities. Equation is a result of </a:t>
            </a:r>
          </a:p>
          <a:p>
            <a:r>
              <a:rPr lang="en-US" sz="1800" b="0"/>
              <a:t>the definition of the quantities</a:t>
            </a:r>
          </a:p>
          <a:p>
            <a:r>
              <a:rPr lang="en-US" sz="1800" b="0"/>
              <a:t>and assumptions about the process.</a:t>
            </a:r>
            <a:endParaRPr lang="en-GB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915400" cy="1143000"/>
          </a:xfrm>
        </p:spPr>
        <p:txBody>
          <a:bodyPr/>
          <a:lstStyle/>
          <a:p>
            <a:pPr eaLnBrk="1" hangingPunct="1"/>
            <a:r>
              <a:rPr lang="en-US" smtClean="0"/>
              <a:t>Choice of functional forms: What matters?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Does it represent what happens in your model? 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Does the </a:t>
            </a:r>
            <a:r>
              <a:rPr lang="en-US" sz="2600" b="1" i="1" smtClean="0"/>
              <a:t>shape of  the function resemble actual data?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Is the </a:t>
            </a:r>
            <a:r>
              <a:rPr lang="en-US" sz="2600" b="1" i="1" smtClean="0"/>
              <a:t>range of data desired</a:t>
            </a:r>
            <a:r>
              <a:rPr lang="en-US" sz="2600" smtClean="0"/>
              <a:t> delivered by this function (e.g., positive,  &lt;0)?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Does the function </a:t>
            </a:r>
            <a:r>
              <a:rPr lang="en-US" sz="2600" b="1" i="1" smtClean="0"/>
              <a:t>allow for ready variation of the aspects of the question that the researcher wants to explore</a:t>
            </a:r>
            <a:r>
              <a:rPr lang="en-US" sz="26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What happens at either </a:t>
            </a:r>
            <a:r>
              <a:rPr lang="en-US" sz="2600" b="1" i="1" smtClean="0"/>
              <a:t>end </a:t>
            </a:r>
            <a:r>
              <a:rPr lang="en-US" sz="2600" smtClean="0"/>
              <a:t>? 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What happens in the </a:t>
            </a:r>
            <a:r>
              <a:rPr lang="en-US" sz="2600" b="1" i="1" smtClean="0"/>
              <a:t>middle</a:t>
            </a:r>
            <a:r>
              <a:rPr lang="en-US" sz="26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smtClean="0"/>
              <a:t>Critical points (</a:t>
            </a:r>
            <a:r>
              <a:rPr lang="en-US" sz="2600" b="1" i="1" smtClean="0"/>
              <a:t>maxima, minima</a:t>
            </a:r>
            <a:r>
              <a:rPr lang="en-US" sz="260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Getting to know a function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Take limits at the end of the range</a:t>
            </a:r>
          </a:p>
          <a:p>
            <a:pPr eaLnBrk="1" hangingPunct="1"/>
            <a:r>
              <a:rPr lang="en-US" smtClean="0"/>
              <a:t>Understand behavior in the middle</a:t>
            </a:r>
          </a:p>
          <a:p>
            <a:pPr eaLnBrk="1" hangingPunct="1"/>
            <a:r>
              <a:rPr lang="en-US" smtClean="0"/>
              <a:t>Find critical points</a:t>
            </a:r>
          </a:p>
          <a:p>
            <a:pPr eaLnBrk="1" hangingPunct="1"/>
            <a:r>
              <a:rPr lang="en-US" smtClean="0"/>
              <a:t>Approximate function at an arbitrary point (Taylor expansion)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Taking limits: 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What happens at the ends?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981200"/>
            <a:ext cx="7899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Take limits at x-&gt;0 and x-&gt;</a:t>
            </a:r>
            <a:r>
              <a:rPr lang="en-US" sz="2800" smtClean="0">
                <a:cs typeface="Times New Roman" pitchFamily="18" charset="0"/>
              </a:rPr>
              <a:t>∞</a:t>
            </a:r>
            <a:endParaRPr lang="en-US" sz="2800" b="1" i="1" smtClean="0">
              <a:cs typeface="Times New Roman" pitchFamily="18" charset="0"/>
              <a:sym typeface="WP MathA" pitchFamily="2" charset="2"/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401763" y="3028950"/>
          <a:ext cx="2701925" cy="2152650"/>
        </p:xfrm>
        <a:graphic>
          <a:graphicData uri="http://schemas.openxmlformats.org/presentationml/2006/ole">
            <p:oleObj spid="_x0000_s4098" name="Equation" r:id="rId4" imgW="130788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L’Hopital’s rule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981200"/>
            <a:ext cx="7518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If both numerator and denominator appear to go to 0 or infinity, apply L’Hopital’s rule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00200" y="3657600"/>
          <a:ext cx="4191000" cy="1303338"/>
        </p:xfrm>
        <a:graphic>
          <a:graphicData uri="http://schemas.openxmlformats.org/presentationml/2006/ole">
            <p:oleObj spid="_x0000_s5122" name="Equation" r:id="rId4" imgW="212076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648200" y="2819400"/>
          <a:ext cx="4572000" cy="3968750"/>
        </p:xfrm>
        <a:graphic>
          <a:graphicData uri="http://schemas.openxmlformats.org/presentationml/2006/ole">
            <p:oleObj spid="_x0000_s6146" name="Chart" r:id="rId4" imgW="4114800" imgH="2590800" progId="Excel.Sheet.8">
              <p:embed/>
            </p:oleObj>
          </a:graphicData>
        </a:graphic>
      </p:graphicFrame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Derivatives at both ends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72898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How does the function increase or decrease when it gets to either end?</a:t>
            </a:r>
          </a:p>
          <a:p>
            <a:pPr eaLnBrk="1" hangingPunct="1"/>
            <a:r>
              <a:rPr lang="en-US" sz="2800" smtClean="0"/>
              <a:t>Take derivative with respect to x and calculate its value and endpoints.</a:t>
            </a: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52400" y="3429000"/>
          <a:ext cx="4702629" cy="2286000"/>
        </p:xfrm>
        <a:graphic>
          <a:graphicData uri="http://schemas.openxmlformats.org/presentationml/2006/ole">
            <p:oleObj spid="_x0000_s6147" name="Equation" r:id="rId5" imgW="2298600" imgH="1117440" progId="Equation.3">
              <p:embed/>
            </p:oleObj>
          </a:graphicData>
        </a:graphic>
      </p:graphicFrame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6108700" y="4267200"/>
          <a:ext cx="1262063" cy="476250"/>
        </p:xfrm>
        <a:graphic>
          <a:graphicData uri="http://schemas.openxmlformats.org/presentationml/2006/ole">
            <p:oleObj spid="_x0000_s6148" name="Equation" r:id="rId6" imgW="622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 happens in the middle?</a:t>
            </a:r>
            <a:br>
              <a:rPr lang="en-US" smtClean="0"/>
            </a:br>
            <a:r>
              <a:rPr lang="en-US" smtClean="0"/>
              <a:t>Maxima and Minima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600200"/>
            <a:ext cx="77216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Critical points (max, min) and inflection points</a:t>
            </a:r>
          </a:p>
          <a:p>
            <a:pPr eaLnBrk="1" hangingPunct="1"/>
            <a:r>
              <a:rPr lang="en-US" sz="2800" smtClean="0"/>
              <a:t>Set derivative = 0 and solve for </a:t>
            </a:r>
            <a:r>
              <a:rPr lang="en-US" sz="2800" i="1" smtClean="0"/>
              <a:t>x(x</a:t>
            </a:r>
            <a:r>
              <a:rPr lang="en-US" sz="2800" i="1" baseline="-25000" smtClean="0"/>
              <a:t>0</a:t>
            </a:r>
            <a:r>
              <a:rPr lang="en-US" sz="2800" i="1" smtClean="0"/>
              <a:t>) </a:t>
            </a:r>
          </a:p>
          <a:p>
            <a:pPr eaLnBrk="1" hangingPunct="1"/>
            <a:r>
              <a:rPr lang="en-US" sz="2800" smtClean="0"/>
              <a:t>Take second derivative:</a:t>
            </a:r>
          </a:p>
          <a:p>
            <a:pPr lvl="1" eaLnBrk="1" hangingPunct="1"/>
            <a:r>
              <a:rPr lang="en-US" sz="2400" smtClean="0"/>
              <a:t>If f”(</a:t>
            </a:r>
            <a:r>
              <a:rPr lang="en-US" sz="2400" i="1" smtClean="0"/>
              <a:t>x</a:t>
            </a:r>
            <a:r>
              <a:rPr lang="en-US" sz="2400" i="1" baseline="-25000" smtClean="0"/>
              <a:t>0</a:t>
            </a:r>
            <a:r>
              <a:rPr lang="en-US" sz="2400" smtClean="0"/>
              <a:t>)&gt;0 minimum </a:t>
            </a:r>
          </a:p>
          <a:p>
            <a:pPr lvl="1" eaLnBrk="1" hangingPunct="1"/>
            <a:r>
              <a:rPr lang="en-US" sz="2400" smtClean="0"/>
              <a:t>If f”(</a:t>
            </a:r>
            <a:r>
              <a:rPr lang="en-US" sz="2400" i="1" smtClean="0"/>
              <a:t>x</a:t>
            </a:r>
            <a:r>
              <a:rPr lang="en-US" sz="2400" i="1" baseline="-25000" smtClean="0"/>
              <a:t>0</a:t>
            </a:r>
            <a:r>
              <a:rPr lang="en-US" sz="2400" smtClean="0"/>
              <a:t>)&lt;0 maximum</a:t>
            </a:r>
          </a:p>
          <a:p>
            <a:pPr lvl="1" eaLnBrk="1" hangingPunct="1"/>
            <a:r>
              <a:rPr lang="en-US" sz="2400" smtClean="0"/>
              <a:t>If f”(</a:t>
            </a:r>
            <a:r>
              <a:rPr lang="en-US" sz="2400" i="1" smtClean="0"/>
              <a:t>x</a:t>
            </a:r>
            <a:r>
              <a:rPr lang="en-US" sz="2400" i="1" baseline="-25000" smtClean="0"/>
              <a:t>0</a:t>
            </a:r>
            <a:r>
              <a:rPr lang="en-US" sz="2400" smtClean="0"/>
              <a:t>)=0, inflection point potential if lowest order non-zero derivative is of odd order</a:t>
            </a:r>
          </a:p>
          <a:p>
            <a:pPr eaLnBrk="1" hangingPunct="1"/>
            <a:r>
              <a:rPr lang="en-US" sz="2800" smtClean="0"/>
              <a:t>Plug into </a:t>
            </a:r>
            <a:r>
              <a:rPr lang="en-US" sz="2800" i="1" smtClean="0"/>
              <a:t>f(x)</a:t>
            </a:r>
            <a:r>
              <a:rPr lang="en-US" sz="2800" smtClean="0"/>
              <a:t> to solve for value at that point.</a:t>
            </a:r>
          </a:p>
          <a:p>
            <a:pPr eaLnBrk="1" hangingPunct="1"/>
            <a:r>
              <a:rPr lang="en-US" sz="2800" smtClean="0"/>
              <a:t>If second derivative changes sign, inflection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  <a:latin typeface="Comic Sans MS" pitchFamily="66" charset="0"/>
              </a:rPr>
              <a:t>The derivative</a:t>
            </a:r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788" y="1666875"/>
            <a:ext cx="6577012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669925" y="5438775"/>
            <a:ext cx="7026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Arial" charset="0"/>
              </a:rPr>
              <a:t>The derivative is the instantaneous rate of change in a function at a point. It can be very useful to think of this as a slope of a line tangent to that single point. If slope=0, then max or min.</a:t>
            </a:r>
          </a:p>
          <a:p>
            <a:endParaRPr lang="en-US" sz="1800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ecological models?</a:t>
            </a:r>
            <a:endParaRPr lang="en-GB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21600" cy="4114800"/>
          </a:xfrm>
        </p:spPr>
        <p:txBody>
          <a:bodyPr/>
          <a:lstStyle/>
          <a:p>
            <a:r>
              <a:rPr lang="en-US" sz="2800" smtClean="0"/>
              <a:t>Scientific hypothesis = verbal statement of the way nature works.</a:t>
            </a:r>
          </a:p>
          <a:p>
            <a:r>
              <a:rPr lang="en-US" sz="2800" smtClean="0"/>
              <a:t>Model = mathematical statement of scientific hypothesis</a:t>
            </a:r>
          </a:p>
          <a:p>
            <a:r>
              <a:rPr lang="en-US" sz="2800" smtClean="0"/>
              <a:t>All models reduce detail of natural world to focus on particular quantities and processes of interest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39813"/>
            <a:ext cx="7620000" cy="574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second derivative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5334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/>
              <a:t>0, max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162800" y="6015335"/>
            <a:ext cx="118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&gt;0, min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Translate to function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idx="1"/>
          </p:nvPr>
        </p:nvGraphicFramePr>
        <p:xfrm>
          <a:off x="914400" y="1447800"/>
          <a:ext cx="3265488" cy="5105400"/>
        </p:xfrm>
        <a:graphic>
          <a:graphicData uri="http://schemas.openxmlformats.org/presentationml/2006/ole">
            <p:oleObj spid="_x0000_s7170" name="Equation" r:id="rId4" imgW="1396800" imgH="2184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mtClean="0"/>
              <a:t>Polynomials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Rational functions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Exponential functions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Functions with power laws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Other possibilities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763000" cy="1143000"/>
          </a:xfrm>
          <a:noFill/>
        </p:spPr>
        <p:txBody>
          <a:bodyPr/>
          <a:lstStyle/>
          <a:p>
            <a:pPr algn="l" eaLnBrk="1" hangingPunct="1"/>
            <a:r>
              <a:rPr lang="en-US" sz="3600" smtClean="0"/>
              <a:t>Some useful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21600" cy="5181600"/>
          </a:xfrm>
        </p:spPr>
        <p:txBody>
          <a:bodyPr/>
          <a:lstStyle/>
          <a:p>
            <a:pPr eaLnBrk="1" hangingPunct="1"/>
            <a:r>
              <a:rPr lang="en-US" smtClean="0"/>
              <a:t>Advantages:</a:t>
            </a:r>
          </a:p>
          <a:p>
            <a:pPr lvl="1" eaLnBrk="1" hangingPunct="1"/>
            <a:r>
              <a:rPr lang="en-US" smtClean="0"/>
              <a:t>Easy to nest</a:t>
            </a:r>
          </a:p>
          <a:p>
            <a:pPr lvl="1" eaLnBrk="1" hangingPunct="1"/>
            <a:r>
              <a:rPr lang="en-US" smtClean="0"/>
              <a:t>Straightforward</a:t>
            </a:r>
          </a:p>
          <a:p>
            <a:pPr lvl="1" eaLnBrk="1" hangingPunct="1"/>
            <a:r>
              <a:rPr lang="en-US" smtClean="0"/>
              <a:t>Fit arbitrary complex data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Disadvantages:</a:t>
            </a:r>
          </a:p>
          <a:p>
            <a:pPr lvl="1" eaLnBrk="1" hangingPunct="1"/>
            <a:r>
              <a:rPr lang="en-US" smtClean="0"/>
              <a:t>Hard to justify</a:t>
            </a:r>
          </a:p>
          <a:p>
            <a:pPr lvl="1" eaLnBrk="1" hangingPunct="1"/>
            <a:r>
              <a:rPr lang="en-US" smtClean="0"/>
              <a:t>Go to + or – infinity</a:t>
            </a:r>
          </a:p>
          <a:p>
            <a:pPr lvl="1" eaLnBrk="1" hangingPunct="1"/>
            <a:r>
              <a:rPr lang="en-US" smtClean="0"/>
              <a:t>Wacky when extrapolated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Simple Polynomials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6553200" y="1752600"/>
          <a:ext cx="1676400" cy="1158875"/>
        </p:xfrm>
        <a:graphic>
          <a:graphicData uri="http://schemas.openxmlformats.org/presentationml/2006/ole">
            <p:oleObj spid="_x0000_s9218" name="Equation" r:id="rId4" imgW="698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Example polynomials: fish growth data</a:t>
            </a:r>
          </a:p>
        </p:txBody>
      </p:sp>
      <p:pic>
        <p:nvPicPr>
          <p:cNvPr id="4915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75" y="1066800"/>
            <a:ext cx="59150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2425" y="3429000"/>
            <a:ext cx="51339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136525" y="590550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/>
              <a:t>Chen et al. 1992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Piecewise polynomial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Different functions apply at different parts of the range.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Threshold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Hockey stick functions (constant + linear)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Triangular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Advantages: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Biological switch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Convenient if function goes to 0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Disadvantages: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Technically challenging for fitting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 sz="2800" smtClean="0"/>
              <a:t>Effects of Fragmentation on Seedling Recruitment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0" y="1295400"/>
          <a:ext cx="5486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2228" name="Group 6"/>
          <p:cNvGrpSpPr>
            <a:grpSpLocks noChangeAspect="1"/>
          </p:cNvGrpSpPr>
          <p:nvPr/>
        </p:nvGrpSpPr>
        <p:grpSpPr bwMode="auto">
          <a:xfrm>
            <a:off x="4648200" y="3505200"/>
            <a:ext cx="4449763" cy="3330575"/>
            <a:chOff x="104000" y="2300288"/>
            <a:chExt cx="5847538" cy="4378126"/>
          </a:xfrm>
        </p:grpSpPr>
        <p:sp>
          <p:nvSpPr>
            <p:cNvPr id="52230" name="Rectangle 26"/>
            <p:cNvSpPr>
              <a:spLocks noChangeArrowheads="1"/>
            </p:cNvSpPr>
            <p:nvPr/>
          </p:nvSpPr>
          <p:spPr bwMode="auto">
            <a:xfrm rot="-5400000">
              <a:off x="-1373327" y="4068128"/>
              <a:ext cx="323165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  <a:cs typeface="Arial" charset="0"/>
                </a:rPr>
                <a:t>Proportion of 10x10 m quadrats</a:t>
              </a:r>
              <a:endParaRPr lang="en-US" sz="1400" b="0">
                <a:latin typeface="Arial" charset="0"/>
                <a:cs typeface="Arial" charset="0"/>
              </a:endParaRPr>
            </a:p>
          </p:txBody>
        </p:sp>
        <p:grpSp>
          <p:nvGrpSpPr>
            <p:cNvPr id="52231" name="Group 5636"/>
            <p:cNvGrpSpPr>
              <a:grpSpLocks/>
            </p:cNvGrpSpPr>
            <p:nvPr/>
          </p:nvGrpSpPr>
          <p:grpSpPr bwMode="auto">
            <a:xfrm>
              <a:off x="457200" y="2300288"/>
              <a:ext cx="5494338" cy="4378126"/>
              <a:chOff x="457200" y="2300288"/>
              <a:chExt cx="5494338" cy="4378126"/>
            </a:xfrm>
          </p:grpSpPr>
          <p:sp>
            <p:nvSpPr>
              <p:cNvPr id="52232" name="TextBox 9"/>
              <p:cNvSpPr txBox="1">
                <a:spLocks noChangeArrowheads="1"/>
              </p:cNvSpPr>
              <p:nvPr/>
            </p:nvSpPr>
            <p:spPr bwMode="auto">
              <a:xfrm>
                <a:off x="4648200" y="5267980"/>
                <a:ext cx="30008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B</a:t>
                </a:r>
              </a:p>
            </p:txBody>
          </p:sp>
          <p:sp>
            <p:nvSpPr>
              <p:cNvPr id="52233" name="Rectangle 5566"/>
              <p:cNvSpPr>
                <a:spLocks noChangeArrowheads="1"/>
              </p:cNvSpPr>
              <p:nvPr/>
            </p:nvSpPr>
            <p:spPr bwMode="auto">
              <a:xfrm>
                <a:off x="2967038" y="4987925"/>
                <a:ext cx="5770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I</a:t>
                </a:r>
                <a:endParaRPr lang="en-US" sz="16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34" name="Rectangle 8"/>
              <p:cNvSpPr>
                <a:spLocks noChangeArrowheads="1"/>
              </p:cNvSpPr>
              <p:nvPr/>
            </p:nvSpPr>
            <p:spPr bwMode="auto">
              <a:xfrm>
                <a:off x="839788" y="2381250"/>
                <a:ext cx="5110163" cy="3584575"/>
              </a:xfrm>
              <a:prstGeom prst="rect">
                <a:avLst/>
              </a:prstGeom>
              <a:solidFill>
                <a:srgbClr val="FFFFFF"/>
              </a:solidFill>
              <a:ln w="1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235" name="Rectangle 9"/>
              <p:cNvSpPr>
                <a:spLocks noChangeArrowheads="1"/>
              </p:cNvSpPr>
              <p:nvPr/>
            </p:nvSpPr>
            <p:spPr bwMode="auto">
              <a:xfrm>
                <a:off x="3255963" y="6370638"/>
                <a:ext cx="414778" cy="307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GLI</a:t>
                </a:r>
                <a:endParaRPr lang="en-US" sz="16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36" name="Line 10"/>
              <p:cNvSpPr>
                <a:spLocks noChangeShapeType="1"/>
              </p:cNvSpPr>
              <p:nvPr/>
            </p:nvSpPr>
            <p:spPr bwMode="auto">
              <a:xfrm>
                <a:off x="839788" y="5965825"/>
                <a:ext cx="5110163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37" name="Line 11"/>
              <p:cNvSpPr>
                <a:spLocks noChangeShapeType="1"/>
              </p:cNvSpPr>
              <p:nvPr/>
            </p:nvSpPr>
            <p:spPr bwMode="auto">
              <a:xfrm flipV="1">
                <a:off x="1071563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38" name="Line 12"/>
              <p:cNvSpPr>
                <a:spLocks noChangeShapeType="1"/>
              </p:cNvSpPr>
              <p:nvPr/>
            </p:nvSpPr>
            <p:spPr bwMode="auto">
              <a:xfrm flipV="1">
                <a:off x="1844675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39" name="Line 13"/>
              <p:cNvSpPr>
                <a:spLocks noChangeShapeType="1"/>
              </p:cNvSpPr>
              <p:nvPr/>
            </p:nvSpPr>
            <p:spPr bwMode="auto">
              <a:xfrm flipV="1">
                <a:off x="2619375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0" name="Line 14"/>
              <p:cNvSpPr>
                <a:spLocks noChangeShapeType="1"/>
              </p:cNvSpPr>
              <p:nvPr/>
            </p:nvSpPr>
            <p:spPr bwMode="auto">
              <a:xfrm flipV="1">
                <a:off x="3394075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1" name="Line 15"/>
              <p:cNvSpPr>
                <a:spLocks noChangeShapeType="1"/>
              </p:cNvSpPr>
              <p:nvPr/>
            </p:nvSpPr>
            <p:spPr bwMode="auto">
              <a:xfrm flipV="1">
                <a:off x="4168775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2" name="Line 16"/>
              <p:cNvSpPr>
                <a:spLocks noChangeShapeType="1"/>
              </p:cNvSpPr>
              <p:nvPr/>
            </p:nvSpPr>
            <p:spPr bwMode="auto">
              <a:xfrm flipV="1">
                <a:off x="4943475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3" name="Line 17"/>
              <p:cNvSpPr>
                <a:spLocks noChangeShapeType="1"/>
              </p:cNvSpPr>
              <p:nvPr/>
            </p:nvSpPr>
            <p:spPr bwMode="auto">
              <a:xfrm flipV="1">
                <a:off x="5716588" y="5965825"/>
                <a:ext cx="1588" cy="523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4" name="Rectangle 18"/>
              <p:cNvSpPr>
                <a:spLocks noChangeArrowheads="1"/>
              </p:cNvSpPr>
              <p:nvPr/>
            </p:nvSpPr>
            <p:spPr bwMode="auto">
              <a:xfrm>
                <a:off x="973138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0.0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45" name="Rectangle 19"/>
              <p:cNvSpPr>
                <a:spLocks noChangeArrowheads="1"/>
              </p:cNvSpPr>
              <p:nvPr/>
            </p:nvSpPr>
            <p:spPr bwMode="auto">
              <a:xfrm>
                <a:off x="1747838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0.1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46" name="Rectangle 20"/>
              <p:cNvSpPr>
                <a:spLocks noChangeArrowheads="1"/>
              </p:cNvSpPr>
              <p:nvPr/>
            </p:nvSpPr>
            <p:spPr bwMode="auto">
              <a:xfrm>
                <a:off x="2520950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0.2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47" name="Rectangle 21"/>
              <p:cNvSpPr>
                <a:spLocks noChangeArrowheads="1"/>
              </p:cNvSpPr>
              <p:nvPr/>
            </p:nvSpPr>
            <p:spPr bwMode="auto">
              <a:xfrm>
                <a:off x="3295650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0.3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48" name="Rectangle 22"/>
              <p:cNvSpPr>
                <a:spLocks noChangeArrowheads="1"/>
              </p:cNvSpPr>
              <p:nvPr/>
            </p:nvSpPr>
            <p:spPr bwMode="auto">
              <a:xfrm>
                <a:off x="4070349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0.4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49" name="Rectangle 23"/>
              <p:cNvSpPr>
                <a:spLocks noChangeArrowheads="1"/>
              </p:cNvSpPr>
              <p:nvPr/>
            </p:nvSpPr>
            <p:spPr bwMode="auto">
              <a:xfrm>
                <a:off x="4845050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0.5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50" name="Rectangle 24"/>
              <p:cNvSpPr>
                <a:spLocks noChangeArrowheads="1"/>
              </p:cNvSpPr>
              <p:nvPr/>
            </p:nvSpPr>
            <p:spPr bwMode="auto">
              <a:xfrm>
                <a:off x="5618163" y="60848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0.6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51" name="Line 25"/>
              <p:cNvSpPr>
                <a:spLocks noChangeShapeType="1"/>
              </p:cNvSpPr>
              <p:nvPr/>
            </p:nvSpPr>
            <p:spPr bwMode="auto">
              <a:xfrm>
                <a:off x="839788" y="2381250"/>
                <a:ext cx="5110163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2" name="Line 27"/>
              <p:cNvSpPr>
                <a:spLocks noChangeShapeType="1"/>
              </p:cNvSpPr>
              <p:nvPr/>
            </p:nvSpPr>
            <p:spPr bwMode="auto">
              <a:xfrm flipV="1">
                <a:off x="839788" y="2381250"/>
                <a:ext cx="1588" cy="3584575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3" name="Line 28"/>
              <p:cNvSpPr>
                <a:spLocks noChangeShapeType="1"/>
              </p:cNvSpPr>
              <p:nvPr/>
            </p:nvSpPr>
            <p:spPr bwMode="auto">
              <a:xfrm>
                <a:off x="788988" y="5965825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4" name="Line 29"/>
              <p:cNvSpPr>
                <a:spLocks noChangeShapeType="1"/>
              </p:cNvSpPr>
              <p:nvPr/>
            </p:nvSpPr>
            <p:spPr bwMode="auto">
              <a:xfrm>
                <a:off x="788988" y="5249863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5" name="Line 30"/>
              <p:cNvSpPr>
                <a:spLocks noChangeShapeType="1"/>
              </p:cNvSpPr>
              <p:nvPr/>
            </p:nvSpPr>
            <p:spPr bwMode="auto">
              <a:xfrm>
                <a:off x="788988" y="4532313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6" name="Line 31"/>
              <p:cNvSpPr>
                <a:spLocks noChangeShapeType="1"/>
              </p:cNvSpPr>
              <p:nvPr/>
            </p:nvSpPr>
            <p:spPr bwMode="auto">
              <a:xfrm>
                <a:off x="788988" y="3814763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7" name="Line 32"/>
              <p:cNvSpPr>
                <a:spLocks noChangeShapeType="1"/>
              </p:cNvSpPr>
              <p:nvPr/>
            </p:nvSpPr>
            <p:spPr bwMode="auto">
              <a:xfrm>
                <a:off x="788988" y="3098800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8" name="Line 33"/>
              <p:cNvSpPr>
                <a:spLocks noChangeShapeType="1"/>
              </p:cNvSpPr>
              <p:nvPr/>
            </p:nvSpPr>
            <p:spPr bwMode="auto">
              <a:xfrm>
                <a:off x="788988" y="2381250"/>
                <a:ext cx="50800" cy="1588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9" name="Rectangle 34"/>
              <p:cNvSpPr>
                <a:spLocks noChangeArrowheads="1"/>
              </p:cNvSpPr>
              <p:nvPr/>
            </p:nvSpPr>
            <p:spPr bwMode="auto">
              <a:xfrm>
                <a:off x="457200" y="5884863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0.0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0" name="Rectangle 35"/>
              <p:cNvSpPr>
                <a:spLocks noChangeArrowheads="1"/>
              </p:cNvSpPr>
              <p:nvPr/>
            </p:nvSpPr>
            <p:spPr bwMode="auto">
              <a:xfrm>
                <a:off x="457200" y="5167313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0.2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1" name="Rectangle 36"/>
              <p:cNvSpPr>
                <a:spLocks noChangeArrowheads="1"/>
              </p:cNvSpPr>
              <p:nvPr/>
            </p:nvSpPr>
            <p:spPr bwMode="auto">
              <a:xfrm>
                <a:off x="457200" y="4451351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0.4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2" name="Rectangle 37"/>
              <p:cNvSpPr>
                <a:spLocks noChangeArrowheads="1"/>
              </p:cNvSpPr>
              <p:nvPr/>
            </p:nvSpPr>
            <p:spPr bwMode="auto">
              <a:xfrm>
                <a:off x="457200" y="3733801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0.6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3" name="Rectangle 38"/>
              <p:cNvSpPr>
                <a:spLocks noChangeArrowheads="1"/>
              </p:cNvSpPr>
              <p:nvPr/>
            </p:nvSpPr>
            <p:spPr bwMode="auto">
              <a:xfrm>
                <a:off x="457200" y="301783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0.8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4" name="Rectangle 39"/>
              <p:cNvSpPr>
                <a:spLocks noChangeArrowheads="1"/>
              </p:cNvSpPr>
              <p:nvPr/>
            </p:nvSpPr>
            <p:spPr bwMode="auto">
              <a:xfrm>
                <a:off x="457200" y="2300288"/>
                <a:ext cx="266500" cy="230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1.0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65" name="Line 40"/>
              <p:cNvSpPr>
                <a:spLocks noChangeShapeType="1"/>
              </p:cNvSpPr>
              <p:nvPr/>
            </p:nvSpPr>
            <p:spPr bwMode="auto">
              <a:xfrm flipV="1">
                <a:off x="5949950" y="2381250"/>
                <a:ext cx="1588" cy="3584575"/>
              </a:xfrm>
              <a:prstGeom prst="line">
                <a:avLst/>
              </a:prstGeom>
              <a:noFill/>
              <a:ln w="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6" name="Rectangle 41"/>
              <p:cNvSpPr>
                <a:spLocks noChangeArrowheads="1"/>
              </p:cNvSpPr>
              <p:nvPr/>
            </p:nvSpPr>
            <p:spPr bwMode="auto">
              <a:xfrm>
                <a:off x="1106488" y="5553075"/>
                <a:ext cx="352425" cy="407988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67" name="Freeform 42"/>
              <p:cNvSpPr>
                <a:spLocks/>
              </p:cNvSpPr>
              <p:nvPr/>
            </p:nvSpPr>
            <p:spPr bwMode="auto">
              <a:xfrm flipV="1">
                <a:off x="1106488" y="5553075"/>
                <a:ext cx="352425" cy="407988"/>
              </a:xfrm>
              <a:custGeom>
                <a:avLst/>
                <a:gdLst>
                  <a:gd name="T0" fmla="*/ 352425 w 344"/>
                  <a:gd name="T1" fmla="*/ 0 h 398"/>
                  <a:gd name="T2" fmla="*/ 352425 w 344"/>
                  <a:gd name="T3" fmla="*/ 407988 h 398"/>
                  <a:gd name="T4" fmla="*/ 0 w 344"/>
                  <a:gd name="T5" fmla="*/ 407988 h 398"/>
                  <a:gd name="T6" fmla="*/ 0 w 344"/>
                  <a:gd name="T7" fmla="*/ 0 h 3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4"/>
                  <a:gd name="T13" fmla="*/ 0 h 398"/>
                  <a:gd name="T14" fmla="*/ 344 w 344"/>
                  <a:gd name="T15" fmla="*/ 398 h 3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4" h="398">
                    <a:moveTo>
                      <a:pt x="344" y="0"/>
                    </a:moveTo>
                    <a:lnTo>
                      <a:pt x="344" y="398"/>
                    </a:lnTo>
                    <a:lnTo>
                      <a:pt x="0" y="398"/>
                    </a:lnTo>
                    <a:lnTo>
                      <a:pt x="0" y="0"/>
                    </a:lnTo>
                  </a:path>
                </a:pathLst>
              </a:custGeom>
              <a:noFill/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8" name="Rectangle 43"/>
              <p:cNvSpPr>
                <a:spLocks noChangeArrowheads="1"/>
              </p:cNvSpPr>
              <p:nvPr/>
            </p:nvSpPr>
            <p:spPr bwMode="auto">
              <a:xfrm>
                <a:off x="1881188" y="3135313"/>
                <a:ext cx="350838" cy="282575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69" name="Freeform 44"/>
              <p:cNvSpPr>
                <a:spLocks/>
              </p:cNvSpPr>
              <p:nvPr/>
            </p:nvSpPr>
            <p:spPr bwMode="auto">
              <a:xfrm flipV="1">
                <a:off x="1881188" y="3135313"/>
                <a:ext cx="350838" cy="2825750"/>
              </a:xfrm>
              <a:custGeom>
                <a:avLst/>
                <a:gdLst>
                  <a:gd name="T0" fmla="*/ 350838 w 343"/>
                  <a:gd name="T1" fmla="*/ 0 h 2760"/>
                  <a:gd name="T2" fmla="*/ 350838 w 343"/>
                  <a:gd name="T3" fmla="*/ 2825750 h 2760"/>
                  <a:gd name="T4" fmla="*/ 0 w 343"/>
                  <a:gd name="T5" fmla="*/ 2825750 h 2760"/>
                  <a:gd name="T6" fmla="*/ 0 w 343"/>
                  <a:gd name="T7" fmla="*/ 0 h 27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2760"/>
                  <a:gd name="T14" fmla="*/ 343 w 343"/>
                  <a:gd name="T15" fmla="*/ 2760 h 27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2760">
                    <a:moveTo>
                      <a:pt x="343" y="0"/>
                    </a:moveTo>
                    <a:lnTo>
                      <a:pt x="343" y="2760"/>
                    </a:lnTo>
                    <a:lnTo>
                      <a:pt x="0" y="2760"/>
                    </a:lnTo>
                    <a:lnTo>
                      <a:pt x="0" y="0"/>
                    </a:lnTo>
                  </a:path>
                </a:pathLst>
              </a:custGeom>
              <a:noFill/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0" name="Rectangle 45"/>
              <p:cNvSpPr>
                <a:spLocks noChangeArrowheads="1"/>
              </p:cNvSpPr>
              <p:nvPr/>
            </p:nvSpPr>
            <p:spPr bwMode="auto">
              <a:xfrm>
                <a:off x="2655888" y="5732463"/>
                <a:ext cx="350838" cy="22860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71" name="Freeform 46"/>
              <p:cNvSpPr>
                <a:spLocks/>
              </p:cNvSpPr>
              <p:nvPr/>
            </p:nvSpPr>
            <p:spPr bwMode="auto">
              <a:xfrm flipV="1">
                <a:off x="2655888" y="5732463"/>
                <a:ext cx="350838" cy="228600"/>
              </a:xfrm>
              <a:custGeom>
                <a:avLst/>
                <a:gdLst>
                  <a:gd name="T0" fmla="*/ 350838 w 343"/>
                  <a:gd name="T1" fmla="*/ 0 h 223"/>
                  <a:gd name="T2" fmla="*/ 350838 w 343"/>
                  <a:gd name="T3" fmla="*/ 228600 h 223"/>
                  <a:gd name="T4" fmla="*/ 0 w 343"/>
                  <a:gd name="T5" fmla="*/ 228600 h 223"/>
                  <a:gd name="T6" fmla="*/ 0 w 343"/>
                  <a:gd name="T7" fmla="*/ 0 h 22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223"/>
                  <a:gd name="T14" fmla="*/ 343 w 343"/>
                  <a:gd name="T15" fmla="*/ 223 h 22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223">
                    <a:moveTo>
                      <a:pt x="343" y="0"/>
                    </a:moveTo>
                    <a:lnTo>
                      <a:pt x="343" y="223"/>
                    </a:lnTo>
                    <a:lnTo>
                      <a:pt x="0" y="22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0000"/>
              </a:solidFill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2" name="Rectangle 47"/>
              <p:cNvSpPr>
                <a:spLocks noChangeArrowheads="1"/>
              </p:cNvSpPr>
              <p:nvPr/>
            </p:nvSpPr>
            <p:spPr bwMode="auto">
              <a:xfrm>
                <a:off x="3430588" y="5930900"/>
                <a:ext cx="350838" cy="3016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73" name="Freeform 48"/>
              <p:cNvSpPr>
                <a:spLocks/>
              </p:cNvSpPr>
              <p:nvPr/>
            </p:nvSpPr>
            <p:spPr bwMode="auto">
              <a:xfrm flipV="1">
                <a:off x="3430588" y="5930900"/>
                <a:ext cx="350838" cy="30163"/>
              </a:xfrm>
              <a:custGeom>
                <a:avLst/>
                <a:gdLst>
                  <a:gd name="T0" fmla="*/ 350838 w 343"/>
                  <a:gd name="T1" fmla="*/ 0 h 30"/>
                  <a:gd name="T2" fmla="*/ 350838 w 343"/>
                  <a:gd name="T3" fmla="*/ 30163 h 30"/>
                  <a:gd name="T4" fmla="*/ 0 w 343"/>
                  <a:gd name="T5" fmla="*/ 30163 h 30"/>
                  <a:gd name="T6" fmla="*/ 0 w 343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30"/>
                  <a:gd name="T14" fmla="*/ 343 w 343"/>
                  <a:gd name="T15" fmla="*/ 30 h 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30">
                    <a:moveTo>
                      <a:pt x="343" y="0"/>
                    </a:moveTo>
                    <a:lnTo>
                      <a:pt x="343" y="30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0000"/>
              </a:solidFill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4" name="Rectangle 49"/>
              <p:cNvSpPr>
                <a:spLocks noChangeArrowheads="1"/>
              </p:cNvSpPr>
              <p:nvPr/>
            </p:nvSpPr>
            <p:spPr bwMode="auto">
              <a:xfrm>
                <a:off x="4978400" y="5894388"/>
                <a:ext cx="350838" cy="6667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75" name="Freeform 50"/>
              <p:cNvSpPr>
                <a:spLocks/>
              </p:cNvSpPr>
              <p:nvPr/>
            </p:nvSpPr>
            <p:spPr bwMode="auto">
              <a:xfrm flipV="1">
                <a:off x="4978400" y="5894388"/>
                <a:ext cx="350838" cy="66675"/>
              </a:xfrm>
              <a:custGeom>
                <a:avLst/>
                <a:gdLst>
                  <a:gd name="T0" fmla="*/ 350838 w 343"/>
                  <a:gd name="T1" fmla="*/ 0 h 65"/>
                  <a:gd name="T2" fmla="*/ 350838 w 343"/>
                  <a:gd name="T3" fmla="*/ 66675 h 65"/>
                  <a:gd name="T4" fmla="*/ 0 w 343"/>
                  <a:gd name="T5" fmla="*/ 66675 h 65"/>
                  <a:gd name="T6" fmla="*/ 0 w 34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65"/>
                  <a:gd name="T14" fmla="*/ 343 w 34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65">
                    <a:moveTo>
                      <a:pt x="343" y="0"/>
                    </a:moveTo>
                    <a:lnTo>
                      <a:pt x="343" y="65"/>
                    </a:ln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0000"/>
              </a:solidFill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6" name="Rectangle 51"/>
              <p:cNvSpPr>
                <a:spLocks noChangeArrowheads="1"/>
              </p:cNvSpPr>
              <p:nvPr/>
            </p:nvSpPr>
            <p:spPr bwMode="auto">
              <a:xfrm>
                <a:off x="1458913" y="4329113"/>
                <a:ext cx="350838" cy="1631950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77" name="Freeform 52"/>
              <p:cNvSpPr>
                <a:spLocks/>
              </p:cNvSpPr>
              <p:nvPr/>
            </p:nvSpPr>
            <p:spPr bwMode="auto">
              <a:xfrm flipV="1">
                <a:off x="1458913" y="4329113"/>
                <a:ext cx="350838" cy="1631950"/>
              </a:xfrm>
              <a:custGeom>
                <a:avLst/>
                <a:gdLst>
                  <a:gd name="T0" fmla="*/ 350838 w 343"/>
                  <a:gd name="T1" fmla="*/ 0 h 1594"/>
                  <a:gd name="T2" fmla="*/ 350838 w 343"/>
                  <a:gd name="T3" fmla="*/ 1631950 h 1594"/>
                  <a:gd name="T4" fmla="*/ 0 w 343"/>
                  <a:gd name="T5" fmla="*/ 1631950 h 1594"/>
                  <a:gd name="T6" fmla="*/ 0 w 343"/>
                  <a:gd name="T7" fmla="*/ 0 h 15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1594"/>
                  <a:gd name="T14" fmla="*/ 343 w 343"/>
                  <a:gd name="T15" fmla="*/ 1594 h 15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1594">
                    <a:moveTo>
                      <a:pt x="343" y="0"/>
                    </a:moveTo>
                    <a:lnTo>
                      <a:pt x="343" y="1594"/>
                    </a:lnTo>
                    <a:lnTo>
                      <a:pt x="0" y="1594"/>
                    </a:lnTo>
                    <a:lnTo>
                      <a:pt x="0" y="0"/>
                    </a:lnTo>
                  </a:path>
                </a:pathLst>
              </a:custGeom>
              <a:noFill/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8" name="Rectangle 53"/>
              <p:cNvSpPr>
                <a:spLocks noChangeArrowheads="1"/>
              </p:cNvSpPr>
              <p:nvPr/>
            </p:nvSpPr>
            <p:spPr bwMode="auto">
              <a:xfrm>
                <a:off x="2232025" y="4233863"/>
                <a:ext cx="350838" cy="1727200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79" name="Freeform 54"/>
              <p:cNvSpPr>
                <a:spLocks/>
              </p:cNvSpPr>
              <p:nvPr/>
            </p:nvSpPr>
            <p:spPr bwMode="auto">
              <a:xfrm flipV="1">
                <a:off x="2232025" y="4233863"/>
                <a:ext cx="350838" cy="1727200"/>
              </a:xfrm>
              <a:custGeom>
                <a:avLst/>
                <a:gdLst>
                  <a:gd name="T0" fmla="*/ 350838 w 343"/>
                  <a:gd name="T1" fmla="*/ 0 h 1687"/>
                  <a:gd name="T2" fmla="*/ 350838 w 343"/>
                  <a:gd name="T3" fmla="*/ 1727200 h 1687"/>
                  <a:gd name="T4" fmla="*/ 0 w 343"/>
                  <a:gd name="T5" fmla="*/ 1727200 h 1687"/>
                  <a:gd name="T6" fmla="*/ 0 w 343"/>
                  <a:gd name="T7" fmla="*/ 0 h 16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1687"/>
                  <a:gd name="T14" fmla="*/ 343 w 343"/>
                  <a:gd name="T15" fmla="*/ 1687 h 16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1687">
                    <a:moveTo>
                      <a:pt x="343" y="0"/>
                    </a:moveTo>
                    <a:lnTo>
                      <a:pt x="343" y="1687"/>
                    </a:lnTo>
                    <a:lnTo>
                      <a:pt x="0" y="1687"/>
                    </a:lnTo>
                    <a:lnTo>
                      <a:pt x="0" y="0"/>
                    </a:lnTo>
                  </a:path>
                </a:pathLst>
              </a:custGeom>
              <a:noFill/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80" name="Rectangle 55"/>
              <p:cNvSpPr>
                <a:spLocks noChangeArrowheads="1"/>
              </p:cNvSpPr>
              <p:nvPr/>
            </p:nvSpPr>
            <p:spPr bwMode="auto">
              <a:xfrm>
                <a:off x="3006725" y="5775325"/>
                <a:ext cx="350838" cy="18573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81" name="Freeform 56"/>
              <p:cNvSpPr>
                <a:spLocks/>
              </p:cNvSpPr>
              <p:nvPr/>
            </p:nvSpPr>
            <p:spPr bwMode="auto">
              <a:xfrm flipV="1">
                <a:off x="3006725" y="5775325"/>
                <a:ext cx="350838" cy="185738"/>
              </a:xfrm>
              <a:custGeom>
                <a:avLst/>
                <a:gdLst>
                  <a:gd name="T0" fmla="*/ 350838 w 343"/>
                  <a:gd name="T1" fmla="*/ 0 h 182"/>
                  <a:gd name="T2" fmla="*/ 350838 w 343"/>
                  <a:gd name="T3" fmla="*/ 185738 h 182"/>
                  <a:gd name="T4" fmla="*/ 0 w 343"/>
                  <a:gd name="T5" fmla="*/ 185738 h 182"/>
                  <a:gd name="T6" fmla="*/ 0 w 343"/>
                  <a:gd name="T7" fmla="*/ 0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182"/>
                  <a:gd name="T14" fmla="*/ 343 w 343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182">
                    <a:moveTo>
                      <a:pt x="343" y="0"/>
                    </a:moveTo>
                    <a:lnTo>
                      <a:pt x="343" y="182"/>
                    </a:lnTo>
                    <a:lnTo>
                      <a:pt x="0" y="18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FF"/>
              </a:solidFill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82" name="Rectangle 57"/>
              <p:cNvSpPr>
                <a:spLocks noChangeArrowheads="1"/>
              </p:cNvSpPr>
              <p:nvPr/>
            </p:nvSpPr>
            <p:spPr bwMode="auto">
              <a:xfrm>
                <a:off x="3781425" y="5942013"/>
                <a:ext cx="349250" cy="19050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83" name="Freeform 58"/>
              <p:cNvSpPr>
                <a:spLocks/>
              </p:cNvSpPr>
              <p:nvPr/>
            </p:nvSpPr>
            <p:spPr bwMode="auto">
              <a:xfrm flipV="1">
                <a:off x="3781425" y="5942013"/>
                <a:ext cx="349250" cy="19050"/>
              </a:xfrm>
              <a:custGeom>
                <a:avLst/>
                <a:gdLst>
                  <a:gd name="T0" fmla="*/ 349250 w 343"/>
                  <a:gd name="T1" fmla="*/ 0 h 19"/>
                  <a:gd name="T2" fmla="*/ 349250 w 343"/>
                  <a:gd name="T3" fmla="*/ 19050 h 19"/>
                  <a:gd name="T4" fmla="*/ 0 w 343"/>
                  <a:gd name="T5" fmla="*/ 19050 h 19"/>
                  <a:gd name="T6" fmla="*/ 0 w 343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3"/>
                  <a:gd name="T13" fmla="*/ 0 h 19"/>
                  <a:gd name="T14" fmla="*/ 343 w 343"/>
                  <a:gd name="T15" fmla="*/ 19 h 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3" h="19">
                    <a:moveTo>
                      <a:pt x="343" y="0"/>
                    </a:moveTo>
                    <a:lnTo>
                      <a:pt x="343" y="19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FF"/>
              </a:solidFill>
              <a:ln w="6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84" name="Rectangle 60"/>
              <p:cNvSpPr>
                <a:spLocks noChangeArrowheads="1"/>
              </p:cNvSpPr>
              <p:nvPr/>
            </p:nvSpPr>
            <p:spPr bwMode="auto">
              <a:xfrm>
                <a:off x="3690938" y="3030538"/>
                <a:ext cx="1414462" cy="703262"/>
              </a:xfrm>
              <a:prstGeom prst="rect">
                <a:avLst/>
              </a:prstGeom>
              <a:solidFill>
                <a:srgbClr val="FFFFFF"/>
              </a:solidFill>
              <a:ln w="6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285" name="Rectangle 61"/>
              <p:cNvSpPr>
                <a:spLocks noChangeArrowheads="1"/>
              </p:cNvSpPr>
              <p:nvPr/>
            </p:nvSpPr>
            <p:spPr bwMode="auto">
              <a:xfrm>
                <a:off x="4314031" y="3130550"/>
                <a:ext cx="41036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1-ha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86" name="Rectangle 63"/>
              <p:cNvSpPr>
                <a:spLocks noChangeArrowheads="1"/>
              </p:cNvSpPr>
              <p:nvPr/>
            </p:nvSpPr>
            <p:spPr bwMode="auto">
              <a:xfrm>
                <a:off x="3794125" y="3160713"/>
                <a:ext cx="319088" cy="101600"/>
              </a:xfrm>
              <a:prstGeom prst="rect">
                <a:avLst/>
              </a:prstGeom>
              <a:noFill/>
              <a:ln w="6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87" name="Rectangle 64"/>
              <p:cNvSpPr>
                <a:spLocks noChangeArrowheads="1"/>
              </p:cNvSpPr>
              <p:nvPr/>
            </p:nvSpPr>
            <p:spPr bwMode="auto">
              <a:xfrm>
                <a:off x="4375690" y="3411379"/>
                <a:ext cx="27251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CF</a:t>
                </a:r>
                <a:endParaRPr lang="en-US" sz="1200" b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2288" name="Rectangle 65"/>
              <p:cNvSpPr>
                <a:spLocks noChangeArrowheads="1"/>
              </p:cNvSpPr>
              <p:nvPr/>
            </p:nvSpPr>
            <p:spPr bwMode="auto">
              <a:xfrm>
                <a:off x="3810000" y="3429000"/>
                <a:ext cx="381000" cy="228600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289" name="Rectangle 65"/>
              <p:cNvSpPr>
                <a:spLocks noChangeArrowheads="1"/>
              </p:cNvSpPr>
              <p:nvPr/>
            </p:nvSpPr>
            <p:spPr bwMode="auto">
              <a:xfrm>
                <a:off x="3810000" y="3124200"/>
                <a:ext cx="381000" cy="22860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</p:grp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90600" y="6172200"/>
            <a:ext cx="186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Uriarte et al.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09600"/>
            <a:ext cx="5753100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TextBox 4"/>
          <p:cNvSpPr txBox="1">
            <a:spLocks noChangeArrowheads="1"/>
          </p:cNvSpPr>
          <p:nvPr/>
        </p:nvSpPr>
        <p:spPr bwMode="auto">
          <a:xfrm>
            <a:off x="7391400" y="6324600"/>
            <a:ext cx="1713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 err="1" smtClean="0"/>
              <a:t>Bolker</a:t>
            </a:r>
            <a:r>
              <a:rPr lang="en-US" b="0" dirty="0" smtClean="0"/>
              <a:t> 2007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Rational functions:</a:t>
            </a:r>
            <a:br>
              <a:rPr lang="en-US" sz="3600" smtClean="0"/>
            </a:br>
            <a:r>
              <a:rPr lang="en-US" sz="3600" smtClean="0"/>
              <a:t>Polynomials in fractions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idx="1"/>
          </p:nvPr>
        </p:nvGraphicFramePr>
        <p:xfrm>
          <a:off x="685800" y="1828800"/>
          <a:ext cx="2894013" cy="3633788"/>
        </p:xfrm>
        <a:graphic>
          <a:graphicData uri="http://schemas.openxmlformats.org/presentationml/2006/ole">
            <p:oleObj spid="_x0000_s12290" name="Equation" r:id="rId4" imgW="1091880" imgH="1371600" progId="Equation.3">
              <p:embed/>
            </p:oleObj>
          </a:graphicData>
        </a:graphic>
      </p:graphicFrame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3565525" y="2251075"/>
            <a:ext cx="15680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 smtClean="0"/>
              <a:t>Hyperbolic</a:t>
            </a:r>
            <a:endParaRPr lang="en-US" b="0" dirty="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3581400" y="3276600"/>
            <a:ext cx="3905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Michaelis-Menten, Monod, </a:t>
            </a:r>
          </a:p>
          <a:p>
            <a:r>
              <a:rPr lang="en-US" b="0"/>
              <a:t>Beverton-Holt, Holling type II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733800" y="4648200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 err="1"/>
              <a:t>Holling</a:t>
            </a:r>
            <a:r>
              <a:rPr lang="en-US" b="0" dirty="0"/>
              <a:t> Type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Hyperbolic</a:t>
            </a:r>
          </a:p>
        </p:txBody>
      </p:sp>
      <p:pic>
        <p:nvPicPr>
          <p:cNvPr id="5427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57245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789238"/>
            <a:ext cx="557212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6515100" y="6210300"/>
            <a:ext cx="2595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dirty="0" err="1">
                <a:latin typeface="Arial" pitchFamily="34" charset="0"/>
                <a:cs typeface="Arial" pitchFamily="34" charset="0"/>
              </a:rPr>
              <a:t>Pacala</a:t>
            </a:r>
            <a:r>
              <a:rPr lang="en-US" sz="1800" b="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800" b="0" dirty="0" err="1">
                <a:latin typeface="Arial" pitchFamily="34" charset="0"/>
                <a:cs typeface="Arial" pitchFamily="34" charset="0"/>
              </a:rPr>
              <a:t>Silander</a:t>
            </a:r>
            <a:r>
              <a:rPr lang="en-US" sz="1800" b="0" dirty="0">
                <a:latin typeface="Arial" pitchFamily="34" charset="0"/>
                <a:cs typeface="Arial" pitchFamily="34" charset="0"/>
              </a:rPr>
              <a:t> 1990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191000" y="2514600"/>
            <a:ext cx="685800" cy="685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648200" y="19812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648200" y="1524000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Mass in absence of neighbors</a:t>
            </a:r>
            <a:endParaRPr lang="en-GB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457200" y="5704114"/>
            <a:ext cx="8229600" cy="11010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57200" y="3461680"/>
            <a:ext cx="8229600" cy="21802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57200" y="1884784"/>
            <a:ext cx="8229600" cy="14617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7200" y="771331"/>
            <a:ext cx="8229600" cy="10512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5080"/>
            <a:ext cx="7772400" cy="55672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itchFamily="66" charset="0"/>
                <a:cs typeface="Times New Roman" pitchFamily="18" charset="0"/>
              </a:rPr>
              <a:t>Modeling process</a:t>
            </a:r>
            <a:endParaRPr lang="en-US" sz="3600" b="1" dirty="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990600" y="1066800"/>
            <a:ext cx="7200900" cy="830997"/>
            <a:chOff x="1409700" y="1066800"/>
            <a:chExt cx="7200900" cy="830997"/>
          </a:xfrm>
        </p:grpSpPr>
        <p:sp>
          <p:nvSpPr>
            <p:cNvPr id="8" name="TextBox 7"/>
            <p:cNvSpPr txBox="1"/>
            <p:nvPr/>
          </p:nvSpPr>
          <p:spPr>
            <a:xfrm>
              <a:off x="1409700" y="1066800"/>
              <a:ext cx="1676400" cy="83099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Identify scientific objectives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76650" y="1143000"/>
              <a:ext cx="1714500" cy="5847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Collect &amp; understand data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9800" y="1143000"/>
              <a:ext cx="2590800" cy="5847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Draw upon existing theory/</a:t>
              </a:r>
              <a:br>
                <a:rPr lang="en-US" sz="1600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knowledge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38500" y="1981200"/>
            <a:ext cx="2667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Visualize model (DAG)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2438400"/>
            <a:ext cx="3810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Write model using probability notation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2895600"/>
            <a:ext cx="28956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Pick appropriate distributions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3609400"/>
            <a:ext cx="33528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Write down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unnormalized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posterior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4147460"/>
            <a:ext cx="35052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Derive full-conditional distributions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5400" y="4648200"/>
            <a:ext cx="28956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Construct MCMC algorithm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500" y="5257800"/>
            <a:ext cx="3429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Fit model (using MCMC &amp; data)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500" y="5816080"/>
            <a:ext cx="4191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Evaluate models (posterior predictive checks)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79440" y="6400800"/>
            <a:ext cx="27432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Use output to make inferences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41620" y="6394580"/>
            <a:ext cx="17526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Model selection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38800" y="3761800"/>
            <a:ext cx="23622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Program model components in software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Elbow Connector 27"/>
          <p:cNvCxnSpPr>
            <a:stCxn id="11" idx="1"/>
            <a:endCxn id="12" idx="1"/>
          </p:cNvCxnSpPr>
          <p:nvPr/>
        </p:nvCxnSpPr>
        <p:spPr>
          <a:xfrm rot="10800000" flipV="1">
            <a:off x="2667000" y="2150477"/>
            <a:ext cx="571500" cy="457200"/>
          </a:xfrm>
          <a:prstGeom prst="bentConnector3">
            <a:avLst>
              <a:gd name="adj1" fmla="val 140000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flipH="1">
            <a:off x="6019800" y="2576577"/>
            <a:ext cx="457200" cy="457200"/>
          </a:xfrm>
          <a:prstGeom prst="bentConnector3">
            <a:avLst>
              <a:gd name="adj1" fmla="val -50000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9" idx="1"/>
          </p:cNvCxnSpPr>
          <p:nvPr/>
        </p:nvCxnSpPr>
        <p:spPr>
          <a:xfrm flipV="1">
            <a:off x="2667000" y="1435388"/>
            <a:ext cx="590550" cy="4691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3" idx="2"/>
            <a:endCxn id="21" idx="0"/>
          </p:cNvCxnSpPr>
          <p:nvPr/>
        </p:nvCxnSpPr>
        <p:spPr>
          <a:xfrm rot="16200000" flipH="1">
            <a:off x="5432127" y="2374027"/>
            <a:ext cx="527646" cy="22479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3" idx="2"/>
            <a:endCxn id="14" idx="0"/>
          </p:cNvCxnSpPr>
          <p:nvPr/>
        </p:nvCxnSpPr>
        <p:spPr>
          <a:xfrm rot="5400000">
            <a:off x="3469977" y="2507377"/>
            <a:ext cx="375246" cy="18288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14" idx="1"/>
            <a:endCxn id="15" idx="1"/>
          </p:cNvCxnSpPr>
          <p:nvPr/>
        </p:nvCxnSpPr>
        <p:spPr>
          <a:xfrm rot="10800000" flipV="1">
            <a:off x="990600" y="3778677"/>
            <a:ext cx="76200" cy="538060"/>
          </a:xfrm>
          <a:prstGeom prst="bentConnector3">
            <a:avLst>
              <a:gd name="adj1" fmla="val 310204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5" idx="3"/>
            <a:endCxn id="16" idx="3"/>
          </p:cNvCxnSpPr>
          <p:nvPr/>
        </p:nvCxnSpPr>
        <p:spPr>
          <a:xfrm flipH="1">
            <a:off x="4191000" y="4316737"/>
            <a:ext cx="304800" cy="500740"/>
          </a:xfrm>
          <a:prstGeom prst="bentConnector3">
            <a:avLst>
              <a:gd name="adj1" fmla="val -34184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6" idx="2"/>
            <a:endCxn id="17" idx="1"/>
          </p:cNvCxnSpPr>
          <p:nvPr/>
        </p:nvCxnSpPr>
        <p:spPr>
          <a:xfrm rot="16200000" flipH="1">
            <a:off x="2580189" y="5149765"/>
            <a:ext cx="440323" cy="114300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1" idx="2"/>
            <a:endCxn id="17" idx="3"/>
          </p:cNvCxnSpPr>
          <p:nvPr/>
        </p:nvCxnSpPr>
        <p:spPr>
          <a:xfrm rot="5400000">
            <a:off x="6012949" y="4620126"/>
            <a:ext cx="1080502" cy="533400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7" idx="2"/>
            <a:endCxn id="19" idx="0"/>
          </p:cNvCxnSpPr>
          <p:nvPr/>
        </p:nvCxnSpPr>
        <p:spPr>
          <a:xfrm>
            <a:off x="4572000" y="5596354"/>
            <a:ext cx="0" cy="21972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56"/>
          <p:cNvCxnSpPr>
            <a:stCxn id="19" idx="1"/>
            <a:endCxn id="18" idx="1"/>
          </p:cNvCxnSpPr>
          <p:nvPr/>
        </p:nvCxnSpPr>
        <p:spPr>
          <a:xfrm rot="10800000" flipV="1">
            <a:off x="2179440" y="5985357"/>
            <a:ext cx="297060" cy="584720"/>
          </a:xfrm>
          <a:prstGeom prst="bentConnector3">
            <a:avLst>
              <a:gd name="adj1" fmla="val 176954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56"/>
          <p:cNvCxnSpPr>
            <a:stCxn id="19" idx="3"/>
            <a:endCxn id="20" idx="3"/>
          </p:cNvCxnSpPr>
          <p:nvPr/>
        </p:nvCxnSpPr>
        <p:spPr>
          <a:xfrm>
            <a:off x="6667500" y="5985357"/>
            <a:ext cx="626720" cy="578500"/>
          </a:xfrm>
          <a:prstGeom prst="bentConnector3">
            <a:avLst>
              <a:gd name="adj1" fmla="val 136476"/>
            </a:avLst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56"/>
          <p:cNvCxnSpPr>
            <a:stCxn id="20" idx="1"/>
            <a:endCxn id="18" idx="3"/>
          </p:cNvCxnSpPr>
          <p:nvPr/>
        </p:nvCxnSpPr>
        <p:spPr>
          <a:xfrm rot="10800000" flipV="1">
            <a:off x="4922640" y="6563857"/>
            <a:ext cx="618980" cy="6220"/>
          </a:xfrm>
          <a:prstGeom prst="bentConnector3">
            <a:avLst>
              <a:gd name="adj1" fmla="val 50000"/>
            </a:avLst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22960" y="727805"/>
            <a:ext cx="3031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Problem identification / data collection </a:t>
            </a:r>
            <a:endParaRPr lang="en-US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2960" y="1902023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 specification</a:t>
            </a:r>
            <a:endParaRPr lang="en-US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2960" y="5312242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 implementation</a:t>
            </a:r>
            <a:endParaRPr lang="en-US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2960" y="5657479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 evaluation &amp;</a:t>
            </a:r>
            <a:b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inference</a:t>
            </a:r>
            <a:endParaRPr lang="en-US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4410269" y="3296819"/>
            <a:ext cx="320040" cy="32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Straight Arrow Connector 89"/>
          <p:cNvCxnSpPr>
            <a:stCxn id="10" idx="1"/>
            <a:endCxn id="9" idx="3"/>
          </p:cNvCxnSpPr>
          <p:nvPr/>
        </p:nvCxnSpPr>
        <p:spPr>
          <a:xfrm flipH="1">
            <a:off x="4972050" y="1435388"/>
            <a:ext cx="62865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10" idx="0"/>
            <a:endCxn id="8" idx="0"/>
          </p:cNvCxnSpPr>
          <p:nvPr/>
        </p:nvCxnSpPr>
        <p:spPr>
          <a:xfrm rot="16200000" flipV="1">
            <a:off x="4324350" y="-1428750"/>
            <a:ext cx="76200" cy="5067300"/>
          </a:xfrm>
          <a:prstGeom prst="bentConnector3">
            <a:avLst>
              <a:gd name="adj1" fmla="val 555555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10" idx="2"/>
          </p:cNvCxnSpPr>
          <p:nvPr/>
        </p:nvCxnSpPr>
        <p:spPr>
          <a:xfrm rot="5400000">
            <a:off x="6193612" y="1455993"/>
            <a:ext cx="430707" cy="974271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98"/>
          <p:cNvCxnSpPr>
            <a:stCxn id="9" idx="2"/>
            <a:endCxn id="11" idx="0"/>
          </p:cNvCxnSpPr>
          <p:nvPr/>
        </p:nvCxnSpPr>
        <p:spPr>
          <a:xfrm rot="16200000" flipH="1">
            <a:off x="4216688" y="1625887"/>
            <a:ext cx="253425" cy="4572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98"/>
          <p:cNvCxnSpPr/>
          <p:nvPr/>
        </p:nvCxnSpPr>
        <p:spPr>
          <a:xfrm rot="5400000">
            <a:off x="5789399" y="2070136"/>
            <a:ext cx="1337102" cy="876300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028"/>
          <p:cNvGraphicFramePr>
            <a:graphicFrameLocks noChangeAspect="1"/>
          </p:cNvGraphicFramePr>
          <p:nvPr/>
        </p:nvGraphicFramePr>
        <p:xfrm>
          <a:off x="663575" y="2041525"/>
          <a:ext cx="7642225" cy="4968875"/>
        </p:xfrm>
        <a:graphic>
          <a:graphicData uri="http://schemas.openxmlformats.org/presentationml/2006/ole">
            <p:oleObj spid="_x0000_s13314" r:id="rId4" imgW="7645047" imgH="4968671" progId="Excel.Sheet.8">
              <p:embed/>
            </p:oleObj>
          </a:graphicData>
        </a:graphic>
      </p:graphicFrame>
      <p:sp>
        <p:nvSpPr>
          <p:cNvPr id="1331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Michaelis-Menten function</a:t>
            </a:r>
          </a:p>
        </p:txBody>
      </p:sp>
      <p:graphicFrame>
        <p:nvGraphicFramePr>
          <p:cNvPr id="13315" name="Object 1027"/>
          <p:cNvGraphicFramePr>
            <a:graphicFrameLocks noChangeAspect="1"/>
          </p:cNvGraphicFramePr>
          <p:nvPr/>
        </p:nvGraphicFramePr>
        <p:xfrm>
          <a:off x="2341563" y="1524000"/>
          <a:ext cx="3394075" cy="1270000"/>
        </p:xfrm>
        <a:graphic>
          <a:graphicData uri="http://schemas.openxmlformats.org/presentationml/2006/ole">
            <p:oleObj spid="_x0000_s13315" name="Equation" r:id="rId5" imgW="1765080" imgH="660240" progId="Equation.3">
              <p:embed/>
            </p:oleObj>
          </a:graphicData>
        </a:graphic>
      </p:graphicFrame>
      <p:sp>
        <p:nvSpPr>
          <p:cNvPr id="13317" name="Rectangle 1029"/>
          <p:cNvSpPr>
            <a:spLocks noChangeArrowheads="1"/>
          </p:cNvSpPr>
          <p:nvPr/>
        </p:nvSpPr>
        <p:spPr bwMode="auto">
          <a:xfrm>
            <a:off x="4114800" y="4800600"/>
            <a:ext cx="76200" cy="762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1030"/>
          <p:cNvSpPr>
            <a:spLocks noChangeArrowheads="1"/>
          </p:cNvSpPr>
          <p:nvPr/>
        </p:nvSpPr>
        <p:spPr bwMode="auto">
          <a:xfrm>
            <a:off x="4114800" y="5181600"/>
            <a:ext cx="76200" cy="76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1031"/>
          <p:cNvSpPr txBox="1">
            <a:spLocks noChangeArrowheads="1"/>
          </p:cNvSpPr>
          <p:nvPr/>
        </p:nvSpPr>
        <p:spPr bwMode="auto">
          <a:xfrm>
            <a:off x="4191000" y="4662488"/>
            <a:ext cx="171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a = 1.43 s = 0.76</a:t>
            </a:r>
          </a:p>
        </p:txBody>
      </p:sp>
      <p:sp>
        <p:nvSpPr>
          <p:cNvPr id="13320" name="Text Box 1032"/>
          <p:cNvSpPr txBox="1">
            <a:spLocks noChangeArrowheads="1"/>
          </p:cNvSpPr>
          <p:nvPr/>
        </p:nvSpPr>
        <p:spPr bwMode="auto">
          <a:xfrm>
            <a:off x="4191000" y="5043488"/>
            <a:ext cx="171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a = 1.63 s = 0.31</a:t>
            </a:r>
          </a:p>
        </p:txBody>
      </p:sp>
      <p:sp>
        <p:nvSpPr>
          <p:cNvPr id="13321" name="Oval 1034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Oval 1036"/>
          <p:cNvSpPr>
            <a:spLocks noChangeArrowheads="1"/>
          </p:cNvSpPr>
          <p:nvPr/>
        </p:nvSpPr>
        <p:spPr bwMode="auto">
          <a:xfrm>
            <a:off x="4267200" y="16002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7"/>
          <p:cNvSpPr>
            <a:spLocks noChangeShapeType="1"/>
          </p:cNvSpPr>
          <p:nvPr/>
        </p:nvSpPr>
        <p:spPr bwMode="auto">
          <a:xfrm>
            <a:off x="4724400" y="2209800"/>
            <a:ext cx="1447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Line 1038"/>
          <p:cNvSpPr>
            <a:spLocks noChangeShapeType="1"/>
          </p:cNvSpPr>
          <p:nvPr/>
        </p:nvSpPr>
        <p:spPr bwMode="auto">
          <a:xfrm flipV="1">
            <a:off x="4419600" y="1371600"/>
            <a:ext cx="16002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3325" name="Text Box 1039"/>
          <p:cNvSpPr txBox="1">
            <a:spLocks noChangeArrowheads="1"/>
          </p:cNvSpPr>
          <p:nvPr/>
        </p:nvSpPr>
        <p:spPr bwMode="auto">
          <a:xfrm>
            <a:off x="6156325" y="1295400"/>
            <a:ext cx="915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asymptote</a:t>
            </a:r>
          </a:p>
        </p:txBody>
      </p:sp>
      <p:sp>
        <p:nvSpPr>
          <p:cNvPr id="13326" name="Text Box 1040"/>
          <p:cNvSpPr txBox="1">
            <a:spLocks noChangeArrowheads="1"/>
          </p:cNvSpPr>
          <p:nvPr/>
        </p:nvSpPr>
        <p:spPr bwMode="auto">
          <a:xfrm>
            <a:off x="6308725" y="2438400"/>
            <a:ext cx="560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slope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Michaelis-Menten function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7200" y="1447800"/>
            <a:ext cx="8686800" cy="5257800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 b="0" kern="0" dirty="0">
                <a:latin typeface="+mn-lt"/>
              </a:rPr>
              <a:t>Enzyme kinetics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 b="0" kern="0" dirty="0">
                <a:latin typeface="+mn-lt"/>
              </a:rPr>
              <a:t>Dynamics of populations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 b="0" kern="0" dirty="0">
                <a:latin typeface="+mn-lt"/>
              </a:rPr>
              <a:t>Functional </a:t>
            </a:r>
            <a:r>
              <a:rPr lang="en-US" sz="3200" b="0" kern="0" dirty="0" smtClean="0">
                <a:latin typeface="+mn-lt"/>
              </a:rPr>
              <a:t>responses</a:t>
            </a:r>
            <a:endParaRPr lang="en-US" sz="2800" b="0" kern="0" dirty="0">
              <a:latin typeface="+mn-lt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 b="0" kern="0" dirty="0">
                <a:latin typeface="+mn-lt"/>
              </a:rPr>
              <a:t>Limitation of soil nutrients and light on plant growth</a:t>
            </a:r>
            <a:endParaRPr lang="en-US" sz="2800" b="0" kern="0" dirty="0">
              <a:latin typeface="+mn-lt"/>
            </a:endParaRP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defRPr/>
            </a:pPr>
            <a:endParaRPr lang="en-US" sz="28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Comic Sans MS" pitchFamily="66" charset="0"/>
              </a:rPr>
              <a:t>Example</a:t>
            </a:r>
            <a:endParaRPr lang="en-GB" sz="3200" smtClean="0">
              <a:latin typeface="Comic Sans MS" pitchFamily="66" charset="0"/>
            </a:endParaRPr>
          </a:p>
        </p:txBody>
      </p:sp>
      <p:graphicFrame>
        <p:nvGraphicFramePr>
          <p:cNvPr id="14338" name="Object 1027"/>
          <p:cNvGraphicFramePr>
            <a:graphicFrameLocks noChangeAspect="1"/>
          </p:cNvGraphicFramePr>
          <p:nvPr/>
        </p:nvGraphicFramePr>
        <p:xfrm>
          <a:off x="1219200" y="2209800"/>
          <a:ext cx="4545013" cy="1676400"/>
        </p:xfrm>
        <a:graphic>
          <a:graphicData uri="http://schemas.openxmlformats.org/presentationml/2006/ole">
            <p:oleObj spid="_x0000_s14338" name="Equation" r:id="rId3" imgW="1790640" imgH="660240" progId="Equation.3">
              <p:embed/>
            </p:oleObj>
          </a:graphicData>
        </a:graphic>
      </p:graphicFrame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295400" y="4419600"/>
            <a:ext cx="42243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a= max. growth rate at high light</a:t>
            </a:r>
          </a:p>
          <a:p>
            <a:r>
              <a:rPr lang="en-US" b="0"/>
              <a:t>τ=minimum light requirement</a:t>
            </a:r>
          </a:p>
          <a:p>
            <a:r>
              <a:rPr lang="en-US" b="0"/>
              <a:t>s=slope of curve at low light</a:t>
            </a:r>
            <a:endParaRPr lang="en-GB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Re-scaling tricks</a:t>
            </a:r>
            <a:br>
              <a:rPr lang="en-US" sz="2800" smtClean="0">
                <a:latin typeface="Comic Sans MS" pitchFamily="66" charset="0"/>
              </a:rPr>
            </a:br>
            <a:r>
              <a:rPr lang="en-US" sz="2800" smtClean="0">
                <a:latin typeface="Comic Sans MS" pitchFamily="66" charset="0"/>
              </a:rPr>
              <a:t>(illustrated with MM)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762000" y="1620838"/>
          <a:ext cx="1295400" cy="4749800"/>
        </p:xfrm>
        <a:graphic>
          <a:graphicData uri="http://schemas.openxmlformats.org/presentationml/2006/ole">
            <p:oleObj spid="_x0000_s15362" name="Equation" r:id="rId4" imgW="596880" imgH="2171520" progId="Equation.3">
              <p:embed/>
            </p:oleObj>
          </a:graphicData>
        </a:graphic>
      </p:graphicFrame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2590800" y="1828800"/>
            <a:ext cx="4244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simplest form of MM model,</a:t>
            </a:r>
          </a:p>
          <a:p>
            <a:r>
              <a:rPr lang="en-US" b="0"/>
              <a:t>Asymptote=1, half-maximum =1</a:t>
            </a:r>
            <a:endParaRPr lang="en-GB" b="0"/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304800" y="3043238"/>
            <a:ext cx="7902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Substitute x/b for x, multiply numerator and denominator by b</a:t>
            </a: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2667000" y="3741738"/>
            <a:ext cx="4244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Asymptote=1, half-maximum =b</a:t>
            </a:r>
            <a:endParaRPr lang="en-GB" b="0"/>
          </a:p>
        </p:txBody>
      </p:sp>
      <p:sp>
        <p:nvSpPr>
          <p:cNvPr id="15367" name="TextBox 9"/>
          <p:cNvSpPr txBox="1">
            <a:spLocks noChangeArrowheads="1"/>
          </p:cNvSpPr>
          <p:nvPr/>
        </p:nvSpPr>
        <p:spPr bwMode="auto">
          <a:xfrm>
            <a:off x="457200" y="4872038"/>
            <a:ext cx="231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Multiply rhs by a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2819400" y="5634038"/>
            <a:ext cx="4244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Asymptote=a, half-maximum =b</a:t>
            </a:r>
            <a:endParaRPr lang="en-GB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More re-scaling tricks</a:t>
            </a:r>
            <a:br>
              <a:rPr lang="en-US" sz="2800" smtClean="0">
                <a:latin typeface="Comic Sans MS" pitchFamily="66" charset="0"/>
              </a:rPr>
            </a:br>
            <a:r>
              <a:rPr lang="en-US" sz="2800" smtClean="0">
                <a:latin typeface="Comic Sans MS" pitchFamily="66" charset="0"/>
              </a:rPr>
              <a:t>(illustrated with MM)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69863" y="2300288"/>
          <a:ext cx="2481262" cy="3389312"/>
        </p:xfrm>
        <a:graphic>
          <a:graphicData uri="http://schemas.openxmlformats.org/presentationml/2006/ole">
            <p:oleObj spid="_x0000_s16386" name="Equation" r:id="rId4" imgW="1143000" imgH="1549080" progId="Equation.3">
              <p:embed/>
            </p:oleObj>
          </a:graphicData>
        </a:graphic>
      </p:graphicFrame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2590800" y="1828800"/>
            <a:ext cx="65198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Shift curve to the right or left by adding or </a:t>
            </a:r>
          </a:p>
          <a:p>
            <a:r>
              <a:rPr lang="en-US" b="0"/>
              <a:t>subtracting a constant from x. Useful when y=0</a:t>
            </a:r>
          </a:p>
          <a:p>
            <a:r>
              <a:rPr lang="en-US" b="0"/>
              <a:t>is reached at positive x to represent lower threshold</a:t>
            </a:r>
          </a:p>
          <a:p>
            <a:r>
              <a:rPr lang="en-US" b="0"/>
              <a:t>(e.g., light effects)</a:t>
            </a:r>
            <a:endParaRPr lang="en-GB" b="0"/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905125" y="3962400"/>
            <a:ext cx="623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We can also shift curve up or down by adding or</a:t>
            </a:r>
          </a:p>
          <a:p>
            <a:r>
              <a:rPr lang="en-US" b="0"/>
              <a:t>subtracting a constant to the rhs. If we add d, the </a:t>
            </a:r>
          </a:p>
          <a:p>
            <a:r>
              <a:rPr lang="en-US" b="0"/>
              <a:t>curve starts at y=d rather than 0 when x=c.</a:t>
            </a:r>
            <a:endParaRPr lang="en-GB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Re-scaling tricks summarized</a:t>
            </a:r>
            <a:br>
              <a:rPr lang="en-US" sz="2800" smtClean="0">
                <a:latin typeface="Comic Sans MS" pitchFamily="66" charset="0"/>
              </a:rPr>
            </a:br>
            <a:r>
              <a:rPr lang="en-US" sz="2800" smtClean="0">
                <a:latin typeface="Comic Sans MS" pitchFamily="66" charset="0"/>
              </a:rPr>
              <a:t>(illustrated with MM)</a:t>
            </a: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5608638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One more trick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96913"/>
            <a:ext cx="6172200" cy="616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5068888" y="3790950"/>
          <a:ext cx="1792287" cy="1444625"/>
        </p:xfrm>
        <a:graphic>
          <a:graphicData uri="http://schemas.openxmlformats.org/presentationml/2006/ole">
            <p:oleObj spid="_x0000_s17410" name="Equation" r:id="rId5" imgW="825480" imgH="660240" progId="Equation.3">
              <p:embed/>
            </p:oleObj>
          </a:graphicData>
        </a:graphic>
      </p:graphicFrame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2133600" y="2057400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c=1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5599113" y="1905000"/>
            <a:ext cx="649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c=2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2322513" y="5176838"/>
            <a:ext cx="879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c=0.5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4343400" y="4800600"/>
            <a:ext cx="4537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Raising the denominator to</a:t>
            </a:r>
          </a:p>
          <a:p>
            <a:r>
              <a:rPr lang="en-US" b="0"/>
              <a:t>a power creates a flexible family of</a:t>
            </a:r>
          </a:p>
          <a:p>
            <a:r>
              <a:rPr lang="en-US" b="0"/>
              <a:t>curves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Rational functions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676400"/>
            <a:ext cx="7721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Advantages: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Flexible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Good convergence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Useful for representing asymptotic processes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Disadvantages: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Complicated to analyze at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Approach asymptotes quite slowly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43000"/>
            <a:ext cx="624840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800" b="0" kern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Rational functions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Exponential functions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704850" y="2070100"/>
          <a:ext cx="3409950" cy="3325813"/>
        </p:xfrm>
        <a:graphic>
          <a:graphicData uri="http://schemas.openxmlformats.org/presentationml/2006/ole">
            <p:oleObj spid="_x0000_s18434" name="Equation" r:id="rId4" imgW="1041120" imgH="1015920" progId="Equation.3">
              <p:embed/>
            </p:oleObj>
          </a:graphicData>
        </a:graphic>
      </p:graphicFrame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565525" y="2251075"/>
            <a:ext cx="165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Exponential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505200" y="3048000"/>
            <a:ext cx="293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Saturating exponential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4156075" y="4038600"/>
            <a:ext cx="201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Similar to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lingo and notation: Static models</a:t>
            </a:r>
            <a:endParaRPr lang="en-GB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276600" y="2133600"/>
          <a:ext cx="2049463" cy="1809750"/>
        </p:xfrm>
        <a:graphic>
          <a:graphicData uri="http://schemas.openxmlformats.org/presentationml/2006/ole">
            <p:oleObj spid="_x0000_s1026" name="Equation" r:id="rId3" imgW="761760" imgH="672840" progId="Equation.3">
              <p:embed/>
            </p:oleObj>
          </a:graphicData>
        </a:graphic>
      </p:graphicFrame>
      <p:sp>
        <p:nvSpPr>
          <p:cNvPr id="1028" name="TextBox 5"/>
          <p:cNvSpPr txBox="1">
            <a:spLocks noChangeArrowheads="1"/>
          </p:cNvSpPr>
          <p:nvPr/>
        </p:nvSpPr>
        <p:spPr bwMode="auto">
          <a:xfrm>
            <a:off x="228600" y="2514600"/>
            <a:ext cx="185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Prediction or </a:t>
            </a:r>
          </a:p>
          <a:p>
            <a:r>
              <a:rPr lang="en-US" b="0"/>
              <a:t>dependent</a:t>
            </a:r>
          </a:p>
          <a:p>
            <a:r>
              <a:rPr lang="en-US" b="0"/>
              <a:t>variable</a:t>
            </a:r>
            <a:endParaRPr lang="en-GB" b="0"/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3352800" y="3505200"/>
            <a:ext cx="2274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Parameter vector</a:t>
            </a:r>
            <a:endParaRPr lang="en-GB" b="0"/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5878513" y="3048000"/>
            <a:ext cx="289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Independent variables</a:t>
            </a:r>
            <a:endParaRPr lang="en-GB" b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2667000"/>
            <a:ext cx="1447800" cy="914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4495800" y="2667000"/>
            <a:ext cx="0" cy="914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5410200" y="2438400"/>
            <a:ext cx="1143000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Exponential: Decline in maximum potential growth as a function of crowding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1828800" y="5719763"/>
          <a:ext cx="4521200" cy="688975"/>
        </p:xfrm>
        <a:graphic>
          <a:graphicData uri="http://schemas.openxmlformats.org/presentationml/2006/ole">
            <p:oleObj spid="_x0000_s19458" name="Equation" r:id="rId4" imgW="1752480" imgH="266400" progId="Equation.3">
              <p:embed/>
            </p:oleObj>
          </a:graphicData>
        </a:graphic>
      </p:graphicFrame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371600" y="1371600"/>
            <a:ext cx="5470525" cy="392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1854200" y="1847850"/>
            <a:ext cx="4570413" cy="3200400"/>
          </a:xfrm>
          <a:prstGeom prst="rect">
            <a:avLst/>
          </a:prstGeom>
          <a:solidFill>
            <a:srgbClr val="FFFFFF"/>
          </a:solidFill>
          <a:ln w="158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1854200" y="5048250"/>
            <a:ext cx="45704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 flipV="1">
            <a:off x="1854200" y="5048250"/>
            <a:ext cx="1588" cy="460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 flipV="1">
            <a:off x="4710113" y="5048250"/>
            <a:ext cx="1587" cy="460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1854200" y="1847850"/>
            <a:ext cx="45704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6" name="Rectangle 12"/>
          <p:cNvSpPr>
            <a:spLocks noChangeArrowheads="1"/>
          </p:cNvSpPr>
          <p:nvPr/>
        </p:nvSpPr>
        <p:spPr bwMode="auto">
          <a:xfrm rot="-5382987">
            <a:off x="-192087" y="3433762"/>
            <a:ext cx="3187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Effect on growth (Growth multiplier)</a:t>
            </a:r>
            <a:endParaRPr lang="en-US" b="0" dirty="0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V="1">
            <a:off x="1854200" y="1847850"/>
            <a:ext cx="1588" cy="3200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1808163" y="5048250"/>
            <a:ext cx="46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1808163" y="2138363"/>
            <a:ext cx="4603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0" name="Rectangle 16"/>
          <p:cNvSpPr>
            <a:spLocks noChangeArrowheads="1"/>
          </p:cNvSpPr>
          <p:nvPr/>
        </p:nvSpPr>
        <p:spPr bwMode="auto">
          <a:xfrm>
            <a:off x="1674813" y="4978400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sz="1400" b="0"/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1674813" y="20669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400" b="0"/>
          </a:p>
        </p:txBody>
      </p:sp>
      <p:sp>
        <p:nvSpPr>
          <p:cNvPr id="19472" name="Line 18"/>
          <p:cNvSpPr>
            <a:spLocks noChangeShapeType="1"/>
          </p:cNvSpPr>
          <p:nvPr/>
        </p:nvSpPr>
        <p:spPr bwMode="auto">
          <a:xfrm flipV="1">
            <a:off x="6424613" y="1847850"/>
            <a:ext cx="1587" cy="3200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3" name="Freeform 19"/>
          <p:cNvSpPr>
            <a:spLocks/>
          </p:cNvSpPr>
          <p:nvPr/>
        </p:nvSpPr>
        <p:spPr bwMode="auto">
          <a:xfrm flipV="1">
            <a:off x="1854200" y="2138363"/>
            <a:ext cx="4284663" cy="2909887"/>
          </a:xfrm>
          <a:custGeom>
            <a:avLst/>
            <a:gdLst>
              <a:gd name="T0" fmla="*/ 0 w 4687"/>
              <a:gd name="T1" fmla="*/ 2147483647 h 3181"/>
              <a:gd name="T2" fmla="*/ 2147483647 w 4687"/>
              <a:gd name="T3" fmla="*/ 2147483647 h 3181"/>
              <a:gd name="T4" fmla="*/ 2147483647 w 4687"/>
              <a:gd name="T5" fmla="*/ 2147483647 h 3181"/>
              <a:gd name="T6" fmla="*/ 2147483647 w 4687"/>
              <a:gd name="T7" fmla="*/ 2147483647 h 3181"/>
              <a:gd name="T8" fmla="*/ 2147483647 w 4687"/>
              <a:gd name="T9" fmla="*/ 2147483647 h 3181"/>
              <a:gd name="T10" fmla="*/ 2147483647 w 4687"/>
              <a:gd name="T11" fmla="*/ 2147483647 h 3181"/>
              <a:gd name="T12" fmla="*/ 2147483647 w 4687"/>
              <a:gd name="T13" fmla="*/ 2147483647 h 3181"/>
              <a:gd name="T14" fmla="*/ 2147483647 w 4687"/>
              <a:gd name="T15" fmla="*/ 2147483647 h 3181"/>
              <a:gd name="T16" fmla="*/ 2147483647 w 4687"/>
              <a:gd name="T17" fmla="*/ 2147483647 h 3181"/>
              <a:gd name="T18" fmla="*/ 2147483647 w 4687"/>
              <a:gd name="T19" fmla="*/ 2147483647 h 3181"/>
              <a:gd name="T20" fmla="*/ 2147483647 w 4687"/>
              <a:gd name="T21" fmla="*/ 2147483647 h 3181"/>
              <a:gd name="T22" fmla="*/ 2147483647 w 4687"/>
              <a:gd name="T23" fmla="*/ 2147483647 h 3181"/>
              <a:gd name="T24" fmla="*/ 2147483647 w 4687"/>
              <a:gd name="T25" fmla="*/ 2147483647 h 3181"/>
              <a:gd name="T26" fmla="*/ 2147483647 w 4687"/>
              <a:gd name="T27" fmla="*/ 2147483647 h 3181"/>
              <a:gd name="T28" fmla="*/ 2147483647 w 4687"/>
              <a:gd name="T29" fmla="*/ 2147483647 h 3181"/>
              <a:gd name="T30" fmla="*/ 2147483647 w 4687"/>
              <a:gd name="T31" fmla="*/ 1531355235 h 3181"/>
              <a:gd name="T32" fmla="*/ 2147483647 w 4687"/>
              <a:gd name="T33" fmla="*/ 765678075 h 3181"/>
              <a:gd name="T34" fmla="*/ 2147483647 w 4687"/>
              <a:gd name="T35" fmla="*/ 765678075 h 3181"/>
              <a:gd name="T36" fmla="*/ 2147483647 w 4687"/>
              <a:gd name="T37" fmla="*/ 0 h 3181"/>
              <a:gd name="T38" fmla="*/ 2147483647 w 4687"/>
              <a:gd name="T39" fmla="*/ 0 h 3181"/>
              <a:gd name="T40" fmla="*/ 2147483647 w 4687"/>
              <a:gd name="T41" fmla="*/ 0 h 3181"/>
              <a:gd name="T42" fmla="*/ 2147483647 w 4687"/>
              <a:gd name="T43" fmla="*/ 0 h 3181"/>
              <a:gd name="T44" fmla="*/ 2147483647 w 4687"/>
              <a:gd name="T45" fmla="*/ 0 h 3181"/>
              <a:gd name="T46" fmla="*/ 2147483647 w 4687"/>
              <a:gd name="T47" fmla="*/ 0 h 3181"/>
              <a:gd name="T48" fmla="*/ 2147483647 w 4687"/>
              <a:gd name="T49" fmla="*/ 0 h 3181"/>
              <a:gd name="T50" fmla="*/ 2147483647 w 4687"/>
              <a:gd name="T51" fmla="*/ 0 h 3181"/>
              <a:gd name="T52" fmla="*/ 2147483647 w 4687"/>
              <a:gd name="T53" fmla="*/ 0 h 3181"/>
              <a:gd name="T54" fmla="*/ 2147483647 w 4687"/>
              <a:gd name="T55" fmla="*/ 0 h 3181"/>
              <a:gd name="T56" fmla="*/ 2147483647 w 4687"/>
              <a:gd name="T57" fmla="*/ 0 h 3181"/>
              <a:gd name="T58" fmla="*/ 2147483647 w 4687"/>
              <a:gd name="T59" fmla="*/ 0 h 318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687"/>
              <a:gd name="T91" fmla="*/ 0 h 3181"/>
              <a:gd name="T92" fmla="*/ 4687 w 4687"/>
              <a:gd name="T93" fmla="*/ 3181 h 318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687" h="3181">
                <a:moveTo>
                  <a:pt x="0" y="3181"/>
                </a:moveTo>
                <a:lnTo>
                  <a:pt x="312" y="827"/>
                </a:lnTo>
                <a:lnTo>
                  <a:pt x="468" y="493"/>
                </a:lnTo>
                <a:lnTo>
                  <a:pt x="625" y="304"/>
                </a:lnTo>
                <a:lnTo>
                  <a:pt x="781" y="192"/>
                </a:lnTo>
                <a:lnTo>
                  <a:pt x="937" y="124"/>
                </a:lnTo>
                <a:lnTo>
                  <a:pt x="1093" y="81"/>
                </a:lnTo>
                <a:lnTo>
                  <a:pt x="1250" y="53"/>
                </a:lnTo>
                <a:lnTo>
                  <a:pt x="1406" y="35"/>
                </a:lnTo>
                <a:lnTo>
                  <a:pt x="1562" y="24"/>
                </a:lnTo>
                <a:lnTo>
                  <a:pt x="1718" y="16"/>
                </a:lnTo>
                <a:lnTo>
                  <a:pt x="1875" y="11"/>
                </a:lnTo>
                <a:lnTo>
                  <a:pt x="2031" y="7"/>
                </a:lnTo>
                <a:lnTo>
                  <a:pt x="2187" y="5"/>
                </a:lnTo>
                <a:lnTo>
                  <a:pt x="2343" y="3"/>
                </a:lnTo>
                <a:lnTo>
                  <a:pt x="2500" y="2"/>
                </a:lnTo>
                <a:lnTo>
                  <a:pt x="2656" y="1"/>
                </a:lnTo>
                <a:lnTo>
                  <a:pt x="2812" y="1"/>
                </a:lnTo>
                <a:lnTo>
                  <a:pt x="2968" y="0"/>
                </a:lnTo>
                <a:lnTo>
                  <a:pt x="3125" y="0"/>
                </a:lnTo>
                <a:lnTo>
                  <a:pt x="3281" y="0"/>
                </a:lnTo>
                <a:lnTo>
                  <a:pt x="3437" y="0"/>
                </a:lnTo>
                <a:lnTo>
                  <a:pt x="3593" y="0"/>
                </a:lnTo>
                <a:lnTo>
                  <a:pt x="3750" y="0"/>
                </a:lnTo>
                <a:lnTo>
                  <a:pt x="3906" y="0"/>
                </a:lnTo>
                <a:lnTo>
                  <a:pt x="4062" y="0"/>
                </a:lnTo>
                <a:lnTo>
                  <a:pt x="4218" y="0"/>
                </a:lnTo>
                <a:lnTo>
                  <a:pt x="4374" y="0"/>
                </a:lnTo>
                <a:lnTo>
                  <a:pt x="4531" y="0"/>
                </a:lnTo>
                <a:lnTo>
                  <a:pt x="4687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4" name="Freeform 20"/>
          <p:cNvSpPr>
            <a:spLocks/>
          </p:cNvSpPr>
          <p:nvPr/>
        </p:nvSpPr>
        <p:spPr bwMode="auto">
          <a:xfrm flipV="1">
            <a:off x="1854200" y="2138363"/>
            <a:ext cx="4284663" cy="2890837"/>
          </a:xfrm>
          <a:custGeom>
            <a:avLst/>
            <a:gdLst>
              <a:gd name="T0" fmla="*/ 0 w 4687"/>
              <a:gd name="T1" fmla="*/ 2147483647 h 3161"/>
              <a:gd name="T2" fmla="*/ 2147483647 w 4687"/>
              <a:gd name="T3" fmla="*/ 2147483647 h 3161"/>
              <a:gd name="T4" fmla="*/ 2147483647 w 4687"/>
              <a:gd name="T5" fmla="*/ 2147483647 h 3161"/>
              <a:gd name="T6" fmla="*/ 2147483647 w 4687"/>
              <a:gd name="T7" fmla="*/ 2147483647 h 3161"/>
              <a:gd name="T8" fmla="*/ 2147483647 w 4687"/>
              <a:gd name="T9" fmla="*/ 2147483647 h 3161"/>
              <a:gd name="T10" fmla="*/ 2147483647 w 4687"/>
              <a:gd name="T11" fmla="*/ 2147483647 h 3161"/>
              <a:gd name="T12" fmla="*/ 2147483647 w 4687"/>
              <a:gd name="T13" fmla="*/ 2147483647 h 3161"/>
              <a:gd name="T14" fmla="*/ 2147483647 w 4687"/>
              <a:gd name="T15" fmla="*/ 2147483647 h 3161"/>
              <a:gd name="T16" fmla="*/ 2147483647 w 4687"/>
              <a:gd name="T17" fmla="*/ 2147483647 h 3161"/>
              <a:gd name="T18" fmla="*/ 2147483647 w 4687"/>
              <a:gd name="T19" fmla="*/ 2147483647 h 3161"/>
              <a:gd name="T20" fmla="*/ 2147483647 w 4687"/>
              <a:gd name="T21" fmla="*/ 2147483647 h 3161"/>
              <a:gd name="T22" fmla="*/ 2147483647 w 4687"/>
              <a:gd name="T23" fmla="*/ 2147483647 h 3161"/>
              <a:gd name="T24" fmla="*/ 2147483647 w 4687"/>
              <a:gd name="T25" fmla="*/ 2147483647 h 3161"/>
              <a:gd name="T26" fmla="*/ 2147483647 w 4687"/>
              <a:gd name="T27" fmla="*/ 2147483647 h 3161"/>
              <a:gd name="T28" fmla="*/ 2147483647 w 4687"/>
              <a:gd name="T29" fmla="*/ 2147483647 h 3161"/>
              <a:gd name="T30" fmla="*/ 2147483647 w 4687"/>
              <a:gd name="T31" fmla="*/ 2147483647 h 3161"/>
              <a:gd name="T32" fmla="*/ 2147483647 w 4687"/>
              <a:gd name="T33" fmla="*/ 2147483647 h 3161"/>
              <a:gd name="T34" fmla="*/ 2147483647 w 4687"/>
              <a:gd name="T35" fmla="*/ 2147483647 h 3161"/>
              <a:gd name="T36" fmla="*/ 2147483647 w 4687"/>
              <a:gd name="T37" fmla="*/ 2147483647 h 3161"/>
              <a:gd name="T38" fmla="*/ 2147483647 w 4687"/>
              <a:gd name="T39" fmla="*/ 2147483647 h 3161"/>
              <a:gd name="T40" fmla="*/ 2147483647 w 4687"/>
              <a:gd name="T41" fmla="*/ 2147483647 h 3161"/>
              <a:gd name="T42" fmla="*/ 2147483647 w 4687"/>
              <a:gd name="T43" fmla="*/ 2147483647 h 3161"/>
              <a:gd name="T44" fmla="*/ 2147483647 w 4687"/>
              <a:gd name="T45" fmla="*/ 2147483647 h 3161"/>
              <a:gd name="T46" fmla="*/ 2147483647 w 4687"/>
              <a:gd name="T47" fmla="*/ 2147483647 h 3161"/>
              <a:gd name="T48" fmla="*/ 2147483647 w 4687"/>
              <a:gd name="T49" fmla="*/ 2147483647 h 3161"/>
              <a:gd name="T50" fmla="*/ 2147483647 w 4687"/>
              <a:gd name="T51" fmla="*/ 2147483647 h 3161"/>
              <a:gd name="T52" fmla="*/ 2147483647 w 4687"/>
              <a:gd name="T53" fmla="*/ 2147483647 h 3161"/>
              <a:gd name="T54" fmla="*/ 2147483647 w 4687"/>
              <a:gd name="T55" fmla="*/ 2147483647 h 3161"/>
              <a:gd name="T56" fmla="*/ 2147483647 w 4687"/>
              <a:gd name="T57" fmla="*/ 2147483647 h 3161"/>
              <a:gd name="T58" fmla="*/ 2147483647 w 4687"/>
              <a:gd name="T59" fmla="*/ 0 h 316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687"/>
              <a:gd name="T91" fmla="*/ 0 h 3161"/>
              <a:gd name="T92" fmla="*/ 4687 w 4687"/>
              <a:gd name="T93" fmla="*/ 3161 h 316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687" h="3161">
                <a:moveTo>
                  <a:pt x="0" y="3161"/>
                </a:moveTo>
                <a:lnTo>
                  <a:pt x="312" y="3161"/>
                </a:lnTo>
                <a:lnTo>
                  <a:pt x="468" y="3160"/>
                </a:lnTo>
                <a:lnTo>
                  <a:pt x="625" y="3156"/>
                </a:lnTo>
                <a:lnTo>
                  <a:pt x="781" y="3149"/>
                </a:lnTo>
                <a:lnTo>
                  <a:pt x="937" y="3136"/>
                </a:lnTo>
                <a:lnTo>
                  <a:pt x="1093" y="3114"/>
                </a:lnTo>
                <a:lnTo>
                  <a:pt x="1250" y="3081"/>
                </a:lnTo>
                <a:lnTo>
                  <a:pt x="1406" y="3033"/>
                </a:lnTo>
                <a:lnTo>
                  <a:pt x="1562" y="2969"/>
                </a:lnTo>
                <a:lnTo>
                  <a:pt x="1718" y="2883"/>
                </a:lnTo>
                <a:lnTo>
                  <a:pt x="1875" y="2775"/>
                </a:lnTo>
                <a:lnTo>
                  <a:pt x="2031" y="2641"/>
                </a:lnTo>
                <a:lnTo>
                  <a:pt x="2187" y="2482"/>
                </a:lnTo>
                <a:lnTo>
                  <a:pt x="2343" y="2298"/>
                </a:lnTo>
                <a:lnTo>
                  <a:pt x="2500" y="2092"/>
                </a:lnTo>
                <a:lnTo>
                  <a:pt x="2656" y="1867"/>
                </a:lnTo>
                <a:lnTo>
                  <a:pt x="2812" y="1630"/>
                </a:lnTo>
                <a:lnTo>
                  <a:pt x="2968" y="1389"/>
                </a:lnTo>
                <a:lnTo>
                  <a:pt x="3125" y="1150"/>
                </a:lnTo>
                <a:lnTo>
                  <a:pt x="3281" y="923"/>
                </a:lnTo>
                <a:lnTo>
                  <a:pt x="3437" y="715"/>
                </a:lnTo>
                <a:lnTo>
                  <a:pt x="3593" y="533"/>
                </a:lnTo>
                <a:lnTo>
                  <a:pt x="3750" y="380"/>
                </a:lnTo>
                <a:lnTo>
                  <a:pt x="3906" y="256"/>
                </a:lnTo>
                <a:lnTo>
                  <a:pt x="4062" y="162"/>
                </a:lnTo>
                <a:lnTo>
                  <a:pt x="4218" y="94"/>
                </a:lnTo>
                <a:lnTo>
                  <a:pt x="4374" y="48"/>
                </a:lnTo>
                <a:lnTo>
                  <a:pt x="4531" y="18"/>
                </a:lnTo>
                <a:lnTo>
                  <a:pt x="4687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75" name="Oval 21"/>
          <p:cNvSpPr>
            <a:spLocks noChangeArrowheads="1"/>
          </p:cNvSpPr>
          <p:nvPr/>
        </p:nvSpPr>
        <p:spPr bwMode="auto">
          <a:xfrm>
            <a:off x="1819275" y="2101850"/>
            <a:ext cx="71438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Oval 22"/>
          <p:cNvSpPr>
            <a:spLocks noChangeArrowheads="1"/>
          </p:cNvSpPr>
          <p:nvPr/>
        </p:nvSpPr>
        <p:spPr bwMode="auto">
          <a:xfrm>
            <a:off x="2103438" y="425608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7" name="Oval 23"/>
          <p:cNvSpPr>
            <a:spLocks noChangeArrowheads="1"/>
          </p:cNvSpPr>
          <p:nvPr/>
        </p:nvSpPr>
        <p:spPr bwMode="auto">
          <a:xfrm>
            <a:off x="2246313" y="456088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Oval 24"/>
          <p:cNvSpPr>
            <a:spLocks noChangeArrowheads="1"/>
          </p:cNvSpPr>
          <p:nvPr/>
        </p:nvSpPr>
        <p:spPr bwMode="auto">
          <a:xfrm>
            <a:off x="2390775" y="4733925"/>
            <a:ext cx="71438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Oval 25"/>
          <p:cNvSpPr>
            <a:spLocks noChangeArrowheads="1"/>
          </p:cNvSpPr>
          <p:nvPr/>
        </p:nvSpPr>
        <p:spPr bwMode="auto">
          <a:xfrm>
            <a:off x="2533650" y="4835525"/>
            <a:ext cx="69850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Oval 26"/>
          <p:cNvSpPr>
            <a:spLocks noChangeArrowheads="1"/>
          </p:cNvSpPr>
          <p:nvPr/>
        </p:nvSpPr>
        <p:spPr bwMode="auto">
          <a:xfrm>
            <a:off x="2674938" y="4899025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Oval 27"/>
          <p:cNvSpPr>
            <a:spLocks noChangeArrowheads="1"/>
          </p:cNvSpPr>
          <p:nvPr/>
        </p:nvSpPr>
        <p:spPr bwMode="auto">
          <a:xfrm>
            <a:off x="2817813" y="4937125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Oval 28"/>
          <p:cNvSpPr>
            <a:spLocks noChangeArrowheads="1"/>
          </p:cNvSpPr>
          <p:nvPr/>
        </p:nvSpPr>
        <p:spPr bwMode="auto">
          <a:xfrm>
            <a:off x="2962275" y="4964113"/>
            <a:ext cx="69850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Oval 29"/>
          <p:cNvSpPr>
            <a:spLocks noChangeArrowheads="1"/>
          </p:cNvSpPr>
          <p:nvPr/>
        </p:nvSpPr>
        <p:spPr bwMode="auto">
          <a:xfrm>
            <a:off x="3103563" y="497998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Oval 30"/>
          <p:cNvSpPr>
            <a:spLocks noChangeArrowheads="1"/>
          </p:cNvSpPr>
          <p:nvPr/>
        </p:nvSpPr>
        <p:spPr bwMode="auto">
          <a:xfrm>
            <a:off x="3246438" y="4989513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Oval 31"/>
          <p:cNvSpPr>
            <a:spLocks noChangeArrowheads="1"/>
          </p:cNvSpPr>
          <p:nvPr/>
        </p:nvSpPr>
        <p:spPr bwMode="auto">
          <a:xfrm>
            <a:off x="3389313" y="4997450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Oval 32"/>
          <p:cNvSpPr>
            <a:spLocks noChangeArrowheads="1"/>
          </p:cNvSpPr>
          <p:nvPr/>
        </p:nvSpPr>
        <p:spPr bwMode="auto">
          <a:xfrm>
            <a:off x="3532188" y="5002213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Oval 33"/>
          <p:cNvSpPr>
            <a:spLocks noChangeArrowheads="1"/>
          </p:cNvSpPr>
          <p:nvPr/>
        </p:nvSpPr>
        <p:spPr bwMode="auto">
          <a:xfrm>
            <a:off x="3675063" y="500538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Oval 34"/>
          <p:cNvSpPr>
            <a:spLocks noChangeArrowheads="1"/>
          </p:cNvSpPr>
          <p:nvPr/>
        </p:nvSpPr>
        <p:spPr bwMode="auto">
          <a:xfrm>
            <a:off x="3817938" y="5006975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9" name="Oval 35"/>
          <p:cNvSpPr>
            <a:spLocks noChangeArrowheads="1"/>
          </p:cNvSpPr>
          <p:nvPr/>
        </p:nvSpPr>
        <p:spPr bwMode="auto">
          <a:xfrm>
            <a:off x="3960813" y="5008563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0" name="Oval 36"/>
          <p:cNvSpPr>
            <a:spLocks noChangeArrowheads="1"/>
          </p:cNvSpPr>
          <p:nvPr/>
        </p:nvSpPr>
        <p:spPr bwMode="auto">
          <a:xfrm>
            <a:off x="4103688" y="5010150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1" name="Oval 37"/>
          <p:cNvSpPr>
            <a:spLocks noChangeArrowheads="1"/>
          </p:cNvSpPr>
          <p:nvPr/>
        </p:nvSpPr>
        <p:spPr bwMode="auto">
          <a:xfrm>
            <a:off x="4246563" y="5010150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Oval 38"/>
          <p:cNvSpPr>
            <a:spLocks noChangeArrowheads="1"/>
          </p:cNvSpPr>
          <p:nvPr/>
        </p:nvSpPr>
        <p:spPr bwMode="auto">
          <a:xfrm>
            <a:off x="4389438" y="5010150"/>
            <a:ext cx="71437" cy="71438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Oval 39"/>
          <p:cNvSpPr>
            <a:spLocks noChangeArrowheads="1"/>
          </p:cNvSpPr>
          <p:nvPr/>
        </p:nvSpPr>
        <p:spPr bwMode="auto">
          <a:xfrm>
            <a:off x="4532313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Oval 40"/>
          <p:cNvSpPr>
            <a:spLocks noChangeArrowheads="1"/>
          </p:cNvSpPr>
          <p:nvPr/>
        </p:nvSpPr>
        <p:spPr bwMode="auto">
          <a:xfrm>
            <a:off x="4675188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Oval 41"/>
          <p:cNvSpPr>
            <a:spLocks noChangeArrowheads="1"/>
          </p:cNvSpPr>
          <p:nvPr/>
        </p:nvSpPr>
        <p:spPr bwMode="auto">
          <a:xfrm>
            <a:off x="4818063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Oval 42"/>
          <p:cNvSpPr>
            <a:spLocks noChangeArrowheads="1"/>
          </p:cNvSpPr>
          <p:nvPr/>
        </p:nvSpPr>
        <p:spPr bwMode="auto">
          <a:xfrm>
            <a:off x="4960938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7" name="Oval 43"/>
          <p:cNvSpPr>
            <a:spLocks noChangeArrowheads="1"/>
          </p:cNvSpPr>
          <p:nvPr/>
        </p:nvSpPr>
        <p:spPr bwMode="auto">
          <a:xfrm>
            <a:off x="5103813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8" name="Oval 44"/>
          <p:cNvSpPr>
            <a:spLocks noChangeArrowheads="1"/>
          </p:cNvSpPr>
          <p:nvPr/>
        </p:nvSpPr>
        <p:spPr bwMode="auto">
          <a:xfrm>
            <a:off x="5246688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9" name="Oval 45"/>
          <p:cNvSpPr>
            <a:spLocks noChangeArrowheads="1"/>
          </p:cNvSpPr>
          <p:nvPr/>
        </p:nvSpPr>
        <p:spPr bwMode="auto">
          <a:xfrm>
            <a:off x="5389563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0" name="Oval 46"/>
          <p:cNvSpPr>
            <a:spLocks noChangeArrowheads="1"/>
          </p:cNvSpPr>
          <p:nvPr/>
        </p:nvSpPr>
        <p:spPr bwMode="auto">
          <a:xfrm>
            <a:off x="5532438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1" name="Oval 47"/>
          <p:cNvSpPr>
            <a:spLocks noChangeArrowheads="1"/>
          </p:cNvSpPr>
          <p:nvPr/>
        </p:nvSpPr>
        <p:spPr bwMode="auto">
          <a:xfrm>
            <a:off x="5673725" y="5011738"/>
            <a:ext cx="71438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2" name="Oval 48"/>
          <p:cNvSpPr>
            <a:spLocks noChangeArrowheads="1"/>
          </p:cNvSpPr>
          <p:nvPr/>
        </p:nvSpPr>
        <p:spPr bwMode="auto">
          <a:xfrm>
            <a:off x="5816600" y="5011738"/>
            <a:ext cx="71438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3" name="Oval 49"/>
          <p:cNvSpPr>
            <a:spLocks noChangeArrowheads="1"/>
          </p:cNvSpPr>
          <p:nvPr/>
        </p:nvSpPr>
        <p:spPr bwMode="auto">
          <a:xfrm>
            <a:off x="5961063" y="5011738"/>
            <a:ext cx="71437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4" name="Oval 50"/>
          <p:cNvSpPr>
            <a:spLocks noChangeArrowheads="1"/>
          </p:cNvSpPr>
          <p:nvPr/>
        </p:nvSpPr>
        <p:spPr bwMode="auto">
          <a:xfrm>
            <a:off x="6102350" y="5011738"/>
            <a:ext cx="71438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5" name="Oval 51"/>
          <p:cNvSpPr>
            <a:spLocks noChangeArrowheads="1"/>
          </p:cNvSpPr>
          <p:nvPr/>
        </p:nvSpPr>
        <p:spPr bwMode="auto">
          <a:xfrm>
            <a:off x="1819275" y="2101850"/>
            <a:ext cx="71438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6" name="Oval 52"/>
          <p:cNvSpPr>
            <a:spLocks noChangeArrowheads="1"/>
          </p:cNvSpPr>
          <p:nvPr/>
        </p:nvSpPr>
        <p:spPr bwMode="auto">
          <a:xfrm>
            <a:off x="2103438" y="2101850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7" name="Oval 53"/>
          <p:cNvSpPr>
            <a:spLocks noChangeArrowheads="1"/>
          </p:cNvSpPr>
          <p:nvPr/>
        </p:nvSpPr>
        <p:spPr bwMode="auto">
          <a:xfrm>
            <a:off x="2246313" y="2103438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8" name="Oval 54"/>
          <p:cNvSpPr>
            <a:spLocks noChangeArrowheads="1"/>
          </p:cNvSpPr>
          <p:nvPr/>
        </p:nvSpPr>
        <p:spPr bwMode="auto">
          <a:xfrm>
            <a:off x="2390775" y="2106613"/>
            <a:ext cx="71438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9" name="Oval 55"/>
          <p:cNvSpPr>
            <a:spLocks noChangeArrowheads="1"/>
          </p:cNvSpPr>
          <p:nvPr/>
        </p:nvSpPr>
        <p:spPr bwMode="auto">
          <a:xfrm>
            <a:off x="2533650" y="2112963"/>
            <a:ext cx="69850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0" name="Oval 56"/>
          <p:cNvSpPr>
            <a:spLocks noChangeArrowheads="1"/>
          </p:cNvSpPr>
          <p:nvPr/>
        </p:nvSpPr>
        <p:spPr bwMode="auto">
          <a:xfrm>
            <a:off x="2674938" y="2125663"/>
            <a:ext cx="71437" cy="69850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1" name="Oval 57"/>
          <p:cNvSpPr>
            <a:spLocks noChangeArrowheads="1"/>
          </p:cNvSpPr>
          <p:nvPr/>
        </p:nvSpPr>
        <p:spPr bwMode="auto">
          <a:xfrm>
            <a:off x="2817813" y="214471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2" name="Oval 58"/>
          <p:cNvSpPr>
            <a:spLocks noChangeArrowheads="1"/>
          </p:cNvSpPr>
          <p:nvPr/>
        </p:nvSpPr>
        <p:spPr bwMode="auto">
          <a:xfrm>
            <a:off x="2962275" y="2174875"/>
            <a:ext cx="69850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3" name="Oval 59"/>
          <p:cNvSpPr>
            <a:spLocks noChangeArrowheads="1"/>
          </p:cNvSpPr>
          <p:nvPr/>
        </p:nvSpPr>
        <p:spPr bwMode="auto">
          <a:xfrm>
            <a:off x="3103563" y="22193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4" name="Oval 60"/>
          <p:cNvSpPr>
            <a:spLocks noChangeArrowheads="1"/>
          </p:cNvSpPr>
          <p:nvPr/>
        </p:nvSpPr>
        <p:spPr bwMode="auto">
          <a:xfrm>
            <a:off x="3246438" y="227806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5" name="Oval 61"/>
          <p:cNvSpPr>
            <a:spLocks noChangeArrowheads="1"/>
          </p:cNvSpPr>
          <p:nvPr/>
        </p:nvSpPr>
        <p:spPr bwMode="auto">
          <a:xfrm>
            <a:off x="3389313" y="2355850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6" name="Oval 62"/>
          <p:cNvSpPr>
            <a:spLocks noChangeArrowheads="1"/>
          </p:cNvSpPr>
          <p:nvPr/>
        </p:nvSpPr>
        <p:spPr bwMode="auto">
          <a:xfrm>
            <a:off x="3532188" y="2455863"/>
            <a:ext cx="71437" cy="69850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7" name="Oval 63"/>
          <p:cNvSpPr>
            <a:spLocks noChangeArrowheads="1"/>
          </p:cNvSpPr>
          <p:nvPr/>
        </p:nvSpPr>
        <p:spPr bwMode="auto">
          <a:xfrm>
            <a:off x="3675063" y="2578100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8" name="Oval 64"/>
          <p:cNvSpPr>
            <a:spLocks noChangeArrowheads="1"/>
          </p:cNvSpPr>
          <p:nvPr/>
        </p:nvSpPr>
        <p:spPr bwMode="auto">
          <a:xfrm>
            <a:off x="3817938" y="272256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9" name="Oval 65"/>
          <p:cNvSpPr>
            <a:spLocks noChangeArrowheads="1"/>
          </p:cNvSpPr>
          <p:nvPr/>
        </p:nvSpPr>
        <p:spPr bwMode="auto">
          <a:xfrm>
            <a:off x="3960813" y="2890838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0" name="Oval 66"/>
          <p:cNvSpPr>
            <a:spLocks noChangeArrowheads="1"/>
          </p:cNvSpPr>
          <p:nvPr/>
        </p:nvSpPr>
        <p:spPr bwMode="auto">
          <a:xfrm>
            <a:off x="4103688" y="3079750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1" name="Oval 67"/>
          <p:cNvSpPr>
            <a:spLocks noChangeArrowheads="1"/>
          </p:cNvSpPr>
          <p:nvPr/>
        </p:nvSpPr>
        <p:spPr bwMode="auto">
          <a:xfrm>
            <a:off x="4246563" y="32861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2" name="Oval 68"/>
          <p:cNvSpPr>
            <a:spLocks noChangeArrowheads="1"/>
          </p:cNvSpPr>
          <p:nvPr/>
        </p:nvSpPr>
        <p:spPr bwMode="auto">
          <a:xfrm>
            <a:off x="4389438" y="35020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3" name="Oval 69"/>
          <p:cNvSpPr>
            <a:spLocks noChangeArrowheads="1"/>
          </p:cNvSpPr>
          <p:nvPr/>
        </p:nvSpPr>
        <p:spPr bwMode="auto">
          <a:xfrm>
            <a:off x="4532313" y="3722688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4" name="Oval 70"/>
          <p:cNvSpPr>
            <a:spLocks noChangeArrowheads="1"/>
          </p:cNvSpPr>
          <p:nvPr/>
        </p:nvSpPr>
        <p:spPr bwMode="auto">
          <a:xfrm>
            <a:off x="4675188" y="394176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5" name="Oval 71"/>
          <p:cNvSpPr>
            <a:spLocks noChangeArrowheads="1"/>
          </p:cNvSpPr>
          <p:nvPr/>
        </p:nvSpPr>
        <p:spPr bwMode="auto">
          <a:xfrm>
            <a:off x="4818063" y="41497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6" name="Oval 72"/>
          <p:cNvSpPr>
            <a:spLocks noChangeArrowheads="1"/>
          </p:cNvSpPr>
          <p:nvPr/>
        </p:nvSpPr>
        <p:spPr bwMode="auto">
          <a:xfrm>
            <a:off x="4960938" y="43402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7" name="Oval 73"/>
          <p:cNvSpPr>
            <a:spLocks noChangeArrowheads="1"/>
          </p:cNvSpPr>
          <p:nvPr/>
        </p:nvSpPr>
        <p:spPr bwMode="auto">
          <a:xfrm>
            <a:off x="5103813" y="45053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8" name="Oval 74"/>
          <p:cNvSpPr>
            <a:spLocks noChangeArrowheads="1"/>
          </p:cNvSpPr>
          <p:nvPr/>
        </p:nvSpPr>
        <p:spPr bwMode="auto">
          <a:xfrm>
            <a:off x="5246688" y="464661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9" name="Oval 75"/>
          <p:cNvSpPr>
            <a:spLocks noChangeArrowheads="1"/>
          </p:cNvSpPr>
          <p:nvPr/>
        </p:nvSpPr>
        <p:spPr bwMode="auto">
          <a:xfrm>
            <a:off x="5389563" y="4759325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0" name="Oval 76"/>
          <p:cNvSpPr>
            <a:spLocks noChangeArrowheads="1"/>
          </p:cNvSpPr>
          <p:nvPr/>
        </p:nvSpPr>
        <p:spPr bwMode="auto">
          <a:xfrm>
            <a:off x="5532438" y="4845050"/>
            <a:ext cx="71437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1" name="Oval 77"/>
          <p:cNvSpPr>
            <a:spLocks noChangeArrowheads="1"/>
          </p:cNvSpPr>
          <p:nvPr/>
        </p:nvSpPr>
        <p:spPr bwMode="auto">
          <a:xfrm>
            <a:off x="5673725" y="4906963"/>
            <a:ext cx="71438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2" name="Oval 78"/>
          <p:cNvSpPr>
            <a:spLocks noChangeArrowheads="1"/>
          </p:cNvSpPr>
          <p:nvPr/>
        </p:nvSpPr>
        <p:spPr bwMode="auto">
          <a:xfrm>
            <a:off x="5816600" y="4949825"/>
            <a:ext cx="71438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3" name="Oval 79"/>
          <p:cNvSpPr>
            <a:spLocks noChangeArrowheads="1"/>
          </p:cNvSpPr>
          <p:nvPr/>
        </p:nvSpPr>
        <p:spPr bwMode="auto">
          <a:xfrm>
            <a:off x="5961063" y="4976813"/>
            <a:ext cx="71437" cy="71437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4" name="Oval 80"/>
          <p:cNvSpPr>
            <a:spLocks noChangeArrowheads="1"/>
          </p:cNvSpPr>
          <p:nvPr/>
        </p:nvSpPr>
        <p:spPr bwMode="auto">
          <a:xfrm>
            <a:off x="6102350" y="4994275"/>
            <a:ext cx="71438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5" name="Rectangle 81"/>
          <p:cNvSpPr>
            <a:spLocks noChangeArrowheads="1"/>
          </p:cNvSpPr>
          <p:nvPr/>
        </p:nvSpPr>
        <p:spPr bwMode="auto">
          <a:xfrm>
            <a:off x="4386263" y="2278063"/>
            <a:ext cx="1481137" cy="5365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6" name="Rectangle 82"/>
          <p:cNvSpPr>
            <a:spLocks noChangeArrowheads="1"/>
          </p:cNvSpPr>
          <p:nvPr/>
        </p:nvSpPr>
        <p:spPr bwMode="auto">
          <a:xfrm>
            <a:off x="4902200" y="2366963"/>
            <a:ext cx="800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Species A</a:t>
            </a:r>
            <a:endParaRPr lang="en-US" sz="1400" b="0"/>
          </a:p>
        </p:txBody>
      </p:sp>
      <p:sp>
        <p:nvSpPr>
          <p:cNvPr id="19537" name="Line 83"/>
          <p:cNvSpPr>
            <a:spLocks noChangeShapeType="1"/>
          </p:cNvSpPr>
          <p:nvPr/>
        </p:nvSpPr>
        <p:spPr bwMode="auto">
          <a:xfrm>
            <a:off x="4473575" y="2451100"/>
            <a:ext cx="3429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538" name="Oval 84"/>
          <p:cNvSpPr>
            <a:spLocks noChangeArrowheads="1"/>
          </p:cNvSpPr>
          <p:nvPr/>
        </p:nvSpPr>
        <p:spPr bwMode="auto">
          <a:xfrm>
            <a:off x="4610100" y="2414588"/>
            <a:ext cx="71438" cy="71437"/>
          </a:xfrm>
          <a:prstGeom prst="ellipse">
            <a:avLst/>
          </a:prstGeom>
          <a:solidFill>
            <a:srgbClr val="00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9" name="Rectangle 85"/>
          <p:cNvSpPr>
            <a:spLocks noChangeArrowheads="1"/>
          </p:cNvSpPr>
          <p:nvPr/>
        </p:nvSpPr>
        <p:spPr bwMode="auto">
          <a:xfrm>
            <a:off x="4902200" y="2555875"/>
            <a:ext cx="800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Species B</a:t>
            </a:r>
            <a:endParaRPr lang="en-US" sz="1400" b="0"/>
          </a:p>
        </p:txBody>
      </p:sp>
      <p:sp>
        <p:nvSpPr>
          <p:cNvPr id="19540" name="Line 86"/>
          <p:cNvSpPr>
            <a:spLocks noChangeShapeType="1"/>
          </p:cNvSpPr>
          <p:nvPr/>
        </p:nvSpPr>
        <p:spPr bwMode="auto">
          <a:xfrm>
            <a:off x="4473575" y="2640013"/>
            <a:ext cx="3429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541" name="Oval 87"/>
          <p:cNvSpPr>
            <a:spLocks noChangeArrowheads="1"/>
          </p:cNvSpPr>
          <p:nvPr/>
        </p:nvSpPr>
        <p:spPr bwMode="auto">
          <a:xfrm>
            <a:off x="4610100" y="2603500"/>
            <a:ext cx="71438" cy="7143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2" name="Text Box 5"/>
          <p:cNvSpPr txBox="1">
            <a:spLocks noChangeArrowheads="1"/>
          </p:cNvSpPr>
          <p:nvPr/>
        </p:nvSpPr>
        <p:spPr bwMode="auto">
          <a:xfrm>
            <a:off x="2438400" y="5162550"/>
            <a:ext cx="34996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 dirty="0" smtClean="0">
                <a:latin typeface="Arial" charset="0"/>
              </a:rPr>
              <a:t>Neighborhood </a:t>
            </a:r>
            <a:r>
              <a:rPr lang="en-US" sz="1600" b="0" dirty="0">
                <a:latin typeface="Arial" charset="0"/>
              </a:rPr>
              <a:t>Crowding </a:t>
            </a:r>
            <a:r>
              <a:rPr lang="en-US" sz="1600" b="0" dirty="0" smtClean="0">
                <a:latin typeface="Arial" charset="0"/>
              </a:rPr>
              <a:t>Index (NCI)</a:t>
            </a:r>
            <a:endParaRPr lang="en-US" sz="1600" b="0" dirty="0">
              <a:latin typeface="Arial" charset="0"/>
            </a:endParaRPr>
          </a:p>
        </p:txBody>
      </p:sp>
      <p:sp>
        <p:nvSpPr>
          <p:cNvPr id="19543" name="TextBox 86"/>
          <p:cNvSpPr txBox="1">
            <a:spLocks noChangeArrowheads="1"/>
          </p:cNvSpPr>
          <p:nvPr/>
        </p:nvSpPr>
        <p:spPr bwMode="auto">
          <a:xfrm>
            <a:off x="6584950" y="6396038"/>
            <a:ext cx="1865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Uriarte et al. 2004</a:t>
            </a:r>
            <a:endParaRPr lang="en-GB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655638"/>
            <a:ext cx="6248400" cy="598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0" kern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Examples of monomolecular</a:t>
            </a: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2730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TextBox 3"/>
          <p:cNvSpPr txBox="1">
            <a:spLocks noChangeArrowheads="1"/>
          </p:cNvSpPr>
          <p:nvPr/>
        </p:nvSpPr>
        <p:spPr bwMode="auto">
          <a:xfrm>
            <a:off x="3254375" y="1752600"/>
            <a:ext cx="58896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0" dirty="0"/>
              <a:t>Catalytic curve in infectious disease ecology.</a:t>
            </a:r>
          </a:p>
          <a:p>
            <a:r>
              <a:rPr lang="en-US" b="0" dirty="0"/>
              <a:t>where it represents a change over time in</a:t>
            </a:r>
          </a:p>
          <a:p>
            <a:r>
              <a:rPr lang="en-US" b="0" dirty="0"/>
              <a:t>the fraction of the cohort exposed to disease.</a:t>
            </a:r>
          </a:p>
          <a:p>
            <a:endParaRPr lang="en-US" b="0" dirty="0"/>
          </a:p>
          <a:p>
            <a:pPr>
              <a:buFont typeface="Arial" charset="0"/>
              <a:buChar char="•"/>
            </a:pPr>
            <a:r>
              <a:rPr lang="en-US" b="0" dirty="0"/>
              <a:t>Growth curve in </a:t>
            </a:r>
            <a:r>
              <a:rPr lang="en-US" b="0" dirty="0" err="1"/>
              <a:t>organismal</a:t>
            </a:r>
            <a:r>
              <a:rPr lang="en-US" b="0" dirty="0"/>
              <a:t> biology</a:t>
            </a:r>
          </a:p>
          <a:p>
            <a:pPr>
              <a:buFont typeface="Arial" charset="0"/>
              <a:buChar char="•"/>
            </a:pPr>
            <a:endParaRPr lang="en-US" b="0" dirty="0"/>
          </a:p>
          <a:p>
            <a:pPr>
              <a:buFont typeface="Arial" charset="0"/>
              <a:buChar char="•"/>
            </a:pPr>
            <a:r>
              <a:rPr lang="en-US" b="0" dirty="0" err="1"/>
              <a:t>Skellam</a:t>
            </a:r>
            <a:r>
              <a:rPr lang="en-US" b="0" dirty="0"/>
              <a:t> model in population ecology. Giving</a:t>
            </a:r>
          </a:p>
          <a:p>
            <a:r>
              <a:rPr lang="en-US" b="0" dirty="0"/>
              <a:t>the number of offspring in the next year as a </a:t>
            </a:r>
          </a:p>
          <a:p>
            <a:r>
              <a:rPr lang="en-US" b="0" dirty="0"/>
              <a:t>function of the adult population when </a:t>
            </a:r>
          </a:p>
          <a:p>
            <a:r>
              <a:rPr lang="en-US" b="0" dirty="0"/>
              <a:t>c</a:t>
            </a:r>
            <a:r>
              <a:rPr lang="en-US" b="0" dirty="0" smtClean="0"/>
              <a:t>ompetition </a:t>
            </a:r>
            <a:r>
              <a:rPr lang="en-US" b="0" dirty="0"/>
              <a:t>has a simple form.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Combination exponential </a:t>
            </a:r>
            <a:br>
              <a:rPr lang="en-US" smtClean="0"/>
            </a:br>
            <a:r>
              <a:rPr lang="en-US" smtClean="0"/>
              <a:t>&amp; other functions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ph idx="1"/>
          </p:nvPr>
        </p:nvGraphicFramePr>
        <p:xfrm>
          <a:off x="990600" y="2319338"/>
          <a:ext cx="3733800" cy="3352800"/>
        </p:xfrm>
        <a:graphic>
          <a:graphicData uri="http://schemas.openxmlformats.org/presentationml/2006/ole">
            <p:oleObj spid="_x0000_s20482" name="Equation" r:id="rId4" imgW="1498320" imgH="1346040" progId="Equation.3">
              <p:embed/>
            </p:oleObj>
          </a:graphicData>
        </a:graphic>
      </p:graphicFrame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4953000" y="243840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Ricker function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4953000" y="3657600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Logistic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1992313" y="2006600"/>
            <a:ext cx="5932487" cy="45164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56" name="Group 150"/>
          <p:cNvGrpSpPr>
            <a:grpSpLocks/>
          </p:cNvGrpSpPr>
          <p:nvPr/>
        </p:nvGrpSpPr>
        <p:grpSpPr bwMode="auto">
          <a:xfrm>
            <a:off x="2667000" y="2895600"/>
            <a:ext cx="5743575" cy="3379788"/>
            <a:chOff x="1326" y="1840"/>
            <a:chExt cx="3618" cy="2129"/>
          </a:xfrm>
        </p:grpSpPr>
        <p:sp>
          <p:nvSpPr>
            <p:cNvPr id="23558" name="Rectangle 8"/>
            <p:cNvSpPr>
              <a:spLocks noChangeArrowheads="1"/>
            </p:cNvSpPr>
            <p:nvPr/>
          </p:nvSpPr>
          <p:spPr bwMode="auto">
            <a:xfrm>
              <a:off x="1826" y="1923"/>
              <a:ext cx="3065" cy="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Rectangle 9"/>
            <p:cNvSpPr>
              <a:spLocks noChangeArrowheads="1"/>
            </p:cNvSpPr>
            <p:nvPr/>
          </p:nvSpPr>
          <p:spPr bwMode="auto">
            <a:xfrm>
              <a:off x="1826" y="1923"/>
              <a:ext cx="3065" cy="1537"/>
            </a:xfrm>
            <a:prstGeom prst="rect">
              <a:avLst/>
            </a:prstGeom>
            <a:noFill/>
            <a:ln w="127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10"/>
            <p:cNvSpPr>
              <a:spLocks noChangeShapeType="1"/>
            </p:cNvSpPr>
            <p:nvPr/>
          </p:nvSpPr>
          <p:spPr bwMode="auto">
            <a:xfrm>
              <a:off x="1826" y="1923"/>
              <a:ext cx="1" cy="15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1" name="Line 11"/>
            <p:cNvSpPr>
              <a:spLocks noChangeShapeType="1"/>
            </p:cNvSpPr>
            <p:nvPr/>
          </p:nvSpPr>
          <p:spPr bwMode="auto">
            <a:xfrm>
              <a:off x="1794" y="3460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2" name="Line 12"/>
            <p:cNvSpPr>
              <a:spLocks noChangeShapeType="1"/>
            </p:cNvSpPr>
            <p:nvPr/>
          </p:nvSpPr>
          <p:spPr bwMode="auto">
            <a:xfrm>
              <a:off x="1794" y="3304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3" name="Line 13"/>
            <p:cNvSpPr>
              <a:spLocks noChangeShapeType="1"/>
            </p:cNvSpPr>
            <p:nvPr/>
          </p:nvSpPr>
          <p:spPr bwMode="auto">
            <a:xfrm>
              <a:off x="1794" y="3149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>
              <a:off x="1794" y="3002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5" name="Line 15"/>
            <p:cNvSpPr>
              <a:spLocks noChangeShapeType="1"/>
            </p:cNvSpPr>
            <p:nvPr/>
          </p:nvSpPr>
          <p:spPr bwMode="auto">
            <a:xfrm>
              <a:off x="1794" y="2847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6" name="Line 16"/>
            <p:cNvSpPr>
              <a:spLocks noChangeShapeType="1"/>
            </p:cNvSpPr>
            <p:nvPr/>
          </p:nvSpPr>
          <p:spPr bwMode="auto">
            <a:xfrm>
              <a:off x="1794" y="2691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7" name="Line 17"/>
            <p:cNvSpPr>
              <a:spLocks noChangeShapeType="1"/>
            </p:cNvSpPr>
            <p:nvPr/>
          </p:nvSpPr>
          <p:spPr bwMode="auto">
            <a:xfrm>
              <a:off x="1794" y="2536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8" name="Line 18"/>
            <p:cNvSpPr>
              <a:spLocks noChangeShapeType="1"/>
            </p:cNvSpPr>
            <p:nvPr/>
          </p:nvSpPr>
          <p:spPr bwMode="auto">
            <a:xfrm>
              <a:off x="1794" y="2380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1794" y="2234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0" name="Line 20"/>
            <p:cNvSpPr>
              <a:spLocks noChangeShapeType="1"/>
            </p:cNvSpPr>
            <p:nvPr/>
          </p:nvSpPr>
          <p:spPr bwMode="auto">
            <a:xfrm>
              <a:off x="1794" y="2078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1" name="Line 21"/>
            <p:cNvSpPr>
              <a:spLocks noChangeShapeType="1"/>
            </p:cNvSpPr>
            <p:nvPr/>
          </p:nvSpPr>
          <p:spPr bwMode="auto">
            <a:xfrm>
              <a:off x="1794" y="1923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2" name="Line 22"/>
            <p:cNvSpPr>
              <a:spLocks noChangeShapeType="1"/>
            </p:cNvSpPr>
            <p:nvPr/>
          </p:nvSpPr>
          <p:spPr bwMode="auto">
            <a:xfrm>
              <a:off x="1786" y="3460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3" name="Line 23"/>
            <p:cNvSpPr>
              <a:spLocks noChangeShapeType="1"/>
            </p:cNvSpPr>
            <p:nvPr/>
          </p:nvSpPr>
          <p:spPr bwMode="auto">
            <a:xfrm>
              <a:off x="1786" y="3149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4" name="Line 24"/>
            <p:cNvSpPr>
              <a:spLocks noChangeShapeType="1"/>
            </p:cNvSpPr>
            <p:nvPr/>
          </p:nvSpPr>
          <p:spPr bwMode="auto">
            <a:xfrm>
              <a:off x="1786" y="2847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5" name="Line 25"/>
            <p:cNvSpPr>
              <a:spLocks noChangeShapeType="1"/>
            </p:cNvSpPr>
            <p:nvPr/>
          </p:nvSpPr>
          <p:spPr bwMode="auto">
            <a:xfrm>
              <a:off x="1786" y="2536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6" name="Line 26"/>
            <p:cNvSpPr>
              <a:spLocks noChangeShapeType="1"/>
            </p:cNvSpPr>
            <p:nvPr/>
          </p:nvSpPr>
          <p:spPr bwMode="auto">
            <a:xfrm>
              <a:off x="1786" y="2234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7" name="Line 27"/>
            <p:cNvSpPr>
              <a:spLocks noChangeShapeType="1"/>
            </p:cNvSpPr>
            <p:nvPr/>
          </p:nvSpPr>
          <p:spPr bwMode="auto">
            <a:xfrm>
              <a:off x="1786" y="1923"/>
              <a:ext cx="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8" name="Line 28"/>
            <p:cNvSpPr>
              <a:spLocks noChangeShapeType="1"/>
            </p:cNvSpPr>
            <p:nvPr/>
          </p:nvSpPr>
          <p:spPr bwMode="auto">
            <a:xfrm>
              <a:off x="1826" y="3460"/>
              <a:ext cx="30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9" name="Line 29"/>
            <p:cNvSpPr>
              <a:spLocks noChangeShapeType="1"/>
            </p:cNvSpPr>
            <p:nvPr/>
          </p:nvSpPr>
          <p:spPr bwMode="auto">
            <a:xfrm flipV="1">
              <a:off x="1826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0" name="Line 30"/>
            <p:cNvSpPr>
              <a:spLocks noChangeShapeType="1"/>
            </p:cNvSpPr>
            <p:nvPr/>
          </p:nvSpPr>
          <p:spPr bwMode="auto">
            <a:xfrm flipV="1">
              <a:off x="2135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1" name="Line 31"/>
            <p:cNvSpPr>
              <a:spLocks noChangeShapeType="1"/>
            </p:cNvSpPr>
            <p:nvPr/>
          </p:nvSpPr>
          <p:spPr bwMode="auto">
            <a:xfrm flipV="1">
              <a:off x="2436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2" name="Line 32"/>
            <p:cNvSpPr>
              <a:spLocks noChangeShapeType="1"/>
            </p:cNvSpPr>
            <p:nvPr/>
          </p:nvSpPr>
          <p:spPr bwMode="auto">
            <a:xfrm flipV="1">
              <a:off x="2745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3" name="Line 33"/>
            <p:cNvSpPr>
              <a:spLocks noChangeShapeType="1"/>
            </p:cNvSpPr>
            <p:nvPr/>
          </p:nvSpPr>
          <p:spPr bwMode="auto">
            <a:xfrm flipV="1">
              <a:off x="3054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4" name="Line 34"/>
            <p:cNvSpPr>
              <a:spLocks noChangeShapeType="1"/>
            </p:cNvSpPr>
            <p:nvPr/>
          </p:nvSpPr>
          <p:spPr bwMode="auto">
            <a:xfrm flipV="1">
              <a:off x="3363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5" name="Line 35"/>
            <p:cNvSpPr>
              <a:spLocks noChangeShapeType="1"/>
            </p:cNvSpPr>
            <p:nvPr/>
          </p:nvSpPr>
          <p:spPr bwMode="auto">
            <a:xfrm flipV="1">
              <a:off x="3664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6" name="Line 36"/>
            <p:cNvSpPr>
              <a:spLocks noChangeShapeType="1"/>
            </p:cNvSpPr>
            <p:nvPr/>
          </p:nvSpPr>
          <p:spPr bwMode="auto">
            <a:xfrm flipV="1">
              <a:off x="3973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7" name="Line 37"/>
            <p:cNvSpPr>
              <a:spLocks noChangeShapeType="1"/>
            </p:cNvSpPr>
            <p:nvPr/>
          </p:nvSpPr>
          <p:spPr bwMode="auto">
            <a:xfrm flipV="1">
              <a:off x="4281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8" name="Line 38"/>
            <p:cNvSpPr>
              <a:spLocks noChangeShapeType="1"/>
            </p:cNvSpPr>
            <p:nvPr/>
          </p:nvSpPr>
          <p:spPr bwMode="auto">
            <a:xfrm flipV="1">
              <a:off x="4582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9" name="Line 39"/>
            <p:cNvSpPr>
              <a:spLocks noChangeShapeType="1"/>
            </p:cNvSpPr>
            <p:nvPr/>
          </p:nvSpPr>
          <p:spPr bwMode="auto">
            <a:xfrm flipV="1">
              <a:off x="4891" y="346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0" name="Line 40"/>
            <p:cNvSpPr>
              <a:spLocks noChangeShapeType="1"/>
            </p:cNvSpPr>
            <p:nvPr/>
          </p:nvSpPr>
          <p:spPr bwMode="auto">
            <a:xfrm flipV="1">
              <a:off x="1826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1" name="Line 41"/>
            <p:cNvSpPr>
              <a:spLocks noChangeShapeType="1"/>
            </p:cNvSpPr>
            <p:nvPr/>
          </p:nvSpPr>
          <p:spPr bwMode="auto">
            <a:xfrm flipV="1">
              <a:off x="2436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2" name="Line 42"/>
            <p:cNvSpPr>
              <a:spLocks noChangeShapeType="1"/>
            </p:cNvSpPr>
            <p:nvPr/>
          </p:nvSpPr>
          <p:spPr bwMode="auto">
            <a:xfrm flipV="1">
              <a:off x="3054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3" name="Line 43"/>
            <p:cNvSpPr>
              <a:spLocks noChangeShapeType="1"/>
            </p:cNvSpPr>
            <p:nvPr/>
          </p:nvSpPr>
          <p:spPr bwMode="auto">
            <a:xfrm flipV="1">
              <a:off x="3664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4" name="Line 44"/>
            <p:cNvSpPr>
              <a:spLocks noChangeShapeType="1"/>
            </p:cNvSpPr>
            <p:nvPr/>
          </p:nvSpPr>
          <p:spPr bwMode="auto">
            <a:xfrm flipV="1">
              <a:off x="4281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5" name="Line 45"/>
            <p:cNvSpPr>
              <a:spLocks noChangeShapeType="1"/>
            </p:cNvSpPr>
            <p:nvPr/>
          </p:nvSpPr>
          <p:spPr bwMode="auto">
            <a:xfrm flipV="1">
              <a:off x="4891" y="3460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6" name="Freeform 46"/>
            <p:cNvSpPr>
              <a:spLocks/>
            </p:cNvSpPr>
            <p:nvPr/>
          </p:nvSpPr>
          <p:spPr bwMode="auto">
            <a:xfrm>
              <a:off x="1826" y="3176"/>
              <a:ext cx="150" cy="101"/>
            </a:xfrm>
            <a:custGeom>
              <a:avLst/>
              <a:gdLst>
                <a:gd name="T0" fmla="*/ 0 w 150"/>
                <a:gd name="T1" fmla="*/ 101 h 101"/>
                <a:gd name="T2" fmla="*/ 71 w 150"/>
                <a:gd name="T3" fmla="*/ 55 h 101"/>
                <a:gd name="T4" fmla="*/ 150 w 150"/>
                <a:gd name="T5" fmla="*/ 0 h 101"/>
                <a:gd name="T6" fmla="*/ 0 60000 65536"/>
                <a:gd name="T7" fmla="*/ 0 60000 65536"/>
                <a:gd name="T8" fmla="*/ 0 60000 65536"/>
                <a:gd name="T9" fmla="*/ 0 w 150"/>
                <a:gd name="T10" fmla="*/ 0 h 101"/>
                <a:gd name="T11" fmla="*/ 150 w 150"/>
                <a:gd name="T12" fmla="*/ 101 h 1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01">
                  <a:moveTo>
                    <a:pt x="0" y="101"/>
                  </a:moveTo>
                  <a:lnTo>
                    <a:pt x="71" y="55"/>
                  </a:lnTo>
                  <a:lnTo>
                    <a:pt x="150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7" name="Freeform 47"/>
            <p:cNvSpPr>
              <a:spLocks/>
            </p:cNvSpPr>
            <p:nvPr/>
          </p:nvSpPr>
          <p:spPr bwMode="auto">
            <a:xfrm>
              <a:off x="1976" y="3048"/>
              <a:ext cx="159" cy="128"/>
            </a:xfrm>
            <a:custGeom>
              <a:avLst/>
              <a:gdLst>
                <a:gd name="T0" fmla="*/ 0 w 159"/>
                <a:gd name="T1" fmla="*/ 128 h 128"/>
                <a:gd name="T2" fmla="*/ 80 w 159"/>
                <a:gd name="T3" fmla="*/ 64 h 128"/>
                <a:gd name="T4" fmla="*/ 159 w 159"/>
                <a:gd name="T5" fmla="*/ 0 h 128"/>
                <a:gd name="T6" fmla="*/ 0 60000 65536"/>
                <a:gd name="T7" fmla="*/ 0 60000 65536"/>
                <a:gd name="T8" fmla="*/ 0 60000 65536"/>
                <a:gd name="T9" fmla="*/ 0 w 159"/>
                <a:gd name="T10" fmla="*/ 0 h 128"/>
                <a:gd name="T11" fmla="*/ 159 w 159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128">
                  <a:moveTo>
                    <a:pt x="0" y="128"/>
                  </a:moveTo>
                  <a:lnTo>
                    <a:pt x="80" y="64"/>
                  </a:lnTo>
                  <a:lnTo>
                    <a:pt x="159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8" name="Freeform 48"/>
            <p:cNvSpPr>
              <a:spLocks/>
            </p:cNvSpPr>
            <p:nvPr/>
          </p:nvSpPr>
          <p:spPr bwMode="auto">
            <a:xfrm>
              <a:off x="2135" y="2883"/>
              <a:ext cx="150" cy="165"/>
            </a:xfrm>
            <a:custGeom>
              <a:avLst/>
              <a:gdLst>
                <a:gd name="T0" fmla="*/ 0 w 150"/>
                <a:gd name="T1" fmla="*/ 165 h 165"/>
                <a:gd name="T2" fmla="*/ 79 w 150"/>
                <a:gd name="T3" fmla="*/ 83 h 165"/>
                <a:gd name="T4" fmla="*/ 150 w 150"/>
                <a:gd name="T5" fmla="*/ 0 h 165"/>
                <a:gd name="T6" fmla="*/ 0 60000 65536"/>
                <a:gd name="T7" fmla="*/ 0 60000 65536"/>
                <a:gd name="T8" fmla="*/ 0 60000 65536"/>
                <a:gd name="T9" fmla="*/ 0 w 150"/>
                <a:gd name="T10" fmla="*/ 0 h 165"/>
                <a:gd name="T11" fmla="*/ 150 w 150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65">
                  <a:moveTo>
                    <a:pt x="0" y="165"/>
                  </a:moveTo>
                  <a:lnTo>
                    <a:pt x="79" y="83"/>
                  </a:lnTo>
                  <a:lnTo>
                    <a:pt x="150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9" name="Freeform 49"/>
            <p:cNvSpPr>
              <a:spLocks/>
            </p:cNvSpPr>
            <p:nvPr/>
          </p:nvSpPr>
          <p:spPr bwMode="auto">
            <a:xfrm>
              <a:off x="2285" y="2691"/>
              <a:ext cx="151" cy="192"/>
            </a:xfrm>
            <a:custGeom>
              <a:avLst/>
              <a:gdLst>
                <a:gd name="T0" fmla="*/ 0 w 151"/>
                <a:gd name="T1" fmla="*/ 192 h 192"/>
                <a:gd name="T2" fmla="*/ 72 w 151"/>
                <a:gd name="T3" fmla="*/ 101 h 192"/>
                <a:gd name="T4" fmla="*/ 151 w 151"/>
                <a:gd name="T5" fmla="*/ 0 h 192"/>
                <a:gd name="T6" fmla="*/ 0 60000 65536"/>
                <a:gd name="T7" fmla="*/ 0 60000 65536"/>
                <a:gd name="T8" fmla="*/ 0 60000 65536"/>
                <a:gd name="T9" fmla="*/ 0 w 151"/>
                <a:gd name="T10" fmla="*/ 0 h 192"/>
                <a:gd name="T11" fmla="*/ 151 w 151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92">
                  <a:moveTo>
                    <a:pt x="0" y="192"/>
                  </a:moveTo>
                  <a:lnTo>
                    <a:pt x="72" y="101"/>
                  </a:lnTo>
                  <a:lnTo>
                    <a:pt x="151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0" name="Freeform 50"/>
            <p:cNvSpPr>
              <a:spLocks/>
            </p:cNvSpPr>
            <p:nvPr/>
          </p:nvSpPr>
          <p:spPr bwMode="auto">
            <a:xfrm>
              <a:off x="2436" y="2499"/>
              <a:ext cx="158" cy="192"/>
            </a:xfrm>
            <a:custGeom>
              <a:avLst/>
              <a:gdLst>
                <a:gd name="T0" fmla="*/ 0 w 158"/>
                <a:gd name="T1" fmla="*/ 192 h 192"/>
                <a:gd name="T2" fmla="*/ 79 w 158"/>
                <a:gd name="T3" fmla="*/ 92 h 192"/>
                <a:gd name="T4" fmla="*/ 158 w 158"/>
                <a:gd name="T5" fmla="*/ 0 h 192"/>
                <a:gd name="T6" fmla="*/ 0 60000 65536"/>
                <a:gd name="T7" fmla="*/ 0 60000 65536"/>
                <a:gd name="T8" fmla="*/ 0 60000 65536"/>
                <a:gd name="T9" fmla="*/ 0 w 158"/>
                <a:gd name="T10" fmla="*/ 0 h 192"/>
                <a:gd name="T11" fmla="*/ 158 w 15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" h="192">
                  <a:moveTo>
                    <a:pt x="0" y="192"/>
                  </a:moveTo>
                  <a:lnTo>
                    <a:pt x="79" y="92"/>
                  </a:lnTo>
                  <a:lnTo>
                    <a:pt x="158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1" name="Freeform 51"/>
            <p:cNvSpPr>
              <a:spLocks/>
            </p:cNvSpPr>
            <p:nvPr/>
          </p:nvSpPr>
          <p:spPr bwMode="auto">
            <a:xfrm>
              <a:off x="2594" y="2334"/>
              <a:ext cx="151" cy="165"/>
            </a:xfrm>
            <a:custGeom>
              <a:avLst/>
              <a:gdLst>
                <a:gd name="T0" fmla="*/ 0 w 151"/>
                <a:gd name="T1" fmla="*/ 165 h 165"/>
                <a:gd name="T2" fmla="*/ 79 w 151"/>
                <a:gd name="T3" fmla="*/ 83 h 165"/>
                <a:gd name="T4" fmla="*/ 151 w 151"/>
                <a:gd name="T5" fmla="*/ 0 h 165"/>
                <a:gd name="T6" fmla="*/ 0 60000 65536"/>
                <a:gd name="T7" fmla="*/ 0 60000 65536"/>
                <a:gd name="T8" fmla="*/ 0 60000 65536"/>
                <a:gd name="T9" fmla="*/ 0 w 151"/>
                <a:gd name="T10" fmla="*/ 0 h 165"/>
                <a:gd name="T11" fmla="*/ 151 w 151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65">
                  <a:moveTo>
                    <a:pt x="0" y="165"/>
                  </a:moveTo>
                  <a:lnTo>
                    <a:pt x="79" y="83"/>
                  </a:lnTo>
                  <a:lnTo>
                    <a:pt x="151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2" name="Freeform 52"/>
            <p:cNvSpPr>
              <a:spLocks/>
            </p:cNvSpPr>
            <p:nvPr/>
          </p:nvSpPr>
          <p:spPr bwMode="auto">
            <a:xfrm>
              <a:off x="2745" y="2206"/>
              <a:ext cx="150" cy="128"/>
            </a:xfrm>
            <a:custGeom>
              <a:avLst/>
              <a:gdLst>
                <a:gd name="T0" fmla="*/ 0 w 150"/>
                <a:gd name="T1" fmla="*/ 128 h 128"/>
                <a:gd name="T2" fmla="*/ 71 w 150"/>
                <a:gd name="T3" fmla="*/ 64 h 128"/>
                <a:gd name="T4" fmla="*/ 150 w 150"/>
                <a:gd name="T5" fmla="*/ 0 h 128"/>
                <a:gd name="T6" fmla="*/ 0 60000 65536"/>
                <a:gd name="T7" fmla="*/ 0 60000 65536"/>
                <a:gd name="T8" fmla="*/ 0 60000 65536"/>
                <a:gd name="T9" fmla="*/ 0 w 150"/>
                <a:gd name="T10" fmla="*/ 0 h 128"/>
                <a:gd name="T11" fmla="*/ 150 w 150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28">
                  <a:moveTo>
                    <a:pt x="0" y="128"/>
                  </a:moveTo>
                  <a:lnTo>
                    <a:pt x="71" y="64"/>
                  </a:lnTo>
                  <a:lnTo>
                    <a:pt x="150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3" name="Freeform 53"/>
            <p:cNvSpPr>
              <a:spLocks/>
            </p:cNvSpPr>
            <p:nvPr/>
          </p:nvSpPr>
          <p:spPr bwMode="auto">
            <a:xfrm>
              <a:off x="2895" y="2106"/>
              <a:ext cx="159" cy="100"/>
            </a:xfrm>
            <a:custGeom>
              <a:avLst/>
              <a:gdLst>
                <a:gd name="T0" fmla="*/ 0 w 159"/>
                <a:gd name="T1" fmla="*/ 100 h 100"/>
                <a:gd name="T2" fmla="*/ 79 w 159"/>
                <a:gd name="T3" fmla="*/ 45 h 100"/>
                <a:gd name="T4" fmla="*/ 159 w 159"/>
                <a:gd name="T5" fmla="*/ 0 h 100"/>
                <a:gd name="T6" fmla="*/ 0 60000 65536"/>
                <a:gd name="T7" fmla="*/ 0 60000 65536"/>
                <a:gd name="T8" fmla="*/ 0 60000 65536"/>
                <a:gd name="T9" fmla="*/ 0 w 159"/>
                <a:gd name="T10" fmla="*/ 0 h 100"/>
                <a:gd name="T11" fmla="*/ 159 w 159"/>
                <a:gd name="T12" fmla="*/ 100 h 1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100">
                  <a:moveTo>
                    <a:pt x="0" y="100"/>
                  </a:moveTo>
                  <a:lnTo>
                    <a:pt x="79" y="45"/>
                  </a:lnTo>
                  <a:lnTo>
                    <a:pt x="159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4" name="Freeform 54"/>
            <p:cNvSpPr>
              <a:spLocks/>
            </p:cNvSpPr>
            <p:nvPr/>
          </p:nvSpPr>
          <p:spPr bwMode="auto">
            <a:xfrm>
              <a:off x="3054" y="2042"/>
              <a:ext cx="150" cy="64"/>
            </a:xfrm>
            <a:custGeom>
              <a:avLst/>
              <a:gdLst>
                <a:gd name="T0" fmla="*/ 0 w 150"/>
                <a:gd name="T1" fmla="*/ 64 h 64"/>
                <a:gd name="T2" fmla="*/ 71 w 150"/>
                <a:gd name="T3" fmla="*/ 27 h 64"/>
                <a:gd name="T4" fmla="*/ 150 w 150"/>
                <a:gd name="T5" fmla="*/ 0 h 64"/>
                <a:gd name="T6" fmla="*/ 0 60000 65536"/>
                <a:gd name="T7" fmla="*/ 0 60000 65536"/>
                <a:gd name="T8" fmla="*/ 0 60000 65536"/>
                <a:gd name="T9" fmla="*/ 0 w 150"/>
                <a:gd name="T10" fmla="*/ 0 h 64"/>
                <a:gd name="T11" fmla="*/ 150 w 150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64">
                  <a:moveTo>
                    <a:pt x="0" y="64"/>
                  </a:moveTo>
                  <a:lnTo>
                    <a:pt x="71" y="27"/>
                  </a:lnTo>
                  <a:lnTo>
                    <a:pt x="150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5" name="Line 55"/>
            <p:cNvSpPr>
              <a:spLocks noChangeShapeType="1"/>
            </p:cNvSpPr>
            <p:nvPr/>
          </p:nvSpPr>
          <p:spPr bwMode="auto">
            <a:xfrm flipV="1">
              <a:off x="3204" y="1996"/>
              <a:ext cx="159" cy="4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6" name="Line 56"/>
            <p:cNvSpPr>
              <a:spLocks noChangeShapeType="1"/>
            </p:cNvSpPr>
            <p:nvPr/>
          </p:nvSpPr>
          <p:spPr bwMode="auto">
            <a:xfrm flipV="1">
              <a:off x="3363" y="1968"/>
              <a:ext cx="150" cy="2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7" name="Line 57"/>
            <p:cNvSpPr>
              <a:spLocks noChangeShapeType="1"/>
            </p:cNvSpPr>
            <p:nvPr/>
          </p:nvSpPr>
          <p:spPr bwMode="auto">
            <a:xfrm flipV="1">
              <a:off x="3513" y="1950"/>
              <a:ext cx="151" cy="1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8" name="Line 58"/>
            <p:cNvSpPr>
              <a:spLocks noChangeShapeType="1"/>
            </p:cNvSpPr>
            <p:nvPr/>
          </p:nvSpPr>
          <p:spPr bwMode="auto">
            <a:xfrm flipV="1">
              <a:off x="3664" y="1941"/>
              <a:ext cx="158" cy="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9" name="Line 59"/>
            <p:cNvSpPr>
              <a:spLocks noChangeShapeType="1"/>
            </p:cNvSpPr>
            <p:nvPr/>
          </p:nvSpPr>
          <p:spPr bwMode="auto">
            <a:xfrm flipV="1">
              <a:off x="3822" y="1932"/>
              <a:ext cx="151" cy="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0" name="Line 60"/>
            <p:cNvSpPr>
              <a:spLocks noChangeShapeType="1"/>
            </p:cNvSpPr>
            <p:nvPr/>
          </p:nvSpPr>
          <p:spPr bwMode="auto">
            <a:xfrm>
              <a:off x="3973" y="1932"/>
              <a:ext cx="150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1" name="Freeform 61"/>
            <p:cNvSpPr>
              <a:spLocks/>
            </p:cNvSpPr>
            <p:nvPr/>
          </p:nvSpPr>
          <p:spPr bwMode="auto">
            <a:xfrm>
              <a:off x="4123" y="1923"/>
              <a:ext cx="158" cy="9"/>
            </a:xfrm>
            <a:custGeom>
              <a:avLst/>
              <a:gdLst>
                <a:gd name="T0" fmla="*/ 0 w 158"/>
                <a:gd name="T1" fmla="*/ 9 h 9"/>
                <a:gd name="T2" fmla="*/ 79 w 158"/>
                <a:gd name="T3" fmla="*/ 0 h 9"/>
                <a:gd name="T4" fmla="*/ 158 w 158"/>
                <a:gd name="T5" fmla="*/ 0 h 9"/>
                <a:gd name="T6" fmla="*/ 0 60000 65536"/>
                <a:gd name="T7" fmla="*/ 0 60000 65536"/>
                <a:gd name="T8" fmla="*/ 0 60000 65536"/>
                <a:gd name="T9" fmla="*/ 0 w 158"/>
                <a:gd name="T10" fmla="*/ 0 h 9"/>
                <a:gd name="T11" fmla="*/ 158 w 158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" h="9">
                  <a:moveTo>
                    <a:pt x="0" y="9"/>
                  </a:moveTo>
                  <a:lnTo>
                    <a:pt x="79" y="0"/>
                  </a:lnTo>
                  <a:lnTo>
                    <a:pt x="158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2" name="Line 62"/>
            <p:cNvSpPr>
              <a:spLocks noChangeShapeType="1"/>
            </p:cNvSpPr>
            <p:nvPr/>
          </p:nvSpPr>
          <p:spPr bwMode="auto">
            <a:xfrm>
              <a:off x="4281" y="1923"/>
              <a:ext cx="151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3" name="Line 63"/>
            <p:cNvSpPr>
              <a:spLocks noChangeShapeType="1"/>
            </p:cNvSpPr>
            <p:nvPr/>
          </p:nvSpPr>
          <p:spPr bwMode="auto">
            <a:xfrm>
              <a:off x="4432" y="1923"/>
              <a:ext cx="150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4" name="Line 64"/>
            <p:cNvSpPr>
              <a:spLocks noChangeShapeType="1"/>
            </p:cNvSpPr>
            <p:nvPr/>
          </p:nvSpPr>
          <p:spPr bwMode="auto">
            <a:xfrm>
              <a:off x="4582" y="1923"/>
              <a:ext cx="159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5" name="Line 65"/>
            <p:cNvSpPr>
              <a:spLocks noChangeShapeType="1"/>
            </p:cNvSpPr>
            <p:nvPr/>
          </p:nvSpPr>
          <p:spPr bwMode="auto">
            <a:xfrm>
              <a:off x="4741" y="1923"/>
              <a:ext cx="150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6" name="Freeform 66"/>
            <p:cNvSpPr>
              <a:spLocks/>
            </p:cNvSpPr>
            <p:nvPr/>
          </p:nvSpPr>
          <p:spPr bwMode="auto">
            <a:xfrm>
              <a:off x="1826" y="2106"/>
              <a:ext cx="150" cy="100"/>
            </a:xfrm>
            <a:custGeom>
              <a:avLst/>
              <a:gdLst>
                <a:gd name="T0" fmla="*/ 0 w 150"/>
                <a:gd name="T1" fmla="*/ 0 h 100"/>
                <a:gd name="T2" fmla="*/ 71 w 150"/>
                <a:gd name="T3" fmla="*/ 45 h 100"/>
                <a:gd name="T4" fmla="*/ 150 w 150"/>
                <a:gd name="T5" fmla="*/ 100 h 100"/>
                <a:gd name="T6" fmla="*/ 0 60000 65536"/>
                <a:gd name="T7" fmla="*/ 0 60000 65536"/>
                <a:gd name="T8" fmla="*/ 0 60000 65536"/>
                <a:gd name="T9" fmla="*/ 0 w 150"/>
                <a:gd name="T10" fmla="*/ 0 h 100"/>
                <a:gd name="T11" fmla="*/ 150 w 150"/>
                <a:gd name="T12" fmla="*/ 100 h 1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00">
                  <a:moveTo>
                    <a:pt x="0" y="0"/>
                  </a:moveTo>
                  <a:lnTo>
                    <a:pt x="71" y="45"/>
                  </a:lnTo>
                  <a:lnTo>
                    <a:pt x="150" y="10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7" name="Freeform 67"/>
            <p:cNvSpPr>
              <a:spLocks/>
            </p:cNvSpPr>
            <p:nvPr/>
          </p:nvSpPr>
          <p:spPr bwMode="auto">
            <a:xfrm>
              <a:off x="1976" y="2206"/>
              <a:ext cx="159" cy="128"/>
            </a:xfrm>
            <a:custGeom>
              <a:avLst/>
              <a:gdLst>
                <a:gd name="T0" fmla="*/ 0 w 159"/>
                <a:gd name="T1" fmla="*/ 0 h 128"/>
                <a:gd name="T2" fmla="*/ 80 w 159"/>
                <a:gd name="T3" fmla="*/ 64 h 128"/>
                <a:gd name="T4" fmla="*/ 159 w 159"/>
                <a:gd name="T5" fmla="*/ 128 h 128"/>
                <a:gd name="T6" fmla="*/ 0 60000 65536"/>
                <a:gd name="T7" fmla="*/ 0 60000 65536"/>
                <a:gd name="T8" fmla="*/ 0 60000 65536"/>
                <a:gd name="T9" fmla="*/ 0 w 159"/>
                <a:gd name="T10" fmla="*/ 0 h 128"/>
                <a:gd name="T11" fmla="*/ 159 w 159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128">
                  <a:moveTo>
                    <a:pt x="0" y="0"/>
                  </a:moveTo>
                  <a:lnTo>
                    <a:pt x="80" y="64"/>
                  </a:lnTo>
                  <a:lnTo>
                    <a:pt x="159" y="128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8" name="Freeform 68"/>
            <p:cNvSpPr>
              <a:spLocks/>
            </p:cNvSpPr>
            <p:nvPr/>
          </p:nvSpPr>
          <p:spPr bwMode="auto">
            <a:xfrm>
              <a:off x="2135" y="2334"/>
              <a:ext cx="150" cy="165"/>
            </a:xfrm>
            <a:custGeom>
              <a:avLst/>
              <a:gdLst>
                <a:gd name="T0" fmla="*/ 0 w 150"/>
                <a:gd name="T1" fmla="*/ 0 h 165"/>
                <a:gd name="T2" fmla="*/ 79 w 150"/>
                <a:gd name="T3" fmla="*/ 83 h 165"/>
                <a:gd name="T4" fmla="*/ 150 w 150"/>
                <a:gd name="T5" fmla="*/ 165 h 165"/>
                <a:gd name="T6" fmla="*/ 0 60000 65536"/>
                <a:gd name="T7" fmla="*/ 0 60000 65536"/>
                <a:gd name="T8" fmla="*/ 0 60000 65536"/>
                <a:gd name="T9" fmla="*/ 0 w 150"/>
                <a:gd name="T10" fmla="*/ 0 h 165"/>
                <a:gd name="T11" fmla="*/ 150 w 150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65">
                  <a:moveTo>
                    <a:pt x="0" y="0"/>
                  </a:moveTo>
                  <a:lnTo>
                    <a:pt x="79" y="83"/>
                  </a:lnTo>
                  <a:lnTo>
                    <a:pt x="150" y="165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19" name="Freeform 69"/>
            <p:cNvSpPr>
              <a:spLocks/>
            </p:cNvSpPr>
            <p:nvPr/>
          </p:nvSpPr>
          <p:spPr bwMode="auto">
            <a:xfrm>
              <a:off x="2285" y="2499"/>
              <a:ext cx="151" cy="192"/>
            </a:xfrm>
            <a:custGeom>
              <a:avLst/>
              <a:gdLst>
                <a:gd name="T0" fmla="*/ 0 w 151"/>
                <a:gd name="T1" fmla="*/ 0 h 192"/>
                <a:gd name="T2" fmla="*/ 72 w 151"/>
                <a:gd name="T3" fmla="*/ 92 h 192"/>
                <a:gd name="T4" fmla="*/ 151 w 151"/>
                <a:gd name="T5" fmla="*/ 192 h 192"/>
                <a:gd name="T6" fmla="*/ 0 60000 65536"/>
                <a:gd name="T7" fmla="*/ 0 60000 65536"/>
                <a:gd name="T8" fmla="*/ 0 60000 65536"/>
                <a:gd name="T9" fmla="*/ 0 w 151"/>
                <a:gd name="T10" fmla="*/ 0 h 192"/>
                <a:gd name="T11" fmla="*/ 151 w 151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92">
                  <a:moveTo>
                    <a:pt x="0" y="0"/>
                  </a:moveTo>
                  <a:lnTo>
                    <a:pt x="72" y="92"/>
                  </a:lnTo>
                  <a:lnTo>
                    <a:pt x="151" y="192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0" name="Freeform 70"/>
            <p:cNvSpPr>
              <a:spLocks/>
            </p:cNvSpPr>
            <p:nvPr/>
          </p:nvSpPr>
          <p:spPr bwMode="auto">
            <a:xfrm>
              <a:off x="2436" y="2691"/>
              <a:ext cx="158" cy="192"/>
            </a:xfrm>
            <a:custGeom>
              <a:avLst/>
              <a:gdLst>
                <a:gd name="T0" fmla="*/ 0 w 158"/>
                <a:gd name="T1" fmla="*/ 0 h 192"/>
                <a:gd name="T2" fmla="*/ 79 w 158"/>
                <a:gd name="T3" fmla="*/ 101 h 192"/>
                <a:gd name="T4" fmla="*/ 158 w 158"/>
                <a:gd name="T5" fmla="*/ 192 h 192"/>
                <a:gd name="T6" fmla="*/ 0 60000 65536"/>
                <a:gd name="T7" fmla="*/ 0 60000 65536"/>
                <a:gd name="T8" fmla="*/ 0 60000 65536"/>
                <a:gd name="T9" fmla="*/ 0 w 158"/>
                <a:gd name="T10" fmla="*/ 0 h 192"/>
                <a:gd name="T11" fmla="*/ 158 w 15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" h="192">
                  <a:moveTo>
                    <a:pt x="0" y="0"/>
                  </a:moveTo>
                  <a:lnTo>
                    <a:pt x="79" y="101"/>
                  </a:lnTo>
                  <a:lnTo>
                    <a:pt x="158" y="192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1" name="Freeform 71"/>
            <p:cNvSpPr>
              <a:spLocks/>
            </p:cNvSpPr>
            <p:nvPr/>
          </p:nvSpPr>
          <p:spPr bwMode="auto">
            <a:xfrm>
              <a:off x="2594" y="2883"/>
              <a:ext cx="151" cy="165"/>
            </a:xfrm>
            <a:custGeom>
              <a:avLst/>
              <a:gdLst>
                <a:gd name="T0" fmla="*/ 0 w 151"/>
                <a:gd name="T1" fmla="*/ 0 h 165"/>
                <a:gd name="T2" fmla="*/ 79 w 151"/>
                <a:gd name="T3" fmla="*/ 83 h 165"/>
                <a:gd name="T4" fmla="*/ 151 w 151"/>
                <a:gd name="T5" fmla="*/ 165 h 165"/>
                <a:gd name="T6" fmla="*/ 0 60000 65536"/>
                <a:gd name="T7" fmla="*/ 0 60000 65536"/>
                <a:gd name="T8" fmla="*/ 0 60000 65536"/>
                <a:gd name="T9" fmla="*/ 0 w 151"/>
                <a:gd name="T10" fmla="*/ 0 h 165"/>
                <a:gd name="T11" fmla="*/ 151 w 151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65">
                  <a:moveTo>
                    <a:pt x="0" y="0"/>
                  </a:moveTo>
                  <a:lnTo>
                    <a:pt x="79" y="83"/>
                  </a:lnTo>
                  <a:lnTo>
                    <a:pt x="151" y="165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2" name="Freeform 72"/>
            <p:cNvSpPr>
              <a:spLocks/>
            </p:cNvSpPr>
            <p:nvPr/>
          </p:nvSpPr>
          <p:spPr bwMode="auto">
            <a:xfrm>
              <a:off x="2745" y="3048"/>
              <a:ext cx="150" cy="128"/>
            </a:xfrm>
            <a:custGeom>
              <a:avLst/>
              <a:gdLst>
                <a:gd name="T0" fmla="*/ 0 w 150"/>
                <a:gd name="T1" fmla="*/ 0 h 128"/>
                <a:gd name="T2" fmla="*/ 71 w 150"/>
                <a:gd name="T3" fmla="*/ 64 h 128"/>
                <a:gd name="T4" fmla="*/ 150 w 150"/>
                <a:gd name="T5" fmla="*/ 128 h 128"/>
                <a:gd name="T6" fmla="*/ 0 60000 65536"/>
                <a:gd name="T7" fmla="*/ 0 60000 65536"/>
                <a:gd name="T8" fmla="*/ 0 60000 65536"/>
                <a:gd name="T9" fmla="*/ 0 w 150"/>
                <a:gd name="T10" fmla="*/ 0 h 128"/>
                <a:gd name="T11" fmla="*/ 150 w 150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28">
                  <a:moveTo>
                    <a:pt x="0" y="0"/>
                  </a:moveTo>
                  <a:lnTo>
                    <a:pt x="71" y="64"/>
                  </a:lnTo>
                  <a:lnTo>
                    <a:pt x="150" y="128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3" name="Freeform 73"/>
            <p:cNvSpPr>
              <a:spLocks/>
            </p:cNvSpPr>
            <p:nvPr/>
          </p:nvSpPr>
          <p:spPr bwMode="auto">
            <a:xfrm>
              <a:off x="2895" y="3176"/>
              <a:ext cx="159" cy="101"/>
            </a:xfrm>
            <a:custGeom>
              <a:avLst/>
              <a:gdLst>
                <a:gd name="T0" fmla="*/ 0 w 159"/>
                <a:gd name="T1" fmla="*/ 0 h 101"/>
                <a:gd name="T2" fmla="*/ 79 w 159"/>
                <a:gd name="T3" fmla="*/ 55 h 101"/>
                <a:gd name="T4" fmla="*/ 159 w 159"/>
                <a:gd name="T5" fmla="*/ 101 h 101"/>
                <a:gd name="T6" fmla="*/ 0 60000 65536"/>
                <a:gd name="T7" fmla="*/ 0 60000 65536"/>
                <a:gd name="T8" fmla="*/ 0 60000 65536"/>
                <a:gd name="T9" fmla="*/ 0 w 159"/>
                <a:gd name="T10" fmla="*/ 0 h 101"/>
                <a:gd name="T11" fmla="*/ 159 w 159"/>
                <a:gd name="T12" fmla="*/ 101 h 1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101">
                  <a:moveTo>
                    <a:pt x="0" y="0"/>
                  </a:moveTo>
                  <a:lnTo>
                    <a:pt x="79" y="55"/>
                  </a:lnTo>
                  <a:lnTo>
                    <a:pt x="159" y="101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4" name="Freeform 74"/>
            <p:cNvSpPr>
              <a:spLocks/>
            </p:cNvSpPr>
            <p:nvPr/>
          </p:nvSpPr>
          <p:spPr bwMode="auto">
            <a:xfrm>
              <a:off x="3054" y="3277"/>
              <a:ext cx="150" cy="64"/>
            </a:xfrm>
            <a:custGeom>
              <a:avLst/>
              <a:gdLst>
                <a:gd name="T0" fmla="*/ 0 w 150"/>
                <a:gd name="T1" fmla="*/ 0 h 64"/>
                <a:gd name="T2" fmla="*/ 71 w 150"/>
                <a:gd name="T3" fmla="*/ 36 h 64"/>
                <a:gd name="T4" fmla="*/ 150 w 150"/>
                <a:gd name="T5" fmla="*/ 64 h 64"/>
                <a:gd name="T6" fmla="*/ 0 60000 65536"/>
                <a:gd name="T7" fmla="*/ 0 60000 65536"/>
                <a:gd name="T8" fmla="*/ 0 60000 65536"/>
                <a:gd name="T9" fmla="*/ 0 w 150"/>
                <a:gd name="T10" fmla="*/ 0 h 64"/>
                <a:gd name="T11" fmla="*/ 150 w 150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64">
                  <a:moveTo>
                    <a:pt x="0" y="0"/>
                  </a:moveTo>
                  <a:lnTo>
                    <a:pt x="71" y="36"/>
                  </a:lnTo>
                  <a:lnTo>
                    <a:pt x="150" y="64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5" name="Line 75"/>
            <p:cNvSpPr>
              <a:spLocks noChangeShapeType="1"/>
            </p:cNvSpPr>
            <p:nvPr/>
          </p:nvSpPr>
          <p:spPr bwMode="auto">
            <a:xfrm>
              <a:off x="3204" y="3341"/>
              <a:ext cx="159" cy="45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6" name="Line 76"/>
            <p:cNvSpPr>
              <a:spLocks noChangeShapeType="1"/>
            </p:cNvSpPr>
            <p:nvPr/>
          </p:nvSpPr>
          <p:spPr bwMode="auto">
            <a:xfrm>
              <a:off x="3363" y="3386"/>
              <a:ext cx="150" cy="28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7" name="Line 77"/>
            <p:cNvSpPr>
              <a:spLocks noChangeShapeType="1"/>
            </p:cNvSpPr>
            <p:nvPr/>
          </p:nvSpPr>
          <p:spPr bwMode="auto">
            <a:xfrm>
              <a:off x="3513" y="3414"/>
              <a:ext cx="151" cy="18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8" name="Line 78"/>
            <p:cNvSpPr>
              <a:spLocks noChangeShapeType="1"/>
            </p:cNvSpPr>
            <p:nvPr/>
          </p:nvSpPr>
          <p:spPr bwMode="auto">
            <a:xfrm>
              <a:off x="3664" y="3432"/>
              <a:ext cx="158" cy="9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29" name="Line 79"/>
            <p:cNvSpPr>
              <a:spLocks noChangeShapeType="1"/>
            </p:cNvSpPr>
            <p:nvPr/>
          </p:nvSpPr>
          <p:spPr bwMode="auto">
            <a:xfrm>
              <a:off x="3822" y="3441"/>
              <a:ext cx="151" cy="9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0" name="Line 80"/>
            <p:cNvSpPr>
              <a:spLocks noChangeShapeType="1"/>
            </p:cNvSpPr>
            <p:nvPr/>
          </p:nvSpPr>
          <p:spPr bwMode="auto">
            <a:xfrm>
              <a:off x="3973" y="3450"/>
              <a:ext cx="150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1" name="Freeform 81"/>
            <p:cNvSpPr>
              <a:spLocks/>
            </p:cNvSpPr>
            <p:nvPr/>
          </p:nvSpPr>
          <p:spPr bwMode="auto">
            <a:xfrm>
              <a:off x="4123" y="3450"/>
              <a:ext cx="158" cy="10"/>
            </a:xfrm>
            <a:custGeom>
              <a:avLst/>
              <a:gdLst>
                <a:gd name="T0" fmla="*/ 0 w 158"/>
                <a:gd name="T1" fmla="*/ 0 h 10"/>
                <a:gd name="T2" fmla="*/ 79 w 158"/>
                <a:gd name="T3" fmla="*/ 0 h 10"/>
                <a:gd name="T4" fmla="*/ 158 w 158"/>
                <a:gd name="T5" fmla="*/ 10 h 10"/>
                <a:gd name="T6" fmla="*/ 0 60000 65536"/>
                <a:gd name="T7" fmla="*/ 0 60000 65536"/>
                <a:gd name="T8" fmla="*/ 0 60000 65536"/>
                <a:gd name="T9" fmla="*/ 0 w 158"/>
                <a:gd name="T10" fmla="*/ 0 h 10"/>
                <a:gd name="T11" fmla="*/ 158 w 158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" h="10">
                  <a:moveTo>
                    <a:pt x="0" y="0"/>
                  </a:moveTo>
                  <a:lnTo>
                    <a:pt x="79" y="0"/>
                  </a:lnTo>
                  <a:lnTo>
                    <a:pt x="158" y="1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2" name="Line 82"/>
            <p:cNvSpPr>
              <a:spLocks noChangeShapeType="1"/>
            </p:cNvSpPr>
            <p:nvPr/>
          </p:nvSpPr>
          <p:spPr bwMode="auto">
            <a:xfrm>
              <a:off x="4281" y="3460"/>
              <a:ext cx="151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3" name="Line 83"/>
            <p:cNvSpPr>
              <a:spLocks noChangeShapeType="1"/>
            </p:cNvSpPr>
            <p:nvPr/>
          </p:nvSpPr>
          <p:spPr bwMode="auto">
            <a:xfrm>
              <a:off x="4432" y="3460"/>
              <a:ext cx="150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4" name="Line 84"/>
            <p:cNvSpPr>
              <a:spLocks noChangeShapeType="1"/>
            </p:cNvSpPr>
            <p:nvPr/>
          </p:nvSpPr>
          <p:spPr bwMode="auto">
            <a:xfrm>
              <a:off x="4582" y="3460"/>
              <a:ext cx="159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5" name="Line 85"/>
            <p:cNvSpPr>
              <a:spLocks noChangeShapeType="1"/>
            </p:cNvSpPr>
            <p:nvPr/>
          </p:nvSpPr>
          <p:spPr bwMode="auto">
            <a:xfrm>
              <a:off x="4741" y="3460"/>
              <a:ext cx="150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6" name="Freeform 86"/>
            <p:cNvSpPr>
              <a:spLocks/>
            </p:cNvSpPr>
            <p:nvPr/>
          </p:nvSpPr>
          <p:spPr bwMode="auto">
            <a:xfrm>
              <a:off x="1794" y="3240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7 h 73"/>
                <a:gd name="T4" fmla="*/ 32 w 64"/>
                <a:gd name="T5" fmla="*/ 73 h 73"/>
                <a:gd name="T6" fmla="*/ 0 w 64"/>
                <a:gd name="T7" fmla="*/ 37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7" name="Freeform 87"/>
            <p:cNvSpPr>
              <a:spLocks/>
            </p:cNvSpPr>
            <p:nvPr/>
          </p:nvSpPr>
          <p:spPr bwMode="auto">
            <a:xfrm>
              <a:off x="1945" y="3139"/>
              <a:ext cx="63" cy="74"/>
            </a:xfrm>
            <a:custGeom>
              <a:avLst/>
              <a:gdLst>
                <a:gd name="T0" fmla="*/ 31 w 63"/>
                <a:gd name="T1" fmla="*/ 0 h 74"/>
                <a:gd name="T2" fmla="*/ 63 w 63"/>
                <a:gd name="T3" fmla="*/ 37 h 74"/>
                <a:gd name="T4" fmla="*/ 31 w 63"/>
                <a:gd name="T5" fmla="*/ 74 h 74"/>
                <a:gd name="T6" fmla="*/ 0 w 63"/>
                <a:gd name="T7" fmla="*/ 37 h 74"/>
                <a:gd name="T8" fmla="*/ 31 w 63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4"/>
                <a:gd name="T17" fmla="*/ 63 w 6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4">
                  <a:moveTo>
                    <a:pt x="31" y="0"/>
                  </a:moveTo>
                  <a:lnTo>
                    <a:pt x="63" y="37"/>
                  </a:lnTo>
                  <a:lnTo>
                    <a:pt x="31" y="74"/>
                  </a:lnTo>
                  <a:lnTo>
                    <a:pt x="0" y="3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8" name="Freeform 88"/>
            <p:cNvSpPr>
              <a:spLocks/>
            </p:cNvSpPr>
            <p:nvPr/>
          </p:nvSpPr>
          <p:spPr bwMode="auto">
            <a:xfrm>
              <a:off x="2103" y="3011"/>
              <a:ext cx="63" cy="74"/>
            </a:xfrm>
            <a:custGeom>
              <a:avLst/>
              <a:gdLst>
                <a:gd name="T0" fmla="*/ 32 w 63"/>
                <a:gd name="T1" fmla="*/ 0 h 74"/>
                <a:gd name="T2" fmla="*/ 63 w 63"/>
                <a:gd name="T3" fmla="*/ 37 h 74"/>
                <a:gd name="T4" fmla="*/ 32 w 63"/>
                <a:gd name="T5" fmla="*/ 74 h 74"/>
                <a:gd name="T6" fmla="*/ 0 w 63"/>
                <a:gd name="T7" fmla="*/ 37 h 74"/>
                <a:gd name="T8" fmla="*/ 32 w 63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4"/>
                <a:gd name="T17" fmla="*/ 63 w 6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4">
                  <a:moveTo>
                    <a:pt x="32" y="0"/>
                  </a:moveTo>
                  <a:lnTo>
                    <a:pt x="63" y="37"/>
                  </a:lnTo>
                  <a:lnTo>
                    <a:pt x="32" y="74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39" name="Freeform 89"/>
            <p:cNvSpPr>
              <a:spLocks/>
            </p:cNvSpPr>
            <p:nvPr/>
          </p:nvSpPr>
          <p:spPr bwMode="auto">
            <a:xfrm>
              <a:off x="2254" y="2847"/>
              <a:ext cx="63" cy="73"/>
            </a:xfrm>
            <a:custGeom>
              <a:avLst/>
              <a:gdLst>
                <a:gd name="T0" fmla="*/ 31 w 63"/>
                <a:gd name="T1" fmla="*/ 0 h 73"/>
                <a:gd name="T2" fmla="*/ 63 w 63"/>
                <a:gd name="T3" fmla="*/ 36 h 73"/>
                <a:gd name="T4" fmla="*/ 31 w 63"/>
                <a:gd name="T5" fmla="*/ 73 h 73"/>
                <a:gd name="T6" fmla="*/ 0 w 63"/>
                <a:gd name="T7" fmla="*/ 36 h 73"/>
                <a:gd name="T8" fmla="*/ 31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1" y="0"/>
                  </a:moveTo>
                  <a:lnTo>
                    <a:pt x="63" y="36"/>
                  </a:lnTo>
                  <a:lnTo>
                    <a:pt x="31" y="73"/>
                  </a:lnTo>
                  <a:lnTo>
                    <a:pt x="0" y="3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0" name="Freeform 90"/>
            <p:cNvSpPr>
              <a:spLocks/>
            </p:cNvSpPr>
            <p:nvPr/>
          </p:nvSpPr>
          <p:spPr bwMode="auto">
            <a:xfrm>
              <a:off x="2404" y="2655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6 h 73"/>
                <a:gd name="T4" fmla="*/ 32 w 63"/>
                <a:gd name="T5" fmla="*/ 73 h 73"/>
                <a:gd name="T6" fmla="*/ 0 w 63"/>
                <a:gd name="T7" fmla="*/ 36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6"/>
                  </a:lnTo>
                  <a:lnTo>
                    <a:pt x="32" y="73"/>
                  </a:lnTo>
                  <a:lnTo>
                    <a:pt x="0" y="3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1" name="Freeform 91"/>
            <p:cNvSpPr>
              <a:spLocks/>
            </p:cNvSpPr>
            <p:nvPr/>
          </p:nvSpPr>
          <p:spPr bwMode="auto">
            <a:xfrm>
              <a:off x="2563" y="2462"/>
              <a:ext cx="63" cy="74"/>
            </a:xfrm>
            <a:custGeom>
              <a:avLst/>
              <a:gdLst>
                <a:gd name="T0" fmla="*/ 31 w 63"/>
                <a:gd name="T1" fmla="*/ 0 h 74"/>
                <a:gd name="T2" fmla="*/ 63 w 63"/>
                <a:gd name="T3" fmla="*/ 37 h 74"/>
                <a:gd name="T4" fmla="*/ 31 w 63"/>
                <a:gd name="T5" fmla="*/ 74 h 74"/>
                <a:gd name="T6" fmla="*/ 0 w 63"/>
                <a:gd name="T7" fmla="*/ 37 h 74"/>
                <a:gd name="T8" fmla="*/ 31 w 63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4"/>
                <a:gd name="T17" fmla="*/ 63 w 6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4">
                  <a:moveTo>
                    <a:pt x="31" y="0"/>
                  </a:moveTo>
                  <a:lnTo>
                    <a:pt x="63" y="37"/>
                  </a:lnTo>
                  <a:lnTo>
                    <a:pt x="31" y="74"/>
                  </a:lnTo>
                  <a:lnTo>
                    <a:pt x="0" y="3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2" name="Freeform 92"/>
            <p:cNvSpPr>
              <a:spLocks/>
            </p:cNvSpPr>
            <p:nvPr/>
          </p:nvSpPr>
          <p:spPr bwMode="auto">
            <a:xfrm>
              <a:off x="2713" y="2298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6 h 73"/>
                <a:gd name="T4" fmla="*/ 32 w 63"/>
                <a:gd name="T5" fmla="*/ 73 h 73"/>
                <a:gd name="T6" fmla="*/ 0 w 63"/>
                <a:gd name="T7" fmla="*/ 36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6"/>
                  </a:lnTo>
                  <a:lnTo>
                    <a:pt x="32" y="73"/>
                  </a:lnTo>
                  <a:lnTo>
                    <a:pt x="0" y="3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3" name="Freeform 93"/>
            <p:cNvSpPr>
              <a:spLocks/>
            </p:cNvSpPr>
            <p:nvPr/>
          </p:nvSpPr>
          <p:spPr bwMode="auto">
            <a:xfrm>
              <a:off x="2864" y="2170"/>
              <a:ext cx="63" cy="73"/>
            </a:xfrm>
            <a:custGeom>
              <a:avLst/>
              <a:gdLst>
                <a:gd name="T0" fmla="*/ 31 w 63"/>
                <a:gd name="T1" fmla="*/ 0 h 73"/>
                <a:gd name="T2" fmla="*/ 63 w 63"/>
                <a:gd name="T3" fmla="*/ 36 h 73"/>
                <a:gd name="T4" fmla="*/ 31 w 63"/>
                <a:gd name="T5" fmla="*/ 73 h 73"/>
                <a:gd name="T6" fmla="*/ 0 w 63"/>
                <a:gd name="T7" fmla="*/ 36 h 73"/>
                <a:gd name="T8" fmla="*/ 31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1" y="0"/>
                  </a:moveTo>
                  <a:lnTo>
                    <a:pt x="63" y="36"/>
                  </a:lnTo>
                  <a:lnTo>
                    <a:pt x="31" y="73"/>
                  </a:lnTo>
                  <a:lnTo>
                    <a:pt x="0" y="3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4" name="Freeform 94"/>
            <p:cNvSpPr>
              <a:spLocks/>
            </p:cNvSpPr>
            <p:nvPr/>
          </p:nvSpPr>
          <p:spPr bwMode="auto">
            <a:xfrm>
              <a:off x="3022" y="2069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7 h 73"/>
                <a:gd name="T4" fmla="*/ 32 w 63"/>
                <a:gd name="T5" fmla="*/ 73 h 73"/>
                <a:gd name="T6" fmla="*/ 0 w 63"/>
                <a:gd name="T7" fmla="*/ 37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5" name="Freeform 95"/>
            <p:cNvSpPr>
              <a:spLocks/>
            </p:cNvSpPr>
            <p:nvPr/>
          </p:nvSpPr>
          <p:spPr bwMode="auto">
            <a:xfrm>
              <a:off x="3172" y="2005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7 h 73"/>
                <a:gd name="T4" fmla="*/ 32 w 64"/>
                <a:gd name="T5" fmla="*/ 73 h 73"/>
                <a:gd name="T6" fmla="*/ 0 w 64"/>
                <a:gd name="T7" fmla="*/ 37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6" name="Freeform 96"/>
            <p:cNvSpPr>
              <a:spLocks/>
            </p:cNvSpPr>
            <p:nvPr/>
          </p:nvSpPr>
          <p:spPr bwMode="auto">
            <a:xfrm>
              <a:off x="3331" y="1959"/>
              <a:ext cx="63" cy="74"/>
            </a:xfrm>
            <a:custGeom>
              <a:avLst/>
              <a:gdLst>
                <a:gd name="T0" fmla="*/ 32 w 63"/>
                <a:gd name="T1" fmla="*/ 0 h 74"/>
                <a:gd name="T2" fmla="*/ 63 w 63"/>
                <a:gd name="T3" fmla="*/ 37 h 74"/>
                <a:gd name="T4" fmla="*/ 32 w 63"/>
                <a:gd name="T5" fmla="*/ 74 h 74"/>
                <a:gd name="T6" fmla="*/ 0 w 63"/>
                <a:gd name="T7" fmla="*/ 37 h 74"/>
                <a:gd name="T8" fmla="*/ 32 w 63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4"/>
                <a:gd name="T17" fmla="*/ 63 w 6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4">
                  <a:moveTo>
                    <a:pt x="32" y="0"/>
                  </a:moveTo>
                  <a:lnTo>
                    <a:pt x="63" y="37"/>
                  </a:lnTo>
                  <a:lnTo>
                    <a:pt x="32" y="74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7" name="Freeform 97"/>
            <p:cNvSpPr>
              <a:spLocks/>
            </p:cNvSpPr>
            <p:nvPr/>
          </p:nvSpPr>
          <p:spPr bwMode="auto">
            <a:xfrm>
              <a:off x="3481" y="1932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6 h 73"/>
                <a:gd name="T4" fmla="*/ 32 w 64"/>
                <a:gd name="T5" fmla="*/ 73 h 73"/>
                <a:gd name="T6" fmla="*/ 0 w 64"/>
                <a:gd name="T7" fmla="*/ 36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6"/>
                  </a:lnTo>
                  <a:lnTo>
                    <a:pt x="32" y="73"/>
                  </a:lnTo>
                  <a:lnTo>
                    <a:pt x="0" y="3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8" name="Freeform 98"/>
            <p:cNvSpPr>
              <a:spLocks/>
            </p:cNvSpPr>
            <p:nvPr/>
          </p:nvSpPr>
          <p:spPr bwMode="auto">
            <a:xfrm>
              <a:off x="3632" y="1914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6 h 73"/>
                <a:gd name="T4" fmla="*/ 32 w 63"/>
                <a:gd name="T5" fmla="*/ 73 h 73"/>
                <a:gd name="T6" fmla="*/ 0 w 63"/>
                <a:gd name="T7" fmla="*/ 36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6"/>
                  </a:lnTo>
                  <a:lnTo>
                    <a:pt x="32" y="73"/>
                  </a:lnTo>
                  <a:lnTo>
                    <a:pt x="0" y="3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49" name="Freeform 99"/>
            <p:cNvSpPr>
              <a:spLocks/>
            </p:cNvSpPr>
            <p:nvPr/>
          </p:nvSpPr>
          <p:spPr bwMode="auto">
            <a:xfrm>
              <a:off x="3790" y="1904"/>
              <a:ext cx="64" cy="74"/>
            </a:xfrm>
            <a:custGeom>
              <a:avLst/>
              <a:gdLst>
                <a:gd name="T0" fmla="*/ 32 w 64"/>
                <a:gd name="T1" fmla="*/ 0 h 74"/>
                <a:gd name="T2" fmla="*/ 64 w 64"/>
                <a:gd name="T3" fmla="*/ 37 h 74"/>
                <a:gd name="T4" fmla="*/ 32 w 64"/>
                <a:gd name="T5" fmla="*/ 74 h 74"/>
                <a:gd name="T6" fmla="*/ 0 w 64"/>
                <a:gd name="T7" fmla="*/ 37 h 74"/>
                <a:gd name="T8" fmla="*/ 32 w 64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4"/>
                <a:gd name="T17" fmla="*/ 64 w 6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4">
                  <a:moveTo>
                    <a:pt x="32" y="0"/>
                  </a:moveTo>
                  <a:lnTo>
                    <a:pt x="64" y="37"/>
                  </a:lnTo>
                  <a:lnTo>
                    <a:pt x="32" y="74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0" name="Freeform 100"/>
            <p:cNvSpPr>
              <a:spLocks/>
            </p:cNvSpPr>
            <p:nvPr/>
          </p:nvSpPr>
          <p:spPr bwMode="auto">
            <a:xfrm>
              <a:off x="3941" y="1895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7 h 73"/>
                <a:gd name="T4" fmla="*/ 32 w 63"/>
                <a:gd name="T5" fmla="*/ 73 h 73"/>
                <a:gd name="T6" fmla="*/ 0 w 63"/>
                <a:gd name="T7" fmla="*/ 37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1" name="Freeform 101"/>
            <p:cNvSpPr>
              <a:spLocks/>
            </p:cNvSpPr>
            <p:nvPr/>
          </p:nvSpPr>
          <p:spPr bwMode="auto">
            <a:xfrm>
              <a:off x="4091" y="1895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7 h 73"/>
                <a:gd name="T4" fmla="*/ 32 w 64"/>
                <a:gd name="T5" fmla="*/ 73 h 73"/>
                <a:gd name="T6" fmla="*/ 0 w 64"/>
                <a:gd name="T7" fmla="*/ 37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2" name="Freeform 102"/>
            <p:cNvSpPr>
              <a:spLocks/>
            </p:cNvSpPr>
            <p:nvPr/>
          </p:nvSpPr>
          <p:spPr bwMode="auto">
            <a:xfrm>
              <a:off x="4250" y="1886"/>
              <a:ext cx="63" cy="73"/>
            </a:xfrm>
            <a:custGeom>
              <a:avLst/>
              <a:gdLst>
                <a:gd name="T0" fmla="*/ 31 w 63"/>
                <a:gd name="T1" fmla="*/ 0 h 73"/>
                <a:gd name="T2" fmla="*/ 63 w 63"/>
                <a:gd name="T3" fmla="*/ 37 h 73"/>
                <a:gd name="T4" fmla="*/ 31 w 63"/>
                <a:gd name="T5" fmla="*/ 73 h 73"/>
                <a:gd name="T6" fmla="*/ 0 w 63"/>
                <a:gd name="T7" fmla="*/ 37 h 73"/>
                <a:gd name="T8" fmla="*/ 31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1" y="0"/>
                  </a:moveTo>
                  <a:lnTo>
                    <a:pt x="63" y="37"/>
                  </a:lnTo>
                  <a:lnTo>
                    <a:pt x="31" y="73"/>
                  </a:lnTo>
                  <a:lnTo>
                    <a:pt x="0" y="3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3" name="Freeform 103"/>
            <p:cNvSpPr>
              <a:spLocks/>
            </p:cNvSpPr>
            <p:nvPr/>
          </p:nvSpPr>
          <p:spPr bwMode="auto">
            <a:xfrm>
              <a:off x="4400" y="1886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7 h 73"/>
                <a:gd name="T4" fmla="*/ 32 w 64"/>
                <a:gd name="T5" fmla="*/ 73 h 73"/>
                <a:gd name="T6" fmla="*/ 0 w 64"/>
                <a:gd name="T7" fmla="*/ 37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4" name="Freeform 104"/>
            <p:cNvSpPr>
              <a:spLocks/>
            </p:cNvSpPr>
            <p:nvPr/>
          </p:nvSpPr>
          <p:spPr bwMode="auto">
            <a:xfrm>
              <a:off x="4551" y="1886"/>
              <a:ext cx="63" cy="73"/>
            </a:xfrm>
            <a:custGeom>
              <a:avLst/>
              <a:gdLst>
                <a:gd name="T0" fmla="*/ 31 w 63"/>
                <a:gd name="T1" fmla="*/ 0 h 73"/>
                <a:gd name="T2" fmla="*/ 63 w 63"/>
                <a:gd name="T3" fmla="*/ 37 h 73"/>
                <a:gd name="T4" fmla="*/ 31 w 63"/>
                <a:gd name="T5" fmla="*/ 73 h 73"/>
                <a:gd name="T6" fmla="*/ 0 w 63"/>
                <a:gd name="T7" fmla="*/ 37 h 73"/>
                <a:gd name="T8" fmla="*/ 31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1" y="0"/>
                  </a:moveTo>
                  <a:lnTo>
                    <a:pt x="63" y="37"/>
                  </a:lnTo>
                  <a:lnTo>
                    <a:pt x="31" y="73"/>
                  </a:lnTo>
                  <a:lnTo>
                    <a:pt x="0" y="3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5" name="Freeform 105"/>
            <p:cNvSpPr>
              <a:spLocks/>
            </p:cNvSpPr>
            <p:nvPr/>
          </p:nvSpPr>
          <p:spPr bwMode="auto">
            <a:xfrm>
              <a:off x="4709" y="1886"/>
              <a:ext cx="64" cy="73"/>
            </a:xfrm>
            <a:custGeom>
              <a:avLst/>
              <a:gdLst>
                <a:gd name="T0" fmla="*/ 32 w 64"/>
                <a:gd name="T1" fmla="*/ 0 h 73"/>
                <a:gd name="T2" fmla="*/ 64 w 64"/>
                <a:gd name="T3" fmla="*/ 37 h 73"/>
                <a:gd name="T4" fmla="*/ 32 w 64"/>
                <a:gd name="T5" fmla="*/ 73 h 73"/>
                <a:gd name="T6" fmla="*/ 0 w 64"/>
                <a:gd name="T7" fmla="*/ 37 h 73"/>
                <a:gd name="T8" fmla="*/ 32 w 64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3"/>
                <a:gd name="T17" fmla="*/ 64 w 6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3">
                  <a:moveTo>
                    <a:pt x="32" y="0"/>
                  </a:moveTo>
                  <a:lnTo>
                    <a:pt x="64" y="37"/>
                  </a:lnTo>
                  <a:lnTo>
                    <a:pt x="32" y="73"/>
                  </a:lnTo>
                  <a:lnTo>
                    <a:pt x="0" y="3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6" name="Freeform 106"/>
            <p:cNvSpPr>
              <a:spLocks/>
            </p:cNvSpPr>
            <p:nvPr/>
          </p:nvSpPr>
          <p:spPr bwMode="auto">
            <a:xfrm>
              <a:off x="4860" y="1886"/>
              <a:ext cx="63" cy="73"/>
            </a:xfrm>
            <a:custGeom>
              <a:avLst/>
              <a:gdLst>
                <a:gd name="T0" fmla="*/ 31 w 63"/>
                <a:gd name="T1" fmla="*/ 0 h 73"/>
                <a:gd name="T2" fmla="*/ 63 w 63"/>
                <a:gd name="T3" fmla="*/ 37 h 73"/>
                <a:gd name="T4" fmla="*/ 31 w 63"/>
                <a:gd name="T5" fmla="*/ 73 h 73"/>
                <a:gd name="T6" fmla="*/ 0 w 63"/>
                <a:gd name="T7" fmla="*/ 37 h 73"/>
                <a:gd name="T8" fmla="*/ 31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1" y="0"/>
                  </a:moveTo>
                  <a:lnTo>
                    <a:pt x="63" y="37"/>
                  </a:lnTo>
                  <a:lnTo>
                    <a:pt x="31" y="73"/>
                  </a:lnTo>
                  <a:lnTo>
                    <a:pt x="0" y="3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57" name="Rectangle 107"/>
            <p:cNvSpPr>
              <a:spLocks noChangeArrowheads="1"/>
            </p:cNvSpPr>
            <p:nvPr/>
          </p:nvSpPr>
          <p:spPr bwMode="auto">
            <a:xfrm>
              <a:off x="1794" y="2069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08"/>
            <p:cNvSpPr>
              <a:spLocks noChangeArrowheads="1"/>
            </p:cNvSpPr>
            <p:nvPr/>
          </p:nvSpPr>
          <p:spPr bwMode="auto">
            <a:xfrm>
              <a:off x="1945" y="2170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09"/>
            <p:cNvSpPr>
              <a:spLocks noChangeArrowheads="1"/>
            </p:cNvSpPr>
            <p:nvPr/>
          </p:nvSpPr>
          <p:spPr bwMode="auto">
            <a:xfrm>
              <a:off x="2103" y="2298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10"/>
            <p:cNvSpPr>
              <a:spLocks noChangeArrowheads="1"/>
            </p:cNvSpPr>
            <p:nvPr/>
          </p:nvSpPr>
          <p:spPr bwMode="auto">
            <a:xfrm>
              <a:off x="2254" y="2462"/>
              <a:ext cx="55" cy="65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11"/>
            <p:cNvSpPr>
              <a:spLocks noChangeArrowheads="1"/>
            </p:cNvSpPr>
            <p:nvPr/>
          </p:nvSpPr>
          <p:spPr bwMode="auto">
            <a:xfrm>
              <a:off x="2404" y="2655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12"/>
            <p:cNvSpPr>
              <a:spLocks noChangeArrowheads="1"/>
            </p:cNvSpPr>
            <p:nvPr/>
          </p:nvSpPr>
          <p:spPr bwMode="auto">
            <a:xfrm>
              <a:off x="2563" y="2847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113"/>
            <p:cNvSpPr>
              <a:spLocks noChangeArrowheads="1"/>
            </p:cNvSpPr>
            <p:nvPr/>
          </p:nvSpPr>
          <p:spPr bwMode="auto">
            <a:xfrm>
              <a:off x="2713" y="3011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114"/>
            <p:cNvSpPr>
              <a:spLocks noChangeArrowheads="1"/>
            </p:cNvSpPr>
            <p:nvPr/>
          </p:nvSpPr>
          <p:spPr bwMode="auto">
            <a:xfrm>
              <a:off x="2864" y="3139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115"/>
            <p:cNvSpPr>
              <a:spLocks noChangeArrowheads="1"/>
            </p:cNvSpPr>
            <p:nvPr/>
          </p:nvSpPr>
          <p:spPr bwMode="auto">
            <a:xfrm>
              <a:off x="3022" y="3240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116"/>
            <p:cNvSpPr>
              <a:spLocks noChangeArrowheads="1"/>
            </p:cNvSpPr>
            <p:nvPr/>
          </p:nvSpPr>
          <p:spPr bwMode="auto">
            <a:xfrm>
              <a:off x="3172" y="3304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7" name="Rectangle 117"/>
            <p:cNvSpPr>
              <a:spLocks noChangeArrowheads="1"/>
            </p:cNvSpPr>
            <p:nvPr/>
          </p:nvSpPr>
          <p:spPr bwMode="auto">
            <a:xfrm>
              <a:off x="3331" y="3350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Rectangle 118"/>
            <p:cNvSpPr>
              <a:spLocks noChangeArrowheads="1"/>
            </p:cNvSpPr>
            <p:nvPr/>
          </p:nvSpPr>
          <p:spPr bwMode="auto">
            <a:xfrm>
              <a:off x="3481" y="3377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9" name="Rectangle 119"/>
            <p:cNvSpPr>
              <a:spLocks noChangeArrowheads="1"/>
            </p:cNvSpPr>
            <p:nvPr/>
          </p:nvSpPr>
          <p:spPr bwMode="auto">
            <a:xfrm>
              <a:off x="3632" y="3396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120"/>
            <p:cNvSpPr>
              <a:spLocks noChangeArrowheads="1"/>
            </p:cNvSpPr>
            <p:nvPr/>
          </p:nvSpPr>
          <p:spPr bwMode="auto">
            <a:xfrm>
              <a:off x="3790" y="3405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121"/>
            <p:cNvSpPr>
              <a:spLocks noChangeArrowheads="1"/>
            </p:cNvSpPr>
            <p:nvPr/>
          </p:nvSpPr>
          <p:spPr bwMode="auto">
            <a:xfrm>
              <a:off x="3941" y="3414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122"/>
            <p:cNvSpPr>
              <a:spLocks noChangeArrowheads="1"/>
            </p:cNvSpPr>
            <p:nvPr/>
          </p:nvSpPr>
          <p:spPr bwMode="auto">
            <a:xfrm>
              <a:off x="4091" y="3414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123"/>
            <p:cNvSpPr>
              <a:spLocks noChangeArrowheads="1"/>
            </p:cNvSpPr>
            <p:nvPr/>
          </p:nvSpPr>
          <p:spPr bwMode="auto">
            <a:xfrm>
              <a:off x="4250" y="3423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124"/>
            <p:cNvSpPr>
              <a:spLocks noChangeArrowheads="1"/>
            </p:cNvSpPr>
            <p:nvPr/>
          </p:nvSpPr>
          <p:spPr bwMode="auto">
            <a:xfrm>
              <a:off x="4400" y="3423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125"/>
            <p:cNvSpPr>
              <a:spLocks noChangeArrowheads="1"/>
            </p:cNvSpPr>
            <p:nvPr/>
          </p:nvSpPr>
          <p:spPr bwMode="auto">
            <a:xfrm>
              <a:off x="4551" y="3423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126"/>
            <p:cNvSpPr>
              <a:spLocks noChangeArrowheads="1"/>
            </p:cNvSpPr>
            <p:nvPr/>
          </p:nvSpPr>
          <p:spPr bwMode="auto">
            <a:xfrm>
              <a:off x="4709" y="3423"/>
              <a:ext cx="56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127"/>
            <p:cNvSpPr>
              <a:spLocks noChangeArrowheads="1"/>
            </p:cNvSpPr>
            <p:nvPr/>
          </p:nvSpPr>
          <p:spPr bwMode="auto">
            <a:xfrm>
              <a:off x="4860" y="3423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8" name="Rectangle 129"/>
            <p:cNvSpPr>
              <a:spLocks noChangeArrowheads="1"/>
            </p:cNvSpPr>
            <p:nvPr/>
          </p:nvSpPr>
          <p:spPr bwMode="auto">
            <a:xfrm>
              <a:off x="1652" y="3377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 sz="1400" b="0"/>
            </a:p>
          </p:txBody>
        </p:sp>
        <p:sp>
          <p:nvSpPr>
            <p:cNvPr id="23679" name="Rectangle 130"/>
            <p:cNvSpPr>
              <a:spLocks noChangeArrowheads="1"/>
            </p:cNvSpPr>
            <p:nvPr/>
          </p:nvSpPr>
          <p:spPr bwMode="auto">
            <a:xfrm>
              <a:off x="1549" y="3066"/>
              <a:ext cx="1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0.2</a:t>
              </a:r>
              <a:endParaRPr lang="en-US" sz="1400" b="0"/>
            </a:p>
          </p:txBody>
        </p:sp>
        <p:sp>
          <p:nvSpPr>
            <p:cNvPr id="23680" name="Rectangle 131"/>
            <p:cNvSpPr>
              <a:spLocks noChangeArrowheads="1"/>
            </p:cNvSpPr>
            <p:nvPr/>
          </p:nvSpPr>
          <p:spPr bwMode="auto">
            <a:xfrm>
              <a:off x="1549" y="2764"/>
              <a:ext cx="1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0.4</a:t>
              </a:r>
              <a:endParaRPr lang="en-US" sz="1400" b="0"/>
            </a:p>
          </p:txBody>
        </p:sp>
        <p:sp>
          <p:nvSpPr>
            <p:cNvPr id="23681" name="Rectangle 132"/>
            <p:cNvSpPr>
              <a:spLocks noChangeArrowheads="1"/>
            </p:cNvSpPr>
            <p:nvPr/>
          </p:nvSpPr>
          <p:spPr bwMode="auto">
            <a:xfrm>
              <a:off x="1549" y="2453"/>
              <a:ext cx="1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0.6</a:t>
              </a:r>
              <a:endParaRPr lang="en-US" sz="1400" b="0"/>
            </a:p>
          </p:txBody>
        </p:sp>
        <p:sp>
          <p:nvSpPr>
            <p:cNvPr id="23682" name="Rectangle 133"/>
            <p:cNvSpPr>
              <a:spLocks noChangeArrowheads="1"/>
            </p:cNvSpPr>
            <p:nvPr/>
          </p:nvSpPr>
          <p:spPr bwMode="auto">
            <a:xfrm>
              <a:off x="1549" y="2151"/>
              <a:ext cx="1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0.8</a:t>
              </a:r>
              <a:endParaRPr lang="en-US" sz="1400" b="0"/>
            </a:p>
          </p:txBody>
        </p:sp>
        <p:sp>
          <p:nvSpPr>
            <p:cNvPr id="23683" name="Rectangle 134"/>
            <p:cNvSpPr>
              <a:spLocks noChangeArrowheads="1"/>
            </p:cNvSpPr>
            <p:nvPr/>
          </p:nvSpPr>
          <p:spPr bwMode="auto">
            <a:xfrm>
              <a:off x="1652" y="1840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400" b="0"/>
            </a:p>
          </p:txBody>
        </p:sp>
        <p:sp>
          <p:nvSpPr>
            <p:cNvPr id="23684" name="Rectangle 135"/>
            <p:cNvSpPr>
              <a:spLocks noChangeArrowheads="1"/>
            </p:cNvSpPr>
            <p:nvPr/>
          </p:nvSpPr>
          <p:spPr bwMode="auto">
            <a:xfrm>
              <a:off x="1794" y="358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 sz="1400" b="0"/>
            </a:p>
          </p:txBody>
        </p:sp>
        <p:sp>
          <p:nvSpPr>
            <p:cNvPr id="23685" name="Rectangle 136"/>
            <p:cNvSpPr>
              <a:spLocks noChangeArrowheads="1"/>
            </p:cNvSpPr>
            <p:nvPr/>
          </p:nvSpPr>
          <p:spPr bwMode="auto">
            <a:xfrm>
              <a:off x="2404" y="358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400" b="0"/>
            </a:p>
          </p:txBody>
        </p:sp>
        <p:sp>
          <p:nvSpPr>
            <p:cNvPr id="23686" name="Rectangle 137"/>
            <p:cNvSpPr>
              <a:spLocks noChangeArrowheads="1"/>
            </p:cNvSpPr>
            <p:nvPr/>
          </p:nvSpPr>
          <p:spPr bwMode="auto">
            <a:xfrm>
              <a:off x="3022" y="358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400" b="0"/>
            </a:p>
          </p:txBody>
        </p:sp>
        <p:sp>
          <p:nvSpPr>
            <p:cNvPr id="23687" name="Rectangle 138"/>
            <p:cNvSpPr>
              <a:spLocks noChangeArrowheads="1"/>
            </p:cNvSpPr>
            <p:nvPr/>
          </p:nvSpPr>
          <p:spPr bwMode="auto">
            <a:xfrm>
              <a:off x="3632" y="358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 sz="1400" b="0"/>
            </a:p>
          </p:txBody>
        </p:sp>
        <p:sp>
          <p:nvSpPr>
            <p:cNvPr id="23688" name="Rectangle 139"/>
            <p:cNvSpPr>
              <a:spLocks noChangeArrowheads="1"/>
            </p:cNvSpPr>
            <p:nvPr/>
          </p:nvSpPr>
          <p:spPr bwMode="auto">
            <a:xfrm>
              <a:off x="4250" y="358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 sz="1400" b="0"/>
            </a:p>
          </p:txBody>
        </p:sp>
        <p:sp>
          <p:nvSpPr>
            <p:cNvPr id="23689" name="Rectangle 140"/>
            <p:cNvSpPr>
              <a:spLocks noChangeArrowheads="1"/>
            </p:cNvSpPr>
            <p:nvPr/>
          </p:nvSpPr>
          <p:spPr bwMode="auto">
            <a:xfrm>
              <a:off x="4820" y="3588"/>
              <a:ext cx="1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en-US" sz="1400" b="0"/>
            </a:p>
          </p:txBody>
        </p:sp>
        <p:sp>
          <p:nvSpPr>
            <p:cNvPr id="23690" name="Rectangle 141"/>
            <p:cNvSpPr>
              <a:spLocks noChangeArrowheads="1"/>
            </p:cNvSpPr>
            <p:nvPr/>
          </p:nvSpPr>
          <p:spPr bwMode="auto">
            <a:xfrm>
              <a:off x="3315" y="3835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 sz="1400" b="0"/>
            </a:p>
          </p:txBody>
        </p:sp>
        <p:sp>
          <p:nvSpPr>
            <p:cNvPr id="23691" name="Rectangle 142"/>
            <p:cNvSpPr>
              <a:spLocks noChangeArrowheads="1"/>
            </p:cNvSpPr>
            <p:nvPr/>
          </p:nvSpPr>
          <p:spPr bwMode="auto">
            <a:xfrm rot="-5400000">
              <a:off x="1355" y="2630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Y</a:t>
              </a:r>
              <a:endParaRPr lang="en-US" sz="1400" b="0"/>
            </a:p>
          </p:txBody>
        </p:sp>
        <p:sp>
          <p:nvSpPr>
            <p:cNvPr id="23692" name="Rectangle 143"/>
            <p:cNvSpPr>
              <a:spLocks noChangeArrowheads="1"/>
            </p:cNvSpPr>
            <p:nvPr/>
          </p:nvSpPr>
          <p:spPr bwMode="auto">
            <a:xfrm>
              <a:off x="3679" y="2444"/>
              <a:ext cx="880" cy="43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Line 144"/>
            <p:cNvSpPr>
              <a:spLocks noChangeShapeType="1"/>
            </p:cNvSpPr>
            <p:nvPr/>
          </p:nvSpPr>
          <p:spPr bwMode="auto">
            <a:xfrm>
              <a:off x="3727" y="2572"/>
              <a:ext cx="261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94" name="Freeform 145"/>
            <p:cNvSpPr>
              <a:spLocks/>
            </p:cNvSpPr>
            <p:nvPr/>
          </p:nvSpPr>
          <p:spPr bwMode="auto">
            <a:xfrm>
              <a:off x="3822" y="2536"/>
              <a:ext cx="63" cy="73"/>
            </a:xfrm>
            <a:custGeom>
              <a:avLst/>
              <a:gdLst>
                <a:gd name="T0" fmla="*/ 32 w 63"/>
                <a:gd name="T1" fmla="*/ 0 h 73"/>
                <a:gd name="T2" fmla="*/ 63 w 63"/>
                <a:gd name="T3" fmla="*/ 36 h 73"/>
                <a:gd name="T4" fmla="*/ 32 w 63"/>
                <a:gd name="T5" fmla="*/ 73 h 73"/>
                <a:gd name="T6" fmla="*/ 0 w 63"/>
                <a:gd name="T7" fmla="*/ 36 h 73"/>
                <a:gd name="T8" fmla="*/ 32 w 6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73"/>
                <a:gd name="T17" fmla="*/ 63 w 6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73">
                  <a:moveTo>
                    <a:pt x="32" y="0"/>
                  </a:moveTo>
                  <a:lnTo>
                    <a:pt x="63" y="36"/>
                  </a:lnTo>
                  <a:lnTo>
                    <a:pt x="32" y="73"/>
                  </a:lnTo>
                  <a:lnTo>
                    <a:pt x="0" y="3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95" name="Rectangle 146"/>
            <p:cNvSpPr>
              <a:spLocks noChangeArrowheads="1"/>
            </p:cNvSpPr>
            <p:nvPr/>
          </p:nvSpPr>
          <p:spPr bwMode="auto">
            <a:xfrm>
              <a:off x="4020" y="2481"/>
              <a:ext cx="44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a=-2,b=1</a:t>
              </a:r>
              <a:endParaRPr lang="en-US" sz="1400" b="0"/>
            </a:p>
          </p:txBody>
        </p:sp>
        <p:sp>
          <p:nvSpPr>
            <p:cNvPr id="23696" name="Line 147"/>
            <p:cNvSpPr>
              <a:spLocks noChangeShapeType="1"/>
            </p:cNvSpPr>
            <p:nvPr/>
          </p:nvSpPr>
          <p:spPr bwMode="auto">
            <a:xfrm>
              <a:off x="3727" y="2792"/>
              <a:ext cx="261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97" name="Rectangle 148"/>
            <p:cNvSpPr>
              <a:spLocks noChangeArrowheads="1"/>
            </p:cNvSpPr>
            <p:nvPr/>
          </p:nvSpPr>
          <p:spPr bwMode="auto">
            <a:xfrm>
              <a:off x="3822" y="2755"/>
              <a:ext cx="55" cy="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8" name="Rectangle 149"/>
            <p:cNvSpPr>
              <a:spLocks noChangeArrowheads="1"/>
            </p:cNvSpPr>
            <p:nvPr/>
          </p:nvSpPr>
          <p:spPr bwMode="auto">
            <a:xfrm>
              <a:off x="4020" y="2700"/>
              <a:ext cx="44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Arial" charset="0"/>
                </a:rPr>
                <a:t>a=2,b=-1</a:t>
              </a:r>
              <a:endParaRPr lang="en-US" sz="1400" b="0"/>
            </a:p>
          </p:txBody>
        </p:sp>
      </p:grpSp>
      <p:sp>
        <p:nvSpPr>
          <p:cNvPr id="2355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Logistic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457200" y="1600200"/>
          <a:ext cx="2514600" cy="1158875"/>
        </p:xfrm>
        <a:graphic>
          <a:graphicData uri="http://schemas.openxmlformats.org/presentationml/2006/ole">
            <p:oleObj spid="_x0000_s23554" name="Equation" r:id="rId4" imgW="9651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14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Logistic: Probability of mortality as a function of storm severity</a:t>
            </a:r>
          </a:p>
        </p:txBody>
      </p:sp>
      <p:graphicFrame>
        <p:nvGraphicFramePr>
          <p:cNvPr id="24578" name="Object 147"/>
          <p:cNvGraphicFramePr>
            <a:graphicFrameLocks noChangeAspect="1"/>
          </p:cNvGraphicFramePr>
          <p:nvPr/>
        </p:nvGraphicFramePr>
        <p:xfrm>
          <a:off x="1052513" y="1524000"/>
          <a:ext cx="5067300" cy="1077913"/>
        </p:xfrm>
        <a:graphic>
          <a:graphicData uri="http://schemas.openxmlformats.org/presentationml/2006/ole">
            <p:oleObj spid="_x0000_s24578" name="Equation" r:id="rId4" imgW="2209680" imgH="469800" progId="Equation.3">
              <p:embed/>
            </p:oleObj>
          </a:graphicData>
        </a:graphic>
      </p:graphicFrame>
      <p:graphicFrame>
        <p:nvGraphicFramePr>
          <p:cNvPr id="24579" name="Object 148"/>
          <p:cNvGraphicFramePr>
            <a:graphicFrameLocks noChangeAspect="1"/>
          </p:cNvGraphicFramePr>
          <p:nvPr/>
        </p:nvGraphicFramePr>
        <p:xfrm>
          <a:off x="533400" y="2505075"/>
          <a:ext cx="7010400" cy="4352925"/>
        </p:xfrm>
        <a:graphic>
          <a:graphicData uri="http://schemas.openxmlformats.org/presentationml/2006/ole">
            <p:oleObj spid="_x0000_s24579" name="Chart" r:id="rId5" imgW="5428800" imgH="3369600" progId="Excel.Sheet.8">
              <p:embed/>
            </p:oleObj>
          </a:graphicData>
        </a:graphic>
      </p:graphicFrame>
      <p:sp>
        <p:nvSpPr>
          <p:cNvPr id="24581" name="Text Box 149"/>
          <p:cNvSpPr txBox="1">
            <a:spLocks noChangeArrowheads="1"/>
          </p:cNvSpPr>
          <p:nvPr/>
        </p:nvSpPr>
        <p:spPr bwMode="auto">
          <a:xfrm>
            <a:off x="6496050" y="6400800"/>
            <a:ext cx="196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tx2"/>
                </a:solidFill>
              </a:rPr>
              <a:t>Canham et al.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Functions with power laws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ph idx="1"/>
          </p:nvPr>
        </p:nvGraphicFramePr>
        <p:xfrm>
          <a:off x="457200" y="1620838"/>
          <a:ext cx="5114925" cy="4751387"/>
        </p:xfrm>
        <a:graphic>
          <a:graphicData uri="http://schemas.openxmlformats.org/presentationml/2006/ole">
            <p:oleObj spid="_x0000_s25602" name="Equation" r:id="rId4" imgW="2323800" imgH="2158920" progId="Equation.3">
              <p:embed/>
            </p:oleObj>
          </a:graphicData>
        </a:graphic>
      </p:graphicFrame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651125" y="1641475"/>
            <a:ext cx="235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b different from 0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5638800" y="2209800"/>
            <a:ext cx="326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Bertalanffy growth curve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3429000" y="2971800"/>
            <a:ext cx="227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Generalized MM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3352800" y="38100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Shepherd</a:t>
            </a: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3694113" y="4953000"/>
            <a:ext cx="262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Generalized logistic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581400"/>
            <a:ext cx="49244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49300"/>
            <a:ext cx="502920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674" name="Object 5"/>
          <p:cNvGraphicFramePr>
            <a:graphicFrameLocks noChangeAspect="1"/>
          </p:cNvGraphicFramePr>
          <p:nvPr>
            <p:ph idx="1"/>
          </p:nvPr>
        </p:nvGraphicFramePr>
        <p:xfrm>
          <a:off x="5638800" y="1676400"/>
          <a:ext cx="2438400" cy="908050"/>
        </p:xfrm>
        <a:graphic>
          <a:graphicData uri="http://schemas.openxmlformats.org/presentationml/2006/ole">
            <p:oleObj spid="_x0000_s28674" name="Equation" r:id="rId6" imgW="1295280" imgH="482400" progId="Equation.3">
              <p:embed/>
            </p:oleObj>
          </a:graphicData>
        </a:graphic>
      </p:graphicFrame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Generalized logistic</a:t>
            </a:r>
          </a:p>
        </p:txBody>
      </p:sp>
      <p:sp>
        <p:nvSpPr>
          <p:cNvPr id="28678" name="Line 8"/>
          <p:cNvSpPr>
            <a:spLocks noChangeShapeType="1"/>
          </p:cNvSpPr>
          <p:nvPr/>
        </p:nvSpPr>
        <p:spPr bwMode="auto">
          <a:xfrm flipV="1">
            <a:off x="685800" y="4114800"/>
            <a:ext cx="2286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9" name="Text Box 9"/>
          <p:cNvSpPr txBox="1">
            <a:spLocks noChangeArrowheads="1"/>
          </p:cNvSpPr>
          <p:nvPr/>
        </p:nvSpPr>
        <p:spPr bwMode="auto">
          <a:xfrm>
            <a:off x="365125" y="4994275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Strong density 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Scaling models, power functions</a:t>
            </a:r>
            <a:endParaRPr lang="en-GB" smtClean="0"/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 cstate="print"/>
          <a:srcRect r="47063" b="47253"/>
          <a:stretch>
            <a:fillRect/>
          </a:stretch>
        </p:blipFill>
        <p:spPr bwMode="auto">
          <a:xfrm>
            <a:off x="0" y="1981200"/>
            <a:ext cx="312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TextBox 3"/>
          <p:cNvSpPr txBox="1">
            <a:spLocks noChangeArrowheads="1"/>
          </p:cNvSpPr>
          <p:nvPr/>
        </p:nvSpPr>
        <p:spPr bwMode="auto">
          <a:xfrm>
            <a:off x="3633788" y="2438400"/>
            <a:ext cx="55102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0"/>
              <a:t>Species area curves</a:t>
            </a:r>
          </a:p>
          <a:p>
            <a:endParaRPr lang="en-US" b="0"/>
          </a:p>
          <a:p>
            <a:pPr>
              <a:buFont typeface="Arial" charset="0"/>
              <a:buChar char="•"/>
            </a:pPr>
            <a:r>
              <a:rPr lang="en-US" b="0"/>
              <a:t>Scaling physiological and ecological </a:t>
            </a:r>
          </a:p>
          <a:p>
            <a:r>
              <a:rPr lang="en-US" b="0"/>
              <a:t>parameters to body mass.</a:t>
            </a:r>
          </a:p>
          <a:p>
            <a:endParaRPr lang="en-US" b="0"/>
          </a:p>
          <a:p>
            <a:pPr>
              <a:buFont typeface="Arial" charset="0"/>
              <a:buChar char="•"/>
            </a:pPr>
            <a:r>
              <a:rPr lang="en-US" b="0"/>
              <a:t>Adjusting measurements taken at different</a:t>
            </a:r>
          </a:p>
          <a:p>
            <a:r>
              <a:rPr lang="en-US" b="0"/>
              <a:t>spatial scales.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09600"/>
            <a:ext cx="5902325" cy="563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this course about?</a:t>
            </a:r>
            <a:endParaRPr lang="en-GB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43000" y="2667000"/>
          <a:ext cx="2152650" cy="1844675"/>
        </p:xfrm>
        <a:graphic>
          <a:graphicData uri="http://schemas.openxmlformats.org/presentationml/2006/ole">
            <p:oleObj spid="_x0000_s2050" name="Equation" r:id="rId3" imgW="799920" imgH="685800" progId="Equation.3">
              <p:embed/>
            </p:oleObj>
          </a:graphicData>
        </a:graphic>
      </p:graphicFrame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3657600" y="2590800"/>
            <a:ext cx="451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 mathematical model of a process</a:t>
            </a:r>
            <a:endParaRPr lang="en-GB" b="0"/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733800" y="4110038"/>
            <a:ext cx="44592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 statistical model of the data that </a:t>
            </a:r>
          </a:p>
          <a:p>
            <a:r>
              <a:rPr lang="en-US" b="0"/>
              <a:t>arise from the process</a:t>
            </a:r>
            <a:endParaRPr lang="en-GB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Things to keep in mind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Scaling issues: Pay attention to units, scales, and conversions.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Multiplicative functions and parameter tradeoff.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Computational issues 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Large exponent values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Division by zero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 smtClean="0"/>
              <a:t>Logs of negative numbers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Summary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Many static models are used to predict rates of change.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relatively small set of functions can be used to describe a broad array of ecological processes.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same process can be represented by different functional 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3048000"/>
          <a:ext cx="1263650" cy="1196975"/>
        </p:xfrm>
        <a:graphic>
          <a:graphicData uri="http://schemas.openxmlformats.org/presentationml/2006/ole">
            <p:oleObj spid="_x0000_s3074" name="Equation" r:id="rId3" imgW="469800" imgH="431640" progId="Equation.3">
              <p:embed/>
            </p:oleObj>
          </a:graphicData>
        </a:graphic>
      </p:graphicFrame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76200" y="3886200"/>
            <a:ext cx="251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The </a:t>
            </a:r>
            <a:r>
              <a:rPr lang="el-GR" b="0"/>
              <a:t>θ</a:t>
            </a:r>
            <a:r>
              <a:rPr lang="en-US" b="0"/>
              <a:t> are almost always a vector of</a:t>
            </a:r>
          </a:p>
          <a:p>
            <a:r>
              <a:rPr lang="en-US" b="0"/>
              <a:t>parameters</a:t>
            </a:r>
            <a:endParaRPr lang="en-GB" b="0"/>
          </a:p>
        </p:txBody>
      </p:sp>
      <p:sp>
        <p:nvSpPr>
          <p:cNvPr id="3076" name="Double Brace 9"/>
          <p:cNvSpPr>
            <a:spLocks noChangeArrowheads="1"/>
          </p:cNvSpPr>
          <p:nvPr/>
        </p:nvSpPr>
        <p:spPr bwMode="auto">
          <a:xfrm>
            <a:off x="2209800" y="1295400"/>
            <a:ext cx="6248400" cy="4800600"/>
          </a:xfrm>
          <a:prstGeom prst="bracePair">
            <a:avLst>
              <a:gd name="adj" fmla="val 8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2819400" y="1676400"/>
            <a:ext cx="5257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en-US" b="0"/>
          </a:p>
          <a:p>
            <a:pPr>
              <a:buFont typeface="Arial" charset="0"/>
              <a:buChar char="•"/>
            </a:pPr>
            <a:r>
              <a:rPr lang="en-US" b="0"/>
              <a:t>Reproductive success in birds.</a:t>
            </a:r>
          </a:p>
          <a:p>
            <a:pPr>
              <a:buFont typeface="Arial" charset="0"/>
              <a:buChar char="•"/>
            </a:pPr>
            <a:r>
              <a:rPr lang="en-US" b="0"/>
              <a:t>Seedling recruitment in a fragmented landscape.</a:t>
            </a:r>
          </a:p>
          <a:p>
            <a:pPr>
              <a:buFont typeface="Arial" charset="0"/>
              <a:buChar char="•"/>
            </a:pPr>
            <a:r>
              <a:rPr lang="en-US" b="0"/>
              <a:t>Fire activity </a:t>
            </a:r>
          </a:p>
          <a:p>
            <a:pPr>
              <a:buFont typeface="Arial" charset="0"/>
              <a:buChar char="•"/>
            </a:pPr>
            <a:r>
              <a:rPr lang="en-US" b="0"/>
              <a:t>Social interactions between monkeys.</a:t>
            </a:r>
          </a:p>
          <a:p>
            <a:pPr>
              <a:buFont typeface="Arial" charset="0"/>
              <a:buChar char="•"/>
            </a:pPr>
            <a:r>
              <a:rPr lang="en-US" b="0"/>
              <a:t>Food production</a:t>
            </a:r>
          </a:p>
          <a:p>
            <a:pPr>
              <a:buFont typeface="Arial" charset="0"/>
              <a:buChar char="•"/>
            </a:pPr>
            <a:r>
              <a:rPr lang="en-US" b="0"/>
              <a:t>Belowground biomass</a:t>
            </a:r>
          </a:p>
          <a:p>
            <a:pPr>
              <a:buFont typeface="Arial" charset="0"/>
              <a:buChar char="•"/>
            </a:pPr>
            <a:r>
              <a:rPr lang="en-US" b="0"/>
              <a:t>Etc….</a:t>
            </a:r>
          </a:p>
          <a:p>
            <a:pPr>
              <a:buFont typeface="Arial" charset="0"/>
              <a:buChar char="•"/>
            </a:pPr>
            <a:endParaRPr lang="en-US" b="0"/>
          </a:p>
          <a:p>
            <a:pPr>
              <a:buFont typeface="Arial" charset="0"/>
              <a:buChar char="•"/>
            </a:pPr>
            <a:endParaRPr lang="en-US" b="0"/>
          </a:p>
          <a:p>
            <a:pPr>
              <a:buFont typeface="Arial" charset="0"/>
              <a:buChar char="•"/>
            </a:pPr>
            <a:endParaRPr lang="en-GB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What is the best model to use?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9248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dirty="0" smtClean="0"/>
              <a:t>This is the </a:t>
            </a:r>
            <a:r>
              <a:rPr lang="en-US" b="1" i="1" dirty="0" smtClean="0"/>
              <a:t>critical question</a:t>
            </a:r>
            <a:r>
              <a:rPr lang="en-US" dirty="0" smtClean="0"/>
              <a:t> in making valid inferences from data.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 smtClean="0"/>
              <a:t>Careful </a:t>
            </a:r>
            <a:r>
              <a:rPr lang="en-US" i="1" dirty="0" smtClean="0"/>
              <a:t>a priori</a:t>
            </a:r>
            <a:r>
              <a:rPr lang="en-US" dirty="0" smtClean="0"/>
              <a:t> consideration of models will often require a major change in emphasis among scientists. </a:t>
            </a:r>
          </a:p>
          <a:p>
            <a:pPr eaLnBrk="1" hangingPunct="1">
              <a:buClr>
                <a:schemeClr val="tx2"/>
              </a:buClr>
            </a:pPr>
            <a:r>
              <a:rPr lang="en-US" b="1" i="1" dirty="0" smtClean="0"/>
              <a:t>Model specification is more difficult</a:t>
            </a:r>
            <a:r>
              <a:rPr lang="en-US" dirty="0" smtClean="0"/>
              <a:t> than the application of statistical techniques.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5240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Model Formulation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dirty="0" smtClean="0"/>
              <a:t>Conceptually difficult.</a:t>
            </a:r>
          </a:p>
          <a:p>
            <a:pPr eaLnBrk="1" hangingPunct="1">
              <a:buClr>
                <a:schemeClr val="tx2"/>
              </a:buClr>
            </a:pPr>
            <a:r>
              <a:rPr lang="en-US" b="1" i="1" dirty="0" smtClean="0">
                <a:solidFill>
                  <a:srgbClr val="FF0000"/>
                </a:solidFill>
              </a:rPr>
              <a:t>Subjective.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 smtClean="0"/>
              <a:t>Original and innovative.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 smtClean="0"/>
              <a:t>Models represent a scientific hypothesis.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Where do models come from?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mtClean="0"/>
              <a:t>Scientific literature.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Results of manipulative experiments.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Personal experience.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Scientific debate.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Natural resource management questions.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Monitoring programs.</a:t>
            </a:r>
          </a:p>
          <a:p>
            <a:pPr eaLnBrk="1" hangingPunct="1">
              <a:buClr>
                <a:schemeClr val="tx2"/>
              </a:buClr>
            </a:pPr>
            <a:r>
              <a:rPr lang="en-US" smtClean="0"/>
              <a:t>Judicial hearings.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CC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CC"/>
    </a:dk2>
    <a:lt2>
      <a:srgbClr val="808080"/>
    </a:lt2>
    <a:accent1>
      <a:srgbClr val="3399FF"/>
    </a:accent1>
    <a:accent2>
      <a:srgbClr val="99FFCC"/>
    </a:accent2>
    <a:accent3>
      <a:srgbClr val="FFFFFF"/>
    </a:accent3>
    <a:accent4>
      <a:srgbClr val="000000"/>
    </a:accent4>
    <a:accent5>
      <a:srgbClr val="ADCAFF"/>
    </a:accent5>
    <a:accent6>
      <a:srgbClr val="8AE7B9"/>
    </a:accent6>
    <a:hlink>
      <a:srgbClr val="CC00CC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8787</TotalTime>
  <Words>1828</Words>
  <Application>Microsoft Office PowerPoint</Application>
  <PresentationFormat>On-screen Show (4:3)</PresentationFormat>
  <Paragraphs>379</Paragraphs>
  <Slides>51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Default Design</vt:lpstr>
      <vt:lpstr>Equation</vt:lpstr>
      <vt:lpstr>Chart</vt:lpstr>
      <vt:lpstr>Microsoft Office Excel 97-2003 Worksheet</vt:lpstr>
      <vt:lpstr>Slide 1</vt:lpstr>
      <vt:lpstr>What are ecological models?</vt:lpstr>
      <vt:lpstr>Modeling process</vt:lpstr>
      <vt:lpstr>Some lingo and notation: Static models</vt:lpstr>
      <vt:lpstr>What is this course about?</vt:lpstr>
      <vt:lpstr>Slide 6</vt:lpstr>
      <vt:lpstr>What is the best model to use?</vt:lpstr>
      <vt:lpstr>Model Formulation</vt:lpstr>
      <vt:lpstr>Where do models come from?</vt:lpstr>
      <vt:lpstr>Are models truth?</vt:lpstr>
      <vt:lpstr>Choice of Functional Forms</vt:lpstr>
      <vt:lpstr>Choice of Functional Forms: Mechanism vs. phenomenology</vt:lpstr>
      <vt:lpstr>Choice of functional forms: What matters?</vt:lpstr>
      <vt:lpstr>Getting to know a function</vt:lpstr>
      <vt:lpstr>Taking limits:  What happens at the ends?</vt:lpstr>
      <vt:lpstr>L’Hopital’s rule</vt:lpstr>
      <vt:lpstr>Derivatives at both ends</vt:lpstr>
      <vt:lpstr>What happens in the middle? Maxima and Minima</vt:lpstr>
      <vt:lpstr>Slide 19</vt:lpstr>
      <vt:lpstr>The second derivative</vt:lpstr>
      <vt:lpstr>Translate to function</vt:lpstr>
      <vt:lpstr>Some useful functions</vt:lpstr>
      <vt:lpstr>Simple Polynomials</vt:lpstr>
      <vt:lpstr>Example polynomials: fish growth data</vt:lpstr>
      <vt:lpstr>Piecewise polynomial</vt:lpstr>
      <vt:lpstr>Effects of Fragmentation on Seedling Recruitment</vt:lpstr>
      <vt:lpstr>Slide 27</vt:lpstr>
      <vt:lpstr>Rational functions: Polynomials in fractions</vt:lpstr>
      <vt:lpstr>Example: Hyperbolic</vt:lpstr>
      <vt:lpstr>Michaelis-Menten function</vt:lpstr>
      <vt:lpstr>Michaelis-Menten function</vt:lpstr>
      <vt:lpstr>Example</vt:lpstr>
      <vt:lpstr>Re-scaling tricks (illustrated with MM)</vt:lpstr>
      <vt:lpstr>More re-scaling tricks (illustrated with MM)</vt:lpstr>
      <vt:lpstr>Re-scaling tricks summarized (illustrated with MM)</vt:lpstr>
      <vt:lpstr>One more trick</vt:lpstr>
      <vt:lpstr>Rational functions</vt:lpstr>
      <vt:lpstr>Slide 38</vt:lpstr>
      <vt:lpstr>Exponential functions</vt:lpstr>
      <vt:lpstr>Exponential: Decline in maximum potential growth as a function of crowding</vt:lpstr>
      <vt:lpstr>Slide 41</vt:lpstr>
      <vt:lpstr>Slide 42</vt:lpstr>
      <vt:lpstr>Combination exponential  &amp; other functions</vt:lpstr>
      <vt:lpstr>Logistic</vt:lpstr>
      <vt:lpstr>Logistic: Probability of mortality as a function of storm severity</vt:lpstr>
      <vt:lpstr>Functions with power laws</vt:lpstr>
      <vt:lpstr>Generalized logistic</vt:lpstr>
      <vt:lpstr>Scaling models, power functions</vt:lpstr>
      <vt:lpstr>Slide 49</vt:lpstr>
      <vt:lpstr>Things to keep in mind</vt:lpstr>
      <vt:lpstr>Summary</vt:lpstr>
    </vt:vector>
  </TitlesOfParts>
  <Company>Institute of Ecosystem Studies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SELECTION AND CHOICE OF FUNCTIONAL FORMS</dc:title>
  <dc:creator>uriartem</dc:creator>
  <cp:lastModifiedBy>Maria Uriarte</cp:lastModifiedBy>
  <cp:revision>82</cp:revision>
  <dcterms:created xsi:type="dcterms:W3CDTF">2003-09-12T17:38:12Z</dcterms:created>
  <dcterms:modified xsi:type="dcterms:W3CDTF">2013-05-20T01:04:34Z</dcterms:modified>
</cp:coreProperties>
</file>