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07" r:id="rId3"/>
    <p:sldId id="308" r:id="rId4"/>
    <p:sldId id="309" r:id="rId5"/>
    <p:sldId id="31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0" r:id="rId16"/>
    <p:sldId id="266" r:id="rId17"/>
    <p:sldId id="267" r:id="rId18"/>
    <p:sldId id="268" r:id="rId19"/>
    <p:sldId id="269" r:id="rId20"/>
    <p:sldId id="271" r:id="rId21"/>
    <p:sldId id="273" r:id="rId22"/>
    <p:sldId id="274" r:id="rId23"/>
    <p:sldId id="279" r:id="rId24"/>
    <p:sldId id="275" r:id="rId25"/>
    <p:sldId id="324" r:id="rId26"/>
    <p:sldId id="276" r:id="rId27"/>
    <p:sldId id="277" r:id="rId28"/>
    <p:sldId id="278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9" r:id="rId38"/>
    <p:sldId id="288" r:id="rId39"/>
    <p:sldId id="290" r:id="rId40"/>
    <p:sldId id="291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895" autoAdjust="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31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2E79-4A91-4E2A-99B4-7C80CE20A984}" type="datetimeFigureOut">
              <a:rPr lang="en-GB" smtClean="0"/>
              <a:pPr/>
              <a:t>25/09/2015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350E2-0BCE-4A50-ADBE-E4A2BC8689F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5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1 values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50E2-0BCE-4A50-ADBE-E4A2BC8689F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13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could</a:t>
            </a:r>
            <a:r>
              <a:rPr lang="en-US" baseline="0" dirty="0" smtClean="0"/>
              <a:t> explain about 65% of the variance in occurrence and 49% of the variance in frequency.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0388-DFEC-47DF-BFE4-12EB9499C88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0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 a multilevel model, this definition implies that fixed effects βj are estimated conditional on a group-level variance σβ = </a:t>
            </a:r>
            <a:r>
              <a:rPr lang="en-US" sz="1200" i="1" dirty="0" smtClean="0"/>
              <a:t>∞ </a:t>
            </a:r>
            <a:r>
              <a:rPr lang="en-US" sz="1200" dirty="0" smtClean="0"/>
              <a:t>and random effects βj are estimated conditional on σβ estimated </a:t>
            </a:r>
            <a:r>
              <a:rPr lang="es-CL" sz="1200" dirty="0" err="1" smtClean="0"/>
              <a:t>from</a:t>
            </a:r>
            <a:r>
              <a:rPr lang="es-CL" sz="1200" dirty="0" smtClean="0"/>
              <a:t> data.</a:t>
            </a:r>
          </a:p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50E2-0BCE-4A50-ADBE-E4A2BC8689FA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37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50E2-0BCE-4A50-ADBE-E4A2BC8689FA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14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5D3-26A3-4738-A821-D4002DFD6850}" type="datetimeFigureOut">
              <a:rPr lang="en-GB" smtClean="0"/>
              <a:pPr/>
              <a:t>25/09/2015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EF3B-4DFC-4F1A-AD6C-1AB5F831FA6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5D3-26A3-4738-A821-D4002DFD6850}" type="datetimeFigureOut">
              <a:rPr lang="en-GB" smtClean="0"/>
              <a:pPr/>
              <a:t>25/09/2015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EF3B-4DFC-4F1A-AD6C-1AB5F831FA6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5D3-26A3-4738-A821-D4002DFD6850}" type="datetimeFigureOut">
              <a:rPr lang="en-GB" smtClean="0"/>
              <a:pPr/>
              <a:t>25/09/2015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EF3B-4DFC-4F1A-AD6C-1AB5F831FA6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0099"/>
                </a:solidFill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5D3-26A3-4738-A821-D4002DFD6850}" type="datetimeFigureOut">
              <a:rPr lang="en-GB" smtClean="0"/>
              <a:pPr/>
              <a:t>25/09/2015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EF3B-4DFC-4F1A-AD6C-1AB5F831FA6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5D3-26A3-4738-A821-D4002DFD6850}" type="datetimeFigureOut">
              <a:rPr lang="en-GB" smtClean="0"/>
              <a:pPr/>
              <a:t>25/09/2015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EF3B-4DFC-4F1A-AD6C-1AB5F831FA6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5D3-26A3-4738-A821-D4002DFD6850}" type="datetimeFigureOut">
              <a:rPr lang="en-GB" smtClean="0"/>
              <a:pPr/>
              <a:t>25/09/2015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EF3B-4DFC-4F1A-AD6C-1AB5F831FA6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5D3-26A3-4738-A821-D4002DFD6850}" type="datetimeFigureOut">
              <a:rPr lang="en-GB" smtClean="0"/>
              <a:pPr/>
              <a:t>25/09/2015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EF3B-4DFC-4F1A-AD6C-1AB5F831FA6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5D3-26A3-4738-A821-D4002DFD6850}" type="datetimeFigureOut">
              <a:rPr lang="en-GB" smtClean="0"/>
              <a:pPr/>
              <a:t>25/09/2015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EF3B-4DFC-4F1A-AD6C-1AB5F831FA6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5D3-26A3-4738-A821-D4002DFD6850}" type="datetimeFigureOut">
              <a:rPr lang="en-GB" smtClean="0"/>
              <a:pPr/>
              <a:t>25/09/2015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EF3B-4DFC-4F1A-AD6C-1AB5F831FA6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5D3-26A3-4738-A821-D4002DFD6850}" type="datetimeFigureOut">
              <a:rPr lang="en-GB" smtClean="0"/>
              <a:pPr/>
              <a:t>25/09/2015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EF3B-4DFC-4F1A-AD6C-1AB5F831FA6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55D3-26A3-4738-A821-D4002DFD6850}" type="datetimeFigureOut">
              <a:rPr lang="en-GB" smtClean="0"/>
              <a:pPr/>
              <a:t>25/09/2015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EF3B-4DFC-4F1A-AD6C-1AB5F831FA6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955D3-26A3-4738-A821-D4002DFD6850}" type="datetimeFigureOut">
              <a:rPr lang="en-GB" smtClean="0"/>
              <a:pPr/>
              <a:t>25/09/2015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EF3B-4DFC-4F1A-AD6C-1AB5F831FA6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8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2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  <a:t>JAGS</a:t>
            </a:r>
            <a:b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000099"/>
                </a:solidFill>
                <a:latin typeface="Comic Sans MS" pitchFamily="66" charset="0"/>
              </a:rPr>
              <a:t>&amp;</a:t>
            </a:r>
            <a: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0099"/>
                </a:solidFill>
                <a:latin typeface="Comic Sans MS" pitchFamily="66" charset="0"/>
              </a:rPr>
              <a:t>Bayesian Regression</a:t>
            </a: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Beta, 0-1 data (proportions)</a:t>
            </a:r>
            <a:endParaRPr lang="en-GB" sz="3200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55625" y="762000"/>
          <a:ext cx="7292975" cy="322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3" imgW="5219640" imgH="2527200" progId="Equation.3">
                  <p:embed/>
                </p:oleObj>
              </mc:Choice>
              <mc:Fallback>
                <p:oleObj name="Equation" r:id="rId3" imgW="5219640" imgH="252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762000"/>
                        <a:ext cx="7292975" cy="3225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3276600"/>
            <a:ext cx="8686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</a:rPr>
              <a:t>model{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b0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(0,.0001)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b1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(0,.0001)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sigma ~ </a:t>
            </a:r>
            <a:r>
              <a:rPr lang="en-GB" sz="2000" b="1" dirty="0" err="1" smtClean="0">
                <a:solidFill>
                  <a:srgbClr val="0000FF"/>
                </a:solidFill>
              </a:rPr>
              <a:t>dunif</a:t>
            </a:r>
            <a:r>
              <a:rPr lang="en-GB" sz="2000" b="1" dirty="0" smtClean="0">
                <a:solidFill>
                  <a:srgbClr val="0000FF"/>
                </a:solidFill>
              </a:rPr>
              <a:t>(0,.1)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for(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 in 1:length(y)){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	</a:t>
            </a:r>
            <a:r>
              <a:rPr lang="en-GB" sz="2000" b="1" dirty="0" err="1" smtClean="0">
                <a:solidFill>
                  <a:srgbClr val="0000FF"/>
                </a:solidFill>
              </a:rPr>
              <a:t>logit</a:t>
            </a:r>
            <a:r>
              <a:rPr lang="en-GB" sz="2000" b="1" dirty="0" smtClean="0">
                <a:solidFill>
                  <a:srgbClr val="0000FF"/>
                </a:solidFill>
              </a:rPr>
              <a:t>(mu[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]) &lt;- b0 + b1*x[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	# MOM</a:t>
            </a:r>
            <a:endParaRPr lang="en-GB" sz="2000" b="1" dirty="0" smtClean="0">
              <a:solidFill>
                <a:srgbClr val="0000FF"/>
              </a:solidFill>
            </a:endParaRPr>
          </a:p>
          <a:p>
            <a:r>
              <a:rPr lang="en-GB" sz="2000" b="1" dirty="0" smtClean="0">
                <a:solidFill>
                  <a:srgbClr val="0000FF"/>
                </a:solidFill>
              </a:rPr>
              <a:t>	a[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 &lt;-(mu[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]^2-mu[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]^3-mu[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]*sigma^2)/sigma^2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	b[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 &lt;- (mu[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]-2*mu[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]^2+mu[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]^3-sigma^2+mu[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]*sigma^2)/sigma^2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	y[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 ~ </a:t>
            </a:r>
            <a:r>
              <a:rPr lang="en-GB" sz="2000" b="1" dirty="0" err="1" smtClean="0">
                <a:solidFill>
                  <a:srgbClr val="0000FF"/>
                </a:solidFill>
              </a:rPr>
              <a:t>dbeta</a:t>
            </a:r>
            <a:r>
              <a:rPr lang="en-GB" sz="2000" b="1" dirty="0" smtClean="0">
                <a:solidFill>
                  <a:srgbClr val="0000FF"/>
                </a:solidFill>
              </a:rPr>
              <a:t>(a[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],b[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])}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}</a:t>
            </a:r>
            <a:endParaRPr lang="en-GB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 smtClean="0"/>
              <a:t>Potential error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GB" dirty="0" smtClean="0"/>
              <a:t>Error in </a:t>
            </a:r>
            <a:r>
              <a:rPr lang="en-GB" dirty="0" err="1" smtClean="0"/>
              <a:t>jags.model</a:t>
            </a:r>
            <a:r>
              <a:rPr lang="en-GB" dirty="0" smtClean="0"/>
              <a:t>("beta", data = data, </a:t>
            </a:r>
            <a:r>
              <a:rPr lang="en-GB" dirty="0" err="1" smtClean="0"/>
              <a:t>n.chain</a:t>
            </a:r>
            <a:r>
              <a:rPr lang="en-GB" dirty="0" smtClean="0"/>
              <a:t> = 1, </a:t>
            </a:r>
            <a:r>
              <a:rPr lang="en-GB" dirty="0" err="1" smtClean="0"/>
              <a:t>n.adapt</a:t>
            </a:r>
            <a:r>
              <a:rPr lang="en-GB" dirty="0" smtClean="0"/>
              <a:t> = 1000) : </a:t>
            </a:r>
          </a:p>
          <a:p>
            <a:pPr>
              <a:buNone/>
            </a:pPr>
            <a:r>
              <a:rPr lang="en-GB" dirty="0" smtClean="0"/>
              <a:t>  Error in node y[1]</a:t>
            </a:r>
          </a:p>
          <a:p>
            <a:pPr>
              <a:buNone/>
            </a:pPr>
            <a:r>
              <a:rPr lang="en-GB" dirty="0" smtClean="0"/>
              <a:t>Observed node inconsistent with unobserved parents at initialization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u="sng" dirty="0" smtClean="0"/>
              <a:t>Solution (two things)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GB" dirty="0" smtClean="0"/>
              <a:t>data=list(y=y*.9999,x=x)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variables defined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81000" y="16764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</a:rPr>
              <a:t>m</a:t>
            </a:r>
            <a:r>
              <a:rPr lang="en-GB" sz="2000" b="1" dirty="0" smtClean="0">
                <a:solidFill>
                  <a:srgbClr val="0000FF"/>
                </a:solidFill>
              </a:rPr>
              <a:t>odel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{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b0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(0,.0001)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b1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(0,.0001)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sigma ~ </a:t>
            </a:r>
            <a:r>
              <a:rPr lang="en-GB" sz="2000" b="1" dirty="0" err="1" smtClean="0">
                <a:solidFill>
                  <a:srgbClr val="0000FF"/>
                </a:solidFill>
              </a:rPr>
              <a:t>dunif</a:t>
            </a:r>
            <a:r>
              <a:rPr lang="en-GB" sz="2000" b="1" dirty="0" smtClean="0">
                <a:solidFill>
                  <a:srgbClr val="0000FF"/>
                </a:solidFill>
              </a:rPr>
              <a:t>(0,.1)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for(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 in 1:length(y)){</a:t>
            </a:r>
          </a:p>
          <a:p>
            <a:r>
              <a:rPr lang="en-GB" sz="2000" b="1" dirty="0" err="1" smtClean="0">
                <a:solidFill>
                  <a:srgbClr val="0000FF"/>
                </a:solidFill>
              </a:rPr>
              <a:t>logit</a:t>
            </a:r>
            <a:r>
              <a:rPr lang="en-GB" sz="2000" b="1" dirty="0" smtClean="0">
                <a:solidFill>
                  <a:srgbClr val="0000FF"/>
                </a:solidFill>
              </a:rPr>
              <a:t>(mu[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]) &lt;- b0 + b1*x[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a[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 &lt;-max(0.00000001, (mu[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]^2-mu[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]^3-mu[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]*sigma^2)/sigma^2)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b[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 &lt;- max(0.00000001, (mu[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]-2*mu[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]^2+mu[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]^3-	sigma^2+mu[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]*sigma^2)/sigma^2)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y[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 ~ </a:t>
            </a:r>
            <a:r>
              <a:rPr lang="en-GB" sz="2000" b="1" dirty="0" err="1" smtClean="0">
                <a:solidFill>
                  <a:srgbClr val="0000FF"/>
                </a:solidFill>
              </a:rPr>
              <a:t>dbeta</a:t>
            </a:r>
            <a:r>
              <a:rPr lang="en-GB" sz="2000" b="1" dirty="0" smtClean="0">
                <a:solidFill>
                  <a:srgbClr val="0000FF"/>
                </a:solidFill>
              </a:rPr>
              <a:t>(a[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],b[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])}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}</a:t>
            </a:r>
            <a:endParaRPr lang="en-GB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data, 0 to upper </a:t>
            </a:r>
            <a:r>
              <a:rPr lang="en-US" dirty="0" err="1" smtClean="0"/>
              <a:t>asympote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endParaRPr lang="en-GB" i="1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524000" y="838200"/>
          <a:ext cx="6867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3" imgW="4914720" imgH="2209680" progId="Equation.3">
                  <p:embed/>
                </p:oleObj>
              </mc:Choice>
              <mc:Fallback>
                <p:oleObj name="Equation" r:id="rId3" imgW="4914720" imgH="2209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838200"/>
                        <a:ext cx="6867525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0" y="3151525"/>
            <a:ext cx="5257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</a:rPr>
              <a:t>model{</a:t>
            </a:r>
          </a:p>
          <a:p>
            <a:r>
              <a:rPr lang="en-GB" sz="2000" b="1" dirty="0" err="1" smtClean="0">
                <a:solidFill>
                  <a:srgbClr val="0000FF"/>
                </a:solidFill>
              </a:rPr>
              <a:t>a~dunif</a:t>
            </a:r>
            <a:r>
              <a:rPr lang="en-GB" sz="2000" b="1" dirty="0" smtClean="0">
                <a:solidFill>
                  <a:srgbClr val="0000FF"/>
                </a:solidFill>
              </a:rPr>
              <a:t>(50,200)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b0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(0,.0001)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b1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(0,.0001)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tau ~ </a:t>
            </a:r>
            <a:r>
              <a:rPr lang="en-GB" sz="2000" b="1" dirty="0" err="1" smtClean="0">
                <a:solidFill>
                  <a:srgbClr val="0000FF"/>
                </a:solidFill>
              </a:rPr>
              <a:t>dgamma</a:t>
            </a:r>
            <a:r>
              <a:rPr lang="en-GB" sz="2000" b="1" dirty="0" smtClean="0">
                <a:solidFill>
                  <a:srgbClr val="0000FF"/>
                </a:solidFill>
              </a:rPr>
              <a:t>(.0001,.0001)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sigma&lt;-1/</a:t>
            </a:r>
            <a:r>
              <a:rPr lang="en-GB" sz="2000" b="1" dirty="0" err="1" smtClean="0">
                <a:solidFill>
                  <a:srgbClr val="0000FF"/>
                </a:solidFill>
              </a:rPr>
              <a:t>sqrt</a:t>
            </a:r>
            <a:r>
              <a:rPr lang="en-GB" sz="2000" b="1" dirty="0" smtClean="0">
                <a:solidFill>
                  <a:srgbClr val="0000FF"/>
                </a:solidFill>
              </a:rPr>
              <a:t>(tau)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for(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 in 1:length(y)){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	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 &lt;- a*</a:t>
            </a:r>
            <a:r>
              <a:rPr lang="en-GB" sz="2000" b="1" dirty="0" err="1" smtClean="0">
                <a:solidFill>
                  <a:srgbClr val="0000FF"/>
                </a:solidFill>
              </a:rPr>
              <a:t>ilogit</a:t>
            </a:r>
            <a:r>
              <a:rPr lang="en-GB" sz="2000" b="1" dirty="0" smtClean="0">
                <a:solidFill>
                  <a:srgbClr val="0000FF"/>
                </a:solidFill>
              </a:rPr>
              <a:t>(b0+b1*x[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	y[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 ~ </a:t>
            </a:r>
            <a:r>
              <a:rPr lang="en-GB" sz="2000" b="1" dirty="0" err="1" smtClean="0">
                <a:solidFill>
                  <a:srgbClr val="0000FF"/>
                </a:solidFill>
              </a:rPr>
              <a:t>dlnorm</a:t>
            </a:r>
            <a:r>
              <a:rPr lang="en-GB" sz="2000" b="1" dirty="0" smtClean="0">
                <a:solidFill>
                  <a:srgbClr val="0000FF"/>
                </a:solidFill>
              </a:rPr>
              <a:t>(log(mu[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]),tau)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	}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}</a:t>
            </a:r>
            <a:endParaRPr lang="en-GB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Lognormal, data continuous and &gt; 0</a:t>
            </a:r>
            <a:endParaRPr lang="en-GB" sz="3400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38200" y="1152525"/>
          <a:ext cx="7292975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3" imgW="5219640" imgH="1066680" progId="Equation.3">
                  <p:embed/>
                </p:oleObj>
              </mc:Choice>
              <mc:Fallback>
                <p:oleObj name="Equation" r:id="rId3" imgW="5219640" imgH="1066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52525"/>
                        <a:ext cx="7292975" cy="136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752600" y="2691348"/>
            <a:ext cx="6019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</a:rPr>
              <a:t> model{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b0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(0,.0001)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b1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(0,.0001)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tau ~ </a:t>
            </a:r>
            <a:r>
              <a:rPr lang="en-GB" sz="2000" b="1" dirty="0" err="1" smtClean="0">
                <a:solidFill>
                  <a:srgbClr val="0000FF"/>
                </a:solidFill>
              </a:rPr>
              <a:t>dgamma</a:t>
            </a:r>
            <a:r>
              <a:rPr lang="en-GB" sz="2000" b="1" dirty="0" smtClean="0">
                <a:solidFill>
                  <a:srgbClr val="0000FF"/>
                </a:solidFill>
              </a:rPr>
              <a:t>(.0001,.0001)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sigma&lt;-1/</a:t>
            </a:r>
            <a:r>
              <a:rPr lang="en-GB" sz="2000" b="1" dirty="0" err="1" smtClean="0">
                <a:solidFill>
                  <a:srgbClr val="0000FF"/>
                </a:solidFill>
              </a:rPr>
              <a:t>sqrt</a:t>
            </a:r>
            <a:r>
              <a:rPr lang="en-GB" sz="2000" b="1" dirty="0" smtClean="0">
                <a:solidFill>
                  <a:srgbClr val="0000FF"/>
                </a:solidFill>
              </a:rPr>
              <a:t>(tau)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for(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 in 1:length(</a:t>
            </a:r>
            <a:r>
              <a:rPr lang="en-GB" sz="2000" b="1" dirty="0" err="1" smtClean="0">
                <a:solidFill>
                  <a:srgbClr val="0000FF"/>
                </a:solidFill>
              </a:rPr>
              <a:t>log.y</a:t>
            </a:r>
            <a:r>
              <a:rPr lang="en-GB" sz="2000" b="1" dirty="0" smtClean="0">
                <a:solidFill>
                  <a:srgbClr val="0000FF"/>
                </a:solidFill>
              </a:rPr>
              <a:t>)){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	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 &lt;- b0 + b1*x[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	</a:t>
            </a:r>
            <a:r>
              <a:rPr lang="en-GB" sz="2000" b="1" dirty="0" err="1" smtClean="0">
                <a:solidFill>
                  <a:srgbClr val="0000FF"/>
                </a:solidFill>
              </a:rPr>
              <a:t>log.y</a:t>
            </a:r>
            <a:r>
              <a:rPr lang="en-GB" sz="2000" b="1" dirty="0" smtClean="0">
                <a:solidFill>
                  <a:srgbClr val="0000FF"/>
                </a:solidFill>
              </a:rPr>
              <a:t>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(log(max(.000001,mu[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])) ,tau)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	}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}</a:t>
            </a:r>
          </a:p>
          <a:p>
            <a:endParaRPr lang="en-GB" sz="2000" b="1" dirty="0" smtClean="0">
              <a:solidFill>
                <a:srgbClr val="0000FF"/>
              </a:solidFill>
            </a:endParaRPr>
          </a:p>
          <a:p>
            <a:r>
              <a:rPr lang="en-GB" sz="2000" b="1" dirty="0" smtClean="0">
                <a:solidFill>
                  <a:srgbClr val="0000FF"/>
                </a:solidFill>
              </a:rPr>
              <a:t>data=list(</a:t>
            </a:r>
            <a:r>
              <a:rPr lang="en-GB" sz="2000" b="1" dirty="0" err="1" smtClean="0">
                <a:solidFill>
                  <a:srgbClr val="0000FF"/>
                </a:solidFill>
              </a:rPr>
              <a:t>log.y</a:t>
            </a:r>
            <a:r>
              <a:rPr lang="en-GB" sz="2000" b="1" dirty="0" smtClean="0">
                <a:solidFill>
                  <a:srgbClr val="0000FF"/>
                </a:solidFill>
              </a:rPr>
              <a:t>=log(y),x=x)</a:t>
            </a:r>
            <a:endParaRPr lang="en-GB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Lognormal, data continuous and &gt; 0</a:t>
            </a:r>
            <a:endParaRPr lang="en-GB" sz="3400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38200" y="1152525"/>
          <a:ext cx="7292975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3" imgW="5219640" imgH="1066680" progId="Equation.3">
                  <p:embed/>
                </p:oleObj>
              </mc:Choice>
              <mc:Fallback>
                <p:oleObj name="Equation" r:id="rId3" imgW="5219640" imgH="1066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52525"/>
                        <a:ext cx="7292975" cy="136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752600" y="2691348"/>
            <a:ext cx="6019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</a:rPr>
              <a:t> model{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b0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(0,.0001)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b1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(0,.0001)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tau ~ </a:t>
            </a:r>
            <a:r>
              <a:rPr lang="en-GB" sz="2000" b="1" dirty="0" err="1" smtClean="0">
                <a:solidFill>
                  <a:srgbClr val="0000FF"/>
                </a:solidFill>
              </a:rPr>
              <a:t>dgamma</a:t>
            </a:r>
            <a:r>
              <a:rPr lang="en-GB" sz="2000" b="1" dirty="0" smtClean="0">
                <a:solidFill>
                  <a:srgbClr val="0000FF"/>
                </a:solidFill>
              </a:rPr>
              <a:t>(.0001,.0001)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sigma&lt;-1/</a:t>
            </a:r>
            <a:r>
              <a:rPr lang="en-GB" sz="2000" b="1" dirty="0" err="1" smtClean="0">
                <a:solidFill>
                  <a:srgbClr val="0000FF"/>
                </a:solidFill>
              </a:rPr>
              <a:t>sqrt</a:t>
            </a:r>
            <a:r>
              <a:rPr lang="en-GB" sz="2000" b="1" dirty="0" smtClean="0">
                <a:solidFill>
                  <a:srgbClr val="0000FF"/>
                </a:solidFill>
              </a:rPr>
              <a:t>(tau)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for(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 in 1:length(</a:t>
            </a:r>
            <a:r>
              <a:rPr lang="en-GB" sz="2000" b="1" dirty="0" err="1" smtClean="0">
                <a:solidFill>
                  <a:srgbClr val="0000FF"/>
                </a:solidFill>
              </a:rPr>
              <a:t>log.y</a:t>
            </a:r>
            <a:r>
              <a:rPr lang="en-GB" sz="2000" b="1" dirty="0" smtClean="0">
                <a:solidFill>
                  <a:srgbClr val="0000FF"/>
                </a:solidFill>
              </a:rPr>
              <a:t>)){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	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 &lt;- b0 + b1*x[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	y[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 ~ </a:t>
            </a:r>
            <a:r>
              <a:rPr lang="en-GB" sz="2000" b="1" dirty="0" err="1" smtClean="0">
                <a:solidFill>
                  <a:srgbClr val="0000FF"/>
                </a:solidFill>
              </a:rPr>
              <a:t>dlnorm</a:t>
            </a:r>
            <a:r>
              <a:rPr lang="en-GB" sz="2000" b="1" dirty="0" smtClean="0">
                <a:solidFill>
                  <a:srgbClr val="0000FF"/>
                </a:solidFill>
              </a:rPr>
              <a:t>(log(max(.000001,mu[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])) ,tau)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	}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}</a:t>
            </a:r>
          </a:p>
          <a:p>
            <a:endParaRPr lang="en-GB" sz="2000" b="1" dirty="0" smtClean="0">
              <a:solidFill>
                <a:srgbClr val="0000FF"/>
              </a:solidFill>
            </a:endParaRPr>
          </a:p>
          <a:p>
            <a:r>
              <a:rPr lang="en-GB" sz="2000" b="1" dirty="0" smtClean="0">
                <a:solidFill>
                  <a:srgbClr val="0000FF"/>
                </a:solidFill>
              </a:rPr>
              <a:t>data=list(</a:t>
            </a:r>
            <a:r>
              <a:rPr lang="en-GB" sz="2000" b="1" dirty="0" err="1" smtClean="0">
                <a:solidFill>
                  <a:srgbClr val="0000FF"/>
                </a:solidFill>
              </a:rPr>
              <a:t>log.y</a:t>
            </a:r>
            <a:r>
              <a:rPr lang="en-GB" sz="2000" b="1" dirty="0" smtClean="0">
                <a:solidFill>
                  <a:srgbClr val="0000FF"/>
                </a:solidFill>
              </a:rPr>
              <a:t>=log(y),x=x)</a:t>
            </a:r>
            <a:endParaRPr lang="en-GB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Centering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Why?</a:t>
            </a:r>
          </a:p>
          <a:p>
            <a:pPr marL="514350" indent="-514350">
              <a:buAutoNum type="arabicParenR"/>
            </a:pPr>
            <a:r>
              <a:rPr lang="en-US" sz="2400" dirty="0" smtClean="0"/>
              <a:t>To reduce autocorrelation in MCMC chain and speed convergence.</a:t>
            </a:r>
          </a:p>
          <a:p>
            <a:pPr marL="514350" indent="-514350">
              <a:buAutoNum type="arabicParenR"/>
            </a:pPr>
            <a:r>
              <a:rPr lang="en-US" sz="2400" dirty="0" smtClean="0"/>
              <a:t>To make coefficients more easily interpretable.</a:t>
            </a:r>
            <a:endParaRPr lang="en-GB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43200" y="1676400"/>
          <a:ext cx="4859481" cy="913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3" imgW="1485720" imgH="279360" progId="Equation.3">
                  <p:embed/>
                </p:oleObj>
              </mc:Choice>
              <mc:Fallback>
                <p:oleObj name="Equation" r:id="rId3" imgW="148572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76400"/>
                        <a:ext cx="4859481" cy="913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Centering predictor data</a:t>
            </a:r>
            <a:endParaRPr lang="en-GB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90600" y="762000"/>
          <a:ext cx="7392811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3" imgW="5117760" imgH="1371600" progId="Equation.3">
                  <p:embed/>
                </p:oleObj>
              </mc:Choice>
              <mc:Fallback>
                <p:oleObj name="Equation" r:id="rId3" imgW="5117760" imgH="1371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762000"/>
                        <a:ext cx="7392811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133600" y="2514600"/>
            <a:ext cx="495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</a:rPr>
              <a:t>model{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b0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(0,.0001)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b1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(0,.0001)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tau ~ </a:t>
            </a:r>
            <a:r>
              <a:rPr lang="en-GB" sz="2000" b="1" dirty="0" err="1" smtClean="0">
                <a:solidFill>
                  <a:srgbClr val="0000FF"/>
                </a:solidFill>
              </a:rPr>
              <a:t>dgamma</a:t>
            </a:r>
            <a:r>
              <a:rPr lang="en-GB" sz="2000" b="1" dirty="0" smtClean="0">
                <a:solidFill>
                  <a:srgbClr val="0000FF"/>
                </a:solidFill>
              </a:rPr>
              <a:t>(.0001,.0001)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sigma&lt;-1/</a:t>
            </a:r>
            <a:r>
              <a:rPr lang="en-GB" sz="2000" b="1" dirty="0" err="1" smtClean="0">
                <a:solidFill>
                  <a:srgbClr val="0000FF"/>
                </a:solidFill>
              </a:rPr>
              <a:t>sqrt</a:t>
            </a:r>
            <a:r>
              <a:rPr lang="en-GB" sz="2000" b="1" dirty="0" smtClean="0">
                <a:solidFill>
                  <a:srgbClr val="0000FF"/>
                </a:solidFill>
              </a:rPr>
              <a:t>(tau)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for(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 in 1:length(y)){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	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 &lt;- b0 + b1*(x[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]-x.bar)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	y[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],tau)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	}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# recover intercept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b0.uc&lt;-b0-b1*</a:t>
            </a:r>
            <a:r>
              <a:rPr lang="en-US" sz="2000" b="1" dirty="0" err="1" smtClean="0">
                <a:solidFill>
                  <a:srgbClr val="0000FF"/>
                </a:solidFill>
              </a:rPr>
              <a:t>xbar</a:t>
            </a:r>
            <a:endParaRPr lang="en-GB" sz="2000" b="1" dirty="0" smtClean="0">
              <a:solidFill>
                <a:srgbClr val="0000FF"/>
              </a:solidFill>
            </a:endParaRPr>
          </a:p>
          <a:p>
            <a:r>
              <a:rPr lang="en-GB" sz="2000" b="1" dirty="0" smtClean="0">
                <a:solidFill>
                  <a:srgbClr val="0000FF"/>
                </a:solidFill>
              </a:rPr>
              <a:t>}</a:t>
            </a:r>
            <a:endParaRPr lang="en-GB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7035" t="9505" r="4641"/>
          <a:stretch>
            <a:fillRect/>
          </a:stretch>
        </p:blipFill>
        <p:spPr bwMode="auto">
          <a:xfrm>
            <a:off x="548908" y="685800"/>
            <a:ext cx="829029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5216604"/>
            <a:ext cx="7239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# recover intercept</a:t>
            </a:r>
          </a:p>
          <a:p>
            <a:r>
              <a:rPr lang="en-US" sz="2200" b="1" dirty="0" smtClean="0">
                <a:solidFill>
                  <a:srgbClr val="0000FF"/>
                </a:solidFill>
              </a:rPr>
              <a:t>b0.uc&lt;-b0-b1*</a:t>
            </a:r>
            <a:r>
              <a:rPr lang="en-US" sz="2200" b="1" dirty="0" err="1" smtClean="0">
                <a:solidFill>
                  <a:srgbClr val="0000FF"/>
                </a:solidFill>
              </a:rPr>
              <a:t>xbar</a:t>
            </a:r>
            <a:endParaRPr lang="en-US" sz="2200" b="1" dirty="0" smtClean="0">
              <a:solidFill>
                <a:srgbClr val="0000FF"/>
              </a:solidFill>
            </a:endParaRPr>
          </a:p>
          <a:p>
            <a:r>
              <a:rPr lang="en-US" sz="2200" b="1" dirty="0" smtClean="0">
                <a:solidFill>
                  <a:srgbClr val="0000FF"/>
                </a:solidFill>
              </a:rPr>
              <a:t># slopes will not be the same if there is an interaction term</a:t>
            </a:r>
            <a:endParaRPr lang="en-GB" sz="2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Interpretation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If there are no interactions, then we interpret the intercept as the value that we would observe at the mean of the predictor.</a:t>
            </a:r>
          </a:p>
          <a:p>
            <a:endParaRPr lang="en-US" sz="3000" dirty="0" smtClean="0"/>
          </a:p>
          <a:p>
            <a:r>
              <a:rPr lang="en-US" sz="3000" dirty="0" smtClean="0"/>
              <a:t>If there is an interaction, then we interpret each coefficient as a predictive difference with  the other predictors at their average values.</a:t>
            </a: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0000CC"/>
                </a:solidFill>
                <a:latin typeface="Comic Sans MS" pitchFamily="66" charset="0"/>
              </a:rPr>
              <a:t>A new approach to insight</a:t>
            </a:r>
            <a:endParaRPr lang="en-GB" sz="2800" b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400" b="1" dirty="0" smtClean="0"/>
              <a:t>Pose question and  think of the answer needed to answer it. </a:t>
            </a:r>
            <a:r>
              <a:rPr lang="en-US" sz="2400" dirty="0" smtClean="0"/>
              <a:t>Ask:</a:t>
            </a:r>
          </a:p>
          <a:p>
            <a:pPr marL="0">
              <a:buFont typeface="Arial" charset="0"/>
              <a:buChar char="•"/>
            </a:pPr>
            <a:r>
              <a:rPr lang="en-US" sz="2400" dirty="0" smtClean="0"/>
              <a:t>How do  the data arise?</a:t>
            </a:r>
          </a:p>
          <a:p>
            <a:pPr marL="0">
              <a:buFont typeface="Arial" charset="0"/>
              <a:buChar char="•"/>
            </a:pPr>
            <a:r>
              <a:rPr lang="en-US" sz="2400" dirty="0" smtClean="0"/>
              <a:t>What is the hypothesized process that produces them?</a:t>
            </a:r>
          </a:p>
          <a:p>
            <a:pPr marL="0">
              <a:buFont typeface="Arial" charset="0"/>
              <a:buChar char="•"/>
            </a:pPr>
            <a:r>
              <a:rPr lang="en-US" sz="2400" dirty="0" smtClean="0"/>
              <a:t>What are the sources of randomness/uncertainty in the process and the way we observe it?</a:t>
            </a:r>
          </a:p>
          <a:p>
            <a:pPr marL="0">
              <a:buFont typeface="Arial" charset="0"/>
              <a:buChar char="•"/>
            </a:pPr>
            <a:r>
              <a:rPr lang="en-US" sz="2400" dirty="0" smtClean="0"/>
              <a:t>How can we model the process and </a:t>
            </a:r>
            <a:r>
              <a:rPr lang="en-US" sz="2400" i="1" dirty="0" smtClean="0"/>
              <a:t>its associated uncertainty </a:t>
            </a:r>
            <a:r>
              <a:rPr lang="en-US" sz="2400" dirty="0" smtClean="0"/>
              <a:t>in a way that allows the data to speak informatively?</a:t>
            </a:r>
            <a:endParaRPr lang="en-US" sz="2400" i="1" dirty="0" smtClean="0"/>
          </a:p>
          <a:p>
            <a:pPr marL="0">
              <a:buFont typeface="Arial" charset="0"/>
              <a:buChar char="•"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4495800"/>
            <a:ext cx="46482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approach is based on a firm intuitive understanding of the relationship between process models and probability models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190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67000" y="3048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447800" y="2514600"/>
            <a:ext cx="2438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05000" y="838200"/>
            <a:ext cx="1447800" cy="76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81200" y="1905000"/>
            <a:ext cx="1447800" cy="76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2743200" y="1295400"/>
            <a:ext cx="762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895600" y="1397913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Δy</a:t>
            </a:r>
            <a:r>
              <a:rPr lang="en-US" sz="2200" dirty="0" smtClean="0"/>
              <a:t> </a:t>
            </a:r>
            <a:endParaRPr lang="en-GB" sz="22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789004" y="381000"/>
          <a:ext cx="290719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4" name="Equation" r:id="rId3" imgW="1650960" imgH="1168200" progId="Equation.3">
                  <p:embed/>
                </p:oleObj>
              </mc:Choice>
              <mc:Fallback>
                <p:oleObj name="Equation" r:id="rId3" imgW="1650960" imgH="116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004" y="381000"/>
                        <a:ext cx="2907196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6121400" y="4589463"/>
          <a:ext cx="1789113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5" name="Equation" r:id="rId5" imgW="1015920" imgH="888840" progId="Equation.3">
                  <p:embed/>
                </p:oleObj>
              </mc:Choice>
              <mc:Fallback>
                <p:oleObj name="Equation" r:id="rId5" imgW="1015920" imgH="8888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4589463"/>
                        <a:ext cx="1789113" cy="156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33800" y="2819400"/>
            <a:ext cx="5306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this to work properly, all  of the </a:t>
            </a:r>
          </a:p>
          <a:p>
            <a:r>
              <a:rPr lang="en-US" sz="2400" dirty="0" smtClean="0"/>
              <a:t>coefficients of the model must be added.</a:t>
            </a:r>
          </a:p>
          <a:p>
            <a:r>
              <a:rPr lang="en-US" sz="2400" dirty="0" smtClean="0"/>
              <a:t>Let the analyses decide the sign: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0284" y="4262735"/>
            <a:ext cx="3141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multiple regression:</a:t>
            </a:r>
            <a:endParaRPr lang="en-GB" sz="2400" dirty="0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436562" y="5029200"/>
          <a:ext cx="527843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6" name="Equation" r:id="rId7" imgW="2997000" imgH="583920" progId="Equation.3">
                  <p:embed/>
                </p:oleObj>
              </mc:Choice>
              <mc:Fallback>
                <p:oleObj name="Equation" r:id="rId7" imgW="2997000" imgH="5839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" y="5029200"/>
                        <a:ext cx="5278438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Standardizing predictor data:</a:t>
            </a:r>
            <a:br>
              <a:rPr lang="en-US" sz="2800" dirty="0" smtClean="0"/>
            </a:br>
            <a:r>
              <a:rPr lang="en-US" sz="2800" dirty="0" smtClean="0"/>
              <a:t>The z-transformation</a:t>
            </a:r>
            <a:endParaRPr lang="en-GB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90600" y="1044575"/>
          <a:ext cx="7392988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Equation" r:id="rId3" imgW="5117760" imgH="1650960" progId="Equation.3">
                  <p:embed/>
                </p:oleObj>
              </mc:Choice>
              <mc:Fallback>
                <p:oleObj name="Equation" r:id="rId3" imgW="5117760" imgH="1650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044575"/>
                        <a:ext cx="7392988" cy="238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981200" y="3276600"/>
            <a:ext cx="495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</a:rPr>
              <a:t>model{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b0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(0,.0001)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b1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(0,.0001)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tau ~ </a:t>
            </a:r>
            <a:r>
              <a:rPr lang="en-GB" sz="2000" b="1" dirty="0" err="1" smtClean="0">
                <a:solidFill>
                  <a:srgbClr val="0000FF"/>
                </a:solidFill>
              </a:rPr>
              <a:t>dgamma</a:t>
            </a:r>
            <a:r>
              <a:rPr lang="en-GB" sz="2000" b="1" dirty="0" smtClean="0">
                <a:solidFill>
                  <a:srgbClr val="0000FF"/>
                </a:solidFill>
              </a:rPr>
              <a:t>(.0001,.0001)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x.bar&lt;-mean(x)</a:t>
            </a:r>
          </a:p>
          <a:p>
            <a:r>
              <a:rPr lang="en-US" sz="2000" b="1" dirty="0" err="1" smtClean="0">
                <a:solidFill>
                  <a:srgbClr val="0000FF"/>
                </a:solidFill>
              </a:rPr>
              <a:t>sdev</a:t>
            </a:r>
            <a:r>
              <a:rPr lang="en-US" sz="2000" b="1" dirty="0" smtClean="0">
                <a:solidFill>
                  <a:srgbClr val="0000FF"/>
                </a:solidFill>
              </a:rPr>
              <a:t>&lt;-</a:t>
            </a:r>
            <a:r>
              <a:rPr lang="en-US" sz="2000" b="1" dirty="0" err="1" smtClean="0">
                <a:solidFill>
                  <a:srgbClr val="0000FF"/>
                </a:solidFill>
              </a:rPr>
              <a:t>sd</a:t>
            </a:r>
            <a:r>
              <a:rPr lang="en-US" sz="2000" b="1" dirty="0" smtClean="0">
                <a:solidFill>
                  <a:srgbClr val="0000FF"/>
                </a:solidFill>
              </a:rPr>
              <a:t>(x)</a:t>
            </a:r>
            <a:endParaRPr lang="en-GB" sz="2000" b="1" dirty="0" smtClean="0">
              <a:solidFill>
                <a:srgbClr val="0000FF"/>
              </a:solidFill>
            </a:endParaRPr>
          </a:p>
          <a:p>
            <a:r>
              <a:rPr lang="en-GB" sz="2000" b="1" dirty="0" smtClean="0">
                <a:solidFill>
                  <a:srgbClr val="0000FF"/>
                </a:solidFill>
              </a:rPr>
              <a:t>sigma&lt;-1/</a:t>
            </a:r>
            <a:r>
              <a:rPr lang="en-GB" sz="2000" b="1" dirty="0" err="1" smtClean="0">
                <a:solidFill>
                  <a:srgbClr val="0000FF"/>
                </a:solidFill>
              </a:rPr>
              <a:t>sqrt</a:t>
            </a:r>
            <a:r>
              <a:rPr lang="en-GB" sz="2000" b="1" dirty="0" smtClean="0">
                <a:solidFill>
                  <a:srgbClr val="0000FF"/>
                </a:solidFill>
              </a:rPr>
              <a:t>(tau)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for(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 in 1:length(y)){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	</a:t>
            </a:r>
            <a:r>
              <a:rPr lang="en-GB" sz="2000" b="1" dirty="0" err="1" smtClean="0">
                <a:solidFill>
                  <a:srgbClr val="0000FF"/>
                </a:solidFill>
              </a:rPr>
              <a:t>mu.z</a:t>
            </a:r>
            <a:r>
              <a:rPr lang="en-GB" sz="2000" b="1" dirty="0" smtClean="0">
                <a:solidFill>
                  <a:srgbClr val="0000FF"/>
                </a:solidFill>
              </a:rPr>
              <a:t>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 &lt;- b0 + b1*(x[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]-x.bar)/</a:t>
            </a:r>
            <a:r>
              <a:rPr lang="en-GB" sz="2000" b="1" dirty="0" err="1" smtClean="0">
                <a:solidFill>
                  <a:srgbClr val="0000FF"/>
                </a:solidFill>
              </a:rPr>
              <a:t>sdev</a:t>
            </a:r>
            <a:endParaRPr lang="en-GB" sz="2000" b="1" dirty="0" smtClean="0">
              <a:solidFill>
                <a:srgbClr val="0000FF"/>
              </a:solidFill>
            </a:endParaRPr>
          </a:p>
          <a:p>
            <a:r>
              <a:rPr lang="en-GB" sz="2000" b="1" dirty="0" smtClean="0">
                <a:solidFill>
                  <a:srgbClr val="0000FF"/>
                </a:solidFill>
              </a:rPr>
              <a:t>	y[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</a:t>
            </a:r>
            <a:r>
              <a:rPr lang="en-GB" sz="2000" b="1" dirty="0" err="1" smtClean="0">
                <a:solidFill>
                  <a:srgbClr val="0000FF"/>
                </a:solidFill>
              </a:rPr>
              <a:t>mu.z</a:t>
            </a:r>
            <a:r>
              <a:rPr lang="en-GB" sz="2000" b="1" dirty="0" smtClean="0">
                <a:solidFill>
                  <a:srgbClr val="0000FF"/>
                </a:solidFill>
              </a:rPr>
              <a:t>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],tau)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}</a:t>
            </a:r>
            <a:r>
              <a:rPr lang="en-GB" sz="2000" b="1" dirty="0" smtClean="0">
                <a:solidFill>
                  <a:srgbClr val="0000FF"/>
                </a:solidFill>
              </a:rPr>
              <a:t>}</a:t>
            </a:r>
            <a:endParaRPr lang="en-GB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Interpreting standardized coefficients (slopes)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Each coefficient gives estimates of the change in </a:t>
            </a:r>
            <a:r>
              <a:rPr lang="en-US" sz="2800" i="1" dirty="0" smtClean="0"/>
              <a:t>y</a:t>
            </a:r>
            <a:r>
              <a:rPr lang="en-US" sz="2800" dirty="0" smtClean="0"/>
              <a:t> that occurs per change in 1 standard deviation of </a:t>
            </a:r>
            <a:r>
              <a:rPr lang="en-US" sz="2800" i="1" dirty="0" smtClean="0"/>
              <a:t>x</a:t>
            </a:r>
            <a:r>
              <a:rPr lang="en-US" sz="2800" dirty="0" smtClean="0"/>
              <a:t>. Therefore, we can compare the coefficients to estimate their “relative importance” in the model.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Box 208"/>
          <p:cNvSpPr txBox="1"/>
          <p:nvPr/>
        </p:nvSpPr>
        <p:spPr>
          <a:xfrm>
            <a:off x="1752600" y="175736"/>
            <a:ext cx="378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Predictors of fire occurrence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1" name="Rectangle 254"/>
          <p:cNvSpPr>
            <a:spLocks noChangeArrowheads="1"/>
          </p:cNvSpPr>
          <p:nvPr/>
        </p:nvSpPr>
        <p:spPr bwMode="auto">
          <a:xfrm>
            <a:off x="3588351" y="6324600"/>
            <a:ext cx="9137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Std.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Coef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49"/>
          <p:cNvGrpSpPr/>
          <p:nvPr/>
        </p:nvGrpSpPr>
        <p:grpSpPr>
          <a:xfrm>
            <a:off x="1706711" y="1006475"/>
            <a:ext cx="1239351" cy="4667409"/>
            <a:chOff x="250471" y="1006475"/>
            <a:chExt cx="1239351" cy="4667409"/>
          </a:xfrm>
        </p:grpSpPr>
        <p:sp>
          <p:nvSpPr>
            <p:cNvPr id="608" name="Rectangle 265"/>
            <p:cNvSpPr>
              <a:spLocks noChangeArrowheads="1"/>
            </p:cNvSpPr>
            <p:nvPr/>
          </p:nvSpPr>
          <p:spPr bwMode="auto">
            <a:xfrm>
              <a:off x="990029" y="5427663"/>
              <a:ext cx="33021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SPI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448"/>
            <p:cNvGrpSpPr/>
            <p:nvPr/>
          </p:nvGrpSpPr>
          <p:grpSpPr>
            <a:xfrm>
              <a:off x="250471" y="1006475"/>
              <a:ext cx="1239351" cy="4121309"/>
              <a:chOff x="250471" y="1006475"/>
              <a:chExt cx="1239351" cy="4121309"/>
            </a:xfrm>
          </p:grpSpPr>
          <p:sp>
            <p:nvSpPr>
              <p:cNvPr id="610" name="Rectangle 266"/>
              <p:cNvSpPr>
                <a:spLocks noChangeArrowheads="1"/>
              </p:cNvSpPr>
              <p:nvPr/>
            </p:nvSpPr>
            <p:spPr bwMode="auto">
              <a:xfrm>
                <a:off x="266129" y="4881563"/>
                <a:ext cx="112851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Dist. Roads</a:t>
                </a: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1" name="Rectangle 267"/>
              <p:cNvSpPr>
                <a:spLocks noChangeArrowheads="1"/>
              </p:cNvSpPr>
              <p:nvPr/>
            </p:nvSpPr>
            <p:spPr bwMode="auto">
              <a:xfrm>
                <a:off x="291529" y="4322763"/>
                <a:ext cx="113011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Dist. Rivers</a:t>
                </a: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2" name="Rectangle 268"/>
              <p:cNvSpPr>
                <a:spLocks noChangeArrowheads="1"/>
              </p:cNvSpPr>
              <p:nvPr/>
            </p:nvSpPr>
            <p:spPr bwMode="auto">
              <a:xfrm>
                <a:off x="621729" y="3763963"/>
                <a:ext cx="751809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Pasture</a:t>
                </a: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3" name="Rectangle 269"/>
              <p:cNvSpPr>
                <a:spLocks noChangeArrowheads="1"/>
              </p:cNvSpPr>
              <p:nvPr/>
            </p:nvSpPr>
            <p:spPr bwMode="auto">
              <a:xfrm>
                <a:off x="863029" y="3216275"/>
                <a:ext cx="477695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Crop</a:t>
                </a: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5" name="Rectangle 271"/>
              <p:cNvSpPr>
                <a:spLocks noChangeArrowheads="1"/>
              </p:cNvSpPr>
              <p:nvPr/>
            </p:nvSpPr>
            <p:spPr bwMode="auto">
              <a:xfrm>
                <a:off x="250471" y="2111375"/>
                <a:ext cx="119584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SPIxPasture</a:t>
                </a: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6" name="Rectangle 272"/>
              <p:cNvSpPr>
                <a:spLocks noChangeArrowheads="1"/>
              </p:cNvSpPr>
              <p:nvPr/>
            </p:nvSpPr>
            <p:spPr bwMode="auto">
              <a:xfrm>
                <a:off x="469329" y="1552575"/>
                <a:ext cx="92172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SPIxCrop</a:t>
                </a: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7" name="Rectangle 273"/>
              <p:cNvSpPr>
                <a:spLocks noChangeArrowheads="1"/>
              </p:cNvSpPr>
              <p:nvPr/>
            </p:nvSpPr>
            <p:spPr bwMode="auto">
              <a:xfrm>
                <a:off x="532829" y="1006475"/>
                <a:ext cx="95699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SPIxRiver</a:t>
                </a: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3" name="Oval 224"/>
          <p:cNvSpPr>
            <a:spLocks noChangeArrowheads="1"/>
          </p:cNvSpPr>
          <p:nvPr/>
        </p:nvSpPr>
        <p:spPr bwMode="auto">
          <a:xfrm>
            <a:off x="3448651" y="5491163"/>
            <a:ext cx="88900" cy="889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Oval 225"/>
          <p:cNvSpPr>
            <a:spLocks noChangeArrowheads="1"/>
          </p:cNvSpPr>
          <p:nvPr/>
        </p:nvSpPr>
        <p:spPr bwMode="auto">
          <a:xfrm>
            <a:off x="3372451" y="4932363"/>
            <a:ext cx="88900" cy="889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Oval 226"/>
          <p:cNvSpPr>
            <a:spLocks noChangeArrowheads="1"/>
          </p:cNvSpPr>
          <p:nvPr/>
        </p:nvSpPr>
        <p:spPr bwMode="auto">
          <a:xfrm>
            <a:off x="3461351" y="4386263"/>
            <a:ext cx="88900" cy="889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Oval 227"/>
          <p:cNvSpPr>
            <a:spLocks noChangeArrowheads="1"/>
          </p:cNvSpPr>
          <p:nvPr/>
        </p:nvSpPr>
        <p:spPr bwMode="auto">
          <a:xfrm>
            <a:off x="4185251" y="3827463"/>
            <a:ext cx="88900" cy="889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Oval 228"/>
          <p:cNvSpPr>
            <a:spLocks noChangeArrowheads="1"/>
          </p:cNvSpPr>
          <p:nvPr/>
        </p:nvSpPr>
        <p:spPr bwMode="auto">
          <a:xfrm>
            <a:off x="4680551" y="3267075"/>
            <a:ext cx="88900" cy="889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Oval 230"/>
          <p:cNvSpPr>
            <a:spLocks noChangeArrowheads="1"/>
          </p:cNvSpPr>
          <p:nvPr/>
        </p:nvSpPr>
        <p:spPr bwMode="auto">
          <a:xfrm>
            <a:off x="3893151" y="2162175"/>
            <a:ext cx="88900" cy="889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Oval 231"/>
          <p:cNvSpPr>
            <a:spLocks noChangeArrowheads="1"/>
          </p:cNvSpPr>
          <p:nvPr/>
        </p:nvSpPr>
        <p:spPr bwMode="auto">
          <a:xfrm>
            <a:off x="3943951" y="1616075"/>
            <a:ext cx="88900" cy="889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232"/>
          <p:cNvSpPr>
            <a:spLocks noChangeArrowheads="1"/>
          </p:cNvSpPr>
          <p:nvPr/>
        </p:nvSpPr>
        <p:spPr bwMode="auto">
          <a:xfrm>
            <a:off x="3791551" y="1057275"/>
            <a:ext cx="88900" cy="889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Line 233"/>
          <p:cNvSpPr>
            <a:spLocks noChangeShapeType="1"/>
          </p:cNvSpPr>
          <p:nvPr/>
        </p:nvSpPr>
        <p:spPr bwMode="auto">
          <a:xfrm>
            <a:off x="3169251" y="5707063"/>
            <a:ext cx="18542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Line 234"/>
          <p:cNvSpPr>
            <a:spLocks noChangeShapeType="1"/>
          </p:cNvSpPr>
          <p:nvPr/>
        </p:nvSpPr>
        <p:spPr bwMode="auto">
          <a:xfrm>
            <a:off x="3169251" y="5707063"/>
            <a:ext cx="1587" cy="1143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Line 235"/>
          <p:cNvSpPr>
            <a:spLocks noChangeShapeType="1"/>
          </p:cNvSpPr>
          <p:nvPr/>
        </p:nvSpPr>
        <p:spPr bwMode="auto">
          <a:xfrm>
            <a:off x="3639151" y="5707063"/>
            <a:ext cx="1587" cy="1143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Line 236"/>
          <p:cNvSpPr>
            <a:spLocks noChangeShapeType="1"/>
          </p:cNvSpPr>
          <p:nvPr/>
        </p:nvSpPr>
        <p:spPr bwMode="auto">
          <a:xfrm>
            <a:off x="4096351" y="5707063"/>
            <a:ext cx="1587" cy="1143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Line 237"/>
          <p:cNvSpPr>
            <a:spLocks noChangeShapeType="1"/>
          </p:cNvSpPr>
          <p:nvPr/>
        </p:nvSpPr>
        <p:spPr bwMode="auto">
          <a:xfrm>
            <a:off x="4566251" y="5707063"/>
            <a:ext cx="1587" cy="1143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Line 238"/>
          <p:cNvSpPr>
            <a:spLocks noChangeShapeType="1"/>
          </p:cNvSpPr>
          <p:nvPr/>
        </p:nvSpPr>
        <p:spPr bwMode="auto">
          <a:xfrm>
            <a:off x="5023451" y="5707063"/>
            <a:ext cx="1587" cy="1143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Rectangle 239"/>
          <p:cNvSpPr>
            <a:spLocks noChangeArrowheads="1"/>
          </p:cNvSpPr>
          <p:nvPr/>
        </p:nvSpPr>
        <p:spPr bwMode="auto">
          <a:xfrm>
            <a:off x="3035901" y="5961063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Rectangle 240"/>
          <p:cNvSpPr>
            <a:spLocks noChangeArrowheads="1"/>
          </p:cNvSpPr>
          <p:nvPr/>
        </p:nvSpPr>
        <p:spPr bwMode="auto">
          <a:xfrm>
            <a:off x="3505801" y="5961063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Rectangle 241"/>
          <p:cNvSpPr>
            <a:spLocks noChangeArrowheads="1"/>
          </p:cNvSpPr>
          <p:nvPr/>
        </p:nvSpPr>
        <p:spPr bwMode="auto">
          <a:xfrm>
            <a:off x="3994751" y="5961063"/>
            <a:ext cx="203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Rectangle 242"/>
          <p:cNvSpPr>
            <a:spLocks noChangeArrowheads="1"/>
          </p:cNvSpPr>
          <p:nvPr/>
        </p:nvSpPr>
        <p:spPr bwMode="auto">
          <a:xfrm>
            <a:off x="4464651" y="5961063"/>
            <a:ext cx="203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Rectangle 243"/>
          <p:cNvSpPr>
            <a:spLocks noChangeArrowheads="1"/>
          </p:cNvSpPr>
          <p:nvPr/>
        </p:nvSpPr>
        <p:spPr bwMode="auto">
          <a:xfrm>
            <a:off x="4921851" y="5961063"/>
            <a:ext cx="203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Line 244"/>
          <p:cNvSpPr>
            <a:spLocks noChangeShapeType="1"/>
          </p:cNvSpPr>
          <p:nvPr/>
        </p:nvSpPr>
        <p:spPr bwMode="auto">
          <a:xfrm flipV="1">
            <a:off x="3093051" y="1654175"/>
            <a:ext cx="1587" cy="33162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Line 245"/>
          <p:cNvSpPr>
            <a:spLocks noChangeShapeType="1"/>
          </p:cNvSpPr>
          <p:nvPr/>
        </p:nvSpPr>
        <p:spPr bwMode="auto">
          <a:xfrm flipH="1">
            <a:off x="2978751" y="4970463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Line 246"/>
          <p:cNvSpPr>
            <a:spLocks noChangeShapeType="1"/>
          </p:cNvSpPr>
          <p:nvPr/>
        </p:nvSpPr>
        <p:spPr bwMode="auto">
          <a:xfrm flipH="1">
            <a:off x="2978751" y="3865563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Line 247"/>
          <p:cNvSpPr>
            <a:spLocks noChangeShapeType="1"/>
          </p:cNvSpPr>
          <p:nvPr/>
        </p:nvSpPr>
        <p:spPr bwMode="auto">
          <a:xfrm flipH="1">
            <a:off x="2978751" y="2759075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Line 248"/>
          <p:cNvSpPr>
            <a:spLocks noChangeShapeType="1"/>
          </p:cNvSpPr>
          <p:nvPr/>
        </p:nvSpPr>
        <p:spPr bwMode="auto">
          <a:xfrm flipH="1">
            <a:off x="2978751" y="1654175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Rectangle 253"/>
          <p:cNvSpPr>
            <a:spLocks noChangeArrowheads="1"/>
          </p:cNvSpPr>
          <p:nvPr/>
        </p:nvSpPr>
        <p:spPr bwMode="auto">
          <a:xfrm>
            <a:off x="3093051" y="917575"/>
            <a:ext cx="2006600" cy="4789488"/>
          </a:xfrm>
          <a:prstGeom prst="rect">
            <a:avLst/>
          </a:prstGeom>
          <a:noFill/>
          <a:ln w="1270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Line 255"/>
          <p:cNvSpPr>
            <a:spLocks noChangeShapeType="1"/>
          </p:cNvSpPr>
          <p:nvPr/>
        </p:nvSpPr>
        <p:spPr bwMode="auto">
          <a:xfrm flipV="1">
            <a:off x="3093051" y="1095375"/>
            <a:ext cx="1587" cy="44338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Line 256"/>
          <p:cNvSpPr>
            <a:spLocks noChangeShapeType="1"/>
          </p:cNvSpPr>
          <p:nvPr/>
        </p:nvSpPr>
        <p:spPr bwMode="auto">
          <a:xfrm flipH="1">
            <a:off x="2978751" y="5529263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Line 257"/>
          <p:cNvSpPr>
            <a:spLocks noChangeShapeType="1"/>
          </p:cNvSpPr>
          <p:nvPr/>
        </p:nvSpPr>
        <p:spPr bwMode="auto">
          <a:xfrm flipH="1">
            <a:off x="2978751" y="4970463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Line 258"/>
          <p:cNvSpPr>
            <a:spLocks noChangeShapeType="1"/>
          </p:cNvSpPr>
          <p:nvPr/>
        </p:nvSpPr>
        <p:spPr bwMode="auto">
          <a:xfrm flipH="1">
            <a:off x="2978751" y="4424363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Line 259"/>
          <p:cNvSpPr>
            <a:spLocks noChangeShapeType="1"/>
          </p:cNvSpPr>
          <p:nvPr/>
        </p:nvSpPr>
        <p:spPr bwMode="auto">
          <a:xfrm flipH="1">
            <a:off x="2978751" y="3865563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Line 260"/>
          <p:cNvSpPr>
            <a:spLocks noChangeShapeType="1"/>
          </p:cNvSpPr>
          <p:nvPr/>
        </p:nvSpPr>
        <p:spPr bwMode="auto">
          <a:xfrm flipH="1">
            <a:off x="2978751" y="3305175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Line 261"/>
          <p:cNvSpPr>
            <a:spLocks noChangeShapeType="1"/>
          </p:cNvSpPr>
          <p:nvPr/>
        </p:nvSpPr>
        <p:spPr bwMode="auto">
          <a:xfrm flipH="1">
            <a:off x="2978751" y="2759075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" name="Line 262"/>
          <p:cNvSpPr>
            <a:spLocks noChangeShapeType="1"/>
          </p:cNvSpPr>
          <p:nvPr/>
        </p:nvSpPr>
        <p:spPr bwMode="auto">
          <a:xfrm flipH="1">
            <a:off x="2978751" y="2200275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" name="Line 263"/>
          <p:cNvSpPr>
            <a:spLocks noChangeShapeType="1"/>
          </p:cNvSpPr>
          <p:nvPr/>
        </p:nvSpPr>
        <p:spPr bwMode="auto">
          <a:xfrm flipH="1">
            <a:off x="2978751" y="1654175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" name="Line 264"/>
          <p:cNvSpPr>
            <a:spLocks noChangeShapeType="1"/>
          </p:cNvSpPr>
          <p:nvPr/>
        </p:nvSpPr>
        <p:spPr bwMode="auto">
          <a:xfrm flipH="1">
            <a:off x="2978751" y="1095375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" name="Line 274"/>
          <p:cNvSpPr>
            <a:spLocks noChangeShapeType="1"/>
          </p:cNvSpPr>
          <p:nvPr/>
        </p:nvSpPr>
        <p:spPr bwMode="auto">
          <a:xfrm flipV="1">
            <a:off x="4096351" y="56562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" name="Line 275"/>
          <p:cNvSpPr>
            <a:spLocks noChangeShapeType="1"/>
          </p:cNvSpPr>
          <p:nvPr/>
        </p:nvSpPr>
        <p:spPr bwMode="auto">
          <a:xfrm flipV="1">
            <a:off x="4096351" y="55546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" name="Line 276"/>
          <p:cNvSpPr>
            <a:spLocks noChangeShapeType="1"/>
          </p:cNvSpPr>
          <p:nvPr/>
        </p:nvSpPr>
        <p:spPr bwMode="auto">
          <a:xfrm flipV="1">
            <a:off x="4096351" y="54530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" name="Line 277"/>
          <p:cNvSpPr>
            <a:spLocks noChangeShapeType="1"/>
          </p:cNvSpPr>
          <p:nvPr/>
        </p:nvSpPr>
        <p:spPr bwMode="auto">
          <a:xfrm flipV="1">
            <a:off x="4096351" y="53514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" name="Line 278"/>
          <p:cNvSpPr>
            <a:spLocks noChangeShapeType="1"/>
          </p:cNvSpPr>
          <p:nvPr/>
        </p:nvSpPr>
        <p:spPr bwMode="auto">
          <a:xfrm flipV="1">
            <a:off x="4096351" y="52498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Line 279"/>
          <p:cNvSpPr>
            <a:spLocks noChangeShapeType="1"/>
          </p:cNvSpPr>
          <p:nvPr/>
        </p:nvSpPr>
        <p:spPr bwMode="auto">
          <a:xfrm flipV="1">
            <a:off x="4096351" y="51482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Line 280"/>
          <p:cNvSpPr>
            <a:spLocks noChangeShapeType="1"/>
          </p:cNvSpPr>
          <p:nvPr/>
        </p:nvSpPr>
        <p:spPr bwMode="auto">
          <a:xfrm flipV="1">
            <a:off x="4096351" y="50466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" name="Line 281"/>
          <p:cNvSpPr>
            <a:spLocks noChangeShapeType="1"/>
          </p:cNvSpPr>
          <p:nvPr/>
        </p:nvSpPr>
        <p:spPr bwMode="auto">
          <a:xfrm flipV="1">
            <a:off x="4096351" y="49450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" name="Line 282"/>
          <p:cNvSpPr>
            <a:spLocks noChangeShapeType="1"/>
          </p:cNvSpPr>
          <p:nvPr/>
        </p:nvSpPr>
        <p:spPr bwMode="auto">
          <a:xfrm flipV="1">
            <a:off x="4096351" y="48434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3" name="Line 283"/>
          <p:cNvSpPr>
            <a:spLocks noChangeShapeType="1"/>
          </p:cNvSpPr>
          <p:nvPr/>
        </p:nvSpPr>
        <p:spPr bwMode="auto">
          <a:xfrm flipV="1">
            <a:off x="4096351" y="47418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Line 284"/>
          <p:cNvSpPr>
            <a:spLocks noChangeShapeType="1"/>
          </p:cNvSpPr>
          <p:nvPr/>
        </p:nvSpPr>
        <p:spPr bwMode="auto">
          <a:xfrm flipV="1">
            <a:off x="4096351" y="46402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Line 285"/>
          <p:cNvSpPr>
            <a:spLocks noChangeShapeType="1"/>
          </p:cNvSpPr>
          <p:nvPr/>
        </p:nvSpPr>
        <p:spPr bwMode="auto">
          <a:xfrm flipV="1">
            <a:off x="4096351" y="45386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286"/>
          <p:cNvSpPr>
            <a:spLocks noChangeShapeType="1"/>
          </p:cNvSpPr>
          <p:nvPr/>
        </p:nvSpPr>
        <p:spPr bwMode="auto">
          <a:xfrm flipV="1">
            <a:off x="4096351" y="44370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Line 287"/>
          <p:cNvSpPr>
            <a:spLocks noChangeShapeType="1"/>
          </p:cNvSpPr>
          <p:nvPr/>
        </p:nvSpPr>
        <p:spPr bwMode="auto">
          <a:xfrm flipV="1">
            <a:off x="4096351" y="43354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Line 288"/>
          <p:cNvSpPr>
            <a:spLocks noChangeShapeType="1"/>
          </p:cNvSpPr>
          <p:nvPr/>
        </p:nvSpPr>
        <p:spPr bwMode="auto">
          <a:xfrm flipV="1">
            <a:off x="4096351" y="42338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9" name="Line 289"/>
          <p:cNvSpPr>
            <a:spLocks noChangeShapeType="1"/>
          </p:cNvSpPr>
          <p:nvPr/>
        </p:nvSpPr>
        <p:spPr bwMode="auto">
          <a:xfrm flipV="1">
            <a:off x="4096351" y="41322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0" name="Line 290"/>
          <p:cNvSpPr>
            <a:spLocks noChangeShapeType="1"/>
          </p:cNvSpPr>
          <p:nvPr/>
        </p:nvSpPr>
        <p:spPr bwMode="auto">
          <a:xfrm flipV="1">
            <a:off x="4096351" y="40306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" name="Line 291"/>
          <p:cNvSpPr>
            <a:spLocks noChangeShapeType="1"/>
          </p:cNvSpPr>
          <p:nvPr/>
        </p:nvSpPr>
        <p:spPr bwMode="auto">
          <a:xfrm flipV="1">
            <a:off x="4096351" y="39290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" name="Line 292"/>
          <p:cNvSpPr>
            <a:spLocks noChangeShapeType="1"/>
          </p:cNvSpPr>
          <p:nvPr/>
        </p:nvSpPr>
        <p:spPr bwMode="auto">
          <a:xfrm flipV="1">
            <a:off x="4096351" y="38274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" name="Line 293"/>
          <p:cNvSpPr>
            <a:spLocks noChangeShapeType="1"/>
          </p:cNvSpPr>
          <p:nvPr/>
        </p:nvSpPr>
        <p:spPr bwMode="auto">
          <a:xfrm flipV="1">
            <a:off x="4096351" y="37258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4" name="Line 294"/>
          <p:cNvSpPr>
            <a:spLocks noChangeShapeType="1"/>
          </p:cNvSpPr>
          <p:nvPr/>
        </p:nvSpPr>
        <p:spPr bwMode="auto">
          <a:xfrm flipV="1">
            <a:off x="4096351" y="36242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5" name="Line 295"/>
          <p:cNvSpPr>
            <a:spLocks noChangeShapeType="1"/>
          </p:cNvSpPr>
          <p:nvPr/>
        </p:nvSpPr>
        <p:spPr bwMode="auto">
          <a:xfrm flipV="1">
            <a:off x="4096351" y="3522663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6" name="Line 296"/>
          <p:cNvSpPr>
            <a:spLocks noChangeShapeType="1"/>
          </p:cNvSpPr>
          <p:nvPr/>
        </p:nvSpPr>
        <p:spPr bwMode="auto">
          <a:xfrm flipV="1">
            <a:off x="4096351" y="3419475"/>
            <a:ext cx="1587" cy="523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" name="Line 297"/>
          <p:cNvSpPr>
            <a:spLocks noChangeShapeType="1"/>
          </p:cNvSpPr>
          <p:nvPr/>
        </p:nvSpPr>
        <p:spPr bwMode="auto">
          <a:xfrm flipV="1">
            <a:off x="4096351" y="33178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" name="Line 298"/>
          <p:cNvSpPr>
            <a:spLocks noChangeShapeType="1"/>
          </p:cNvSpPr>
          <p:nvPr/>
        </p:nvSpPr>
        <p:spPr bwMode="auto">
          <a:xfrm flipV="1">
            <a:off x="4096351" y="32162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" name="Line 299"/>
          <p:cNvSpPr>
            <a:spLocks noChangeShapeType="1"/>
          </p:cNvSpPr>
          <p:nvPr/>
        </p:nvSpPr>
        <p:spPr bwMode="auto">
          <a:xfrm flipV="1">
            <a:off x="4096351" y="31146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" name="Line 300"/>
          <p:cNvSpPr>
            <a:spLocks noChangeShapeType="1"/>
          </p:cNvSpPr>
          <p:nvPr/>
        </p:nvSpPr>
        <p:spPr bwMode="auto">
          <a:xfrm flipV="1">
            <a:off x="4096351" y="30130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" name="Line 301"/>
          <p:cNvSpPr>
            <a:spLocks noChangeShapeType="1"/>
          </p:cNvSpPr>
          <p:nvPr/>
        </p:nvSpPr>
        <p:spPr bwMode="auto">
          <a:xfrm flipV="1">
            <a:off x="4096351" y="29114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Line 302"/>
          <p:cNvSpPr>
            <a:spLocks noChangeShapeType="1"/>
          </p:cNvSpPr>
          <p:nvPr/>
        </p:nvSpPr>
        <p:spPr bwMode="auto">
          <a:xfrm flipV="1">
            <a:off x="4096351" y="28098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" name="Line 303"/>
          <p:cNvSpPr>
            <a:spLocks noChangeShapeType="1"/>
          </p:cNvSpPr>
          <p:nvPr/>
        </p:nvSpPr>
        <p:spPr bwMode="auto">
          <a:xfrm flipV="1">
            <a:off x="4096351" y="27082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" name="Line 304"/>
          <p:cNvSpPr>
            <a:spLocks noChangeShapeType="1"/>
          </p:cNvSpPr>
          <p:nvPr/>
        </p:nvSpPr>
        <p:spPr bwMode="auto">
          <a:xfrm flipV="1">
            <a:off x="4096351" y="26066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" name="Line 305"/>
          <p:cNvSpPr>
            <a:spLocks noChangeShapeType="1"/>
          </p:cNvSpPr>
          <p:nvPr/>
        </p:nvSpPr>
        <p:spPr bwMode="auto">
          <a:xfrm flipV="1">
            <a:off x="4096351" y="25050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6" name="Line 306"/>
          <p:cNvSpPr>
            <a:spLocks noChangeShapeType="1"/>
          </p:cNvSpPr>
          <p:nvPr/>
        </p:nvSpPr>
        <p:spPr bwMode="auto">
          <a:xfrm flipV="1">
            <a:off x="4096351" y="24034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" name="Line 307"/>
          <p:cNvSpPr>
            <a:spLocks noChangeShapeType="1"/>
          </p:cNvSpPr>
          <p:nvPr/>
        </p:nvSpPr>
        <p:spPr bwMode="auto">
          <a:xfrm flipV="1">
            <a:off x="4096351" y="23018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8" name="Line 308"/>
          <p:cNvSpPr>
            <a:spLocks noChangeShapeType="1"/>
          </p:cNvSpPr>
          <p:nvPr/>
        </p:nvSpPr>
        <p:spPr bwMode="auto">
          <a:xfrm flipV="1">
            <a:off x="4096351" y="22002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9" name="Line 309"/>
          <p:cNvSpPr>
            <a:spLocks noChangeShapeType="1"/>
          </p:cNvSpPr>
          <p:nvPr/>
        </p:nvSpPr>
        <p:spPr bwMode="auto">
          <a:xfrm flipV="1">
            <a:off x="4096351" y="20986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" name="Line 310"/>
          <p:cNvSpPr>
            <a:spLocks noChangeShapeType="1"/>
          </p:cNvSpPr>
          <p:nvPr/>
        </p:nvSpPr>
        <p:spPr bwMode="auto">
          <a:xfrm flipV="1">
            <a:off x="4096351" y="19970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" name="Line 311"/>
          <p:cNvSpPr>
            <a:spLocks noChangeShapeType="1"/>
          </p:cNvSpPr>
          <p:nvPr/>
        </p:nvSpPr>
        <p:spPr bwMode="auto">
          <a:xfrm flipV="1">
            <a:off x="4096351" y="18954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" name="Line 312"/>
          <p:cNvSpPr>
            <a:spLocks noChangeShapeType="1"/>
          </p:cNvSpPr>
          <p:nvPr/>
        </p:nvSpPr>
        <p:spPr bwMode="auto">
          <a:xfrm flipV="1">
            <a:off x="4096351" y="17938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3" name="Line 313"/>
          <p:cNvSpPr>
            <a:spLocks noChangeShapeType="1"/>
          </p:cNvSpPr>
          <p:nvPr/>
        </p:nvSpPr>
        <p:spPr bwMode="auto">
          <a:xfrm flipV="1">
            <a:off x="4096351" y="16922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" name="Line 314"/>
          <p:cNvSpPr>
            <a:spLocks noChangeShapeType="1"/>
          </p:cNvSpPr>
          <p:nvPr/>
        </p:nvSpPr>
        <p:spPr bwMode="auto">
          <a:xfrm flipV="1">
            <a:off x="4096351" y="15906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Line 315"/>
          <p:cNvSpPr>
            <a:spLocks noChangeShapeType="1"/>
          </p:cNvSpPr>
          <p:nvPr/>
        </p:nvSpPr>
        <p:spPr bwMode="auto">
          <a:xfrm flipV="1">
            <a:off x="4096351" y="14890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Line 316"/>
          <p:cNvSpPr>
            <a:spLocks noChangeShapeType="1"/>
          </p:cNvSpPr>
          <p:nvPr/>
        </p:nvSpPr>
        <p:spPr bwMode="auto">
          <a:xfrm flipV="1">
            <a:off x="4096351" y="13874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7" name="Line 317"/>
          <p:cNvSpPr>
            <a:spLocks noChangeShapeType="1"/>
          </p:cNvSpPr>
          <p:nvPr/>
        </p:nvSpPr>
        <p:spPr bwMode="auto">
          <a:xfrm flipV="1">
            <a:off x="4096351" y="12858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" name="Line 318"/>
          <p:cNvSpPr>
            <a:spLocks noChangeShapeType="1"/>
          </p:cNvSpPr>
          <p:nvPr/>
        </p:nvSpPr>
        <p:spPr bwMode="auto">
          <a:xfrm flipV="1">
            <a:off x="4096351" y="11842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Line 319"/>
          <p:cNvSpPr>
            <a:spLocks noChangeShapeType="1"/>
          </p:cNvSpPr>
          <p:nvPr/>
        </p:nvSpPr>
        <p:spPr bwMode="auto">
          <a:xfrm flipV="1">
            <a:off x="4096351" y="10826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Line 320"/>
          <p:cNvSpPr>
            <a:spLocks noChangeShapeType="1"/>
          </p:cNvSpPr>
          <p:nvPr/>
        </p:nvSpPr>
        <p:spPr bwMode="auto">
          <a:xfrm flipV="1">
            <a:off x="4096351" y="981075"/>
            <a:ext cx="1587" cy="5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Line 321"/>
          <p:cNvSpPr>
            <a:spLocks noChangeShapeType="1"/>
          </p:cNvSpPr>
          <p:nvPr/>
        </p:nvSpPr>
        <p:spPr bwMode="auto">
          <a:xfrm flipV="1">
            <a:off x="4096351" y="917575"/>
            <a:ext cx="1587" cy="127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" name="Line 322"/>
          <p:cNvSpPr>
            <a:spLocks noChangeShapeType="1"/>
          </p:cNvSpPr>
          <p:nvPr/>
        </p:nvSpPr>
        <p:spPr bwMode="auto">
          <a:xfrm flipH="1">
            <a:off x="3435951" y="5529263"/>
            <a:ext cx="889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" name="Line 323"/>
          <p:cNvSpPr>
            <a:spLocks noChangeShapeType="1"/>
          </p:cNvSpPr>
          <p:nvPr/>
        </p:nvSpPr>
        <p:spPr bwMode="auto">
          <a:xfrm flipH="1">
            <a:off x="3283551" y="4970463"/>
            <a:ext cx="2540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4" name="Line 324"/>
          <p:cNvSpPr>
            <a:spLocks noChangeShapeType="1"/>
          </p:cNvSpPr>
          <p:nvPr/>
        </p:nvSpPr>
        <p:spPr bwMode="auto">
          <a:xfrm flipH="1">
            <a:off x="3397851" y="4424363"/>
            <a:ext cx="2032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" name="Line 325"/>
          <p:cNvSpPr>
            <a:spLocks noChangeShapeType="1"/>
          </p:cNvSpPr>
          <p:nvPr/>
        </p:nvSpPr>
        <p:spPr bwMode="auto">
          <a:xfrm flipH="1">
            <a:off x="4134451" y="3865563"/>
            <a:ext cx="1778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" name="Line 326"/>
          <p:cNvSpPr>
            <a:spLocks noChangeShapeType="1"/>
          </p:cNvSpPr>
          <p:nvPr/>
        </p:nvSpPr>
        <p:spPr bwMode="auto">
          <a:xfrm flipH="1">
            <a:off x="4655151" y="3305175"/>
            <a:ext cx="1397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" name="Line 327"/>
          <p:cNvSpPr>
            <a:spLocks noChangeShapeType="1"/>
          </p:cNvSpPr>
          <p:nvPr/>
        </p:nvSpPr>
        <p:spPr bwMode="auto">
          <a:xfrm>
            <a:off x="4096351" y="2759075"/>
            <a:ext cx="1587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328"/>
          <p:cNvSpPr>
            <a:spLocks noChangeShapeType="1"/>
          </p:cNvSpPr>
          <p:nvPr/>
        </p:nvSpPr>
        <p:spPr bwMode="auto">
          <a:xfrm flipH="1">
            <a:off x="3855051" y="2200275"/>
            <a:ext cx="1397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Line 329"/>
          <p:cNvSpPr>
            <a:spLocks noChangeShapeType="1"/>
          </p:cNvSpPr>
          <p:nvPr/>
        </p:nvSpPr>
        <p:spPr bwMode="auto">
          <a:xfrm flipH="1">
            <a:off x="3931251" y="1654175"/>
            <a:ext cx="1016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Line 330"/>
          <p:cNvSpPr>
            <a:spLocks noChangeShapeType="1"/>
          </p:cNvSpPr>
          <p:nvPr/>
        </p:nvSpPr>
        <p:spPr bwMode="auto">
          <a:xfrm flipH="1">
            <a:off x="3740751" y="1095375"/>
            <a:ext cx="190500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Rectangle 270"/>
          <p:cNvSpPr>
            <a:spLocks noChangeArrowheads="1"/>
          </p:cNvSpPr>
          <p:nvPr/>
        </p:nvSpPr>
        <p:spPr bwMode="auto">
          <a:xfrm>
            <a:off x="1302351" y="2649379"/>
            <a:ext cx="15501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Rural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2007/1993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3821430" cy="520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194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Multi-level regression</a:t>
            </a:r>
            <a:br>
              <a:rPr lang="en-US" dirty="0" smtClean="0"/>
            </a:br>
            <a:r>
              <a:rPr lang="en-US" dirty="0" smtClean="0"/>
              <a:t>models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4343400"/>
            <a:ext cx="3223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Gelman</a:t>
            </a:r>
            <a:r>
              <a:rPr lang="en-US" sz="2200" dirty="0" smtClean="0"/>
              <a:t> A and J Hill. 2009. </a:t>
            </a:r>
          </a:p>
          <a:p>
            <a:r>
              <a:rPr lang="en-US" sz="2200" dirty="0" smtClean="0"/>
              <a:t>Cambridge Univ. Press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Mixed models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36637"/>
            <a:ext cx="88392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 </a:t>
            </a:r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dirty="0"/>
              <a:t>model with random intercepts αi and fixed slope β corresponds to parallel lines </a:t>
            </a:r>
            <a:r>
              <a:rPr lang="en-US" sz="2200" dirty="0" smtClean="0"/>
              <a:t>for different </a:t>
            </a:r>
            <a:r>
              <a:rPr lang="en-US" sz="2200" dirty="0"/>
              <a:t>individuals i, or the model </a:t>
            </a:r>
            <a:r>
              <a:rPr lang="en-US" sz="2200" dirty="0" err="1"/>
              <a:t>yit</a:t>
            </a:r>
            <a:r>
              <a:rPr lang="en-US" sz="2200" dirty="0"/>
              <a:t> = αi + βt. </a:t>
            </a:r>
            <a:r>
              <a:rPr lang="en-US" sz="2200" dirty="0" err="1"/>
              <a:t>Kreft</a:t>
            </a:r>
            <a:r>
              <a:rPr lang="en-US" sz="2200" dirty="0"/>
              <a:t> and De </a:t>
            </a:r>
            <a:r>
              <a:rPr lang="en-US" sz="2200" dirty="0" err="1"/>
              <a:t>Leeuw</a:t>
            </a:r>
            <a:r>
              <a:rPr lang="en-US" sz="2200" dirty="0"/>
              <a:t> (1998, p. 12) </a:t>
            </a:r>
            <a:r>
              <a:rPr lang="en-US" sz="2200" dirty="0" smtClean="0"/>
              <a:t>thus distinguish </a:t>
            </a:r>
            <a:r>
              <a:rPr lang="en-US" sz="2200" dirty="0"/>
              <a:t>between fixed and random coefficients.</a:t>
            </a:r>
          </a:p>
          <a:p>
            <a:r>
              <a:rPr lang="en-US" sz="2200" dirty="0" smtClean="0"/>
              <a:t>Effects </a:t>
            </a:r>
            <a:r>
              <a:rPr lang="en-US" sz="2200" dirty="0"/>
              <a:t>are fixed if they are interesting in themselves or random if there is interest in the </a:t>
            </a:r>
            <a:r>
              <a:rPr lang="en-US" sz="2200" dirty="0" smtClean="0"/>
              <a:t>underlying population</a:t>
            </a:r>
            <a:r>
              <a:rPr lang="en-US" sz="2200" dirty="0"/>
              <a:t>. Searle, Casella, and McCulloch (</a:t>
            </a:r>
            <a:r>
              <a:rPr lang="en-US" sz="2200" dirty="0" smtClean="0"/>
              <a:t>1992) </a:t>
            </a:r>
            <a:r>
              <a:rPr lang="en-US" sz="2200" dirty="0"/>
              <a:t>explore this </a:t>
            </a:r>
            <a:r>
              <a:rPr lang="en-US" sz="2200" dirty="0" smtClean="0"/>
              <a:t>distinction </a:t>
            </a:r>
            <a:r>
              <a:rPr lang="es-CL" sz="2200" dirty="0" smtClean="0"/>
              <a:t>in </a:t>
            </a:r>
            <a:r>
              <a:rPr lang="es-CL" sz="2200" dirty="0" err="1"/>
              <a:t>depth</a:t>
            </a:r>
            <a:r>
              <a:rPr lang="es-CL" sz="2200" dirty="0"/>
              <a:t>.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“When a sample exhausts the population, the corresponding variable is </a:t>
            </a:r>
            <a:r>
              <a:rPr lang="en-US" sz="2200" i="1" dirty="0"/>
              <a:t>fixed</a:t>
            </a:r>
            <a:r>
              <a:rPr lang="en-US" sz="2200" dirty="0"/>
              <a:t>; when the </a:t>
            </a:r>
            <a:r>
              <a:rPr lang="en-US" sz="2200" dirty="0" smtClean="0"/>
              <a:t>sample is </a:t>
            </a:r>
            <a:r>
              <a:rPr lang="en-US" sz="2200" dirty="0"/>
              <a:t>a small (i.e., negligible) part of the population the corresponding variable is </a:t>
            </a:r>
            <a:r>
              <a:rPr lang="en-US" sz="2200" i="1" dirty="0"/>
              <a:t>random</a:t>
            </a:r>
            <a:r>
              <a:rPr lang="en-US" sz="2200" dirty="0"/>
              <a:t>” (</a:t>
            </a:r>
            <a:r>
              <a:rPr lang="en-US" sz="2200" dirty="0" smtClean="0"/>
              <a:t>Green </a:t>
            </a:r>
            <a:r>
              <a:rPr lang="es-CL" sz="2200" dirty="0" smtClean="0"/>
              <a:t>and </a:t>
            </a:r>
            <a:r>
              <a:rPr lang="es-CL" sz="2200" dirty="0" err="1"/>
              <a:t>Tukey</a:t>
            </a:r>
            <a:r>
              <a:rPr lang="es-CL" sz="2200" dirty="0"/>
              <a:t>, 1960).</a:t>
            </a:r>
          </a:p>
          <a:p>
            <a:r>
              <a:rPr lang="en-US" sz="2200" dirty="0" smtClean="0"/>
              <a:t>“If </a:t>
            </a:r>
            <a:r>
              <a:rPr lang="en-US" sz="2200" dirty="0"/>
              <a:t>an effect is assumed to be a realized value of a random variable, it is called a random effect</a:t>
            </a:r>
            <a:r>
              <a:rPr lang="en-US" sz="2200" dirty="0" smtClean="0"/>
              <a:t>” </a:t>
            </a:r>
            <a:r>
              <a:rPr lang="es-CL" sz="2200" dirty="0" smtClean="0"/>
              <a:t>(</a:t>
            </a:r>
            <a:r>
              <a:rPr lang="es-CL" sz="2200" dirty="0" err="1"/>
              <a:t>LaMotte</a:t>
            </a:r>
            <a:r>
              <a:rPr lang="es-CL" sz="2200" dirty="0"/>
              <a:t>, 1983</a:t>
            </a:r>
            <a:r>
              <a:rPr lang="es-CL" sz="2200" dirty="0" smtClean="0"/>
              <a:t>).</a:t>
            </a:r>
            <a:endParaRPr lang="es-CL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040836" y="6019800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Gelman and Hill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86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Multi-level regression models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133600"/>
            <a:ext cx="1143000" cy="8104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x</a:t>
            </a:r>
            <a:r>
              <a:rPr lang="en-US" sz="2800" baseline="-25000" dirty="0" smtClean="0"/>
              <a:t>1</a:t>
            </a:r>
          </a:p>
          <a:p>
            <a:endParaRPr lang="en-GB" sz="28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2133600"/>
            <a:ext cx="1143000" cy="8104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x</a:t>
            </a:r>
            <a:r>
              <a:rPr lang="en-US" sz="2800" baseline="-25000" dirty="0" smtClean="0"/>
              <a:t>2</a:t>
            </a:r>
          </a:p>
          <a:p>
            <a:pPr algn="ctr"/>
            <a:endParaRPr lang="en-US" sz="2800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67200" y="2133600"/>
            <a:ext cx="1143000" cy="8104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x</a:t>
            </a:r>
            <a:r>
              <a:rPr lang="en-US" sz="2800" baseline="-25000" dirty="0" smtClean="0"/>
              <a:t>3</a:t>
            </a:r>
          </a:p>
          <a:p>
            <a:endParaRPr lang="en-GB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2133600"/>
            <a:ext cx="1143000" cy="8104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y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,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n</a:t>
            </a:r>
            <a:endParaRPr lang="en-US" sz="2800" baseline="-25000" dirty="0" smtClean="0"/>
          </a:p>
          <a:p>
            <a:pPr algn="ctr"/>
            <a:endParaRPr lang="en-US" sz="2800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587242" y="2438400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……………….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600200"/>
            <a:ext cx="119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Group 1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694976" y="1600200"/>
            <a:ext cx="119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Group 2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8976" y="1600200"/>
            <a:ext cx="119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Group 3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85976" y="1600200"/>
            <a:ext cx="119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Group n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3676471"/>
            <a:ext cx="7007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y’s</a:t>
            </a:r>
            <a:r>
              <a:rPr lang="en-US" sz="2400" dirty="0" smtClean="0"/>
              <a:t> are vectors of responses and the </a:t>
            </a:r>
            <a:r>
              <a:rPr lang="en-US" sz="2400" dirty="0" err="1" smtClean="0"/>
              <a:t>x’s</a:t>
            </a:r>
            <a:r>
              <a:rPr lang="en-US" sz="2400" dirty="0" smtClean="0"/>
              <a:t> are</a:t>
            </a:r>
          </a:p>
          <a:p>
            <a:r>
              <a:rPr lang="en-US" sz="2400" dirty="0" smtClean="0"/>
              <a:t>vectors or matrices of predictors (covariates). We want</a:t>
            </a:r>
          </a:p>
          <a:p>
            <a:r>
              <a:rPr lang="en-US" sz="2400" dirty="0" smtClean="0"/>
              <a:t>to predict the </a:t>
            </a:r>
            <a:r>
              <a:rPr lang="en-US" sz="2400" dirty="0" err="1" smtClean="0"/>
              <a:t>i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response.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model the relationship between the </a:t>
            </a:r>
            <a:r>
              <a:rPr lang="en-US" dirty="0" err="1" smtClean="0"/>
              <a:t>y’s</a:t>
            </a:r>
            <a:r>
              <a:rPr lang="en-US" dirty="0" smtClean="0"/>
              <a:t> and the </a:t>
            </a:r>
            <a:r>
              <a:rPr lang="en-US" dirty="0" err="1" smtClean="0"/>
              <a:t>x’s</a:t>
            </a:r>
            <a:r>
              <a:rPr lang="en-US" dirty="0" smtClean="0"/>
              <a:t>? </a:t>
            </a:r>
          </a:p>
          <a:p>
            <a:r>
              <a:rPr lang="en-US" dirty="0" smtClean="0"/>
              <a:t>What are some alternatives?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7379970" cy="394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457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We could treat the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coeffients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(say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α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=b0 or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β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=b1)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as random effects representing each group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could treat the </a:t>
            </a:r>
            <a:r>
              <a:rPr lang="en-US" sz="2800" dirty="0" err="1" smtClean="0"/>
              <a:t>coeffients</a:t>
            </a:r>
            <a:r>
              <a:rPr lang="en-US" sz="2800" dirty="0" smtClean="0"/>
              <a:t> (say </a:t>
            </a:r>
            <a:r>
              <a:rPr lang="el-GR" sz="2800" dirty="0" smtClean="0"/>
              <a:t>α</a:t>
            </a:r>
            <a:r>
              <a:rPr lang="en-US" sz="2800" dirty="0" smtClean="0"/>
              <a:t> or </a:t>
            </a:r>
            <a:r>
              <a:rPr lang="el-GR" sz="2800" dirty="0" smtClean="0"/>
              <a:t>β</a:t>
            </a:r>
            <a:r>
              <a:rPr lang="en-US" sz="2800" dirty="0" smtClean="0"/>
              <a:t>) </a:t>
            </a:r>
            <a:br>
              <a:rPr lang="en-US" sz="2800" dirty="0" smtClean="0"/>
            </a:br>
            <a:r>
              <a:rPr lang="en-US" sz="2800" dirty="0" smtClean="0"/>
              <a:t>as random effects representing each group </a:t>
            </a:r>
            <a:r>
              <a:rPr lang="en-US" sz="2800" i="1" dirty="0" smtClean="0"/>
              <a:t>j</a:t>
            </a:r>
            <a:endParaRPr lang="en-GB" sz="2800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7588" y="2238375"/>
          <a:ext cx="8620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0" name="Equation" r:id="rId3" imgW="253800" imgH="291960" progId="Equation.3">
                  <p:embed/>
                </p:oleObj>
              </mc:Choice>
              <mc:Fallback>
                <p:oleObj name="Equation" r:id="rId3" imgW="253800" imgH="291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2238375"/>
                        <a:ext cx="862012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613275" y="2022475"/>
          <a:ext cx="7969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1" name="Equation" r:id="rId5" imgW="266400" imgH="291960" progId="Equation.3">
                  <p:embed/>
                </p:oleObj>
              </mc:Choice>
              <mc:Fallback>
                <p:oleObj name="Equation" r:id="rId5" imgW="26640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75" y="2022475"/>
                        <a:ext cx="796925" cy="103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5351462" y="3768725"/>
          <a:ext cx="43973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2" name="Equation" r:id="rId7" imgW="203040" imgH="291960" progId="Equation.3">
                  <p:embed/>
                </p:oleObj>
              </mc:Choice>
              <mc:Fallback>
                <p:oleObj name="Equation" r:id="rId7" imgW="203040" imgH="291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2" y="3768725"/>
                        <a:ext cx="439738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292350" y="3805238"/>
          <a:ext cx="5080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3" name="Equation" r:id="rId9" imgW="228600" imgH="291960" progId="Equation.3">
                  <p:embed/>
                </p:oleObj>
              </mc:Choice>
              <mc:Fallback>
                <p:oleObj name="Equation" r:id="rId9" imgW="228600" imgH="291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3805238"/>
                        <a:ext cx="508000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2839720" y="3035968"/>
            <a:ext cx="1351280" cy="1155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257800" y="2971800"/>
            <a:ext cx="314854" cy="9443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4181475" y="4103688"/>
          <a:ext cx="423863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4" name="Equation" r:id="rId11" imgW="190440" imgH="241200" progId="Equation.3">
                  <p:embed/>
                </p:oleObj>
              </mc:Choice>
              <mc:Fallback>
                <p:oleObj name="Equation" r:id="rId11" imgW="19044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4103688"/>
                        <a:ext cx="423863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4495800" y="3048000"/>
            <a:ext cx="3048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76600" y="2590800"/>
            <a:ext cx="12954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457200" y="5181600"/>
          <a:ext cx="10699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5" name="Equation" r:id="rId13" imgW="482400" imgH="279360" progId="Equation.3">
                  <p:embed/>
                </p:oleObj>
              </mc:Choice>
              <mc:Fallback>
                <p:oleObj name="Equation" r:id="rId13" imgW="48240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81600"/>
                        <a:ext cx="10699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V="1">
            <a:off x="1143000" y="4495800"/>
            <a:ext cx="9906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All analysis problems are different</a:t>
            </a:r>
            <a:endParaRPr lang="en-GB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Biological (scientific) model?</a:t>
            </a:r>
          </a:p>
          <a:p>
            <a:r>
              <a:rPr lang="en-US" sz="2000" dirty="0" smtClean="0"/>
              <a:t>Form of the data?</a:t>
            </a:r>
          </a:p>
          <a:p>
            <a:r>
              <a:rPr lang="en-US" sz="2000" dirty="0" smtClean="0"/>
              <a:t>What likelihood is needed to represent the link between the model and the data?</a:t>
            </a:r>
          </a:p>
          <a:p>
            <a:r>
              <a:rPr lang="en-US" sz="2000" dirty="0" smtClean="0"/>
              <a:t>How to represent uncertainty?</a:t>
            </a:r>
          </a:p>
          <a:p>
            <a:pPr lvl="1"/>
            <a:r>
              <a:rPr lang="en-US" sz="2000" dirty="0" smtClean="0"/>
              <a:t>Process variance</a:t>
            </a:r>
          </a:p>
          <a:p>
            <a:pPr lvl="1"/>
            <a:r>
              <a:rPr lang="en-US" sz="2000" dirty="0" smtClean="0"/>
              <a:t>Observation error</a:t>
            </a:r>
          </a:p>
          <a:p>
            <a:pPr lvl="2"/>
            <a:r>
              <a:rPr lang="en-US" sz="2000" dirty="0" smtClean="0"/>
              <a:t>From sampling</a:t>
            </a:r>
          </a:p>
          <a:p>
            <a:pPr lvl="2"/>
            <a:r>
              <a:rPr lang="en-US" sz="2000" dirty="0" smtClean="0"/>
              <a:t>From bias</a:t>
            </a:r>
          </a:p>
          <a:p>
            <a:pPr lvl="2"/>
            <a:r>
              <a:rPr lang="en-US" sz="2000" dirty="0" smtClean="0"/>
              <a:t>From imprecise calibration </a:t>
            </a:r>
          </a:p>
          <a:p>
            <a:pPr lvl="1"/>
            <a:r>
              <a:rPr lang="en-US" sz="2000" dirty="0" smtClean="0"/>
              <a:t>Differences among individuals and groups.</a:t>
            </a:r>
          </a:p>
          <a:p>
            <a:pPr lvl="1"/>
            <a:r>
              <a:rPr lang="en-US" sz="2000" dirty="0" smtClean="0"/>
              <a:t>Uncertainty in selection of the model</a:t>
            </a:r>
          </a:p>
          <a:p>
            <a:pPr marL="344488" lvl="1" indent="-284163">
              <a:buFont typeface="Arial" pitchFamily="34" charset="0"/>
              <a:buChar char="•"/>
            </a:pPr>
            <a:r>
              <a:rPr lang="en-US" sz="2000" dirty="0" smtClean="0"/>
              <a:t>Including multiple sources of data</a:t>
            </a:r>
          </a:p>
          <a:p>
            <a:pPr marL="344488" lvl="1" indent="-284163">
              <a:buFont typeface="Arial" pitchFamily="34" charset="0"/>
              <a:buChar char="•"/>
            </a:pPr>
            <a:r>
              <a:rPr lang="en-US" sz="2000" dirty="0" smtClean="0"/>
              <a:t>Dealing with missing data</a:t>
            </a:r>
          </a:p>
          <a:p>
            <a:pPr lvl="1">
              <a:buNone/>
            </a:pPr>
            <a:endParaRPr lang="en-US" sz="2000" dirty="0" smtClean="0"/>
          </a:p>
          <a:p>
            <a:pPr lvl="2">
              <a:buNone/>
            </a:pPr>
            <a:endParaRPr lang="en-US" sz="2000" dirty="0" smtClean="0"/>
          </a:p>
          <a:p>
            <a:pPr lvl="2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909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new notation..</a:t>
            </a:r>
            <a:br>
              <a:rPr lang="en-US" dirty="0" smtClean="0"/>
            </a:br>
            <a:endParaRPr lang="en-GB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377950" y="1630362"/>
          <a:ext cx="5175250" cy="43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name="Equation" r:id="rId3" imgW="1752480" imgH="1422360" progId="Equation.3">
                  <p:embed/>
                </p:oleObj>
              </mc:Choice>
              <mc:Fallback>
                <p:oleObj name="Equation" r:id="rId3" imgW="1752480" imgH="1422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1630362"/>
                        <a:ext cx="5175250" cy="438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839788" y="1981200"/>
          <a:ext cx="7480300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Equation" r:id="rId3" imgW="3784320" imgH="1676160" progId="Equation.3">
                  <p:embed/>
                </p:oleObj>
              </mc:Choice>
              <mc:Fallback>
                <p:oleObj name="Equation" r:id="rId3" imgW="3784320" imgH="1676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981200"/>
                        <a:ext cx="7480300" cy="331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could treat the </a:t>
            </a:r>
            <a:r>
              <a:rPr lang="en-US" sz="2800" dirty="0" err="1" smtClean="0"/>
              <a:t>coeffients</a:t>
            </a:r>
            <a:r>
              <a:rPr lang="en-US" sz="2800" dirty="0" smtClean="0"/>
              <a:t> (say </a:t>
            </a:r>
            <a:r>
              <a:rPr lang="el-GR" sz="2800" dirty="0" smtClean="0"/>
              <a:t>α</a:t>
            </a:r>
            <a:r>
              <a:rPr lang="en-US" sz="2800" dirty="0" smtClean="0"/>
              <a:t> or </a:t>
            </a:r>
            <a:r>
              <a:rPr lang="el-GR" sz="2800" dirty="0" smtClean="0"/>
              <a:t>β</a:t>
            </a:r>
            <a:r>
              <a:rPr lang="en-US" sz="2800" dirty="0" smtClean="0"/>
              <a:t>) </a:t>
            </a:r>
            <a:br>
              <a:rPr lang="en-US" sz="2800" dirty="0" smtClean="0"/>
            </a:br>
            <a:r>
              <a:rPr lang="en-US" sz="2800" dirty="0" smtClean="0"/>
              <a:t>as random effects representing each group </a:t>
            </a:r>
            <a:r>
              <a:rPr lang="en-US" sz="2800" i="1" dirty="0" smtClean="0"/>
              <a:t>j</a:t>
            </a:r>
            <a:endParaRPr lang="en-GB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The data setup</a:t>
            </a:r>
            <a:endParaRPr lang="en-GB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8077200" cy="568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7693"/>
            <a:ext cx="6858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model{</a:t>
            </a:r>
          </a:p>
          <a:p>
            <a:r>
              <a:rPr lang="en-GB" b="1" dirty="0" smtClean="0"/>
              <a:t>beta ~ </a:t>
            </a:r>
            <a:r>
              <a:rPr lang="en-GB" b="1" dirty="0" err="1" smtClean="0"/>
              <a:t>dnorm</a:t>
            </a:r>
            <a:r>
              <a:rPr lang="en-GB" b="1" dirty="0" smtClean="0"/>
              <a:t>(0,.000001)</a:t>
            </a:r>
          </a:p>
          <a:p>
            <a:r>
              <a:rPr lang="en-GB" b="1" dirty="0" smtClean="0"/>
              <a:t>tau ~ </a:t>
            </a:r>
            <a:r>
              <a:rPr lang="en-GB" b="1" dirty="0" err="1" smtClean="0"/>
              <a:t>dgamma</a:t>
            </a:r>
            <a:r>
              <a:rPr lang="en-GB" b="1" dirty="0" smtClean="0"/>
              <a:t>(.0001,.0001)</a:t>
            </a:r>
          </a:p>
          <a:p>
            <a:r>
              <a:rPr lang="en-GB" b="1" dirty="0" smtClean="0"/>
              <a:t>sigma &lt;- 1/</a:t>
            </a:r>
            <a:r>
              <a:rPr lang="en-GB" b="1" dirty="0" err="1" smtClean="0"/>
              <a:t>sqrt</a:t>
            </a:r>
            <a:r>
              <a:rPr lang="en-GB" b="1" dirty="0" smtClean="0"/>
              <a:t>(tau)</a:t>
            </a:r>
          </a:p>
          <a:p>
            <a:r>
              <a:rPr lang="en-GB" b="1" dirty="0" err="1" smtClean="0"/>
              <a:t>mu.alpha</a:t>
            </a:r>
            <a:r>
              <a:rPr lang="en-GB" b="1" dirty="0" smtClean="0"/>
              <a:t> ~ </a:t>
            </a:r>
            <a:r>
              <a:rPr lang="en-GB" b="1" dirty="0" err="1" smtClean="0"/>
              <a:t>dnorm</a:t>
            </a:r>
            <a:r>
              <a:rPr lang="en-GB" b="1" dirty="0" smtClean="0"/>
              <a:t>(0,.00001)</a:t>
            </a:r>
          </a:p>
          <a:p>
            <a:r>
              <a:rPr lang="en-GB" b="1" dirty="0" err="1" smtClean="0"/>
              <a:t>tau.alpha</a:t>
            </a:r>
            <a:r>
              <a:rPr lang="en-GB" b="1" dirty="0" smtClean="0"/>
              <a:t> ~ </a:t>
            </a:r>
            <a:r>
              <a:rPr lang="en-GB" b="1" dirty="0" err="1" smtClean="0"/>
              <a:t>dgamma</a:t>
            </a:r>
            <a:r>
              <a:rPr lang="en-GB" b="1" dirty="0" smtClean="0"/>
              <a:t>(.001,.001)</a:t>
            </a:r>
          </a:p>
          <a:p>
            <a:r>
              <a:rPr lang="en-GB" b="1" dirty="0" smtClean="0"/>
              <a:t> for (</a:t>
            </a:r>
            <a:r>
              <a:rPr lang="en-GB" b="1" dirty="0" err="1" smtClean="0"/>
              <a:t>i</a:t>
            </a:r>
            <a:r>
              <a:rPr lang="en-GB" b="1" dirty="0" smtClean="0"/>
              <a:t> in 1:length(y)){</a:t>
            </a:r>
          </a:p>
          <a:p>
            <a:r>
              <a:rPr lang="en-GB" b="1" dirty="0" smtClean="0"/>
              <a:t>	mu[</a:t>
            </a:r>
            <a:r>
              <a:rPr lang="en-GB" b="1" dirty="0" err="1" smtClean="0"/>
              <a:t>i</a:t>
            </a:r>
            <a:r>
              <a:rPr lang="en-GB" b="1" dirty="0" smtClean="0"/>
              <a:t>] &lt;- alpha[group[</a:t>
            </a:r>
            <a:r>
              <a:rPr lang="en-GB" b="1" dirty="0" err="1" smtClean="0"/>
              <a:t>i</a:t>
            </a:r>
            <a:r>
              <a:rPr lang="en-GB" b="1" dirty="0" smtClean="0"/>
              <a:t>]]+ beta*x[</a:t>
            </a:r>
            <a:r>
              <a:rPr lang="en-GB" b="1" dirty="0" err="1" smtClean="0"/>
              <a:t>i</a:t>
            </a:r>
            <a:r>
              <a:rPr lang="en-GB" b="1" dirty="0" smtClean="0"/>
              <a:t>]</a:t>
            </a:r>
          </a:p>
          <a:p>
            <a:r>
              <a:rPr lang="en-GB" b="1" dirty="0" smtClean="0"/>
              <a:t>	y[</a:t>
            </a:r>
            <a:r>
              <a:rPr lang="en-GB" b="1" dirty="0" err="1" smtClean="0"/>
              <a:t>i</a:t>
            </a:r>
            <a:r>
              <a:rPr lang="en-GB" b="1" dirty="0" smtClean="0"/>
              <a:t>] ~ </a:t>
            </a:r>
            <a:r>
              <a:rPr lang="en-GB" b="1" dirty="0" err="1" smtClean="0"/>
              <a:t>dnorm</a:t>
            </a:r>
            <a:r>
              <a:rPr lang="en-GB" b="1" dirty="0" smtClean="0"/>
              <a:t>(mu[</a:t>
            </a:r>
            <a:r>
              <a:rPr lang="en-GB" b="1" dirty="0" err="1" smtClean="0"/>
              <a:t>i</a:t>
            </a:r>
            <a:r>
              <a:rPr lang="en-GB" b="1" dirty="0" smtClean="0"/>
              <a:t>],tau)</a:t>
            </a:r>
          </a:p>
          <a:p>
            <a:r>
              <a:rPr lang="en-GB" b="1" dirty="0" smtClean="0"/>
              <a:t>	}</a:t>
            </a:r>
          </a:p>
          <a:p>
            <a:r>
              <a:rPr lang="en-GB" b="1" dirty="0" smtClean="0"/>
              <a:t>	for(j in 1:n.group){</a:t>
            </a:r>
          </a:p>
          <a:p>
            <a:r>
              <a:rPr lang="en-GB" b="1" dirty="0" smtClean="0"/>
              <a:t>	alpha[j]~</a:t>
            </a:r>
            <a:r>
              <a:rPr lang="en-GB" b="1" dirty="0" err="1" smtClean="0"/>
              <a:t>dnorm</a:t>
            </a:r>
            <a:r>
              <a:rPr lang="en-GB" b="1" dirty="0" smtClean="0"/>
              <a:t>(</a:t>
            </a:r>
            <a:r>
              <a:rPr lang="en-GB" b="1" dirty="0" err="1" smtClean="0"/>
              <a:t>mu.alpha,tau.alpha</a:t>
            </a:r>
            <a:r>
              <a:rPr lang="en-GB" b="1" dirty="0" smtClean="0"/>
              <a:t>)</a:t>
            </a:r>
          </a:p>
          <a:p>
            <a:r>
              <a:rPr lang="en-GB" b="1" dirty="0" smtClean="0"/>
              <a:t>		}</a:t>
            </a:r>
          </a:p>
          <a:p>
            <a:r>
              <a:rPr lang="en-GB" b="1" dirty="0" smtClean="0"/>
              <a:t>#combined predictions for some other data (x.hat)</a:t>
            </a:r>
          </a:p>
          <a:p>
            <a:r>
              <a:rPr lang="en-GB" b="1" dirty="0" smtClean="0"/>
              <a:t>for(</a:t>
            </a:r>
            <a:r>
              <a:rPr lang="en-GB" b="1" dirty="0" err="1" smtClean="0"/>
              <a:t>i</a:t>
            </a:r>
            <a:r>
              <a:rPr lang="en-GB" b="1" dirty="0" smtClean="0"/>
              <a:t> in 1:length(x.hat)){</a:t>
            </a:r>
          </a:p>
          <a:p>
            <a:r>
              <a:rPr lang="en-GB" b="1" dirty="0" smtClean="0"/>
              <a:t>	</a:t>
            </a:r>
            <a:r>
              <a:rPr lang="en-GB" b="1" dirty="0" err="1" smtClean="0"/>
              <a:t>y.hat.all</a:t>
            </a:r>
            <a:r>
              <a:rPr lang="en-GB" b="1" dirty="0" smtClean="0"/>
              <a:t>[</a:t>
            </a:r>
            <a:r>
              <a:rPr lang="en-GB" b="1" dirty="0" err="1" smtClean="0"/>
              <a:t>i</a:t>
            </a:r>
            <a:r>
              <a:rPr lang="en-GB" b="1" dirty="0" smtClean="0"/>
              <a:t>] &lt;- </a:t>
            </a:r>
            <a:r>
              <a:rPr lang="en-GB" b="1" dirty="0" err="1" smtClean="0"/>
              <a:t>mu.alpha</a:t>
            </a:r>
            <a:r>
              <a:rPr lang="en-GB" b="1" dirty="0" smtClean="0"/>
              <a:t> + beta*</a:t>
            </a:r>
            <a:r>
              <a:rPr lang="en-GB" b="1" dirty="0" err="1" smtClean="0"/>
              <a:t>x.hat</a:t>
            </a:r>
            <a:r>
              <a:rPr lang="en-GB" b="1" dirty="0" smtClean="0"/>
              <a:t>[</a:t>
            </a:r>
            <a:r>
              <a:rPr lang="en-GB" b="1" dirty="0" err="1" smtClean="0"/>
              <a:t>i</a:t>
            </a:r>
            <a:r>
              <a:rPr lang="en-GB" b="1" dirty="0" smtClean="0"/>
              <a:t>]</a:t>
            </a:r>
          </a:p>
          <a:p>
            <a:r>
              <a:rPr lang="en-GB" b="1" dirty="0" smtClean="0"/>
              <a:t>	}</a:t>
            </a:r>
          </a:p>
          <a:p>
            <a:r>
              <a:rPr lang="en-US" b="1" dirty="0" smtClean="0"/>
              <a:t># individual group predictions</a:t>
            </a:r>
            <a:endParaRPr lang="en-GB" b="1" dirty="0" smtClean="0"/>
          </a:p>
          <a:p>
            <a:r>
              <a:rPr lang="en-GB" b="1" dirty="0" smtClean="0"/>
              <a:t>for(j in 1:n.group){</a:t>
            </a:r>
          </a:p>
          <a:p>
            <a:r>
              <a:rPr lang="en-GB" b="1" dirty="0" smtClean="0"/>
              <a:t>		for(</a:t>
            </a:r>
            <a:r>
              <a:rPr lang="en-GB" b="1" dirty="0" err="1" smtClean="0"/>
              <a:t>i</a:t>
            </a:r>
            <a:r>
              <a:rPr lang="en-GB" b="1" dirty="0" smtClean="0"/>
              <a:t> in 1:length(x.hat)){</a:t>
            </a:r>
          </a:p>
          <a:p>
            <a:r>
              <a:rPr lang="en-GB" b="1" dirty="0" smtClean="0"/>
              <a:t>		y.hat[</a:t>
            </a:r>
            <a:r>
              <a:rPr lang="en-GB" b="1" dirty="0" err="1" smtClean="0"/>
              <a:t>i,j</a:t>
            </a:r>
            <a:r>
              <a:rPr lang="en-GB" b="1" dirty="0" smtClean="0"/>
              <a:t>] &lt;- alpha[j] + beta*</a:t>
            </a:r>
            <a:r>
              <a:rPr lang="en-GB" b="1" dirty="0" err="1" smtClean="0"/>
              <a:t>x.hat</a:t>
            </a:r>
            <a:r>
              <a:rPr lang="en-GB" b="1" dirty="0" smtClean="0"/>
              <a:t>[</a:t>
            </a:r>
            <a:r>
              <a:rPr lang="en-GB" b="1" dirty="0" err="1" smtClean="0"/>
              <a:t>i</a:t>
            </a:r>
            <a:r>
              <a:rPr lang="en-GB" b="1" dirty="0" smtClean="0"/>
              <a:t>]</a:t>
            </a:r>
          </a:p>
          <a:p>
            <a:r>
              <a:rPr lang="en-GB" b="1" dirty="0" smtClean="0"/>
              <a:t>		}</a:t>
            </a:r>
          </a:p>
          <a:p>
            <a:r>
              <a:rPr lang="en-GB" b="1" dirty="0" smtClean="0"/>
              <a:t>	}	</a:t>
            </a:r>
          </a:p>
          <a:p>
            <a:r>
              <a:rPr lang="en-GB" b="1" dirty="0" smtClean="0"/>
              <a:t>}# end of model</a:t>
            </a:r>
          </a:p>
          <a:p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12066" y="609600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Some cool tricks</a:t>
            </a:r>
            <a:endParaRPr lang="en-GB" sz="2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52800" y="1600200"/>
            <a:ext cx="1219200" cy="45720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105400" y="4419600"/>
            <a:ext cx="1219200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8200" y="1352490"/>
            <a:ext cx="1713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index trick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363974" y="4171890"/>
            <a:ext cx="1491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hat trick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Estimates</a:t>
            </a:r>
            <a:endParaRPr lang="en-GB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042" y="1371600"/>
            <a:ext cx="7790598" cy="442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r="11112"/>
          <a:stretch>
            <a:fillRect/>
          </a:stretch>
        </p:blipFill>
        <p:spPr bwMode="auto">
          <a:xfrm>
            <a:off x="0" y="3048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43400" y="1295400"/>
            <a:ext cx="4953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Comic Sans MS" pitchFamily="66" charset="0"/>
              </a:rPr>
              <a:t>Explain the difference in </a:t>
            </a:r>
          </a:p>
          <a:p>
            <a:r>
              <a:rPr lang="en-US" sz="2800" b="1" dirty="0" smtClean="0">
                <a:solidFill>
                  <a:srgbClr val="000099"/>
                </a:solidFill>
                <a:latin typeface="Comic Sans MS" pitchFamily="66" charset="0"/>
              </a:rPr>
              <a:t>these results</a:t>
            </a:r>
            <a:endParaRPr lang="en-GB" sz="28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Random effects for slopes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usual rule for applying random effects to slopes goes something like this. If the x is deliberately chosen, for example it is a level of an applied treatment, then we treat </a:t>
            </a:r>
            <a:r>
              <a:rPr lang="el-GR" dirty="0" smtClean="0"/>
              <a:t>β</a:t>
            </a:r>
            <a:r>
              <a:rPr lang="en-US" dirty="0" smtClean="0"/>
              <a:t> as a fixed effect-we don’t model its distribution. If, however, the x is chosen randomly (i.e., a plot in a forest) then we treat </a:t>
            </a:r>
            <a:r>
              <a:rPr lang="el-GR" dirty="0" smtClean="0"/>
              <a:t>β</a:t>
            </a:r>
            <a:r>
              <a:rPr lang="en-US" dirty="0" smtClean="0"/>
              <a:t> as a random effect.</a:t>
            </a:r>
          </a:p>
          <a:p>
            <a:endParaRPr lang="en-US" dirty="0" smtClean="0"/>
          </a:p>
          <a:p>
            <a:r>
              <a:rPr lang="en-US" dirty="0" smtClean="0"/>
              <a:t>Be aware that although the use of the term random effect is fairly consistent, fixed effect is used to mean many different things.</a:t>
            </a:r>
          </a:p>
          <a:p>
            <a:endParaRPr lang="en-US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Multi-level regression models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133600"/>
            <a:ext cx="1143000" cy="8104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x</a:t>
            </a:r>
            <a:r>
              <a:rPr lang="en-US" sz="2800" baseline="-25000" dirty="0" smtClean="0"/>
              <a:t>1</a:t>
            </a:r>
          </a:p>
          <a:p>
            <a:endParaRPr lang="en-GB" sz="28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2133600"/>
            <a:ext cx="1143000" cy="8104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x</a:t>
            </a:r>
            <a:r>
              <a:rPr lang="en-US" sz="2800" baseline="-25000" dirty="0" smtClean="0"/>
              <a:t>2</a:t>
            </a:r>
          </a:p>
          <a:p>
            <a:pPr algn="ctr"/>
            <a:endParaRPr lang="en-US" sz="2800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67200" y="2133600"/>
            <a:ext cx="1143000" cy="8104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x</a:t>
            </a:r>
            <a:r>
              <a:rPr lang="en-US" sz="2800" baseline="-25000" dirty="0" smtClean="0"/>
              <a:t>3</a:t>
            </a:r>
          </a:p>
          <a:p>
            <a:endParaRPr lang="en-GB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2133600"/>
            <a:ext cx="1143000" cy="8104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y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,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n</a:t>
            </a:r>
            <a:endParaRPr lang="en-US" sz="2800" baseline="-25000" dirty="0" smtClean="0"/>
          </a:p>
          <a:p>
            <a:pPr algn="ctr"/>
            <a:endParaRPr lang="en-US" sz="2800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587242" y="2438400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……………….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600200"/>
            <a:ext cx="119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Group 1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694976" y="1600200"/>
            <a:ext cx="119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Group 2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8976" y="1600200"/>
            <a:ext cx="119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Group 3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85976" y="1600200"/>
            <a:ext cx="119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Group n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3676471"/>
            <a:ext cx="7561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 err="1" smtClean="0"/>
              <a:t>y’s</a:t>
            </a:r>
            <a:r>
              <a:rPr lang="en-US" sz="2400" dirty="0" smtClean="0"/>
              <a:t> are vectors of responses and the </a:t>
            </a:r>
            <a:r>
              <a:rPr lang="en-US" sz="2400" i="1" dirty="0" err="1" smtClean="0"/>
              <a:t>x’s</a:t>
            </a:r>
            <a:r>
              <a:rPr lang="en-US" sz="2400" dirty="0" smtClean="0"/>
              <a:t> are</a:t>
            </a:r>
          </a:p>
          <a:p>
            <a:r>
              <a:rPr lang="en-US" sz="2400" dirty="0" smtClean="0"/>
              <a:t>vectors or matrices of predictors (covariates). We want</a:t>
            </a:r>
          </a:p>
          <a:p>
            <a:r>
              <a:rPr lang="en-US" sz="2400" dirty="0" smtClean="0"/>
              <a:t>to predict the </a:t>
            </a:r>
            <a:r>
              <a:rPr lang="en-US" sz="2400" dirty="0" err="1" smtClean="0"/>
              <a:t>ith</a:t>
            </a:r>
            <a:r>
              <a:rPr lang="en-US" sz="2400" dirty="0" smtClean="0"/>
              <a:t> response. We also have a vector of group </a:t>
            </a:r>
          </a:p>
          <a:p>
            <a:r>
              <a:rPr lang="en-US" sz="2400" dirty="0" smtClean="0"/>
              <a:t>level measurements (u).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4236" y="29718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</a:t>
            </a:r>
            <a:r>
              <a:rPr lang="en-US" sz="2400" b="1" baseline="-25000" dirty="0" smtClean="0"/>
              <a:t>1</a:t>
            </a:r>
            <a:endParaRPr lang="en-GB" sz="2400" b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0" y="2971800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</a:t>
            </a:r>
            <a:r>
              <a:rPr lang="en-US" sz="2400" b="1" baseline="-25000" dirty="0" smtClean="0"/>
              <a:t>2</a:t>
            </a:r>
            <a:endParaRPr lang="en-GB" sz="2400" b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30836" y="2971800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</a:t>
            </a:r>
            <a:r>
              <a:rPr lang="en-US" sz="2400" b="1" baseline="-25000" dirty="0" smtClean="0"/>
              <a:t>3</a:t>
            </a:r>
            <a:endParaRPr lang="en-GB" sz="24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7321636" y="2971800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</a:t>
            </a:r>
            <a:r>
              <a:rPr lang="en-US" sz="2400" b="1" baseline="-25000" dirty="0" smtClean="0"/>
              <a:t>n</a:t>
            </a:r>
            <a:endParaRPr lang="en-GB" sz="2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case, we model the intercepts as a linear function of the data on the groups.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could model </a:t>
            </a:r>
            <a:r>
              <a:rPr lang="el-GR" sz="2800" dirty="0" smtClean="0"/>
              <a:t>α</a:t>
            </a:r>
            <a:r>
              <a:rPr lang="en-US" sz="2800" dirty="0" smtClean="0"/>
              <a:t> or </a:t>
            </a:r>
            <a:r>
              <a:rPr lang="el-GR" sz="2800" dirty="0" smtClean="0"/>
              <a:t>β</a:t>
            </a:r>
            <a:r>
              <a:rPr lang="en-US" sz="2800" dirty="0" smtClean="0"/>
              <a:t> as a function </a:t>
            </a:r>
            <a:br>
              <a:rPr lang="en-US" sz="2800" dirty="0" smtClean="0"/>
            </a:br>
            <a:r>
              <a:rPr lang="en-US" sz="2800" dirty="0" smtClean="0"/>
              <a:t>of group level data (u)</a:t>
            </a:r>
            <a:endParaRPr lang="en-GB" sz="2800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7588" y="2238375"/>
          <a:ext cx="8620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3" name="Equation" r:id="rId3" imgW="253800" imgH="291960" progId="Equation.3">
                  <p:embed/>
                </p:oleObj>
              </mc:Choice>
              <mc:Fallback>
                <p:oleObj name="Equation" r:id="rId3" imgW="253800" imgH="291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2238375"/>
                        <a:ext cx="862012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613275" y="2022475"/>
          <a:ext cx="7969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4" name="Equation" r:id="rId5" imgW="266400" imgH="291960" progId="Equation.3">
                  <p:embed/>
                </p:oleObj>
              </mc:Choice>
              <mc:Fallback>
                <p:oleObj name="Equation" r:id="rId5" imgW="26640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75" y="2022475"/>
                        <a:ext cx="796925" cy="103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5351462" y="3768725"/>
          <a:ext cx="43973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5" name="Equation" r:id="rId7" imgW="203040" imgH="291960" progId="Equation.3">
                  <p:embed/>
                </p:oleObj>
              </mc:Choice>
              <mc:Fallback>
                <p:oleObj name="Equation" r:id="rId7" imgW="203040" imgH="291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2" y="3768725"/>
                        <a:ext cx="439738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65022"/>
              </p:ext>
            </p:extLst>
          </p:nvPr>
        </p:nvGraphicFramePr>
        <p:xfrm>
          <a:off x="2376488" y="4025900"/>
          <a:ext cx="3381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6" name="Equation" r:id="rId9" imgW="152280" imgH="139680" progId="Equation.3">
                  <p:embed/>
                </p:oleObj>
              </mc:Choice>
              <mc:Fallback>
                <p:oleObj name="Equation" r:id="rId9" imgW="15228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4025900"/>
                        <a:ext cx="338137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2839720" y="3035968"/>
            <a:ext cx="1351280" cy="1155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257800" y="2971800"/>
            <a:ext cx="314854" cy="9443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510904"/>
              </p:ext>
            </p:extLst>
          </p:nvPr>
        </p:nvGraphicFramePr>
        <p:xfrm>
          <a:off x="4181475" y="4103688"/>
          <a:ext cx="423863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7" name="Equation" r:id="rId11" imgW="190440" imgH="241200" progId="Equation.3">
                  <p:embed/>
                </p:oleObj>
              </mc:Choice>
              <mc:Fallback>
                <p:oleObj name="Equation" r:id="rId11" imgW="19044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4103688"/>
                        <a:ext cx="423863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4495800" y="3048000"/>
            <a:ext cx="3048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76600" y="2590800"/>
            <a:ext cx="12954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8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016332"/>
              </p:ext>
            </p:extLst>
          </p:nvPr>
        </p:nvGraphicFramePr>
        <p:xfrm>
          <a:off x="533400" y="5410200"/>
          <a:ext cx="12668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8" name="Equation" r:id="rId13" imgW="571320" imgH="241200" progId="Equation.3">
                  <p:embed/>
                </p:oleObj>
              </mc:Choice>
              <mc:Fallback>
                <p:oleObj name="Equation" r:id="rId13" imgW="57132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10200"/>
                        <a:ext cx="1266825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V="1">
            <a:off x="1371600" y="4572000"/>
            <a:ext cx="9906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126898"/>
              </p:ext>
            </p:extLst>
          </p:nvPr>
        </p:nvGraphicFramePr>
        <p:xfrm>
          <a:off x="290513" y="4114800"/>
          <a:ext cx="395287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9" name="Equation" r:id="rId15" imgW="177480" imgH="241200" progId="Equation.3">
                  <p:embed/>
                </p:oleObj>
              </mc:Choice>
              <mc:Fallback>
                <p:oleObj name="Equation" r:id="rId15" imgW="17748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4114800"/>
                        <a:ext cx="395287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838200" y="4343400"/>
            <a:ext cx="1600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usual analysis migraine</a:t>
            </a:r>
            <a:endParaRPr lang="en-GB" sz="3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47800"/>
            <a:ext cx="29718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Is this a random effect or</a:t>
            </a:r>
          </a:p>
          <a:p>
            <a:pPr algn="ctr"/>
            <a:r>
              <a:rPr lang="en-US" sz="2000" dirty="0"/>
              <a:t>a</a:t>
            </a:r>
            <a:r>
              <a:rPr lang="en-US" sz="2000" dirty="0" smtClean="0"/>
              <a:t> mixed effect?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743200"/>
            <a:ext cx="29718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There is a lot known</a:t>
            </a:r>
          </a:p>
          <a:p>
            <a:pPr algn="ctr"/>
            <a:r>
              <a:rPr lang="en-US" sz="2000" dirty="0"/>
              <a:t>a</a:t>
            </a:r>
            <a:r>
              <a:rPr lang="en-US" sz="2000" dirty="0" smtClean="0"/>
              <a:t>bout this already…how do</a:t>
            </a:r>
            <a:r>
              <a:rPr lang="en-GB" sz="2000" dirty="0"/>
              <a:t> </a:t>
            </a:r>
            <a:r>
              <a:rPr lang="en-GB" sz="2000" dirty="0" smtClean="0"/>
              <a:t>I use that information?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4572000"/>
            <a:ext cx="29718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How do I put confidence intervals on quantities that are functions of the quantities I estimate?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5385137"/>
            <a:ext cx="32766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 know there are errors in</a:t>
            </a:r>
          </a:p>
          <a:p>
            <a:pPr algn="ctr"/>
            <a:r>
              <a:rPr lang="en-US" sz="2000" dirty="0"/>
              <a:t>m</a:t>
            </a:r>
            <a:r>
              <a:rPr lang="en-US" sz="2000" dirty="0" smtClean="0"/>
              <a:t>y </a:t>
            </a:r>
            <a:r>
              <a:rPr lang="en-US" sz="2000" dirty="0" err="1" smtClean="0"/>
              <a:t>x’s</a:t>
            </a:r>
            <a:r>
              <a:rPr lang="en-US" sz="2000" dirty="0" smtClean="0"/>
              <a:t>—do I sweep this under the least squares rug?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2867561"/>
            <a:ext cx="31242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How can I use multiple sources of data? I know how to use multiple </a:t>
            </a:r>
            <a:r>
              <a:rPr lang="en-US" sz="2000" dirty="0" err="1" smtClean="0"/>
              <a:t>x’s</a:t>
            </a:r>
            <a:r>
              <a:rPr lang="en-US" sz="2000" dirty="0" smtClean="0"/>
              <a:t>. How about multiple </a:t>
            </a:r>
            <a:r>
              <a:rPr lang="en-US" sz="2000" dirty="0" err="1" smtClean="0"/>
              <a:t>y’s</a:t>
            </a:r>
            <a:r>
              <a:rPr lang="en-US" sz="2000" dirty="0" smtClean="0"/>
              <a:t>?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914400"/>
            <a:ext cx="3276600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My response variable is a proportion. Can I use ANOVA? Ditto for counts. Ditto for 0-1 data. Ditto for data that are strictly positive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4495800"/>
            <a:ext cx="29718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do I do about</a:t>
            </a:r>
          </a:p>
          <a:p>
            <a:pPr algn="ctr"/>
            <a:r>
              <a:rPr lang="en-US" sz="2000" dirty="0"/>
              <a:t>m</a:t>
            </a:r>
            <a:r>
              <a:rPr lang="en-US" sz="2000" dirty="0" smtClean="0"/>
              <a:t>issing observations?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584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could model </a:t>
            </a:r>
            <a:r>
              <a:rPr lang="el-GR" sz="2800" dirty="0" smtClean="0"/>
              <a:t>α</a:t>
            </a:r>
            <a:r>
              <a:rPr lang="en-US" sz="2800" dirty="0" smtClean="0"/>
              <a:t> or </a:t>
            </a:r>
            <a:r>
              <a:rPr lang="el-GR" sz="2800" dirty="0" smtClean="0"/>
              <a:t>β</a:t>
            </a:r>
            <a:r>
              <a:rPr lang="en-US" sz="2800" dirty="0" smtClean="0"/>
              <a:t> as a function </a:t>
            </a:r>
            <a:br>
              <a:rPr lang="en-US" sz="2800" dirty="0" smtClean="0"/>
            </a:br>
            <a:r>
              <a:rPr lang="en-US" sz="2800" dirty="0" smtClean="0"/>
              <a:t>of group level data</a:t>
            </a:r>
            <a:endParaRPr lang="en-GB" sz="2800" i="1" dirty="0"/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901700" y="1528763"/>
          <a:ext cx="7354888" cy="421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Equation" r:id="rId3" imgW="3720960" imgH="2133360" progId="Equation.3">
                  <p:embed/>
                </p:oleObj>
              </mc:Choice>
              <mc:Fallback>
                <p:oleObj name="Equation" r:id="rId3" imgW="3720960" imgH="21333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528763"/>
                        <a:ext cx="7354888" cy="421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Bayesian regression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Being able to express observations of all types as a linear function of predictors is an essential tool for ecological analysis.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Linear models have applications in traditional settings (regression, ANOVA) but they can also be components of highly mechanistic models.</a:t>
            </a:r>
          </a:p>
          <a:p>
            <a:endParaRPr lang="en-US" sz="2400" dirty="0" smtClean="0"/>
          </a:p>
          <a:p>
            <a:r>
              <a:rPr lang="en-US" sz="2400" dirty="0" smtClean="0"/>
              <a:t>The Bayesian approach, unlike likelihood, allows us to estimate the posterior distributions of calculated quantities of interest as a function of estimated quantities. This is very useful in estimating effect sizes, creating contrasts, and in making predictions with credible intervals.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Learning Objectives</a:t>
            </a:r>
            <a:endParaRPr lang="en-GB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Be able to represent ecological systems as a network of known and unknowns linked  by deterministic and stochastic relationships.</a:t>
            </a:r>
          </a:p>
          <a:p>
            <a:r>
              <a:rPr lang="en-US" sz="2600" dirty="0" smtClean="0"/>
              <a:t>Understand the basis for factoring simple Bayesian models using laws of probability.</a:t>
            </a:r>
          </a:p>
          <a:p>
            <a:r>
              <a:rPr lang="en-US" sz="2600" dirty="0" smtClean="0"/>
              <a:t>Be able to derive conditional probabilities from networks (DAGS).</a:t>
            </a:r>
          </a:p>
          <a:p>
            <a:r>
              <a:rPr lang="en-US" sz="2600" dirty="0" smtClean="0"/>
              <a:t>Use conditional probabilities as basis for writing Gibbs sampler or JAGS code.</a:t>
            </a:r>
          </a:p>
        </p:txBody>
      </p:sp>
    </p:spTree>
    <p:extLst>
      <p:ext uri="{BB962C8B-B14F-4D97-AF65-F5344CB8AC3E}">
        <p14:creationId xmlns:p14="http://schemas.microsoft.com/office/powerpoint/2010/main" val="17953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339" t="3461" r="11641" b="7098"/>
          <a:stretch>
            <a:fillRect/>
          </a:stretch>
        </p:blipFill>
        <p:spPr bwMode="auto">
          <a:xfrm>
            <a:off x="2209800" y="1199493"/>
            <a:ext cx="4648200" cy="504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Bayesian Regression</a:t>
            </a:r>
            <a:endParaRPr lang="en-GB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Normal data, continuous, real values</a:t>
            </a:r>
            <a:endParaRPr lang="en-GB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90600" y="990600"/>
          <a:ext cx="7392811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3" imgW="5117760" imgH="1371600" progId="Equation.3">
                  <p:embed/>
                </p:oleObj>
              </mc:Choice>
              <mc:Fallback>
                <p:oleObj name="Equation" r:id="rId3" imgW="5117760" imgH="1371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7392811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0" y="2895600"/>
            <a:ext cx="495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</a:rPr>
              <a:t>m</a:t>
            </a:r>
            <a:r>
              <a:rPr lang="en-GB" sz="2000" b="1" dirty="0" smtClean="0">
                <a:solidFill>
                  <a:srgbClr val="0000FF"/>
                </a:solidFill>
              </a:rPr>
              <a:t>odel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{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b0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(0,.0001)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b1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(0,.0001)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tau ~ </a:t>
            </a:r>
            <a:r>
              <a:rPr lang="en-GB" sz="2000" b="1" dirty="0" err="1" smtClean="0">
                <a:solidFill>
                  <a:srgbClr val="0000FF"/>
                </a:solidFill>
              </a:rPr>
              <a:t>dgamma</a:t>
            </a:r>
            <a:r>
              <a:rPr lang="en-GB" sz="2000" b="1" dirty="0" smtClean="0">
                <a:solidFill>
                  <a:srgbClr val="0000FF"/>
                </a:solidFill>
              </a:rPr>
              <a:t>(.0001,.0001)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sigma&lt;-1/</a:t>
            </a:r>
            <a:r>
              <a:rPr lang="en-GB" sz="2000" b="1" dirty="0" err="1" smtClean="0">
                <a:solidFill>
                  <a:srgbClr val="0000FF"/>
                </a:solidFill>
              </a:rPr>
              <a:t>sqrt</a:t>
            </a:r>
            <a:r>
              <a:rPr lang="en-GB" sz="2000" b="1" dirty="0" smtClean="0">
                <a:solidFill>
                  <a:srgbClr val="0000FF"/>
                </a:solidFill>
              </a:rPr>
              <a:t>(tau)</a:t>
            </a:r>
          </a:p>
          <a:p>
            <a:endParaRPr lang="en-GB" sz="2000" b="1" dirty="0" smtClean="0">
              <a:solidFill>
                <a:srgbClr val="0000FF"/>
              </a:solidFill>
            </a:endParaRPr>
          </a:p>
          <a:p>
            <a:r>
              <a:rPr lang="en-GB" sz="2000" b="1" dirty="0" smtClean="0">
                <a:solidFill>
                  <a:srgbClr val="0000FF"/>
                </a:solidFill>
              </a:rPr>
              <a:t>for(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 in 1:length(y)){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	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 &lt;- b0 + b1*x[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	y[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 ~ </a:t>
            </a:r>
            <a:r>
              <a:rPr lang="en-GB" sz="2000" b="1" dirty="0" err="1" smtClean="0">
                <a:solidFill>
                  <a:srgbClr val="0000FF"/>
                </a:solidFill>
              </a:rPr>
              <a:t>dnorm</a:t>
            </a:r>
            <a:r>
              <a:rPr lang="en-GB" sz="2000" b="1" dirty="0" smtClean="0">
                <a:solidFill>
                  <a:srgbClr val="0000FF"/>
                </a:solidFill>
              </a:rPr>
              <a:t>(mu[</a:t>
            </a:r>
            <a:r>
              <a:rPr lang="en-GB" sz="2000" b="1" dirty="0" err="1" smtClean="0">
                <a:solidFill>
                  <a:srgbClr val="0000FF"/>
                </a:solidFill>
              </a:rPr>
              <a:t>i</a:t>
            </a:r>
            <a:r>
              <a:rPr lang="en-GB" sz="2000" b="1" dirty="0" smtClean="0">
                <a:solidFill>
                  <a:srgbClr val="0000FF"/>
                </a:solidFill>
              </a:rPr>
              <a:t>],tau)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	}}</a:t>
            </a:r>
            <a:endParaRPr lang="en-GB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Poisson data, discrete and positive</a:t>
            </a:r>
            <a:endParaRPr lang="en-GB" sz="32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428875" y="1155700"/>
          <a:ext cx="43180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3" imgW="2730240" imgH="1143000" progId="Equation.3">
                  <p:embed/>
                </p:oleObj>
              </mc:Choice>
              <mc:Fallback>
                <p:oleObj name="Equation" r:id="rId3" imgW="2730240" imgH="1143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1155700"/>
                        <a:ext cx="4318000" cy="165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0" y="3358277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b="1" dirty="0" smtClean="0">
                <a:solidFill>
                  <a:srgbClr val="0000FF"/>
                </a:solidFill>
              </a:rPr>
              <a:t>model{</a:t>
            </a:r>
          </a:p>
          <a:p>
            <a:r>
              <a:rPr lang="en-GB" sz="2200" b="1" dirty="0" smtClean="0">
                <a:solidFill>
                  <a:srgbClr val="0000FF"/>
                </a:solidFill>
              </a:rPr>
              <a:t>b0 ~ </a:t>
            </a:r>
            <a:r>
              <a:rPr lang="en-GB" sz="2200" b="1" dirty="0" err="1" smtClean="0">
                <a:solidFill>
                  <a:srgbClr val="0000FF"/>
                </a:solidFill>
              </a:rPr>
              <a:t>dnorm</a:t>
            </a:r>
            <a:r>
              <a:rPr lang="en-GB" sz="2200" b="1" dirty="0" smtClean="0">
                <a:solidFill>
                  <a:srgbClr val="0000FF"/>
                </a:solidFill>
              </a:rPr>
              <a:t>(0,.0001)</a:t>
            </a:r>
          </a:p>
          <a:p>
            <a:r>
              <a:rPr lang="en-GB" sz="2200" b="1" dirty="0" smtClean="0">
                <a:solidFill>
                  <a:srgbClr val="0000FF"/>
                </a:solidFill>
              </a:rPr>
              <a:t>b1 ~ </a:t>
            </a:r>
            <a:r>
              <a:rPr lang="en-GB" sz="2200" b="1" dirty="0" err="1" smtClean="0">
                <a:solidFill>
                  <a:srgbClr val="0000FF"/>
                </a:solidFill>
              </a:rPr>
              <a:t>dnorm</a:t>
            </a:r>
            <a:r>
              <a:rPr lang="en-GB" sz="2200" b="1" dirty="0" smtClean="0">
                <a:solidFill>
                  <a:srgbClr val="0000FF"/>
                </a:solidFill>
              </a:rPr>
              <a:t>(0,.0001)</a:t>
            </a:r>
          </a:p>
          <a:p>
            <a:r>
              <a:rPr lang="en-GB" sz="2200" b="1" dirty="0" smtClean="0">
                <a:solidFill>
                  <a:srgbClr val="0000FF"/>
                </a:solidFill>
              </a:rPr>
              <a:t>for(</a:t>
            </a:r>
            <a:r>
              <a:rPr lang="en-GB" sz="2200" b="1" dirty="0" err="1" smtClean="0">
                <a:solidFill>
                  <a:srgbClr val="0000FF"/>
                </a:solidFill>
              </a:rPr>
              <a:t>i</a:t>
            </a:r>
            <a:r>
              <a:rPr lang="en-GB" sz="2200" b="1" dirty="0" smtClean="0">
                <a:solidFill>
                  <a:srgbClr val="0000FF"/>
                </a:solidFill>
              </a:rPr>
              <a:t> in 1:length(y)){</a:t>
            </a:r>
          </a:p>
          <a:p>
            <a:r>
              <a:rPr lang="en-GB" sz="2200" b="1" dirty="0" smtClean="0">
                <a:solidFill>
                  <a:srgbClr val="0000FF"/>
                </a:solidFill>
              </a:rPr>
              <a:t>	log(mu[</a:t>
            </a:r>
            <a:r>
              <a:rPr lang="en-GB" sz="2200" b="1" dirty="0" err="1" smtClean="0">
                <a:solidFill>
                  <a:srgbClr val="0000FF"/>
                </a:solidFill>
              </a:rPr>
              <a:t>i</a:t>
            </a:r>
            <a:r>
              <a:rPr lang="en-GB" sz="2200" b="1" dirty="0" smtClean="0">
                <a:solidFill>
                  <a:srgbClr val="0000FF"/>
                </a:solidFill>
              </a:rPr>
              <a:t>]) &lt;- b0 + b1*x[</a:t>
            </a:r>
            <a:r>
              <a:rPr lang="en-GB" sz="2200" b="1" dirty="0" err="1" smtClean="0">
                <a:solidFill>
                  <a:srgbClr val="0000FF"/>
                </a:solidFill>
              </a:rPr>
              <a:t>i</a:t>
            </a:r>
            <a:r>
              <a:rPr lang="en-GB" sz="2200" b="1" dirty="0" smtClean="0">
                <a:solidFill>
                  <a:srgbClr val="0000FF"/>
                </a:solidFill>
              </a:rPr>
              <a:t>]</a:t>
            </a:r>
          </a:p>
          <a:p>
            <a:r>
              <a:rPr lang="en-GB" sz="2200" b="1" dirty="0" smtClean="0">
                <a:solidFill>
                  <a:srgbClr val="0000FF"/>
                </a:solidFill>
              </a:rPr>
              <a:t>	y[</a:t>
            </a:r>
            <a:r>
              <a:rPr lang="en-GB" sz="2200" b="1" dirty="0" err="1" smtClean="0">
                <a:solidFill>
                  <a:srgbClr val="0000FF"/>
                </a:solidFill>
              </a:rPr>
              <a:t>i</a:t>
            </a:r>
            <a:r>
              <a:rPr lang="en-GB" sz="2200" b="1" dirty="0" smtClean="0">
                <a:solidFill>
                  <a:srgbClr val="0000FF"/>
                </a:solidFill>
              </a:rPr>
              <a:t>] ~ </a:t>
            </a:r>
            <a:r>
              <a:rPr lang="en-GB" sz="2200" b="1" dirty="0" err="1" smtClean="0">
                <a:solidFill>
                  <a:srgbClr val="0000FF"/>
                </a:solidFill>
              </a:rPr>
              <a:t>dpois</a:t>
            </a:r>
            <a:r>
              <a:rPr lang="en-GB" sz="2200" b="1" dirty="0" smtClean="0">
                <a:solidFill>
                  <a:srgbClr val="0000FF"/>
                </a:solidFill>
              </a:rPr>
              <a:t>(mu[</a:t>
            </a:r>
            <a:r>
              <a:rPr lang="en-GB" sz="2200" b="1" dirty="0" err="1" smtClean="0">
                <a:solidFill>
                  <a:srgbClr val="0000FF"/>
                </a:solidFill>
              </a:rPr>
              <a:t>i</a:t>
            </a:r>
            <a:r>
              <a:rPr lang="en-GB" sz="2200" b="1" dirty="0" smtClean="0">
                <a:solidFill>
                  <a:srgbClr val="0000FF"/>
                </a:solidFill>
              </a:rPr>
              <a:t>])</a:t>
            </a:r>
          </a:p>
          <a:p>
            <a:r>
              <a:rPr lang="en-GB" sz="2200" b="1" dirty="0" smtClean="0">
                <a:solidFill>
                  <a:srgbClr val="0000FF"/>
                </a:solidFill>
              </a:rPr>
              <a:t>	}</a:t>
            </a:r>
          </a:p>
          <a:p>
            <a:r>
              <a:rPr lang="en-GB" sz="2200" b="1" dirty="0" smtClean="0">
                <a:solidFill>
                  <a:srgbClr val="0000FF"/>
                </a:solidFill>
              </a:rPr>
              <a:t>}</a:t>
            </a:r>
          </a:p>
          <a:p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2971800"/>
            <a:ext cx="2456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Where did </a:t>
            </a:r>
            <a:r>
              <a:rPr lang="el-GR" sz="2200" b="1" dirty="0" smtClean="0">
                <a:solidFill>
                  <a:srgbClr val="FF0000"/>
                </a:solidFill>
              </a:rPr>
              <a:t>σ</a:t>
            </a:r>
            <a:r>
              <a:rPr lang="en-US" sz="2200" b="1" dirty="0" smtClean="0">
                <a:solidFill>
                  <a:srgbClr val="FF0000"/>
                </a:solidFill>
              </a:rPr>
              <a:t> (</a:t>
            </a:r>
            <a:r>
              <a:rPr lang="el-GR" sz="2200" b="1" dirty="0" smtClean="0">
                <a:solidFill>
                  <a:srgbClr val="FF0000"/>
                </a:solidFill>
              </a:rPr>
              <a:t>τ</a:t>
            </a:r>
            <a:r>
              <a:rPr lang="en-US" sz="2200" b="1" dirty="0" smtClean="0">
                <a:solidFill>
                  <a:srgbClr val="FF0000"/>
                </a:solidFill>
              </a:rPr>
              <a:t>) go?</a:t>
            </a:r>
            <a:endParaRPr lang="en-GB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Bernoulli, data 0 or 1 (aka logistic)</a:t>
            </a:r>
            <a:endParaRPr lang="en-GB" sz="32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452688" y="1243013"/>
          <a:ext cx="44608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3" imgW="2819160" imgH="1320480" progId="Equation.3">
                  <p:embed/>
                </p:oleObj>
              </mc:Choice>
              <mc:Fallback>
                <p:oleObj name="Equation" r:id="rId3" imgW="2819160" imgH="1320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1243013"/>
                        <a:ext cx="4460875" cy="190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600200" y="3365480"/>
            <a:ext cx="678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model{</a:t>
            </a:r>
          </a:p>
          <a:p>
            <a:r>
              <a:rPr lang="en-GB" sz="2400" b="1" dirty="0" smtClean="0">
                <a:solidFill>
                  <a:srgbClr val="0000FF"/>
                </a:solidFill>
              </a:rPr>
              <a:t> b0 ~ </a:t>
            </a:r>
            <a:r>
              <a:rPr lang="en-GB" sz="2400" b="1" dirty="0" err="1" smtClean="0">
                <a:solidFill>
                  <a:srgbClr val="0000FF"/>
                </a:solidFill>
              </a:rPr>
              <a:t>dnorm</a:t>
            </a:r>
            <a:r>
              <a:rPr lang="en-GB" sz="2400" b="1" dirty="0" smtClean="0">
                <a:solidFill>
                  <a:srgbClr val="0000FF"/>
                </a:solidFill>
              </a:rPr>
              <a:t>(0,.000001)</a:t>
            </a:r>
          </a:p>
          <a:p>
            <a:r>
              <a:rPr lang="en-GB" sz="2400" b="1" dirty="0" smtClean="0">
                <a:solidFill>
                  <a:srgbClr val="0000FF"/>
                </a:solidFill>
              </a:rPr>
              <a:t> b1 ~ </a:t>
            </a:r>
            <a:r>
              <a:rPr lang="en-GB" sz="2400" b="1" dirty="0" err="1" smtClean="0">
                <a:solidFill>
                  <a:srgbClr val="0000FF"/>
                </a:solidFill>
              </a:rPr>
              <a:t>dnorm</a:t>
            </a:r>
            <a:r>
              <a:rPr lang="en-GB" sz="2400" b="1" dirty="0" smtClean="0">
                <a:solidFill>
                  <a:srgbClr val="0000FF"/>
                </a:solidFill>
              </a:rPr>
              <a:t>(0,.000001)</a:t>
            </a:r>
          </a:p>
          <a:p>
            <a:r>
              <a:rPr lang="en-GB" sz="2400" b="1" dirty="0" smtClean="0">
                <a:solidFill>
                  <a:srgbClr val="0000FF"/>
                </a:solidFill>
              </a:rPr>
              <a:t> for(</a:t>
            </a:r>
            <a:r>
              <a:rPr lang="en-GB" sz="2400" b="1" dirty="0" err="1" smtClean="0">
                <a:solidFill>
                  <a:srgbClr val="0000FF"/>
                </a:solidFill>
              </a:rPr>
              <a:t>i</a:t>
            </a:r>
            <a:r>
              <a:rPr lang="en-GB" sz="2400" b="1" dirty="0" smtClean="0">
                <a:solidFill>
                  <a:srgbClr val="0000FF"/>
                </a:solidFill>
              </a:rPr>
              <a:t> in 1:length(y)){</a:t>
            </a:r>
          </a:p>
          <a:p>
            <a:r>
              <a:rPr lang="en-GB" sz="2400" b="1" dirty="0" smtClean="0">
                <a:solidFill>
                  <a:srgbClr val="0000FF"/>
                </a:solidFill>
              </a:rPr>
              <a:t> 	</a:t>
            </a:r>
            <a:r>
              <a:rPr lang="en-GB" sz="2400" b="1" dirty="0" err="1" smtClean="0">
                <a:solidFill>
                  <a:srgbClr val="0000FF"/>
                </a:solidFill>
              </a:rPr>
              <a:t>logit</a:t>
            </a:r>
            <a:r>
              <a:rPr lang="en-GB" sz="2400" b="1" dirty="0" smtClean="0">
                <a:solidFill>
                  <a:srgbClr val="0000FF"/>
                </a:solidFill>
              </a:rPr>
              <a:t>(p[</a:t>
            </a:r>
            <a:r>
              <a:rPr lang="en-GB" sz="2400" b="1" dirty="0" err="1" smtClean="0">
                <a:solidFill>
                  <a:srgbClr val="0000FF"/>
                </a:solidFill>
              </a:rPr>
              <a:t>i</a:t>
            </a:r>
            <a:r>
              <a:rPr lang="en-GB" sz="2400" b="1" dirty="0" smtClean="0">
                <a:solidFill>
                  <a:srgbClr val="0000FF"/>
                </a:solidFill>
              </a:rPr>
              <a:t>]) &lt;- b0 + b1*x[</a:t>
            </a:r>
            <a:r>
              <a:rPr lang="en-GB" sz="2400" b="1" dirty="0" err="1" smtClean="0">
                <a:solidFill>
                  <a:srgbClr val="0000FF"/>
                </a:solidFill>
              </a:rPr>
              <a:t>i</a:t>
            </a:r>
            <a:r>
              <a:rPr lang="en-GB" sz="2400" b="1" dirty="0" smtClean="0">
                <a:solidFill>
                  <a:srgbClr val="0000FF"/>
                </a:solidFill>
              </a:rPr>
              <a:t>]</a:t>
            </a:r>
          </a:p>
          <a:p>
            <a:r>
              <a:rPr lang="en-GB" sz="2400" b="1" dirty="0" smtClean="0">
                <a:solidFill>
                  <a:srgbClr val="0000FF"/>
                </a:solidFill>
              </a:rPr>
              <a:t> 	y[</a:t>
            </a:r>
            <a:r>
              <a:rPr lang="en-GB" sz="2400" b="1" dirty="0" err="1" smtClean="0">
                <a:solidFill>
                  <a:srgbClr val="0000FF"/>
                </a:solidFill>
              </a:rPr>
              <a:t>i</a:t>
            </a:r>
            <a:r>
              <a:rPr lang="en-GB" sz="2400" b="1" dirty="0" smtClean="0">
                <a:solidFill>
                  <a:srgbClr val="0000FF"/>
                </a:solidFill>
              </a:rPr>
              <a:t>] ~ </a:t>
            </a:r>
            <a:r>
              <a:rPr lang="en-GB" sz="2400" b="1" dirty="0" err="1" smtClean="0">
                <a:solidFill>
                  <a:srgbClr val="0000FF"/>
                </a:solidFill>
              </a:rPr>
              <a:t>dbern</a:t>
            </a:r>
            <a:r>
              <a:rPr lang="en-GB" sz="2400" b="1" dirty="0" smtClean="0">
                <a:solidFill>
                  <a:srgbClr val="0000FF"/>
                </a:solidFill>
              </a:rPr>
              <a:t>(p[</a:t>
            </a:r>
            <a:r>
              <a:rPr lang="en-GB" sz="2400" b="1" dirty="0" err="1" smtClean="0">
                <a:solidFill>
                  <a:srgbClr val="0000FF"/>
                </a:solidFill>
              </a:rPr>
              <a:t>i</a:t>
            </a:r>
            <a:r>
              <a:rPr lang="en-GB" sz="2400" b="1" dirty="0" smtClean="0">
                <a:solidFill>
                  <a:srgbClr val="0000FF"/>
                </a:solidFill>
              </a:rPr>
              <a:t>]) # same a </a:t>
            </a:r>
            <a:r>
              <a:rPr lang="en-GB" sz="2400" b="1" dirty="0" err="1" smtClean="0">
                <a:solidFill>
                  <a:srgbClr val="0000FF"/>
                </a:solidFill>
              </a:rPr>
              <a:t>dbin</a:t>
            </a:r>
            <a:r>
              <a:rPr lang="en-GB" sz="2400" b="1" dirty="0" smtClean="0">
                <a:solidFill>
                  <a:srgbClr val="0000FF"/>
                </a:solidFill>
              </a:rPr>
              <a:t> (p[</a:t>
            </a:r>
            <a:r>
              <a:rPr lang="en-GB" sz="2400" b="1" dirty="0" err="1" smtClean="0">
                <a:solidFill>
                  <a:srgbClr val="0000FF"/>
                </a:solidFill>
              </a:rPr>
              <a:t>i</a:t>
            </a:r>
            <a:r>
              <a:rPr lang="en-GB" sz="2400" b="1" dirty="0" smtClean="0">
                <a:solidFill>
                  <a:srgbClr val="0000FF"/>
                </a:solidFill>
              </a:rPr>
              <a:t>],1)</a:t>
            </a:r>
          </a:p>
          <a:p>
            <a:r>
              <a:rPr lang="en-GB" sz="2400" b="1" dirty="0" smtClean="0">
                <a:solidFill>
                  <a:srgbClr val="0000FF"/>
                </a:solidFill>
              </a:rPr>
              <a:t> 	}</a:t>
            </a:r>
          </a:p>
          <a:p>
            <a:r>
              <a:rPr lang="en-GB" sz="2400" b="1" dirty="0" smtClean="0">
                <a:solidFill>
                  <a:srgbClr val="0000FF"/>
                </a:solidFill>
              </a:rPr>
              <a:t> }</a:t>
            </a:r>
          </a:p>
          <a:p>
            <a:r>
              <a:rPr lang="en-GB" sz="2400" b="1" dirty="0" smtClean="0">
                <a:solidFill>
                  <a:srgbClr val="0000FF"/>
                </a:solidFill>
              </a:rPr>
              <a:t> </a:t>
            </a:r>
            <a:endParaRPr lang="en-GB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9835</TotalTime>
  <Words>1661</Words>
  <Application>Microsoft Office PowerPoint</Application>
  <PresentationFormat>Apresentação na tela (4:3)</PresentationFormat>
  <Paragraphs>298</Paragraphs>
  <Slides>41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3" baseType="lpstr">
      <vt:lpstr>Office Theme</vt:lpstr>
      <vt:lpstr>Equation</vt:lpstr>
      <vt:lpstr>JAGS &amp; Bayesian Regression</vt:lpstr>
      <vt:lpstr>A new approach to insight</vt:lpstr>
      <vt:lpstr>All analysis problems are different</vt:lpstr>
      <vt:lpstr>The usual analysis migraine</vt:lpstr>
      <vt:lpstr>Learning Objectives</vt:lpstr>
      <vt:lpstr>Bayesian Regression</vt:lpstr>
      <vt:lpstr>Normal data, continuous, real values</vt:lpstr>
      <vt:lpstr>Poisson data, discrete and positive</vt:lpstr>
      <vt:lpstr>Bernoulli, data 0 or 1 (aka logistic)</vt:lpstr>
      <vt:lpstr>Beta, 0-1 data (proportions)</vt:lpstr>
      <vt:lpstr>Apresentação do PowerPoint</vt:lpstr>
      <vt:lpstr>Keeping variables defined</vt:lpstr>
      <vt:lpstr>Continuous data, 0 to upper asympote a</vt:lpstr>
      <vt:lpstr>Lognormal, data continuous and &gt; 0</vt:lpstr>
      <vt:lpstr>Lognormal, data continuous and &gt; 0</vt:lpstr>
      <vt:lpstr>Centering data</vt:lpstr>
      <vt:lpstr>Centering predictor data</vt:lpstr>
      <vt:lpstr>Apresentação do PowerPoint</vt:lpstr>
      <vt:lpstr>Interpretation</vt:lpstr>
      <vt:lpstr>Apresentação do PowerPoint</vt:lpstr>
      <vt:lpstr>Standardizing predictor data: The z-transformation</vt:lpstr>
      <vt:lpstr>Interpreting standardized coefficients (slopes)</vt:lpstr>
      <vt:lpstr>Apresentação do PowerPoint</vt:lpstr>
      <vt:lpstr>Multi-level regression models</vt:lpstr>
      <vt:lpstr>Mixed models</vt:lpstr>
      <vt:lpstr>Multi-level regression models</vt:lpstr>
      <vt:lpstr>Apresentação do PowerPoint</vt:lpstr>
      <vt:lpstr>Apresentação do PowerPoint</vt:lpstr>
      <vt:lpstr>We could treat the coeffients (say α or β)  as random effects representing each group j</vt:lpstr>
      <vt:lpstr>Some new notation.. </vt:lpstr>
      <vt:lpstr>We could treat the coeffients (say α or β)  as random effects representing each group j</vt:lpstr>
      <vt:lpstr>The data setup</vt:lpstr>
      <vt:lpstr>Apresentação do PowerPoint</vt:lpstr>
      <vt:lpstr>Estimates</vt:lpstr>
      <vt:lpstr>Apresentação do PowerPoint</vt:lpstr>
      <vt:lpstr>Random effects for slopes</vt:lpstr>
      <vt:lpstr>Multi-level regression models</vt:lpstr>
      <vt:lpstr>Apresentação do PowerPoint</vt:lpstr>
      <vt:lpstr>We could model α or β as a function  of group level data (u)</vt:lpstr>
      <vt:lpstr>We could model α or β as a function  of group level data</vt:lpstr>
      <vt:lpstr>Bayesian regression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Regression</dc:title>
  <dc:creator>Maria Uriarte</dc:creator>
  <cp:lastModifiedBy>Leandro</cp:lastModifiedBy>
  <cp:revision>55</cp:revision>
  <dcterms:created xsi:type="dcterms:W3CDTF">2012-11-09T15:24:49Z</dcterms:created>
  <dcterms:modified xsi:type="dcterms:W3CDTF">2015-09-25T11:26:37Z</dcterms:modified>
</cp:coreProperties>
</file>