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86" r:id="rId2"/>
    <p:sldId id="388" r:id="rId3"/>
    <p:sldId id="538" r:id="rId4"/>
    <p:sldId id="526" r:id="rId5"/>
    <p:sldId id="361" r:id="rId6"/>
    <p:sldId id="362" r:id="rId7"/>
    <p:sldId id="502" r:id="rId8"/>
    <p:sldId id="503" r:id="rId9"/>
    <p:sldId id="540" r:id="rId10"/>
    <p:sldId id="544" r:id="rId11"/>
    <p:sldId id="514" r:id="rId12"/>
    <p:sldId id="358" r:id="rId13"/>
    <p:sldId id="357" r:id="rId14"/>
    <p:sldId id="516" r:id="rId15"/>
    <p:sldId id="474" r:id="rId16"/>
    <p:sldId id="515" r:id="rId17"/>
    <p:sldId id="519" r:id="rId18"/>
    <p:sldId id="363" r:id="rId19"/>
    <p:sldId id="475" r:id="rId20"/>
    <p:sldId id="520" r:id="rId21"/>
    <p:sldId id="435" r:id="rId22"/>
    <p:sldId id="482" r:id="rId23"/>
    <p:sldId id="424" r:id="rId24"/>
    <p:sldId id="364" r:id="rId25"/>
    <p:sldId id="476" r:id="rId26"/>
    <p:sldId id="367" r:id="rId27"/>
    <p:sldId id="405" r:id="rId28"/>
    <p:sldId id="521" r:id="rId29"/>
    <p:sldId id="523" r:id="rId30"/>
    <p:sldId id="366" r:id="rId31"/>
    <p:sldId id="406" r:id="rId32"/>
    <p:sldId id="420" r:id="rId33"/>
    <p:sldId id="422" r:id="rId34"/>
    <p:sldId id="368" r:id="rId35"/>
    <p:sldId id="404" r:id="rId36"/>
    <p:sldId id="462" r:id="rId37"/>
    <p:sldId id="463" r:id="rId38"/>
    <p:sldId id="545" r:id="rId39"/>
    <p:sldId id="546" r:id="rId40"/>
    <p:sldId id="547" r:id="rId41"/>
    <p:sldId id="548" r:id="rId42"/>
    <p:sldId id="549" r:id="rId43"/>
    <p:sldId id="554" r:id="rId44"/>
    <p:sldId id="555" r:id="rId45"/>
    <p:sldId id="552" r:id="rId46"/>
    <p:sldId id="553" r:id="rId47"/>
    <p:sldId id="477" r:id="rId48"/>
    <p:sldId id="524" r:id="rId49"/>
    <p:sldId id="517" r:id="rId50"/>
    <p:sldId id="518" r:id="rId51"/>
    <p:sldId id="473" r:id="rId52"/>
    <p:sldId id="478" r:id="rId53"/>
    <p:sldId id="483" r:id="rId54"/>
    <p:sldId id="522" r:id="rId55"/>
    <p:sldId id="541" r:id="rId56"/>
    <p:sldId id="542" r:id="rId57"/>
    <p:sldId id="543" r:id="rId58"/>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Comic Sans MS" pitchFamily="66" charset="0"/>
        <a:ea typeface="+mn-ea"/>
        <a:cs typeface="Arial" charset="0"/>
      </a:defRPr>
    </a:lvl1pPr>
    <a:lvl2pPr marL="457200" algn="l" rtl="0" fontAlgn="base">
      <a:spcBef>
        <a:spcPct val="0"/>
      </a:spcBef>
      <a:spcAft>
        <a:spcPct val="0"/>
      </a:spcAft>
      <a:defRPr sz="3200" kern="1200">
        <a:solidFill>
          <a:schemeClr val="tx1"/>
        </a:solidFill>
        <a:latin typeface="Comic Sans MS" pitchFamily="66" charset="0"/>
        <a:ea typeface="+mn-ea"/>
        <a:cs typeface="Arial" charset="0"/>
      </a:defRPr>
    </a:lvl2pPr>
    <a:lvl3pPr marL="914400" algn="l" rtl="0" fontAlgn="base">
      <a:spcBef>
        <a:spcPct val="0"/>
      </a:spcBef>
      <a:spcAft>
        <a:spcPct val="0"/>
      </a:spcAft>
      <a:defRPr sz="3200" kern="1200">
        <a:solidFill>
          <a:schemeClr val="tx1"/>
        </a:solidFill>
        <a:latin typeface="Comic Sans MS" pitchFamily="66" charset="0"/>
        <a:ea typeface="+mn-ea"/>
        <a:cs typeface="Arial" charset="0"/>
      </a:defRPr>
    </a:lvl3pPr>
    <a:lvl4pPr marL="1371600" algn="l" rtl="0" fontAlgn="base">
      <a:spcBef>
        <a:spcPct val="0"/>
      </a:spcBef>
      <a:spcAft>
        <a:spcPct val="0"/>
      </a:spcAft>
      <a:defRPr sz="3200" kern="1200">
        <a:solidFill>
          <a:schemeClr val="tx1"/>
        </a:solidFill>
        <a:latin typeface="Comic Sans MS" pitchFamily="66" charset="0"/>
        <a:ea typeface="+mn-ea"/>
        <a:cs typeface="Arial" charset="0"/>
      </a:defRPr>
    </a:lvl4pPr>
    <a:lvl5pPr marL="1828800" algn="l" rtl="0" fontAlgn="base">
      <a:spcBef>
        <a:spcPct val="0"/>
      </a:spcBef>
      <a:spcAft>
        <a:spcPct val="0"/>
      </a:spcAft>
      <a:defRPr sz="3200" kern="1200">
        <a:solidFill>
          <a:schemeClr val="tx1"/>
        </a:solidFill>
        <a:latin typeface="Comic Sans MS" pitchFamily="66" charset="0"/>
        <a:ea typeface="+mn-ea"/>
        <a:cs typeface="Arial" charset="0"/>
      </a:defRPr>
    </a:lvl5pPr>
    <a:lvl6pPr marL="2286000" algn="l" defTabSz="914400" rtl="0" eaLnBrk="1" latinLnBrk="0" hangingPunct="1">
      <a:defRPr sz="3200" kern="1200">
        <a:solidFill>
          <a:schemeClr val="tx1"/>
        </a:solidFill>
        <a:latin typeface="Comic Sans MS" pitchFamily="66" charset="0"/>
        <a:ea typeface="+mn-ea"/>
        <a:cs typeface="Arial" charset="0"/>
      </a:defRPr>
    </a:lvl6pPr>
    <a:lvl7pPr marL="2743200" algn="l" defTabSz="914400" rtl="0" eaLnBrk="1" latinLnBrk="0" hangingPunct="1">
      <a:defRPr sz="3200" kern="1200">
        <a:solidFill>
          <a:schemeClr val="tx1"/>
        </a:solidFill>
        <a:latin typeface="Comic Sans MS" pitchFamily="66" charset="0"/>
        <a:ea typeface="+mn-ea"/>
        <a:cs typeface="Arial" charset="0"/>
      </a:defRPr>
    </a:lvl7pPr>
    <a:lvl8pPr marL="3200400" algn="l" defTabSz="914400" rtl="0" eaLnBrk="1" latinLnBrk="0" hangingPunct="1">
      <a:defRPr sz="3200" kern="1200">
        <a:solidFill>
          <a:schemeClr val="tx1"/>
        </a:solidFill>
        <a:latin typeface="Comic Sans MS" pitchFamily="66" charset="0"/>
        <a:ea typeface="+mn-ea"/>
        <a:cs typeface="Arial" charset="0"/>
      </a:defRPr>
    </a:lvl8pPr>
    <a:lvl9pPr marL="3657600" algn="l" defTabSz="914400" rtl="0" eaLnBrk="1" latinLnBrk="0" hangingPunct="1">
      <a:defRPr sz="32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008000"/>
    <a:srgbClr val="CC0000"/>
    <a:srgbClr val="009900"/>
    <a:srgbClr val="3333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231" autoAdjust="0"/>
  </p:normalViewPr>
  <p:slideViewPr>
    <p:cSldViewPr>
      <p:cViewPr varScale="1">
        <p:scale>
          <a:sx n="62" d="100"/>
          <a:sy n="62" d="100"/>
        </p:scale>
        <p:origin x="-1512" y="-90"/>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p:scale>
          <a:sx n="110" d="100"/>
          <a:sy n="110" d="100"/>
        </p:scale>
        <p:origin x="-151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5225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35226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5226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a:latin typeface="Times New Roman" pitchFamily="18" charset="0"/>
                <a:cs typeface="+mn-cs"/>
              </a:defRPr>
            </a:lvl1pPr>
          </a:lstStyle>
          <a:p>
            <a:pPr>
              <a:defRPr/>
            </a:pPr>
            <a:fld id="{219E37E8-71F7-4542-8ADC-EB9D1D41C798}" type="slidenum">
              <a:rPr lang="en-US"/>
              <a:pPr>
                <a:defRPr/>
              </a:pPr>
              <a:t>‹#›</a:t>
            </a:fld>
            <a:endParaRPr lang="en-US"/>
          </a:p>
        </p:txBody>
      </p:sp>
    </p:spTree>
    <p:extLst>
      <p:ext uri="{BB962C8B-B14F-4D97-AF65-F5344CB8AC3E}">
        <p14:creationId xmlns:p14="http://schemas.microsoft.com/office/powerpoint/2010/main" val="401715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a:latin typeface="Times New Roman" pitchFamily="18" charset="0"/>
                <a:cs typeface="+mn-cs"/>
              </a:defRPr>
            </a:lvl1pPr>
          </a:lstStyle>
          <a:p>
            <a:pPr>
              <a:defRPr/>
            </a:pPr>
            <a:fld id="{0B18B5F0-6F21-4AD4-8E0C-8D69792301FF}" type="slidenum">
              <a:rPr lang="en-US"/>
              <a:pPr>
                <a:defRPr/>
              </a:pPr>
              <a:t>‹#›</a:t>
            </a:fld>
            <a:endParaRPr lang="en-US"/>
          </a:p>
        </p:txBody>
      </p:sp>
    </p:spTree>
    <p:extLst>
      <p:ext uri="{BB962C8B-B14F-4D97-AF65-F5344CB8AC3E}">
        <p14:creationId xmlns:p14="http://schemas.microsoft.com/office/powerpoint/2010/main" val="2300316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FB15A4A-8052-4DA3-94C4-CCF8807ADCEC}" type="slidenum">
              <a:rPr lang="en-US" smtClean="0"/>
              <a:pPr/>
              <a:t>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CF60451-7949-4B06-832C-FF76349A3F89}" type="slidenum">
              <a:rPr lang="en-US" smtClean="0"/>
              <a:pPr/>
              <a:t>13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9CE06C4-4DD5-41AF-B47B-98DC2D3F49C4}" type="slidenum">
              <a:rPr lang="en-US" smtClean="0"/>
              <a:pPr/>
              <a:t>14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Data</a:t>
            </a:r>
            <a:r>
              <a:rPr lang="en-US" baseline="0" dirty="0" smtClean="0"/>
              <a:t> are count (z==y).   </a:t>
            </a:r>
            <a:r>
              <a:rPr lang="en-US" baseline="0" dirty="0" err="1" smtClean="0"/>
              <a:t>Prob</a:t>
            </a:r>
            <a:r>
              <a:rPr lang="en-US" baseline="0" dirty="0" smtClean="0"/>
              <a:t> (p),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BC22727-0F44-4AF2-9101-9DF9C830FF72}" type="slidenum">
              <a:rPr lang="en-US" smtClean="0"/>
              <a:pPr/>
              <a:t>15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GB" smtClean="0"/>
          </a:p>
        </p:txBody>
      </p:sp>
      <p:sp>
        <p:nvSpPr>
          <p:cNvPr id="107524" name="Slide Number Placeholder 3"/>
          <p:cNvSpPr>
            <a:spLocks noGrp="1"/>
          </p:cNvSpPr>
          <p:nvPr>
            <p:ph type="sldNum" sz="quarter" idx="5"/>
          </p:nvPr>
        </p:nvSpPr>
        <p:spPr>
          <a:noFill/>
        </p:spPr>
        <p:txBody>
          <a:bodyPr/>
          <a:lstStyle/>
          <a:p>
            <a:fld id="{1FA21BA2-95E5-412F-90EF-06CB38C813BE}"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6F94479-1C83-44D6-AD63-498CE24AD486}" type="slidenum">
              <a:rPr lang="en-US" smtClean="0"/>
              <a:pPr/>
              <a:t>17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97E0B57-9A42-4F06-8FEB-E8D8890FE459}" type="slidenum">
              <a:rPr lang="en-US" smtClean="0"/>
              <a:pPr/>
              <a:t>18</a:t>
            </a:fld>
            <a:endParaRPr lang="en-US"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244DB62-059F-4455-9B16-860A50469924}" type="slidenum">
              <a:rPr lang="en-US" smtClean="0"/>
              <a:pPr/>
              <a:t>19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GB" dirty="0" smtClean="0"/>
              <a:t>Data=z’s,</a:t>
            </a:r>
            <a:r>
              <a:rPr lang="en-GB" baseline="0" dirty="0" smtClean="0"/>
              <a:t> we want to estimate the lambda/////</a:t>
            </a:r>
            <a:endParaRPr lang="en-GB" dirty="0" smtClean="0"/>
          </a:p>
        </p:txBody>
      </p:sp>
      <p:sp>
        <p:nvSpPr>
          <p:cNvPr id="112644" name="Slide Number Placeholder 3"/>
          <p:cNvSpPr>
            <a:spLocks noGrp="1"/>
          </p:cNvSpPr>
          <p:nvPr>
            <p:ph type="sldNum" sz="quarter" idx="5"/>
          </p:nvPr>
        </p:nvSpPr>
        <p:spPr>
          <a:noFill/>
        </p:spPr>
        <p:txBody>
          <a:bodyPr/>
          <a:lstStyle/>
          <a:p>
            <a:fld id="{DC5FB811-06D6-4DDC-9FDD-7294F307D4C4}"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9C47591-10CA-4456-86DF-5A75683EB593}" type="slidenum">
              <a:rPr lang="en-US" smtClean="0"/>
              <a:pPr/>
              <a:t>21</a:t>
            </a:fld>
            <a:endParaRPr lang="en-US"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C071826-84F3-4B89-8A7D-437282426D7C}" type="slidenum">
              <a:rPr lang="en-US" smtClean="0"/>
              <a:pPr/>
              <a:t>22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637C12D-5AB2-434B-9DBB-39BF2B02C2A1}" type="slidenum">
              <a:rPr lang="en-US" smtClean="0"/>
              <a:pPr/>
              <a:t>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00D2F29-0C69-4A2C-95C0-0CECD658EFDE}" type="slidenum">
              <a:rPr lang="en-US" smtClean="0"/>
              <a:pPr/>
              <a:t>23</a:t>
            </a:fld>
            <a:endParaRPr lang="en-US" smtClean="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N=total number of trials.</a:t>
            </a:r>
          </a:p>
          <a:p>
            <a:pPr eaLnBrk="1" hangingPunct="1"/>
            <a:r>
              <a:rPr lang="en-US" smtClean="0"/>
              <a:t>R=total number of successes</a:t>
            </a:r>
          </a:p>
          <a:p>
            <a:pPr eaLnBrk="1" hangingPunct="1"/>
            <a:r>
              <a:rPr lang="en-US" smtClean="0"/>
              <a:t>P=Probability of success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261EB05-E7F6-44C6-95BA-1C8926299F90}" type="slidenum">
              <a:rPr lang="en-US" smtClean="0"/>
              <a:pPr/>
              <a:t>24</a:t>
            </a:fld>
            <a:endParaRPr lang="en-US" smtClean="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3905091-D7BD-465E-90FF-E027CCFD1305}" type="slidenum">
              <a:rPr lang="en-US" smtClean="0"/>
              <a:pPr/>
              <a:t>25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8A6C1F9-5403-49EF-AAA2-23CFA33E6CBA}" type="slidenum">
              <a:rPr lang="en-US" smtClean="0"/>
              <a:pPr/>
              <a:t>26</a:t>
            </a:fld>
            <a:endParaRPr lang="en-US" smtClean="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Reuls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304794F-004E-4ADF-A3C9-DE56619C9771}" type="slidenum">
              <a:rPr lang="en-US" smtClean="0"/>
              <a:pPr/>
              <a:t>27</a:t>
            </a:fld>
            <a:endParaRPr lang="en-US"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14D26CA-A0B8-4CBA-997A-DB51A272D3AB}" type="slidenum">
              <a:rPr lang="en-US" smtClean="0"/>
              <a:pPr/>
              <a:t>28</a:t>
            </a:fld>
            <a:endParaRPr lang="en-US"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9A140FB-9AF6-4B91-A837-5620222F78AF}" type="slidenum">
              <a:rPr lang="en-US" smtClean="0"/>
              <a:pPr/>
              <a:t>30</a:t>
            </a:fld>
            <a:endParaRPr lang="en-US" smtClean="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Product of processes.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DBC61D9-ACD2-4C67-B01E-3A5AC19623CD}" type="slidenum">
              <a:rPr lang="en-US" smtClean="0"/>
              <a:pPr/>
              <a:t>31</a:t>
            </a:fld>
            <a:endParaRPr lang="en-US" smtClean="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7AB6D3E-FD90-49A9-A449-1A22CB921AFC}" type="slidenum">
              <a:rPr lang="en-US" smtClean="0"/>
              <a:pPr/>
              <a:t>32</a:t>
            </a:fld>
            <a:endParaRPr lang="en-US" smtClean="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Data for weather events. Rainfall, probability of extreme events.  Exponential</a:t>
            </a:r>
            <a:r>
              <a:rPr lang="en-US" baseline="0" dirty="0" smtClean="0"/>
              <a:t> is a special case of the gamma..</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F09ACE9-329E-43C4-9BA4-10D690BB4D70}" type="slidenum">
              <a:rPr lang="en-US" smtClean="0"/>
              <a:pPr/>
              <a:t>33</a:t>
            </a:fld>
            <a:endParaRPr lang="en-US" smtClean="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152F3A-A976-418C-B9EA-4313BB49DA74}" type="slidenum">
              <a:rPr lang="en-US" smtClean="0"/>
              <a:pPr/>
              <a:t>3</a:t>
            </a:fld>
            <a:endParaRPr lang="en-US" smtClean="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96FE9AD-18F7-4A7D-900F-66240548FCB9}" type="slidenum">
              <a:rPr lang="en-US" smtClean="0"/>
              <a:pPr/>
              <a:t>34</a:t>
            </a:fld>
            <a:endParaRPr lang="en-US" smtClean="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a:p>
            <a:pPr eaLnBrk="1" hangingPunct="1"/>
            <a:r>
              <a:rPr lang="en-US" dirty="0" err="1" smtClean="0"/>
              <a:t>mean.gamma</a:t>
            </a:r>
            <a:r>
              <a:rPr lang="en-US" dirty="0" smtClean="0"/>
              <a:t>&lt;-mean(</a:t>
            </a:r>
            <a:r>
              <a:rPr lang="en-US" dirty="0" err="1" smtClean="0"/>
              <a:t>sapling$Growth</a:t>
            </a:r>
            <a:r>
              <a:rPr lang="en-US" dirty="0" smtClean="0"/>
              <a:t>)</a:t>
            </a:r>
          </a:p>
          <a:p>
            <a:pPr eaLnBrk="1" hangingPunct="1"/>
            <a:r>
              <a:rPr lang="en-US" dirty="0" err="1" smtClean="0"/>
              <a:t>var.gamma</a:t>
            </a:r>
            <a:r>
              <a:rPr lang="en-US" dirty="0" smtClean="0"/>
              <a:t>&lt;-</a:t>
            </a:r>
            <a:r>
              <a:rPr lang="en-US" dirty="0" err="1" smtClean="0"/>
              <a:t>var</a:t>
            </a:r>
            <a:r>
              <a:rPr lang="en-US" dirty="0" smtClean="0"/>
              <a:t>(</a:t>
            </a:r>
            <a:r>
              <a:rPr lang="en-US" dirty="0" err="1" smtClean="0"/>
              <a:t>sapling$Growth</a:t>
            </a:r>
            <a:r>
              <a:rPr lang="en-US" dirty="0" smtClean="0"/>
              <a:t>)</a:t>
            </a:r>
          </a:p>
          <a:p>
            <a:pPr eaLnBrk="1" hangingPunct="1"/>
            <a:endParaRPr lang="en-US" dirty="0" smtClean="0"/>
          </a:p>
          <a:p>
            <a:pPr eaLnBrk="1" hangingPunct="1"/>
            <a:r>
              <a:rPr lang="en-US" dirty="0" smtClean="0"/>
              <a:t># now match moments to distribution parameters.</a:t>
            </a:r>
          </a:p>
          <a:p>
            <a:pPr eaLnBrk="1" hangingPunct="1"/>
            <a:r>
              <a:rPr lang="en-US" dirty="0" smtClean="0"/>
              <a:t>#get prior shape parameters for prior gamma distribution of lambda:</a:t>
            </a:r>
          </a:p>
          <a:p>
            <a:pPr eaLnBrk="1" hangingPunct="1"/>
            <a:endParaRPr lang="en-US" dirty="0" smtClean="0"/>
          </a:p>
          <a:p>
            <a:pPr eaLnBrk="1" hangingPunct="1"/>
            <a:r>
              <a:rPr lang="en-US" dirty="0" smtClean="0"/>
              <a:t>a=mean.gamma^2/</a:t>
            </a:r>
            <a:r>
              <a:rPr lang="en-US" dirty="0" err="1" smtClean="0"/>
              <a:t>var.gamma</a:t>
            </a:r>
            <a:r>
              <a:rPr lang="en-US" dirty="0" smtClean="0"/>
              <a:t> # shape parameter</a:t>
            </a:r>
          </a:p>
          <a:p>
            <a:pPr eaLnBrk="1" hangingPunct="1"/>
            <a:r>
              <a:rPr lang="en-US" dirty="0" smtClean="0"/>
              <a:t>b=</a:t>
            </a:r>
            <a:r>
              <a:rPr lang="en-US" dirty="0" err="1" smtClean="0"/>
              <a:t>mean.gamma</a:t>
            </a:r>
            <a:r>
              <a:rPr lang="en-US" dirty="0" smtClean="0"/>
              <a:t>/</a:t>
            </a:r>
            <a:r>
              <a:rPr lang="en-US" dirty="0" err="1" smtClean="0"/>
              <a:t>var.gamma</a:t>
            </a:r>
            <a:r>
              <a:rPr lang="en-US" dirty="0" smtClean="0"/>
              <a:t> </a:t>
            </a:r>
            <a:r>
              <a:rPr lang="en-US" baseline="0" dirty="0" smtClean="0"/>
              <a:t> #rate parameter</a:t>
            </a:r>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B7B6022-7D26-4052-A4FD-EA097670DEFE}" type="slidenum">
              <a:rPr lang="en-US" smtClean="0"/>
              <a:pPr/>
              <a:t>35</a:t>
            </a:fld>
            <a:endParaRPr lang="en-US" smtClean="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104B0AC-4B0A-459F-B4A6-46FEFD5178FD}" type="slidenum">
              <a:rPr lang="en-US" smtClean="0"/>
              <a:pPr/>
              <a:t>36</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dirty="0" smtClean="0"/>
              <a:t>Survival,</a:t>
            </a:r>
            <a:r>
              <a:rPr lang="en-US" baseline="0" dirty="0" smtClean="0"/>
              <a:t> proportions.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109A36D-7CD5-4911-9DAD-A92542B49178}" type="slidenum">
              <a:rPr lang="en-US" smtClean="0"/>
              <a:pPr/>
              <a:t>37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3E23AA3-79B9-4CEE-83FC-D118EE314987}" type="slidenum">
              <a:rPr lang="en-US" smtClean="0"/>
              <a:pPr/>
              <a:t>41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moments of this</a:t>
            </a:r>
            <a:r>
              <a:rPr lang="en-US" baseline="0" dirty="0" smtClean="0"/>
              <a:t> distribution? Catch per haul </a:t>
            </a:r>
            <a:endParaRPr lang="en-GB"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F416661-1839-40FE-BD87-C4789DC2D884}" type="slidenum">
              <a:rPr lang="en-US" smtClean="0"/>
              <a:pPr/>
              <a:t>44</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6EFB1AD-FC4E-479E-B28F-717D721D8341}" type="slidenum">
              <a:rPr lang="en-US" smtClean="0"/>
              <a:pPr/>
              <a:t>47</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CE9E99D-BDF4-4E68-899F-228983A69117}" type="slidenum">
              <a:rPr lang="en-US" smtClean="0"/>
              <a:pPr/>
              <a:t>49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D524858-8B55-46F0-B813-849E07CA9117}" type="slidenum">
              <a:rPr lang="en-US" smtClean="0"/>
              <a:pPr/>
              <a:t>50</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56AEF90-2A31-40EC-A4A9-26F49CA55260}" type="slidenum">
              <a:rPr lang="en-US" smtClean="0"/>
              <a:pPr/>
              <a:t>5</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marL="236538" indent="-236538"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B781859-8968-400D-81B6-7DD1947348F5}" type="slidenum">
              <a:rPr lang="en-US" smtClean="0"/>
              <a:pPr/>
              <a:t>51</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C567AD6-6FF2-481D-A49C-67C922063EC8}" type="slidenum">
              <a:rPr lang="en-US" smtClean="0"/>
              <a:pPr/>
              <a:t>52</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r>
              <a:rPr lang="en-US" smtClean="0"/>
              <a:t>Combination of a lognormal and a truncated normal distribution</a:t>
            </a:r>
          </a:p>
        </p:txBody>
      </p:sp>
      <p:sp>
        <p:nvSpPr>
          <p:cNvPr id="136196" name="Slide Number Placeholder 3"/>
          <p:cNvSpPr>
            <a:spLocks noGrp="1"/>
          </p:cNvSpPr>
          <p:nvPr>
            <p:ph type="sldNum" sz="quarter" idx="5"/>
          </p:nvPr>
        </p:nvSpPr>
        <p:spPr>
          <a:noFill/>
        </p:spPr>
        <p:txBody>
          <a:bodyPr/>
          <a:lstStyle/>
          <a:p>
            <a:fld id="{9C7FD5ED-6FB5-4699-82F8-AD7712FDAD32}" type="slidenum">
              <a:rPr lang="en-US" smtClean="0"/>
              <a:pPr/>
              <a:t>53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GB" dirty="0" err="1" smtClean="0"/>
              <a:t>rvm</a:t>
            </a:r>
            <a:r>
              <a:rPr lang="en-GB" dirty="0" smtClean="0"/>
              <a:t>(100,30,2)</a:t>
            </a:r>
          </a:p>
          <a:p>
            <a:r>
              <a:rPr lang="en-US" dirty="0" err="1" smtClean="0"/>
              <a:t>rose.diag</a:t>
            </a:r>
            <a:endParaRPr lang="en-GB" dirty="0" smtClean="0"/>
          </a:p>
        </p:txBody>
      </p:sp>
      <p:sp>
        <p:nvSpPr>
          <p:cNvPr id="137220" name="Slide Number Placeholder 3"/>
          <p:cNvSpPr>
            <a:spLocks noGrp="1"/>
          </p:cNvSpPr>
          <p:nvPr>
            <p:ph type="sldNum" sz="quarter" idx="5"/>
          </p:nvPr>
        </p:nvSpPr>
        <p:spPr>
          <a:noFill/>
        </p:spPr>
        <p:txBody>
          <a:bodyPr/>
          <a:lstStyle/>
          <a:p>
            <a:fld id="{81D73CF2-B596-45FE-919D-7270F752A021}" type="slidenum">
              <a:rPr lang="en-US" smtClean="0"/>
              <a:pPr/>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0203B3D-D6F3-4E9F-A48E-AD0696AC6D86}" type="slidenum">
              <a:rPr lang="en-US" smtClean="0"/>
              <a:pPr/>
              <a:t>55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2897D83-D3AD-47F8-8E68-60939531230C}" type="slidenum">
              <a:rPr lang="en-US" smtClean="0"/>
              <a:pPr/>
              <a:t>56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411DB82-773A-4B78-8F5D-FA3E4EB90B80}" type="slidenum">
              <a:rPr lang="en-US" smtClean="0"/>
              <a:pPr/>
              <a:t>57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348EA3A-0011-47C2-A958-32A9ADF104DE}" type="slidenum">
              <a:rPr lang="en-US" smtClean="0"/>
              <a:pPr/>
              <a:t>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Non-negative…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52890D9-B0FB-4126-BC01-C215EF3596FA}" type="slidenum">
              <a:rPr lang="en-US" smtClean="0"/>
              <a:pPr/>
              <a:t>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7F33DAB-32EE-41CD-BCF4-6777B06DC355}" type="slidenum">
              <a:rPr lang="en-US" smtClean="0"/>
              <a:pPr/>
              <a:t>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152F3A-A976-418C-B9EA-4313BB49DA74}" type="slidenum">
              <a:rPr lang="en-US" smtClean="0"/>
              <a:pPr/>
              <a:t>11</a:t>
            </a:fld>
            <a:endParaRPr lang="en-US" smtClean="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A4E8895-5192-4089-9483-EFE6BB3CEAD0}" type="slidenum">
              <a:rPr lang="en-US" smtClean="0"/>
              <a:pPr/>
              <a:t>12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2400" y="0"/>
            <a:ext cx="1930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1200" y="0"/>
            <a:ext cx="5638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5475" cy="717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5475" cy="717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1066810"/>
            <a:ext cx="9132888" cy="74613"/>
          </a:xfrm>
          <a:prstGeom prst="rect">
            <a:avLst/>
          </a:prstGeom>
          <a:solidFill>
            <a:srgbClr val="008000"/>
          </a:solidFill>
          <a:ln w="12700">
            <a:noFill/>
            <a:miter lim="800000"/>
            <a:headEnd/>
            <a:tailEnd/>
          </a:ln>
          <a:effectLst/>
        </p:spPr>
        <p:txBody>
          <a:bodyPr wrap="none" anchor="ctr"/>
          <a:lstStyle/>
          <a:p>
            <a:pPr>
              <a:defRPr/>
            </a:pPr>
            <a:endParaRPr lang="en-US">
              <a:cs typeface="+mn-cs"/>
            </a:endParaRPr>
          </a:p>
        </p:txBody>
      </p:sp>
      <p:sp>
        <p:nvSpPr>
          <p:cNvPr id="37891" name="Rectangle 10"/>
          <p:cNvSpPr>
            <a:spLocks noGrp="1" noChangeArrowheads="1"/>
          </p:cNvSpPr>
          <p:nvPr>
            <p:ph type="title"/>
          </p:nvPr>
        </p:nvSpPr>
        <p:spPr bwMode="auto">
          <a:xfrm>
            <a:off x="914400" y="0"/>
            <a:ext cx="6975475" cy="717550"/>
          </a:xfrm>
          <a:prstGeom prst="rect">
            <a:avLst/>
          </a:prstGeom>
          <a:noFill/>
          <a:ln w="12700">
            <a:noFill/>
            <a:miter lim="800000"/>
            <a:headEnd/>
            <a:tailEnd/>
          </a:ln>
        </p:spPr>
        <p:txBody>
          <a:bodyPr vert="horz" wrap="square" lIns="84448" tIns="41483" rIns="84448" bIns="41483" numCol="1" anchor="b" anchorCtr="0" compatLnSpc="1">
            <a:prstTxWarp prst="textNoShape">
              <a:avLst/>
            </a:prstTxWarp>
          </a:bodyPr>
          <a:lstStyle/>
          <a:p>
            <a:pPr lvl="0"/>
            <a:r>
              <a:rPr lang="en-US" smtClean="0"/>
              <a:t>Click to edit Master title style</a:t>
            </a:r>
          </a:p>
        </p:txBody>
      </p:sp>
      <p:sp>
        <p:nvSpPr>
          <p:cNvPr id="37892" name="Rectangle 11"/>
          <p:cNvSpPr>
            <a:spLocks noGrp="1" noChangeArrowheads="1"/>
          </p:cNvSpPr>
          <p:nvPr>
            <p:ph type="body" idx="1"/>
          </p:nvPr>
        </p:nvSpPr>
        <p:spPr bwMode="auto">
          <a:xfrm>
            <a:off x="711200" y="1981200"/>
            <a:ext cx="7721600" cy="4114800"/>
          </a:xfrm>
          <a:prstGeom prst="rect">
            <a:avLst/>
          </a:prstGeom>
          <a:noFill/>
          <a:ln w="12700">
            <a:noFill/>
            <a:miter lim="800000"/>
            <a:headEnd/>
            <a:tailEnd/>
          </a:ln>
        </p:spPr>
        <p:txBody>
          <a:bodyPr vert="horz" wrap="square" lIns="84448" tIns="41483" rIns="84448" bIns="414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1" r:id="rId6"/>
    <p:sldLayoutId id="2147483724" r:id="rId7"/>
    <p:sldLayoutId id="2147483725" r:id="rId8"/>
    <p:sldLayoutId id="2147483726" r:id="rId9"/>
    <p:sldLayoutId id="2147483727" r:id="rId10"/>
    <p:sldLayoutId id="2147483728" r:id="rId11"/>
    <p:sldLayoutId id="2147483729" r:id="rId12"/>
    <p:sldLayoutId id="2147483730" r:id="rId13"/>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30.xml"/><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32.xml"/><Relationship Id="rId7"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30.wmf"/><Relationship Id="rId5" Type="http://schemas.openxmlformats.org/officeDocument/2006/relationships/oleObject" Target="../embeddings/oleObject24.bin"/><Relationship Id="rId10"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28.bin"/><Relationship Id="rId5" Type="http://schemas.openxmlformats.org/officeDocument/2006/relationships/image" Target="../media/image37.wmf"/><Relationship Id="rId4"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0.bin"/><Relationship Id="rId5" Type="http://schemas.openxmlformats.org/officeDocument/2006/relationships/image" Target="../media/image41.wmf"/><Relationship Id="rId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32.bin"/><Relationship Id="rId5" Type="http://schemas.openxmlformats.org/officeDocument/2006/relationships/image" Target="../media/image45.wmf"/><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9.wmf"/><Relationship Id="rId5" Type="http://schemas.openxmlformats.org/officeDocument/2006/relationships/oleObject" Target="../embeddings/oleObject33.bin"/><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55.wmf"/><Relationship Id="rId4"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56.wmf"/><Relationship Id="rId4"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939" name="Title 8"/>
          <p:cNvSpPr>
            <a:spLocks noGrp="1"/>
          </p:cNvSpPr>
          <p:nvPr>
            <p:ph type="title"/>
          </p:nvPr>
        </p:nvSpPr>
        <p:spPr>
          <a:xfrm>
            <a:off x="914400" y="2254250"/>
            <a:ext cx="6975475" cy="717550"/>
          </a:xfrm>
        </p:spPr>
        <p:txBody>
          <a:bodyPr/>
          <a:lstStyle/>
          <a:p>
            <a:r>
              <a:rPr lang="en-US" sz="4000" dirty="0" smtClean="0"/>
              <a:t>Statistical Distributions</a:t>
            </a:r>
            <a:endParaRPr lang="en-GB"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25" y="425450"/>
            <a:ext cx="7508875" cy="717550"/>
          </a:xfrm>
        </p:spPr>
        <p:txBody>
          <a:bodyPr/>
          <a:lstStyle/>
          <a:p>
            <a:r>
              <a:rPr lang="en-US" dirty="0" smtClean="0"/>
              <a:t>Cumulative distribution and </a:t>
            </a:r>
            <a:r>
              <a:rPr lang="en-US" dirty="0" err="1" smtClean="0"/>
              <a:t>quantile</a:t>
            </a:r>
            <a:r>
              <a:rPr lang="en-US" dirty="0" smtClean="0"/>
              <a:t> function</a:t>
            </a:r>
            <a:endParaRPr lang="es-CL" dirty="0"/>
          </a:p>
        </p:txBody>
      </p:sp>
      <p:graphicFrame>
        <p:nvGraphicFramePr>
          <p:cNvPr id="4" name="Object 3"/>
          <p:cNvGraphicFramePr>
            <a:graphicFrameLocks noChangeAspect="1"/>
          </p:cNvGraphicFramePr>
          <p:nvPr>
            <p:extLst>
              <p:ext uri="{D42A27DB-BD31-4B8C-83A1-F6EECF244321}">
                <p14:modId xmlns:p14="http://schemas.microsoft.com/office/powerpoint/2010/main" val="1093392466"/>
              </p:ext>
            </p:extLst>
          </p:nvPr>
        </p:nvGraphicFramePr>
        <p:xfrm>
          <a:off x="304800" y="1828800"/>
          <a:ext cx="2657475" cy="2982913"/>
        </p:xfrm>
        <a:graphic>
          <a:graphicData uri="http://schemas.openxmlformats.org/presentationml/2006/ole">
            <mc:AlternateContent xmlns:mc="http://schemas.openxmlformats.org/markup-compatibility/2006">
              <mc:Choice xmlns:v="urn:schemas-microsoft-com:vml" Requires="v">
                <p:oleObj spid="_x0000_s157734" name="Equation" r:id="rId3" imgW="1015920" imgH="1143000" progId="Equation.3">
                  <p:embed/>
                </p:oleObj>
              </mc:Choice>
              <mc:Fallback>
                <p:oleObj name="Equation" r:id="rId3" imgW="1015920" imgH="1143000" progId="Equation.3">
                  <p:embed/>
                  <p:pic>
                    <p:nvPicPr>
                      <p:cNvPr id="0" name="Object 3"/>
                      <p:cNvPicPr>
                        <a:picLocks noChangeAspect="1" noChangeArrowheads="1"/>
                      </p:cNvPicPr>
                      <p:nvPr/>
                    </p:nvPicPr>
                    <p:blipFill>
                      <a:blip r:embed="rId4"/>
                      <a:srcRect/>
                      <a:stretch>
                        <a:fillRect/>
                      </a:stretch>
                    </p:blipFill>
                    <p:spPr bwMode="auto">
                      <a:xfrm>
                        <a:off x="304800" y="1828800"/>
                        <a:ext cx="2657475"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228600" y="4736068"/>
            <a:ext cx="3942105" cy="369332"/>
          </a:xfrm>
          <a:prstGeom prst="rect">
            <a:avLst/>
          </a:prstGeom>
          <a:noFill/>
        </p:spPr>
        <p:txBody>
          <a:bodyPr wrap="none" rtlCol="0">
            <a:spAutoFit/>
          </a:bodyPr>
          <a:lstStyle/>
          <a:p>
            <a:r>
              <a:rPr lang="en-US" sz="1800" dirty="0" smtClean="0">
                <a:latin typeface="+mn-lt"/>
              </a:rPr>
              <a:t>Z takes on a value</a:t>
            </a:r>
            <a:r>
              <a:rPr lang="es-CL" sz="1800" dirty="0">
                <a:latin typeface="+mn-lt"/>
              </a:rPr>
              <a:t> </a:t>
            </a:r>
            <a:r>
              <a:rPr lang="es-CL" sz="1800" dirty="0" err="1" smtClean="0">
                <a:latin typeface="+mn-lt"/>
              </a:rPr>
              <a:t>less</a:t>
            </a:r>
            <a:r>
              <a:rPr lang="es-CL" sz="1800" dirty="0" smtClean="0">
                <a:latin typeface="+mn-lt"/>
              </a:rPr>
              <a:t> </a:t>
            </a:r>
            <a:r>
              <a:rPr lang="es-CL" sz="1800" dirty="0" err="1" smtClean="0">
                <a:latin typeface="+mn-lt"/>
              </a:rPr>
              <a:t>than</a:t>
            </a:r>
            <a:r>
              <a:rPr lang="es-CL" sz="1800" dirty="0" smtClean="0">
                <a:latin typeface="+mn-lt"/>
              </a:rPr>
              <a:t> </a:t>
            </a:r>
            <a:r>
              <a:rPr lang="es-CL" sz="1800" dirty="0" err="1" smtClean="0">
                <a:latin typeface="+mn-lt"/>
              </a:rPr>
              <a:t>or</a:t>
            </a:r>
            <a:r>
              <a:rPr lang="es-CL" sz="1800" dirty="0" smtClean="0">
                <a:latin typeface="+mn-lt"/>
              </a:rPr>
              <a:t> </a:t>
            </a:r>
            <a:r>
              <a:rPr lang="es-CL" sz="1800" dirty="0" err="1" smtClean="0">
                <a:latin typeface="+mn-lt"/>
              </a:rPr>
              <a:t>equal</a:t>
            </a:r>
            <a:r>
              <a:rPr lang="es-CL" sz="1800" dirty="0" smtClean="0">
                <a:latin typeface="+mn-lt"/>
              </a:rPr>
              <a:t> </a:t>
            </a:r>
            <a:r>
              <a:rPr lang="es-CL" sz="1800" dirty="0" err="1" smtClean="0">
                <a:latin typeface="+mn-lt"/>
              </a:rPr>
              <a:t>to</a:t>
            </a:r>
            <a:r>
              <a:rPr lang="es-CL" sz="1800" dirty="0" smtClean="0">
                <a:latin typeface="+mn-lt"/>
              </a:rPr>
              <a:t> u</a:t>
            </a:r>
            <a:endParaRPr lang="en-US" sz="1800" dirty="0" smtClean="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573359697"/>
              </p:ext>
            </p:extLst>
          </p:nvPr>
        </p:nvGraphicFramePr>
        <p:xfrm>
          <a:off x="5681663" y="2093913"/>
          <a:ext cx="1827212" cy="2452687"/>
        </p:xfrm>
        <a:graphic>
          <a:graphicData uri="http://schemas.openxmlformats.org/presentationml/2006/ole">
            <mc:AlternateContent xmlns:mc="http://schemas.openxmlformats.org/markup-compatibility/2006">
              <mc:Choice xmlns:v="urn:schemas-microsoft-com:vml" Requires="v">
                <p:oleObj spid="_x0000_s157735" name="Equation" r:id="rId5" imgW="698400" imgH="939600" progId="Equation.3">
                  <p:embed/>
                </p:oleObj>
              </mc:Choice>
              <mc:Fallback>
                <p:oleObj name="Equation" r:id="rId5" imgW="698400" imgH="939600" progId="Equation.3">
                  <p:embed/>
                  <p:pic>
                    <p:nvPicPr>
                      <p:cNvPr id="0" name="Object 3"/>
                      <p:cNvPicPr>
                        <a:picLocks noChangeAspect="1" noChangeArrowheads="1"/>
                      </p:cNvPicPr>
                      <p:nvPr/>
                    </p:nvPicPr>
                    <p:blipFill>
                      <a:blip r:embed="rId6"/>
                      <a:srcRect/>
                      <a:stretch>
                        <a:fillRect/>
                      </a:stretch>
                    </p:blipFill>
                    <p:spPr bwMode="auto">
                      <a:xfrm>
                        <a:off x="5681663" y="2093913"/>
                        <a:ext cx="1827212"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83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9155" name="Rectangle 2"/>
          <p:cNvSpPr>
            <a:spLocks noGrp="1" noChangeArrowheads="1"/>
          </p:cNvSpPr>
          <p:nvPr>
            <p:ph type="title"/>
          </p:nvPr>
        </p:nvSpPr>
        <p:spPr>
          <a:xfrm>
            <a:off x="228600" y="0"/>
            <a:ext cx="8610600" cy="838200"/>
          </a:xfrm>
        </p:spPr>
        <p:txBody>
          <a:bodyPr/>
          <a:lstStyle/>
          <a:p>
            <a:pPr eaLnBrk="1" hangingPunct="1"/>
            <a:r>
              <a:rPr lang="en-US" sz="3200" smtClean="0">
                <a:solidFill>
                  <a:schemeClr val="accent2"/>
                </a:solidFill>
              </a:rPr>
              <a:t>Probability Distributions &amp; Stochasticity</a:t>
            </a:r>
          </a:p>
        </p:txBody>
      </p:sp>
      <p:sp>
        <p:nvSpPr>
          <p:cNvPr id="49156" name="Rectangle 3"/>
          <p:cNvSpPr>
            <a:spLocks noGrp="1" noChangeArrowheads="1"/>
          </p:cNvSpPr>
          <p:nvPr>
            <p:ph type="body" idx="1"/>
          </p:nvPr>
        </p:nvSpPr>
        <p:spPr>
          <a:xfrm>
            <a:off x="457200" y="1600200"/>
            <a:ext cx="8001000" cy="4114800"/>
          </a:xfrm>
        </p:spPr>
        <p:txBody>
          <a:bodyPr/>
          <a:lstStyle/>
          <a:p>
            <a:pPr eaLnBrk="1" hangingPunct="1">
              <a:lnSpc>
                <a:spcPct val="90000"/>
              </a:lnSpc>
              <a:buClr>
                <a:schemeClr val="tx2"/>
              </a:buClr>
            </a:pPr>
            <a:r>
              <a:rPr lang="en-US" dirty="0" smtClean="0"/>
              <a:t>To build stochastic models for ecological data, we need a toolbox of </a:t>
            </a:r>
            <a:r>
              <a:rPr lang="en-US" i="1" dirty="0" smtClean="0"/>
              <a:t>[z]</a:t>
            </a:r>
            <a:r>
              <a:rPr lang="en-US" dirty="0" smtClean="0"/>
              <a:t>s. This toolbox contains probability functions and probability density functions that describe the way in which different types of data arise. </a:t>
            </a:r>
          </a:p>
          <a:p>
            <a:pPr eaLnBrk="1" hangingPunct="1">
              <a:lnSpc>
                <a:spcPct val="90000"/>
              </a:lnSpc>
              <a:buClr>
                <a:schemeClr val="tx2"/>
              </a:buClr>
            </a:pPr>
            <a:endParaRPr lang="en-US" dirty="0" smtClean="0"/>
          </a:p>
          <a:p>
            <a:pPr eaLnBrk="1" hangingPunct="1">
              <a:lnSpc>
                <a:spcPct val="90000"/>
              </a:lnSpc>
              <a:buClr>
                <a:schemeClr val="tx2"/>
              </a:buClr>
            </a:pPr>
            <a:r>
              <a:rPr lang="en-US" dirty="0" smtClean="0"/>
              <a:t>The </a:t>
            </a:r>
            <a:r>
              <a:rPr lang="en-US" i="1" dirty="0" smtClean="0"/>
              <a:t>[z]’s </a:t>
            </a:r>
            <a:r>
              <a:rPr lang="en-US" dirty="0" smtClean="0"/>
              <a:t>link our deterministic model with the data in a way that reveals uncertainty.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2227" name="Rectangle 2"/>
          <p:cNvSpPr>
            <a:spLocks noGrp="1" noChangeArrowheads="1"/>
          </p:cNvSpPr>
          <p:nvPr>
            <p:ph type="title"/>
          </p:nvPr>
        </p:nvSpPr>
        <p:spPr>
          <a:xfrm>
            <a:off x="457200" y="-304800"/>
            <a:ext cx="7772400" cy="1143000"/>
          </a:xfrm>
        </p:spPr>
        <p:txBody>
          <a:bodyPr/>
          <a:lstStyle/>
          <a:p>
            <a:pPr eaLnBrk="1" hangingPunct="1"/>
            <a:r>
              <a:rPr lang="en-US" sz="3200" dirty="0" smtClean="0"/>
              <a:t>A toolbox of </a:t>
            </a:r>
            <a:r>
              <a:rPr lang="en-US" sz="3200" i="1" dirty="0" smtClean="0"/>
              <a:t>[z]’s</a:t>
            </a:r>
          </a:p>
        </p:txBody>
      </p:sp>
      <p:sp>
        <p:nvSpPr>
          <p:cNvPr id="52228" name="Rectangle 3"/>
          <p:cNvSpPr>
            <a:spLocks noGrp="1" noChangeArrowheads="1"/>
          </p:cNvSpPr>
          <p:nvPr>
            <p:ph type="body" idx="1"/>
          </p:nvPr>
        </p:nvSpPr>
        <p:spPr>
          <a:xfrm>
            <a:off x="609600" y="1219200"/>
            <a:ext cx="7772400" cy="4114800"/>
          </a:xfrm>
        </p:spPr>
        <p:txBody>
          <a:bodyPr/>
          <a:lstStyle/>
          <a:p>
            <a:pPr marL="533400" indent="-533400" eaLnBrk="1" hangingPunct="1">
              <a:lnSpc>
                <a:spcPct val="90000"/>
              </a:lnSpc>
              <a:buFontTx/>
              <a:buAutoNum type="arabicPeriod"/>
            </a:pPr>
            <a:r>
              <a:rPr lang="en-US" sz="2400" dirty="0" smtClean="0"/>
              <a:t>Discrete</a:t>
            </a:r>
          </a:p>
          <a:p>
            <a:pPr marL="914400" lvl="1" indent="-457200" eaLnBrk="1" hangingPunct="1">
              <a:lnSpc>
                <a:spcPct val="90000"/>
              </a:lnSpc>
              <a:buClr>
                <a:srgbClr val="FF0000"/>
              </a:buClr>
              <a:buFont typeface="Wingdings" pitchFamily="2" charset="2"/>
              <a:buChar char="§"/>
            </a:pPr>
            <a:r>
              <a:rPr lang="en-US" sz="2400" dirty="0"/>
              <a:t>Bernoulli</a:t>
            </a:r>
            <a:r>
              <a:rPr lang="en-US" sz="2400" dirty="0" smtClean="0"/>
              <a:t>: binary outcome of one trial</a:t>
            </a:r>
          </a:p>
          <a:p>
            <a:pPr marL="914400" lvl="1" indent="-457200" eaLnBrk="1" hangingPunct="1">
              <a:lnSpc>
                <a:spcPct val="90000"/>
              </a:lnSpc>
              <a:buClr>
                <a:srgbClr val="FF0000"/>
              </a:buClr>
              <a:buFont typeface="Wingdings" pitchFamily="2" charset="2"/>
              <a:buChar char="§"/>
            </a:pPr>
            <a:r>
              <a:rPr lang="en-US" sz="2400" dirty="0" smtClean="0"/>
              <a:t>Binomial: Outcome of multiple trials.</a:t>
            </a:r>
          </a:p>
          <a:p>
            <a:pPr marL="914400" lvl="1" indent="-457200" eaLnBrk="1" hangingPunct="1">
              <a:lnSpc>
                <a:spcPct val="90000"/>
              </a:lnSpc>
              <a:buClr>
                <a:srgbClr val="FF0000"/>
              </a:buClr>
              <a:buFont typeface="Wingdings" pitchFamily="2" charset="2"/>
              <a:buChar char="§"/>
            </a:pPr>
            <a:r>
              <a:rPr lang="en-US" sz="2400" dirty="0" smtClean="0"/>
              <a:t>Poisson: Counts.</a:t>
            </a:r>
          </a:p>
          <a:p>
            <a:pPr marL="914400" lvl="1" indent="-457200" eaLnBrk="1" hangingPunct="1">
              <a:lnSpc>
                <a:spcPct val="90000"/>
              </a:lnSpc>
              <a:buClr>
                <a:srgbClr val="FF0000"/>
              </a:buClr>
              <a:buFont typeface="Wingdings" pitchFamily="2" charset="2"/>
              <a:buChar char="§"/>
            </a:pPr>
            <a:r>
              <a:rPr lang="en-US" sz="2400" dirty="0" smtClean="0"/>
              <a:t>Negative binomial: </a:t>
            </a:r>
            <a:r>
              <a:rPr lang="en-US" sz="2400" dirty="0" err="1" smtClean="0"/>
              <a:t>Overdispersed</a:t>
            </a:r>
            <a:r>
              <a:rPr lang="en-US" sz="2400" dirty="0" smtClean="0"/>
              <a:t> counts.</a:t>
            </a:r>
          </a:p>
          <a:p>
            <a:pPr marL="914400" lvl="1" indent="-457200" eaLnBrk="1" hangingPunct="1">
              <a:lnSpc>
                <a:spcPct val="90000"/>
              </a:lnSpc>
              <a:buClr>
                <a:srgbClr val="FF0000"/>
              </a:buClr>
              <a:buFont typeface="Wingdings" pitchFamily="2" charset="2"/>
              <a:buChar char="§"/>
            </a:pPr>
            <a:r>
              <a:rPr lang="en-US" sz="2400" dirty="0" smtClean="0"/>
              <a:t>Multinomial: Multiple categorical outcomes.</a:t>
            </a:r>
          </a:p>
          <a:p>
            <a:pPr marL="533400" indent="-533400" eaLnBrk="1" hangingPunct="1">
              <a:lnSpc>
                <a:spcPct val="90000"/>
              </a:lnSpc>
              <a:buFontTx/>
              <a:buAutoNum type="arabicPeriod"/>
            </a:pPr>
            <a:r>
              <a:rPr lang="en-US" sz="2400" dirty="0" smtClean="0"/>
              <a:t>Continuous</a:t>
            </a:r>
          </a:p>
          <a:p>
            <a:pPr marL="914400" lvl="1" indent="-457200" eaLnBrk="1" hangingPunct="1">
              <a:lnSpc>
                <a:spcPct val="90000"/>
              </a:lnSpc>
              <a:buClr>
                <a:srgbClr val="FF0000"/>
              </a:buClr>
              <a:buFont typeface="Wingdings" pitchFamily="2" charset="2"/>
              <a:buChar char="§"/>
            </a:pPr>
            <a:r>
              <a:rPr lang="en-US" sz="2400" dirty="0" smtClean="0"/>
              <a:t>Normal.</a:t>
            </a:r>
          </a:p>
          <a:p>
            <a:pPr marL="914400" lvl="1" indent="-457200" eaLnBrk="1" hangingPunct="1">
              <a:lnSpc>
                <a:spcPct val="90000"/>
              </a:lnSpc>
              <a:buClr>
                <a:srgbClr val="FF0000"/>
              </a:buClr>
              <a:buFont typeface="Wingdings" pitchFamily="2" charset="2"/>
              <a:buChar char="§"/>
            </a:pPr>
            <a:r>
              <a:rPr lang="en-US" sz="2400" dirty="0" smtClean="0"/>
              <a:t>Lognormal.</a:t>
            </a:r>
          </a:p>
          <a:p>
            <a:pPr marL="914400" lvl="1" indent="-457200" eaLnBrk="1" hangingPunct="1">
              <a:lnSpc>
                <a:spcPct val="90000"/>
              </a:lnSpc>
              <a:buClr>
                <a:srgbClr val="FF0000"/>
              </a:buClr>
              <a:buFont typeface="Wingdings" pitchFamily="2" charset="2"/>
              <a:buChar char="§"/>
            </a:pPr>
            <a:r>
              <a:rPr lang="en-US" sz="2400" dirty="0" smtClean="0"/>
              <a:t>Exponential</a:t>
            </a:r>
          </a:p>
          <a:p>
            <a:pPr marL="914400" lvl="1" indent="-457200" eaLnBrk="1" hangingPunct="1">
              <a:lnSpc>
                <a:spcPct val="90000"/>
              </a:lnSpc>
              <a:buClr>
                <a:srgbClr val="FF0000"/>
              </a:buClr>
              <a:buFont typeface="Wingdings" pitchFamily="2" charset="2"/>
              <a:buChar char="§"/>
            </a:pPr>
            <a:r>
              <a:rPr lang="en-US" sz="2400" dirty="0" smtClean="0"/>
              <a:t>Gamma </a:t>
            </a:r>
          </a:p>
          <a:p>
            <a:pPr marL="914400" lvl="1" indent="-457200" eaLnBrk="1" hangingPunct="1">
              <a:lnSpc>
                <a:spcPct val="90000"/>
              </a:lnSpc>
              <a:buClr>
                <a:srgbClr val="FF0000"/>
              </a:buClr>
              <a:buFont typeface="Wingdings" pitchFamily="2" charset="2"/>
              <a:buChar char="§"/>
            </a:pPr>
            <a:r>
              <a:rPr lang="en-US" sz="2400" dirty="0" smtClean="0"/>
              <a:t>Beta</a:t>
            </a:r>
          </a:p>
          <a:p>
            <a:pPr marL="914400" lvl="1" indent="-457200" eaLnBrk="1" hangingPunct="1">
              <a:lnSpc>
                <a:spcPct val="90000"/>
              </a:lnSpc>
              <a:buClr>
                <a:srgbClr val="FF0000"/>
              </a:buClr>
              <a:buFont typeface="Wingdings" pitchFamily="2" charset="2"/>
              <a:buChar char="§"/>
            </a:pPr>
            <a:r>
              <a:rPr lang="en-US" sz="2400" dirty="0" smtClean="0"/>
              <a:t>Others (Uniform, </a:t>
            </a:r>
            <a:r>
              <a:rPr lang="en-US" sz="2400" dirty="0" err="1" smtClean="0"/>
              <a:t>Dirilecht</a:t>
            </a:r>
            <a:r>
              <a:rPr lang="en-US" sz="2400" dirty="0" smtClean="0"/>
              <a:t>, </a:t>
            </a:r>
            <a:r>
              <a:rPr lang="en-US" sz="2400" dirty="0" err="1" smtClean="0"/>
              <a:t>Wishart</a:t>
            </a:r>
            <a:r>
              <a:rPr lang="en-US" sz="2400" dirty="0" smtClean="0"/>
              <a:t>).</a:t>
            </a:r>
          </a:p>
          <a:p>
            <a:pPr marL="914400" lvl="1" indent="-457200" eaLnBrk="1" hangingPunct="1">
              <a:lnSpc>
                <a:spcPct val="90000"/>
              </a:lnSpc>
              <a:buClr>
                <a:srgbClr val="FF0000"/>
              </a:buClr>
              <a:buFont typeface="Wingdings" pitchFamily="2" charset="2"/>
              <a:buChar char="§"/>
            </a:pPr>
            <a:endParaRPr lang="en-US" sz="2400" dirty="0" smtClean="0"/>
          </a:p>
          <a:p>
            <a:pPr marL="914400" lvl="1" indent="-457200" eaLnBrk="1" hangingPunct="1">
              <a:lnSpc>
                <a:spcPct val="90000"/>
              </a:lnSpc>
            </a:pPr>
            <a:endParaRPr lang="en-US" sz="2400" dirty="0" smtClean="0"/>
          </a:p>
          <a:p>
            <a:pPr marL="914400" lvl="1" indent="-457200"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9460" name="Rectangle 2"/>
          <p:cNvSpPr>
            <a:spLocks noGrp="1" noChangeArrowheads="1"/>
          </p:cNvSpPr>
          <p:nvPr>
            <p:ph type="title"/>
          </p:nvPr>
        </p:nvSpPr>
        <p:spPr>
          <a:xfrm>
            <a:off x="152400" y="-76200"/>
            <a:ext cx="8915400" cy="1143000"/>
          </a:xfrm>
        </p:spPr>
        <p:txBody>
          <a:bodyPr/>
          <a:lstStyle/>
          <a:p>
            <a:pPr eaLnBrk="1" hangingPunct="1"/>
            <a:r>
              <a:rPr lang="en-US" sz="2800" smtClean="0"/>
              <a:t>Binomial distribution: Number of successes in n trials (Discrete events can take one of two values)</a:t>
            </a:r>
          </a:p>
        </p:txBody>
      </p:sp>
      <p:grpSp>
        <p:nvGrpSpPr>
          <p:cNvPr id="19461" name="Group 106"/>
          <p:cNvGrpSpPr>
            <a:grpSpLocks/>
          </p:cNvGrpSpPr>
          <p:nvPr/>
        </p:nvGrpSpPr>
        <p:grpSpPr bwMode="auto">
          <a:xfrm>
            <a:off x="3556000" y="2566988"/>
            <a:ext cx="5543550" cy="3608387"/>
            <a:chOff x="2082" y="1187"/>
            <a:chExt cx="3492" cy="2273"/>
          </a:xfrm>
        </p:grpSpPr>
        <p:sp>
          <p:nvSpPr>
            <p:cNvPr id="19465" name="Rectangle 10"/>
            <p:cNvSpPr>
              <a:spLocks noChangeArrowheads="1"/>
            </p:cNvSpPr>
            <p:nvPr/>
          </p:nvSpPr>
          <p:spPr bwMode="auto">
            <a:xfrm>
              <a:off x="2427" y="1238"/>
              <a:ext cx="3146" cy="1853"/>
            </a:xfrm>
            <a:prstGeom prst="rect">
              <a:avLst/>
            </a:prstGeom>
            <a:noFill/>
            <a:ln w="9525">
              <a:noFill/>
              <a:miter lim="800000"/>
              <a:headEnd/>
              <a:tailEnd/>
            </a:ln>
          </p:spPr>
          <p:txBody>
            <a:bodyPr/>
            <a:lstStyle/>
            <a:p>
              <a:endParaRPr lang="en-US"/>
            </a:p>
          </p:txBody>
        </p:sp>
        <p:sp>
          <p:nvSpPr>
            <p:cNvPr id="19466" name="Line 11"/>
            <p:cNvSpPr>
              <a:spLocks noChangeShapeType="1"/>
            </p:cNvSpPr>
            <p:nvPr/>
          </p:nvSpPr>
          <p:spPr bwMode="auto">
            <a:xfrm>
              <a:off x="2427" y="2908"/>
              <a:ext cx="3146" cy="1"/>
            </a:xfrm>
            <a:prstGeom prst="line">
              <a:avLst/>
            </a:prstGeom>
            <a:noFill/>
            <a:ln w="0">
              <a:solidFill>
                <a:srgbClr val="FFFFFF"/>
              </a:solidFill>
              <a:round/>
              <a:headEnd/>
              <a:tailEnd/>
            </a:ln>
          </p:spPr>
          <p:txBody>
            <a:bodyPr/>
            <a:lstStyle/>
            <a:p>
              <a:endParaRPr lang="en-GB"/>
            </a:p>
          </p:txBody>
        </p:sp>
        <p:sp>
          <p:nvSpPr>
            <p:cNvPr id="19467" name="Line 12"/>
            <p:cNvSpPr>
              <a:spLocks noChangeShapeType="1"/>
            </p:cNvSpPr>
            <p:nvPr/>
          </p:nvSpPr>
          <p:spPr bwMode="auto">
            <a:xfrm>
              <a:off x="2427" y="2720"/>
              <a:ext cx="3146" cy="1"/>
            </a:xfrm>
            <a:prstGeom prst="line">
              <a:avLst/>
            </a:prstGeom>
            <a:noFill/>
            <a:ln w="0">
              <a:solidFill>
                <a:srgbClr val="FFFFFF"/>
              </a:solidFill>
              <a:round/>
              <a:headEnd/>
              <a:tailEnd/>
            </a:ln>
          </p:spPr>
          <p:txBody>
            <a:bodyPr/>
            <a:lstStyle/>
            <a:p>
              <a:endParaRPr lang="en-GB"/>
            </a:p>
          </p:txBody>
        </p:sp>
        <p:sp>
          <p:nvSpPr>
            <p:cNvPr id="19468" name="Line 13"/>
            <p:cNvSpPr>
              <a:spLocks noChangeShapeType="1"/>
            </p:cNvSpPr>
            <p:nvPr/>
          </p:nvSpPr>
          <p:spPr bwMode="auto">
            <a:xfrm>
              <a:off x="2427" y="2538"/>
              <a:ext cx="3146" cy="1"/>
            </a:xfrm>
            <a:prstGeom prst="line">
              <a:avLst/>
            </a:prstGeom>
            <a:noFill/>
            <a:ln w="0">
              <a:solidFill>
                <a:srgbClr val="FFFFFF"/>
              </a:solidFill>
              <a:round/>
              <a:headEnd/>
              <a:tailEnd/>
            </a:ln>
          </p:spPr>
          <p:txBody>
            <a:bodyPr/>
            <a:lstStyle/>
            <a:p>
              <a:endParaRPr lang="en-GB"/>
            </a:p>
          </p:txBody>
        </p:sp>
        <p:sp>
          <p:nvSpPr>
            <p:cNvPr id="19469" name="Line 14"/>
            <p:cNvSpPr>
              <a:spLocks noChangeShapeType="1"/>
            </p:cNvSpPr>
            <p:nvPr/>
          </p:nvSpPr>
          <p:spPr bwMode="auto">
            <a:xfrm>
              <a:off x="2427" y="2350"/>
              <a:ext cx="3146" cy="1"/>
            </a:xfrm>
            <a:prstGeom prst="line">
              <a:avLst/>
            </a:prstGeom>
            <a:noFill/>
            <a:ln w="0">
              <a:solidFill>
                <a:srgbClr val="FFFFFF"/>
              </a:solidFill>
              <a:round/>
              <a:headEnd/>
              <a:tailEnd/>
            </a:ln>
          </p:spPr>
          <p:txBody>
            <a:bodyPr/>
            <a:lstStyle/>
            <a:p>
              <a:endParaRPr lang="en-GB"/>
            </a:p>
          </p:txBody>
        </p:sp>
        <p:sp>
          <p:nvSpPr>
            <p:cNvPr id="19470" name="Line 15"/>
            <p:cNvSpPr>
              <a:spLocks noChangeShapeType="1"/>
            </p:cNvSpPr>
            <p:nvPr/>
          </p:nvSpPr>
          <p:spPr bwMode="auto">
            <a:xfrm>
              <a:off x="2427" y="2167"/>
              <a:ext cx="3146" cy="1"/>
            </a:xfrm>
            <a:prstGeom prst="line">
              <a:avLst/>
            </a:prstGeom>
            <a:noFill/>
            <a:ln w="0">
              <a:solidFill>
                <a:srgbClr val="FFFFFF"/>
              </a:solidFill>
              <a:round/>
              <a:headEnd/>
              <a:tailEnd/>
            </a:ln>
          </p:spPr>
          <p:txBody>
            <a:bodyPr/>
            <a:lstStyle/>
            <a:p>
              <a:endParaRPr lang="en-GB"/>
            </a:p>
          </p:txBody>
        </p:sp>
        <p:sp>
          <p:nvSpPr>
            <p:cNvPr id="19471" name="Line 16"/>
            <p:cNvSpPr>
              <a:spLocks noChangeShapeType="1"/>
            </p:cNvSpPr>
            <p:nvPr/>
          </p:nvSpPr>
          <p:spPr bwMode="auto">
            <a:xfrm>
              <a:off x="2427" y="1979"/>
              <a:ext cx="3146" cy="1"/>
            </a:xfrm>
            <a:prstGeom prst="line">
              <a:avLst/>
            </a:prstGeom>
            <a:noFill/>
            <a:ln w="0">
              <a:solidFill>
                <a:srgbClr val="FFFFFF"/>
              </a:solidFill>
              <a:round/>
              <a:headEnd/>
              <a:tailEnd/>
            </a:ln>
          </p:spPr>
          <p:txBody>
            <a:bodyPr/>
            <a:lstStyle/>
            <a:p>
              <a:endParaRPr lang="en-GB"/>
            </a:p>
          </p:txBody>
        </p:sp>
        <p:sp>
          <p:nvSpPr>
            <p:cNvPr id="19472" name="Line 17"/>
            <p:cNvSpPr>
              <a:spLocks noChangeShapeType="1"/>
            </p:cNvSpPr>
            <p:nvPr/>
          </p:nvSpPr>
          <p:spPr bwMode="auto">
            <a:xfrm>
              <a:off x="2427" y="1797"/>
              <a:ext cx="3146" cy="1"/>
            </a:xfrm>
            <a:prstGeom prst="line">
              <a:avLst/>
            </a:prstGeom>
            <a:noFill/>
            <a:ln w="0">
              <a:solidFill>
                <a:srgbClr val="FFFFFF"/>
              </a:solidFill>
              <a:round/>
              <a:headEnd/>
              <a:tailEnd/>
            </a:ln>
          </p:spPr>
          <p:txBody>
            <a:bodyPr/>
            <a:lstStyle/>
            <a:p>
              <a:endParaRPr lang="en-GB"/>
            </a:p>
          </p:txBody>
        </p:sp>
        <p:sp>
          <p:nvSpPr>
            <p:cNvPr id="19473" name="Line 18"/>
            <p:cNvSpPr>
              <a:spLocks noChangeShapeType="1"/>
            </p:cNvSpPr>
            <p:nvPr/>
          </p:nvSpPr>
          <p:spPr bwMode="auto">
            <a:xfrm>
              <a:off x="2427" y="1609"/>
              <a:ext cx="3146" cy="1"/>
            </a:xfrm>
            <a:prstGeom prst="line">
              <a:avLst/>
            </a:prstGeom>
            <a:noFill/>
            <a:ln w="0">
              <a:solidFill>
                <a:srgbClr val="FFFFFF"/>
              </a:solidFill>
              <a:round/>
              <a:headEnd/>
              <a:tailEnd/>
            </a:ln>
          </p:spPr>
          <p:txBody>
            <a:bodyPr/>
            <a:lstStyle/>
            <a:p>
              <a:endParaRPr lang="en-GB"/>
            </a:p>
          </p:txBody>
        </p:sp>
        <p:sp>
          <p:nvSpPr>
            <p:cNvPr id="19474" name="Line 19"/>
            <p:cNvSpPr>
              <a:spLocks noChangeShapeType="1"/>
            </p:cNvSpPr>
            <p:nvPr/>
          </p:nvSpPr>
          <p:spPr bwMode="auto">
            <a:xfrm>
              <a:off x="2427" y="1426"/>
              <a:ext cx="3146" cy="1"/>
            </a:xfrm>
            <a:prstGeom prst="line">
              <a:avLst/>
            </a:prstGeom>
            <a:noFill/>
            <a:ln w="0">
              <a:solidFill>
                <a:srgbClr val="FFFFFF"/>
              </a:solidFill>
              <a:round/>
              <a:headEnd/>
              <a:tailEnd/>
            </a:ln>
          </p:spPr>
          <p:txBody>
            <a:bodyPr/>
            <a:lstStyle/>
            <a:p>
              <a:endParaRPr lang="en-GB"/>
            </a:p>
          </p:txBody>
        </p:sp>
        <p:sp>
          <p:nvSpPr>
            <p:cNvPr id="19475" name="Line 20"/>
            <p:cNvSpPr>
              <a:spLocks noChangeShapeType="1"/>
            </p:cNvSpPr>
            <p:nvPr/>
          </p:nvSpPr>
          <p:spPr bwMode="auto">
            <a:xfrm>
              <a:off x="2427" y="1238"/>
              <a:ext cx="3146" cy="1"/>
            </a:xfrm>
            <a:prstGeom prst="line">
              <a:avLst/>
            </a:prstGeom>
            <a:noFill/>
            <a:ln w="0">
              <a:solidFill>
                <a:srgbClr val="FFFFFF"/>
              </a:solidFill>
              <a:round/>
              <a:headEnd/>
              <a:tailEnd/>
            </a:ln>
          </p:spPr>
          <p:txBody>
            <a:bodyPr/>
            <a:lstStyle/>
            <a:p>
              <a:endParaRPr lang="en-GB"/>
            </a:p>
          </p:txBody>
        </p:sp>
        <p:sp>
          <p:nvSpPr>
            <p:cNvPr id="19476" name="Rectangle 21"/>
            <p:cNvSpPr>
              <a:spLocks noChangeArrowheads="1"/>
            </p:cNvSpPr>
            <p:nvPr/>
          </p:nvSpPr>
          <p:spPr bwMode="auto">
            <a:xfrm>
              <a:off x="2427" y="1238"/>
              <a:ext cx="3146" cy="1853"/>
            </a:xfrm>
            <a:prstGeom prst="rect">
              <a:avLst/>
            </a:prstGeom>
            <a:noFill/>
            <a:ln w="7938">
              <a:solidFill>
                <a:srgbClr val="FFFFFF"/>
              </a:solidFill>
              <a:miter lim="800000"/>
              <a:headEnd/>
              <a:tailEnd/>
            </a:ln>
          </p:spPr>
          <p:txBody>
            <a:bodyPr/>
            <a:lstStyle/>
            <a:p>
              <a:endParaRPr lang="en-US"/>
            </a:p>
          </p:txBody>
        </p:sp>
        <p:sp>
          <p:nvSpPr>
            <p:cNvPr id="19477" name="Rectangle 22"/>
            <p:cNvSpPr>
              <a:spLocks noChangeArrowheads="1"/>
            </p:cNvSpPr>
            <p:nvPr/>
          </p:nvSpPr>
          <p:spPr bwMode="auto">
            <a:xfrm>
              <a:off x="2920" y="3079"/>
              <a:ext cx="57" cy="12"/>
            </a:xfrm>
            <a:prstGeom prst="rect">
              <a:avLst/>
            </a:prstGeom>
            <a:solidFill>
              <a:srgbClr val="0000FF"/>
            </a:solidFill>
            <a:ln w="7938">
              <a:solidFill>
                <a:srgbClr val="000000"/>
              </a:solidFill>
              <a:miter lim="800000"/>
              <a:headEnd/>
              <a:tailEnd/>
            </a:ln>
          </p:spPr>
          <p:txBody>
            <a:bodyPr/>
            <a:lstStyle/>
            <a:p>
              <a:endParaRPr lang="en-US"/>
            </a:p>
          </p:txBody>
        </p:sp>
        <p:sp>
          <p:nvSpPr>
            <p:cNvPr id="19478" name="Rectangle 23"/>
            <p:cNvSpPr>
              <a:spLocks noChangeArrowheads="1"/>
            </p:cNvSpPr>
            <p:nvPr/>
          </p:nvSpPr>
          <p:spPr bwMode="auto">
            <a:xfrm>
              <a:off x="3068" y="3045"/>
              <a:ext cx="62" cy="46"/>
            </a:xfrm>
            <a:prstGeom prst="rect">
              <a:avLst/>
            </a:prstGeom>
            <a:solidFill>
              <a:srgbClr val="0000FF"/>
            </a:solidFill>
            <a:ln w="7938">
              <a:solidFill>
                <a:srgbClr val="000000"/>
              </a:solidFill>
              <a:miter lim="800000"/>
              <a:headEnd/>
              <a:tailEnd/>
            </a:ln>
          </p:spPr>
          <p:txBody>
            <a:bodyPr/>
            <a:lstStyle/>
            <a:p>
              <a:endParaRPr lang="en-US"/>
            </a:p>
          </p:txBody>
        </p:sp>
        <p:sp>
          <p:nvSpPr>
            <p:cNvPr id="19479" name="Rectangle 24"/>
            <p:cNvSpPr>
              <a:spLocks noChangeArrowheads="1"/>
            </p:cNvSpPr>
            <p:nvPr/>
          </p:nvSpPr>
          <p:spPr bwMode="auto">
            <a:xfrm>
              <a:off x="3221" y="2954"/>
              <a:ext cx="57" cy="137"/>
            </a:xfrm>
            <a:prstGeom prst="rect">
              <a:avLst/>
            </a:prstGeom>
            <a:solidFill>
              <a:srgbClr val="0000FF"/>
            </a:solidFill>
            <a:ln w="7938">
              <a:solidFill>
                <a:srgbClr val="000000"/>
              </a:solidFill>
              <a:miter lim="800000"/>
              <a:headEnd/>
              <a:tailEnd/>
            </a:ln>
          </p:spPr>
          <p:txBody>
            <a:bodyPr/>
            <a:lstStyle/>
            <a:p>
              <a:endParaRPr lang="en-US"/>
            </a:p>
          </p:txBody>
        </p:sp>
        <p:sp>
          <p:nvSpPr>
            <p:cNvPr id="19480" name="Rectangle 25"/>
            <p:cNvSpPr>
              <a:spLocks noChangeArrowheads="1"/>
            </p:cNvSpPr>
            <p:nvPr/>
          </p:nvSpPr>
          <p:spPr bwMode="auto">
            <a:xfrm>
              <a:off x="3369" y="2749"/>
              <a:ext cx="57" cy="342"/>
            </a:xfrm>
            <a:prstGeom prst="rect">
              <a:avLst/>
            </a:prstGeom>
            <a:solidFill>
              <a:srgbClr val="0000FF"/>
            </a:solidFill>
            <a:ln w="7938">
              <a:solidFill>
                <a:srgbClr val="000000"/>
              </a:solidFill>
              <a:miter lim="800000"/>
              <a:headEnd/>
              <a:tailEnd/>
            </a:ln>
          </p:spPr>
          <p:txBody>
            <a:bodyPr/>
            <a:lstStyle/>
            <a:p>
              <a:endParaRPr lang="en-US"/>
            </a:p>
          </p:txBody>
        </p:sp>
        <p:sp>
          <p:nvSpPr>
            <p:cNvPr id="19481" name="Rectangle 26"/>
            <p:cNvSpPr>
              <a:spLocks noChangeArrowheads="1"/>
            </p:cNvSpPr>
            <p:nvPr/>
          </p:nvSpPr>
          <p:spPr bwMode="auto">
            <a:xfrm>
              <a:off x="3517" y="2407"/>
              <a:ext cx="62" cy="684"/>
            </a:xfrm>
            <a:prstGeom prst="rect">
              <a:avLst/>
            </a:prstGeom>
            <a:solidFill>
              <a:srgbClr val="0000FF"/>
            </a:solidFill>
            <a:ln w="7938">
              <a:solidFill>
                <a:srgbClr val="000000"/>
              </a:solidFill>
              <a:miter lim="800000"/>
              <a:headEnd/>
              <a:tailEnd/>
            </a:ln>
          </p:spPr>
          <p:txBody>
            <a:bodyPr/>
            <a:lstStyle/>
            <a:p>
              <a:endParaRPr lang="en-US"/>
            </a:p>
          </p:txBody>
        </p:sp>
        <p:sp>
          <p:nvSpPr>
            <p:cNvPr id="19482" name="Rectangle 27"/>
            <p:cNvSpPr>
              <a:spLocks noChangeArrowheads="1"/>
            </p:cNvSpPr>
            <p:nvPr/>
          </p:nvSpPr>
          <p:spPr bwMode="auto">
            <a:xfrm>
              <a:off x="3670" y="1979"/>
              <a:ext cx="58" cy="1112"/>
            </a:xfrm>
            <a:prstGeom prst="rect">
              <a:avLst/>
            </a:prstGeom>
            <a:solidFill>
              <a:srgbClr val="0000FF"/>
            </a:solidFill>
            <a:ln w="7938">
              <a:solidFill>
                <a:srgbClr val="000000"/>
              </a:solidFill>
              <a:miter lim="800000"/>
              <a:headEnd/>
              <a:tailEnd/>
            </a:ln>
          </p:spPr>
          <p:txBody>
            <a:bodyPr/>
            <a:lstStyle/>
            <a:p>
              <a:endParaRPr lang="en-US"/>
            </a:p>
          </p:txBody>
        </p:sp>
        <p:sp>
          <p:nvSpPr>
            <p:cNvPr id="19483" name="Rectangle 28"/>
            <p:cNvSpPr>
              <a:spLocks noChangeArrowheads="1"/>
            </p:cNvSpPr>
            <p:nvPr/>
          </p:nvSpPr>
          <p:spPr bwMode="auto">
            <a:xfrm>
              <a:off x="3818" y="1609"/>
              <a:ext cx="58" cy="1482"/>
            </a:xfrm>
            <a:prstGeom prst="rect">
              <a:avLst/>
            </a:prstGeom>
            <a:solidFill>
              <a:srgbClr val="0000FF"/>
            </a:solidFill>
            <a:ln w="7938">
              <a:solidFill>
                <a:srgbClr val="000000"/>
              </a:solidFill>
              <a:miter lim="800000"/>
              <a:headEnd/>
              <a:tailEnd/>
            </a:ln>
          </p:spPr>
          <p:txBody>
            <a:bodyPr/>
            <a:lstStyle/>
            <a:p>
              <a:endParaRPr lang="en-US"/>
            </a:p>
          </p:txBody>
        </p:sp>
        <p:sp>
          <p:nvSpPr>
            <p:cNvPr id="19484" name="Rectangle 29"/>
            <p:cNvSpPr>
              <a:spLocks noChangeArrowheads="1"/>
            </p:cNvSpPr>
            <p:nvPr/>
          </p:nvSpPr>
          <p:spPr bwMode="auto">
            <a:xfrm>
              <a:off x="3967" y="1461"/>
              <a:ext cx="62" cy="1630"/>
            </a:xfrm>
            <a:prstGeom prst="rect">
              <a:avLst/>
            </a:prstGeom>
            <a:solidFill>
              <a:srgbClr val="0000FF"/>
            </a:solidFill>
            <a:ln w="7938">
              <a:solidFill>
                <a:srgbClr val="000000"/>
              </a:solidFill>
              <a:miter lim="800000"/>
              <a:headEnd/>
              <a:tailEnd/>
            </a:ln>
          </p:spPr>
          <p:txBody>
            <a:bodyPr/>
            <a:lstStyle/>
            <a:p>
              <a:endParaRPr lang="en-US"/>
            </a:p>
          </p:txBody>
        </p:sp>
        <p:sp>
          <p:nvSpPr>
            <p:cNvPr id="19485" name="Rectangle 30"/>
            <p:cNvSpPr>
              <a:spLocks noChangeArrowheads="1"/>
            </p:cNvSpPr>
            <p:nvPr/>
          </p:nvSpPr>
          <p:spPr bwMode="auto">
            <a:xfrm>
              <a:off x="4120" y="1609"/>
              <a:ext cx="57" cy="1482"/>
            </a:xfrm>
            <a:prstGeom prst="rect">
              <a:avLst/>
            </a:prstGeom>
            <a:solidFill>
              <a:srgbClr val="0000FF"/>
            </a:solidFill>
            <a:ln w="7938">
              <a:solidFill>
                <a:srgbClr val="000000"/>
              </a:solidFill>
              <a:miter lim="800000"/>
              <a:headEnd/>
              <a:tailEnd/>
            </a:ln>
          </p:spPr>
          <p:txBody>
            <a:bodyPr/>
            <a:lstStyle/>
            <a:p>
              <a:endParaRPr lang="en-US"/>
            </a:p>
          </p:txBody>
        </p:sp>
        <p:sp>
          <p:nvSpPr>
            <p:cNvPr id="19486" name="Rectangle 31"/>
            <p:cNvSpPr>
              <a:spLocks noChangeArrowheads="1"/>
            </p:cNvSpPr>
            <p:nvPr/>
          </p:nvSpPr>
          <p:spPr bwMode="auto">
            <a:xfrm>
              <a:off x="4268" y="1979"/>
              <a:ext cx="57" cy="1112"/>
            </a:xfrm>
            <a:prstGeom prst="rect">
              <a:avLst/>
            </a:prstGeom>
            <a:solidFill>
              <a:srgbClr val="0000FF"/>
            </a:solidFill>
            <a:ln w="7938">
              <a:solidFill>
                <a:srgbClr val="000000"/>
              </a:solidFill>
              <a:miter lim="800000"/>
              <a:headEnd/>
              <a:tailEnd/>
            </a:ln>
          </p:spPr>
          <p:txBody>
            <a:bodyPr/>
            <a:lstStyle/>
            <a:p>
              <a:endParaRPr lang="en-US"/>
            </a:p>
          </p:txBody>
        </p:sp>
        <p:sp>
          <p:nvSpPr>
            <p:cNvPr id="19487" name="Rectangle 32"/>
            <p:cNvSpPr>
              <a:spLocks noChangeArrowheads="1"/>
            </p:cNvSpPr>
            <p:nvPr/>
          </p:nvSpPr>
          <p:spPr bwMode="auto">
            <a:xfrm>
              <a:off x="4416" y="2407"/>
              <a:ext cx="62" cy="684"/>
            </a:xfrm>
            <a:prstGeom prst="rect">
              <a:avLst/>
            </a:prstGeom>
            <a:solidFill>
              <a:srgbClr val="0000FF"/>
            </a:solidFill>
            <a:ln w="7938">
              <a:solidFill>
                <a:srgbClr val="000000"/>
              </a:solidFill>
              <a:miter lim="800000"/>
              <a:headEnd/>
              <a:tailEnd/>
            </a:ln>
          </p:spPr>
          <p:txBody>
            <a:bodyPr/>
            <a:lstStyle/>
            <a:p>
              <a:endParaRPr lang="en-US"/>
            </a:p>
          </p:txBody>
        </p:sp>
        <p:sp>
          <p:nvSpPr>
            <p:cNvPr id="19488" name="Rectangle 33"/>
            <p:cNvSpPr>
              <a:spLocks noChangeArrowheads="1"/>
            </p:cNvSpPr>
            <p:nvPr/>
          </p:nvSpPr>
          <p:spPr bwMode="auto">
            <a:xfrm>
              <a:off x="4569" y="2749"/>
              <a:ext cx="57" cy="342"/>
            </a:xfrm>
            <a:prstGeom prst="rect">
              <a:avLst/>
            </a:prstGeom>
            <a:solidFill>
              <a:srgbClr val="0000FF"/>
            </a:solidFill>
            <a:ln w="7938">
              <a:solidFill>
                <a:srgbClr val="000000"/>
              </a:solidFill>
              <a:miter lim="800000"/>
              <a:headEnd/>
              <a:tailEnd/>
            </a:ln>
          </p:spPr>
          <p:txBody>
            <a:bodyPr/>
            <a:lstStyle/>
            <a:p>
              <a:endParaRPr lang="en-US"/>
            </a:p>
          </p:txBody>
        </p:sp>
        <p:sp>
          <p:nvSpPr>
            <p:cNvPr id="19489" name="Rectangle 34"/>
            <p:cNvSpPr>
              <a:spLocks noChangeArrowheads="1"/>
            </p:cNvSpPr>
            <p:nvPr/>
          </p:nvSpPr>
          <p:spPr bwMode="auto">
            <a:xfrm>
              <a:off x="4717" y="2954"/>
              <a:ext cx="58" cy="137"/>
            </a:xfrm>
            <a:prstGeom prst="rect">
              <a:avLst/>
            </a:prstGeom>
            <a:solidFill>
              <a:srgbClr val="0000FF"/>
            </a:solidFill>
            <a:ln w="7938">
              <a:solidFill>
                <a:srgbClr val="000000"/>
              </a:solidFill>
              <a:miter lim="800000"/>
              <a:headEnd/>
              <a:tailEnd/>
            </a:ln>
          </p:spPr>
          <p:txBody>
            <a:bodyPr/>
            <a:lstStyle/>
            <a:p>
              <a:endParaRPr lang="en-US"/>
            </a:p>
          </p:txBody>
        </p:sp>
        <p:sp>
          <p:nvSpPr>
            <p:cNvPr id="19490" name="Rectangle 35"/>
            <p:cNvSpPr>
              <a:spLocks noChangeArrowheads="1"/>
            </p:cNvSpPr>
            <p:nvPr/>
          </p:nvSpPr>
          <p:spPr bwMode="auto">
            <a:xfrm>
              <a:off x="4866" y="3045"/>
              <a:ext cx="62" cy="46"/>
            </a:xfrm>
            <a:prstGeom prst="rect">
              <a:avLst/>
            </a:prstGeom>
            <a:solidFill>
              <a:srgbClr val="0000FF"/>
            </a:solidFill>
            <a:ln w="7938">
              <a:solidFill>
                <a:srgbClr val="000000"/>
              </a:solidFill>
              <a:miter lim="800000"/>
              <a:headEnd/>
              <a:tailEnd/>
            </a:ln>
          </p:spPr>
          <p:txBody>
            <a:bodyPr/>
            <a:lstStyle/>
            <a:p>
              <a:endParaRPr lang="en-US"/>
            </a:p>
          </p:txBody>
        </p:sp>
        <p:sp>
          <p:nvSpPr>
            <p:cNvPr id="19491" name="Rectangle 36"/>
            <p:cNvSpPr>
              <a:spLocks noChangeArrowheads="1"/>
            </p:cNvSpPr>
            <p:nvPr/>
          </p:nvSpPr>
          <p:spPr bwMode="auto">
            <a:xfrm>
              <a:off x="5019" y="3079"/>
              <a:ext cx="57" cy="12"/>
            </a:xfrm>
            <a:prstGeom prst="rect">
              <a:avLst/>
            </a:prstGeom>
            <a:solidFill>
              <a:srgbClr val="0000FF"/>
            </a:solidFill>
            <a:ln w="7938">
              <a:solidFill>
                <a:srgbClr val="000000"/>
              </a:solidFill>
              <a:miter lim="800000"/>
              <a:headEnd/>
              <a:tailEnd/>
            </a:ln>
          </p:spPr>
          <p:txBody>
            <a:bodyPr/>
            <a:lstStyle/>
            <a:p>
              <a:endParaRPr lang="en-US"/>
            </a:p>
          </p:txBody>
        </p:sp>
        <p:sp>
          <p:nvSpPr>
            <p:cNvPr id="19492" name="Line 37"/>
            <p:cNvSpPr>
              <a:spLocks noChangeShapeType="1"/>
            </p:cNvSpPr>
            <p:nvPr/>
          </p:nvSpPr>
          <p:spPr bwMode="auto">
            <a:xfrm>
              <a:off x="2427" y="1238"/>
              <a:ext cx="1" cy="1853"/>
            </a:xfrm>
            <a:prstGeom prst="line">
              <a:avLst/>
            </a:prstGeom>
            <a:noFill/>
            <a:ln w="0">
              <a:solidFill>
                <a:srgbClr val="000000"/>
              </a:solidFill>
              <a:round/>
              <a:headEnd/>
              <a:tailEnd/>
            </a:ln>
          </p:spPr>
          <p:txBody>
            <a:bodyPr/>
            <a:lstStyle/>
            <a:p>
              <a:endParaRPr lang="en-GB"/>
            </a:p>
          </p:txBody>
        </p:sp>
        <p:sp>
          <p:nvSpPr>
            <p:cNvPr id="19493" name="Line 38"/>
            <p:cNvSpPr>
              <a:spLocks noChangeShapeType="1"/>
            </p:cNvSpPr>
            <p:nvPr/>
          </p:nvSpPr>
          <p:spPr bwMode="auto">
            <a:xfrm>
              <a:off x="2403" y="3091"/>
              <a:ext cx="24" cy="1"/>
            </a:xfrm>
            <a:prstGeom prst="line">
              <a:avLst/>
            </a:prstGeom>
            <a:noFill/>
            <a:ln w="0">
              <a:solidFill>
                <a:srgbClr val="000000"/>
              </a:solidFill>
              <a:round/>
              <a:headEnd/>
              <a:tailEnd/>
            </a:ln>
          </p:spPr>
          <p:txBody>
            <a:bodyPr/>
            <a:lstStyle/>
            <a:p>
              <a:endParaRPr lang="en-GB"/>
            </a:p>
          </p:txBody>
        </p:sp>
        <p:sp>
          <p:nvSpPr>
            <p:cNvPr id="19494" name="Line 39"/>
            <p:cNvSpPr>
              <a:spLocks noChangeShapeType="1"/>
            </p:cNvSpPr>
            <p:nvPr/>
          </p:nvSpPr>
          <p:spPr bwMode="auto">
            <a:xfrm>
              <a:off x="2403" y="2908"/>
              <a:ext cx="24" cy="1"/>
            </a:xfrm>
            <a:prstGeom prst="line">
              <a:avLst/>
            </a:prstGeom>
            <a:noFill/>
            <a:ln w="0">
              <a:solidFill>
                <a:srgbClr val="000000"/>
              </a:solidFill>
              <a:round/>
              <a:headEnd/>
              <a:tailEnd/>
            </a:ln>
          </p:spPr>
          <p:txBody>
            <a:bodyPr/>
            <a:lstStyle/>
            <a:p>
              <a:endParaRPr lang="en-GB"/>
            </a:p>
          </p:txBody>
        </p:sp>
        <p:sp>
          <p:nvSpPr>
            <p:cNvPr id="19495" name="Line 40"/>
            <p:cNvSpPr>
              <a:spLocks noChangeShapeType="1"/>
            </p:cNvSpPr>
            <p:nvPr/>
          </p:nvSpPr>
          <p:spPr bwMode="auto">
            <a:xfrm>
              <a:off x="2403" y="2720"/>
              <a:ext cx="24" cy="1"/>
            </a:xfrm>
            <a:prstGeom prst="line">
              <a:avLst/>
            </a:prstGeom>
            <a:noFill/>
            <a:ln w="0">
              <a:solidFill>
                <a:srgbClr val="000000"/>
              </a:solidFill>
              <a:round/>
              <a:headEnd/>
              <a:tailEnd/>
            </a:ln>
          </p:spPr>
          <p:txBody>
            <a:bodyPr/>
            <a:lstStyle/>
            <a:p>
              <a:endParaRPr lang="en-GB"/>
            </a:p>
          </p:txBody>
        </p:sp>
        <p:sp>
          <p:nvSpPr>
            <p:cNvPr id="19496" name="Line 41"/>
            <p:cNvSpPr>
              <a:spLocks noChangeShapeType="1"/>
            </p:cNvSpPr>
            <p:nvPr/>
          </p:nvSpPr>
          <p:spPr bwMode="auto">
            <a:xfrm>
              <a:off x="2403" y="2538"/>
              <a:ext cx="24" cy="1"/>
            </a:xfrm>
            <a:prstGeom prst="line">
              <a:avLst/>
            </a:prstGeom>
            <a:noFill/>
            <a:ln w="0">
              <a:solidFill>
                <a:srgbClr val="000000"/>
              </a:solidFill>
              <a:round/>
              <a:headEnd/>
              <a:tailEnd/>
            </a:ln>
          </p:spPr>
          <p:txBody>
            <a:bodyPr/>
            <a:lstStyle/>
            <a:p>
              <a:endParaRPr lang="en-GB"/>
            </a:p>
          </p:txBody>
        </p:sp>
        <p:sp>
          <p:nvSpPr>
            <p:cNvPr id="19497" name="Line 42"/>
            <p:cNvSpPr>
              <a:spLocks noChangeShapeType="1"/>
            </p:cNvSpPr>
            <p:nvPr/>
          </p:nvSpPr>
          <p:spPr bwMode="auto">
            <a:xfrm>
              <a:off x="2403" y="2350"/>
              <a:ext cx="24" cy="1"/>
            </a:xfrm>
            <a:prstGeom prst="line">
              <a:avLst/>
            </a:prstGeom>
            <a:noFill/>
            <a:ln w="0">
              <a:solidFill>
                <a:srgbClr val="000000"/>
              </a:solidFill>
              <a:round/>
              <a:headEnd/>
              <a:tailEnd/>
            </a:ln>
          </p:spPr>
          <p:txBody>
            <a:bodyPr/>
            <a:lstStyle/>
            <a:p>
              <a:endParaRPr lang="en-GB"/>
            </a:p>
          </p:txBody>
        </p:sp>
        <p:sp>
          <p:nvSpPr>
            <p:cNvPr id="19498" name="Line 43"/>
            <p:cNvSpPr>
              <a:spLocks noChangeShapeType="1"/>
            </p:cNvSpPr>
            <p:nvPr/>
          </p:nvSpPr>
          <p:spPr bwMode="auto">
            <a:xfrm>
              <a:off x="2403" y="2167"/>
              <a:ext cx="24" cy="1"/>
            </a:xfrm>
            <a:prstGeom prst="line">
              <a:avLst/>
            </a:prstGeom>
            <a:noFill/>
            <a:ln w="0">
              <a:solidFill>
                <a:srgbClr val="000000"/>
              </a:solidFill>
              <a:round/>
              <a:headEnd/>
              <a:tailEnd/>
            </a:ln>
          </p:spPr>
          <p:txBody>
            <a:bodyPr/>
            <a:lstStyle/>
            <a:p>
              <a:endParaRPr lang="en-GB"/>
            </a:p>
          </p:txBody>
        </p:sp>
        <p:sp>
          <p:nvSpPr>
            <p:cNvPr id="19499" name="Line 44"/>
            <p:cNvSpPr>
              <a:spLocks noChangeShapeType="1"/>
            </p:cNvSpPr>
            <p:nvPr/>
          </p:nvSpPr>
          <p:spPr bwMode="auto">
            <a:xfrm>
              <a:off x="2403" y="1979"/>
              <a:ext cx="24" cy="1"/>
            </a:xfrm>
            <a:prstGeom prst="line">
              <a:avLst/>
            </a:prstGeom>
            <a:noFill/>
            <a:ln w="0">
              <a:solidFill>
                <a:srgbClr val="000000"/>
              </a:solidFill>
              <a:round/>
              <a:headEnd/>
              <a:tailEnd/>
            </a:ln>
          </p:spPr>
          <p:txBody>
            <a:bodyPr/>
            <a:lstStyle/>
            <a:p>
              <a:endParaRPr lang="en-GB"/>
            </a:p>
          </p:txBody>
        </p:sp>
        <p:sp>
          <p:nvSpPr>
            <p:cNvPr id="19500" name="Line 45"/>
            <p:cNvSpPr>
              <a:spLocks noChangeShapeType="1"/>
            </p:cNvSpPr>
            <p:nvPr/>
          </p:nvSpPr>
          <p:spPr bwMode="auto">
            <a:xfrm>
              <a:off x="2403" y="1797"/>
              <a:ext cx="24" cy="1"/>
            </a:xfrm>
            <a:prstGeom prst="line">
              <a:avLst/>
            </a:prstGeom>
            <a:noFill/>
            <a:ln w="0">
              <a:solidFill>
                <a:srgbClr val="000000"/>
              </a:solidFill>
              <a:round/>
              <a:headEnd/>
              <a:tailEnd/>
            </a:ln>
          </p:spPr>
          <p:txBody>
            <a:bodyPr/>
            <a:lstStyle/>
            <a:p>
              <a:endParaRPr lang="en-GB"/>
            </a:p>
          </p:txBody>
        </p:sp>
        <p:sp>
          <p:nvSpPr>
            <p:cNvPr id="19501" name="Line 46"/>
            <p:cNvSpPr>
              <a:spLocks noChangeShapeType="1"/>
            </p:cNvSpPr>
            <p:nvPr/>
          </p:nvSpPr>
          <p:spPr bwMode="auto">
            <a:xfrm>
              <a:off x="2403" y="1609"/>
              <a:ext cx="24" cy="1"/>
            </a:xfrm>
            <a:prstGeom prst="line">
              <a:avLst/>
            </a:prstGeom>
            <a:noFill/>
            <a:ln w="0">
              <a:solidFill>
                <a:srgbClr val="000000"/>
              </a:solidFill>
              <a:round/>
              <a:headEnd/>
              <a:tailEnd/>
            </a:ln>
          </p:spPr>
          <p:txBody>
            <a:bodyPr/>
            <a:lstStyle/>
            <a:p>
              <a:endParaRPr lang="en-GB"/>
            </a:p>
          </p:txBody>
        </p:sp>
        <p:sp>
          <p:nvSpPr>
            <p:cNvPr id="19502" name="Line 47"/>
            <p:cNvSpPr>
              <a:spLocks noChangeShapeType="1"/>
            </p:cNvSpPr>
            <p:nvPr/>
          </p:nvSpPr>
          <p:spPr bwMode="auto">
            <a:xfrm>
              <a:off x="2403" y="1426"/>
              <a:ext cx="24" cy="1"/>
            </a:xfrm>
            <a:prstGeom prst="line">
              <a:avLst/>
            </a:prstGeom>
            <a:noFill/>
            <a:ln w="0">
              <a:solidFill>
                <a:srgbClr val="000000"/>
              </a:solidFill>
              <a:round/>
              <a:headEnd/>
              <a:tailEnd/>
            </a:ln>
          </p:spPr>
          <p:txBody>
            <a:bodyPr/>
            <a:lstStyle/>
            <a:p>
              <a:endParaRPr lang="en-GB"/>
            </a:p>
          </p:txBody>
        </p:sp>
        <p:sp>
          <p:nvSpPr>
            <p:cNvPr id="19503" name="Line 48"/>
            <p:cNvSpPr>
              <a:spLocks noChangeShapeType="1"/>
            </p:cNvSpPr>
            <p:nvPr/>
          </p:nvSpPr>
          <p:spPr bwMode="auto">
            <a:xfrm>
              <a:off x="2403" y="1238"/>
              <a:ext cx="24" cy="1"/>
            </a:xfrm>
            <a:prstGeom prst="line">
              <a:avLst/>
            </a:prstGeom>
            <a:noFill/>
            <a:ln w="0">
              <a:solidFill>
                <a:srgbClr val="000000"/>
              </a:solidFill>
              <a:round/>
              <a:headEnd/>
              <a:tailEnd/>
            </a:ln>
          </p:spPr>
          <p:txBody>
            <a:bodyPr/>
            <a:lstStyle/>
            <a:p>
              <a:endParaRPr lang="en-GB"/>
            </a:p>
          </p:txBody>
        </p:sp>
        <p:sp>
          <p:nvSpPr>
            <p:cNvPr id="19504" name="Line 49"/>
            <p:cNvSpPr>
              <a:spLocks noChangeShapeType="1"/>
            </p:cNvSpPr>
            <p:nvPr/>
          </p:nvSpPr>
          <p:spPr bwMode="auto">
            <a:xfrm>
              <a:off x="2427" y="3091"/>
              <a:ext cx="3146" cy="1"/>
            </a:xfrm>
            <a:prstGeom prst="line">
              <a:avLst/>
            </a:prstGeom>
            <a:noFill/>
            <a:ln w="0">
              <a:solidFill>
                <a:srgbClr val="000000"/>
              </a:solidFill>
              <a:round/>
              <a:headEnd/>
              <a:tailEnd/>
            </a:ln>
          </p:spPr>
          <p:txBody>
            <a:bodyPr/>
            <a:lstStyle/>
            <a:p>
              <a:endParaRPr lang="en-GB"/>
            </a:p>
          </p:txBody>
        </p:sp>
        <p:sp>
          <p:nvSpPr>
            <p:cNvPr id="19505" name="Line 50"/>
            <p:cNvSpPr>
              <a:spLocks noChangeShapeType="1"/>
            </p:cNvSpPr>
            <p:nvPr/>
          </p:nvSpPr>
          <p:spPr bwMode="auto">
            <a:xfrm flipV="1">
              <a:off x="2427" y="3091"/>
              <a:ext cx="1" cy="28"/>
            </a:xfrm>
            <a:prstGeom prst="line">
              <a:avLst/>
            </a:prstGeom>
            <a:noFill/>
            <a:ln w="0">
              <a:solidFill>
                <a:srgbClr val="000000"/>
              </a:solidFill>
              <a:round/>
              <a:headEnd/>
              <a:tailEnd/>
            </a:ln>
          </p:spPr>
          <p:txBody>
            <a:bodyPr/>
            <a:lstStyle/>
            <a:p>
              <a:endParaRPr lang="en-GB"/>
            </a:p>
          </p:txBody>
        </p:sp>
        <p:sp>
          <p:nvSpPr>
            <p:cNvPr id="19506" name="Line 51"/>
            <p:cNvSpPr>
              <a:spLocks noChangeShapeType="1"/>
            </p:cNvSpPr>
            <p:nvPr/>
          </p:nvSpPr>
          <p:spPr bwMode="auto">
            <a:xfrm flipV="1">
              <a:off x="2575" y="3091"/>
              <a:ext cx="1" cy="28"/>
            </a:xfrm>
            <a:prstGeom prst="line">
              <a:avLst/>
            </a:prstGeom>
            <a:noFill/>
            <a:ln w="0">
              <a:solidFill>
                <a:srgbClr val="000000"/>
              </a:solidFill>
              <a:round/>
              <a:headEnd/>
              <a:tailEnd/>
            </a:ln>
          </p:spPr>
          <p:txBody>
            <a:bodyPr/>
            <a:lstStyle/>
            <a:p>
              <a:endParaRPr lang="en-GB"/>
            </a:p>
          </p:txBody>
        </p:sp>
        <p:sp>
          <p:nvSpPr>
            <p:cNvPr id="19507" name="Line 52"/>
            <p:cNvSpPr>
              <a:spLocks noChangeShapeType="1"/>
            </p:cNvSpPr>
            <p:nvPr/>
          </p:nvSpPr>
          <p:spPr bwMode="auto">
            <a:xfrm flipV="1">
              <a:off x="2728" y="3091"/>
              <a:ext cx="1" cy="28"/>
            </a:xfrm>
            <a:prstGeom prst="line">
              <a:avLst/>
            </a:prstGeom>
            <a:noFill/>
            <a:ln w="0">
              <a:solidFill>
                <a:srgbClr val="000000"/>
              </a:solidFill>
              <a:round/>
              <a:headEnd/>
              <a:tailEnd/>
            </a:ln>
          </p:spPr>
          <p:txBody>
            <a:bodyPr/>
            <a:lstStyle/>
            <a:p>
              <a:endParaRPr lang="en-GB"/>
            </a:p>
          </p:txBody>
        </p:sp>
        <p:sp>
          <p:nvSpPr>
            <p:cNvPr id="19508" name="Line 53"/>
            <p:cNvSpPr>
              <a:spLocks noChangeShapeType="1"/>
            </p:cNvSpPr>
            <p:nvPr/>
          </p:nvSpPr>
          <p:spPr bwMode="auto">
            <a:xfrm flipV="1">
              <a:off x="2876" y="3091"/>
              <a:ext cx="1" cy="28"/>
            </a:xfrm>
            <a:prstGeom prst="line">
              <a:avLst/>
            </a:prstGeom>
            <a:noFill/>
            <a:ln w="0">
              <a:solidFill>
                <a:srgbClr val="000000"/>
              </a:solidFill>
              <a:round/>
              <a:headEnd/>
              <a:tailEnd/>
            </a:ln>
          </p:spPr>
          <p:txBody>
            <a:bodyPr/>
            <a:lstStyle/>
            <a:p>
              <a:endParaRPr lang="en-GB"/>
            </a:p>
          </p:txBody>
        </p:sp>
        <p:sp>
          <p:nvSpPr>
            <p:cNvPr id="19509" name="Line 54"/>
            <p:cNvSpPr>
              <a:spLocks noChangeShapeType="1"/>
            </p:cNvSpPr>
            <p:nvPr/>
          </p:nvSpPr>
          <p:spPr bwMode="auto">
            <a:xfrm flipV="1">
              <a:off x="3025" y="3091"/>
              <a:ext cx="1" cy="28"/>
            </a:xfrm>
            <a:prstGeom prst="line">
              <a:avLst/>
            </a:prstGeom>
            <a:noFill/>
            <a:ln w="0">
              <a:solidFill>
                <a:srgbClr val="000000"/>
              </a:solidFill>
              <a:round/>
              <a:headEnd/>
              <a:tailEnd/>
            </a:ln>
          </p:spPr>
          <p:txBody>
            <a:bodyPr/>
            <a:lstStyle/>
            <a:p>
              <a:endParaRPr lang="en-GB"/>
            </a:p>
          </p:txBody>
        </p:sp>
        <p:sp>
          <p:nvSpPr>
            <p:cNvPr id="19510" name="Line 55"/>
            <p:cNvSpPr>
              <a:spLocks noChangeShapeType="1"/>
            </p:cNvSpPr>
            <p:nvPr/>
          </p:nvSpPr>
          <p:spPr bwMode="auto">
            <a:xfrm flipV="1">
              <a:off x="3178" y="3091"/>
              <a:ext cx="1" cy="28"/>
            </a:xfrm>
            <a:prstGeom prst="line">
              <a:avLst/>
            </a:prstGeom>
            <a:noFill/>
            <a:ln w="0">
              <a:solidFill>
                <a:srgbClr val="000000"/>
              </a:solidFill>
              <a:round/>
              <a:headEnd/>
              <a:tailEnd/>
            </a:ln>
          </p:spPr>
          <p:txBody>
            <a:bodyPr/>
            <a:lstStyle/>
            <a:p>
              <a:endParaRPr lang="en-GB"/>
            </a:p>
          </p:txBody>
        </p:sp>
        <p:sp>
          <p:nvSpPr>
            <p:cNvPr id="19511" name="Line 56"/>
            <p:cNvSpPr>
              <a:spLocks noChangeShapeType="1"/>
            </p:cNvSpPr>
            <p:nvPr/>
          </p:nvSpPr>
          <p:spPr bwMode="auto">
            <a:xfrm flipV="1">
              <a:off x="3326" y="3091"/>
              <a:ext cx="1" cy="28"/>
            </a:xfrm>
            <a:prstGeom prst="line">
              <a:avLst/>
            </a:prstGeom>
            <a:noFill/>
            <a:ln w="0">
              <a:solidFill>
                <a:srgbClr val="000000"/>
              </a:solidFill>
              <a:round/>
              <a:headEnd/>
              <a:tailEnd/>
            </a:ln>
          </p:spPr>
          <p:txBody>
            <a:bodyPr/>
            <a:lstStyle/>
            <a:p>
              <a:endParaRPr lang="en-GB"/>
            </a:p>
          </p:txBody>
        </p:sp>
        <p:sp>
          <p:nvSpPr>
            <p:cNvPr id="19512" name="Line 57"/>
            <p:cNvSpPr>
              <a:spLocks noChangeShapeType="1"/>
            </p:cNvSpPr>
            <p:nvPr/>
          </p:nvSpPr>
          <p:spPr bwMode="auto">
            <a:xfrm flipV="1">
              <a:off x="3474" y="3091"/>
              <a:ext cx="1" cy="28"/>
            </a:xfrm>
            <a:prstGeom prst="line">
              <a:avLst/>
            </a:prstGeom>
            <a:noFill/>
            <a:ln w="0">
              <a:solidFill>
                <a:srgbClr val="000000"/>
              </a:solidFill>
              <a:round/>
              <a:headEnd/>
              <a:tailEnd/>
            </a:ln>
          </p:spPr>
          <p:txBody>
            <a:bodyPr/>
            <a:lstStyle/>
            <a:p>
              <a:endParaRPr lang="en-GB"/>
            </a:p>
          </p:txBody>
        </p:sp>
        <p:sp>
          <p:nvSpPr>
            <p:cNvPr id="19513" name="Line 58"/>
            <p:cNvSpPr>
              <a:spLocks noChangeShapeType="1"/>
            </p:cNvSpPr>
            <p:nvPr/>
          </p:nvSpPr>
          <p:spPr bwMode="auto">
            <a:xfrm flipV="1">
              <a:off x="3627" y="3091"/>
              <a:ext cx="1" cy="28"/>
            </a:xfrm>
            <a:prstGeom prst="line">
              <a:avLst/>
            </a:prstGeom>
            <a:noFill/>
            <a:ln w="0">
              <a:solidFill>
                <a:srgbClr val="000000"/>
              </a:solidFill>
              <a:round/>
              <a:headEnd/>
              <a:tailEnd/>
            </a:ln>
          </p:spPr>
          <p:txBody>
            <a:bodyPr/>
            <a:lstStyle/>
            <a:p>
              <a:endParaRPr lang="en-GB"/>
            </a:p>
          </p:txBody>
        </p:sp>
        <p:sp>
          <p:nvSpPr>
            <p:cNvPr id="19514" name="Line 59"/>
            <p:cNvSpPr>
              <a:spLocks noChangeShapeType="1"/>
            </p:cNvSpPr>
            <p:nvPr/>
          </p:nvSpPr>
          <p:spPr bwMode="auto">
            <a:xfrm flipV="1">
              <a:off x="3775" y="3091"/>
              <a:ext cx="1" cy="28"/>
            </a:xfrm>
            <a:prstGeom prst="line">
              <a:avLst/>
            </a:prstGeom>
            <a:noFill/>
            <a:ln w="0">
              <a:solidFill>
                <a:srgbClr val="000000"/>
              </a:solidFill>
              <a:round/>
              <a:headEnd/>
              <a:tailEnd/>
            </a:ln>
          </p:spPr>
          <p:txBody>
            <a:bodyPr/>
            <a:lstStyle/>
            <a:p>
              <a:endParaRPr lang="en-GB"/>
            </a:p>
          </p:txBody>
        </p:sp>
        <p:sp>
          <p:nvSpPr>
            <p:cNvPr id="19515" name="Line 60"/>
            <p:cNvSpPr>
              <a:spLocks noChangeShapeType="1"/>
            </p:cNvSpPr>
            <p:nvPr/>
          </p:nvSpPr>
          <p:spPr bwMode="auto">
            <a:xfrm flipV="1">
              <a:off x="3924" y="3091"/>
              <a:ext cx="1" cy="28"/>
            </a:xfrm>
            <a:prstGeom prst="line">
              <a:avLst/>
            </a:prstGeom>
            <a:noFill/>
            <a:ln w="0">
              <a:solidFill>
                <a:srgbClr val="000000"/>
              </a:solidFill>
              <a:round/>
              <a:headEnd/>
              <a:tailEnd/>
            </a:ln>
          </p:spPr>
          <p:txBody>
            <a:bodyPr/>
            <a:lstStyle/>
            <a:p>
              <a:endParaRPr lang="en-GB"/>
            </a:p>
          </p:txBody>
        </p:sp>
        <p:sp>
          <p:nvSpPr>
            <p:cNvPr id="19516" name="Line 61"/>
            <p:cNvSpPr>
              <a:spLocks noChangeShapeType="1"/>
            </p:cNvSpPr>
            <p:nvPr/>
          </p:nvSpPr>
          <p:spPr bwMode="auto">
            <a:xfrm flipV="1">
              <a:off x="4077" y="3091"/>
              <a:ext cx="1" cy="28"/>
            </a:xfrm>
            <a:prstGeom prst="line">
              <a:avLst/>
            </a:prstGeom>
            <a:noFill/>
            <a:ln w="0">
              <a:solidFill>
                <a:srgbClr val="000000"/>
              </a:solidFill>
              <a:round/>
              <a:headEnd/>
              <a:tailEnd/>
            </a:ln>
          </p:spPr>
          <p:txBody>
            <a:bodyPr/>
            <a:lstStyle/>
            <a:p>
              <a:endParaRPr lang="en-GB"/>
            </a:p>
          </p:txBody>
        </p:sp>
        <p:sp>
          <p:nvSpPr>
            <p:cNvPr id="19517" name="Line 62"/>
            <p:cNvSpPr>
              <a:spLocks noChangeShapeType="1"/>
            </p:cNvSpPr>
            <p:nvPr/>
          </p:nvSpPr>
          <p:spPr bwMode="auto">
            <a:xfrm flipV="1">
              <a:off x="4225" y="3091"/>
              <a:ext cx="1" cy="28"/>
            </a:xfrm>
            <a:prstGeom prst="line">
              <a:avLst/>
            </a:prstGeom>
            <a:noFill/>
            <a:ln w="0">
              <a:solidFill>
                <a:srgbClr val="000000"/>
              </a:solidFill>
              <a:round/>
              <a:headEnd/>
              <a:tailEnd/>
            </a:ln>
          </p:spPr>
          <p:txBody>
            <a:bodyPr/>
            <a:lstStyle/>
            <a:p>
              <a:endParaRPr lang="en-GB"/>
            </a:p>
          </p:txBody>
        </p:sp>
        <p:sp>
          <p:nvSpPr>
            <p:cNvPr id="19518" name="Line 63"/>
            <p:cNvSpPr>
              <a:spLocks noChangeShapeType="1"/>
            </p:cNvSpPr>
            <p:nvPr/>
          </p:nvSpPr>
          <p:spPr bwMode="auto">
            <a:xfrm flipV="1">
              <a:off x="4373" y="3091"/>
              <a:ext cx="1" cy="28"/>
            </a:xfrm>
            <a:prstGeom prst="line">
              <a:avLst/>
            </a:prstGeom>
            <a:noFill/>
            <a:ln w="0">
              <a:solidFill>
                <a:srgbClr val="000000"/>
              </a:solidFill>
              <a:round/>
              <a:headEnd/>
              <a:tailEnd/>
            </a:ln>
          </p:spPr>
          <p:txBody>
            <a:bodyPr/>
            <a:lstStyle/>
            <a:p>
              <a:endParaRPr lang="en-GB"/>
            </a:p>
          </p:txBody>
        </p:sp>
        <p:sp>
          <p:nvSpPr>
            <p:cNvPr id="19519" name="Line 64"/>
            <p:cNvSpPr>
              <a:spLocks noChangeShapeType="1"/>
            </p:cNvSpPr>
            <p:nvPr/>
          </p:nvSpPr>
          <p:spPr bwMode="auto">
            <a:xfrm flipV="1">
              <a:off x="4526" y="3091"/>
              <a:ext cx="1" cy="28"/>
            </a:xfrm>
            <a:prstGeom prst="line">
              <a:avLst/>
            </a:prstGeom>
            <a:noFill/>
            <a:ln w="0">
              <a:solidFill>
                <a:srgbClr val="000000"/>
              </a:solidFill>
              <a:round/>
              <a:headEnd/>
              <a:tailEnd/>
            </a:ln>
          </p:spPr>
          <p:txBody>
            <a:bodyPr/>
            <a:lstStyle/>
            <a:p>
              <a:endParaRPr lang="en-GB"/>
            </a:p>
          </p:txBody>
        </p:sp>
        <p:sp>
          <p:nvSpPr>
            <p:cNvPr id="19520" name="Line 65"/>
            <p:cNvSpPr>
              <a:spLocks noChangeShapeType="1"/>
            </p:cNvSpPr>
            <p:nvPr/>
          </p:nvSpPr>
          <p:spPr bwMode="auto">
            <a:xfrm flipV="1">
              <a:off x="4674" y="3091"/>
              <a:ext cx="1" cy="28"/>
            </a:xfrm>
            <a:prstGeom prst="line">
              <a:avLst/>
            </a:prstGeom>
            <a:noFill/>
            <a:ln w="0">
              <a:solidFill>
                <a:srgbClr val="000000"/>
              </a:solidFill>
              <a:round/>
              <a:headEnd/>
              <a:tailEnd/>
            </a:ln>
          </p:spPr>
          <p:txBody>
            <a:bodyPr/>
            <a:lstStyle/>
            <a:p>
              <a:endParaRPr lang="en-GB"/>
            </a:p>
          </p:txBody>
        </p:sp>
        <p:sp>
          <p:nvSpPr>
            <p:cNvPr id="19521" name="Line 66"/>
            <p:cNvSpPr>
              <a:spLocks noChangeShapeType="1"/>
            </p:cNvSpPr>
            <p:nvPr/>
          </p:nvSpPr>
          <p:spPr bwMode="auto">
            <a:xfrm flipV="1">
              <a:off x="4823" y="3091"/>
              <a:ext cx="1" cy="28"/>
            </a:xfrm>
            <a:prstGeom prst="line">
              <a:avLst/>
            </a:prstGeom>
            <a:noFill/>
            <a:ln w="0">
              <a:solidFill>
                <a:srgbClr val="000000"/>
              </a:solidFill>
              <a:round/>
              <a:headEnd/>
              <a:tailEnd/>
            </a:ln>
          </p:spPr>
          <p:txBody>
            <a:bodyPr/>
            <a:lstStyle/>
            <a:p>
              <a:endParaRPr lang="en-GB"/>
            </a:p>
          </p:txBody>
        </p:sp>
        <p:sp>
          <p:nvSpPr>
            <p:cNvPr id="19522" name="Line 67"/>
            <p:cNvSpPr>
              <a:spLocks noChangeShapeType="1"/>
            </p:cNvSpPr>
            <p:nvPr/>
          </p:nvSpPr>
          <p:spPr bwMode="auto">
            <a:xfrm flipV="1">
              <a:off x="4976" y="3091"/>
              <a:ext cx="1" cy="28"/>
            </a:xfrm>
            <a:prstGeom prst="line">
              <a:avLst/>
            </a:prstGeom>
            <a:noFill/>
            <a:ln w="0">
              <a:solidFill>
                <a:srgbClr val="000000"/>
              </a:solidFill>
              <a:round/>
              <a:headEnd/>
              <a:tailEnd/>
            </a:ln>
          </p:spPr>
          <p:txBody>
            <a:bodyPr/>
            <a:lstStyle/>
            <a:p>
              <a:endParaRPr lang="en-GB"/>
            </a:p>
          </p:txBody>
        </p:sp>
        <p:sp>
          <p:nvSpPr>
            <p:cNvPr id="19523" name="Line 68"/>
            <p:cNvSpPr>
              <a:spLocks noChangeShapeType="1"/>
            </p:cNvSpPr>
            <p:nvPr/>
          </p:nvSpPr>
          <p:spPr bwMode="auto">
            <a:xfrm flipV="1">
              <a:off x="5124" y="3091"/>
              <a:ext cx="1" cy="28"/>
            </a:xfrm>
            <a:prstGeom prst="line">
              <a:avLst/>
            </a:prstGeom>
            <a:noFill/>
            <a:ln w="0">
              <a:solidFill>
                <a:srgbClr val="000000"/>
              </a:solidFill>
              <a:round/>
              <a:headEnd/>
              <a:tailEnd/>
            </a:ln>
          </p:spPr>
          <p:txBody>
            <a:bodyPr/>
            <a:lstStyle/>
            <a:p>
              <a:endParaRPr lang="en-GB"/>
            </a:p>
          </p:txBody>
        </p:sp>
        <p:sp>
          <p:nvSpPr>
            <p:cNvPr id="19524" name="Line 69"/>
            <p:cNvSpPr>
              <a:spLocks noChangeShapeType="1"/>
            </p:cNvSpPr>
            <p:nvPr/>
          </p:nvSpPr>
          <p:spPr bwMode="auto">
            <a:xfrm flipV="1">
              <a:off x="5272" y="3091"/>
              <a:ext cx="1" cy="28"/>
            </a:xfrm>
            <a:prstGeom prst="line">
              <a:avLst/>
            </a:prstGeom>
            <a:noFill/>
            <a:ln w="0">
              <a:solidFill>
                <a:srgbClr val="000000"/>
              </a:solidFill>
              <a:round/>
              <a:headEnd/>
              <a:tailEnd/>
            </a:ln>
          </p:spPr>
          <p:txBody>
            <a:bodyPr/>
            <a:lstStyle/>
            <a:p>
              <a:endParaRPr lang="en-GB"/>
            </a:p>
          </p:txBody>
        </p:sp>
        <p:sp>
          <p:nvSpPr>
            <p:cNvPr id="19525" name="Line 70"/>
            <p:cNvSpPr>
              <a:spLocks noChangeShapeType="1"/>
            </p:cNvSpPr>
            <p:nvPr/>
          </p:nvSpPr>
          <p:spPr bwMode="auto">
            <a:xfrm flipV="1">
              <a:off x="5425" y="3091"/>
              <a:ext cx="1" cy="28"/>
            </a:xfrm>
            <a:prstGeom prst="line">
              <a:avLst/>
            </a:prstGeom>
            <a:noFill/>
            <a:ln w="0">
              <a:solidFill>
                <a:srgbClr val="000000"/>
              </a:solidFill>
              <a:round/>
              <a:headEnd/>
              <a:tailEnd/>
            </a:ln>
          </p:spPr>
          <p:txBody>
            <a:bodyPr/>
            <a:lstStyle/>
            <a:p>
              <a:endParaRPr lang="en-GB"/>
            </a:p>
          </p:txBody>
        </p:sp>
        <p:sp>
          <p:nvSpPr>
            <p:cNvPr id="19526" name="Line 71"/>
            <p:cNvSpPr>
              <a:spLocks noChangeShapeType="1"/>
            </p:cNvSpPr>
            <p:nvPr/>
          </p:nvSpPr>
          <p:spPr bwMode="auto">
            <a:xfrm flipV="1">
              <a:off x="5573" y="3091"/>
              <a:ext cx="1" cy="28"/>
            </a:xfrm>
            <a:prstGeom prst="line">
              <a:avLst/>
            </a:prstGeom>
            <a:noFill/>
            <a:ln w="0">
              <a:solidFill>
                <a:srgbClr val="000000"/>
              </a:solidFill>
              <a:round/>
              <a:headEnd/>
              <a:tailEnd/>
            </a:ln>
          </p:spPr>
          <p:txBody>
            <a:bodyPr/>
            <a:lstStyle/>
            <a:p>
              <a:endParaRPr lang="en-GB"/>
            </a:p>
          </p:txBody>
        </p:sp>
        <p:sp>
          <p:nvSpPr>
            <p:cNvPr id="19527" name="Rectangle 72"/>
            <p:cNvSpPr>
              <a:spLocks noChangeArrowheads="1"/>
            </p:cNvSpPr>
            <p:nvPr/>
          </p:nvSpPr>
          <p:spPr bwMode="auto">
            <a:xfrm>
              <a:off x="2322" y="3039"/>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a:t>
              </a:r>
              <a:endParaRPr lang="en-US">
                <a:latin typeface="Times New Roman" pitchFamily="18" charset="0"/>
              </a:endParaRPr>
            </a:p>
          </p:txBody>
        </p:sp>
        <p:sp>
          <p:nvSpPr>
            <p:cNvPr id="19528" name="Rectangle 73"/>
            <p:cNvSpPr>
              <a:spLocks noChangeArrowheads="1"/>
            </p:cNvSpPr>
            <p:nvPr/>
          </p:nvSpPr>
          <p:spPr bwMode="auto">
            <a:xfrm>
              <a:off x="2217" y="2857"/>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0.02</a:t>
              </a:r>
              <a:endParaRPr lang="en-US">
                <a:latin typeface="Times New Roman" pitchFamily="18" charset="0"/>
              </a:endParaRPr>
            </a:p>
          </p:txBody>
        </p:sp>
        <p:sp>
          <p:nvSpPr>
            <p:cNvPr id="19529" name="Rectangle 74"/>
            <p:cNvSpPr>
              <a:spLocks noChangeArrowheads="1"/>
            </p:cNvSpPr>
            <p:nvPr/>
          </p:nvSpPr>
          <p:spPr bwMode="auto">
            <a:xfrm>
              <a:off x="2217" y="2669"/>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0.04</a:t>
              </a:r>
              <a:endParaRPr lang="en-US">
                <a:latin typeface="Times New Roman" pitchFamily="18" charset="0"/>
              </a:endParaRPr>
            </a:p>
          </p:txBody>
        </p:sp>
        <p:sp>
          <p:nvSpPr>
            <p:cNvPr id="19530" name="Rectangle 75"/>
            <p:cNvSpPr>
              <a:spLocks noChangeArrowheads="1"/>
            </p:cNvSpPr>
            <p:nvPr/>
          </p:nvSpPr>
          <p:spPr bwMode="auto">
            <a:xfrm>
              <a:off x="2217" y="2487"/>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0.06</a:t>
              </a:r>
              <a:endParaRPr lang="en-US">
                <a:latin typeface="Times New Roman" pitchFamily="18" charset="0"/>
              </a:endParaRPr>
            </a:p>
          </p:txBody>
        </p:sp>
        <p:sp>
          <p:nvSpPr>
            <p:cNvPr id="19531" name="Rectangle 76"/>
            <p:cNvSpPr>
              <a:spLocks noChangeArrowheads="1"/>
            </p:cNvSpPr>
            <p:nvPr/>
          </p:nvSpPr>
          <p:spPr bwMode="auto">
            <a:xfrm>
              <a:off x="2217" y="2298"/>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0.08</a:t>
              </a:r>
              <a:endParaRPr lang="en-US">
                <a:latin typeface="Times New Roman" pitchFamily="18" charset="0"/>
              </a:endParaRPr>
            </a:p>
          </p:txBody>
        </p:sp>
        <p:sp>
          <p:nvSpPr>
            <p:cNvPr id="19532" name="Rectangle 77"/>
            <p:cNvSpPr>
              <a:spLocks noChangeArrowheads="1"/>
            </p:cNvSpPr>
            <p:nvPr/>
          </p:nvSpPr>
          <p:spPr bwMode="auto">
            <a:xfrm>
              <a:off x="2260" y="2116"/>
              <a:ext cx="122"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0.1</a:t>
              </a:r>
              <a:endParaRPr lang="en-US">
                <a:latin typeface="Times New Roman" pitchFamily="18" charset="0"/>
              </a:endParaRPr>
            </a:p>
          </p:txBody>
        </p:sp>
        <p:sp>
          <p:nvSpPr>
            <p:cNvPr id="19533" name="Rectangle 78"/>
            <p:cNvSpPr>
              <a:spLocks noChangeArrowheads="1"/>
            </p:cNvSpPr>
            <p:nvPr/>
          </p:nvSpPr>
          <p:spPr bwMode="auto">
            <a:xfrm>
              <a:off x="2217" y="1928"/>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0.12</a:t>
              </a:r>
              <a:endParaRPr lang="en-US">
                <a:latin typeface="Times New Roman" pitchFamily="18" charset="0"/>
              </a:endParaRPr>
            </a:p>
          </p:txBody>
        </p:sp>
        <p:sp>
          <p:nvSpPr>
            <p:cNvPr id="19534" name="Rectangle 79"/>
            <p:cNvSpPr>
              <a:spLocks noChangeArrowheads="1"/>
            </p:cNvSpPr>
            <p:nvPr/>
          </p:nvSpPr>
          <p:spPr bwMode="auto">
            <a:xfrm>
              <a:off x="2217" y="1746"/>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0.14</a:t>
              </a:r>
              <a:endParaRPr lang="en-US">
                <a:latin typeface="Times New Roman" pitchFamily="18" charset="0"/>
              </a:endParaRPr>
            </a:p>
          </p:txBody>
        </p:sp>
        <p:sp>
          <p:nvSpPr>
            <p:cNvPr id="19535" name="Rectangle 80"/>
            <p:cNvSpPr>
              <a:spLocks noChangeArrowheads="1"/>
            </p:cNvSpPr>
            <p:nvPr/>
          </p:nvSpPr>
          <p:spPr bwMode="auto">
            <a:xfrm>
              <a:off x="2217" y="1558"/>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0.16</a:t>
              </a:r>
              <a:endParaRPr lang="en-US">
                <a:latin typeface="Times New Roman" pitchFamily="18" charset="0"/>
              </a:endParaRPr>
            </a:p>
          </p:txBody>
        </p:sp>
        <p:sp>
          <p:nvSpPr>
            <p:cNvPr id="19536" name="Rectangle 81"/>
            <p:cNvSpPr>
              <a:spLocks noChangeArrowheads="1"/>
            </p:cNvSpPr>
            <p:nvPr/>
          </p:nvSpPr>
          <p:spPr bwMode="auto">
            <a:xfrm>
              <a:off x="2217" y="1375"/>
              <a:ext cx="17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0.18</a:t>
              </a:r>
              <a:endParaRPr lang="en-US">
                <a:latin typeface="Times New Roman" pitchFamily="18" charset="0"/>
              </a:endParaRPr>
            </a:p>
          </p:txBody>
        </p:sp>
        <p:sp>
          <p:nvSpPr>
            <p:cNvPr id="19537" name="Rectangle 82"/>
            <p:cNvSpPr>
              <a:spLocks noChangeArrowheads="1"/>
            </p:cNvSpPr>
            <p:nvPr/>
          </p:nvSpPr>
          <p:spPr bwMode="auto">
            <a:xfrm>
              <a:off x="2260" y="1187"/>
              <a:ext cx="122"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0.2</a:t>
              </a:r>
              <a:endParaRPr lang="en-US">
                <a:latin typeface="Times New Roman" pitchFamily="18" charset="0"/>
              </a:endParaRPr>
            </a:p>
          </p:txBody>
        </p:sp>
        <p:sp>
          <p:nvSpPr>
            <p:cNvPr id="19538" name="Rectangle 83"/>
            <p:cNvSpPr>
              <a:spLocks noChangeArrowheads="1"/>
            </p:cNvSpPr>
            <p:nvPr/>
          </p:nvSpPr>
          <p:spPr bwMode="auto">
            <a:xfrm>
              <a:off x="2484"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0</a:t>
              </a:r>
              <a:endParaRPr lang="en-US">
                <a:latin typeface="Times New Roman" pitchFamily="18" charset="0"/>
              </a:endParaRPr>
            </a:p>
          </p:txBody>
        </p:sp>
        <p:sp>
          <p:nvSpPr>
            <p:cNvPr id="19539" name="Rectangle 84"/>
            <p:cNvSpPr>
              <a:spLocks noChangeArrowheads="1"/>
            </p:cNvSpPr>
            <p:nvPr/>
          </p:nvSpPr>
          <p:spPr bwMode="auto">
            <a:xfrm>
              <a:off x="2633"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a:t>
              </a:r>
              <a:endParaRPr lang="en-US">
                <a:latin typeface="Times New Roman" pitchFamily="18" charset="0"/>
              </a:endParaRPr>
            </a:p>
          </p:txBody>
        </p:sp>
        <p:sp>
          <p:nvSpPr>
            <p:cNvPr id="19540" name="Rectangle 85"/>
            <p:cNvSpPr>
              <a:spLocks noChangeArrowheads="1"/>
            </p:cNvSpPr>
            <p:nvPr/>
          </p:nvSpPr>
          <p:spPr bwMode="auto">
            <a:xfrm>
              <a:off x="2781"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2</a:t>
              </a:r>
              <a:endParaRPr lang="en-US">
                <a:latin typeface="Times New Roman" pitchFamily="18" charset="0"/>
              </a:endParaRPr>
            </a:p>
          </p:txBody>
        </p:sp>
        <p:sp>
          <p:nvSpPr>
            <p:cNvPr id="19541" name="Rectangle 86"/>
            <p:cNvSpPr>
              <a:spLocks noChangeArrowheads="1"/>
            </p:cNvSpPr>
            <p:nvPr/>
          </p:nvSpPr>
          <p:spPr bwMode="auto">
            <a:xfrm>
              <a:off x="2934"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3</a:t>
              </a:r>
              <a:endParaRPr lang="en-US">
                <a:latin typeface="Times New Roman" pitchFamily="18" charset="0"/>
              </a:endParaRPr>
            </a:p>
          </p:txBody>
        </p:sp>
        <p:sp>
          <p:nvSpPr>
            <p:cNvPr id="19542" name="Rectangle 87"/>
            <p:cNvSpPr>
              <a:spLocks noChangeArrowheads="1"/>
            </p:cNvSpPr>
            <p:nvPr/>
          </p:nvSpPr>
          <p:spPr bwMode="auto">
            <a:xfrm>
              <a:off x="3082"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4</a:t>
              </a:r>
              <a:endParaRPr lang="en-US">
                <a:latin typeface="Times New Roman" pitchFamily="18" charset="0"/>
              </a:endParaRPr>
            </a:p>
          </p:txBody>
        </p:sp>
        <p:sp>
          <p:nvSpPr>
            <p:cNvPr id="19543" name="Rectangle 88"/>
            <p:cNvSpPr>
              <a:spLocks noChangeArrowheads="1"/>
            </p:cNvSpPr>
            <p:nvPr/>
          </p:nvSpPr>
          <p:spPr bwMode="auto">
            <a:xfrm>
              <a:off x="3230"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5</a:t>
              </a:r>
              <a:endParaRPr lang="en-US">
                <a:latin typeface="Times New Roman" pitchFamily="18" charset="0"/>
              </a:endParaRPr>
            </a:p>
          </p:txBody>
        </p:sp>
        <p:sp>
          <p:nvSpPr>
            <p:cNvPr id="19544" name="Rectangle 89"/>
            <p:cNvSpPr>
              <a:spLocks noChangeArrowheads="1"/>
            </p:cNvSpPr>
            <p:nvPr/>
          </p:nvSpPr>
          <p:spPr bwMode="auto">
            <a:xfrm>
              <a:off x="3383"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6</a:t>
              </a:r>
              <a:endParaRPr lang="en-US">
                <a:latin typeface="Times New Roman" pitchFamily="18" charset="0"/>
              </a:endParaRPr>
            </a:p>
          </p:txBody>
        </p:sp>
        <p:sp>
          <p:nvSpPr>
            <p:cNvPr id="19545" name="Rectangle 90"/>
            <p:cNvSpPr>
              <a:spLocks noChangeArrowheads="1"/>
            </p:cNvSpPr>
            <p:nvPr/>
          </p:nvSpPr>
          <p:spPr bwMode="auto">
            <a:xfrm>
              <a:off x="3532"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7</a:t>
              </a:r>
              <a:endParaRPr lang="en-US">
                <a:latin typeface="Times New Roman" pitchFamily="18" charset="0"/>
              </a:endParaRPr>
            </a:p>
          </p:txBody>
        </p:sp>
        <p:sp>
          <p:nvSpPr>
            <p:cNvPr id="19546" name="Rectangle 91"/>
            <p:cNvSpPr>
              <a:spLocks noChangeArrowheads="1"/>
            </p:cNvSpPr>
            <p:nvPr/>
          </p:nvSpPr>
          <p:spPr bwMode="auto">
            <a:xfrm>
              <a:off x="3680"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8</a:t>
              </a:r>
              <a:endParaRPr lang="en-US">
                <a:latin typeface="Times New Roman" pitchFamily="18" charset="0"/>
              </a:endParaRPr>
            </a:p>
          </p:txBody>
        </p:sp>
        <p:sp>
          <p:nvSpPr>
            <p:cNvPr id="19547" name="Rectangle 92"/>
            <p:cNvSpPr>
              <a:spLocks noChangeArrowheads="1"/>
            </p:cNvSpPr>
            <p:nvPr/>
          </p:nvSpPr>
          <p:spPr bwMode="auto">
            <a:xfrm>
              <a:off x="3833" y="3170"/>
              <a:ext cx="4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9</a:t>
              </a:r>
              <a:endParaRPr lang="en-US">
                <a:latin typeface="Times New Roman" pitchFamily="18" charset="0"/>
              </a:endParaRPr>
            </a:p>
          </p:txBody>
        </p:sp>
        <p:sp>
          <p:nvSpPr>
            <p:cNvPr id="19548" name="Rectangle 93"/>
            <p:cNvSpPr>
              <a:spLocks noChangeArrowheads="1"/>
            </p:cNvSpPr>
            <p:nvPr/>
          </p:nvSpPr>
          <p:spPr bwMode="auto">
            <a:xfrm>
              <a:off x="3957"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10</a:t>
              </a:r>
              <a:endParaRPr lang="en-US">
                <a:latin typeface="Times New Roman" pitchFamily="18" charset="0"/>
              </a:endParaRPr>
            </a:p>
          </p:txBody>
        </p:sp>
        <p:sp>
          <p:nvSpPr>
            <p:cNvPr id="19549" name="Rectangle 94"/>
            <p:cNvSpPr>
              <a:spLocks noChangeArrowheads="1"/>
            </p:cNvSpPr>
            <p:nvPr/>
          </p:nvSpPr>
          <p:spPr bwMode="auto">
            <a:xfrm>
              <a:off x="4105"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11</a:t>
              </a:r>
              <a:endParaRPr lang="en-US">
                <a:latin typeface="Times New Roman" pitchFamily="18" charset="0"/>
              </a:endParaRPr>
            </a:p>
          </p:txBody>
        </p:sp>
        <p:sp>
          <p:nvSpPr>
            <p:cNvPr id="19550" name="Rectangle 95"/>
            <p:cNvSpPr>
              <a:spLocks noChangeArrowheads="1"/>
            </p:cNvSpPr>
            <p:nvPr/>
          </p:nvSpPr>
          <p:spPr bwMode="auto">
            <a:xfrm>
              <a:off x="4258"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12</a:t>
              </a:r>
              <a:endParaRPr lang="en-US">
                <a:latin typeface="Times New Roman" pitchFamily="18" charset="0"/>
              </a:endParaRPr>
            </a:p>
          </p:txBody>
        </p:sp>
        <p:sp>
          <p:nvSpPr>
            <p:cNvPr id="19551" name="Rectangle 96"/>
            <p:cNvSpPr>
              <a:spLocks noChangeArrowheads="1"/>
            </p:cNvSpPr>
            <p:nvPr/>
          </p:nvSpPr>
          <p:spPr bwMode="auto">
            <a:xfrm>
              <a:off x="4407"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13</a:t>
              </a:r>
              <a:endParaRPr lang="en-US">
                <a:latin typeface="Times New Roman" pitchFamily="18" charset="0"/>
              </a:endParaRPr>
            </a:p>
          </p:txBody>
        </p:sp>
        <p:sp>
          <p:nvSpPr>
            <p:cNvPr id="19552" name="Rectangle 97"/>
            <p:cNvSpPr>
              <a:spLocks noChangeArrowheads="1"/>
            </p:cNvSpPr>
            <p:nvPr/>
          </p:nvSpPr>
          <p:spPr bwMode="auto">
            <a:xfrm>
              <a:off x="4555"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14</a:t>
              </a:r>
              <a:endParaRPr lang="en-US">
                <a:latin typeface="Times New Roman" pitchFamily="18" charset="0"/>
              </a:endParaRPr>
            </a:p>
          </p:txBody>
        </p:sp>
        <p:sp>
          <p:nvSpPr>
            <p:cNvPr id="19553" name="Rectangle 98"/>
            <p:cNvSpPr>
              <a:spLocks noChangeArrowheads="1"/>
            </p:cNvSpPr>
            <p:nvPr/>
          </p:nvSpPr>
          <p:spPr bwMode="auto">
            <a:xfrm>
              <a:off x="4708"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15</a:t>
              </a:r>
              <a:endParaRPr lang="en-US">
                <a:latin typeface="Times New Roman" pitchFamily="18" charset="0"/>
              </a:endParaRPr>
            </a:p>
          </p:txBody>
        </p:sp>
        <p:sp>
          <p:nvSpPr>
            <p:cNvPr id="19554" name="Rectangle 99"/>
            <p:cNvSpPr>
              <a:spLocks noChangeArrowheads="1"/>
            </p:cNvSpPr>
            <p:nvPr/>
          </p:nvSpPr>
          <p:spPr bwMode="auto">
            <a:xfrm>
              <a:off x="4856"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16</a:t>
              </a:r>
              <a:endParaRPr lang="en-US">
                <a:latin typeface="Times New Roman" pitchFamily="18" charset="0"/>
              </a:endParaRPr>
            </a:p>
          </p:txBody>
        </p:sp>
        <p:sp>
          <p:nvSpPr>
            <p:cNvPr id="19555" name="Rectangle 100"/>
            <p:cNvSpPr>
              <a:spLocks noChangeArrowheads="1"/>
            </p:cNvSpPr>
            <p:nvPr/>
          </p:nvSpPr>
          <p:spPr bwMode="auto">
            <a:xfrm>
              <a:off x="5004"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17</a:t>
              </a:r>
              <a:endParaRPr lang="en-US">
                <a:latin typeface="Times New Roman" pitchFamily="18" charset="0"/>
              </a:endParaRPr>
            </a:p>
          </p:txBody>
        </p:sp>
        <p:sp>
          <p:nvSpPr>
            <p:cNvPr id="19556" name="Rectangle 101"/>
            <p:cNvSpPr>
              <a:spLocks noChangeArrowheads="1"/>
            </p:cNvSpPr>
            <p:nvPr/>
          </p:nvSpPr>
          <p:spPr bwMode="auto">
            <a:xfrm>
              <a:off x="5157"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18</a:t>
              </a:r>
              <a:endParaRPr lang="en-US">
                <a:latin typeface="Times New Roman" pitchFamily="18" charset="0"/>
              </a:endParaRPr>
            </a:p>
          </p:txBody>
        </p:sp>
        <p:sp>
          <p:nvSpPr>
            <p:cNvPr id="19557" name="Rectangle 102"/>
            <p:cNvSpPr>
              <a:spLocks noChangeArrowheads="1"/>
            </p:cNvSpPr>
            <p:nvPr/>
          </p:nvSpPr>
          <p:spPr bwMode="auto">
            <a:xfrm>
              <a:off x="5305"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19</a:t>
              </a:r>
              <a:endParaRPr lang="en-US">
                <a:latin typeface="Times New Roman" pitchFamily="18" charset="0"/>
              </a:endParaRPr>
            </a:p>
          </p:txBody>
        </p:sp>
        <p:sp>
          <p:nvSpPr>
            <p:cNvPr id="19558" name="Rectangle 103"/>
            <p:cNvSpPr>
              <a:spLocks noChangeArrowheads="1"/>
            </p:cNvSpPr>
            <p:nvPr/>
          </p:nvSpPr>
          <p:spPr bwMode="auto">
            <a:xfrm>
              <a:off x="5454" y="3170"/>
              <a:ext cx="9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20</a:t>
              </a:r>
              <a:endParaRPr lang="en-US">
                <a:latin typeface="Times New Roman" pitchFamily="18" charset="0"/>
              </a:endParaRPr>
            </a:p>
          </p:txBody>
        </p:sp>
        <p:sp>
          <p:nvSpPr>
            <p:cNvPr id="19559" name="Rectangle 104"/>
            <p:cNvSpPr>
              <a:spLocks noChangeArrowheads="1"/>
            </p:cNvSpPr>
            <p:nvPr/>
          </p:nvSpPr>
          <p:spPr bwMode="auto">
            <a:xfrm>
              <a:off x="3895" y="3324"/>
              <a:ext cx="495" cy="136"/>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Arial" charset="0"/>
                </a:rPr>
                <a:t>Event (</a:t>
              </a:r>
              <a:r>
                <a:rPr lang="en-US" sz="1400" b="1" dirty="0" err="1" smtClean="0">
                  <a:solidFill>
                    <a:srgbClr val="000000"/>
                  </a:solidFill>
                  <a:latin typeface="Arial" charset="0"/>
                </a:rPr>
                <a:t>xz</a:t>
              </a:r>
              <a:endParaRPr lang="en-US" sz="1400" dirty="0">
                <a:latin typeface="Times New Roman" pitchFamily="18" charset="0"/>
              </a:endParaRPr>
            </a:p>
          </p:txBody>
        </p:sp>
        <p:sp>
          <p:nvSpPr>
            <p:cNvPr id="19560" name="Rectangle 105"/>
            <p:cNvSpPr>
              <a:spLocks noChangeArrowheads="1"/>
            </p:cNvSpPr>
            <p:nvPr/>
          </p:nvSpPr>
          <p:spPr bwMode="auto">
            <a:xfrm rot="-5400000">
              <a:off x="1860" y="2037"/>
              <a:ext cx="57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charset="0"/>
                </a:rPr>
                <a:t>Probability</a:t>
              </a:r>
              <a:endParaRPr lang="en-US" sz="1400">
                <a:latin typeface="Times New Roman" pitchFamily="18" charset="0"/>
              </a:endParaRPr>
            </a:p>
          </p:txBody>
        </p:sp>
      </p:grpSp>
      <p:graphicFrame>
        <p:nvGraphicFramePr>
          <p:cNvPr id="200707" name="Object 3"/>
          <p:cNvGraphicFramePr>
            <a:graphicFrameLocks noChangeAspect="1"/>
          </p:cNvGraphicFramePr>
          <p:nvPr>
            <p:extLst>
              <p:ext uri="{D42A27DB-BD31-4B8C-83A1-F6EECF244321}">
                <p14:modId xmlns:p14="http://schemas.microsoft.com/office/powerpoint/2010/main" val="505297606"/>
              </p:ext>
            </p:extLst>
          </p:nvPr>
        </p:nvGraphicFramePr>
        <p:xfrm>
          <a:off x="519113" y="1281113"/>
          <a:ext cx="3455987" cy="2279650"/>
        </p:xfrm>
        <a:graphic>
          <a:graphicData uri="http://schemas.openxmlformats.org/presentationml/2006/ole">
            <mc:AlternateContent xmlns:mc="http://schemas.openxmlformats.org/markup-compatibility/2006">
              <mc:Choice xmlns:v="urn:schemas-microsoft-com:vml" Requires="v">
                <p:oleObj spid="_x0000_s19482" name="Equation" r:id="rId4" imgW="1790640" imgH="1180800" progId="Equation.3">
                  <p:embed/>
                </p:oleObj>
              </mc:Choice>
              <mc:Fallback>
                <p:oleObj name="Equation" r:id="rId4" imgW="1790640" imgH="1180800" progId="Equation.3">
                  <p:embed/>
                  <p:pic>
                    <p:nvPicPr>
                      <p:cNvPr id="0" name="Object 3"/>
                      <p:cNvPicPr>
                        <a:picLocks noChangeAspect="1" noChangeArrowheads="1"/>
                      </p:cNvPicPr>
                      <p:nvPr/>
                    </p:nvPicPr>
                    <p:blipFill>
                      <a:blip r:embed="rId5"/>
                      <a:srcRect/>
                      <a:stretch>
                        <a:fillRect/>
                      </a:stretch>
                    </p:blipFill>
                    <p:spPr bwMode="auto">
                      <a:xfrm>
                        <a:off x="519113" y="1281113"/>
                        <a:ext cx="3455987" cy="227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Text Box 4"/>
          <p:cNvSpPr txBox="1">
            <a:spLocks noChangeArrowheads="1"/>
          </p:cNvSpPr>
          <p:nvPr/>
        </p:nvSpPr>
        <p:spPr bwMode="auto">
          <a:xfrm>
            <a:off x="515937" y="3962400"/>
            <a:ext cx="2684463" cy="1938338"/>
          </a:xfrm>
          <a:prstGeom prst="rect">
            <a:avLst/>
          </a:prstGeom>
          <a:noFill/>
          <a:ln w="9525">
            <a:noFill/>
            <a:miter lim="800000"/>
            <a:headEnd/>
            <a:tailEnd/>
          </a:ln>
        </p:spPr>
        <p:txBody>
          <a:bodyPr wrap="none">
            <a:spAutoFit/>
          </a:bodyPr>
          <a:lstStyle/>
          <a:p>
            <a:r>
              <a:rPr lang="en-US" sz="2400" i="1" dirty="0" smtClean="0">
                <a:latin typeface="Times New Roman" pitchFamily="18" charset="0"/>
              </a:rPr>
              <a:t>E[z]</a:t>
            </a:r>
            <a:r>
              <a:rPr lang="en-US" sz="2400" dirty="0" smtClean="0">
                <a:latin typeface="Times New Roman" pitchFamily="18" charset="0"/>
              </a:rPr>
              <a:t> </a:t>
            </a:r>
            <a:r>
              <a:rPr lang="en-US" sz="2400" dirty="0">
                <a:latin typeface="Times New Roman" pitchFamily="18" charset="0"/>
              </a:rPr>
              <a:t>= </a:t>
            </a:r>
            <a:r>
              <a:rPr lang="en-US" sz="2400" i="1" dirty="0" err="1">
                <a:latin typeface="Times New Roman" pitchFamily="18" charset="0"/>
              </a:rPr>
              <a:t>np</a:t>
            </a:r>
            <a:endParaRPr lang="en-US" sz="2400" i="1" dirty="0">
              <a:latin typeface="Times New Roman" pitchFamily="18" charset="0"/>
            </a:endParaRPr>
          </a:p>
          <a:p>
            <a:r>
              <a:rPr lang="en-US" sz="2400" i="1" dirty="0">
                <a:latin typeface="Times New Roman" pitchFamily="18" charset="0"/>
              </a:rPr>
              <a:t>Variance</a:t>
            </a:r>
            <a:r>
              <a:rPr lang="en-US" sz="2400" dirty="0">
                <a:latin typeface="Times New Roman" pitchFamily="18" charset="0"/>
              </a:rPr>
              <a:t> =</a:t>
            </a:r>
            <a:r>
              <a:rPr lang="en-US" sz="2400" i="1" dirty="0" err="1">
                <a:latin typeface="Times New Roman" pitchFamily="18" charset="0"/>
              </a:rPr>
              <a:t>np</a:t>
            </a:r>
            <a:r>
              <a:rPr lang="en-US" sz="2400" i="1" dirty="0">
                <a:latin typeface="Times New Roman" pitchFamily="18" charset="0"/>
              </a:rPr>
              <a:t>(1-p)</a:t>
            </a:r>
          </a:p>
          <a:p>
            <a:endParaRPr lang="en-US" sz="2400" i="1" dirty="0">
              <a:latin typeface="Times New Roman" pitchFamily="18" charset="0"/>
            </a:endParaRPr>
          </a:p>
          <a:p>
            <a:r>
              <a:rPr lang="en-US" sz="2400" i="1" dirty="0">
                <a:latin typeface="Times New Roman" pitchFamily="18" charset="0"/>
              </a:rPr>
              <a:t>n = number of trials</a:t>
            </a:r>
          </a:p>
          <a:p>
            <a:r>
              <a:rPr lang="en-US" sz="2400" i="1" dirty="0">
                <a:latin typeface="Times New Roman" pitchFamily="18" charset="0"/>
              </a:rPr>
              <a:t>p = prob. of success</a:t>
            </a:r>
          </a:p>
        </p:txBody>
      </p:sp>
      <p:sp>
        <p:nvSpPr>
          <p:cNvPr id="19463" name="Rectangle 6"/>
          <p:cNvSpPr>
            <a:spLocks noChangeArrowheads="1"/>
          </p:cNvSpPr>
          <p:nvPr/>
        </p:nvSpPr>
        <p:spPr bwMode="auto">
          <a:xfrm>
            <a:off x="227013" y="6243638"/>
            <a:ext cx="8454559" cy="461665"/>
          </a:xfrm>
          <a:prstGeom prst="rect">
            <a:avLst/>
          </a:prstGeom>
          <a:noFill/>
          <a:ln w="9525">
            <a:noFill/>
            <a:miter lim="800000"/>
            <a:headEnd/>
            <a:tailEnd/>
          </a:ln>
        </p:spPr>
        <p:txBody>
          <a:bodyPr wrap="none">
            <a:spAutoFit/>
          </a:bodyPr>
          <a:lstStyle/>
          <a:p>
            <a:r>
              <a:rPr lang="en-US" sz="2400" dirty="0">
                <a:solidFill>
                  <a:schemeClr val="tx2"/>
                </a:solidFill>
                <a:latin typeface="Arial" charset="0"/>
              </a:rPr>
              <a:t>Example: Probability of survival derived from </a:t>
            </a:r>
            <a:r>
              <a:rPr lang="en-US" sz="2400" dirty="0" smtClean="0">
                <a:solidFill>
                  <a:schemeClr val="tx2"/>
                </a:solidFill>
                <a:latin typeface="Arial" charset="0"/>
              </a:rPr>
              <a:t>population </a:t>
            </a:r>
            <a:r>
              <a:rPr lang="en-US" sz="2400" dirty="0">
                <a:solidFill>
                  <a:schemeClr val="tx2"/>
                </a:solidFill>
                <a:latin typeface="Arial" charset="0"/>
              </a:rPr>
              <a:t>data</a:t>
            </a:r>
          </a:p>
        </p:txBody>
      </p:sp>
      <p:sp>
        <p:nvSpPr>
          <p:cNvPr id="19464" name="Text Box 8"/>
          <p:cNvSpPr txBox="1">
            <a:spLocks noChangeArrowheads="1"/>
          </p:cNvSpPr>
          <p:nvPr/>
        </p:nvSpPr>
        <p:spPr bwMode="auto">
          <a:xfrm>
            <a:off x="7223125" y="1995488"/>
            <a:ext cx="898525" cy="701675"/>
          </a:xfrm>
          <a:prstGeom prst="rect">
            <a:avLst/>
          </a:prstGeom>
          <a:noFill/>
          <a:ln w="9525">
            <a:noFill/>
            <a:miter lim="800000"/>
            <a:headEnd/>
            <a:tailEnd/>
          </a:ln>
        </p:spPr>
        <p:txBody>
          <a:bodyPr wrap="none">
            <a:spAutoFit/>
          </a:bodyPr>
          <a:lstStyle/>
          <a:p>
            <a:r>
              <a:rPr lang="en-US" sz="2000" i="1">
                <a:latin typeface="Times New Roman" pitchFamily="18" charset="0"/>
              </a:rPr>
              <a:t>n</a:t>
            </a:r>
            <a:r>
              <a:rPr lang="en-US" sz="2000">
                <a:latin typeface="Times New Roman" pitchFamily="18" charset="0"/>
              </a:rPr>
              <a:t> =20</a:t>
            </a:r>
          </a:p>
          <a:p>
            <a:r>
              <a:rPr lang="en-US" sz="2000" i="1">
                <a:latin typeface="Times New Roman" pitchFamily="18" charset="0"/>
              </a:rPr>
              <a:t>p</a:t>
            </a:r>
            <a:r>
              <a:rPr lang="en-US" sz="2000">
                <a:latin typeface="Times New Roman" pitchFamily="18" charset="0"/>
              </a:rPr>
              <a:t> = 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484" name="Rectangle 2"/>
          <p:cNvSpPr>
            <a:spLocks noGrp="1" noChangeArrowheads="1"/>
          </p:cNvSpPr>
          <p:nvPr>
            <p:ph type="title"/>
          </p:nvPr>
        </p:nvSpPr>
        <p:spPr>
          <a:xfrm>
            <a:off x="152400" y="-76200"/>
            <a:ext cx="8915400" cy="1143000"/>
          </a:xfrm>
        </p:spPr>
        <p:txBody>
          <a:bodyPr/>
          <a:lstStyle/>
          <a:p>
            <a:pPr eaLnBrk="1" hangingPunct="1"/>
            <a:r>
              <a:rPr lang="en-US" sz="2800" dirty="0" smtClean="0"/>
              <a:t>Binomial distribution: Number of successes in n trials (Discrete events can take one of two values)</a:t>
            </a:r>
          </a:p>
        </p:txBody>
      </p:sp>
      <p:graphicFrame>
        <p:nvGraphicFramePr>
          <p:cNvPr id="200707" name="Object 3"/>
          <p:cNvGraphicFramePr>
            <a:graphicFrameLocks noChangeAspect="1"/>
          </p:cNvGraphicFramePr>
          <p:nvPr>
            <p:extLst>
              <p:ext uri="{D42A27DB-BD31-4B8C-83A1-F6EECF244321}">
                <p14:modId xmlns:p14="http://schemas.microsoft.com/office/powerpoint/2010/main" val="879249356"/>
              </p:ext>
            </p:extLst>
          </p:nvPr>
        </p:nvGraphicFramePr>
        <p:xfrm>
          <a:off x="766763" y="1504950"/>
          <a:ext cx="3459162" cy="2281238"/>
        </p:xfrm>
        <a:graphic>
          <a:graphicData uri="http://schemas.openxmlformats.org/presentationml/2006/ole">
            <mc:AlternateContent xmlns:mc="http://schemas.openxmlformats.org/markup-compatibility/2006">
              <mc:Choice xmlns:v="urn:schemas-microsoft-com:vml" Requires="v">
                <p:oleObj spid="_x0000_s20506" name="Equation" r:id="rId4" imgW="1790640" imgH="1180800" progId="Equation.3">
                  <p:embed/>
                </p:oleObj>
              </mc:Choice>
              <mc:Fallback>
                <p:oleObj name="Equation" r:id="rId4" imgW="1790640" imgH="1180800" progId="Equation.3">
                  <p:embed/>
                  <p:pic>
                    <p:nvPicPr>
                      <p:cNvPr id="0" name="Object 3"/>
                      <p:cNvPicPr>
                        <a:picLocks noChangeAspect="1" noChangeArrowheads="1"/>
                      </p:cNvPicPr>
                      <p:nvPr/>
                    </p:nvPicPr>
                    <p:blipFill>
                      <a:blip r:embed="rId5"/>
                      <a:srcRect/>
                      <a:stretch>
                        <a:fillRect/>
                      </a:stretch>
                    </p:blipFill>
                    <p:spPr bwMode="auto">
                      <a:xfrm>
                        <a:off x="766763" y="1504950"/>
                        <a:ext cx="3459162" cy="228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Text Box 4"/>
          <p:cNvSpPr txBox="1">
            <a:spLocks noChangeArrowheads="1"/>
          </p:cNvSpPr>
          <p:nvPr/>
        </p:nvSpPr>
        <p:spPr bwMode="auto">
          <a:xfrm>
            <a:off x="477838" y="4233863"/>
            <a:ext cx="2683748" cy="2308324"/>
          </a:xfrm>
          <a:prstGeom prst="rect">
            <a:avLst/>
          </a:prstGeom>
          <a:noFill/>
          <a:ln w="9525">
            <a:noFill/>
            <a:miter lim="800000"/>
            <a:headEnd/>
            <a:tailEnd/>
          </a:ln>
        </p:spPr>
        <p:txBody>
          <a:bodyPr wrap="none">
            <a:spAutoFit/>
          </a:bodyPr>
          <a:lstStyle/>
          <a:p>
            <a:r>
              <a:rPr lang="en-US" sz="2400" i="1" dirty="0">
                <a:latin typeface="Times New Roman" pitchFamily="18" charset="0"/>
              </a:rPr>
              <a:t>E[x]</a:t>
            </a:r>
            <a:r>
              <a:rPr lang="en-US" sz="2400" dirty="0">
                <a:latin typeface="Times New Roman" pitchFamily="18" charset="0"/>
              </a:rPr>
              <a:t> = </a:t>
            </a:r>
            <a:r>
              <a:rPr lang="en-US" sz="2400" i="1" dirty="0" err="1">
                <a:latin typeface="Times New Roman" pitchFamily="18" charset="0"/>
              </a:rPr>
              <a:t>np</a:t>
            </a:r>
            <a:endParaRPr lang="en-US" sz="2400" i="1" dirty="0">
              <a:latin typeface="Times New Roman" pitchFamily="18" charset="0"/>
            </a:endParaRPr>
          </a:p>
          <a:p>
            <a:r>
              <a:rPr lang="en-US" sz="2400" i="1" dirty="0">
                <a:latin typeface="Times New Roman" pitchFamily="18" charset="0"/>
              </a:rPr>
              <a:t>Variance</a:t>
            </a:r>
            <a:r>
              <a:rPr lang="en-US" sz="2400" dirty="0">
                <a:latin typeface="Times New Roman" pitchFamily="18" charset="0"/>
              </a:rPr>
              <a:t> =</a:t>
            </a:r>
            <a:r>
              <a:rPr lang="en-US" sz="2400" i="1" dirty="0" err="1">
                <a:latin typeface="Times New Roman" pitchFamily="18" charset="0"/>
              </a:rPr>
              <a:t>np</a:t>
            </a:r>
            <a:r>
              <a:rPr lang="en-US" sz="2400" i="1" dirty="0">
                <a:latin typeface="Times New Roman" pitchFamily="18" charset="0"/>
              </a:rPr>
              <a:t>(1-p)</a:t>
            </a:r>
          </a:p>
          <a:p>
            <a:endParaRPr lang="en-US" sz="2400" i="1" dirty="0">
              <a:latin typeface="Times New Roman" pitchFamily="18" charset="0"/>
            </a:endParaRPr>
          </a:p>
          <a:p>
            <a:r>
              <a:rPr lang="en-US" sz="2400" i="1" dirty="0">
                <a:latin typeface="Times New Roman" pitchFamily="18" charset="0"/>
              </a:rPr>
              <a:t>n = number of trials</a:t>
            </a:r>
          </a:p>
          <a:p>
            <a:r>
              <a:rPr lang="en-US" sz="2400" i="1" dirty="0">
                <a:latin typeface="Times New Roman" pitchFamily="18" charset="0"/>
              </a:rPr>
              <a:t>p = prob. of </a:t>
            </a:r>
            <a:r>
              <a:rPr lang="en-US" sz="2400" i="1" dirty="0" smtClean="0">
                <a:latin typeface="Times New Roman" pitchFamily="18" charset="0"/>
              </a:rPr>
              <a:t>success</a:t>
            </a:r>
          </a:p>
          <a:p>
            <a:r>
              <a:rPr lang="en-US" sz="2400" i="1" dirty="0" smtClean="0">
                <a:latin typeface="Times New Roman" pitchFamily="18" charset="0"/>
              </a:rPr>
              <a:t>0 ≤ p ≤ 1</a:t>
            </a:r>
            <a:endParaRPr lang="en-US" sz="2400" i="1" dirty="0">
              <a:latin typeface="Times New Roman" pitchFamily="18" charset="0"/>
            </a:endParaRPr>
          </a:p>
        </p:txBody>
      </p:sp>
      <p:sp>
        <p:nvSpPr>
          <p:cNvPr id="20486" name="TextBox 103"/>
          <p:cNvSpPr txBox="1">
            <a:spLocks noChangeArrowheads="1"/>
          </p:cNvSpPr>
          <p:nvPr/>
        </p:nvSpPr>
        <p:spPr bwMode="auto">
          <a:xfrm>
            <a:off x="4419600" y="2590800"/>
            <a:ext cx="4114800" cy="3046413"/>
          </a:xfrm>
          <a:prstGeom prst="rect">
            <a:avLst/>
          </a:prstGeom>
          <a:noFill/>
          <a:ln w="9525">
            <a:noFill/>
            <a:miter lim="800000"/>
            <a:headEnd/>
            <a:tailEnd/>
          </a:ln>
        </p:spPr>
        <p:txBody>
          <a:bodyPr>
            <a:spAutoFit/>
          </a:bodyPr>
          <a:lstStyle/>
          <a:p>
            <a:pPr>
              <a:buFont typeface="Wingdings" pitchFamily="2" charset="2"/>
              <a:buChar char="Ø"/>
            </a:pPr>
            <a:r>
              <a:rPr lang="en-US" sz="2400" dirty="0">
                <a:solidFill>
                  <a:srgbClr val="FF0000"/>
                </a:solidFill>
                <a:latin typeface="Arial" charset="0"/>
              </a:rPr>
              <a:t>What are the data?</a:t>
            </a:r>
          </a:p>
          <a:p>
            <a:pPr>
              <a:buFont typeface="Wingdings" pitchFamily="2" charset="2"/>
              <a:buChar char="Ø"/>
            </a:pPr>
            <a:endParaRPr lang="en-US" sz="2400" dirty="0">
              <a:solidFill>
                <a:srgbClr val="FF0000"/>
              </a:solidFill>
              <a:latin typeface="Arial" charset="0"/>
            </a:endParaRPr>
          </a:p>
          <a:p>
            <a:pPr>
              <a:buFont typeface="Wingdings" pitchFamily="2" charset="2"/>
              <a:buChar char="Ø"/>
            </a:pPr>
            <a:r>
              <a:rPr lang="en-US" sz="2400" dirty="0">
                <a:solidFill>
                  <a:srgbClr val="FF0000"/>
                </a:solidFill>
                <a:latin typeface="Arial" charset="0"/>
              </a:rPr>
              <a:t>What parameters do we want to estimate?</a:t>
            </a:r>
          </a:p>
          <a:p>
            <a:pPr>
              <a:buFont typeface="Wingdings" pitchFamily="2" charset="2"/>
              <a:buChar char="Ø"/>
            </a:pPr>
            <a:endParaRPr lang="en-US" sz="2400" dirty="0">
              <a:solidFill>
                <a:srgbClr val="FF0000"/>
              </a:solidFill>
              <a:latin typeface="Arial" charset="0"/>
            </a:endParaRPr>
          </a:p>
          <a:p>
            <a:pPr>
              <a:buFont typeface="Wingdings" pitchFamily="2" charset="2"/>
              <a:buChar char="Ø"/>
            </a:pPr>
            <a:r>
              <a:rPr lang="en-US" sz="2400" dirty="0">
                <a:solidFill>
                  <a:srgbClr val="FF0000"/>
                </a:solidFill>
                <a:latin typeface="Arial" charset="0"/>
              </a:rPr>
              <a:t>What terms control the uncertainty?</a:t>
            </a:r>
          </a:p>
          <a:p>
            <a:pPr>
              <a:buFont typeface="Wingdings" pitchFamily="2" charset="2"/>
              <a:buChar char="Ø"/>
            </a:pPr>
            <a:endParaRPr lang="en-GB" sz="2400"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251" name="Rectangle 2"/>
          <p:cNvSpPr>
            <a:spLocks noGrp="1" noChangeArrowheads="1"/>
          </p:cNvSpPr>
          <p:nvPr>
            <p:ph type="title"/>
          </p:nvPr>
        </p:nvSpPr>
        <p:spPr>
          <a:xfrm>
            <a:off x="914400" y="120650"/>
            <a:ext cx="6975475" cy="717550"/>
          </a:xfrm>
        </p:spPr>
        <p:txBody>
          <a:bodyPr/>
          <a:lstStyle/>
          <a:p>
            <a:pPr eaLnBrk="1" hangingPunct="1"/>
            <a:r>
              <a:rPr lang="en-US" smtClean="0"/>
              <a:t>Binomial distribution</a:t>
            </a:r>
          </a:p>
        </p:txBody>
      </p:sp>
      <p:pic>
        <p:nvPicPr>
          <p:cNvPr id="53252" name="Picture 4"/>
          <p:cNvPicPr>
            <a:picLocks noChangeAspect="1" noChangeArrowheads="1"/>
          </p:cNvPicPr>
          <p:nvPr/>
        </p:nvPicPr>
        <p:blipFill>
          <a:blip r:embed="rId3" cstate="print"/>
          <a:srcRect/>
          <a:stretch>
            <a:fillRect/>
          </a:stretch>
        </p:blipFill>
        <p:spPr bwMode="auto">
          <a:xfrm>
            <a:off x="1524000" y="1676400"/>
            <a:ext cx="54673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508" name="Title 1"/>
          <p:cNvSpPr>
            <a:spLocks noGrp="1"/>
          </p:cNvSpPr>
          <p:nvPr>
            <p:ph type="title"/>
          </p:nvPr>
        </p:nvSpPr>
        <p:spPr>
          <a:xfrm>
            <a:off x="914400" y="349250"/>
            <a:ext cx="7620000" cy="717550"/>
          </a:xfrm>
        </p:spPr>
        <p:txBody>
          <a:bodyPr/>
          <a:lstStyle/>
          <a:p>
            <a:r>
              <a:rPr lang="en-US" smtClean="0"/>
              <a:t>Bernoulli=Binomial with n=1 trial</a:t>
            </a:r>
            <a:endParaRPr lang="en-GB" smtClean="0"/>
          </a:p>
        </p:txBody>
      </p:sp>
      <p:graphicFrame>
        <p:nvGraphicFramePr>
          <p:cNvPr id="200707" name="Object 3"/>
          <p:cNvGraphicFramePr>
            <a:graphicFrameLocks noChangeAspect="1"/>
          </p:cNvGraphicFramePr>
          <p:nvPr>
            <p:extLst>
              <p:ext uri="{D42A27DB-BD31-4B8C-83A1-F6EECF244321}">
                <p14:modId xmlns:p14="http://schemas.microsoft.com/office/powerpoint/2010/main" val="3722188349"/>
              </p:ext>
            </p:extLst>
          </p:nvPr>
        </p:nvGraphicFramePr>
        <p:xfrm>
          <a:off x="1179513" y="1900238"/>
          <a:ext cx="2135187" cy="2182812"/>
        </p:xfrm>
        <a:graphic>
          <a:graphicData uri="http://schemas.openxmlformats.org/presentationml/2006/ole">
            <mc:AlternateContent xmlns:mc="http://schemas.openxmlformats.org/markup-compatibility/2006">
              <mc:Choice xmlns:v="urn:schemas-microsoft-com:vml" Requires="v">
                <p:oleObj spid="_x0000_s21529" name="Equation" r:id="rId4" imgW="1104840" imgH="1130040" progId="Equation.3">
                  <p:embed/>
                </p:oleObj>
              </mc:Choice>
              <mc:Fallback>
                <p:oleObj name="Equation" r:id="rId4" imgW="1104840" imgH="1130040" progId="Equation.3">
                  <p:embed/>
                  <p:pic>
                    <p:nvPicPr>
                      <p:cNvPr id="0" name="Object 3"/>
                      <p:cNvPicPr>
                        <a:picLocks noChangeAspect="1" noChangeArrowheads="1"/>
                      </p:cNvPicPr>
                      <p:nvPr/>
                    </p:nvPicPr>
                    <p:blipFill>
                      <a:blip r:embed="rId5"/>
                      <a:srcRect/>
                      <a:stretch>
                        <a:fillRect/>
                      </a:stretch>
                    </p:blipFill>
                    <p:spPr bwMode="auto">
                      <a:xfrm>
                        <a:off x="1179513" y="1900238"/>
                        <a:ext cx="2135187" cy="218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532" name="Rectangle 2"/>
          <p:cNvSpPr>
            <a:spLocks noGrp="1" noChangeArrowheads="1"/>
          </p:cNvSpPr>
          <p:nvPr>
            <p:ph type="title"/>
          </p:nvPr>
        </p:nvSpPr>
        <p:spPr>
          <a:xfrm>
            <a:off x="152400" y="-76200"/>
            <a:ext cx="8915400" cy="1143000"/>
          </a:xfrm>
        </p:spPr>
        <p:txBody>
          <a:bodyPr/>
          <a:lstStyle/>
          <a:p>
            <a:pPr eaLnBrk="1" hangingPunct="1"/>
            <a:r>
              <a:rPr lang="en-US" sz="2800" smtClean="0"/>
              <a:t>Multinomial distribution: Number of successes in n trials with &gt; 2 possible outcomes for “success”</a:t>
            </a:r>
          </a:p>
        </p:txBody>
      </p:sp>
      <p:graphicFrame>
        <p:nvGraphicFramePr>
          <p:cNvPr id="200707" name="Object 3"/>
          <p:cNvGraphicFramePr>
            <a:graphicFrameLocks noChangeAspect="1"/>
          </p:cNvGraphicFramePr>
          <p:nvPr>
            <p:extLst>
              <p:ext uri="{D42A27DB-BD31-4B8C-83A1-F6EECF244321}">
                <p14:modId xmlns:p14="http://schemas.microsoft.com/office/powerpoint/2010/main" val="4184640792"/>
              </p:ext>
            </p:extLst>
          </p:nvPr>
        </p:nvGraphicFramePr>
        <p:xfrm>
          <a:off x="1482725" y="2116138"/>
          <a:ext cx="4192588" cy="2649537"/>
        </p:xfrm>
        <a:graphic>
          <a:graphicData uri="http://schemas.openxmlformats.org/presentationml/2006/ole">
            <mc:AlternateContent xmlns:mc="http://schemas.openxmlformats.org/markup-compatibility/2006">
              <mc:Choice xmlns:v="urn:schemas-microsoft-com:vml" Requires="v">
                <p:oleObj spid="_x0000_s22553" name="Equation" r:id="rId4" imgW="2171520" imgH="1371600" progId="Equation.3">
                  <p:embed/>
                </p:oleObj>
              </mc:Choice>
              <mc:Fallback>
                <p:oleObj name="Equation" r:id="rId4" imgW="2171520" imgH="1371600" progId="Equation.3">
                  <p:embed/>
                  <p:pic>
                    <p:nvPicPr>
                      <p:cNvPr id="0" name="Object 3"/>
                      <p:cNvPicPr>
                        <a:picLocks noChangeAspect="1" noChangeArrowheads="1"/>
                      </p:cNvPicPr>
                      <p:nvPr/>
                    </p:nvPicPr>
                    <p:blipFill>
                      <a:blip r:embed="rId5"/>
                      <a:srcRect/>
                      <a:stretch>
                        <a:fillRect/>
                      </a:stretch>
                    </p:blipFill>
                    <p:spPr bwMode="auto">
                      <a:xfrm>
                        <a:off x="1482725" y="2116138"/>
                        <a:ext cx="4192588" cy="264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70" name="Straight Connector 6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3556" name="Rectangle 2"/>
          <p:cNvSpPr>
            <a:spLocks noGrp="1" noChangeArrowheads="1"/>
          </p:cNvSpPr>
          <p:nvPr>
            <p:ph type="title"/>
          </p:nvPr>
        </p:nvSpPr>
        <p:spPr>
          <a:xfrm>
            <a:off x="228600" y="0"/>
            <a:ext cx="8915400" cy="1143000"/>
          </a:xfrm>
        </p:spPr>
        <p:txBody>
          <a:bodyPr/>
          <a:lstStyle/>
          <a:p>
            <a:pPr eaLnBrk="1" hangingPunct="1"/>
            <a:r>
              <a:rPr lang="en-US" sz="3200" smtClean="0"/>
              <a:t>Poisson Distribution: Counts </a:t>
            </a:r>
            <a:br>
              <a:rPr lang="en-US" sz="3200" smtClean="0"/>
            </a:br>
            <a:r>
              <a:rPr lang="en-US" sz="3200" smtClean="0"/>
              <a:t>(or getting hit in the head by a horse)</a:t>
            </a:r>
          </a:p>
        </p:txBody>
      </p:sp>
      <p:graphicFrame>
        <p:nvGraphicFramePr>
          <p:cNvPr id="209924" name="Object 4"/>
          <p:cNvGraphicFramePr>
            <a:graphicFrameLocks noChangeAspect="1"/>
          </p:cNvGraphicFramePr>
          <p:nvPr>
            <p:extLst>
              <p:ext uri="{D42A27DB-BD31-4B8C-83A1-F6EECF244321}">
                <p14:modId xmlns:p14="http://schemas.microsoft.com/office/powerpoint/2010/main" val="155802280"/>
              </p:ext>
            </p:extLst>
          </p:nvPr>
        </p:nvGraphicFramePr>
        <p:xfrm>
          <a:off x="349249" y="1278731"/>
          <a:ext cx="4146551" cy="2208213"/>
        </p:xfrm>
        <a:graphic>
          <a:graphicData uri="http://schemas.openxmlformats.org/presentationml/2006/ole">
            <mc:AlternateContent xmlns:mc="http://schemas.openxmlformats.org/markup-compatibility/2006">
              <mc:Choice xmlns:v="urn:schemas-microsoft-com:vml" Requires="v">
                <p:oleObj spid="_x0000_s23578" name="Equation" r:id="rId4" imgW="2145960" imgH="1143000" progId="Equation.3">
                  <p:embed/>
                </p:oleObj>
              </mc:Choice>
              <mc:Fallback>
                <p:oleObj name="Equation" r:id="rId4" imgW="2145960" imgH="1143000" progId="Equation.3">
                  <p:embed/>
                  <p:pic>
                    <p:nvPicPr>
                      <p:cNvPr id="0" name="Object 4"/>
                      <p:cNvPicPr>
                        <a:picLocks noChangeAspect="1" noChangeArrowheads="1"/>
                      </p:cNvPicPr>
                      <p:nvPr/>
                    </p:nvPicPr>
                    <p:blipFill>
                      <a:blip r:embed="rId5"/>
                      <a:srcRect/>
                      <a:stretch>
                        <a:fillRect/>
                      </a:stretch>
                    </p:blipFill>
                    <p:spPr bwMode="auto">
                      <a:xfrm>
                        <a:off x="349249" y="1278731"/>
                        <a:ext cx="4146551" cy="220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Text Box 5"/>
          <p:cNvSpPr txBox="1">
            <a:spLocks noChangeArrowheads="1"/>
          </p:cNvSpPr>
          <p:nvPr/>
        </p:nvSpPr>
        <p:spPr bwMode="auto">
          <a:xfrm>
            <a:off x="228600" y="3733800"/>
            <a:ext cx="3602038" cy="1938338"/>
          </a:xfrm>
          <a:prstGeom prst="rect">
            <a:avLst/>
          </a:prstGeom>
          <a:noFill/>
          <a:ln w="9525">
            <a:noFill/>
            <a:miter lim="800000"/>
            <a:headEnd/>
            <a:tailEnd/>
          </a:ln>
        </p:spPr>
        <p:txBody>
          <a:bodyPr wrap="none">
            <a:spAutoFit/>
          </a:bodyPr>
          <a:lstStyle/>
          <a:p>
            <a:r>
              <a:rPr lang="en-US" sz="2400" i="1" dirty="0">
                <a:latin typeface="Times New Roman" pitchFamily="18" charset="0"/>
              </a:rPr>
              <a:t>y= number of units</a:t>
            </a:r>
          </a:p>
          <a:p>
            <a:r>
              <a:rPr lang="en-US" sz="2400" i="1" dirty="0">
                <a:latin typeface="Times New Roman" pitchFamily="18" charset="0"/>
              </a:rPr>
              <a:t>per sampling effort</a:t>
            </a:r>
          </a:p>
          <a:p>
            <a:endParaRPr lang="en-US" sz="2400" i="1" dirty="0">
              <a:latin typeface="Times New Roman" pitchFamily="18" charset="0"/>
            </a:endParaRPr>
          </a:p>
          <a:p>
            <a:r>
              <a:rPr lang="en-US" sz="2400" i="1" dirty="0">
                <a:latin typeface="Times New Roman" pitchFamily="18" charset="0"/>
              </a:rPr>
              <a:t> </a:t>
            </a:r>
            <a:r>
              <a:rPr lang="en-US" sz="2400" i="1" dirty="0">
                <a:latin typeface="Times New Roman" pitchFamily="18" charset="0"/>
                <a:cs typeface="Times New Roman" pitchFamily="18" charset="0"/>
              </a:rPr>
              <a:t>λ</a:t>
            </a:r>
            <a:r>
              <a:rPr lang="en-US" sz="2400" i="1" dirty="0">
                <a:latin typeface="Times New Roman" pitchFamily="18" charset="0"/>
              </a:rPr>
              <a:t>=average number of units</a:t>
            </a:r>
          </a:p>
          <a:p>
            <a:r>
              <a:rPr lang="en-US" sz="2400" i="1" dirty="0">
                <a:latin typeface="Times New Roman" pitchFamily="18" charset="0"/>
              </a:rPr>
              <a:t>per sampling effort</a:t>
            </a:r>
          </a:p>
        </p:txBody>
      </p:sp>
      <p:grpSp>
        <p:nvGrpSpPr>
          <p:cNvPr id="2" name="Group 1"/>
          <p:cNvGrpSpPr/>
          <p:nvPr/>
        </p:nvGrpSpPr>
        <p:grpSpPr>
          <a:xfrm>
            <a:off x="3754438" y="2336800"/>
            <a:ext cx="5237162" cy="4445000"/>
            <a:chOff x="3443288" y="1651000"/>
            <a:chExt cx="5237162" cy="4445000"/>
          </a:xfrm>
        </p:grpSpPr>
        <p:grpSp>
          <p:nvGrpSpPr>
            <p:cNvPr id="23558" name="Group 76"/>
            <p:cNvGrpSpPr>
              <a:grpSpLocks/>
            </p:cNvGrpSpPr>
            <p:nvPr/>
          </p:nvGrpSpPr>
          <p:grpSpPr bwMode="auto">
            <a:xfrm>
              <a:off x="3852863" y="1651000"/>
              <a:ext cx="4459287" cy="288925"/>
              <a:chOff x="2427" y="1040"/>
              <a:chExt cx="2809" cy="182"/>
            </a:xfrm>
          </p:grpSpPr>
          <p:sp>
            <p:nvSpPr>
              <p:cNvPr id="23621" name="Rectangle 42"/>
              <p:cNvSpPr>
                <a:spLocks noChangeArrowheads="1"/>
              </p:cNvSpPr>
              <p:nvPr/>
            </p:nvSpPr>
            <p:spPr bwMode="auto">
              <a:xfrm>
                <a:off x="2427" y="1040"/>
                <a:ext cx="25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500</a:t>
                </a:r>
                <a:endParaRPr lang="en-US" sz="2400">
                  <a:latin typeface="Times New Roman" pitchFamily="18" charset="0"/>
                </a:endParaRPr>
              </a:p>
            </p:txBody>
          </p:sp>
          <p:sp>
            <p:nvSpPr>
              <p:cNvPr id="23622" name="Rectangle 56"/>
              <p:cNvSpPr>
                <a:spLocks noChangeArrowheads="1"/>
              </p:cNvSpPr>
              <p:nvPr/>
            </p:nvSpPr>
            <p:spPr bwMode="auto">
              <a:xfrm>
                <a:off x="5024" y="1040"/>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0.5</a:t>
                </a:r>
                <a:endParaRPr lang="en-US" sz="2400">
                  <a:latin typeface="Times New Roman" pitchFamily="18" charset="0"/>
                </a:endParaRPr>
              </a:p>
            </p:txBody>
          </p:sp>
        </p:grpSp>
        <p:sp>
          <p:nvSpPr>
            <p:cNvPr id="23559" name="Line 12"/>
            <p:cNvSpPr>
              <a:spLocks noChangeShapeType="1"/>
            </p:cNvSpPr>
            <p:nvPr/>
          </p:nvSpPr>
          <p:spPr bwMode="auto">
            <a:xfrm>
              <a:off x="4267200" y="5430838"/>
              <a:ext cx="3657600" cy="1587"/>
            </a:xfrm>
            <a:prstGeom prst="line">
              <a:avLst/>
            </a:prstGeom>
            <a:noFill/>
            <a:ln w="4763">
              <a:solidFill>
                <a:srgbClr val="000000"/>
              </a:solidFill>
              <a:round/>
              <a:headEnd/>
              <a:tailEnd/>
            </a:ln>
          </p:spPr>
          <p:txBody>
            <a:bodyPr/>
            <a:lstStyle/>
            <a:p>
              <a:endParaRPr lang="en-GB"/>
            </a:p>
          </p:txBody>
        </p:sp>
        <p:sp>
          <p:nvSpPr>
            <p:cNvPr id="23560" name="Line 13"/>
            <p:cNvSpPr>
              <a:spLocks noChangeShapeType="1"/>
            </p:cNvSpPr>
            <p:nvPr/>
          </p:nvSpPr>
          <p:spPr bwMode="auto">
            <a:xfrm>
              <a:off x="4267200" y="5321300"/>
              <a:ext cx="1588" cy="109538"/>
            </a:xfrm>
            <a:prstGeom prst="line">
              <a:avLst/>
            </a:prstGeom>
            <a:noFill/>
            <a:ln w="4763">
              <a:solidFill>
                <a:srgbClr val="000000"/>
              </a:solidFill>
              <a:round/>
              <a:headEnd/>
              <a:tailEnd/>
            </a:ln>
          </p:spPr>
          <p:txBody>
            <a:bodyPr/>
            <a:lstStyle/>
            <a:p>
              <a:endParaRPr lang="en-GB"/>
            </a:p>
          </p:txBody>
        </p:sp>
        <p:sp>
          <p:nvSpPr>
            <p:cNvPr id="23561" name="Rectangle 14"/>
            <p:cNvSpPr>
              <a:spLocks noChangeArrowheads="1"/>
            </p:cNvSpPr>
            <p:nvPr/>
          </p:nvSpPr>
          <p:spPr bwMode="auto">
            <a:xfrm>
              <a:off x="4206875" y="5494338"/>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sz="2400">
                <a:latin typeface="Times New Roman" pitchFamily="18" charset="0"/>
              </a:endParaRPr>
            </a:p>
          </p:txBody>
        </p:sp>
        <p:sp>
          <p:nvSpPr>
            <p:cNvPr id="23562" name="Line 15"/>
            <p:cNvSpPr>
              <a:spLocks noChangeShapeType="1"/>
            </p:cNvSpPr>
            <p:nvPr/>
          </p:nvSpPr>
          <p:spPr bwMode="auto">
            <a:xfrm>
              <a:off x="4789488" y="5321300"/>
              <a:ext cx="1587" cy="109538"/>
            </a:xfrm>
            <a:prstGeom prst="line">
              <a:avLst/>
            </a:prstGeom>
            <a:noFill/>
            <a:ln w="4763">
              <a:solidFill>
                <a:srgbClr val="000000"/>
              </a:solidFill>
              <a:round/>
              <a:headEnd/>
              <a:tailEnd/>
            </a:ln>
          </p:spPr>
          <p:txBody>
            <a:bodyPr/>
            <a:lstStyle/>
            <a:p>
              <a:endParaRPr lang="en-GB"/>
            </a:p>
          </p:txBody>
        </p:sp>
        <p:sp>
          <p:nvSpPr>
            <p:cNvPr id="23563" name="Rectangle 16"/>
            <p:cNvSpPr>
              <a:spLocks noChangeArrowheads="1"/>
            </p:cNvSpPr>
            <p:nvPr/>
          </p:nvSpPr>
          <p:spPr bwMode="auto">
            <a:xfrm>
              <a:off x="4729163" y="5494338"/>
              <a:ext cx="134937"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a:t>
              </a:r>
              <a:endParaRPr lang="en-US" sz="2400">
                <a:latin typeface="Times New Roman" pitchFamily="18" charset="0"/>
              </a:endParaRPr>
            </a:p>
          </p:txBody>
        </p:sp>
        <p:sp>
          <p:nvSpPr>
            <p:cNvPr id="23564" name="Line 17"/>
            <p:cNvSpPr>
              <a:spLocks noChangeShapeType="1"/>
            </p:cNvSpPr>
            <p:nvPr/>
          </p:nvSpPr>
          <p:spPr bwMode="auto">
            <a:xfrm>
              <a:off x="5311775" y="5321300"/>
              <a:ext cx="1588" cy="109538"/>
            </a:xfrm>
            <a:prstGeom prst="line">
              <a:avLst/>
            </a:prstGeom>
            <a:noFill/>
            <a:ln w="4763">
              <a:solidFill>
                <a:srgbClr val="000000"/>
              </a:solidFill>
              <a:round/>
              <a:headEnd/>
              <a:tailEnd/>
            </a:ln>
          </p:spPr>
          <p:txBody>
            <a:bodyPr/>
            <a:lstStyle/>
            <a:p>
              <a:endParaRPr lang="en-GB"/>
            </a:p>
          </p:txBody>
        </p:sp>
        <p:sp>
          <p:nvSpPr>
            <p:cNvPr id="23565" name="Rectangle 18"/>
            <p:cNvSpPr>
              <a:spLocks noChangeArrowheads="1"/>
            </p:cNvSpPr>
            <p:nvPr/>
          </p:nvSpPr>
          <p:spPr bwMode="auto">
            <a:xfrm>
              <a:off x="5251450" y="5494338"/>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a:t>
              </a:r>
              <a:endParaRPr lang="en-US" sz="2400">
                <a:latin typeface="Times New Roman" pitchFamily="18" charset="0"/>
              </a:endParaRPr>
            </a:p>
          </p:txBody>
        </p:sp>
        <p:sp>
          <p:nvSpPr>
            <p:cNvPr id="23566" name="Line 19"/>
            <p:cNvSpPr>
              <a:spLocks noChangeShapeType="1"/>
            </p:cNvSpPr>
            <p:nvPr/>
          </p:nvSpPr>
          <p:spPr bwMode="auto">
            <a:xfrm>
              <a:off x="5834063" y="5321300"/>
              <a:ext cx="1587" cy="109538"/>
            </a:xfrm>
            <a:prstGeom prst="line">
              <a:avLst/>
            </a:prstGeom>
            <a:noFill/>
            <a:ln w="4763">
              <a:solidFill>
                <a:srgbClr val="000000"/>
              </a:solidFill>
              <a:round/>
              <a:headEnd/>
              <a:tailEnd/>
            </a:ln>
          </p:spPr>
          <p:txBody>
            <a:bodyPr/>
            <a:lstStyle/>
            <a:p>
              <a:endParaRPr lang="en-GB"/>
            </a:p>
          </p:txBody>
        </p:sp>
        <p:sp>
          <p:nvSpPr>
            <p:cNvPr id="23567" name="Rectangle 20"/>
            <p:cNvSpPr>
              <a:spLocks noChangeArrowheads="1"/>
            </p:cNvSpPr>
            <p:nvPr/>
          </p:nvSpPr>
          <p:spPr bwMode="auto">
            <a:xfrm>
              <a:off x="5773738" y="5494338"/>
              <a:ext cx="134937"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a:t>
              </a:r>
              <a:endParaRPr lang="en-US" sz="2400">
                <a:latin typeface="Times New Roman" pitchFamily="18" charset="0"/>
              </a:endParaRPr>
            </a:p>
          </p:txBody>
        </p:sp>
        <p:sp>
          <p:nvSpPr>
            <p:cNvPr id="23568" name="Line 21"/>
            <p:cNvSpPr>
              <a:spLocks noChangeShapeType="1"/>
            </p:cNvSpPr>
            <p:nvPr/>
          </p:nvSpPr>
          <p:spPr bwMode="auto">
            <a:xfrm>
              <a:off x="6356350" y="5321300"/>
              <a:ext cx="1588" cy="109538"/>
            </a:xfrm>
            <a:prstGeom prst="line">
              <a:avLst/>
            </a:prstGeom>
            <a:noFill/>
            <a:ln w="4763">
              <a:solidFill>
                <a:srgbClr val="000000"/>
              </a:solidFill>
              <a:round/>
              <a:headEnd/>
              <a:tailEnd/>
            </a:ln>
          </p:spPr>
          <p:txBody>
            <a:bodyPr/>
            <a:lstStyle/>
            <a:p>
              <a:endParaRPr lang="en-GB"/>
            </a:p>
          </p:txBody>
        </p:sp>
        <p:sp>
          <p:nvSpPr>
            <p:cNvPr id="23569" name="Rectangle 22"/>
            <p:cNvSpPr>
              <a:spLocks noChangeArrowheads="1"/>
            </p:cNvSpPr>
            <p:nvPr/>
          </p:nvSpPr>
          <p:spPr bwMode="auto">
            <a:xfrm>
              <a:off x="6296025" y="5494338"/>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a:t>
              </a:r>
              <a:endParaRPr lang="en-US" sz="2400">
                <a:latin typeface="Times New Roman" pitchFamily="18" charset="0"/>
              </a:endParaRPr>
            </a:p>
          </p:txBody>
        </p:sp>
        <p:sp>
          <p:nvSpPr>
            <p:cNvPr id="23570" name="Line 23"/>
            <p:cNvSpPr>
              <a:spLocks noChangeShapeType="1"/>
            </p:cNvSpPr>
            <p:nvPr/>
          </p:nvSpPr>
          <p:spPr bwMode="auto">
            <a:xfrm>
              <a:off x="6880225" y="5321300"/>
              <a:ext cx="1588" cy="109538"/>
            </a:xfrm>
            <a:prstGeom prst="line">
              <a:avLst/>
            </a:prstGeom>
            <a:noFill/>
            <a:ln w="4763">
              <a:solidFill>
                <a:srgbClr val="000000"/>
              </a:solidFill>
              <a:round/>
              <a:headEnd/>
              <a:tailEnd/>
            </a:ln>
          </p:spPr>
          <p:txBody>
            <a:bodyPr/>
            <a:lstStyle/>
            <a:p>
              <a:endParaRPr lang="en-GB"/>
            </a:p>
          </p:txBody>
        </p:sp>
        <p:sp>
          <p:nvSpPr>
            <p:cNvPr id="23571" name="Rectangle 24"/>
            <p:cNvSpPr>
              <a:spLocks noChangeArrowheads="1"/>
            </p:cNvSpPr>
            <p:nvPr/>
          </p:nvSpPr>
          <p:spPr bwMode="auto">
            <a:xfrm>
              <a:off x="6818313" y="5494338"/>
              <a:ext cx="134937"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a:t>
              </a:r>
              <a:endParaRPr lang="en-US" sz="2400">
                <a:latin typeface="Times New Roman" pitchFamily="18" charset="0"/>
              </a:endParaRPr>
            </a:p>
          </p:txBody>
        </p:sp>
        <p:sp>
          <p:nvSpPr>
            <p:cNvPr id="23572" name="Line 25"/>
            <p:cNvSpPr>
              <a:spLocks noChangeShapeType="1"/>
            </p:cNvSpPr>
            <p:nvPr/>
          </p:nvSpPr>
          <p:spPr bwMode="auto">
            <a:xfrm>
              <a:off x="7402513" y="5321300"/>
              <a:ext cx="1587" cy="109538"/>
            </a:xfrm>
            <a:prstGeom prst="line">
              <a:avLst/>
            </a:prstGeom>
            <a:noFill/>
            <a:ln w="4763">
              <a:solidFill>
                <a:srgbClr val="000000"/>
              </a:solidFill>
              <a:round/>
              <a:headEnd/>
              <a:tailEnd/>
            </a:ln>
          </p:spPr>
          <p:txBody>
            <a:bodyPr/>
            <a:lstStyle/>
            <a:p>
              <a:endParaRPr lang="en-GB"/>
            </a:p>
          </p:txBody>
        </p:sp>
        <p:sp>
          <p:nvSpPr>
            <p:cNvPr id="23573" name="Rectangle 26"/>
            <p:cNvSpPr>
              <a:spLocks noChangeArrowheads="1"/>
            </p:cNvSpPr>
            <p:nvPr/>
          </p:nvSpPr>
          <p:spPr bwMode="auto">
            <a:xfrm>
              <a:off x="7342188" y="5494338"/>
              <a:ext cx="134937"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6</a:t>
              </a:r>
              <a:endParaRPr lang="en-US" sz="2400">
                <a:latin typeface="Times New Roman" pitchFamily="18" charset="0"/>
              </a:endParaRPr>
            </a:p>
          </p:txBody>
        </p:sp>
        <p:sp>
          <p:nvSpPr>
            <p:cNvPr id="23574" name="Line 27"/>
            <p:cNvSpPr>
              <a:spLocks noChangeShapeType="1"/>
            </p:cNvSpPr>
            <p:nvPr/>
          </p:nvSpPr>
          <p:spPr bwMode="auto">
            <a:xfrm>
              <a:off x="7924800" y="5321300"/>
              <a:ext cx="1588" cy="109538"/>
            </a:xfrm>
            <a:prstGeom prst="line">
              <a:avLst/>
            </a:prstGeom>
            <a:noFill/>
            <a:ln w="4763">
              <a:solidFill>
                <a:srgbClr val="000000"/>
              </a:solidFill>
              <a:round/>
              <a:headEnd/>
              <a:tailEnd/>
            </a:ln>
          </p:spPr>
          <p:txBody>
            <a:bodyPr/>
            <a:lstStyle/>
            <a:p>
              <a:endParaRPr lang="en-GB"/>
            </a:p>
          </p:txBody>
        </p:sp>
        <p:sp>
          <p:nvSpPr>
            <p:cNvPr id="23575" name="Rectangle 28"/>
            <p:cNvSpPr>
              <a:spLocks noChangeArrowheads="1"/>
            </p:cNvSpPr>
            <p:nvPr/>
          </p:nvSpPr>
          <p:spPr bwMode="auto">
            <a:xfrm>
              <a:off x="7864475" y="5494338"/>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7</a:t>
              </a:r>
              <a:endParaRPr lang="en-US" sz="2400">
                <a:latin typeface="Times New Roman" pitchFamily="18" charset="0"/>
              </a:endParaRPr>
            </a:p>
          </p:txBody>
        </p:sp>
        <p:sp>
          <p:nvSpPr>
            <p:cNvPr id="23576" name="Rectangle 29"/>
            <p:cNvSpPr>
              <a:spLocks noChangeArrowheads="1"/>
            </p:cNvSpPr>
            <p:nvPr/>
          </p:nvSpPr>
          <p:spPr bwMode="auto">
            <a:xfrm>
              <a:off x="5599113" y="5761038"/>
              <a:ext cx="109696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POISSON</a:t>
              </a:r>
              <a:endParaRPr lang="en-US" sz="2400">
                <a:latin typeface="Times New Roman" pitchFamily="18" charset="0"/>
              </a:endParaRPr>
            </a:p>
          </p:txBody>
        </p:sp>
        <p:sp>
          <p:nvSpPr>
            <p:cNvPr id="23577" name="Line 30"/>
            <p:cNvSpPr>
              <a:spLocks noChangeShapeType="1"/>
            </p:cNvSpPr>
            <p:nvPr/>
          </p:nvSpPr>
          <p:spPr bwMode="auto">
            <a:xfrm flipV="1">
              <a:off x="4267200" y="1773238"/>
              <a:ext cx="1588" cy="3657600"/>
            </a:xfrm>
            <a:prstGeom prst="line">
              <a:avLst/>
            </a:prstGeom>
            <a:noFill/>
            <a:ln w="4763">
              <a:solidFill>
                <a:srgbClr val="000000"/>
              </a:solidFill>
              <a:round/>
              <a:headEnd/>
              <a:tailEnd/>
            </a:ln>
          </p:spPr>
          <p:txBody>
            <a:bodyPr/>
            <a:lstStyle/>
            <a:p>
              <a:endParaRPr lang="en-GB"/>
            </a:p>
          </p:txBody>
        </p:sp>
        <p:sp>
          <p:nvSpPr>
            <p:cNvPr id="23578" name="Line 31"/>
            <p:cNvSpPr>
              <a:spLocks noChangeShapeType="1"/>
            </p:cNvSpPr>
            <p:nvPr/>
          </p:nvSpPr>
          <p:spPr bwMode="auto">
            <a:xfrm flipH="1">
              <a:off x="4267200" y="5430838"/>
              <a:ext cx="109538" cy="1587"/>
            </a:xfrm>
            <a:prstGeom prst="line">
              <a:avLst/>
            </a:prstGeom>
            <a:noFill/>
            <a:ln w="4763">
              <a:solidFill>
                <a:srgbClr val="000000"/>
              </a:solidFill>
              <a:round/>
              <a:headEnd/>
              <a:tailEnd/>
            </a:ln>
          </p:spPr>
          <p:txBody>
            <a:bodyPr/>
            <a:lstStyle/>
            <a:p>
              <a:endParaRPr lang="en-GB"/>
            </a:p>
          </p:txBody>
        </p:sp>
        <p:sp>
          <p:nvSpPr>
            <p:cNvPr id="23579" name="Rectangle 32"/>
            <p:cNvSpPr>
              <a:spLocks noChangeArrowheads="1"/>
            </p:cNvSpPr>
            <p:nvPr/>
          </p:nvSpPr>
          <p:spPr bwMode="auto">
            <a:xfrm>
              <a:off x="4094163" y="5308600"/>
              <a:ext cx="134937"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sz="2400">
                <a:latin typeface="Times New Roman" pitchFamily="18" charset="0"/>
              </a:endParaRPr>
            </a:p>
          </p:txBody>
        </p:sp>
        <p:sp>
          <p:nvSpPr>
            <p:cNvPr id="23580" name="Line 33"/>
            <p:cNvSpPr>
              <a:spLocks noChangeShapeType="1"/>
            </p:cNvSpPr>
            <p:nvPr/>
          </p:nvSpPr>
          <p:spPr bwMode="auto">
            <a:xfrm flipH="1">
              <a:off x="4267200" y="4699000"/>
              <a:ext cx="109538" cy="1588"/>
            </a:xfrm>
            <a:prstGeom prst="line">
              <a:avLst/>
            </a:prstGeom>
            <a:noFill/>
            <a:ln w="4763">
              <a:solidFill>
                <a:srgbClr val="000000"/>
              </a:solidFill>
              <a:round/>
              <a:headEnd/>
              <a:tailEnd/>
            </a:ln>
          </p:spPr>
          <p:txBody>
            <a:bodyPr/>
            <a:lstStyle/>
            <a:p>
              <a:endParaRPr lang="en-GB"/>
            </a:p>
          </p:txBody>
        </p:sp>
        <p:sp>
          <p:nvSpPr>
            <p:cNvPr id="23581" name="Rectangle 34"/>
            <p:cNvSpPr>
              <a:spLocks noChangeArrowheads="1"/>
            </p:cNvSpPr>
            <p:nvPr/>
          </p:nvSpPr>
          <p:spPr bwMode="auto">
            <a:xfrm>
              <a:off x="3852863" y="4578350"/>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100</a:t>
              </a:r>
              <a:endParaRPr lang="en-US" sz="2400">
                <a:latin typeface="Times New Roman" pitchFamily="18" charset="0"/>
              </a:endParaRPr>
            </a:p>
          </p:txBody>
        </p:sp>
        <p:sp>
          <p:nvSpPr>
            <p:cNvPr id="23582" name="Line 35"/>
            <p:cNvSpPr>
              <a:spLocks noChangeShapeType="1"/>
            </p:cNvSpPr>
            <p:nvPr/>
          </p:nvSpPr>
          <p:spPr bwMode="auto">
            <a:xfrm flipH="1">
              <a:off x="4267200" y="3968750"/>
              <a:ext cx="109538" cy="1588"/>
            </a:xfrm>
            <a:prstGeom prst="line">
              <a:avLst/>
            </a:prstGeom>
            <a:noFill/>
            <a:ln w="4763">
              <a:solidFill>
                <a:srgbClr val="000000"/>
              </a:solidFill>
              <a:round/>
              <a:headEnd/>
              <a:tailEnd/>
            </a:ln>
          </p:spPr>
          <p:txBody>
            <a:bodyPr/>
            <a:lstStyle/>
            <a:p>
              <a:endParaRPr lang="en-GB"/>
            </a:p>
          </p:txBody>
        </p:sp>
        <p:sp>
          <p:nvSpPr>
            <p:cNvPr id="23583" name="Rectangle 36"/>
            <p:cNvSpPr>
              <a:spLocks noChangeArrowheads="1"/>
            </p:cNvSpPr>
            <p:nvPr/>
          </p:nvSpPr>
          <p:spPr bwMode="auto">
            <a:xfrm>
              <a:off x="3852863" y="3846513"/>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200</a:t>
              </a:r>
              <a:endParaRPr lang="en-US" sz="2400">
                <a:latin typeface="Times New Roman" pitchFamily="18" charset="0"/>
              </a:endParaRPr>
            </a:p>
          </p:txBody>
        </p:sp>
        <p:sp>
          <p:nvSpPr>
            <p:cNvPr id="23584" name="Line 37"/>
            <p:cNvSpPr>
              <a:spLocks noChangeShapeType="1"/>
            </p:cNvSpPr>
            <p:nvPr/>
          </p:nvSpPr>
          <p:spPr bwMode="auto">
            <a:xfrm flipH="1">
              <a:off x="4267200" y="3236913"/>
              <a:ext cx="109538" cy="1587"/>
            </a:xfrm>
            <a:prstGeom prst="line">
              <a:avLst/>
            </a:prstGeom>
            <a:noFill/>
            <a:ln w="4763">
              <a:solidFill>
                <a:srgbClr val="000000"/>
              </a:solidFill>
              <a:round/>
              <a:headEnd/>
              <a:tailEnd/>
            </a:ln>
          </p:spPr>
          <p:txBody>
            <a:bodyPr/>
            <a:lstStyle/>
            <a:p>
              <a:endParaRPr lang="en-GB"/>
            </a:p>
          </p:txBody>
        </p:sp>
        <p:sp>
          <p:nvSpPr>
            <p:cNvPr id="23585" name="Rectangle 38"/>
            <p:cNvSpPr>
              <a:spLocks noChangeArrowheads="1"/>
            </p:cNvSpPr>
            <p:nvPr/>
          </p:nvSpPr>
          <p:spPr bwMode="auto">
            <a:xfrm>
              <a:off x="3852863" y="3114675"/>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300</a:t>
              </a:r>
              <a:endParaRPr lang="en-US" sz="2400">
                <a:latin typeface="Times New Roman" pitchFamily="18" charset="0"/>
              </a:endParaRPr>
            </a:p>
          </p:txBody>
        </p:sp>
        <p:sp>
          <p:nvSpPr>
            <p:cNvPr id="23586" name="Line 39"/>
            <p:cNvSpPr>
              <a:spLocks noChangeShapeType="1"/>
            </p:cNvSpPr>
            <p:nvPr/>
          </p:nvSpPr>
          <p:spPr bwMode="auto">
            <a:xfrm flipH="1">
              <a:off x="4267200" y="2505075"/>
              <a:ext cx="109538" cy="1588"/>
            </a:xfrm>
            <a:prstGeom prst="line">
              <a:avLst/>
            </a:prstGeom>
            <a:noFill/>
            <a:ln w="4763">
              <a:solidFill>
                <a:srgbClr val="000000"/>
              </a:solidFill>
              <a:round/>
              <a:headEnd/>
              <a:tailEnd/>
            </a:ln>
          </p:spPr>
          <p:txBody>
            <a:bodyPr/>
            <a:lstStyle/>
            <a:p>
              <a:endParaRPr lang="en-GB"/>
            </a:p>
          </p:txBody>
        </p:sp>
        <p:sp>
          <p:nvSpPr>
            <p:cNvPr id="23587" name="Rectangle 40"/>
            <p:cNvSpPr>
              <a:spLocks noChangeArrowheads="1"/>
            </p:cNvSpPr>
            <p:nvPr/>
          </p:nvSpPr>
          <p:spPr bwMode="auto">
            <a:xfrm>
              <a:off x="3852863" y="2382838"/>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400</a:t>
              </a:r>
              <a:endParaRPr lang="en-US" sz="2400">
                <a:latin typeface="Times New Roman" pitchFamily="18" charset="0"/>
              </a:endParaRPr>
            </a:p>
          </p:txBody>
        </p:sp>
        <p:sp>
          <p:nvSpPr>
            <p:cNvPr id="23588" name="Line 41"/>
            <p:cNvSpPr>
              <a:spLocks noChangeShapeType="1"/>
            </p:cNvSpPr>
            <p:nvPr/>
          </p:nvSpPr>
          <p:spPr bwMode="auto">
            <a:xfrm flipH="1">
              <a:off x="4267200" y="1773238"/>
              <a:ext cx="109538" cy="1587"/>
            </a:xfrm>
            <a:prstGeom prst="line">
              <a:avLst/>
            </a:prstGeom>
            <a:noFill/>
            <a:ln w="4763">
              <a:solidFill>
                <a:srgbClr val="000000"/>
              </a:solidFill>
              <a:round/>
              <a:headEnd/>
              <a:tailEnd/>
            </a:ln>
          </p:spPr>
          <p:txBody>
            <a:bodyPr/>
            <a:lstStyle/>
            <a:p>
              <a:endParaRPr lang="en-GB"/>
            </a:p>
          </p:txBody>
        </p:sp>
        <p:sp>
          <p:nvSpPr>
            <p:cNvPr id="23589" name="Rectangle 43"/>
            <p:cNvSpPr>
              <a:spLocks noChangeArrowheads="1"/>
            </p:cNvSpPr>
            <p:nvPr/>
          </p:nvSpPr>
          <p:spPr bwMode="auto">
            <a:xfrm rot="16200000">
              <a:off x="3264695" y="3421856"/>
              <a:ext cx="646112"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Count</a:t>
              </a:r>
              <a:endParaRPr lang="en-US" sz="2400">
                <a:latin typeface="Times New Roman" pitchFamily="18" charset="0"/>
              </a:endParaRPr>
            </a:p>
          </p:txBody>
        </p:sp>
        <p:sp>
          <p:nvSpPr>
            <p:cNvPr id="23590" name="Line 44"/>
            <p:cNvSpPr>
              <a:spLocks noChangeShapeType="1"/>
            </p:cNvSpPr>
            <p:nvPr/>
          </p:nvSpPr>
          <p:spPr bwMode="auto">
            <a:xfrm flipV="1">
              <a:off x="7924800" y="1773238"/>
              <a:ext cx="1588" cy="3657600"/>
            </a:xfrm>
            <a:prstGeom prst="line">
              <a:avLst/>
            </a:prstGeom>
            <a:noFill/>
            <a:ln w="4763">
              <a:solidFill>
                <a:srgbClr val="000000"/>
              </a:solidFill>
              <a:round/>
              <a:headEnd/>
              <a:tailEnd/>
            </a:ln>
          </p:spPr>
          <p:txBody>
            <a:bodyPr/>
            <a:lstStyle/>
            <a:p>
              <a:endParaRPr lang="en-GB"/>
            </a:p>
          </p:txBody>
        </p:sp>
        <p:sp>
          <p:nvSpPr>
            <p:cNvPr id="23591" name="Line 45"/>
            <p:cNvSpPr>
              <a:spLocks noChangeShapeType="1"/>
            </p:cNvSpPr>
            <p:nvPr/>
          </p:nvSpPr>
          <p:spPr bwMode="auto">
            <a:xfrm>
              <a:off x="7815263" y="5430838"/>
              <a:ext cx="109537" cy="1587"/>
            </a:xfrm>
            <a:prstGeom prst="line">
              <a:avLst/>
            </a:prstGeom>
            <a:noFill/>
            <a:ln w="4763">
              <a:solidFill>
                <a:srgbClr val="000000"/>
              </a:solidFill>
              <a:round/>
              <a:headEnd/>
              <a:tailEnd/>
            </a:ln>
          </p:spPr>
          <p:txBody>
            <a:bodyPr/>
            <a:lstStyle/>
            <a:p>
              <a:endParaRPr lang="en-GB"/>
            </a:p>
          </p:txBody>
        </p:sp>
        <p:sp>
          <p:nvSpPr>
            <p:cNvPr id="23592" name="Rectangle 46"/>
            <p:cNvSpPr>
              <a:spLocks noChangeArrowheads="1"/>
            </p:cNvSpPr>
            <p:nvPr/>
          </p:nvSpPr>
          <p:spPr bwMode="auto">
            <a:xfrm>
              <a:off x="7975600" y="5308600"/>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0.0</a:t>
              </a:r>
              <a:endParaRPr lang="en-US" sz="2400">
                <a:latin typeface="Times New Roman" pitchFamily="18" charset="0"/>
              </a:endParaRPr>
            </a:p>
          </p:txBody>
        </p:sp>
        <p:sp>
          <p:nvSpPr>
            <p:cNvPr id="23593" name="Line 47"/>
            <p:cNvSpPr>
              <a:spLocks noChangeShapeType="1"/>
            </p:cNvSpPr>
            <p:nvPr/>
          </p:nvSpPr>
          <p:spPr bwMode="auto">
            <a:xfrm>
              <a:off x="7815263" y="4699000"/>
              <a:ext cx="109537" cy="1588"/>
            </a:xfrm>
            <a:prstGeom prst="line">
              <a:avLst/>
            </a:prstGeom>
            <a:noFill/>
            <a:ln w="4763">
              <a:solidFill>
                <a:srgbClr val="000000"/>
              </a:solidFill>
              <a:round/>
              <a:headEnd/>
              <a:tailEnd/>
            </a:ln>
          </p:spPr>
          <p:txBody>
            <a:bodyPr/>
            <a:lstStyle/>
            <a:p>
              <a:endParaRPr lang="en-GB"/>
            </a:p>
          </p:txBody>
        </p:sp>
        <p:sp>
          <p:nvSpPr>
            <p:cNvPr id="23594" name="Rectangle 48"/>
            <p:cNvSpPr>
              <a:spLocks noChangeArrowheads="1"/>
            </p:cNvSpPr>
            <p:nvPr/>
          </p:nvSpPr>
          <p:spPr bwMode="auto">
            <a:xfrm>
              <a:off x="7975600" y="4578350"/>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0.1</a:t>
              </a:r>
              <a:endParaRPr lang="en-US" sz="2400">
                <a:latin typeface="Times New Roman" pitchFamily="18" charset="0"/>
              </a:endParaRPr>
            </a:p>
          </p:txBody>
        </p:sp>
        <p:sp>
          <p:nvSpPr>
            <p:cNvPr id="23595" name="Line 49"/>
            <p:cNvSpPr>
              <a:spLocks noChangeShapeType="1"/>
            </p:cNvSpPr>
            <p:nvPr/>
          </p:nvSpPr>
          <p:spPr bwMode="auto">
            <a:xfrm>
              <a:off x="7815263" y="3968750"/>
              <a:ext cx="109537" cy="1588"/>
            </a:xfrm>
            <a:prstGeom prst="line">
              <a:avLst/>
            </a:prstGeom>
            <a:noFill/>
            <a:ln w="4763">
              <a:solidFill>
                <a:srgbClr val="000000"/>
              </a:solidFill>
              <a:round/>
              <a:headEnd/>
              <a:tailEnd/>
            </a:ln>
          </p:spPr>
          <p:txBody>
            <a:bodyPr/>
            <a:lstStyle/>
            <a:p>
              <a:endParaRPr lang="en-GB"/>
            </a:p>
          </p:txBody>
        </p:sp>
        <p:sp>
          <p:nvSpPr>
            <p:cNvPr id="23596" name="Rectangle 50"/>
            <p:cNvSpPr>
              <a:spLocks noChangeArrowheads="1"/>
            </p:cNvSpPr>
            <p:nvPr/>
          </p:nvSpPr>
          <p:spPr bwMode="auto">
            <a:xfrm>
              <a:off x="7975600" y="3846513"/>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0.2</a:t>
              </a:r>
              <a:endParaRPr lang="en-US" sz="2400">
                <a:latin typeface="Times New Roman" pitchFamily="18" charset="0"/>
              </a:endParaRPr>
            </a:p>
          </p:txBody>
        </p:sp>
        <p:sp>
          <p:nvSpPr>
            <p:cNvPr id="23597" name="Line 51"/>
            <p:cNvSpPr>
              <a:spLocks noChangeShapeType="1"/>
            </p:cNvSpPr>
            <p:nvPr/>
          </p:nvSpPr>
          <p:spPr bwMode="auto">
            <a:xfrm>
              <a:off x="7815263" y="3236913"/>
              <a:ext cx="109537" cy="1587"/>
            </a:xfrm>
            <a:prstGeom prst="line">
              <a:avLst/>
            </a:prstGeom>
            <a:noFill/>
            <a:ln w="4763">
              <a:solidFill>
                <a:srgbClr val="000000"/>
              </a:solidFill>
              <a:round/>
              <a:headEnd/>
              <a:tailEnd/>
            </a:ln>
          </p:spPr>
          <p:txBody>
            <a:bodyPr/>
            <a:lstStyle/>
            <a:p>
              <a:endParaRPr lang="en-GB"/>
            </a:p>
          </p:txBody>
        </p:sp>
        <p:sp>
          <p:nvSpPr>
            <p:cNvPr id="23598" name="Rectangle 52"/>
            <p:cNvSpPr>
              <a:spLocks noChangeArrowheads="1"/>
            </p:cNvSpPr>
            <p:nvPr/>
          </p:nvSpPr>
          <p:spPr bwMode="auto">
            <a:xfrm>
              <a:off x="7975600" y="3114675"/>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0.3</a:t>
              </a:r>
              <a:endParaRPr lang="en-US" sz="2400">
                <a:latin typeface="Times New Roman" pitchFamily="18" charset="0"/>
              </a:endParaRPr>
            </a:p>
          </p:txBody>
        </p:sp>
        <p:sp>
          <p:nvSpPr>
            <p:cNvPr id="23599" name="Line 53"/>
            <p:cNvSpPr>
              <a:spLocks noChangeShapeType="1"/>
            </p:cNvSpPr>
            <p:nvPr/>
          </p:nvSpPr>
          <p:spPr bwMode="auto">
            <a:xfrm>
              <a:off x="7815263" y="2505075"/>
              <a:ext cx="109537" cy="1588"/>
            </a:xfrm>
            <a:prstGeom prst="line">
              <a:avLst/>
            </a:prstGeom>
            <a:noFill/>
            <a:ln w="4763">
              <a:solidFill>
                <a:srgbClr val="000000"/>
              </a:solidFill>
              <a:round/>
              <a:headEnd/>
              <a:tailEnd/>
            </a:ln>
          </p:spPr>
          <p:txBody>
            <a:bodyPr/>
            <a:lstStyle/>
            <a:p>
              <a:endParaRPr lang="en-GB"/>
            </a:p>
          </p:txBody>
        </p:sp>
        <p:sp>
          <p:nvSpPr>
            <p:cNvPr id="23600" name="Rectangle 54"/>
            <p:cNvSpPr>
              <a:spLocks noChangeArrowheads="1"/>
            </p:cNvSpPr>
            <p:nvPr/>
          </p:nvSpPr>
          <p:spPr bwMode="auto">
            <a:xfrm>
              <a:off x="7975600" y="2382838"/>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0.4</a:t>
              </a:r>
              <a:endParaRPr lang="en-US" sz="2400">
                <a:latin typeface="Times New Roman" pitchFamily="18" charset="0"/>
              </a:endParaRPr>
            </a:p>
          </p:txBody>
        </p:sp>
        <p:sp>
          <p:nvSpPr>
            <p:cNvPr id="23601" name="Line 55"/>
            <p:cNvSpPr>
              <a:spLocks noChangeShapeType="1"/>
            </p:cNvSpPr>
            <p:nvPr/>
          </p:nvSpPr>
          <p:spPr bwMode="auto">
            <a:xfrm>
              <a:off x="7815263" y="1773238"/>
              <a:ext cx="109537" cy="1587"/>
            </a:xfrm>
            <a:prstGeom prst="line">
              <a:avLst/>
            </a:prstGeom>
            <a:noFill/>
            <a:ln w="4763">
              <a:solidFill>
                <a:srgbClr val="000000"/>
              </a:solidFill>
              <a:round/>
              <a:headEnd/>
              <a:tailEnd/>
            </a:ln>
          </p:spPr>
          <p:txBody>
            <a:bodyPr/>
            <a:lstStyle/>
            <a:p>
              <a:endParaRPr lang="en-GB"/>
            </a:p>
          </p:txBody>
        </p:sp>
        <p:sp>
          <p:nvSpPr>
            <p:cNvPr id="23602" name="Rectangle 57"/>
            <p:cNvSpPr>
              <a:spLocks noChangeArrowheads="1"/>
            </p:cNvSpPr>
            <p:nvPr/>
          </p:nvSpPr>
          <p:spPr bwMode="auto">
            <a:xfrm rot="5400000">
              <a:off x="7546975" y="3552825"/>
              <a:ext cx="1978025" cy="28892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Proportion per Bar</a:t>
              </a:r>
              <a:endParaRPr lang="en-US" sz="2400">
                <a:latin typeface="Times New Roman" pitchFamily="18" charset="0"/>
              </a:endParaRPr>
            </a:p>
          </p:txBody>
        </p:sp>
        <p:sp>
          <p:nvSpPr>
            <p:cNvPr id="23603" name="Line 58"/>
            <p:cNvSpPr>
              <a:spLocks noChangeShapeType="1"/>
            </p:cNvSpPr>
            <p:nvPr/>
          </p:nvSpPr>
          <p:spPr bwMode="auto">
            <a:xfrm>
              <a:off x="4267200" y="1773238"/>
              <a:ext cx="3657600" cy="1587"/>
            </a:xfrm>
            <a:prstGeom prst="line">
              <a:avLst/>
            </a:prstGeom>
            <a:noFill/>
            <a:ln w="4763">
              <a:solidFill>
                <a:srgbClr val="000000"/>
              </a:solidFill>
              <a:round/>
              <a:headEnd/>
              <a:tailEnd/>
            </a:ln>
          </p:spPr>
          <p:txBody>
            <a:bodyPr/>
            <a:lstStyle/>
            <a:p>
              <a:endParaRPr lang="en-GB"/>
            </a:p>
          </p:txBody>
        </p:sp>
        <p:sp>
          <p:nvSpPr>
            <p:cNvPr id="23604" name="Line 59"/>
            <p:cNvSpPr>
              <a:spLocks noChangeShapeType="1"/>
            </p:cNvSpPr>
            <p:nvPr/>
          </p:nvSpPr>
          <p:spPr bwMode="auto">
            <a:xfrm flipV="1">
              <a:off x="4267200" y="1773238"/>
              <a:ext cx="1588" cy="109537"/>
            </a:xfrm>
            <a:prstGeom prst="line">
              <a:avLst/>
            </a:prstGeom>
            <a:noFill/>
            <a:ln w="4763">
              <a:solidFill>
                <a:srgbClr val="000000"/>
              </a:solidFill>
              <a:round/>
              <a:headEnd/>
              <a:tailEnd/>
            </a:ln>
          </p:spPr>
          <p:txBody>
            <a:bodyPr/>
            <a:lstStyle/>
            <a:p>
              <a:endParaRPr lang="en-GB"/>
            </a:p>
          </p:txBody>
        </p:sp>
        <p:sp>
          <p:nvSpPr>
            <p:cNvPr id="23605" name="Line 60"/>
            <p:cNvSpPr>
              <a:spLocks noChangeShapeType="1"/>
            </p:cNvSpPr>
            <p:nvPr/>
          </p:nvSpPr>
          <p:spPr bwMode="auto">
            <a:xfrm flipV="1">
              <a:off x="4789488" y="1773238"/>
              <a:ext cx="1587" cy="109537"/>
            </a:xfrm>
            <a:prstGeom prst="line">
              <a:avLst/>
            </a:prstGeom>
            <a:noFill/>
            <a:ln w="4763">
              <a:solidFill>
                <a:srgbClr val="000000"/>
              </a:solidFill>
              <a:round/>
              <a:headEnd/>
              <a:tailEnd/>
            </a:ln>
          </p:spPr>
          <p:txBody>
            <a:bodyPr/>
            <a:lstStyle/>
            <a:p>
              <a:endParaRPr lang="en-GB"/>
            </a:p>
          </p:txBody>
        </p:sp>
        <p:sp>
          <p:nvSpPr>
            <p:cNvPr id="23606" name="Line 61"/>
            <p:cNvSpPr>
              <a:spLocks noChangeShapeType="1"/>
            </p:cNvSpPr>
            <p:nvPr/>
          </p:nvSpPr>
          <p:spPr bwMode="auto">
            <a:xfrm flipV="1">
              <a:off x="5311775" y="1773238"/>
              <a:ext cx="1588" cy="109537"/>
            </a:xfrm>
            <a:prstGeom prst="line">
              <a:avLst/>
            </a:prstGeom>
            <a:noFill/>
            <a:ln w="4763">
              <a:solidFill>
                <a:srgbClr val="000000"/>
              </a:solidFill>
              <a:round/>
              <a:headEnd/>
              <a:tailEnd/>
            </a:ln>
          </p:spPr>
          <p:txBody>
            <a:bodyPr/>
            <a:lstStyle/>
            <a:p>
              <a:endParaRPr lang="en-GB"/>
            </a:p>
          </p:txBody>
        </p:sp>
        <p:sp>
          <p:nvSpPr>
            <p:cNvPr id="23607" name="Line 62"/>
            <p:cNvSpPr>
              <a:spLocks noChangeShapeType="1"/>
            </p:cNvSpPr>
            <p:nvPr/>
          </p:nvSpPr>
          <p:spPr bwMode="auto">
            <a:xfrm flipV="1">
              <a:off x="5834063" y="1773238"/>
              <a:ext cx="1587" cy="109537"/>
            </a:xfrm>
            <a:prstGeom prst="line">
              <a:avLst/>
            </a:prstGeom>
            <a:noFill/>
            <a:ln w="4763">
              <a:solidFill>
                <a:srgbClr val="000000"/>
              </a:solidFill>
              <a:round/>
              <a:headEnd/>
              <a:tailEnd/>
            </a:ln>
          </p:spPr>
          <p:txBody>
            <a:bodyPr/>
            <a:lstStyle/>
            <a:p>
              <a:endParaRPr lang="en-GB"/>
            </a:p>
          </p:txBody>
        </p:sp>
        <p:sp>
          <p:nvSpPr>
            <p:cNvPr id="23608" name="Line 63"/>
            <p:cNvSpPr>
              <a:spLocks noChangeShapeType="1"/>
            </p:cNvSpPr>
            <p:nvPr/>
          </p:nvSpPr>
          <p:spPr bwMode="auto">
            <a:xfrm flipV="1">
              <a:off x="6356350" y="1773238"/>
              <a:ext cx="1588" cy="109537"/>
            </a:xfrm>
            <a:prstGeom prst="line">
              <a:avLst/>
            </a:prstGeom>
            <a:noFill/>
            <a:ln w="4763">
              <a:solidFill>
                <a:srgbClr val="000000"/>
              </a:solidFill>
              <a:round/>
              <a:headEnd/>
              <a:tailEnd/>
            </a:ln>
          </p:spPr>
          <p:txBody>
            <a:bodyPr/>
            <a:lstStyle/>
            <a:p>
              <a:endParaRPr lang="en-GB"/>
            </a:p>
          </p:txBody>
        </p:sp>
        <p:sp>
          <p:nvSpPr>
            <p:cNvPr id="23609" name="Line 64"/>
            <p:cNvSpPr>
              <a:spLocks noChangeShapeType="1"/>
            </p:cNvSpPr>
            <p:nvPr/>
          </p:nvSpPr>
          <p:spPr bwMode="auto">
            <a:xfrm flipV="1">
              <a:off x="6880225" y="1773238"/>
              <a:ext cx="1588" cy="109537"/>
            </a:xfrm>
            <a:prstGeom prst="line">
              <a:avLst/>
            </a:prstGeom>
            <a:noFill/>
            <a:ln w="4763">
              <a:solidFill>
                <a:srgbClr val="000000"/>
              </a:solidFill>
              <a:round/>
              <a:headEnd/>
              <a:tailEnd/>
            </a:ln>
          </p:spPr>
          <p:txBody>
            <a:bodyPr/>
            <a:lstStyle/>
            <a:p>
              <a:endParaRPr lang="en-GB"/>
            </a:p>
          </p:txBody>
        </p:sp>
        <p:sp>
          <p:nvSpPr>
            <p:cNvPr id="23610" name="Line 65"/>
            <p:cNvSpPr>
              <a:spLocks noChangeShapeType="1"/>
            </p:cNvSpPr>
            <p:nvPr/>
          </p:nvSpPr>
          <p:spPr bwMode="auto">
            <a:xfrm flipV="1">
              <a:off x="7402513" y="1773238"/>
              <a:ext cx="1587" cy="109537"/>
            </a:xfrm>
            <a:prstGeom prst="line">
              <a:avLst/>
            </a:prstGeom>
            <a:noFill/>
            <a:ln w="4763">
              <a:solidFill>
                <a:srgbClr val="000000"/>
              </a:solidFill>
              <a:round/>
              <a:headEnd/>
              <a:tailEnd/>
            </a:ln>
          </p:spPr>
          <p:txBody>
            <a:bodyPr/>
            <a:lstStyle/>
            <a:p>
              <a:endParaRPr lang="en-GB"/>
            </a:p>
          </p:txBody>
        </p:sp>
        <p:sp>
          <p:nvSpPr>
            <p:cNvPr id="23611" name="Line 66"/>
            <p:cNvSpPr>
              <a:spLocks noChangeShapeType="1"/>
            </p:cNvSpPr>
            <p:nvPr/>
          </p:nvSpPr>
          <p:spPr bwMode="auto">
            <a:xfrm flipV="1">
              <a:off x="7924800" y="1773238"/>
              <a:ext cx="1588" cy="109537"/>
            </a:xfrm>
            <a:prstGeom prst="line">
              <a:avLst/>
            </a:prstGeom>
            <a:noFill/>
            <a:ln w="4763">
              <a:solidFill>
                <a:srgbClr val="000000"/>
              </a:solidFill>
              <a:round/>
              <a:headEnd/>
              <a:tailEnd/>
            </a:ln>
          </p:spPr>
          <p:txBody>
            <a:bodyPr/>
            <a:lstStyle/>
            <a:p>
              <a:endParaRPr lang="en-GB"/>
            </a:p>
          </p:txBody>
        </p:sp>
        <p:sp>
          <p:nvSpPr>
            <p:cNvPr id="23612" name="Freeform 67"/>
            <p:cNvSpPr>
              <a:spLocks/>
            </p:cNvSpPr>
            <p:nvPr/>
          </p:nvSpPr>
          <p:spPr bwMode="auto">
            <a:xfrm>
              <a:off x="4267200" y="2760663"/>
              <a:ext cx="522288" cy="2670175"/>
            </a:xfrm>
            <a:custGeom>
              <a:avLst/>
              <a:gdLst>
                <a:gd name="T0" fmla="*/ 0 w 1645"/>
                <a:gd name="T1" fmla="*/ 2147483647 h 8409"/>
                <a:gd name="T2" fmla="*/ 0 w 1645"/>
                <a:gd name="T3" fmla="*/ 0 h 8409"/>
                <a:gd name="T4" fmla="*/ 0 w 1645"/>
                <a:gd name="T5" fmla="*/ 0 h 8409"/>
                <a:gd name="T6" fmla="*/ 2147483647 w 1645"/>
                <a:gd name="T7" fmla="*/ 0 h 8409"/>
                <a:gd name="T8" fmla="*/ 2147483647 w 1645"/>
                <a:gd name="T9" fmla="*/ 0 h 8409"/>
                <a:gd name="T10" fmla="*/ 2147483647 w 1645"/>
                <a:gd name="T11" fmla="*/ 2147483647 h 8409"/>
                <a:gd name="T12" fmla="*/ 2147483647 w 1645"/>
                <a:gd name="T13" fmla="*/ 2147483647 h 8409"/>
                <a:gd name="T14" fmla="*/ 0 w 1645"/>
                <a:gd name="T15" fmla="*/ 2147483647 h 8409"/>
                <a:gd name="T16" fmla="*/ 0 60000 65536"/>
                <a:gd name="T17" fmla="*/ 0 60000 65536"/>
                <a:gd name="T18" fmla="*/ 0 60000 65536"/>
                <a:gd name="T19" fmla="*/ 0 60000 65536"/>
                <a:gd name="T20" fmla="*/ 0 60000 65536"/>
                <a:gd name="T21" fmla="*/ 0 60000 65536"/>
                <a:gd name="T22" fmla="*/ 0 60000 65536"/>
                <a:gd name="T23" fmla="*/ 0 60000 65536"/>
                <a:gd name="T24" fmla="*/ 0 w 1645"/>
                <a:gd name="T25" fmla="*/ 0 h 8409"/>
                <a:gd name="T26" fmla="*/ 1645 w 1645"/>
                <a:gd name="T27" fmla="*/ 8409 h 84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5" h="8409">
                  <a:moveTo>
                    <a:pt x="0" y="8409"/>
                  </a:moveTo>
                  <a:lnTo>
                    <a:pt x="0" y="0"/>
                  </a:lnTo>
                  <a:lnTo>
                    <a:pt x="1645" y="0"/>
                  </a:lnTo>
                  <a:lnTo>
                    <a:pt x="1645" y="8409"/>
                  </a:lnTo>
                  <a:lnTo>
                    <a:pt x="0" y="8409"/>
                  </a:lnTo>
                </a:path>
              </a:pathLst>
            </a:custGeom>
            <a:noFill/>
            <a:ln w="4763">
              <a:solidFill>
                <a:srgbClr val="0000F2"/>
              </a:solidFill>
              <a:round/>
              <a:headEnd/>
              <a:tailEnd/>
            </a:ln>
          </p:spPr>
          <p:txBody>
            <a:bodyPr/>
            <a:lstStyle/>
            <a:p>
              <a:endParaRPr lang="en-GB"/>
            </a:p>
          </p:txBody>
        </p:sp>
        <p:sp>
          <p:nvSpPr>
            <p:cNvPr id="23613" name="Freeform 68"/>
            <p:cNvSpPr>
              <a:spLocks/>
            </p:cNvSpPr>
            <p:nvPr/>
          </p:nvSpPr>
          <p:spPr bwMode="auto">
            <a:xfrm>
              <a:off x="4789488" y="2695575"/>
              <a:ext cx="522287" cy="2735263"/>
            </a:xfrm>
            <a:custGeom>
              <a:avLst/>
              <a:gdLst>
                <a:gd name="T0" fmla="*/ 0 w 1646"/>
                <a:gd name="T1" fmla="*/ 2147483647 h 8617"/>
                <a:gd name="T2" fmla="*/ 0 w 1646"/>
                <a:gd name="T3" fmla="*/ 0 h 8617"/>
                <a:gd name="T4" fmla="*/ 0 w 1646"/>
                <a:gd name="T5" fmla="*/ 0 h 8617"/>
                <a:gd name="T6" fmla="*/ 2147483647 w 1646"/>
                <a:gd name="T7" fmla="*/ 0 h 8617"/>
                <a:gd name="T8" fmla="*/ 2147483647 w 1646"/>
                <a:gd name="T9" fmla="*/ 0 h 8617"/>
                <a:gd name="T10" fmla="*/ 2147483647 w 1646"/>
                <a:gd name="T11" fmla="*/ 2147483647 h 8617"/>
                <a:gd name="T12" fmla="*/ 2147483647 w 1646"/>
                <a:gd name="T13" fmla="*/ 2147483647 h 8617"/>
                <a:gd name="T14" fmla="*/ 0 w 1646"/>
                <a:gd name="T15" fmla="*/ 2147483647 h 8617"/>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8617"/>
                <a:gd name="T26" fmla="*/ 1646 w 1646"/>
                <a:gd name="T27" fmla="*/ 8617 h 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8617">
                  <a:moveTo>
                    <a:pt x="0" y="8617"/>
                  </a:moveTo>
                  <a:lnTo>
                    <a:pt x="0" y="0"/>
                  </a:lnTo>
                  <a:lnTo>
                    <a:pt x="1646" y="0"/>
                  </a:lnTo>
                  <a:lnTo>
                    <a:pt x="1646" y="8617"/>
                  </a:lnTo>
                  <a:lnTo>
                    <a:pt x="0" y="8617"/>
                  </a:lnTo>
                </a:path>
              </a:pathLst>
            </a:custGeom>
            <a:noFill/>
            <a:ln w="4763">
              <a:solidFill>
                <a:srgbClr val="0000F2"/>
              </a:solidFill>
              <a:round/>
              <a:headEnd/>
              <a:tailEnd/>
            </a:ln>
          </p:spPr>
          <p:txBody>
            <a:bodyPr/>
            <a:lstStyle/>
            <a:p>
              <a:endParaRPr lang="en-GB"/>
            </a:p>
          </p:txBody>
        </p:sp>
        <p:sp>
          <p:nvSpPr>
            <p:cNvPr id="23614" name="Freeform 69"/>
            <p:cNvSpPr>
              <a:spLocks/>
            </p:cNvSpPr>
            <p:nvPr/>
          </p:nvSpPr>
          <p:spPr bwMode="auto">
            <a:xfrm>
              <a:off x="5311775" y="4114800"/>
              <a:ext cx="522288" cy="1316038"/>
            </a:xfrm>
            <a:custGeom>
              <a:avLst/>
              <a:gdLst>
                <a:gd name="T0" fmla="*/ 0 w 1646"/>
                <a:gd name="T1" fmla="*/ 2147483647 h 4147"/>
                <a:gd name="T2" fmla="*/ 0 w 1646"/>
                <a:gd name="T3" fmla="*/ 0 h 4147"/>
                <a:gd name="T4" fmla="*/ 0 w 1646"/>
                <a:gd name="T5" fmla="*/ 0 h 4147"/>
                <a:gd name="T6" fmla="*/ 2147483647 w 1646"/>
                <a:gd name="T7" fmla="*/ 0 h 4147"/>
                <a:gd name="T8" fmla="*/ 2147483647 w 1646"/>
                <a:gd name="T9" fmla="*/ 0 h 4147"/>
                <a:gd name="T10" fmla="*/ 2147483647 w 1646"/>
                <a:gd name="T11" fmla="*/ 2147483647 h 4147"/>
                <a:gd name="T12" fmla="*/ 2147483647 w 1646"/>
                <a:gd name="T13" fmla="*/ 2147483647 h 4147"/>
                <a:gd name="T14" fmla="*/ 0 w 1646"/>
                <a:gd name="T15" fmla="*/ 2147483647 h 4147"/>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4147"/>
                <a:gd name="T26" fmla="*/ 1646 w 1646"/>
                <a:gd name="T27" fmla="*/ 4147 h 4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4147">
                  <a:moveTo>
                    <a:pt x="0" y="4147"/>
                  </a:moveTo>
                  <a:lnTo>
                    <a:pt x="0" y="0"/>
                  </a:lnTo>
                  <a:lnTo>
                    <a:pt x="1646" y="0"/>
                  </a:lnTo>
                  <a:lnTo>
                    <a:pt x="1646" y="4147"/>
                  </a:lnTo>
                  <a:lnTo>
                    <a:pt x="0" y="4147"/>
                  </a:lnTo>
                </a:path>
              </a:pathLst>
            </a:custGeom>
            <a:noFill/>
            <a:ln w="4763">
              <a:solidFill>
                <a:srgbClr val="0000F2"/>
              </a:solidFill>
              <a:round/>
              <a:headEnd/>
              <a:tailEnd/>
            </a:ln>
          </p:spPr>
          <p:txBody>
            <a:bodyPr/>
            <a:lstStyle/>
            <a:p>
              <a:endParaRPr lang="en-GB"/>
            </a:p>
          </p:txBody>
        </p:sp>
        <p:sp>
          <p:nvSpPr>
            <p:cNvPr id="23615" name="Freeform 70"/>
            <p:cNvSpPr>
              <a:spLocks/>
            </p:cNvSpPr>
            <p:nvPr/>
          </p:nvSpPr>
          <p:spPr bwMode="auto">
            <a:xfrm>
              <a:off x="5834063" y="4970463"/>
              <a:ext cx="522287" cy="460375"/>
            </a:xfrm>
            <a:custGeom>
              <a:avLst/>
              <a:gdLst>
                <a:gd name="T0" fmla="*/ 0 w 1645"/>
                <a:gd name="T1" fmla="*/ 2147483647 h 1451"/>
                <a:gd name="T2" fmla="*/ 0 w 1645"/>
                <a:gd name="T3" fmla="*/ 0 h 1451"/>
                <a:gd name="T4" fmla="*/ 0 w 1645"/>
                <a:gd name="T5" fmla="*/ 0 h 1451"/>
                <a:gd name="T6" fmla="*/ 2147483647 w 1645"/>
                <a:gd name="T7" fmla="*/ 0 h 1451"/>
                <a:gd name="T8" fmla="*/ 2147483647 w 1645"/>
                <a:gd name="T9" fmla="*/ 0 h 1451"/>
                <a:gd name="T10" fmla="*/ 2147483647 w 1645"/>
                <a:gd name="T11" fmla="*/ 2147483647 h 1451"/>
                <a:gd name="T12" fmla="*/ 2147483647 w 1645"/>
                <a:gd name="T13" fmla="*/ 2147483647 h 1451"/>
                <a:gd name="T14" fmla="*/ 0 w 1645"/>
                <a:gd name="T15" fmla="*/ 2147483647 h 1451"/>
                <a:gd name="T16" fmla="*/ 0 60000 65536"/>
                <a:gd name="T17" fmla="*/ 0 60000 65536"/>
                <a:gd name="T18" fmla="*/ 0 60000 65536"/>
                <a:gd name="T19" fmla="*/ 0 60000 65536"/>
                <a:gd name="T20" fmla="*/ 0 60000 65536"/>
                <a:gd name="T21" fmla="*/ 0 60000 65536"/>
                <a:gd name="T22" fmla="*/ 0 60000 65536"/>
                <a:gd name="T23" fmla="*/ 0 60000 65536"/>
                <a:gd name="T24" fmla="*/ 0 w 1645"/>
                <a:gd name="T25" fmla="*/ 0 h 1451"/>
                <a:gd name="T26" fmla="*/ 1645 w 1645"/>
                <a:gd name="T27" fmla="*/ 1451 h 1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5" h="1451">
                  <a:moveTo>
                    <a:pt x="0" y="1451"/>
                  </a:moveTo>
                  <a:lnTo>
                    <a:pt x="0" y="0"/>
                  </a:lnTo>
                  <a:lnTo>
                    <a:pt x="1645" y="0"/>
                  </a:lnTo>
                  <a:lnTo>
                    <a:pt x="1645" y="1451"/>
                  </a:lnTo>
                  <a:lnTo>
                    <a:pt x="0" y="1451"/>
                  </a:lnTo>
                </a:path>
              </a:pathLst>
            </a:custGeom>
            <a:noFill/>
            <a:ln w="4763">
              <a:solidFill>
                <a:srgbClr val="0000F2"/>
              </a:solidFill>
              <a:round/>
              <a:headEnd/>
              <a:tailEnd/>
            </a:ln>
          </p:spPr>
          <p:txBody>
            <a:bodyPr/>
            <a:lstStyle/>
            <a:p>
              <a:endParaRPr lang="en-GB"/>
            </a:p>
          </p:txBody>
        </p:sp>
        <p:sp>
          <p:nvSpPr>
            <p:cNvPr id="23616" name="Freeform 71"/>
            <p:cNvSpPr>
              <a:spLocks/>
            </p:cNvSpPr>
            <p:nvPr/>
          </p:nvSpPr>
          <p:spPr bwMode="auto">
            <a:xfrm>
              <a:off x="6356350" y="5329238"/>
              <a:ext cx="523875" cy="101600"/>
            </a:xfrm>
            <a:custGeom>
              <a:avLst/>
              <a:gdLst>
                <a:gd name="T0" fmla="*/ 0 w 1646"/>
                <a:gd name="T1" fmla="*/ 2147483647 h 322"/>
                <a:gd name="T2" fmla="*/ 0 w 1646"/>
                <a:gd name="T3" fmla="*/ 0 h 322"/>
                <a:gd name="T4" fmla="*/ 0 w 1646"/>
                <a:gd name="T5" fmla="*/ 0 h 322"/>
                <a:gd name="T6" fmla="*/ 2147483647 w 1646"/>
                <a:gd name="T7" fmla="*/ 0 h 322"/>
                <a:gd name="T8" fmla="*/ 2147483647 w 1646"/>
                <a:gd name="T9" fmla="*/ 0 h 322"/>
                <a:gd name="T10" fmla="*/ 2147483647 w 1646"/>
                <a:gd name="T11" fmla="*/ 2147483647 h 322"/>
                <a:gd name="T12" fmla="*/ 2147483647 w 1646"/>
                <a:gd name="T13" fmla="*/ 2147483647 h 322"/>
                <a:gd name="T14" fmla="*/ 0 w 1646"/>
                <a:gd name="T15" fmla="*/ 2147483647 h 322"/>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322"/>
                <a:gd name="T26" fmla="*/ 1646 w 1646"/>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322">
                  <a:moveTo>
                    <a:pt x="0" y="322"/>
                  </a:moveTo>
                  <a:lnTo>
                    <a:pt x="0" y="0"/>
                  </a:lnTo>
                  <a:lnTo>
                    <a:pt x="1646" y="0"/>
                  </a:lnTo>
                  <a:lnTo>
                    <a:pt x="1646" y="322"/>
                  </a:lnTo>
                  <a:lnTo>
                    <a:pt x="0" y="322"/>
                  </a:lnTo>
                </a:path>
              </a:pathLst>
            </a:custGeom>
            <a:noFill/>
            <a:ln w="4763">
              <a:solidFill>
                <a:srgbClr val="0000F2"/>
              </a:solidFill>
              <a:round/>
              <a:headEnd/>
              <a:tailEnd/>
            </a:ln>
          </p:spPr>
          <p:txBody>
            <a:bodyPr/>
            <a:lstStyle/>
            <a:p>
              <a:endParaRPr lang="en-GB"/>
            </a:p>
          </p:txBody>
        </p:sp>
        <p:sp>
          <p:nvSpPr>
            <p:cNvPr id="23617" name="Freeform 72"/>
            <p:cNvSpPr>
              <a:spLocks/>
            </p:cNvSpPr>
            <p:nvPr/>
          </p:nvSpPr>
          <p:spPr bwMode="auto">
            <a:xfrm>
              <a:off x="6880225" y="5408613"/>
              <a:ext cx="522288" cy="22225"/>
            </a:xfrm>
            <a:custGeom>
              <a:avLst/>
              <a:gdLst>
                <a:gd name="T0" fmla="*/ 0 w 1646"/>
                <a:gd name="T1" fmla="*/ 2147483647 h 69"/>
                <a:gd name="T2" fmla="*/ 0 w 1646"/>
                <a:gd name="T3" fmla="*/ 0 h 69"/>
                <a:gd name="T4" fmla="*/ 0 w 1646"/>
                <a:gd name="T5" fmla="*/ 0 h 69"/>
                <a:gd name="T6" fmla="*/ 2147483647 w 1646"/>
                <a:gd name="T7" fmla="*/ 0 h 69"/>
                <a:gd name="T8" fmla="*/ 2147483647 w 1646"/>
                <a:gd name="T9" fmla="*/ 0 h 69"/>
                <a:gd name="T10" fmla="*/ 2147483647 w 1646"/>
                <a:gd name="T11" fmla="*/ 2147483647 h 69"/>
                <a:gd name="T12" fmla="*/ 2147483647 w 1646"/>
                <a:gd name="T13" fmla="*/ 2147483647 h 69"/>
                <a:gd name="T14" fmla="*/ 0 w 1646"/>
                <a:gd name="T15" fmla="*/ 2147483647 h 69"/>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69"/>
                <a:gd name="T26" fmla="*/ 1646 w 164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69">
                  <a:moveTo>
                    <a:pt x="0" y="69"/>
                  </a:moveTo>
                  <a:lnTo>
                    <a:pt x="0" y="0"/>
                  </a:lnTo>
                  <a:lnTo>
                    <a:pt x="1646" y="0"/>
                  </a:lnTo>
                  <a:lnTo>
                    <a:pt x="1646" y="69"/>
                  </a:lnTo>
                  <a:lnTo>
                    <a:pt x="0" y="69"/>
                  </a:lnTo>
                </a:path>
              </a:pathLst>
            </a:custGeom>
            <a:noFill/>
            <a:ln w="4763">
              <a:solidFill>
                <a:srgbClr val="0000F2"/>
              </a:solidFill>
              <a:round/>
              <a:headEnd/>
              <a:tailEnd/>
            </a:ln>
          </p:spPr>
          <p:txBody>
            <a:bodyPr/>
            <a:lstStyle/>
            <a:p>
              <a:endParaRPr lang="en-GB"/>
            </a:p>
          </p:txBody>
        </p:sp>
        <p:sp>
          <p:nvSpPr>
            <p:cNvPr id="23618" name="Freeform 73"/>
            <p:cNvSpPr>
              <a:spLocks/>
            </p:cNvSpPr>
            <p:nvPr/>
          </p:nvSpPr>
          <p:spPr bwMode="auto">
            <a:xfrm>
              <a:off x="7402513" y="5424488"/>
              <a:ext cx="522287" cy="6350"/>
            </a:xfrm>
            <a:custGeom>
              <a:avLst/>
              <a:gdLst>
                <a:gd name="T0" fmla="*/ 0 w 1646"/>
                <a:gd name="T1" fmla="*/ 2147483647 h 23"/>
                <a:gd name="T2" fmla="*/ 0 w 1646"/>
                <a:gd name="T3" fmla="*/ 0 h 23"/>
                <a:gd name="T4" fmla="*/ 0 w 1646"/>
                <a:gd name="T5" fmla="*/ 0 h 23"/>
                <a:gd name="T6" fmla="*/ 2147483647 w 1646"/>
                <a:gd name="T7" fmla="*/ 0 h 23"/>
                <a:gd name="T8" fmla="*/ 2147483647 w 1646"/>
                <a:gd name="T9" fmla="*/ 0 h 23"/>
                <a:gd name="T10" fmla="*/ 2147483647 w 1646"/>
                <a:gd name="T11" fmla="*/ 2147483647 h 23"/>
                <a:gd name="T12" fmla="*/ 2147483647 w 1646"/>
                <a:gd name="T13" fmla="*/ 2147483647 h 23"/>
                <a:gd name="T14" fmla="*/ 0 w 1646"/>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23"/>
                <a:gd name="T26" fmla="*/ 1646 w 164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23">
                  <a:moveTo>
                    <a:pt x="0" y="23"/>
                  </a:moveTo>
                  <a:lnTo>
                    <a:pt x="0" y="0"/>
                  </a:lnTo>
                  <a:lnTo>
                    <a:pt x="1646" y="0"/>
                  </a:lnTo>
                  <a:lnTo>
                    <a:pt x="1646" y="23"/>
                  </a:lnTo>
                  <a:lnTo>
                    <a:pt x="0" y="23"/>
                  </a:lnTo>
                </a:path>
              </a:pathLst>
            </a:custGeom>
            <a:noFill/>
            <a:ln w="4763">
              <a:solidFill>
                <a:srgbClr val="0000F2"/>
              </a:solidFill>
              <a:round/>
              <a:headEnd/>
              <a:tailEnd/>
            </a:ln>
          </p:spPr>
          <p:txBody>
            <a:bodyPr/>
            <a:lstStyle/>
            <a:p>
              <a:endParaRPr lang="en-GB"/>
            </a:p>
          </p:txBody>
        </p:sp>
        <p:sp>
          <p:nvSpPr>
            <p:cNvPr id="23619" name="Text Box 11"/>
            <p:cNvSpPr txBox="1">
              <a:spLocks noChangeArrowheads="1"/>
            </p:cNvSpPr>
            <p:nvPr/>
          </p:nvSpPr>
          <p:spPr bwMode="auto">
            <a:xfrm>
              <a:off x="4876800" y="5791200"/>
              <a:ext cx="2971800"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Arial" charset="0"/>
                </a:rPr>
                <a:t>Number of Seedlings/quadrat</a:t>
              </a:r>
            </a:p>
          </p:txBody>
        </p:sp>
      </p:grpSp>
      <p:sp>
        <p:nvSpPr>
          <p:cNvPr id="23620" name="Text Box 77"/>
          <p:cNvSpPr txBox="1">
            <a:spLocks noChangeArrowheads="1"/>
          </p:cNvSpPr>
          <p:nvPr/>
        </p:nvSpPr>
        <p:spPr bwMode="auto">
          <a:xfrm>
            <a:off x="365125" y="6080125"/>
            <a:ext cx="2144713" cy="396875"/>
          </a:xfrm>
          <a:prstGeom prst="rect">
            <a:avLst/>
          </a:prstGeom>
          <a:noFill/>
          <a:ln w="9525">
            <a:noFill/>
            <a:miter lim="800000"/>
            <a:headEnd/>
            <a:tailEnd/>
          </a:ln>
        </p:spPr>
        <p:txBody>
          <a:bodyPr wrap="none">
            <a:spAutoFit/>
          </a:bodyPr>
          <a:lstStyle/>
          <a:p>
            <a:r>
              <a:rPr lang="en-US" sz="2000" i="1">
                <a:latin typeface="Times New Roman" pitchFamily="18" charset="0"/>
              </a:rPr>
              <a:t>**Alt param=</a:t>
            </a:r>
            <a:r>
              <a:rPr lang="en-US" sz="2000">
                <a:latin typeface="Times New Roman" pitchFamily="18" charset="0"/>
              </a:rPr>
              <a:t> </a:t>
            </a:r>
            <a:r>
              <a:rPr lang="en-US" sz="2000" i="1">
                <a:latin typeface="Times New Roman" pitchFamily="18" charset="0"/>
              </a:rPr>
              <a:t>λ=rt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4275" name="Rectangle 2"/>
          <p:cNvSpPr>
            <a:spLocks noGrp="1" noChangeArrowheads="1"/>
          </p:cNvSpPr>
          <p:nvPr>
            <p:ph type="title"/>
          </p:nvPr>
        </p:nvSpPr>
        <p:spPr/>
        <p:txBody>
          <a:bodyPr/>
          <a:lstStyle/>
          <a:p>
            <a:pPr eaLnBrk="1" hangingPunct="1"/>
            <a:r>
              <a:rPr lang="en-US" smtClean="0"/>
              <a:t>Poisson distribution</a:t>
            </a:r>
          </a:p>
        </p:txBody>
      </p:sp>
      <p:pic>
        <p:nvPicPr>
          <p:cNvPr id="54276" name="Picture 4"/>
          <p:cNvPicPr>
            <a:picLocks noChangeAspect="1" noChangeArrowheads="1"/>
          </p:cNvPicPr>
          <p:nvPr/>
        </p:nvPicPr>
        <p:blipFill>
          <a:blip r:embed="rId3" cstate="print"/>
          <a:srcRect/>
          <a:stretch>
            <a:fillRect/>
          </a:stretch>
        </p:blipFill>
        <p:spPr bwMode="auto">
          <a:xfrm>
            <a:off x="1571625" y="1600200"/>
            <a:ext cx="600075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6083" name="Rectangle 4"/>
          <p:cNvSpPr>
            <a:spLocks noGrp="1" noChangeArrowheads="1"/>
          </p:cNvSpPr>
          <p:nvPr>
            <p:ph type="title"/>
          </p:nvPr>
        </p:nvSpPr>
        <p:spPr>
          <a:xfrm>
            <a:off x="685800" y="-228600"/>
            <a:ext cx="7772400" cy="1143000"/>
          </a:xfrm>
        </p:spPr>
        <p:txBody>
          <a:bodyPr/>
          <a:lstStyle/>
          <a:p>
            <a:pPr eaLnBrk="1" hangingPunct="1"/>
            <a:r>
              <a:rPr lang="en-US" sz="3200" smtClean="0"/>
              <a:t>Why do we care about probability?</a:t>
            </a:r>
          </a:p>
        </p:txBody>
      </p:sp>
      <p:sp>
        <p:nvSpPr>
          <p:cNvPr id="46084" name="Rectangle 5"/>
          <p:cNvSpPr>
            <a:spLocks noGrp="1" noChangeArrowheads="1"/>
          </p:cNvSpPr>
          <p:nvPr>
            <p:ph type="body" idx="1"/>
          </p:nvPr>
        </p:nvSpPr>
        <p:spPr>
          <a:xfrm>
            <a:off x="609600" y="1600200"/>
            <a:ext cx="7772400" cy="4114800"/>
          </a:xfrm>
        </p:spPr>
        <p:txBody>
          <a:bodyPr/>
          <a:lstStyle/>
          <a:p>
            <a:pPr eaLnBrk="1" hangingPunct="1">
              <a:buClr>
                <a:schemeClr val="tx2"/>
              </a:buClr>
            </a:pPr>
            <a:r>
              <a:rPr lang="en-US" sz="2800" dirty="0" smtClean="0"/>
              <a:t>Foundation of theory of statistics.</a:t>
            </a:r>
          </a:p>
          <a:p>
            <a:pPr eaLnBrk="1" hangingPunct="1">
              <a:buClr>
                <a:schemeClr val="tx2"/>
              </a:buClr>
            </a:pPr>
            <a:r>
              <a:rPr lang="en-US" sz="2800" dirty="0" smtClean="0"/>
              <a:t>Description of uncertainty associated with random variables.</a:t>
            </a:r>
          </a:p>
          <a:p>
            <a:pPr lvl="1" eaLnBrk="1" hangingPunct="1">
              <a:buClr>
                <a:schemeClr val="tx2"/>
              </a:buClr>
            </a:pPr>
            <a:r>
              <a:rPr lang="en-US" sz="2400" dirty="0" smtClean="0"/>
              <a:t>Measurement error</a:t>
            </a:r>
          </a:p>
          <a:p>
            <a:pPr lvl="1" eaLnBrk="1" hangingPunct="1">
              <a:buClr>
                <a:schemeClr val="tx2"/>
              </a:buClr>
            </a:pPr>
            <a:r>
              <a:rPr lang="en-US" sz="2400" dirty="0" smtClean="0"/>
              <a:t>Process error</a:t>
            </a:r>
          </a:p>
          <a:p>
            <a:pPr eaLnBrk="1" hangingPunct="1">
              <a:buClr>
                <a:schemeClr val="tx2"/>
              </a:buClr>
            </a:pPr>
            <a:r>
              <a:rPr lang="en-US" sz="2800" dirty="0" smtClean="0"/>
              <a:t>Needed to understand:	</a:t>
            </a:r>
          </a:p>
          <a:p>
            <a:pPr lvl="1" eaLnBrk="1" hangingPunct="1">
              <a:buFont typeface="Wingdings" pitchFamily="2" charset="2"/>
              <a:buChar char="ü"/>
            </a:pPr>
            <a:r>
              <a:rPr lang="en-US" sz="2400" dirty="0" smtClean="0"/>
              <a:t>Estimating model parameters.</a:t>
            </a:r>
          </a:p>
          <a:p>
            <a:pPr lvl="1" eaLnBrk="1" hangingPunct="1">
              <a:buFont typeface="Wingdings" pitchFamily="2" charset="2"/>
              <a:buChar char="ü"/>
            </a:pPr>
            <a:r>
              <a:rPr lang="en-US" sz="2400" dirty="0" smtClean="0"/>
              <a:t>Model validation</a:t>
            </a:r>
          </a:p>
          <a:p>
            <a:pPr lvl="1" eaLnBrk="1" hangingPunct="1">
              <a:buFont typeface="Wingdings" pitchFamily="2" charset="2"/>
              <a:buChar char="ü"/>
            </a:pPr>
            <a:r>
              <a:rPr lang="en-US" sz="2400" dirty="0" smtClean="0"/>
              <a:t>Prediction</a:t>
            </a:r>
          </a:p>
          <a:p>
            <a:pPr lvl="1" eaLnBrk="1" hangingPunct="1"/>
            <a:endParaRPr lang="en-US" sz="2400" dirty="0" smtClean="0"/>
          </a:p>
          <a:p>
            <a:pPr lvl="1" eaLnBrk="1" hangingPunct="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580" name="Title 1"/>
          <p:cNvSpPr>
            <a:spLocks noGrp="1"/>
          </p:cNvSpPr>
          <p:nvPr>
            <p:ph type="title"/>
          </p:nvPr>
        </p:nvSpPr>
        <p:spPr/>
        <p:txBody>
          <a:bodyPr/>
          <a:lstStyle/>
          <a:p>
            <a:r>
              <a:rPr lang="en-US" smtClean="0"/>
              <a:t>Exercise</a:t>
            </a:r>
            <a:endParaRPr lang="en-GB" smtClean="0"/>
          </a:p>
        </p:txBody>
      </p:sp>
      <p:graphicFrame>
        <p:nvGraphicFramePr>
          <p:cNvPr id="209924" name="Object 4"/>
          <p:cNvGraphicFramePr>
            <a:graphicFrameLocks noChangeAspect="1"/>
          </p:cNvGraphicFramePr>
          <p:nvPr>
            <p:extLst>
              <p:ext uri="{D42A27DB-BD31-4B8C-83A1-F6EECF244321}">
                <p14:modId xmlns:p14="http://schemas.microsoft.com/office/powerpoint/2010/main" val="284221267"/>
              </p:ext>
            </p:extLst>
          </p:nvPr>
        </p:nvGraphicFramePr>
        <p:xfrm>
          <a:off x="508000" y="2058988"/>
          <a:ext cx="3370263" cy="2001837"/>
        </p:xfrm>
        <a:graphic>
          <a:graphicData uri="http://schemas.openxmlformats.org/presentationml/2006/ole">
            <mc:AlternateContent xmlns:mc="http://schemas.openxmlformats.org/markup-compatibility/2006">
              <mc:Choice xmlns:v="urn:schemas-microsoft-com:vml" Requires="v">
                <p:oleObj spid="_x0000_s24602" name="Equation" r:id="rId4" imgW="1155600" imgH="685800" progId="Equation.3">
                  <p:embed/>
                </p:oleObj>
              </mc:Choice>
              <mc:Fallback>
                <p:oleObj name="Equation" r:id="rId4" imgW="1155600" imgH="685800" progId="Equation.3">
                  <p:embed/>
                  <p:pic>
                    <p:nvPicPr>
                      <p:cNvPr id="0" name="Object 4"/>
                      <p:cNvPicPr>
                        <a:picLocks noChangeAspect="1" noChangeArrowheads="1"/>
                      </p:cNvPicPr>
                      <p:nvPr/>
                    </p:nvPicPr>
                    <p:blipFill>
                      <a:blip r:embed="rId5"/>
                      <a:srcRect/>
                      <a:stretch>
                        <a:fillRect/>
                      </a:stretch>
                    </p:blipFill>
                    <p:spPr bwMode="auto">
                      <a:xfrm>
                        <a:off x="508000" y="2058988"/>
                        <a:ext cx="3370263" cy="200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TextBox 3"/>
          <p:cNvSpPr txBox="1">
            <a:spLocks noChangeArrowheads="1"/>
          </p:cNvSpPr>
          <p:nvPr/>
        </p:nvSpPr>
        <p:spPr bwMode="auto">
          <a:xfrm>
            <a:off x="4419600" y="1676400"/>
            <a:ext cx="4114800" cy="3046413"/>
          </a:xfrm>
          <a:prstGeom prst="rect">
            <a:avLst/>
          </a:prstGeom>
          <a:noFill/>
          <a:ln w="9525">
            <a:noFill/>
            <a:miter lim="800000"/>
            <a:headEnd/>
            <a:tailEnd/>
          </a:ln>
        </p:spPr>
        <p:txBody>
          <a:bodyPr>
            <a:spAutoFit/>
          </a:bodyPr>
          <a:lstStyle/>
          <a:p>
            <a:pPr>
              <a:buFont typeface="Wingdings" pitchFamily="2" charset="2"/>
              <a:buChar char="Ø"/>
            </a:pPr>
            <a:r>
              <a:rPr lang="en-US" sz="2400">
                <a:solidFill>
                  <a:srgbClr val="FF0000"/>
                </a:solidFill>
                <a:latin typeface="Arial" charset="0"/>
              </a:rPr>
              <a:t>What are the data?</a:t>
            </a:r>
          </a:p>
          <a:p>
            <a:pPr>
              <a:buFont typeface="Wingdings" pitchFamily="2" charset="2"/>
              <a:buChar char="Ø"/>
            </a:pPr>
            <a:endParaRPr lang="en-US" sz="2400">
              <a:solidFill>
                <a:srgbClr val="FF0000"/>
              </a:solidFill>
              <a:latin typeface="Arial" charset="0"/>
            </a:endParaRPr>
          </a:p>
          <a:p>
            <a:pPr>
              <a:buFont typeface="Wingdings" pitchFamily="2" charset="2"/>
              <a:buChar char="Ø"/>
            </a:pPr>
            <a:r>
              <a:rPr lang="en-US" sz="2400">
                <a:solidFill>
                  <a:srgbClr val="FF0000"/>
                </a:solidFill>
                <a:latin typeface="Arial" charset="0"/>
              </a:rPr>
              <a:t>What parameters do we want to estimate?</a:t>
            </a:r>
          </a:p>
          <a:p>
            <a:pPr>
              <a:buFont typeface="Wingdings" pitchFamily="2" charset="2"/>
              <a:buChar char="Ø"/>
            </a:pPr>
            <a:endParaRPr lang="en-US" sz="2400">
              <a:solidFill>
                <a:srgbClr val="FF0000"/>
              </a:solidFill>
              <a:latin typeface="Arial" charset="0"/>
            </a:endParaRPr>
          </a:p>
          <a:p>
            <a:pPr>
              <a:buFont typeface="Wingdings" pitchFamily="2" charset="2"/>
              <a:buChar char="Ø"/>
            </a:pPr>
            <a:r>
              <a:rPr lang="en-US" sz="2400">
                <a:solidFill>
                  <a:srgbClr val="FF0000"/>
                </a:solidFill>
                <a:latin typeface="Arial" charset="0"/>
              </a:rPr>
              <a:t>What terms control the uncertainty?</a:t>
            </a:r>
          </a:p>
          <a:p>
            <a:pPr>
              <a:buFont typeface="Wingdings" pitchFamily="2" charset="2"/>
              <a:buChar char="Ø"/>
            </a:pPr>
            <a:endParaRPr lang="en-GB" sz="2400">
              <a:solidFill>
                <a:srgbClr val="FF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6323" name="Rectangle 2"/>
          <p:cNvSpPr>
            <a:spLocks noGrp="1" noChangeArrowheads="1"/>
          </p:cNvSpPr>
          <p:nvPr>
            <p:ph type="title"/>
          </p:nvPr>
        </p:nvSpPr>
        <p:spPr>
          <a:xfrm>
            <a:off x="152400" y="-228600"/>
            <a:ext cx="8991600" cy="1143000"/>
          </a:xfrm>
        </p:spPr>
        <p:txBody>
          <a:bodyPr/>
          <a:lstStyle/>
          <a:p>
            <a:pPr eaLnBrk="1" hangingPunct="1"/>
            <a:r>
              <a:rPr lang="en-US" sz="3400" dirty="0" smtClean="0"/>
              <a:t>Clustering in space or time (</a:t>
            </a:r>
            <a:r>
              <a:rPr lang="en-US" sz="3400" dirty="0" err="1" smtClean="0"/>
              <a:t>overdispersion</a:t>
            </a:r>
            <a:r>
              <a:rPr lang="en-US" sz="3400" dirty="0" smtClean="0"/>
              <a:t>)</a:t>
            </a:r>
          </a:p>
        </p:txBody>
      </p:sp>
      <p:grpSp>
        <p:nvGrpSpPr>
          <p:cNvPr id="56324" name="Group 322"/>
          <p:cNvGrpSpPr>
            <a:grpSpLocks/>
          </p:cNvGrpSpPr>
          <p:nvPr/>
        </p:nvGrpSpPr>
        <p:grpSpPr bwMode="auto">
          <a:xfrm>
            <a:off x="1143000" y="1524000"/>
            <a:ext cx="5359401" cy="1447800"/>
            <a:chOff x="720" y="960"/>
            <a:chExt cx="3376" cy="912"/>
          </a:xfrm>
        </p:grpSpPr>
        <p:grpSp>
          <p:nvGrpSpPr>
            <p:cNvPr id="56351" name="Group 109"/>
            <p:cNvGrpSpPr>
              <a:grpSpLocks/>
            </p:cNvGrpSpPr>
            <p:nvPr/>
          </p:nvGrpSpPr>
          <p:grpSpPr bwMode="auto">
            <a:xfrm>
              <a:off x="720" y="960"/>
              <a:ext cx="1584" cy="912"/>
              <a:chOff x="720" y="960"/>
              <a:chExt cx="1584" cy="912"/>
            </a:xfrm>
          </p:grpSpPr>
          <p:sp>
            <p:nvSpPr>
              <p:cNvPr id="56353" name="Rectangle 79"/>
              <p:cNvSpPr>
                <a:spLocks noChangeArrowheads="1"/>
              </p:cNvSpPr>
              <p:nvPr/>
            </p:nvSpPr>
            <p:spPr bwMode="auto">
              <a:xfrm>
                <a:off x="720" y="960"/>
                <a:ext cx="1584" cy="912"/>
              </a:xfrm>
              <a:prstGeom prst="rect">
                <a:avLst/>
              </a:prstGeom>
              <a:noFill/>
              <a:ln w="9525">
                <a:solidFill>
                  <a:schemeClr val="tx1"/>
                </a:solidFill>
                <a:miter lim="800000"/>
                <a:headEnd/>
                <a:tailEnd/>
              </a:ln>
            </p:spPr>
            <p:txBody>
              <a:bodyPr wrap="none" anchor="ctr"/>
              <a:lstStyle/>
              <a:p>
                <a:endParaRPr lang="en-US"/>
              </a:p>
            </p:txBody>
          </p:sp>
          <p:sp>
            <p:nvSpPr>
              <p:cNvPr id="56354" name="Oval 82"/>
              <p:cNvSpPr>
                <a:spLocks noChangeArrowheads="1"/>
              </p:cNvSpPr>
              <p:nvPr/>
            </p:nvSpPr>
            <p:spPr bwMode="auto">
              <a:xfrm>
                <a:off x="768" y="10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5" name="Oval 83"/>
              <p:cNvSpPr>
                <a:spLocks noChangeArrowheads="1"/>
              </p:cNvSpPr>
              <p:nvPr/>
            </p:nvSpPr>
            <p:spPr bwMode="auto">
              <a:xfrm>
                <a:off x="1104" y="110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6" name="Oval 84"/>
              <p:cNvSpPr>
                <a:spLocks noChangeArrowheads="1"/>
              </p:cNvSpPr>
              <p:nvPr/>
            </p:nvSpPr>
            <p:spPr bwMode="auto">
              <a:xfrm>
                <a:off x="816" y="134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7" name="Oval 85"/>
              <p:cNvSpPr>
                <a:spLocks noChangeArrowheads="1"/>
              </p:cNvSpPr>
              <p:nvPr/>
            </p:nvSpPr>
            <p:spPr bwMode="auto">
              <a:xfrm>
                <a:off x="864" y="158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8" name="Oval 86"/>
              <p:cNvSpPr>
                <a:spLocks noChangeArrowheads="1"/>
              </p:cNvSpPr>
              <p:nvPr/>
            </p:nvSpPr>
            <p:spPr bwMode="auto">
              <a:xfrm>
                <a:off x="1200" y="14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9" name="Oval 87"/>
              <p:cNvSpPr>
                <a:spLocks noChangeArrowheads="1"/>
              </p:cNvSpPr>
              <p:nvPr/>
            </p:nvSpPr>
            <p:spPr bwMode="auto">
              <a:xfrm>
                <a:off x="1536" y="172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0" name="Oval 88"/>
              <p:cNvSpPr>
                <a:spLocks noChangeArrowheads="1"/>
              </p:cNvSpPr>
              <p:nvPr/>
            </p:nvSpPr>
            <p:spPr bwMode="auto">
              <a:xfrm>
                <a:off x="1344" y="10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1" name="Oval 89"/>
              <p:cNvSpPr>
                <a:spLocks noChangeArrowheads="1"/>
              </p:cNvSpPr>
              <p:nvPr/>
            </p:nvSpPr>
            <p:spPr bwMode="auto">
              <a:xfrm>
                <a:off x="1872" y="158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2" name="Oval 90"/>
              <p:cNvSpPr>
                <a:spLocks noChangeArrowheads="1"/>
              </p:cNvSpPr>
              <p:nvPr/>
            </p:nvSpPr>
            <p:spPr bwMode="auto">
              <a:xfrm>
                <a:off x="1248" y="124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3" name="Oval 91"/>
              <p:cNvSpPr>
                <a:spLocks noChangeArrowheads="1"/>
              </p:cNvSpPr>
              <p:nvPr/>
            </p:nvSpPr>
            <p:spPr bwMode="auto">
              <a:xfrm>
                <a:off x="1488" y="129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4" name="Oval 92"/>
              <p:cNvSpPr>
                <a:spLocks noChangeArrowheads="1"/>
              </p:cNvSpPr>
              <p:nvPr/>
            </p:nvSpPr>
            <p:spPr bwMode="auto">
              <a:xfrm>
                <a:off x="2112" y="10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5" name="Oval 93"/>
              <p:cNvSpPr>
                <a:spLocks noChangeArrowheads="1"/>
              </p:cNvSpPr>
              <p:nvPr/>
            </p:nvSpPr>
            <p:spPr bwMode="auto">
              <a:xfrm>
                <a:off x="1296" y="177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6" name="Oval 94"/>
              <p:cNvSpPr>
                <a:spLocks noChangeArrowheads="1"/>
              </p:cNvSpPr>
              <p:nvPr/>
            </p:nvSpPr>
            <p:spPr bwMode="auto">
              <a:xfrm>
                <a:off x="1920" y="139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7" name="Oval 95"/>
              <p:cNvSpPr>
                <a:spLocks noChangeArrowheads="1"/>
              </p:cNvSpPr>
              <p:nvPr/>
            </p:nvSpPr>
            <p:spPr bwMode="auto">
              <a:xfrm>
                <a:off x="1632" y="148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8" name="Oval 96"/>
              <p:cNvSpPr>
                <a:spLocks noChangeArrowheads="1"/>
              </p:cNvSpPr>
              <p:nvPr/>
            </p:nvSpPr>
            <p:spPr bwMode="auto">
              <a:xfrm>
                <a:off x="1008" y="14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69" name="Oval 97"/>
              <p:cNvSpPr>
                <a:spLocks noChangeArrowheads="1"/>
              </p:cNvSpPr>
              <p:nvPr/>
            </p:nvSpPr>
            <p:spPr bwMode="auto">
              <a:xfrm>
                <a:off x="1872" y="110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0" name="Oval 98"/>
              <p:cNvSpPr>
                <a:spLocks noChangeArrowheads="1"/>
              </p:cNvSpPr>
              <p:nvPr/>
            </p:nvSpPr>
            <p:spPr bwMode="auto">
              <a:xfrm>
                <a:off x="1344" y="153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1" name="Oval 99"/>
              <p:cNvSpPr>
                <a:spLocks noChangeArrowheads="1"/>
              </p:cNvSpPr>
              <p:nvPr/>
            </p:nvSpPr>
            <p:spPr bwMode="auto">
              <a:xfrm>
                <a:off x="864" y="177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2" name="Oval 100"/>
              <p:cNvSpPr>
                <a:spLocks noChangeArrowheads="1"/>
              </p:cNvSpPr>
              <p:nvPr/>
            </p:nvSpPr>
            <p:spPr bwMode="auto">
              <a:xfrm>
                <a:off x="2112" y="1584"/>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3" name="Oval 101"/>
              <p:cNvSpPr>
                <a:spLocks noChangeArrowheads="1"/>
              </p:cNvSpPr>
              <p:nvPr/>
            </p:nvSpPr>
            <p:spPr bwMode="auto">
              <a:xfrm>
                <a:off x="1152" y="163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4" name="Oval 102"/>
              <p:cNvSpPr>
                <a:spLocks noChangeArrowheads="1"/>
              </p:cNvSpPr>
              <p:nvPr/>
            </p:nvSpPr>
            <p:spPr bwMode="auto">
              <a:xfrm>
                <a:off x="912" y="120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5" name="Oval 103"/>
              <p:cNvSpPr>
                <a:spLocks noChangeArrowheads="1"/>
              </p:cNvSpPr>
              <p:nvPr/>
            </p:nvSpPr>
            <p:spPr bwMode="auto">
              <a:xfrm>
                <a:off x="1584" y="10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6" name="Oval 104"/>
              <p:cNvSpPr>
                <a:spLocks noChangeArrowheads="1"/>
              </p:cNvSpPr>
              <p:nvPr/>
            </p:nvSpPr>
            <p:spPr bwMode="auto">
              <a:xfrm>
                <a:off x="1728" y="172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7" name="Oval 105"/>
              <p:cNvSpPr>
                <a:spLocks noChangeArrowheads="1"/>
              </p:cNvSpPr>
              <p:nvPr/>
            </p:nvSpPr>
            <p:spPr bwMode="auto">
              <a:xfrm>
                <a:off x="1728" y="124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8" name="Oval 106"/>
              <p:cNvSpPr>
                <a:spLocks noChangeArrowheads="1"/>
              </p:cNvSpPr>
              <p:nvPr/>
            </p:nvSpPr>
            <p:spPr bwMode="auto">
              <a:xfrm>
                <a:off x="2016" y="177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79" name="Oval 107"/>
              <p:cNvSpPr>
                <a:spLocks noChangeArrowheads="1"/>
              </p:cNvSpPr>
              <p:nvPr/>
            </p:nvSpPr>
            <p:spPr bwMode="auto">
              <a:xfrm>
                <a:off x="2112" y="14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80" name="Oval 108"/>
              <p:cNvSpPr>
                <a:spLocks noChangeArrowheads="1"/>
              </p:cNvSpPr>
              <p:nvPr/>
            </p:nvSpPr>
            <p:spPr bwMode="auto">
              <a:xfrm>
                <a:off x="2016" y="1248"/>
                <a:ext cx="48" cy="48"/>
              </a:xfrm>
              <a:prstGeom prst="ellipse">
                <a:avLst/>
              </a:prstGeom>
              <a:solidFill>
                <a:srgbClr val="008000"/>
              </a:solidFill>
              <a:ln w="9525">
                <a:solidFill>
                  <a:schemeClr val="tx1"/>
                </a:solidFill>
                <a:round/>
                <a:headEnd/>
                <a:tailEnd/>
              </a:ln>
            </p:spPr>
            <p:txBody>
              <a:bodyPr wrap="none" anchor="ctr"/>
              <a:lstStyle/>
              <a:p>
                <a:endParaRPr lang="en-US"/>
              </a:p>
            </p:txBody>
          </p:sp>
        </p:grpSp>
        <p:sp>
          <p:nvSpPr>
            <p:cNvPr id="56352" name="Text Box 168"/>
            <p:cNvSpPr txBox="1">
              <a:spLocks noChangeArrowheads="1"/>
            </p:cNvSpPr>
            <p:nvPr/>
          </p:nvSpPr>
          <p:spPr bwMode="auto">
            <a:xfrm>
              <a:off x="2822" y="1190"/>
              <a:ext cx="1274" cy="446"/>
            </a:xfrm>
            <a:prstGeom prst="rect">
              <a:avLst/>
            </a:prstGeom>
            <a:noFill/>
            <a:ln w="9525">
              <a:noFill/>
              <a:miter lim="800000"/>
              <a:headEnd/>
              <a:tailEnd/>
            </a:ln>
          </p:spPr>
          <p:txBody>
            <a:bodyPr wrap="none">
              <a:spAutoFit/>
            </a:bodyPr>
            <a:lstStyle/>
            <a:p>
              <a:r>
                <a:rPr lang="en-US" sz="2000" dirty="0">
                  <a:latin typeface="Times New Roman" pitchFamily="18" charset="0"/>
                </a:rPr>
                <a:t>Poisson process</a:t>
              </a:r>
            </a:p>
            <a:p>
              <a:r>
                <a:rPr lang="en-US" sz="2000" i="1" dirty="0" smtClean="0">
                  <a:latin typeface="Times New Roman" pitchFamily="18" charset="0"/>
                </a:rPr>
                <a:t>E[z]=Variance[z]</a:t>
              </a:r>
              <a:endParaRPr lang="en-US" sz="2000" i="1" dirty="0">
                <a:latin typeface="Times New Roman" pitchFamily="18" charset="0"/>
              </a:endParaRPr>
            </a:p>
          </p:txBody>
        </p:sp>
      </p:grpSp>
      <p:grpSp>
        <p:nvGrpSpPr>
          <p:cNvPr id="4" name="Group 323"/>
          <p:cNvGrpSpPr>
            <a:grpSpLocks/>
          </p:cNvGrpSpPr>
          <p:nvPr/>
        </p:nvGrpSpPr>
        <p:grpSpPr bwMode="auto">
          <a:xfrm>
            <a:off x="1143000" y="3810000"/>
            <a:ext cx="7335838" cy="1447800"/>
            <a:chOff x="720" y="2016"/>
            <a:chExt cx="4621" cy="912"/>
          </a:xfrm>
        </p:grpSpPr>
        <p:grpSp>
          <p:nvGrpSpPr>
            <p:cNvPr id="56329" name="Group 320"/>
            <p:cNvGrpSpPr>
              <a:grpSpLocks/>
            </p:cNvGrpSpPr>
            <p:nvPr/>
          </p:nvGrpSpPr>
          <p:grpSpPr bwMode="auto">
            <a:xfrm>
              <a:off x="720" y="2016"/>
              <a:ext cx="1584" cy="912"/>
              <a:chOff x="720" y="2016"/>
              <a:chExt cx="1584" cy="912"/>
            </a:xfrm>
          </p:grpSpPr>
          <p:sp>
            <p:nvSpPr>
              <p:cNvPr id="56331" name="Rectangle 111"/>
              <p:cNvSpPr>
                <a:spLocks noChangeArrowheads="1"/>
              </p:cNvSpPr>
              <p:nvPr/>
            </p:nvSpPr>
            <p:spPr bwMode="auto">
              <a:xfrm>
                <a:off x="720" y="2016"/>
                <a:ext cx="1584" cy="912"/>
              </a:xfrm>
              <a:prstGeom prst="rect">
                <a:avLst/>
              </a:prstGeom>
              <a:noFill/>
              <a:ln w="9525">
                <a:solidFill>
                  <a:schemeClr val="tx1"/>
                </a:solidFill>
                <a:miter lim="800000"/>
                <a:headEnd/>
                <a:tailEnd/>
              </a:ln>
            </p:spPr>
            <p:txBody>
              <a:bodyPr wrap="none" anchor="ctr"/>
              <a:lstStyle/>
              <a:p>
                <a:endParaRPr lang="en-US"/>
              </a:p>
            </p:txBody>
          </p:sp>
          <p:sp>
            <p:nvSpPr>
              <p:cNvPr id="56332" name="Oval 112"/>
              <p:cNvSpPr>
                <a:spLocks noChangeArrowheads="1"/>
              </p:cNvSpPr>
              <p:nvPr/>
            </p:nvSpPr>
            <p:spPr bwMode="auto">
              <a:xfrm>
                <a:off x="768" y="211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3" name="Oval 114"/>
              <p:cNvSpPr>
                <a:spLocks noChangeArrowheads="1"/>
              </p:cNvSpPr>
              <p:nvPr/>
            </p:nvSpPr>
            <p:spPr bwMode="auto">
              <a:xfrm>
                <a:off x="912" y="259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4" name="Oval 115"/>
              <p:cNvSpPr>
                <a:spLocks noChangeArrowheads="1"/>
              </p:cNvSpPr>
              <p:nvPr/>
            </p:nvSpPr>
            <p:spPr bwMode="auto">
              <a:xfrm>
                <a:off x="864" y="26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5" name="Oval 116"/>
              <p:cNvSpPr>
                <a:spLocks noChangeArrowheads="1"/>
              </p:cNvSpPr>
              <p:nvPr/>
            </p:nvSpPr>
            <p:spPr bwMode="auto">
              <a:xfrm>
                <a:off x="864" y="220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6" name="Oval 118"/>
              <p:cNvSpPr>
                <a:spLocks noChangeArrowheads="1"/>
              </p:cNvSpPr>
              <p:nvPr/>
            </p:nvSpPr>
            <p:spPr bwMode="auto">
              <a:xfrm>
                <a:off x="1008" y="216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7" name="Oval 119"/>
              <p:cNvSpPr>
                <a:spLocks noChangeArrowheads="1"/>
              </p:cNvSpPr>
              <p:nvPr/>
            </p:nvSpPr>
            <p:spPr bwMode="auto">
              <a:xfrm>
                <a:off x="2064" y="26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8" name="Oval 121"/>
              <p:cNvSpPr>
                <a:spLocks noChangeArrowheads="1"/>
              </p:cNvSpPr>
              <p:nvPr/>
            </p:nvSpPr>
            <p:spPr bwMode="auto">
              <a:xfrm>
                <a:off x="1488" y="22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39" name="Oval 122"/>
              <p:cNvSpPr>
                <a:spLocks noChangeArrowheads="1"/>
              </p:cNvSpPr>
              <p:nvPr/>
            </p:nvSpPr>
            <p:spPr bwMode="auto">
              <a:xfrm>
                <a:off x="2112" y="211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0" name="Oval 125"/>
              <p:cNvSpPr>
                <a:spLocks noChangeArrowheads="1"/>
              </p:cNvSpPr>
              <p:nvPr/>
            </p:nvSpPr>
            <p:spPr bwMode="auto">
              <a:xfrm>
                <a:off x="1536" y="268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1" name="Oval 126"/>
              <p:cNvSpPr>
                <a:spLocks noChangeArrowheads="1"/>
              </p:cNvSpPr>
              <p:nvPr/>
            </p:nvSpPr>
            <p:spPr bwMode="auto">
              <a:xfrm>
                <a:off x="960" y="268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2" name="Oval 127"/>
              <p:cNvSpPr>
                <a:spLocks noChangeArrowheads="1"/>
              </p:cNvSpPr>
              <p:nvPr/>
            </p:nvSpPr>
            <p:spPr bwMode="auto">
              <a:xfrm>
                <a:off x="1968" y="216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3" name="Oval 128"/>
              <p:cNvSpPr>
                <a:spLocks noChangeArrowheads="1"/>
              </p:cNvSpPr>
              <p:nvPr/>
            </p:nvSpPr>
            <p:spPr bwMode="auto">
              <a:xfrm>
                <a:off x="1392" y="268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4" name="Oval 129"/>
              <p:cNvSpPr>
                <a:spLocks noChangeArrowheads="1"/>
              </p:cNvSpPr>
              <p:nvPr/>
            </p:nvSpPr>
            <p:spPr bwMode="auto">
              <a:xfrm>
                <a:off x="1488" y="26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5" name="Oval 130"/>
              <p:cNvSpPr>
                <a:spLocks noChangeArrowheads="1"/>
              </p:cNvSpPr>
              <p:nvPr/>
            </p:nvSpPr>
            <p:spPr bwMode="auto">
              <a:xfrm>
                <a:off x="2112" y="264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6" name="Oval 131"/>
              <p:cNvSpPr>
                <a:spLocks noChangeArrowheads="1"/>
              </p:cNvSpPr>
              <p:nvPr/>
            </p:nvSpPr>
            <p:spPr bwMode="auto">
              <a:xfrm>
                <a:off x="2016" y="2208"/>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7" name="Oval 133"/>
              <p:cNvSpPr>
                <a:spLocks noChangeArrowheads="1"/>
              </p:cNvSpPr>
              <p:nvPr/>
            </p:nvSpPr>
            <p:spPr bwMode="auto">
              <a:xfrm>
                <a:off x="1536" y="2160"/>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8" name="Oval 134"/>
              <p:cNvSpPr>
                <a:spLocks noChangeArrowheads="1"/>
              </p:cNvSpPr>
              <p:nvPr/>
            </p:nvSpPr>
            <p:spPr bwMode="auto">
              <a:xfrm>
                <a:off x="1968" y="2832"/>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49" name="Oval 135"/>
              <p:cNvSpPr>
                <a:spLocks noChangeArrowheads="1"/>
              </p:cNvSpPr>
              <p:nvPr/>
            </p:nvSpPr>
            <p:spPr bwMode="auto">
              <a:xfrm>
                <a:off x="1584" y="2256"/>
                <a:ext cx="48" cy="48"/>
              </a:xfrm>
              <a:prstGeom prst="ellipse">
                <a:avLst/>
              </a:prstGeom>
              <a:solidFill>
                <a:srgbClr val="008000"/>
              </a:solidFill>
              <a:ln w="9525">
                <a:solidFill>
                  <a:schemeClr val="tx1"/>
                </a:solidFill>
                <a:round/>
                <a:headEnd/>
                <a:tailEnd/>
              </a:ln>
            </p:spPr>
            <p:txBody>
              <a:bodyPr wrap="none" anchor="ctr"/>
              <a:lstStyle/>
              <a:p>
                <a:endParaRPr lang="en-US"/>
              </a:p>
            </p:txBody>
          </p:sp>
          <p:sp>
            <p:nvSpPr>
              <p:cNvPr id="56350" name="Oval 136"/>
              <p:cNvSpPr>
                <a:spLocks noChangeArrowheads="1"/>
              </p:cNvSpPr>
              <p:nvPr/>
            </p:nvSpPr>
            <p:spPr bwMode="auto">
              <a:xfrm>
                <a:off x="2016" y="2832"/>
                <a:ext cx="48" cy="48"/>
              </a:xfrm>
              <a:prstGeom prst="ellipse">
                <a:avLst/>
              </a:prstGeom>
              <a:solidFill>
                <a:srgbClr val="008000"/>
              </a:solidFill>
              <a:ln w="9525">
                <a:solidFill>
                  <a:schemeClr val="tx1"/>
                </a:solidFill>
                <a:round/>
                <a:headEnd/>
                <a:tailEnd/>
              </a:ln>
            </p:spPr>
            <p:txBody>
              <a:bodyPr wrap="none" anchor="ctr"/>
              <a:lstStyle/>
              <a:p>
                <a:endParaRPr lang="en-US"/>
              </a:p>
            </p:txBody>
          </p:sp>
        </p:grpSp>
        <p:sp>
          <p:nvSpPr>
            <p:cNvPr id="56330" name="Text Box 169"/>
            <p:cNvSpPr txBox="1">
              <a:spLocks noChangeArrowheads="1"/>
            </p:cNvSpPr>
            <p:nvPr/>
          </p:nvSpPr>
          <p:spPr bwMode="auto">
            <a:xfrm>
              <a:off x="2880" y="2198"/>
              <a:ext cx="2461" cy="634"/>
            </a:xfrm>
            <a:prstGeom prst="rect">
              <a:avLst/>
            </a:prstGeom>
            <a:noFill/>
            <a:ln w="9525">
              <a:noFill/>
              <a:miter lim="800000"/>
              <a:headEnd/>
              <a:tailEnd/>
            </a:ln>
          </p:spPr>
          <p:txBody>
            <a:bodyPr wrap="none">
              <a:spAutoFit/>
            </a:bodyPr>
            <a:lstStyle/>
            <a:p>
              <a:r>
                <a:rPr lang="en-US" sz="2000" dirty="0">
                  <a:latin typeface="Times New Roman" pitchFamily="18" charset="0"/>
                </a:rPr>
                <a:t>Poisson process</a:t>
              </a:r>
            </a:p>
            <a:p>
              <a:r>
                <a:rPr lang="en-US" sz="2000" i="1" dirty="0" smtClean="0">
                  <a:latin typeface="Times New Roman" pitchFamily="18" charset="0"/>
                </a:rPr>
                <a:t>E[z]&lt;Variance[z]</a:t>
              </a:r>
              <a:endParaRPr lang="en-US" sz="2000" i="1" dirty="0">
                <a:latin typeface="Times New Roman" pitchFamily="18" charset="0"/>
              </a:endParaRPr>
            </a:p>
            <a:p>
              <a:r>
                <a:rPr lang="en-US" sz="2000" dirty="0" err="1">
                  <a:latin typeface="Times New Roman" pitchFamily="18" charset="0"/>
                </a:rPr>
                <a:t>Overdispersed</a:t>
              </a:r>
              <a:r>
                <a:rPr lang="en-US" sz="2000" dirty="0">
                  <a:latin typeface="Times New Roman" pitchFamily="18" charset="0"/>
                  <a:sym typeface="Wingdings" pitchFamily="2" charset="2"/>
                </a:rPr>
                <a:t> Clumped or patchy</a:t>
              </a:r>
              <a:endParaRPr lang="en-US" sz="2000" dirty="0">
                <a:latin typeface="Times New Roman" pitchFamily="18" charset="0"/>
              </a:endParaRPr>
            </a:p>
          </p:txBody>
        </p:sp>
      </p:grpSp>
      <p:grpSp>
        <p:nvGrpSpPr>
          <p:cNvPr id="6" name="Group 326"/>
          <p:cNvGrpSpPr>
            <a:grpSpLocks/>
          </p:cNvGrpSpPr>
          <p:nvPr/>
        </p:nvGrpSpPr>
        <p:grpSpPr bwMode="auto">
          <a:xfrm>
            <a:off x="6324600" y="3657600"/>
            <a:ext cx="2282825" cy="457200"/>
            <a:chOff x="3984" y="1968"/>
            <a:chExt cx="1438" cy="288"/>
          </a:xfrm>
        </p:grpSpPr>
        <p:sp>
          <p:nvSpPr>
            <p:cNvPr id="56327" name="Line 324"/>
            <p:cNvSpPr>
              <a:spLocks noChangeShapeType="1"/>
            </p:cNvSpPr>
            <p:nvPr/>
          </p:nvSpPr>
          <p:spPr bwMode="auto">
            <a:xfrm flipH="1">
              <a:off x="3984" y="2160"/>
              <a:ext cx="144" cy="96"/>
            </a:xfrm>
            <a:prstGeom prst="line">
              <a:avLst/>
            </a:prstGeom>
            <a:noFill/>
            <a:ln w="22225">
              <a:solidFill>
                <a:srgbClr val="FF0000"/>
              </a:solidFill>
              <a:round/>
              <a:headEnd/>
              <a:tailEnd type="triangle" w="med" len="med"/>
            </a:ln>
          </p:spPr>
          <p:txBody>
            <a:bodyPr/>
            <a:lstStyle/>
            <a:p>
              <a:endParaRPr lang="en-GB"/>
            </a:p>
          </p:txBody>
        </p:sp>
        <p:sp>
          <p:nvSpPr>
            <p:cNvPr id="56328" name="Text Box 325"/>
            <p:cNvSpPr txBox="1">
              <a:spLocks noChangeArrowheads="1"/>
            </p:cNvSpPr>
            <p:nvPr/>
          </p:nvSpPr>
          <p:spPr bwMode="auto">
            <a:xfrm>
              <a:off x="4118" y="1968"/>
              <a:ext cx="1304" cy="231"/>
            </a:xfrm>
            <a:prstGeom prst="rect">
              <a:avLst/>
            </a:prstGeom>
            <a:noFill/>
            <a:ln w="9525">
              <a:noFill/>
              <a:miter lim="800000"/>
              <a:headEnd/>
              <a:tailEnd/>
            </a:ln>
          </p:spPr>
          <p:txBody>
            <a:bodyPr wrap="none">
              <a:spAutoFit/>
            </a:bodyPr>
            <a:lstStyle/>
            <a:p>
              <a:r>
                <a:rPr lang="en-US" sz="1800" b="1">
                  <a:solidFill>
                    <a:srgbClr val="FF0000"/>
                  </a:solidFill>
                  <a:latin typeface="Times New Roman" pitchFamily="18" charset="0"/>
                </a:rPr>
                <a:t>Negative binomial?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7347" name="Rectangle 2"/>
          <p:cNvSpPr>
            <a:spLocks noGrp="1" noChangeArrowheads="1"/>
          </p:cNvSpPr>
          <p:nvPr>
            <p:ph type="title"/>
          </p:nvPr>
        </p:nvSpPr>
        <p:spPr>
          <a:xfrm>
            <a:off x="263525" y="304800"/>
            <a:ext cx="7889875" cy="717550"/>
          </a:xfrm>
        </p:spPr>
        <p:txBody>
          <a:bodyPr/>
          <a:lstStyle/>
          <a:p>
            <a:pPr eaLnBrk="1" hangingPunct="1"/>
            <a:r>
              <a:rPr lang="en-US" sz="3200" smtClean="0"/>
              <a:t>Negative binomial:</a:t>
            </a:r>
            <a:br>
              <a:rPr lang="en-US" sz="3200" smtClean="0"/>
            </a:br>
            <a:r>
              <a:rPr lang="en-US" sz="3200" smtClean="0"/>
              <a:t>Table 4.2 &amp; 4.3 in H&amp;M Bycatch Data</a:t>
            </a:r>
          </a:p>
        </p:txBody>
      </p:sp>
      <p:sp>
        <p:nvSpPr>
          <p:cNvPr id="57348" name="Text Box 34"/>
          <p:cNvSpPr txBox="1">
            <a:spLocks noChangeArrowheads="1"/>
          </p:cNvSpPr>
          <p:nvPr/>
        </p:nvSpPr>
        <p:spPr bwMode="auto">
          <a:xfrm>
            <a:off x="1828800" y="2198688"/>
            <a:ext cx="3188117" cy="1077218"/>
          </a:xfrm>
          <a:prstGeom prst="rect">
            <a:avLst/>
          </a:prstGeom>
          <a:noFill/>
          <a:ln w="9525">
            <a:noFill/>
            <a:miter lim="800000"/>
            <a:headEnd/>
            <a:tailEnd/>
          </a:ln>
        </p:spPr>
        <p:txBody>
          <a:bodyPr wrap="none">
            <a:spAutoFit/>
          </a:bodyPr>
          <a:lstStyle/>
          <a:p>
            <a:r>
              <a:rPr lang="en-US" i="1" dirty="0" smtClean="0">
                <a:latin typeface="Times New Roman" pitchFamily="18" charset="0"/>
              </a:rPr>
              <a:t>E[Z]=</a:t>
            </a:r>
            <a:r>
              <a:rPr lang="en-US" i="1" dirty="0">
                <a:latin typeface="Times New Roman" pitchFamily="18" charset="0"/>
              </a:rPr>
              <a:t>0.279</a:t>
            </a:r>
          </a:p>
          <a:p>
            <a:r>
              <a:rPr lang="en-US" i="1" dirty="0" smtClean="0">
                <a:latin typeface="Times New Roman" pitchFamily="18" charset="0"/>
              </a:rPr>
              <a:t>Variance[Z]=</a:t>
            </a:r>
            <a:r>
              <a:rPr lang="en-US" i="1" dirty="0">
                <a:latin typeface="Times New Roman" pitchFamily="18" charset="0"/>
              </a:rPr>
              <a:t>1.56</a:t>
            </a:r>
          </a:p>
        </p:txBody>
      </p:sp>
      <p:sp>
        <p:nvSpPr>
          <p:cNvPr id="57349" name="Text Box 35"/>
          <p:cNvSpPr txBox="1">
            <a:spLocks noChangeArrowheads="1"/>
          </p:cNvSpPr>
          <p:nvPr/>
        </p:nvSpPr>
        <p:spPr bwMode="auto">
          <a:xfrm>
            <a:off x="898525" y="3981450"/>
            <a:ext cx="6800850" cy="1066800"/>
          </a:xfrm>
          <a:prstGeom prst="rect">
            <a:avLst/>
          </a:prstGeom>
          <a:noFill/>
          <a:ln w="9525">
            <a:noFill/>
            <a:miter lim="800000"/>
            <a:headEnd/>
            <a:tailEnd/>
          </a:ln>
        </p:spPr>
        <p:txBody>
          <a:bodyPr wrap="none">
            <a:spAutoFit/>
          </a:bodyPr>
          <a:lstStyle/>
          <a:p>
            <a:r>
              <a:rPr lang="en-US">
                <a:latin typeface="Times New Roman" pitchFamily="18" charset="0"/>
              </a:rPr>
              <a:t>Suggests temporal or spatial aggregation</a:t>
            </a:r>
          </a:p>
          <a:p>
            <a:r>
              <a:rPr lang="en-US">
                <a:latin typeface="Times New Roman" pitchFamily="18" charset="0"/>
              </a:rPr>
              <a:t>in the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5604" name="Rectangle 2"/>
          <p:cNvSpPr>
            <a:spLocks noGrp="1" noChangeArrowheads="1"/>
          </p:cNvSpPr>
          <p:nvPr>
            <p:ph type="title"/>
          </p:nvPr>
        </p:nvSpPr>
        <p:spPr>
          <a:xfrm>
            <a:off x="381000" y="-228600"/>
            <a:ext cx="8686800" cy="914400"/>
          </a:xfrm>
        </p:spPr>
        <p:txBody>
          <a:bodyPr/>
          <a:lstStyle/>
          <a:p>
            <a:pPr eaLnBrk="1" hangingPunct="1"/>
            <a:r>
              <a:rPr lang="en-US" sz="3200" smtClean="0"/>
              <a:t>Negative Binomial: Counts</a:t>
            </a:r>
          </a:p>
        </p:txBody>
      </p:sp>
      <p:graphicFrame>
        <p:nvGraphicFramePr>
          <p:cNvPr id="359427" name="Object 3"/>
          <p:cNvGraphicFramePr>
            <a:graphicFrameLocks noChangeAspect="1"/>
          </p:cNvGraphicFramePr>
          <p:nvPr>
            <p:extLst>
              <p:ext uri="{D42A27DB-BD31-4B8C-83A1-F6EECF244321}">
                <p14:modId xmlns:p14="http://schemas.microsoft.com/office/powerpoint/2010/main" val="2060601955"/>
              </p:ext>
            </p:extLst>
          </p:nvPr>
        </p:nvGraphicFramePr>
        <p:xfrm>
          <a:off x="457200" y="1196975"/>
          <a:ext cx="4024313" cy="4124325"/>
        </p:xfrm>
        <a:graphic>
          <a:graphicData uri="http://schemas.openxmlformats.org/presentationml/2006/ole">
            <mc:AlternateContent xmlns:mc="http://schemas.openxmlformats.org/markup-compatibility/2006">
              <mc:Choice xmlns:v="urn:schemas-microsoft-com:vml" Requires="v">
                <p:oleObj spid="_x0000_s25625" name="Equation" r:id="rId4" imgW="2082600" imgH="2133360" progId="Equation.3">
                  <p:embed/>
                </p:oleObj>
              </mc:Choice>
              <mc:Fallback>
                <p:oleObj name="Equation" r:id="rId4" imgW="2082600" imgH="2133360" progId="Equation.3">
                  <p:embed/>
                  <p:pic>
                    <p:nvPicPr>
                      <p:cNvPr id="0" name="Object 3"/>
                      <p:cNvPicPr>
                        <a:picLocks noChangeAspect="1" noChangeArrowheads="1"/>
                      </p:cNvPicPr>
                      <p:nvPr/>
                    </p:nvPicPr>
                    <p:blipFill>
                      <a:blip r:embed="rId5"/>
                      <a:srcRect/>
                      <a:stretch>
                        <a:fillRect/>
                      </a:stretch>
                    </p:blipFill>
                    <p:spPr bwMode="auto">
                      <a:xfrm>
                        <a:off x="457200" y="1196975"/>
                        <a:ext cx="4024313" cy="412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Line 4"/>
          <p:cNvSpPr>
            <a:spLocks noChangeShapeType="1"/>
          </p:cNvSpPr>
          <p:nvPr/>
        </p:nvSpPr>
        <p:spPr bwMode="auto">
          <a:xfrm>
            <a:off x="4629150" y="6049963"/>
            <a:ext cx="3619500" cy="1587"/>
          </a:xfrm>
          <a:prstGeom prst="line">
            <a:avLst/>
          </a:prstGeom>
          <a:noFill/>
          <a:ln w="4763">
            <a:solidFill>
              <a:srgbClr val="000000"/>
            </a:solidFill>
            <a:round/>
            <a:headEnd/>
            <a:tailEnd/>
          </a:ln>
        </p:spPr>
        <p:txBody>
          <a:bodyPr/>
          <a:lstStyle/>
          <a:p>
            <a:endParaRPr lang="en-GB"/>
          </a:p>
        </p:txBody>
      </p:sp>
      <p:sp>
        <p:nvSpPr>
          <p:cNvPr id="25606" name="Line 5"/>
          <p:cNvSpPr>
            <a:spLocks noChangeShapeType="1"/>
          </p:cNvSpPr>
          <p:nvPr/>
        </p:nvSpPr>
        <p:spPr bwMode="auto">
          <a:xfrm>
            <a:off x="4629150" y="5942013"/>
            <a:ext cx="1588" cy="107950"/>
          </a:xfrm>
          <a:prstGeom prst="line">
            <a:avLst/>
          </a:prstGeom>
          <a:noFill/>
          <a:ln w="4763">
            <a:solidFill>
              <a:srgbClr val="000000"/>
            </a:solidFill>
            <a:round/>
            <a:headEnd/>
            <a:tailEnd/>
          </a:ln>
        </p:spPr>
        <p:txBody>
          <a:bodyPr/>
          <a:lstStyle/>
          <a:p>
            <a:endParaRPr lang="en-GB"/>
          </a:p>
        </p:txBody>
      </p:sp>
      <p:sp>
        <p:nvSpPr>
          <p:cNvPr id="25607" name="Rectangle 6"/>
          <p:cNvSpPr>
            <a:spLocks noChangeArrowheads="1"/>
          </p:cNvSpPr>
          <p:nvPr/>
        </p:nvSpPr>
        <p:spPr bwMode="auto">
          <a:xfrm>
            <a:off x="4568825" y="6113463"/>
            <a:ext cx="24130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sz="2400">
              <a:latin typeface="Times New Roman" pitchFamily="18" charset="0"/>
            </a:endParaRPr>
          </a:p>
        </p:txBody>
      </p:sp>
      <p:sp>
        <p:nvSpPr>
          <p:cNvPr id="25608" name="Line 7"/>
          <p:cNvSpPr>
            <a:spLocks noChangeShapeType="1"/>
          </p:cNvSpPr>
          <p:nvPr/>
        </p:nvSpPr>
        <p:spPr bwMode="auto">
          <a:xfrm>
            <a:off x="5353050" y="5942013"/>
            <a:ext cx="1588" cy="107950"/>
          </a:xfrm>
          <a:prstGeom prst="line">
            <a:avLst/>
          </a:prstGeom>
          <a:noFill/>
          <a:ln w="4763">
            <a:solidFill>
              <a:srgbClr val="000000"/>
            </a:solidFill>
            <a:round/>
            <a:headEnd/>
            <a:tailEnd/>
          </a:ln>
        </p:spPr>
        <p:txBody>
          <a:bodyPr/>
          <a:lstStyle/>
          <a:p>
            <a:endParaRPr lang="en-GB"/>
          </a:p>
        </p:txBody>
      </p:sp>
      <p:sp>
        <p:nvSpPr>
          <p:cNvPr id="25609" name="Rectangle 8"/>
          <p:cNvSpPr>
            <a:spLocks noChangeArrowheads="1"/>
          </p:cNvSpPr>
          <p:nvPr/>
        </p:nvSpPr>
        <p:spPr bwMode="auto">
          <a:xfrm>
            <a:off x="52324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10</a:t>
            </a:r>
            <a:endParaRPr lang="en-US" sz="2400">
              <a:latin typeface="Times New Roman" pitchFamily="18" charset="0"/>
            </a:endParaRPr>
          </a:p>
        </p:txBody>
      </p:sp>
      <p:sp>
        <p:nvSpPr>
          <p:cNvPr id="25610" name="Line 9"/>
          <p:cNvSpPr>
            <a:spLocks noChangeShapeType="1"/>
          </p:cNvSpPr>
          <p:nvPr/>
        </p:nvSpPr>
        <p:spPr bwMode="auto">
          <a:xfrm>
            <a:off x="6076950" y="5942013"/>
            <a:ext cx="1588" cy="107950"/>
          </a:xfrm>
          <a:prstGeom prst="line">
            <a:avLst/>
          </a:prstGeom>
          <a:noFill/>
          <a:ln w="4763">
            <a:solidFill>
              <a:srgbClr val="000000"/>
            </a:solidFill>
            <a:round/>
            <a:headEnd/>
            <a:tailEnd/>
          </a:ln>
        </p:spPr>
        <p:txBody>
          <a:bodyPr/>
          <a:lstStyle/>
          <a:p>
            <a:endParaRPr lang="en-GB"/>
          </a:p>
        </p:txBody>
      </p:sp>
      <p:sp>
        <p:nvSpPr>
          <p:cNvPr id="25611" name="Rectangle 10"/>
          <p:cNvSpPr>
            <a:spLocks noChangeArrowheads="1"/>
          </p:cNvSpPr>
          <p:nvPr/>
        </p:nvSpPr>
        <p:spPr bwMode="auto">
          <a:xfrm>
            <a:off x="59563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20</a:t>
            </a:r>
            <a:endParaRPr lang="en-US" sz="2400">
              <a:latin typeface="Times New Roman" pitchFamily="18" charset="0"/>
            </a:endParaRPr>
          </a:p>
        </p:txBody>
      </p:sp>
      <p:sp>
        <p:nvSpPr>
          <p:cNvPr id="25612" name="Line 11"/>
          <p:cNvSpPr>
            <a:spLocks noChangeShapeType="1"/>
          </p:cNvSpPr>
          <p:nvPr/>
        </p:nvSpPr>
        <p:spPr bwMode="auto">
          <a:xfrm>
            <a:off x="6800850" y="5942013"/>
            <a:ext cx="1588" cy="107950"/>
          </a:xfrm>
          <a:prstGeom prst="line">
            <a:avLst/>
          </a:prstGeom>
          <a:noFill/>
          <a:ln w="4763">
            <a:solidFill>
              <a:srgbClr val="000000"/>
            </a:solidFill>
            <a:round/>
            <a:headEnd/>
            <a:tailEnd/>
          </a:ln>
        </p:spPr>
        <p:txBody>
          <a:bodyPr/>
          <a:lstStyle/>
          <a:p>
            <a:endParaRPr lang="en-GB"/>
          </a:p>
        </p:txBody>
      </p:sp>
      <p:sp>
        <p:nvSpPr>
          <p:cNvPr id="25613" name="Rectangle 12"/>
          <p:cNvSpPr>
            <a:spLocks noChangeArrowheads="1"/>
          </p:cNvSpPr>
          <p:nvPr/>
        </p:nvSpPr>
        <p:spPr bwMode="auto">
          <a:xfrm>
            <a:off x="66802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30</a:t>
            </a:r>
            <a:endParaRPr lang="en-US" sz="2400">
              <a:latin typeface="Times New Roman" pitchFamily="18" charset="0"/>
            </a:endParaRPr>
          </a:p>
        </p:txBody>
      </p:sp>
      <p:sp>
        <p:nvSpPr>
          <p:cNvPr id="25614" name="Line 13"/>
          <p:cNvSpPr>
            <a:spLocks noChangeShapeType="1"/>
          </p:cNvSpPr>
          <p:nvPr/>
        </p:nvSpPr>
        <p:spPr bwMode="auto">
          <a:xfrm>
            <a:off x="7524750" y="5942013"/>
            <a:ext cx="1588" cy="107950"/>
          </a:xfrm>
          <a:prstGeom prst="line">
            <a:avLst/>
          </a:prstGeom>
          <a:noFill/>
          <a:ln w="4763">
            <a:solidFill>
              <a:srgbClr val="000000"/>
            </a:solidFill>
            <a:round/>
            <a:headEnd/>
            <a:tailEnd/>
          </a:ln>
        </p:spPr>
        <p:txBody>
          <a:bodyPr/>
          <a:lstStyle/>
          <a:p>
            <a:endParaRPr lang="en-GB"/>
          </a:p>
        </p:txBody>
      </p:sp>
      <p:sp>
        <p:nvSpPr>
          <p:cNvPr id="25615" name="Rectangle 14"/>
          <p:cNvSpPr>
            <a:spLocks noChangeArrowheads="1"/>
          </p:cNvSpPr>
          <p:nvPr/>
        </p:nvSpPr>
        <p:spPr bwMode="auto">
          <a:xfrm>
            <a:off x="74041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40</a:t>
            </a:r>
            <a:endParaRPr lang="en-US" sz="2400">
              <a:latin typeface="Times New Roman" pitchFamily="18" charset="0"/>
            </a:endParaRPr>
          </a:p>
        </p:txBody>
      </p:sp>
      <p:sp>
        <p:nvSpPr>
          <p:cNvPr id="25616" name="Line 15"/>
          <p:cNvSpPr>
            <a:spLocks noChangeShapeType="1"/>
          </p:cNvSpPr>
          <p:nvPr/>
        </p:nvSpPr>
        <p:spPr bwMode="auto">
          <a:xfrm>
            <a:off x="8248650" y="5942013"/>
            <a:ext cx="1588" cy="107950"/>
          </a:xfrm>
          <a:prstGeom prst="line">
            <a:avLst/>
          </a:prstGeom>
          <a:noFill/>
          <a:ln w="4763">
            <a:solidFill>
              <a:srgbClr val="000000"/>
            </a:solidFill>
            <a:round/>
            <a:headEnd/>
            <a:tailEnd/>
          </a:ln>
        </p:spPr>
        <p:txBody>
          <a:bodyPr/>
          <a:lstStyle/>
          <a:p>
            <a:endParaRPr lang="en-GB"/>
          </a:p>
        </p:txBody>
      </p:sp>
      <p:sp>
        <p:nvSpPr>
          <p:cNvPr id="25617" name="Rectangle 16"/>
          <p:cNvSpPr>
            <a:spLocks noChangeArrowheads="1"/>
          </p:cNvSpPr>
          <p:nvPr/>
        </p:nvSpPr>
        <p:spPr bwMode="auto">
          <a:xfrm>
            <a:off x="81280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50</a:t>
            </a:r>
            <a:endParaRPr lang="en-US" sz="2400">
              <a:latin typeface="Times New Roman" pitchFamily="18" charset="0"/>
            </a:endParaRPr>
          </a:p>
        </p:txBody>
      </p:sp>
      <p:sp>
        <p:nvSpPr>
          <p:cNvPr id="25618" name="Rectangle 17"/>
          <p:cNvSpPr>
            <a:spLocks noChangeArrowheads="1"/>
          </p:cNvSpPr>
          <p:nvPr/>
        </p:nvSpPr>
        <p:spPr bwMode="auto">
          <a:xfrm>
            <a:off x="6024563" y="6376988"/>
            <a:ext cx="103187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NEGBIN</a:t>
            </a:r>
            <a:endParaRPr lang="en-US" sz="2400">
              <a:latin typeface="Times New Roman" pitchFamily="18" charset="0"/>
            </a:endParaRPr>
          </a:p>
        </p:txBody>
      </p:sp>
      <p:sp>
        <p:nvSpPr>
          <p:cNvPr id="25619" name="Line 18"/>
          <p:cNvSpPr>
            <a:spLocks noChangeShapeType="1"/>
          </p:cNvSpPr>
          <p:nvPr/>
        </p:nvSpPr>
        <p:spPr bwMode="auto">
          <a:xfrm flipV="1">
            <a:off x="4629150" y="2430463"/>
            <a:ext cx="1588" cy="3619500"/>
          </a:xfrm>
          <a:prstGeom prst="line">
            <a:avLst/>
          </a:prstGeom>
          <a:noFill/>
          <a:ln w="4763">
            <a:solidFill>
              <a:srgbClr val="000000"/>
            </a:solidFill>
            <a:round/>
            <a:headEnd/>
            <a:tailEnd/>
          </a:ln>
        </p:spPr>
        <p:txBody>
          <a:bodyPr/>
          <a:lstStyle/>
          <a:p>
            <a:endParaRPr lang="en-GB"/>
          </a:p>
        </p:txBody>
      </p:sp>
      <p:sp>
        <p:nvSpPr>
          <p:cNvPr id="25620" name="Line 19"/>
          <p:cNvSpPr>
            <a:spLocks noChangeShapeType="1"/>
          </p:cNvSpPr>
          <p:nvPr/>
        </p:nvSpPr>
        <p:spPr bwMode="auto">
          <a:xfrm flipH="1">
            <a:off x="4629150" y="6049963"/>
            <a:ext cx="107950" cy="1587"/>
          </a:xfrm>
          <a:prstGeom prst="line">
            <a:avLst/>
          </a:prstGeom>
          <a:noFill/>
          <a:ln w="4763">
            <a:solidFill>
              <a:srgbClr val="000000"/>
            </a:solidFill>
            <a:round/>
            <a:headEnd/>
            <a:tailEnd/>
          </a:ln>
        </p:spPr>
        <p:txBody>
          <a:bodyPr/>
          <a:lstStyle/>
          <a:p>
            <a:endParaRPr lang="en-GB"/>
          </a:p>
        </p:txBody>
      </p:sp>
      <p:sp>
        <p:nvSpPr>
          <p:cNvPr id="25621" name="Rectangle 20"/>
          <p:cNvSpPr>
            <a:spLocks noChangeArrowheads="1"/>
          </p:cNvSpPr>
          <p:nvPr/>
        </p:nvSpPr>
        <p:spPr bwMode="auto">
          <a:xfrm>
            <a:off x="4467225" y="5935663"/>
            <a:ext cx="228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0</a:t>
            </a:r>
            <a:endParaRPr lang="en-US" sz="2400">
              <a:latin typeface="Times New Roman" pitchFamily="18" charset="0"/>
            </a:endParaRPr>
          </a:p>
        </p:txBody>
      </p:sp>
      <p:sp>
        <p:nvSpPr>
          <p:cNvPr id="25622" name="Line 21"/>
          <p:cNvSpPr>
            <a:spLocks noChangeShapeType="1"/>
          </p:cNvSpPr>
          <p:nvPr/>
        </p:nvSpPr>
        <p:spPr bwMode="auto">
          <a:xfrm flipH="1">
            <a:off x="4629150" y="5688013"/>
            <a:ext cx="107950" cy="1587"/>
          </a:xfrm>
          <a:prstGeom prst="line">
            <a:avLst/>
          </a:prstGeom>
          <a:noFill/>
          <a:ln w="4763">
            <a:solidFill>
              <a:srgbClr val="000000"/>
            </a:solidFill>
            <a:round/>
            <a:headEnd/>
            <a:tailEnd/>
          </a:ln>
        </p:spPr>
        <p:txBody>
          <a:bodyPr/>
          <a:lstStyle/>
          <a:p>
            <a:endParaRPr lang="en-GB"/>
          </a:p>
        </p:txBody>
      </p:sp>
      <p:sp>
        <p:nvSpPr>
          <p:cNvPr id="25623" name="Rectangle 22"/>
          <p:cNvSpPr>
            <a:spLocks noChangeArrowheads="1"/>
          </p:cNvSpPr>
          <p:nvPr/>
        </p:nvSpPr>
        <p:spPr bwMode="auto">
          <a:xfrm>
            <a:off x="4352925" y="55737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10</a:t>
            </a:r>
            <a:endParaRPr lang="en-US" sz="2400">
              <a:latin typeface="Times New Roman" pitchFamily="18" charset="0"/>
            </a:endParaRPr>
          </a:p>
        </p:txBody>
      </p:sp>
      <p:sp>
        <p:nvSpPr>
          <p:cNvPr id="25624" name="Line 23"/>
          <p:cNvSpPr>
            <a:spLocks noChangeShapeType="1"/>
          </p:cNvSpPr>
          <p:nvPr/>
        </p:nvSpPr>
        <p:spPr bwMode="auto">
          <a:xfrm flipH="1">
            <a:off x="4629150" y="5326063"/>
            <a:ext cx="107950" cy="1587"/>
          </a:xfrm>
          <a:prstGeom prst="line">
            <a:avLst/>
          </a:prstGeom>
          <a:noFill/>
          <a:ln w="4763">
            <a:solidFill>
              <a:srgbClr val="000000"/>
            </a:solidFill>
            <a:round/>
            <a:headEnd/>
            <a:tailEnd/>
          </a:ln>
        </p:spPr>
        <p:txBody>
          <a:bodyPr/>
          <a:lstStyle/>
          <a:p>
            <a:endParaRPr lang="en-GB"/>
          </a:p>
        </p:txBody>
      </p:sp>
      <p:sp>
        <p:nvSpPr>
          <p:cNvPr id="25625" name="Rectangle 24"/>
          <p:cNvSpPr>
            <a:spLocks noChangeArrowheads="1"/>
          </p:cNvSpPr>
          <p:nvPr/>
        </p:nvSpPr>
        <p:spPr bwMode="auto">
          <a:xfrm>
            <a:off x="4352925" y="52117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20</a:t>
            </a:r>
            <a:endParaRPr lang="en-US" sz="2400">
              <a:latin typeface="Times New Roman" pitchFamily="18" charset="0"/>
            </a:endParaRPr>
          </a:p>
        </p:txBody>
      </p:sp>
      <p:sp>
        <p:nvSpPr>
          <p:cNvPr id="25626" name="Line 25"/>
          <p:cNvSpPr>
            <a:spLocks noChangeShapeType="1"/>
          </p:cNvSpPr>
          <p:nvPr/>
        </p:nvSpPr>
        <p:spPr bwMode="auto">
          <a:xfrm flipH="1">
            <a:off x="4629150" y="4964113"/>
            <a:ext cx="107950" cy="1587"/>
          </a:xfrm>
          <a:prstGeom prst="line">
            <a:avLst/>
          </a:prstGeom>
          <a:noFill/>
          <a:ln w="4763">
            <a:solidFill>
              <a:srgbClr val="000000"/>
            </a:solidFill>
            <a:round/>
            <a:headEnd/>
            <a:tailEnd/>
          </a:ln>
        </p:spPr>
        <p:txBody>
          <a:bodyPr/>
          <a:lstStyle/>
          <a:p>
            <a:endParaRPr lang="en-GB"/>
          </a:p>
        </p:txBody>
      </p:sp>
      <p:sp>
        <p:nvSpPr>
          <p:cNvPr id="25627" name="Rectangle 26"/>
          <p:cNvSpPr>
            <a:spLocks noChangeArrowheads="1"/>
          </p:cNvSpPr>
          <p:nvPr/>
        </p:nvSpPr>
        <p:spPr bwMode="auto">
          <a:xfrm>
            <a:off x="4352925" y="48498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30</a:t>
            </a:r>
            <a:endParaRPr lang="en-US" sz="2400">
              <a:latin typeface="Times New Roman" pitchFamily="18" charset="0"/>
            </a:endParaRPr>
          </a:p>
        </p:txBody>
      </p:sp>
      <p:sp>
        <p:nvSpPr>
          <p:cNvPr id="25628" name="Line 27"/>
          <p:cNvSpPr>
            <a:spLocks noChangeShapeType="1"/>
          </p:cNvSpPr>
          <p:nvPr/>
        </p:nvSpPr>
        <p:spPr bwMode="auto">
          <a:xfrm flipH="1">
            <a:off x="4629150" y="4602163"/>
            <a:ext cx="107950" cy="1587"/>
          </a:xfrm>
          <a:prstGeom prst="line">
            <a:avLst/>
          </a:prstGeom>
          <a:noFill/>
          <a:ln w="4763">
            <a:solidFill>
              <a:srgbClr val="000000"/>
            </a:solidFill>
            <a:round/>
            <a:headEnd/>
            <a:tailEnd/>
          </a:ln>
        </p:spPr>
        <p:txBody>
          <a:bodyPr/>
          <a:lstStyle/>
          <a:p>
            <a:endParaRPr lang="en-GB"/>
          </a:p>
        </p:txBody>
      </p:sp>
      <p:sp>
        <p:nvSpPr>
          <p:cNvPr id="25629" name="Rectangle 28"/>
          <p:cNvSpPr>
            <a:spLocks noChangeArrowheads="1"/>
          </p:cNvSpPr>
          <p:nvPr/>
        </p:nvSpPr>
        <p:spPr bwMode="auto">
          <a:xfrm>
            <a:off x="4352925" y="44878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40</a:t>
            </a:r>
            <a:endParaRPr lang="en-US" sz="2400">
              <a:latin typeface="Times New Roman" pitchFamily="18" charset="0"/>
            </a:endParaRPr>
          </a:p>
        </p:txBody>
      </p:sp>
      <p:sp>
        <p:nvSpPr>
          <p:cNvPr id="25630" name="Line 29"/>
          <p:cNvSpPr>
            <a:spLocks noChangeShapeType="1"/>
          </p:cNvSpPr>
          <p:nvPr/>
        </p:nvSpPr>
        <p:spPr bwMode="auto">
          <a:xfrm flipH="1">
            <a:off x="4629150" y="4240213"/>
            <a:ext cx="107950" cy="1587"/>
          </a:xfrm>
          <a:prstGeom prst="line">
            <a:avLst/>
          </a:prstGeom>
          <a:noFill/>
          <a:ln w="4763">
            <a:solidFill>
              <a:srgbClr val="000000"/>
            </a:solidFill>
            <a:round/>
            <a:headEnd/>
            <a:tailEnd/>
          </a:ln>
        </p:spPr>
        <p:txBody>
          <a:bodyPr/>
          <a:lstStyle/>
          <a:p>
            <a:endParaRPr lang="en-GB"/>
          </a:p>
        </p:txBody>
      </p:sp>
      <p:sp>
        <p:nvSpPr>
          <p:cNvPr id="25631" name="Rectangle 30"/>
          <p:cNvSpPr>
            <a:spLocks noChangeArrowheads="1"/>
          </p:cNvSpPr>
          <p:nvPr/>
        </p:nvSpPr>
        <p:spPr bwMode="auto">
          <a:xfrm>
            <a:off x="4352925" y="41259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50</a:t>
            </a:r>
            <a:endParaRPr lang="en-US" sz="2400">
              <a:latin typeface="Times New Roman" pitchFamily="18" charset="0"/>
            </a:endParaRPr>
          </a:p>
        </p:txBody>
      </p:sp>
      <p:sp>
        <p:nvSpPr>
          <p:cNvPr id="25632" name="Line 31"/>
          <p:cNvSpPr>
            <a:spLocks noChangeShapeType="1"/>
          </p:cNvSpPr>
          <p:nvPr/>
        </p:nvSpPr>
        <p:spPr bwMode="auto">
          <a:xfrm flipH="1">
            <a:off x="4629150" y="3878263"/>
            <a:ext cx="107950" cy="1587"/>
          </a:xfrm>
          <a:prstGeom prst="line">
            <a:avLst/>
          </a:prstGeom>
          <a:noFill/>
          <a:ln w="4763">
            <a:solidFill>
              <a:srgbClr val="000000"/>
            </a:solidFill>
            <a:round/>
            <a:headEnd/>
            <a:tailEnd/>
          </a:ln>
        </p:spPr>
        <p:txBody>
          <a:bodyPr/>
          <a:lstStyle/>
          <a:p>
            <a:endParaRPr lang="en-GB"/>
          </a:p>
        </p:txBody>
      </p:sp>
      <p:sp>
        <p:nvSpPr>
          <p:cNvPr id="25633" name="Rectangle 32"/>
          <p:cNvSpPr>
            <a:spLocks noChangeArrowheads="1"/>
          </p:cNvSpPr>
          <p:nvPr/>
        </p:nvSpPr>
        <p:spPr bwMode="auto">
          <a:xfrm>
            <a:off x="4352925" y="37639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60</a:t>
            </a:r>
            <a:endParaRPr lang="en-US" sz="2400">
              <a:latin typeface="Times New Roman" pitchFamily="18" charset="0"/>
            </a:endParaRPr>
          </a:p>
        </p:txBody>
      </p:sp>
      <p:sp>
        <p:nvSpPr>
          <p:cNvPr id="25634" name="Line 33"/>
          <p:cNvSpPr>
            <a:spLocks noChangeShapeType="1"/>
          </p:cNvSpPr>
          <p:nvPr/>
        </p:nvSpPr>
        <p:spPr bwMode="auto">
          <a:xfrm flipH="1">
            <a:off x="4629150" y="3516313"/>
            <a:ext cx="107950" cy="1587"/>
          </a:xfrm>
          <a:prstGeom prst="line">
            <a:avLst/>
          </a:prstGeom>
          <a:noFill/>
          <a:ln w="4763">
            <a:solidFill>
              <a:srgbClr val="000000"/>
            </a:solidFill>
            <a:round/>
            <a:headEnd/>
            <a:tailEnd/>
          </a:ln>
        </p:spPr>
        <p:txBody>
          <a:bodyPr/>
          <a:lstStyle/>
          <a:p>
            <a:endParaRPr lang="en-GB"/>
          </a:p>
        </p:txBody>
      </p:sp>
      <p:sp>
        <p:nvSpPr>
          <p:cNvPr id="25635" name="Rectangle 34"/>
          <p:cNvSpPr>
            <a:spLocks noChangeArrowheads="1"/>
          </p:cNvSpPr>
          <p:nvPr/>
        </p:nvSpPr>
        <p:spPr bwMode="auto">
          <a:xfrm>
            <a:off x="4352925" y="34020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70</a:t>
            </a:r>
            <a:endParaRPr lang="en-US" sz="2400">
              <a:latin typeface="Times New Roman" pitchFamily="18" charset="0"/>
            </a:endParaRPr>
          </a:p>
        </p:txBody>
      </p:sp>
      <p:sp>
        <p:nvSpPr>
          <p:cNvPr id="25636" name="Line 35"/>
          <p:cNvSpPr>
            <a:spLocks noChangeShapeType="1"/>
          </p:cNvSpPr>
          <p:nvPr/>
        </p:nvSpPr>
        <p:spPr bwMode="auto">
          <a:xfrm flipH="1">
            <a:off x="4629150" y="3154363"/>
            <a:ext cx="107950" cy="1587"/>
          </a:xfrm>
          <a:prstGeom prst="line">
            <a:avLst/>
          </a:prstGeom>
          <a:noFill/>
          <a:ln w="4763">
            <a:solidFill>
              <a:srgbClr val="000000"/>
            </a:solidFill>
            <a:round/>
            <a:headEnd/>
            <a:tailEnd/>
          </a:ln>
        </p:spPr>
        <p:txBody>
          <a:bodyPr/>
          <a:lstStyle/>
          <a:p>
            <a:endParaRPr lang="en-GB"/>
          </a:p>
        </p:txBody>
      </p:sp>
      <p:sp>
        <p:nvSpPr>
          <p:cNvPr id="25637" name="Rectangle 36"/>
          <p:cNvSpPr>
            <a:spLocks noChangeArrowheads="1"/>
          </p:cNvSpPr>
          <p:nvPr/>
        </p:nvSpPr>
        <p:spPr bwMode="auto">
          <a:xfrm>
            <a:off x="4352925" y="30400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80</a:t>
            </a:r>
            <a:endParaRPr lang="en-US" sz="2400">
              <a:latin typeface="Times New Roman" pitchFamily="18" charset="0"/>
            </a:endParaRPr>
          </a:p>
        </p:txBody>
      </p:sp>
      <p:sp>
        <p:nvSpPr>
          <p:cNvPr id="25638" name="Line 37"/>
          <p:cNvSpPr>
            <a:spLocks noChangeShapeType="1"/>
          </p:cNvSpPr>
          <p:nvPr/>
        </p:nvSpPr>
        <p:spPr bwMode="auto">
          <a:xfrm flipH="1">
            <a:off x="4629150" y="2792413"/>
            <a:ext cx="107950" cy="1587"/>
          </a:xfrm>
          <a:prstGeom prst="line">
            <a:avLst/>
          </a:prstGeom>
          <a:noFill/>
          <a:ln w="4763">
            <a:solidFill>
              <a:srgbClr val="000000"/>
            </a:solidFill>
            <a:round/>
            <a:headEnd/>
            <a:tailEnd/>
          </a:ln>
        </p:spPr>
        <p:txBody>
          <a:bodyPr/>
          <a:lstStyle/>
          <a:p>
            <a:endParaRPr lang="en-GB"/>
          </a:p>
        </p:txBody>
      </p:sp>
      <p:sp>
        <p:nvSpPr>
          <p:cNvPr id="25639" name="Rectangle 38"/>
          <p:cNvSpPr>
            <a:spLocks noChangeArrowheads="1"/>
          </p:cNvSpPr>
          <p:nvPr/>
        </p:nvSpPr>
        <p:spPr bwMode="auto">
          <a:xfrm>
            <a:off x="4352925" y="26781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90</a:t>
            </a:r>
            <a:endParaRPr lang="en-US" sz="2400">
              <a:latin typeface="Times New Roman" pitchFamily="18" charset="0"/>
            </a:endParaRPr>
          </a:p>
        </p:txBody>
      </p:sp>
      <p:sp>
        <p:nvSpPr>
          <p:cNvPr id="25640" name="Line 39"/>
          <p:cNvSpPr>
            <a:spLocks noChangeShapeType="1"/>
          </p:cNvSpPr>
          <p:nvPr/>
        </p:nvSpPr>
        <p:spPr bwMode="auto">
          <a:xfrm flipH="1">
            <a:off x="4629150" y="2430463"/>
            <a:ext cx="107950" cy="1587"/>
          </a:xfrm>
          <a:prstGeom prst="line">
            <a:avLst/>
          </a:prstGeom>
          <a:noFill/>
          <a:ln w="4763">
            <a:solidFill>
              <a:srgbClr val="000000"/>
            </a:solidFill>
            <a:round/>
            <a:headEnd/>
            <a:tailEnd/>
          </a:ln>
        </p:spPr>
        <p:txBody>
          <a:bodyPr/>
          <a:lstStyle/>
          <a:p>
            <a:endParaRPr lang="en-GB"/>
          </a:p>
        </p:txBody>
      </p:sp>
      <p:sp>
        <p:nvSpPr>
          <p:cNvPr id="25641" name="Rectangle 40"/>
          <p:cNvSpPr>
            <a:spLocks noChangeArrowheads="1"/>
          </p:cNvSpPr>
          <p:nvPr/>
        </p:nvSpPr>
        <p:spPr bwMode="auto">
          <a:xfrm>
            <a:off x="4238625" y="2316163"/>
            <a:ext cx="482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100</a:t>
            </a:r>
            <a:endParaRPr lang="en-US" sz="2400">
              <a:latin typeface="Times New Roman" pitchFamily="18" charset="0"/>
            </a:endParaRPr>
          </a:p>
        </p:txBody>
      </p:sp>
      <p:sp>
        <p:nvSpPr>
          <p:cNvPr id="25642" name="Rectangle 41"/>
          <p:cNvSpPr>
            <a:spLocks noChangeArrowheads="1"/>
          </p:cNvSpPr>
          <p:nvPr/>
        </p:nvSpPr>
        <p:spPr bwMode="auto">
          <a:xfrm rot="-5400000">
            <a:off x="3620294" y="3990181"/>
            <a:ext cx="750888"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Count</a:t>
            </a:r>
            <a:endParaRPr lang="en-US" sz="2400">
              <a:latin typeface="Times New Roman" pitchFamily="18" charset="0"/>
            </a:endParaRPr>
          </a:p>
        </p:txBody>
      </p:sp>
      <p:sp>
        <p:nvSpPr>
          <p:cNvPr id="25643" name="Line 42"/>
          <p:cNvSpPr>
            <a:spLocks noChangeShapeType="1"/>
          </p:cNvSpPr>
          <p:nvPr/>
        </p:nvSpPr>
        <p:spPr bwMode="auto">
          <a:xfrm flipV="1">
            <a:off x="8248650" y="2430463"/>
            <a:ext cx="1588" cy="3619500"/>
          </a:xfrm>
          <a:prstGeom prst="line">
            <a:avLst/>
          </a:prstGeom>
          <a:noFill/>
          <a:ln w="4763">
            <a:solidFill>
              <a:srgbClr val="000000"/>
            </a:solidFill>
            <a:round/>
            <a:headEnd/>
            <a:tailEnd/>
          </a:ln>
        </p:spPr>
        <p:txBody>
          <a:bodyPr/>
          <a:lstStyle/>
          <a:p>
            <a:endParaRPr lang="en-GB"/>
          </a:p>
        </p:txBody>
      </p:sp>
      <p:sp>
        <p:nvSpPr>
          <p:cNvPr id="25644" name="Line 43"/>
          <p:cNvSpPr>
            <a:spLocks noChangeShapeType="1"/>
          </p:cNvSpPr>
          <p:nvPr/>
        </p:nvSpPr>
        <p:spPr bwMode="auto">
          <a:xfrm>
            <a:off x="8140700" y="6049963"/>
            <a:ext cx="107950" cy="1587"/>
          </a:xfrm>
          <a:prstGeom prst="line">
            <a:avLst/>
          </a:prstGeom>
          <a:noFill/>
          <a:ln w="4763">
            <a:solidFill>
              <a:srgbClr val="000000"/>
            </a:solidFill>
            <a:round/>
            <a:headEnd/>
            <a:tailEnd/>
          </a:ln>
        </p:spPr>
        <p:txBody>
          <a:bodyPr/>
          <a:lstStyle/>
          <a:p>
            <a:endParaRPr lang="en-GB"/>
          </a:p>
        </p:txBody>
      </p:sp>
      <p:sp>
        <p:nvSpPr>
          <p:cNvPr id="25645" name="Rectangle 44"/>
          <p:cNvSpPr>
            <a:spLocks noChangeArrowheads="1"/>
          </p:cNvSpPr>
          <p:nvPr/>
        </p:nvSpPr>
        <p:spPr bwMode="auto">
          <a:xfrm>
            <a:off x="8297863" y="592931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0.0</a:t>
            </a:r>
            <a:endParaRPr lang="en-US" sz="2400">
              <a:latin typeface="Times New Roman" pitchFamily="18" charset="0"/>
            </a:endParaRPr>
          </a:p>
        </p:txBody>
      </p:sp>
      <p:sp>
        <p:nvSpPr>
          <p:cNvPr id="25646" name="Line 45"/>
          <p:cNvSpPr>
            <a:spLocks noChangeShapeType="1"/>
          </p:cNvSpPr>
          <p:nvPr/>
        </p:nvSpPr>
        <p:spPr bwMode="auto">
          <a:xfrm>
            <a:off x="8140700" y="4240213"/>
            <a:ext cx="107950" cy="1587"/>
          </a:xfrm>
          <a:prstGeom prst="line">
            <a:avLst/>
          </a:prstGeom>
          <a:noFill/>
          <a:ln w="4763">
            <a:solidFill>
              <a:srgbClr val="000000"/>
            </a:solidFill>
            <a:round/>
            <a:headEnd/>
            <a:tailEnd/>
          </a:ln>
        </p:spPr>
        <p:txBody>
          <a:bodyPr/>
          <a:lstStyle/>
          <a:p>
            <a:endParaRPr lang="en-GB"/>
          </a:p>
        </p:txBody>
      </p:sp>
      <p:sp>
        <p:nvSpPr>
          <p:cNvPr id="25647" name="Rectangle 46"/>
          <p:cNvSpPr>
            <a:spLocks noChangeArrowheads="1"/>
          </p:cNvSpPr>
          <p:nvPr/>
        </p:nvSpPr>
        <p:spPr bwMode="auto">
          <a:xfrm>
            <a:off x="8297863" y="411956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0.1</a:t>
            </a:r>
            <a:endParaRPr lang="en-US" sz="2400">
              <a:latin typeface="Times New Roman" pitchFamily="18" charset="0"/>
            </a:endParaRPr>
          </a:p>
        </p:txBody>
      </p:sp>
      <p:sp>
        <p:nvSpPr>
          <p:cNvPr id="25648" name="Line 47"/>
          <p:cNvSpPr>
            <a:spLocks noChangeShapeType="1"/>
          </p:cNvSpPr>
          <p:nvPr/>
        </p:nvSpPr>
        <p:spPr bwMode="auto">
          <a:xfrm>
            <a:off x="8140700" y="2430463"/>
            <a:ext cx="107950" cy="1587"/>
          </a:xfrm>
          <a:prstGeom prst="line">
            <a:avLst/>
          </a:prstGeom>
          <a:noFill/>
          <a:ln w="4763">
            <a:solidFill>
              <a:srgbClr val="000000"/>
            </a:solidFill>
            <a:round/>
            <a:headEnd/>
            <a:tailEnd/>
          </a:ln>
        </p:spPr>
        <p:txBody>
          <a:bodyPr/>
          <a:lstStyle/>
          <a:p>
            <a:endParaRPr lang="en-GB"/>
          </a:p>
        </p:txBody>
      </p:sp>
      <p:sp>
        <p:nvSpPr>
          <p:cNvPr id="25649" name="Rectangle 48"/>
          <p:cNvSpPr>
            <a:spLocks noChangeArrowheads="1"/>
          </p:cNvSpPr>
          <p:nvPr/>
        </p:nvSpPr>
        <p:spPr bwMode="auto">
          <a:xfrm>
            <a:off x="8297863" y="230981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0.2</a:t>
            </a:r>
            <a:endParaRPr lang="en-US" sz="2400">
              <a:latin typeface="Times New Roman" pitchFamily="18" charset="0"/>
            </a:endParaRPr>
          </a:p>
        </p:txBody>
      </p:sp>
      <p:sp>
        <p:nvSpPr>
          <p:cNvPr id="25650" name="Rectangle 49"/>
          <p:cNvSpPr>
            <a:spLocks noChangeArrowheads="1"/>
          </p:cNvSpPr>
          <p:nvPr/>
        </p:nvSpPr>
        <p:spPr bwMode="auto">
          <a:xfrm rot="5400000">
            <a:off x="7798594" y="4234656"/>
            <a:ext cx="2078038"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Proportion per Bar</a:t>
            </a:r>
            <a:endParaRPr lang="en-US" sz="2400">
              <a:latin typeface="Times New Roman" pitchFamily="18" charset="0"/>
            </a:endParaRPr>
          </a:p>
        </p:txBody>
      </p:sp>
      <p:sp>
        <p:nvSpPr>
          <p:cNvPr id="25651" name="Line 50"/>
          <p:cNvSpPr>
            <a:spLocks noChangeShapeType="1"/>
          </p:cNvSpPr>
          <p:nvPr/>
        </p:nvSpPr>
        <p:spPr bwMode="auto">
          <a:xfrm>
            <a:off x="4629150" y="2430463"/>
            <a:ext cx="3619500" cy="1587"/>
          </a:xfrm>
          <a:prstGeom prst="line">
            <a:avLst/>
          </a:prstGeom>
          <a:noFill/>
          <a:ln w="4763">
            <a:solidFill>
              <a:srgbClr val="000000"/>
            </a:solidFill>
            <a:round/>
            <a:headEnd/>
            <a:tailEnd/>
          </a:ln>
        </p:spPr>
        <p:txBody>
          <a:bodyPr/>
          <a:lstStyle/>
          <a:p>
            <a:endParaRPr lang="en-GB"/>
          </a:p>
        </p:txBody>
      </p:sp>
      <p:sp>
        <p:nvSpPr>
          <p:cNvPr id="25652" name="Line 51"/>
          <p:cNvSpPr>
            <a:spLocks noChangeShapeType="1"/>
          </p:cNvSpPr>
          <p:nvPr/>
        </p:nvSpPr>
        <p:spPr bwMode="auto">
          <a:xfrm flipV="1">
            <a:off x="4629150" y="2430463"/>
            <a:ext cx="1588" cy="107950"/>
          </a:xfrm>
          <a:prstGeom prst="line">
            <a:avLst/>
          </a:prstGeom>
          <a:noFill/>
          <a:ln w="4763">
            <a:solidFill>
              <a:srgbClr val="000000"/>
            </a:solidFill>
            <a:round/>
            <a:headEnd/>
            <a:tailEnd/>
          </a:ln>
        </p:spPr>
        <p:txBody>
          <a:bodyPr/>
          <a:lstStyle/>
          <a:p>
            <a:endParaRPr lang="en-GB"/>
          </a:p>
        </p:txBody>
      </p:sp>
      <p:sp>
        <p:nvSpPr>
          <p:cNvPr id="25653" name="Line 52"/>
          <p:cNvSpPr>
            <a:spLocks noChangeShapeType="1"/>
          </p:cNvSpPr>
          <p:nvPr/>
        </p:nvSpPr>
        <p:spPr bwMode="auto">
          <a:xfrm flipV="1">
            <a:off x="5353050" y="2430463"/>
            <a:ext cx="1588" cy="107950"/>
          </a:xfrm>
          <a:prstGeom prst="line">
            <a:avLst/>
          </a:prstGeom>
          <a:noFill/>
          <a:ln w="4763">
            <a:solidFill>
              <a:srgbClr val="000000"/>
            </a:solidFill>
            <a:round/>
            <a:headEnd/>
            <a:tailEnd/>
          </a:ln>
        </p:spPr>
        <p:txBody>
          <a:bodyPr/>
          <a:lstStyle/>
          <a:p>
            <a:endParaRPr lang="en-GB"/>
          </a:p>
        </p:txBody>
      </p:sp>
      <p:sp>
        <p:nvSpPr>
          <p:cNvPr id="25654" name="Line 53"/>
          <p:cNvSpPr>
            <a:spLocks noChangeShapeType="1"/>
          </p:cNvSpPr>
          <p:nvPr/>
        </p:nvSpPr>
        <p:spPr bwMode="auto">
          <a:xfrm flipV="1">
            <a:off x="6076950" y="2430463"/>
            <a:ext cx="1588" cy="107950"/>
          </a:xfrm>
          <a:prstGeom prst="line">
            <a:avLst/>
          </a:prstGeom>
          <a:noFill/>
          <a:ln w="4763">
            <a:solidFill>
              <a:srgbClr val="000000"/>
            </a:solidFill>
            <a:round/>
            <a:headEnd/>
            <a:tailEnd/>
          </a:ln>
        </p:spPr>
        <p:txBody>
          <a:bodyPr/>
          <a:lstStyle/>
          <a:p>
            <a:endParaRPr lang="en-GB"/>
          </a:p>
        </p:txBody>
      </p:sp>
      <p:sp>
        <p:nvSpPr>
          <p:cNvPr id="25655" name="Line 54"/>
          <p:cNvSpPr>
            <a:spLocks noChangeShapeType="1"/>
          </p:cNvSpPr>
          <p:nvPr/>
        </p:nvSpPr>
        <p:spPr bwMode="auto">
          <a:xfrm flipV="1">
            <a:off x="6800850" y="2430463"/>
            <a:ext cx="1588" cy="107950"/>
          </a:xfrm>
          <a:prstGeom prst="line">
            <a:avLst/>
          </a:prstGeom>
          <a:noFill/>
          <a:ln w="4763">
            <a:solidFill>
              <a:srgbClr val="000000"/>
            </a:solidFill>
            <a:round/>
            <a:headEnd/>
            <a:tailEnd/>
          </a:ln>
        </p:spPr>
        <p:txBody>
          <a:bodyPr/>
          <a:lstStyle/>
          <a:p>
            <a:endParaRPr lang="en-GB"/>
          </a:p>
        </p:txBody>
      </p:sp>
      <p:sp>
        <p:nvSpPr>
          <p:cNvPr id="25656" name="Line 55"/>
          <p:cNvSpPr>
            <a:spLocks noChangeShapeType="1"/>
          </p:cNvSpPr>
          <p:nvPr/>
        </p:nvSpPr>
        <p:spPr bwMode="auto">
          <a:xfrm flipV="1">
            <a:off x="7524750" y="2430463"/>
            <a:ext cx="1588" cy="107950"/>
          </a:xfrm>
          <a:prstGeom prst="line">
            <a:avLst/>
          </a:prstGeom>
          <a:noFill/>
          <a:ln w="4763">
            <a:solidFill>
              <a:srgbClr val="000000"/>
            </a:solidFill>
            <a:round/>
            <a:headEnd/>
            <a:tailEnd/>
          </a:ln>
        </p:spPr>
        <p:txBody>
          <a:bodyPr/>
          <a:lstStyle/>
          <a:p>
            <a:endParaRPr lang="en-GB"/>
          </a:p>
        </p:txBody>
      </p:sp>
      <p:sp>
        <p:nvSpPr>
          <p:cNvPr id="25657" name="Line 56"/>
          <p:cNvSpPr>
            <a:spLocks noChangeShapeType="1"/>
          </p:cNvSpPr>
          <p:nvPr/>
        </p:nvSpPr>
        <p:spPr bwMode="auto">
          <a:xfrm flipV="1">
            <a:off x="8248650" y="2430463"/>
            <a:ext cx="1588" cy="107950"/>
          </a:xfrm>
          <a:prstGeom prst="line">
            <a:avLst/>
          </a:prstGeom>
          <a:noFill/>
          <a:ln w="4763">
            <a:solidFill>
              <a:srgbClr val="000000"/>
            </a:solidFill>
            <a:round/>
            <a:headEnd/>
            <a:tailEnd/>
          </a:ln>
        </p:spPr>
        <p:txBody>
          <a:bodyPr/>
          <a:lstStyle/>
          <a:p>
            <a:endParaRPr lang="en-GB"/>
          </a:p>
        </p:txBody>
      </p:sp>
      <p:sp>
        <p:nvSpPr>
          <p:cNvPr id="25658" name="Freeform 57"/>
          <p:cNvSpPr>
            <a:spLocks/>
          </p:cNvSpPr>
          <p:nvPr/>
        </p:nvSpPr>
        <p:spPr bwMode="auto">
          <a:xfrm>
            <a:off x="4629150" y="4927600"/>
            <a:ext cx="144463" cy="1122363"/>
          </a:xfrm>
          <a:custGeom>
            <a:avLst/>
            <a:gdLst>
              <a:gd name="T0" fmla="*/ 0 w 460"/>
              <a:gd name="T1" fmla="*/ 2147483647 h 3571"/>
              <a:gd name="T2" fmla="*/ 0 w 460"/>
              <a:gd name="T3" fmla="*/ 0 h 3571"/>
              <a:gd name="T4" fmla="*/ 0 w 460"/>
              <a:gd name="T5" fmla="*/ 0 h 3571"/>
              <a:gd name="T6" fmla="*/ 2147483647 w 460"/>
              <a:gd name="T7" fmla="*/ 0 h 3571"/>
              <a:gd name="T8" fmla="*/ 2147483647 w 460"/>
              <a:gd name="T9" fmla="*/ 0 h 3571"/>
              <a:gd name="T10" fmla="*/ 2147483647 w 460"/>
              <a:gd name="T11" fmla="*/ 2147483647 h 3571"/>
              <a:gd name="T12" fmla="*/ 2147483647 w 460"/>
              <a:gd name="T13" fmla="*/ 2147483647 h 3571"/>
              <a:gd name="T14" fmla="*/ 0 w 460"/>
              <a:gd name="T15" fmla="*/ 2147483647 h 3571"/>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3571"/>
              <a:gd name="T26" fmla="*/ 460 w 460"/>
              <a:gd name="T27" fmla="*/ 3571 h 3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3571">
                <a:moveTo>
                  <a:pt x="0" y="3571"/>
                </a:moveTo>
                <a:lnTo>
                  <a:pt x="0" y="0"/>
                </a:lnTo>
                <a:lnTo>
                  <a:pt x="460" y="0"/>
                </a:lnTo>
                <a:lnTo>
                  <a:pt x="460" y="3571"/>
                </a:lnTo>
                <a:lnTo>
                  <a:pt x="0" y="3571"/>
                </a:lnTo>
              </a:path>
            </a:pathLst>
          </a:custGeom>
          <a:noFill/>
          <a:ln w="4763">
            <a:solidFill>
              <a:srgbClr val="0000F2"/>
            </a:solidFill>
            <a:round/>
            <a:headEnd/>
            <a:tailEnd/>
          </a:ln>
        </p:spPr>
        <p:txBody>
          <a:bodyPr/>
          <a:lstStyle/>
          <a:p>
            <a:endParaRPr lang="en-GB"/>
          </a:p>
        </p:txBody>
      </p:sp>
      <p:sp>
        <p:nvSpPr>
          <p:cNvPr id="25659" name="Freeform 58"/>
          <p:cNvSpPr>
            <a:spLocks/>
          </p:cNvSpPr>
          <p:nvPr/>
        </p:nvSpPr>
        <p:spPr bwMode="auto">
          <a:xfrm>
            <a:off x="4773613" y="4168775"/>
            <a:ext cx="144462" cy="1881188"/>
          </a:xfrm>
          <a:custGeom>
            <a:avLst/>
            <a:gdLst>
              <a:gd name="T0" fmla="*/ 0 w 461"/>
              <a:gd name="T1" fmla="*/ 2147483647 h 5990"/>
              <a:gd name="T2" fmla="*/ 0 w 461"/>
              <a:gd name="T3" fmla="*/ 0 h 5990"/>
              <a:gd name="T4" fmla="*/ 0 w 461"/>
              <a:gd name="T5" fmla="*/ 0 h 5990"/>
              <a:gd name="T6" fmla="*/ 2147483647 w 461"/>
              <a:gd name="T7" fmla="*/ 0 h 5990"/>
              <a:gd name="T8" fmla="*/ 2147483647 w 461"/>
              <a:gd name="T9" fmla="*/ 0 h 5990"/>
              <a:gd name="T10" fmla="*/ 2147483647 w 461"/>
              <a:gd name="T11" fmla="*/ 2147483647 h 5990"/>
              <a:gd name="T12" fmla="*/ 2147483647 w 461"/>
              <a:gd name="T13" fmla="*/ 2147483647 h 5990"/>
              <a:gd name="T14" fmla="*/ 0 w 461"/>
              <a:gd name="T15" fmla="*/ 2147483647 h 599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5990"/>
              <a:gd name="T26" fmla="*/ 461 w 461"/>
              <a:gd name="T27" fmla="*/ 5990 h 59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5990">
                <a:moveTo>
                  <a:pt x="0" y="5990"/>
                </a:moveTo>
                <a:lnTo>
                  <a:pt x="0" y="0"/>
                </a:lnTo>
                <a:lnTo>
                  <a:pt x="461" y="0"/>
                </a:lnTo>
                <a:lnTo>
                  <a:pt x="461" y="5990"/>
                </a:lnTo>
                <a:lnTo>
                  <a:pt x="0" y="5990"/>
                </a:lnTo>
              </a:path>
            </a:pathLst>
          </a:custGeom>
          <a:noFill/>
          <a:ln w="4763">
            <a:solidFill>
              <a:srgbClr val="0000F2"/>
            </a:solidFill>
            <a:round/>
            <a:headEnd/>
            <a:tailEnd/>
          </a:ln>
        </p:spPr>
        <p:txBody>
          <a:bodyPr/>
          <a:lstStyle/>
          <a:p>
            <a:endParaRPr lang="en-GB"/>
          </a:p>
        </p:txBody>
      </p:sp>
      <p:sp>
        <p:nvSpPr>
          <p:cNvPr id="25660" name="Freeform 59"/>
          <p:cNvSpPr>
            <a:spLocks/>
          </p:cNvSpPr>
          <p:nvPr/>
        </p:nvSpPr>
        <p:spPr bwMode="auto">
          <a:xfrm>
            <a:off x="4918075" y="3298825"/>
            <a:ext cx="146050" cy="2751138"/>
          </a:xfrm>
          <a:custGeom>
            <a:avLst/>
            <a:gdLst>
              <a:gd name="T0" fmla="*/ 0 w 461"/>
              <a:gd name="T1" fmla="*/ 2147483647 h 8755"/>
              <a:gd name="T2" fmla="*/ 0 w 461"/>
              <a:gd name="T3" fmla="*/ 0 h 8755"/>
              <a:gd name="T4" fmla="*/ 0 w 461"/>
              <a:gd name="T5" fmla="*/ 0 h 8755"/>
              <a:gd name="T6" fmla="*/ 2147483647 w 461"/>
              <a:gd name="T7" fmla="*/ 0 h 8755"/>
              <a:gd name="T8" fmla="*/ 2147483647 w 461"/>
              <a:gd name="T9" fmla="*/ 0 h 8755"/>
              <a:gd name="T10" fmla="*/ 2147483647 w 461"/>
              <a:gd name="T11" fmla="*/ 2147483647 h 8755"/>
              <a:gd name="T12" fmla="*/ 2147483647 w 461"/>
              <a:gd name="T13" fmla="*/ 2147483647 h 8755"/>
              <a:gd name="T14" fmla="*/ 0 w 461"/>
              <a:gd name="T15" fmla="*/ 2147483647 h 875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755"/>
              <a:gd name="T26" fmla="*/ 461 w 461"/>
              <a:gd name="T27" fmla="*/ 8755 h 87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755">
                <a:moveTo>
                  <a:pt x="0" y="8755"/>
                </a:moveTo>
                <a:lnTo>
                  <a:pt x="0" y="0"/>
                </a:lnTo>
                <a:lnTo>
                  <a:pt x="461" y="0"/>
                </a:lnTo>
                <a:lnTo>
                  <a:pt x="461" y="8755"/>
                </a:lnTo>
                <a:lnTo>
                  <a:pt x="0" y="8755"/>
                </a:lnTo>
              </a:path>
            </a:pathLst>
          </a:custGeom>
          <a:noFill/>
          <a:ln w="4763">
            <a:solidFill>
              <a:srgbClr val="0000F2"/>
            </a:solidFill>
            <a:round/>
            <a:headEnd/>
            <a:tailEnd/>
          </a:ln>
        </p:spPr>
        <p:txBody>
          <a:bodyPr/>
          <a:lstStyle/>
          <a:p>
            <a:endParaRPr lang="en-GB"/>
          </a:p>
        </p:txBody>
      </p:sp>
      <p:sp>
        <p:nvSpPr>
          <p:cNvPr id="25661" name="Freeform 60"/>
          <p:cNvSpPr>
            <a:spLocks/>
          </p:cNvSpPr>
          <p:nvPr/>
        </p:nvSpPr>
        <p:spPr bwMode="auto">
          <a:xfrm>
            <a:off x="5064125" y="3443288"/>
            <a:ext cx="144463" cy="2606675"/>
          </a:xfrm>
          <a:custGeom>
            <a:avLst/>
            <a:gdLst>
              <a:gd name="T0" fmla="*/ 0 w 461"/>
              <a:gd name="T1" fmla="*/ 2147483647 h 8294"/>
              <a:gd name="T2" fmla="*/ 0 w 461"/>
              <a:gd name="T3" fmla="*/ 0 h 8294"/>
              <a:gd name="T4" fmla="*/ 0 w 461"/>
              <a:gd name="T5" fmla="*/ 0 h 8294"/>
              <a:gd name="T6" fmla="*/ 2147483647 w 461"/>
              <a:gd name="T7" fmla="*/ 0 h 8294"/>
              <a:gd name="T8" fmla="*/ 2147483647 w 461"/>
              <a:gd name="T9" fmla="*/ 0 h 8294"/>
              <a:gd name="T10" fmla="*/ 2147483647 w 461"/>
              <a:gd name="T11" fmla="*/ 2147483647 h 8294"/>
              <a:gd name="T12" fmla="*/ 2147483647 w 461"/>
              <a:gd name="T13" fmla="*/ 2147483647 h 8294"/>
              <a:gd name="T14" fmla="*/ 0 w 461"/>
              <a:gd name="T15" fmla="*/ 2147483647 h 8294"/>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294"/>
              <a:gd name="T26" fmla="*/ 461 w 461"/>
              <a:gd name="T27" fmla="*/ 8294 h 8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294">
                <a:moveTo>
                  <a:pt x="0" y="8294"/>
                </a:moveTo>
                <a:lnTo>
                  <a:pt x="0" y="0"/>
                </a:lnTo>
                <a:lnTo>
                  <a:pt x="461" y="0"/>
                </a:lnTo>
                <a:lnTo>
                  <a:pt x="461" y="8294"/>
                </a:lnTo>
                <a:lnTo>
                  <a:pt x="0" y="8294"/>
                </a:lnTo>
              </a:path>
            </a:pathLst>
          </a:custGeom>
          <a:noFill/>
          <a:ln w="4763">
            <a:solidFill>
              <a:srgbClr val="0000F2"/>
            </a:solidFill>
            <a:round/>
            <a:headEnd/>
            <a:tailEnd/>
          </a:ln>
        </p:spPr>
        <p:txBody>
          <a:bodyPr/>
          <a:lstStyle/>
          <a:p>
            <a:endParaRPr lang="en-GB"/>
          </a:p>
        </p:txBody>
      </p:sp>
      <p:sp>
        <p:nvSpPr>
          <p:cNvPr id="25662" name="Freeform 61"/>
          <p:cNvSpPr>
            <a:spLocks/>
          </p:cNvSpPr>
          <p:nvPr/>
        </p:nvSpPr>
        <p:spPr bwMode="auto">
          <a:xfrm>
            <a:off x="5208588" y="3987800"/>
            <a:ext cx="144462" cy="2062163"/>
          </a:xfrm>
          <a:custGeom>
            <a:avLst/>
            <a:gdLst>
              <a:gd name="T0" fmla="*/ 0 w 460"/>
              <a:gd name="T1" fmla="*/ 2147483647 h 6566"/>
              <a:gd name="T2" fmla="*/ 0 w 460"/>
              <a:gd name="T3" fmla="*/ 0 h 6566"/>
              <a:gd name="T4" fmla="*/ 0 w 460"/>
              <a:gd name="T5" fmla="*/ 0 h 6566"/>
              <a:gd name="T6" fmla="*/ 2147483647 w 460"/>
              <a:gd name="T7" fmla="*/ 0 h 6566"/>
              <a:gd name="T8" fmla="*/ 2147483647 w 460"/>
              <a:gd name="T9" fmla="*/ 0 h 6566"/>
              <a:gd name="T10" fmla="*/ 2147483647 w 460"/>
              <a:gd name="T11" fmla="*/ 2147483647 h 6566"/>
              <a:gd name="T12" fmla="*/ 2147483647 w 460"/>
              <a:gd name="T13" fmla="*/ 2147483647 h 6566"/>
              <a:gd name="T14" fmla="*/ 0 w 460"/>
              <a:gd name="T15" fmla="*/ 2147483647 h 6566"/>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6566"/>
              <a:gd name="T26" fmla="*/ 460 w 460"/>
              <a:gd name="T27" fmla="*/ 6566 h 6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6566">
                <a:moveTo>
                  <a:pt x="0" y="6566"/>
                </a:moveTo>
                <a:lnTo>
                  <a:pt x="0" y="0"/>
                </a:lnTo>
                <a:lnTo>
                  <a:pt x="460" y="0"/>
                </a:lnTo>
                <a:lnTo>
                  <a:pt x="460" y="6566"/>
                </a:lnTo>
                <a:lnTo>
                  <a:pt x="0" y="6566"/>
                </a:lnTo>
              </a:path>
            </a:pathLst>
          </a:custGeom>
          <a:noFill/>
          <a:ln w="4763">
            <a:solidFill>
              <a:srgbClr val="0000F2"/>
            </a:solidFill>
            <a:round/>
            <a:headEnd/>
            <a:tailEnd/>
          </a:ln>
        </p:spPr>
        <p:txBody>
          <a:bodyPr/>
          <a:lstStyle/>
          <a:p>
            <a:endParaRPr lang="en-GB"/>
          </a:p>
        </p:txBody>
      </p:sp>
      <p:sp>
        <p:nvSpPr>
          <p:cNvPr id="25663" name="Freeform 62"/>
          <p:cNvSpPr>
            <a:spLocks/>
          </p:cNvSpPr>
          <p:nvPr/>
        </p:nvSpPr>
        <p:spPr bwMode="auto">
          <a:xfrm>
            <a:off x="5353050" y="4203700"/>
            <a:ext cx="144463" cy="1846263"/>
          </a:xfrm>
          <a:custGeom>
            <a:avLst/>
            <a:gdLst>
              <a:gd name="T0" fmla="*/ 0 w 461"/>
              <a:gd name="T1" fmla="*/ 2147483647 h 5875"/>
              <a:gd name="T2" fmla="*/ 0 w 461"/>
              <a:gd name="T3" fmla="*/ 0 h 5875"/>
              <a:gd name="T4" fmla="*/ 0 w 461"/>
              <a:gd name="T5" fmla="*/ 0 h 5875"/>
              <a:gd name="T6" fmla="*/ 2147483647 w 461"/>
              <a:gd name="T7" fmla="*/ 0 h 5875"/>
              <a:gd name="T8" fmla="*/ 2147483647 w 461"/>
              <a:gd name="T9" fmla="*/ 0 h 5875"/>
              <a:gd name="T10" fmla="*/ 2147483647 w 461"/>
              <a:gd name="T11" fmla="*/ 2147483647 h 5875"/>
              <a:gd name="T12" fmla="*/ 2147483647 w 461"/>
              <a:gd name="T13" fmla="*/ 2147483647 h 5875"/>
              <a:gd name="T14" fmla="*/ 0 w 461"/>
              <a:gd name="T15" fmla="*/ 2147483647 h 587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5875"/>
              <a:gd name="T26" fmla="*/ 461 w 461"/>
              <a:gd name="T27" fmla="*/ 5875 h 5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5875">
                <a:moveTo>
                  <a:pt x="0" y="5875"/>
                </a:moveTo>
                <a:lnTo>
                  <a:pt x="0" y="0"/>
                </a:lnTo>
                <a:lnTo>
                  <a:pt x="461" y="0"/>
                </a:lnTo>
                <a:lnTo>
                  <a:pt x="461" y="5875"/>
                </a:lnTo>
                <a:lnTo>
                  <a:pt x="0" y="5875"/>
                </a:lnTo>
              </a:path>
            </a:pathLst>
          </a:custGeom>
          <a:noFill/>
          <a:ln w="4763">
            <a:solidFill>
              <a:srgbClr val="0000F2"/>
            </a:solidFill>
            <a:round/>
            <a:headEnd/>
            <a:tailEnd/>
          </a:ln>
        </p:spPr>
        <p:txBody>
          <a:bodyPr/>
          <a:lstStyle/>
          <a:p>
            <a:endParaRPr lang="en-GB"/>
          </a:p>
        </p:txBody>
      </p:sp>
      <p:sp>
        <p:nvSpPr>
          <p:cNvPr id="25664" name="Freeform 63"/>
          <p:cNvSpPr>
            <a:spLocks/>
          </p:cNvSpPr>
          <p:nvPr/>
        </p:nvSpPr>
        <p:spPr bwMode="auto">
          <a:xfrm>
            <a:off x="5497513" y="4892675"/>
            <a:ext cx="144462" cy="1157288"/>
          </a:xfrm>
          <a:custGeom>
            <a:avLst/>
            <a:gdLst>
              <a:gd name="T0" fmla="*/ 0 w 461"/>
              <a:gd name="T1" fmla="*/ 2147483647 h 3686"/>
              <a:gd name="T2" fmla="*/ 0 w 461"/>
              <a:gd name="T3" fmla="*/ 0 h 3686"/>
              <a:gd name="T4" fmla="*/ 0 w 461"/>
              <a:gd name="T5" fmla="*/ 0 h 3686"/>
              <a:gd name="T6" fmla="*/ 2147483647 w 461"/>
              <a:gd name="T7" fmla="*/ 0 h 3686"/>
              <a:gd name="T8" fmla="*/ 2147483647 w 461"/>
              <a:gd name="T9" fmla="*/ 0 h 3686"/>
              <a:gd name="T10" fmla="*/ 2147483647 w 461"/>
              <a:gd name="T11" fmla="*/ 2147483647 h 3686"/>
              <a:gd name="T12" fmla="*/ 2147483647 w 461"/>
              <a:gd name="T13" fmla="*/ 2147483647 h 3686"/>
              <a:gd name="T14" fmla="*/ 0 w 461"/>
              <a:gd name="T15" fmla="*/ 2147483647 h 368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686"/>
              <a:gd name="T26" fmla="*/ 461 w 461"/>
              <a:gd name="T27" fmla="*/ 3686 h 3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686">
                <a:moveTo>
                  <a:pt x="0" y="3686"/>
                </a:moveTo>
                <a:lnTo>
                  <a:pt x="0" y="0"/>
                </a:lnTo>
                <a:lnTo>
                  <a:pt x="461" y="0"/>
                </a:lnTo>
                <a:lnTo>
                  <a:pt x="461" y="3686"/>
                </a:lnTo>
                <a:lnTo>
                  <a:pt x="0" y="3686"/>
                </a:lnTo>
              </a:path>
            </a:pathLst>
          </a:custGeom>
          <a:noFill/>
          <a:ln w="4763">
            <a:solidFill>
              <a:srgbClr val="0000F2"/>
            </a:solidFill>
            <a:round/>
            <a:headEnd/>
            <a:tailEnd/>
          </a:ln>
        </p:spPr>
        <p:txBody>
          <a:bodyPr/>
          <a:lstStyle/>
          <a:p>
            <a:endParaRPr lang="en-GB"/>
          </a:p>
        </p:txBody>
      </p:sp>
      <p:sp>
        <p:nvSpPr>
          <p:cNvPr id="25665" name="Freeform 64"/>
          <p:cNvSpPr>
            <a:spLocks/>
          </p:cNvSpPr>
          <p:nvPr/>
        </p:nvSpPr>
        <p:spPr bwMode="auto">
          <a:xfrm>
            <a:off x="5641975" y="4783138"/>
            <a:ext cx="146050" cy="1266825"/>
          </a:xfrm>
          <a:custGeom>
            <a:avLst/>
            <a:gdLst>
              <a:gd name="T0" fmla="*/ 0 w 461"/>
              <a:gd name="T1" fmla="*/ 2147483647 h 4032"/>
              <a:gd name="T2" fmla="*/ 0 w 461"/>
              <a:gd name="T3" fmla="*/ 0 h 4032"/>
              <a:gd name="T4" fmla="*/ 0 w 461"/>
              <a:gd name="T5" fmla="*/ 0 h 4032"/>
              <a:gd name="T6" fmla="*/ 2147483647 w 461"/>
              <a:gd name="T7" fmla="*/ 0 h 4032"/>
              <a:gd name="T8" fmla="*/ 2147483647 w 461"/>
              <a:gd name="T9" fmla="*/ 0 h 4032"/>
              <a:gd name="T10" fmla="*/ 2147483647 w 461"/>
              <a:gd name="T11" fmla="*/ 2147483647 h 4032"/>
              <a:gd name="T12" fmla="*/ 2147483647 w 461"/>
              <a:gd name="T13" fmla="*/ 2147483647 h 4032"/>
              <a:gd name="T14" fmla="*/ 0 w 461"/>
              <a:gd name="T15" fmla="*/ 2147483647 h 4032"/>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4032"/>
              <a:gd name="T26" fmla="*/ 461 w 461"/>
              <a:gd name="T27" fmla="*/ 4032 h 4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4032">
                <a:moveTo>
                  <a:pt x="0" y="4032"/>
                </a:moveTo>
                <a:lnTo>
                  <a:pt x="0" y="0"/>
                </a:lnTo>
                <a:lnTo>
                  <a:pt x="461" y="0"/>
                </a:lnTo>
                <a:lnTo>
                  <a:pt x="461" y="4032"/>
                </a:lnTo>
                <a:lnTo>
                  <a:pt x="0" y="4032"/>
                </a:lnTo>
              </a:path>
            </a:pathLst>
          </a:custGeom>
          <a:noFill/>
          <a:ln w="4763">
            <a:solidFill>
              <a:srgbClr val="0000F2"/>
            </a:solidFill>
            <a:round/>
            <a:headEnd/>
            <a:tailEnd/>
          </a:ln>
        </p:spPr>
        <p:txBody>
          <a:bodyPr/>
          <a:lstStyle/>
          <a:p>
            <a:endParaRPr lang="en-GB"/>
          </a:p>
        </p:txBody>
      </p:sp>
      <p:sp>
        <p:nvSpPr>
          <p:cNvPr id="25666" name="Freeform 65"/>
          <p:cNvSpPr>
            <a:spLocks/>
          </p:cNvSpPr>
          <p:nvPr/>
        </p:nvSpPr>
        <p:spPr bwMode="auto">
          <a:xfrm>
            <a:off x="5788025" y="5073650"/>
            <a:ext cx="144463" cy="976313"/>
          </a:xfrm>
          <a:custGeom>
            <a:avLst/>
            <a:gdLst>
              <a:gd name="T0" fmla="*/ 0 w 461"/>
              <a:gd name="T1" fmla="*/ 2147483647 h 3110"/>
              <a:gd name="T2" fmla="*/ 0 w 461"/>
              <a:gd name="T3" fmla="*/ 0 h 3110"/>
              <a:gd name="T4" fmla="*/ 0 w 461"/>
              <a:gd name="T5" fmla="*/ 0 h 3110"/>
              <a:gd name="T6" fmla="*/ 2147483647 w 461"/>
              <a:gd name="T7" fmla="*/ 0 h 3110"/>
              <a:gd name="T8" fmla="*/ 2147483647 w 461"/>
              <a:gd name="T9" fmla="*/ 0 h 3110"/>
              <a:gd name="T10" fmla="*/ 2147483647 w 461"/>
              <a:gd name="T11" fmla="*/ 2147483647 h 3110"/>
              <a:gd name="T12" fmla="*/ 2147483647 w 461"/>
              <a:gd name="T13" fmla="*/ 2147483647 h 3110"/>
              <a:gd name="T14" fmla="*/ 0 w 461"/>
              <a:gd name="T15" fmla="*/ 2147483647 h 311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110"/>
              <a:gd name="T26" fmla="*/ 461 w 461"/>
              <a:gd name="T27" fmla="*/ 3110 h 3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110">
                <a:moveTo>
                  <a:pt x="0" y="3110"/>
                </a:moveTo>
                <a:lnTo>
                  <a:pt x="0" y="0"/>
                </a:lnTo>
                <a:lnTo>
                  <a:pt x="461" y="0"/>
                </a:lnTo>
                <a:lnTo>
                  <a:pt x="461" y="3110"/>
                </a:lnTo>
                <a:lnTo>
                  <a:pt x="0" y="3110"/>
                </a:lnTo>
              </a:path>
            </a:pathLst>
          </a:custGeom>
          <a:noFill/>
          <a:ln w="4763">
            <a:solidFill>
              <a:srgbClr val="0000F2"/>
            </a:solidFill>
            <a:round/>
            <a:headEnd/>
            <a:tailEnd/>
          </a:ln>
        </p:spPr>
        <p:txBody>
          <a:bodyPr/>
          <a:lstStyle/>
          <a:p>
            <a:endParaRPr lang="en-GB"/>
          </a:p>
        </p:txBody>
      </p:sp>
      <p:sp>
        <p:nvSpPr>
          <p:cNvPr id="25667" name="Freeform 66"/>
          <p:cNvSpPr>
            <a:spLocks/>
          </p:cNvSpPr>
          <p:nvPr/>
        </p:nvSpPr>
        <p:spPr bwMode="auto">
          <a:xfrm>
            <a:off x="5932488" y="5326063"/>
            <a:ext cx="144462" cy="723900"/>
          </a:xfrm>
          <a:custGeom>
            <a:avLst/>
            <a:gdLst>
              <a:gd name="T0" fmla="*/ 0 w 460"/>
              <a:gd name="T1" fmla="*/ 2147483647 h 2304"/>
              <a:gd name="T2" fmla="*/ 0 w 460"/>
              <a:gd name="T3" fmla="*/ 0 h 2304"/>
              <a:gd name="T4" fmla="*/ 0 w 460"/>
              <a:gd name="T5" fmla="*/ 0 h 2304"/>
              <a:gd name="T6" fmla="*/ 2147483647 w 460"/>
              <a:gd name="T7" fmla="*/ 0 h 2304"/>
              <a:gd name="T8" fmla="*/ 2147483647 w 460"/>
              <a:gd name="T9" fmla="*/ 0 h 2304"/>
              <a:gd name="T10" fmla="*/ 2147483647 w 460"/>
              <a:gd name="T11" fmla="*/ 2147483647 h 2304"/>
              <a:gd name="T12" fmla="*/ 2147483647 w 460"/>
              <a:gd name="T13" fmla="*/ 2147483647 h 2304"/>
              <a:gd name="T14" fmla="*/ 0 w 460"/>
              <a:gd name="T15" fmla="*/ 2147483647 h 2304"/>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2304"/>
              <a:gd name="T26" fmla="*/ 460 w 460"/>
              <a:gd name="T27" fmla="*/ 2304 h 2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2304">
                <a:moveTo>
                  <a:pt x="0" y="2304"/>
                </a:moveTo>
                <a:lnTo>
                  <a:pt x="0" y="0"/>
                </a:lnTo>
                <a:lnTo>
                  <a:pt x="460" y="0"/>
                </a:lnTo>
                <a:lnTo>
                  <a:pt x="460" y="2304"/>
                </a:lnTo>
                <a:lnTo>
                  <a:pt x="0" y="2304"/>
                </a:lnTo>
              </a:path>
            </a:pathLst>
          </a:custGeom>
          <a:noFill/>
          <a:ln w="4763">
            <a:solidFill>
              <a:srgbClr val="0000F2"/>
            </a:solidFill>
            <a:round/>
            <a:headEnd/>
            <a:tailEnd/>
          </a:ln>
        </p:spPr>
        <p:txBody>
          <a:bodyPr/>
          <a:lstStyle/>
          <a:p>
            <a:endParaRPr lang="en-GB"/>
          </a:p>
        </p:txBody>
      </p:sp>
      <p:sp>
        <p:nvSpPr>
          <p:cNvPr id="25668" name="Freeform 67"/>
          <p:cNvSpPr>
            <a:spLocks/>
          </p:cNvSpPr>
          <p:nvPr/>
        </p:nvSpPr>
        <p:spPr bwMode="auto">
          <a:xfrm>
            <a:off x="6076950" y="5724525"/>
            <a:ext cx="144463" cy="325438"/>
          </a:xfrm>
          <a:custGeom>
            <a:avLst/>
            <a:gdLst>
              <a:gd name="T0" fmla="*/ 0 w 461"/>
              <a:gd name="T1" fmla="*/ 2147483647 h 1036"/>
              <a:gd name="T2" fmla="*/ 0 w 461"/>
              <a:gd name="T3" fmla="*/ 0 h 1036"/>
              <a:gd name="T4" fmla="*/ 0 w 461"/>
              <a:gd name="T5" fmla="*/ 0 h 1036"/>
              <a:gd name="T6" fmla="*/ 2147483647 w 461"/>
              <a:gd name="T7" fmla="*/ 0 h 1036"/>
              <a:gd name="T8" fmla="*/ 2147483647 w 461"/>
              <a:gd name="T9" fmla="*/ 0 h 1036"/>
              <a:gd name="T10" fmla="*/ 2147483647 w 461"/>
              <a:gd name="T11" fmla="*/ 2147483647 h 1036"/>
              <a:gd name="T12" fmla="*/ 2147483647 w 461"/>
              <a:gd name="T13" fmla="*/ 2147483647 h 1036"/>
              <a:gd name="T14" fmla="*/ 0 w 461"/>
              <a:gd name="T15" fmla="*/ 2147483647 h 103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036"/>
              <a:gd name="T26" fmla="*/ 461 w 461"/>
              <a:gd name="T27" fmla="*/ 1036 h 10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036">
                <a:moveTo>
                  <a:pt x="0" y="1036"/>
                </a:moveTo>
                <a:lnTo>
                  <a:pt x="0" y="0"/>
                </a:lnTo>
                <a:lnTo>
                  <a:pt x="461" y="0"/>
                </a:lnTo>
                <a:lnTo>
                  <a:pt x="461" y="1036"/>
                </a:lnTo>
                <a:lnTo>
                  <a:pt x="0" y="1036"/>
                </a:lnTo>
              </a:path>
            </a:pathLst>
          </a:custGeom>
          <a:noFill/>
          <a:ln w="4763">
            <a:solidFill>
              <a:srgbClr val="0000F2"/>
            </a:solidFill>
            <a:round/>
            <a:headEnd/>
            <a:tailEnd/>
          </a:ln>
        </p:spPr>
        <p:txBody>
          <a:bodyPr/>
          <a:lstStyle/>
          <a:p>
            <a:endParaRPr lang="en-GB"/>
          </a:p>
        </p:txBody>
      </p:sp>
      <p:sp>
        <p:nvSpPr>
          <p:cNvPr id="25669" name="Freeform 68"/>
          <p:cNvSpPr>
            <a:spLocks/>
          </p:cNvSpPr>
          <p:nvPr/>
        </p:nvSpPr>
        <p:spPr bwMode="auto">
          <a:xfrm>
            <a:off x="6221413" y="5797550"/>
            <a:ext cx="144462" cy="252413"/>
          </a:xfrm>
          <a:custGeom>
            <a:avLst/>
            <a:gdLst>
              <a:gd name="T0" fmla="*/ 0 w 461"/>
              <a:gd name="T1" fmla="*/ 2147483647 h 806"/>
              <a:gd name="T2" fmla="*/ 0 w 461"/>
              <a:gd name="T3" fmla="*/ 0 h 806"/>
              <a:gd name="T4" fmla="*/ 0 w 461"/>
              <a:gd name="T5" fmla="*/ 0 h 806"/>
              <a:gd name="T6" fmla="*/ 2147483647 w 461"/>
              <a:gd name="T7" fmla="*/ 0 h 806"/>
              <a:gd name="T8" fmla="*/ 2147483647 w 461"/>
              <a:gd name="T9" fmla="*/ 0 h 806"/>
              <a:gd name="T10" fmla="*/ 2147483647 w 461"/>
              <a:gd name="T11" fmla="*/ 2147483647 h 806"/>
              <a:gd name="T12" fmla="*/ 2147483647 w 461"/>
              <a:gd name="T13" fmla="*/ 2147483647 h 806"/>
              <a:gd name="T14" fmla="*/ 0 w 461"/>
              <a:gd name="T15" fmla="*/ 2147483647 h 80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06"/>
              <a:gd name="T26" fmla="*/ 461 w 461"/>
              <a:gd name="T27" fmla="*/ 806 h 8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06">
                <a:moveTo>
                  <a:pt x="0" y="806"/>
                </a:moveTo>
                <a:lnTo>
                  <a:pt x="0" y="0"/>
                </a:lnTo>
                <a:lnTo>
                  <a:pt x="461" y="0"/>
                </a:lnTo>
                <a:lnTo>
                  <a:pt x="461" y="806"/>
                </a:lnTo>
                <a:lnTo>
                  <a:pt x="0" y="806"/>
                </a:lnTo>
              </a:path>
            </a:pathLst>
          </a:custGeom>
          <a:noFill/>
          <a:ln w="4763">
            <a:solidFill>
              <a:srgbClr val="0000F2"/>
            </a:solidFill>
            <a:round/>
            <a:headEnd/>
            <a:tailEnd/>
          </a:ln>
        </p:spPr>
        <p:txBody>
          <a:bodyPr/>
          <a:lstStyle/>
          <a:p>
            <a:endParaRPr lang="en-GB"/>
          </a:p>
        </p:txBody>
      </p:sp>
      <p:sp>
        <p:nvSpPr>
          <p:cNvPr id="25670" name="Freeform 69"/>
          <p:cNvSpPr>
            <a:spLocks/>
          </p:cNvSpPr>
          <p:nvPr/>
        </p:nvSpPr>
        <p:spPr bwMode="auto">
          <a:xfrm>
            <a:off x="6365875" y="5832475"/>
            <a:ext cx="146050" cy="217488"/>
          </a:xfrm>
          <a:custGeom>
            <a:avLst/>
            <a:gdLst>
              <a:gd name="T0" fmla="*/ 0 w 461"/>
              <a:gd name="T1" fmla="*/ 2147483647 h 691"/>
              <a:gd name="T2" fmla="*/ 0 w 461"/>
              <a:gd name="T3" fmla="*/ 0 h 691"/>
              <a:gd name="T4" fmla="*/ 0 w 461"/>
              <a:gd name="T5" fmla="*/ 0 h 691"/>
              <a:gd name="T6" fmla="*/ 2147483647 w 461"/>
              <a:gd name="T7" fmla="*/ 0 h 691"/>
              <a:gd name="T8" fmla="*/ 2147483647 w 461"/>
              <a:gd name="T9" fmla="*/ 0 h 691"/>
              <a:gd name="T10" fmla="*/ 2147483647 w 461"/>
              <a:gd name="T11" fmla="*/ 2147483647 h 691"/>
              <a:gd name="T12" fmla="*/ 2147483647 w 461"/>
              <a:gd name="T13" fmla="*/ 2147483647 h 691"/>
              <a:gd name="T14" fmla="*/ 0 w 461"/>
              <a:gd name="T15" fmla="*/ 2147483647 h 691"/>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691"/>
              <a:gd name="T26" fmla="*/ 461 w 461"/>
              <a:gd name="T27" fmla="*/ 691 h 6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691">
                <a:moveTo>
                  <a:pt x="0" y="691"/>
                </a:moveTo>
                <a:lnTo>
                  <a:pt x="0" y="0"/>
                </a:lnTo>
                <a:lnTo>
                  <a:pt x="461" y="0"/>
                </a:lnTo>
                <a:lnTo>
                  <a:pt x="461" y="691"/>
                </a:lnTo>
                <a:lnTo>
                  <a:pt x="0" y="691"/>
                </a:lnTo>
              </a:path>
            </a:pathLst>
          </a:custGeom>
          <a:noFill/>
          <a:ln w="4763">
            <a:solidFill>
              <a:srgbClr val="0000F2"/>
            </a:solidFill>
            <a:round/>
            <a:headEnd/>
            <a:tailEnd/>
          </a:ln>
        </p:spPr>
        <p:txBody>
          <a:bodyPr/>
          <a:lstStyle/>
          <a:p>
            <a:endParaRPr lang="en-GB"/>
          </a:p>
        </p:txBody>
      </p:sp>
      <p:sp>
        <p:nvSpPr>
          <p:cNvPr id="25671" name="Freeform 70"/>
          <p:cNvSpPr>
            <a:spLocks/>
          </p:cNvSpPr>
          <p:nvPr/>
        </p:nvSpPr>
        <p:spPr bwMode="auto">
          <a:xfrm>
            <a:off x="6511925" y="5688013"/>
            <a:ext cx="144463" cy="361950"/>
          </a:xfrm>
          <a:custGeom>
            <a:avLst/>
            <a:gdLst>
              <a:gd name="T0" fmla="*/ 0 w 461"/>
              <a:gd name="T1" fmla="*/ 2147483647 h 1152"/>
              <a:gd name="T2" fmla="*/ 0 w 461"/>
              <a:gd name="T3" fmla="*/ 0 h 1152"/>
              <a:gd name="T4" fmla="*/ 0 w 461"/>
              <a:gd name="T5" fmla="*/ 0 h 1152"/>
              <a:gd name="T6" fmla="*/ 2147483647 w 461"/>
              <a:gd name="T7" fmla="*/ 0 h 1152"/>
              <a:gd name="T8" fmla="*/ 2147483647 w 461"/>
              <a:gd name="T9" fmla="*/ 0 h 1152"/>
              <a:gd name="T10" fmla="*/ 2147483647 w 461"/>
              <a:gd name="T11" fmla="*/ 2147483647 h 1152"/>
              <a:gd name="T12" fmla="*/ 2147483647 w 461"/>
              <a:gd name="T13" fmla="*/ 2147483647 h 1152"/>
              <a:gd name="T14" fmla="*/ 0 w 461"/>
              <a:gd name="T15" fmla="*/ 2147483647 h 1152"/>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2"/>
              <a:gd name="T26" fmla="*/ 461 w 461"/>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2">
                <a:moveTo>
                  <a:pt x="0" y="1152"/>
                </a:moveTo>
                <a:lnTo>
                  <a:pt x="0" y="0"/>
                </a:lnTo>
                <a:lnTo>
                  <a:pt x="461" y="0"/>
                </a:lnTo>
                <a:lnTo>
                  <a:pt x="461" y="1152"/>
                </a:lnTo>
                <a:lnTo>
                  <a:pt x="0" y="1152"/>
                </a:lnTo>
              </a:path>
            </a:pathLst>
          </a:custGeom>
          <a:noFill/>
          <a:ln w="4763">
            <a:solidFill>
              <a:srgbClr val="0000F2"/>
            </a:solidFill>
            <a:round/>
            <a:headEnd/>
            <a:tailEnd/>
          </a:ln>
        </p:spPr>
        <p:txBody>
          <a:bodyPr/>
          <a:lstStyle/>
          <a:p>
            <a:endParaRPr lang="en-GB"/>
          </a:p>
        </p:txBody>
      </p:sp>
      <p:sp>
        <p:nvSpPr>
          <p:cNvPr id="25672" name="Freeform 71"/>
          <p:cNvSpPr>
            <a:spLocks/>
          </p:cNvSpPr>
          <p:nvPr/>
        </p:nvSpPr>
        <p:spPr bwMode="auto">
          <a:xfrm>
            <a:off x="6656388" y="5868988"/>
            <a:ext cx="144462" cy="180975"/>
          </a:xfrm>
          <a:custGeom>
            <a:avLst/>
            <a:gdLst>
              <a:gd name="T0" fmla="*/ 0 w 460"/>
              <a:gd name="T1" fmla="*/ 2147483647 h 576"/>
              <a:gd name="T2" fmla="*/ 0 w 460"/>
              <a:gd name="T3" fmla="*/ 0 h 576"/>
              <a:gd name="T4" fmla="*/ 0 w 460"/>
              <a:gd name="T5" fmla="*/ 0 h 576"/>
              <a:gd name="T6" fmla="*/ 2147483647 w 460"/>
              <a:gd name="T7" fmla="*/ 0 h 576"/>
              <a:gd name="T8" fmla="*/ 2147483647 w 460"/>
              <a:gd name="T9" fmla="*/ 0 h 576"/>
              <a:gd name="T10" fmla="*/ 2147483647 w 460"/>
              <a:gd name="T11" fmla="*/ 2147483647 h 576"/>
              <a:gd name="T12" fmla="*/ 2147483647 w 460"/>
              <a:gd name="T13" fmla="*/ 2147483647 h 576"/>
              <a:gd name="T14" fmla="*/ 0 w 4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576"/>
              <a:gd name="T26" fmla="*/ 460 w 4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576">
                <a:moveTo>
                  <a:pt x="0" y="576"/>
                </a:moveTo>
                <a:lnTo>
                  <a:pt x="0" y="0"/>
                </a:lnTo>
                <a:lnTo>
                  <a:pt x="460" y="0"/>
                </a:lnTo>
                <a:lnTo>
                  <a:pt x="460" y="576"/>
                </a:lnTo>
                <a:lnTo>
                  <a:pt x="0" y="576"/>
                </a:lnTo>
              </a:path>
            </a:pathLst>
          </a:custGeom>
          <a:noFill/>
          <a:ln w="4763">
            <a:solidFill>
              <a:srgbClr val="0000F2"/>
            </a:solidFill>
            <a:round/>
            <a:headEnd/>
            <a:tailEnd/>
          </a:ln>
        </p:spPr>
        <p:txBody>
          <a:bodyPr/>
          <a:lstStyle/>
          <a:p>
            <a:endParaRPr lang="en-GB"/>
          </a:p>
        </p:txBody>
      </p:sp>
      <p:sp>
        <p:nvSpPr>
          <p:cNvPr id="25673" name="Freeform 72"/>
          <p:cNvSpPr>
            <a:spLocks/>
          </p:cNvSpPr>
          <p:nvPr/>
        </p:nvSpPr>
        <p:spPr bwMode="auto">
          <a:xfrm>
            <a:off x="6800850" y="5942013"/>
            <a:ext cx="144463" cy="107950"/>
          </a:xfrm>
          <a:custGeom>
            <a:avLst/>
            <a:gdLst>
              <a:gd name="T0" fmla="*/ 0 w 461"/>
              <a:gd name="T1" fmla="*/ 2147483647 h 345"/>
              <a:gd name="T2" fmla="*/ 0 w 461"/>
              <a:gd name="T3" fmla="*/ 0 h 345"/>
              <a:gd name="T4" fmla="*/ 0 w 461"/>
              <a:gd name="T5" fmla="*/ 0 h 345"/>
              <a:gd name="T6" fmla="*/ 2147483647 w 461"/>
              <a:gd name="T7" fmla="*/ 0 h 345"/>
              <a:gd name="T8" fmla="*/ 2147483647 w 461"/>
              <a:gd name="T9" fmla="*/ 0 h 345"/>
              <a:gd name="T10" fmla="*/ 2147483647 w 461"/>
              <a:gd name="T11" fmla="*/ 2147483647 h 345"/>
              <a:gd name="T12" fmla="*/ 2147483647 w 461"/>
              <a:gd name="T13" fmla="*/ 2147483647 h 345"/>
              <a:gd name="T14" fmla="*/ 0 w 461"/>
              <a:gd name="T15" fmla="*/ 2147483647 h 34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45"/>
              <a:gd name="T26" fmla="*/ 461 w 461"/>
              <a:gd name="T27" fmla="*/ 345 h 3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45">
                <a:moveTo>
                  <a:pt x="0" y="345"/>
                </a:moveTo>
                <a:lnTo>
                  <a:pt x="0" y="0"/>
                </a:lnTo>
                <a:lnTo>
                  <a:pt x="461" y="0"/>
                </a:lnTo>
                <a:lnTo>
                  <a:pt x="461" y="345"/>
                </a:lnTo>
                <a:lnTo>
                  <a:pt x="0" y="345"/>
                </a:lnTo>
              </a:path>
            </a:pathLst>
          </a:custGeom>
          <a:noFill/>
          <a:ln w="4763">
            <a:solidFill>
              <a:srgbClr val="0000F2"/>
            </a:solidFill>
            <a:round/>
            <a:headEnd/>
            <a:tailEnd/>
          </a:ln>
        </p:spPr>
        <p:txBody>
          <a:bodyPr/>
          <a:lstStyle/>
          <a:p>
            <a:endParaRPr lang="en-GB"/>
          </a:p>
        </p:txBody>
      </p:sp>
      <p:sp>
        <p:nvSpPr>
          <p:cNvPr id="25674" name="Freeform 73"/>
          <p:cNvSpPr>
            <a:spLocks/>
          </p:cNvSpPr>
          <p:nvPr/>
        </p:nvSpPr>
        <p:spPr bwMode="auto">
          <a:xfrm>
            <a:off x="6945313" y="5905500"/>
            <a:ext cx="144462" cy="144463"/>
          </a:xfrm>
          <a:custGeom>
            <a:avLst/>
            <a:gdLst>
              <a:gd name="T0" fmla="*/ 0 w 461"/>
              <a:gd name="T1" fmla="*/ 2147483647 h 460"/>
              <a:gd name="T2" fmla="*/ 0 w 461"/>
              <a:gd name="T3" fmla="*/ 0 h 460"/>
              <a:gd name="T4" fmla="*/ 0 w 461"/>
              <a:gd name="T5" fmla="*/ 0 h 460"/>
              <a:gd name="T6" fmla="*/ 2147483647 w 461"/>
              <a:gd name="T7" fmla="*/ 0 h 460"/>
              <a:gd name="T8" fmla="*/ 2147483647 w 461"/>
              <a:gd name="T9" fmla="*/ 0 h 460"/>
              <a:gd name="T10" fmla="*/ 2147483647 w 461"/>
              <a:gd name="T11" fmla="*/ 2147483647 h 460"/>
              <a:gd name="T12" fmla="*/ 2147483647 w 461"/>
              <a:gd name="T13" fmla="*/ 2147483647 h 460"/>
              <a:gd name="T14" fmla="*/ 0 w 461"/>
              <a:gd name="T15" fmla="*/ 2147483647 h 46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460"/>
              <a:gd name="T26" fmla="*/ 461 w 461"/>
              <a:gd name="T27" fmla="*/ 460 h 4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460">
                <a:moveTo>
                  <a:pt x="0" y="460"/>
                </a:moveTo>
                <a:lnTo>
                  <a:pt x="0" y="0"/>
                </a:lnTo>
                <a:lnTo>
                  <a:pt x="461" y="0"/>
                </a:lnTo>
                <a:lnTo>
                  <a:pt x="461" y="460"/>
                </a:lnTo>
                <a:lnTo>
                  <a:pt x="0" y="460"/>
                </a:lnTo>
              </a:path>
            </a:pathLst>
          </a:custGeom>
          <a:noFill/>
          <a:ln w="4763">
            <a:solidFill>
              <a:srgbClr val="0000F2"/>
            </a:solidFill>
            <a:round/>
            <a:headEnd/>
            <a:tailEnd/>
          </a:ln>
        </p:spPr>
        <p:txBody>
          <a:bodyPr/>
          <a:lstStyle/>
          <a:p>
            <a:endParaRPr lang="en-GB"/>
          </a:p>
        </p:txBody>
      </p:sp>
      <p:sp>
        <p:nvSpPr>
          <p:cNvPr id="25675" name="Freeform 74"/>
          <p:cNvSpPr>
            <a:spLocks/>
          </p:cNvSpPr>
          <p:nvPr/>
        </p:nvSpPr>
        <p:spPr bwMode="auto">
          <a:xfrm>
            <a:off x="7089775" y="6013450"/>
            <a:ext cx="146050"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5676" name="Freeform 75"/>
          <p:cNvSpPr>
            <a:spLocks/>
          </p:cNvSpPr>
          <p:nvPr/>
        </p:nvSpPr>
        <p:spPr bwMode="auto">
          <a:xfrm>
            <a:off x="7235825"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5677" name="Freeform 76"/>
          <p:cNvSpPr>
            <a:spLocks/>
          </p:cNvSpPr>
          <p:nvPr/>
        </p:nvSpPr>
        <p:spPr bwMode="auto">
          <a:xfrm>
            <a:off x="7380288" y="6049963"/>
            <a:ext cx="144462" cy="1587"/>
          </a:xfrm>
          <a:custGeom>
            <a:avLst/>
            <a:gdLst>
              <a:gd name="T0" fmla="*/ 0 w 460"/>
              <a:gd name="T1" fmla="*/ 0 h 1587"/>
              <a:gd name="T2" fmla="*/ 0 w 460"/>
              <a:gd name="T3" fmla="*/ 0 h 1587"/>
              <a:gd name="T4" fmla="*/ 0 w 460"/>
              <a:gd name="T5" fmla="*/ 0 h 1587"/>
              <a:gd name="T6" fmla="*/ 2147483647 w 460"/>
              <a:gd name="T7" fmla="*/ 0 h 1587"/>
              <a:gd name="T8" fmla="*/ 2147483647 w 460"/>
              <a:gd name="T9" fmla="*/ 0 h 1587"/>
              <a:gd name="T10" fmla="*/ 2147483647 w 460"/>
              <a:gd name="T11" fmla="*/ 0 h 1587"/>
              <a:gd name="T12" fmla="*/ 2147483647 w 460"/>
              <a:gd name="T13" fmla="*/ 0 h 1587"/>
              <a:gd name="T14" fmla="*/ 0 w 460"/>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1587"/>
              <a:gd name="T26" fmla="*/ 460 w 460"/>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1587">
                <a:moveTo>
                  <a:pt x="0" y="0"/>
                </a:moveTo>
                <a:lnTo>
                  <a:pt x="0" y="0"/>
                </a:lnTo>
                <a:lnTo>
                  <a:pt x="460" y="0"/>
                </a:lnTo>
                <a:lnTo>
                  <a:pt x="0" y="0"/>
                </a:lnTo>
              </a:path>
            </a:pathLst>
          </a:custGeom>
          <a:noFill/>
          <a:ln w="4763">
            <a:solidFill>
              <a:srgbClr val="0000F2"/>
            </a:solidFill>
            <a:round/>
            <a:headEnd/>
            <a:tailEnd/>
          </a:ln>
        </p:spPr>
        <p:txBody>
          <a:bodyPr/>
          <a:lstStyle/>
          <a:p>
            <a:endParaRPr lang="en-GB"/>
          </a:p>
        </p:txBody>
      </p:sp>
      <p:sp>
        <p:nvSpPr>
          <p:cNvPr id="25678" name="Freeform 77"/>
          <p:cNvSpPr>
            <a:spLocks/>
          </p:cNvSpPr>
          <p:nvPr/>
        </p:nvSpPr>
        <p:spPr bwMode="auto">
          <a:xfrm>
            <a:off x="7524750"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5679" name="Freeform 78"/>
          <p:cNvSpPr>
            <a:spLocks/>
          </p:cNvSpPr>
          <p:nvPr/>
        </p:nvSpPr>
        <p:spPr bwMode="auto">
          <a:xfrm>
            <a:off x="7669213" y="6013450"/>
            <a:ext cx="144462"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5680" name="Freeform 79"/>
          <p:cNvSpPr>
            <a:spLocks/>
          </p:cNvSpPr>
          <p:nvPr/>
        </p:nvSpPr>
        <p:spPr bwMode="auto">
          <a:xfrm>
            <a:off x="7813675" y="6049963"/>
            <a:ext cx="146050"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5681" name="Freeform 80"/>
          <p:cNvSpPr>
            <a:spLocks/>
          </p:cNvSpPr>
          <p:nvPr/>
        </p:nvSpPr>
        <p:spPr bwMode="auto">
          <a:xfrm>
            <a:off x="7959725"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5682" name="Freeform 81"/>
          <p:cNvSpPr>
            <a:spLocks/>
          </p:cNvSpPr>
          <p:nvPr/>
        </p:nvSpPr>
        <p:spPr bwMode="auto">
          <a:xfrm>
            <a:off x="8104188" y="6013450"/>
            <a:ext cx="144462"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5683" name="Text Box 82"/>
          <p:cNvSpPr txBox="1">
            <a:spLocks noChangeArrowheads="1"/>
          </p:cNvSpPr>
          <p:nvPr/>
        </p:nvSpPr>
        <p:spPr bwMode="auto">
          <a:xfrm>
            <a:off x="5562600" y="6400800"/>
            <a:ext cx="1752600"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Arial" charset="0"/>
              </a:rPr>
              <a:t>Number of Seeds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6628" name="Rectangle 2"/>
          <p:cNvSpPr>
            <a:spLocks noGrp="1" noChangeArrowheads="1"/>
          </p:cNvSpPr>
          <p:nvPr>
            <p:ph type="title"/>
          </p:nvPr>
        </p:nvSpPr>
        <p:spPr>
          <a:xfrm>
            <a:off x="304800" y="-76200"/>
            <a:ext cx="8686800" cy="914400"/>
          </a:xfrm>
        </p:spPr>
        <p:txBody>
          <a:bodyPr/>
          <a:lstStyle/>
          <a:p>
            <a:pPr eaLnBrk="1" hangingPunct="1"/>
            <a:r>
              <a:rPr lang="en-US" sz="3200" smtClean="0"/>
              <a:t>Negative Binomial: Counts</a:t>
            </a:r>
          </a:p>
        </p:txBody>
      </p:sp>
      <p:graphicFrame>
        <p:nvGraphicFramePr>
          <p:cNvPr id="214019" name="Object 3"/>
          <p:cNvGraphicFramePr>
            <a:graphicFrameLocks noChangeAspect="1"/>
          </p:cNvGraphicFramePr>
          <p:nvPr>
            <p:extLst>
              <p:ext uri="{D42A27DB-BD31-4B8C-83A1-F6EECF244321}">
                <p14:modId xmlns:p14="http://schemas.microsoft.com/office/powerpoint/2010/main" val="2939767759"/>
              </p:ext>
            </p:extLst>
          </p:nvPr>
        </p:nvGraphicFramePr>
        <p:xfrm>
          <a:off x="473075" y="1244600"/>
          <a:ext cx="5076825" cy="4419600"/>
        </p:xfrm>
        <a:graphic>
          <a:graphicData uri="http://schemas.openxmlformats.org/presentationml/2006/ole">
            <mc:AlternateContent xmlns:mc="http://schemas.openxmlformats.org/markup-compatibility/2006">
              <mc:Choice xmlns:v="urn:schemas-microsoft-com:vml" Requires="v">
                <p:oleObj spid="_x0000_s26649" name="Equation" r:id="rId4" imgW="2628720" imgH="2286000" progId="Equation.3">
                  <p:embed/>
                </p:oleObj>
              </mc:Choice>
              <mc:Fallback>
                <p:oleObj name="Equation" r:id="rId4" imgW="2628720" imgH="2286000" progId="Equation.3">
                  <p:embed/>
                  <p:pic>
                    <p:nvPicPr>
                      <p:cNvPr id="0" name="Object 3"/>
                      <p:cNvPicPr>
                        <a:picLocks noChangeAspect="1" noChangeArrowheads="1"/>
                      </p:cNvPicPr>
                      <p:nvPr/>
                    </p:nvPicPr>
                    <p:blipFill>
                      <a:blip r:embed="rId5"/>
                      <a:srcRect/>
                      <a:stretch>
                        <a:fillRect/>
                      </a:stretch>
                    </p:blipFill>
                    <p:spPr bwMode="auto">
                      <a:xfrm>
                        <a:off x="473075" y="1244600"/>
                        <a:ext cx="5076825"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Line 11"/>
          <p:cNvSpPr>
            <a:spLocks noChangeShapeType="1"/>
          </p:cNvSpPr>
          <p:nvPr/>
        </p:nvSpPr>
        <p:spPr bwMode="auto">
          <a:xfrm>
            <a:off x="4629150" y="6049963"/>
            <a:ext cx="3619500" cy="1587"/>
          </a:xfrm>
          <a:prstGeom prst="line">
            <a:avLst/>
          </a:prstGeom>
          <a:noFill/>
          <a:ln w="4763">
            <a:solidFill>
              <a:srgbClr val="000000"/>
            </a:solidFill>
            <a:round/>
            <a:headEnd/>
            <a:tailEnd/>
          </a:ln>
        </p:spPr>
        <p:txBody>
          <a:bodyPr/>
          <a:lstStyle/>
          <a:p>
            <a:endParaRPr lang="en-GB"/>
          </a:p>
        </p:txBody>
      </p:sp>
      <p:sp>
        <p:nvSpPr>
          <p:cNvPr id="26630" name="Line 12"/>
          <p:cNvSpPr>
            <a:spLocks noChangeShapeType="1"/>
          </p:cNvSpPr>
          <p:nvPr/>
        </p:nvSpPr>
        <p:spPr bwMode="auto">
          <a:xfrm>
            <a:off x="4629150" y="5942013"/>
            <a:ext cx="1588" cy="107950"/>
          </a:xfrm>
          <a:prstGeom prst="line">
            <a:avLst/>
          </a:prstGeom>
          <a:noFill/>
          <a:ln w="4763">
            <a:solidFill>
              <a:srgbClr val="000000"/>
            </a:solidFill>
            <a:round/>
            <a:headEnd/>
            <a:tailEnd/>
          </a:ln>
        </p:spPr>
        <p:txBody>
          <a:bodyPr/>
          <a:lstStyle/>
          <a:p>
            <a:endParaRPr lang="en-GB"/>
          </a:p>
        </p:txBody>
      </p:sp>
      <p:sp>
        <p:nvSpPr>
          <p:cNvPr id="26631" name="Rectangle 13"/>
          <p:cNvSpPr>
            <a:spLocks noChangeArrowheads="1"/>
          </p:cNvSpPr>
          <p:nvPr/>
        </p:nvSpPr>
        <p:spPr bwMode="auto">
          <a:xfrm>
            <a:off x="4568825" y="6113463"/>
            <a:ext cx="24130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sz="2400">
              <a:latin typeface="Times New Roman" pitchFamily="18" charset="0"/>
            </a:endParaRPr>
          </a:p>
        </p:txBody>
      </p:sp>
      <p:sp>
        <p:nvSpPr>
          <p:cNvPr id="26632" name="Line 14"/>
          <p:cNvSpPr>
            <a:spLocks noChangeShapeType="1"/>
          </p:cNvSpPr>
          <p:nvPr/>
        </p:nvSpPr>
        <p:spPr bwMode="auto">
          <a:xfrm>
            <a:off x="5353050" y="5942013"/>
            <a:ext cx="1588" cy="107950"/>
          </a:xfrm>
          <a:prstGeom prst="line">
            <a:avLst/>
          </a:prstGeom>
          <a:noFill/>
          <a:ln w="4763">
            <a:solidFill>
              <a:srgbClr val="000000"/>
            </a:solidFill>
            <a:round/>
            <a:headEnd/>
            <a:tailEnd/>
          </a:ln>
        </p:spPr>
        <p:txBody>
          <a:bodyPr/>
          <a:lstStyle/>
          <a:p>
            <a:endParaRPr lang="en-GB"/>
          </a:p>
        </p:txBody>
      </p:sp>
      <p:sp>
        <p:nvSpPr>
          <p:cNvPr id="26633" name="Rectangle 15"/>
          <p:cNvSpPr>
            <a:spLocks noChangeArrowheads="1"/>
          </p:cNvSpPr>
          <p:nvPr/>
        </p:nvSpPr>
        <p:spPr bwMode="auto">
          <a:xfrm>
            <a:off x="52324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10</a:t>
            </a:r>
            <a:endParaRPr lang="en-US" sz="2400">
              <a:latin typeface="Times New Roman" pitchFamily="18" charset="0"/>
            </a:endParaRPr>
          </a:p>
        </p:txBody>
      </p:sp>
      <p:sp>
        <p:nvSpPr>
          <p:cNvPr id="26634" name="Line 16"/>
          <p:cNvSpPr>
            <a:spLocks noChangeShapeType="1"/>
          </p:cNvSpPr>
          <p:nvPr/>
        </p:nvSpPr>
        <p:spPr bwMode="auto">
          <a:xfrm>
            <a:off x="6076950" y="5942013"/>
            <a:ext cx="1588" cy="107950"/>
          </a:xfrm>
          <a:prstGeom prst="line">
            <a:avLst/>
          </a:prstGeom>
          <a:noFill/>
          <a:ln w="4763">
            <a:solidFill>
              <a:srgbClr val="000000"/>
            </a:solidFill>
            <a:round/>
            <a:headEnd/>
            <a:tailEnd/>
          </a:ln>
        </p:spPr>
        <p:txBody>
          <a:bodyPr/>
          <a:lstStyle/>
          <a:p>
            <a:endParaRPr lang="en-GB"/>
          </a:p>
        </p:txBody>
      </p:sp>
      <p:sp>
        <p:nvSpPr>
          <p:cNvPr id="26635" name="Rectangle 17"/>
          <p:cNvSpPr>
            <a:spLocks noChangeArrowheads="1"/>
          </p:cNvSpPr>
          <p:nvPr/>
        </p:nvSpPr>
        <p:spPr bwMode="auto">
          <a:xfrm>
            <a:off x="59563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20</a:t>
            </a:r>
            <a:endParaRPr lang="en-US" sz="2400">
              <a:latin typeface="Times New Roman" pitchFamily="18" charset="0"/>
            </a:endParaRPr>
          </a:p>
        </p:txBody>
      </p:sp>
      <p:sp>
        <p:nvSpPr>
          <p:cNvPr id="26636" name="Line 18"/>
          <p:cNvSpPr>
            <a:spLocks noChangeShapeType="1"/>
          </p:cNvSpPr>
          <p:nvPr/>
        </p:nvSpPr>
        <p:spPr bwMode="auto">
          <a:xfrm>
            <a:off x="6800850" y="5942013"/>
            <a:ext cx="1588" cy="107950"/>
          </a:xfrm>
          <a:prstGeom prst="line">
            <a:avLst/>
          </a:prstGeom>
          <a:noFill/>
          <a:ln w="4763">
            <a:solidFill>
              <a:srgbClr val="000000"/>
            </a:solidFill>
            <a:round/>
            <a:headEnd/>
            <a:tailEnd/>
          </a:ln>
        </p:spPr>
        <p:txBody>
          <a:bodyPr/>
          <a:lstStyle/>
          <a:p>
            <a:endParaRPr lang="en-GB"/>
          </a:p>
        </p:txBody>
      </p:sp>
      <p:sp>
        <p:nvSpPr>
          <p:cNvPr id="26637" name="Rectangle 19"/>
          <p:cNvSpPr>
            <a:spLocks noChangeArrowheads="1"/>
          </p:cNvSpPr>
          <p:nvPr/>
        </p:nvSpPr>
        <p:spPr bwMode="auto">
          <a:xfrm>
            <a:off x="66802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30</a:t>
            </a:r>
            <a:endParaRPr lang="en-US" sz="2400">
              <a:latin typeface="Times New Roman" pitchFamily="18" charset="0"/>
            </a:endParaRPr>
          </a:p>
        </p:txBody>
      </p:sp>
      <p:sp>
        <p:nvSpPr>
          <p:cNvPr id="26638" name="Line 20"/>
          <p:cNvSpPr>
            <a:spLocks noChangeShapeType="1"/>
          </p:cNvSpPr>
          <p:nvPr/>
        </p:nvSpPr>
        <p:spPr bwMode="auto">
          <a:xfrm>
            <a:off x="7524750" y="5942013"/>
            <a:ext cx="1588" cy="107950"/>
          </a:xfrm>
          <a:prstGeom prst="line">
            <a:avLst/>
          </a:prstGeom>
          <a:noFill/>
          <a:ln w="4763">
            <a:solidFill>
              <a:srgbClr val="000000"/>
            </a:solidFill>
            <a:round/>
            <a:headEnd/>
            <a:tailEnd/>
          </a:ln>
        </p:spPr>
        <p:txBody>
          <a:bodyPr/>
          <a:lstStyle/>
          <a:p>
            <a:endParaRPr lang="en-GB"/>
          </a:p>
        </p:txBody>
      </p:sp>
      <p:sp>
        <p:nvSpPr>
          <p:cNvPr id="26639" name="Rectangle 21"/>
          <p:cNvSpPr>
            <a:spLocks noChangeArrowheads="1"/>
          </p:cNvSpPr>
          <p:nvPr/>
        </p:nvSpPr>
        <p:spPr bwMode="auto">
          <a:xfrm>
            <a:off x="74041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40</a:t>
            </a:r>
            <a:endParaRPr lang="en-US" sz="2400">
              <a:latin typeface="Times New Roman" pitchFamily="18" charset="0"/>
            </a:endParaRPr>
          </a:p>
        </p:txBody>
      </p:sp>
      <p:sp>
        <p:nvSpPr>
          <p:cNvPr id="26640" name="Line 22"/>
          <p:cNvSpPr>
            <a:spLocks noChangeShapeType="1"/>
          </p:cNvSpPr>
          <p:nvPr/>
        </p:nvSpPr>
        <p:spPr bwMode="auto">
          <a:xfrm>
            <a:off x="8248650" y="5942013"/>
            <a:ext cx="1588" cy="107950"/>
          </a:xfrm>
          <a:prstGeom prst="line">
            <a:avLst/>
          </a:prstGeom>
          <a:noFill/>
          <a:ln w="4763">
            <a:solidFill>
              <a:srgbClr val="000000"/>
            </a:solidFill>
            <a:round/>
            <a:headEnd/>
            <a:tailEnd/>
          </a:ln>
        </p:spPr>
        <p:txBody>
          <a:bodyPr/>
          <a:lstStyle/>
          <a:p>
            <a:endParaRPr lang="en-GB"/>
          </a:p>
        </p:txBody>
      </p:sp>
      <p:sp>
        <p:nvSpPr>
          <p:cNvPr id="26641" name="Rectangle 23"/>
          <p:cNvSpPr>
            <a:spLocks noChangeArrowheads="1"/>
          </p:cNvSpPr>
          <p:nvPr/>
        </p:nvSpPr>
        <p:spPr bwMode="auto">
          <a:xfrm>
            <a:off x="8128000" y="6113463"/>
            <a:ext cx="374650"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50</a:t>
            </a:r>
            <a:endParaRPr lang="en-US" sz="2400">
              <a:latin typeface="Times New Roman" pitchFamily="18" charset="0"/>
            </a:endParaRPr>
          </a:p>
        </p:txBody>
      </p:sp>
      <p:sp>
        <p:nvSpPr>
          <p:cNvPr id="26642" name="Rectangle 24"/>
          <p:cNvSpPr>
            <a:spLocks noChangeArrowheads="1"/>
          </p:cNvSpPr>
          <p:nvPr/>
        </p:nvSpPr>
        <p:spPr bwMode="auto">
          <a:xfrm>
            <a:off x="6024563" y="6376988"/>
            <a:ext cx="103187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NEGBIN</a:t>
            </a:r>
            <a:endParaRPr lang="en-US" sz="2400">
              <a:latin typeface="Times New Roman" pitchFamily="18" charset="0"/>
            </a:endParaRPr>
          </a:p>
        </p:txBody>
      </p:sp>
      <p:sp>
        <p:nvSpPr>
          <p:cNvPr id="26643" name="Line 25"/>
          <p:cNvSpPr>
            <a:spLocks noChangeShapeType="1"/>
          </p:cNvSpPr>
          <p:nvPr/>
        </p:nvSpPr>
        <p:spPr bwMode="auto">
          <a:xfrm flipV="1">
            <a:off x="4629150" y="2430463"/>
            <a:ext cx="1588" cy="3619500"/>
          </a:xfrm>
          <a:prstGeom prst="line">
            <a:avLst/>
          </a:prstGeom>
          <a:noFill/>
          <a:ln w="4763">
            <a:solidFill>
              <a:srgbClr val="000000"/>
            </a:solidFill>
            <a:round/>
            <a:headEnd/>
            <a:tailEnd/>
          </a:ln>
        </p:spPr>
        <p:txBody>
          <a:bodyPr/>
          <a:lstStyle/>
          <a:p>
            <a:endParaRPr lang="en-GB"/>
          </a:p>
        </p:txBody>
      </p:sp>
      <p:sp>
        <p:nvSpPr>
          <p:cNvPr id="26644" name="Line 26"/>
          <p:cNvSpPr>
            <a:spLocks noChangeShapeType="1"/>
          </p:cNvSpPr>
          <p:nvPr/>
        </p:nvSpPr>
        <p:spPr bwMode="auto">
          <a:xfrm flipH="1">
            <a:off x="4629150" y="6049963"/>
            <a:ext cx="107950" cy="1587"/>
          </a:xfrm>
          <a:prstGeom prst="line">
            <a:avLst/>
          </a:prstGeom>
          <a:noFill/>
          <a:ln w="4763">
            <a:solidFill>
              <a:srgbClr val="000000"/>
            </a:solidFill>
            <a:round/>
            <a:headEnd/>
            <a:tailEnd/>
          </a:ln>
        </p:spPr>
        <p:txBody>
          <a:bodyPr/>
          <a:lstStyle/>
          <a:p>
            <a:endParaRPr lang="en-GB"/>
          </a:p>
        </p:txBody>
      </p:sp>
      <p:sp>
        <p:nvSpPr>
          <p:cNvPr id="26645" name="Rectangle 27"/>
          <p:cNvSpPr>
            <a:spLocks noChangeArrowheads="1"/>
          </p:cNvSpPr>
          <p:nvPr/>
        </p:nvSpPr>
        <p:spPr bwMode="auto">
          <a:xfrm>
            <a:off x="4467225" y="5935663"/>
            <a:ext cx="228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0</a:t>
            </a:r>
            <a:endParaRPr lang="en-US" sz="2400">
              <a:latin typeface="Times New Roman" pitchFamily="18" charset="0"/>
            </a:endParaRPr>
          </a:p>
        </p:txBody>
      </p:sp>
      <p:sp>
        <p:nvSpPr>
          <p:cNvPr id="26646" name="Line 28"/>
          <p:cNvSpPr>
            <a:spLocks noChangeShapeType="1"/>
          </p:cNvSpPr>
          <p:nvPr/>
        </p:nvSpPr>
        <p:spPr bwMode="auto">
          <a:xfrm flipH="1">
            <a:off x="4629150" y="5688013"/>
            <a:ext cx="107950" cy="1587"/>
          </a:xfrm>
          <a:prstGeom prst="line">
            <a:avLst/>
          </a:prstGeom>
          <a:noFill/>
          <a:ln w="4763">
            <a:solidFill>
              <a:srgbClr val="000000"/>
            </a:solidFill>
            <a:round/>
            <a:headEnd/>
            <a:tailEnd/>
          </a:ln>
        </p:spPr>
        <p:txBody>
          <a:bodyPr/>
          <a:lstStyle/>
          <a:p>
            <a:endParaRPr lang="en-GB"/>
          </a:p>
        </p:txBody>
      </p:sp>
      <p:sp>
        <p:nvSpPr>
          <p:cNvPr id="26647" name="Rectangle 29"/>
          <p:cNvSpPr>
            <a:spLocks noChangeArrowheads="1"/>
          </p:cNvSpPr>
          <p:nvPr/>
        </p:nvSpPr>
        <p:spPr bwMode="auto">
          <a:xfrm>
            <a:off x="4352925" y="55737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10</a:t>
            </a:r>
            <a:endParaRPr lang="en-US" sz="2400">
              <a:latin typeface="Times New Roman" pitchFamily="18" charset="0"/>
            </a:endParaRPr>
          </a:p>
        </p:txBody>
      </p:sp>
      <p:sp>
        <p:nvSpPr>
          <p:cNvPr id="26648" name="Line 30"/>
          <p:cNvSpPr>
            <a:spLocks noChangeShapeType="1"/>
          </p:cNvSpPr>
          <p:nvPr/>
        </p:nvSpPr>
        <p:spPr bwMode="auto">
          <a:xfrm flipH="1">
            <a:off x="4629150" y="5326063"/>
            <a:ext cx="107950" cy="1587"/>
          </a:xfrm>
          <a:prstGeom prst="line">
            <a:avLst/>
          </a:prstGeom>
          <a:noFill/>
          <a:ln w="4763">
            <a:solidFill>
              <a:srgbClr val="000000"/>
            </a:solidFill>
            <a:round/>
            <a:headEnd/>
            <a:tailEnd/>
          </a:ln>
        </p:spPr>
        <p:txBody>
          <a:bodyPr/>
          <a:lstStyle/>
          <a:p>
            <a:endParaRPr lang="en-GB"/>
          </a:p>
        </p:txBody>
      </p:sp>
      <p:sp>
        <p:nvSpPr>
          <p:cNvPr id="26649" name="Rectangle 31"/>
          <p:cNvSpPr>
            <a:spLocks noChangeArrowheads="1"/>
          </p:cNvSpPr>
          <p:nvPr/>
        </p:nvSpPr>
        <p:spPr bwMode="auto">
          <a:xfrm>
            <a:off x="4352925" y="52117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20</a:t>
            </a:r>
            <a:endParaRPr lang="en-US" sz="2400">
              <a:latin typeface="Times New Roman" pitchFamily="18" charset="0"/>
            </a:endParaRPr>
          </a:p>
        </p:txBody>
      </p:sp>
      <p:sp>
        <p:nvSpPr>
          <p:cNvPr id="26650" name="Line 32"/>
          <p:cNvSpPr>
            <a:spLocks noChangeShapeType="1"/>
          </p:cNvSpPr>
          <p:nvPr/>
        </p:nvSpPr>
        <p:spPr bwMode="auto">
          <a:xfrm flipH="1">
            <a:off x="4629150" y="4964113"/>
            <a:ext cx="107950" cy="1587"/>
          </a:xfrm>
          <a:prstGeom prst="line">
            <a:avLst/>
          </a:prstGeom>
          <a:noFill/>
          <a:ln w="4763">
            <a:solidFill>
              <a:srgbClr val="000000"/>
            </a:solidFill>
            <a:round/>
            <a:headEnd/>
            <a:tailEnd/>
          </a:ln>
        </p:spPr>
        <p:txBody>
          <a:bodyPr/>
          <a:lstStyle/>
          <a:p>
            <a:endParaRPr lang="en-GB"/>
          </a:p>
        </p:txBody>
      </p:sp>
      <p:sp>
        <p:nvSpPr>
          <p:cNvPr id="26651" name="Rectangle 33"/>
          <p:cNvSpPr>
            <a:spLocks noChangeArrowheads="1"/>
          </p:cNvSpPr>
          <p:nvPr/>
        </p:nvSpPr>
        <p:spPr bwMode="auto">
          <a:xfrm>
            <a:off x="4352925" y="48498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30</a:t>
            </a:r>
            <a:endParaRPr lang="en-US" sz="2400">
              <a:latin typeface="Times New Roman" pitchFamily="18" charset="0"/>
            </a:endParaRPr>
          </a:p>
        </p:txBody>
      </p:sp>
      <p:sp>
        <p:nvSpPr>
          <p:cNvPr id="26652" name="Line 34"/>
          <p:cNvSpPr>
            <a:spLocks noChangeShapeType="1"/>
          </p:cNvSpPr>
          <p:nvPr/>
        </p:nvSpPr>
        <p:spPr bwMode="auto">
          <a:xfrm flipH="1">
            <a:off x="4629150" y="4602163"/>
            <a:ext cx="107950" cy="1587"/>
          </a:xfrm>
          <a:prstGeom prst="line">
            <a:avLst/>
          </a:prstGeom>
          <a:noFill/>
          <a:ln w="4763">
            <a:solidFill>
              <a:srgbClr val="000000"/>
            </a:solidFill>
            <a:round/>
            <a:headEnd/>
            <a:tailEnd/>
          </a:ln>
        </p:spPr>
        <p:txBody>
          <a:bodyPr/>
          <a:lstStyle/>
          <a:p>
            <a:endParaRPr lang="en-GB"/>
          </a:p>
        </p:txBody>
      </p:sp>
      <p:sp>
        <p:nvSpPr>
          <p:cNvPr id="26653" name="Rectangle 35"/>
          <p:cNvSpPr>
            <a:spLocks noChangeArrowheads="1"/>
          </p:cNvSpPr>
          <p:nvPr/>
        </p:nvSpPr>
        <p:spPr bwMode="auto">
          <a:xfrm>
            <a:off x="4352925" y="44878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40</a:t>
            </a:r>
            <a:endParaRPr lang="en-US" sz="2400">
              <a:latin typeface="Times New Roman" pitchFamily="18" charset="0"/>
            </a:endParaRPr>
          </a:p>
        </p:txBody>
      </p:sp>
      <p:sp>
        <p:nvSpPr>
          <p:cNvPr id="26654" name="Line 36"/>
          <p:cNvSpPr>
            <a:spLocks noChangeShapeType="1"/>
          </p:cNvSpPr>
          <p:nvPr/>
        </p:nvSpPr>
        <p:spPr bwMode="auto">
          <a:xfrm flipH="1">
            <a:off x="4629150" y="4240213"/>
            <a:ext cx="107950" cy="1587"/>
          </a:xfrm>
          <a:prstGeom prst="line">
            <a:avLst/>
          </a:prstGeom>
          <a:noFill/>
          <a:ln w="4763">
            <a:solidFill>
              <a:srgbClr val="000000"/>
            </a:solidFill>
            <a:round/>
            <a:headEnd/>
            <a:tailEnd/>
          </a:ln>
        </p:spPr>
        <p:txBody>
          <a:bodyPr/>
          <a:lstStyle/>
          <a:p>
            <a:endParaRPr lang="en-GB"/>
          </a:p>
        </p:txBody>
      </p:sp>
      <p:sp>
        <p:nvSpPr>
          <p:cNvPr id="26655" name="Rectangle 37"/>
          <p:cNvSpPr>
            <a:spLocks noChangeArrowheads="1"/>
          </p:cNvSpPr>
          <p:nvPr/>
        </p:nvSpPr>
        <p:spPr bwMode="auto">
          <a:xfrm>
            <a:off x="4352925" y="41259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50</a:t>
            </a:r>
            <a:endParaRPr lang="en-US" sz="2400">
              <a:latin typeface="Times New Roman" pitchFamily="18" charset="0"/>
            </a:endParaRPr>
          </a:p>
        </p:txBody>
      </p:sp>
      <p:sp>
        <p:nvSpPr>
          <p:cNvPr id="26656" name="Line 38"/>
          <p:cNvSpPr>
            <a:spLocks noChangeShapeType="1"/>
          </p:cNvSpPr>
          <p:nvPr/>
        </p:nvSpPr>
        <p:spPr bwMode="auto">
          <a:xfrm flipH="1">
            <a:off x="4629150" y="3878263"/>
            <a:ext cx="107950" cy="1587"/>
          </a:xfrm>
          <a:prstGeom prst="line">
            <a:avLst/>
          </a:prstGeom>
          <a:noFill/>
          <a:ln w="4763">
            <a:solidFill>
              <a:srgbClr val="000000"/>
            </a:solidFill>
            <a:round/>
            <a:headEnd/>
            <a:tailEnd/>
          </a:ln>
        </p:spPr>
        <p:txBody>
          <a:bodyPr/>
          <a:lstStyle/>
          <a:p>
            <a:endParaRPr lang="en-GB"/>
          </a:p>
        </p:txBody>
      </p:sp>
      <p:sp>
        <p:nvSpPr>
          <p:cNvPr id="26657" name="Rectangle 39"/>
          <p:cNvSpPr>
            <a:spLocks noChangeArrowheads="1"/>
          </p:cNvSpPr>
          <p:nvPr/>
        </p:nvSpPr>
        <p:spPr bwMode="auto">
          <a:xfrm>
            <a:off x="4352925" y="37639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60</a:t>
            </a:r>
            <a:endParaRPr lang="en-US" sz="2400">
              <a:latin typeface="Times New Roman" pitchFamily="18" charset="0"/>
            </a:endParaRPr>
          </a:p>
        </p:txBody>
      </p:sp>
      <p:sp>
        <p:nvSpPr>
          <p:cNvPr id="26658" name="Line 40"/>
          <p:cNvSpPr>
            <a:spLocks noChangeShapeType="1"/>
          </p:cNvSpPr>
          <p:nvPr/>
        </p:nvSpPr>
        <p:spPr bwMode="auto">
          <a:xfrm flipH="1">
            <a:off x="4629150" y="3516313"/>
            <a:ext cx="107950" cy="1587"/>
          </a:xfrm>
          <a:prstGeom prst="line">
            <a:avLst/>
          </a:prstGeom>
          <a:noFill/>
          <a:ln w="4763">
            <a:solidFill>
              <a:srgbClr val="000000"/>
            </a:solidFill>
            <a:round/>
            <a:headEnd/>
            <a:tailEnd/>
          </a:ln>
        </p:spPr>
        <p:txBody>
          <a:bodyPr/>
          <a:lstStyle/>
          <a:p>
            <a:endParaRPr lang="en-GB"/>
          </a:p>
        </p:txBody>
      </p:sp>
      <p:sp>
        <p:nvSpPr>
          <p:cNvPr id="26659" name="Rectangle 41"/>
          <p:cNvSpPr>
            <a:spLocks noChangeArrowheads="1"/>
          </p:cNvSpPr>
          <p:nvPr/>
        </p:nvSpPr>
        <p:spPr bwMode="auto">
          <a:xfrm>
            <a:off x="4352925" y="34020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70</a:t>
            </a:r>
            <a:endParaRPr lang="en-US" sz="2400">
              <a:latin typeface="Times New Roman" pitchFamily="18" charset="0"/>
            </a:endParaRPr>
          </a:p>
        </p:txBody>
      </p:sp>
      <p:sp>
        <p:nvSpPr>
          <p:cNvPr id="26660" name="Line 42"/>
          <p:cNvSpPr>
            <a:spLocks noChangeShapeType="1"/>
          </p:cNvSpPr>
          <p:nvPr/>
        </p:nvSpPr>
        <p:spPr bwMode="auto">
          <a:xfrm flipH="1">
            <a:off x="4629150" y="3154363"/>
            <a:ext cx="107950" cy="1587"/>
          </a:xfrm>
          <a:prstGeom prst="line">
            <a:avLst/>
          </a:prstGeom>
          <a:noFill/>
          <a:ln w="4763">
            <a:solidFill>
              <a:srgbClr val="000000"/>
            </a:solidFill>
            <a:round/>
            <a:headEnd/>
            <a:tailEnd/>
          </a:ln>
        </p:spPr>
        <p:txBody>
          <a:bodyPr/>
          <a:lstStyle/>
          <a:p>
            <a:endParaRPr lang="en-GB"/>
          </a:p>
        </p:txBody>
      </p:sp>
      <p:sp>
        <p:nvSpPr>
          <p:cNvPr id="26661" name="Rectangle 43"/>
          <p:cNvSpPr>
            <a:spLocks noChangeArrowheads="1"/>
          </p:cNvSpPr>
          <p:nvPr/>
        </p:nvSpPr>
        <p:spPr bwMode="auto">
          <a:xfrm>
            <a:off x="4352925" y="304006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80</a:t>
            </a:r>
            <a:endParaRPr lang="en-US" sz="2400">
              <a:latin typeface="Times New Roman" pitchFamily="18" charset="0"/>
            </a:endParaRPr>
          </a:p>
        </p:txBody>
      </p:sp>
      <p:sp>
        <p:nvSpPr>
          <p:cNvPr id="26662" name="Line 44"/>
          <p:cNvSpPr>
            <a:spLocks noChangeShapeType="1"/>
          </p:cNvSpPr>
          <p:nvPr/>
        </p:nvSpPr>
        <p:spPr bwMode="auto">
          <a:xfrm flipH="1">
            <a:off x="4629150" y="2792413"/>
            <a:ext cx="107950" cy="1587"/>
          </a:xfrm>
          <a:prstGeom prst="line">
            <a:avLst/>
          </a:prstGeom>
          <a:noFill/>
          <a:ln w="4763">
            <a:solidFill>
              <a:srgbClr val="000000"/>
            </a:solidFill>
            <a:round/>
            <a:headEnd/>
            <a:tailEnd/>
          </a:ln>
        </p:spPr>
        <p:txBody>
          <a:bodyPr/>
          <a:lstStyle/>
          <a:p>
            <a:endParaRPr lang="en-GB"/>
          </a:p>
        </p:txBody>
      </p:sp>
      <p:sp>
        <p:nvSpPr>
          <p:cNvPr id="26663" name="Rectangle 45"/>
          <p:cNvSpPr>
            <a:spLocks noChangeArrowheads="1"/>
          </p:cNvSpPr>
          <p:nvPr/>
        </p:nvSpPr>
        <p:spPr bwMode="auto">
          <a:xfrm>
            <a:off x="4352925" y="2678113"/>
            <a:ext cx="355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90</a:t>
            </a:r>
            <a:endParaRPr lang="en-US" sz="2400">
              <a:latin typeface="Times New Roman" pitchFamily="18" charset="0"/>
            </a:endParaRPr>
          </a:p>
        </p:txBody>
      </p:sp>
      <p:sp>
        <p:nvSpPr>
          <p:cNvPr id="26664" name="Line 46"/>
          <p:cNvSpPr>
            <a:spLocks noChangeShapeType="1"/>
          </p:cNvSpPr>
          <p:nvPr/>
        </p:nvSpPr>
        <p:spPr bwMode="auto">
          <a:xfrm flipH="1">
            <a:off x="4629150" y="2430463"/>
            <a:ext cx="107950" cy="1587"/>
          </a:xfrm>
          <a:prstGeom prst="line">
            <a:avLst/>
          </a:prstGeom>
          <a:noFill/>
          <a:ln w="4763">
            <a:solidFill>
              <a:srgbClr val="000000"/>
            </a:solidFill>
            <a:round/>
            <a:headEnd/>
            <a:tailEnd/>
          </a:ln>
        </p:spPr>
        <p:txBody>
          <a:bodyPr/>
          <a:lstStyle/>
          <a:p>
            <a:endParaRPr lang="en-GB"/>
          </a:p>
        </p:txBody>
      </p:sp>
      <p:sp>
        <p:nvSpPr>
          <p:cNvPr id="26665" name="Rectangle 47"/>
          <p:cNvSpPr>
            <a:spLocks noChangeArrowheads="1"/>
          </p:cNvSpPr>
          <p:nvPr/>
        </p:nvSpPr>
        <p:spPr bwMode="auto">
          <a:xfrm>
            <a:off x="4238625" y="2316163"/>
            <a:ext cx="482600" cy="303212"/>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100</a:t>
            </a:r>
            <a:endParaRPr lang="en-US" sz="2400">
              <a:latin typeface="Times New Roman" pitchFamily="18" charset="0"/>
            </a:endParaRPr>
          </a:p>
        </p:txBody>
      </p:sp>
      <p:sp>
        <p:nvSpPr>
          <p:cNvPr id="26666" name="Rectangle 48"/>
          <p:cNvSpPr>
            <a:spLocks noChangeArrowheads="1"/>
          </p:cNvSpPr>
          <p:nvPr/>
        </p:nvSpPr>
        <p:spPr bwMode="auto">
          <a:xfrm rot="-5400000">
            <a:off x="3620294" y="3990181"/>
            <a:ext cx="750888"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Count</a:t>
            </a:r>
            <a:endParaRPr lang="en-US" sz="2400">
              <a:latin typeface="Times New Roman" pitchFamily="18" charset="0"/>
            </a:endParaRPr>
          </a:p>
        </p:txBody>
      </p:sp>
      <p:sp>
        <p:nvSpPr>
          <p:cNvPr id="26667" name="Line 49"/>
          <p:cNvSpPr>
            <a:spLocks noChangeShapeType="1"/>
          </p:cNvSpPr>
          <p:nvPr/>
        </p:nvSpPr>
        <p:spPr bwMode="auto">
          <a:xfrm flipV="1">
            <a:off x="8248650" y="2430463"/>
            <a:ext cx="1588" cy="3619500"/>
          </a:xfrm>
          <a:prstGeom prst="line">
            <a:avLst/>
          </a:prstGeom>
          <a:noFill/>
          <a:ln w="4763">
            <a:solidFill>
              <a:srgbClr val="000000"/>
            </a:solidFill>
            <a:round/>
            <a:headEnd/>
            <a:tailEnd/>
          </a:ln>
        </p:spPr>
        <p:txBody>
          <a:bodyPr/>
          <a:lstStyle/>
          <a:p>
            <a:endParaRPr lang="en-GB"/>
          </a:p>
        </p:txBody>
      </p:sp>
      <p:sp>
        <p:nvSpPr>
          <p:cNvPr id="26668" name="Line 50"/>
          <p:cNvSpPr>
            <a:spLocks noChangeShapeType="1"/>
          </p:cNvSpPr>
          <p:nvPr/>
        </p:nvSpPr>
        <p:spPr bwMode="auto">
          <a:xfrm>
            <a:off x="8140700" y="6049963"/>
            <a:ext cx="107950" cy="1587"/>
          </a:xfrm>
          <a:prstGeom prst="line">
            <a:avLst/>
          </a:prstGeom>
          <a:noFill/>
          <a:ln w="4763">
            <a:solidFill>
              <a:srgbClr val="000000"/>
            </a:solidFill>
            <a:round/>
            <a:headEnd/>
            <a:tailEnd/>
          </a:ln>
        </p:spPr>
        <p:txBody>
          <a:bodyPr/>
          <a:lstStyle/>
          <a:p>
            <a:endParaRPr lang="en-GB"/>
          </a:p>
        </p:txBody>
      </p:sp>
      <p:sp>
        <p:nvSpPr>
          <p:cNvPr id="26669" name="Rectangle 51"/>
          <p:cNvSpPr>
            <a:spLocks noChangeArrowheads="1"/>
          </p:cNvSpPr>
          <p:nvPr/>
        </p:nvSpPr>
        <p:spPr bwMode="auto">
          <a:xfrm>
            <a:off x="8297863" y="592931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0.0</a:t>
            </a:r>
            <a:endParaRPr lang="en-US" sz="2400">
              <a:latin typeface="Times New Roman" pitchFamily="18" charset="0"/>
            </a:endParaRPr>
          </a:p>
        </p:txBody>
      </p:sp>
      <p:sp>
        <p:nvSpPr>
          <p:cNvPr id="26670" name="Line 52"/>
          <p:cNvSpPr>
            <a:spLocks noChangeShapeType="1"/>
          </p:cNvSpPr>
          <p:nvPr/>
        </p:nvSpPr>
        <p:spPr bwMode="auto">
          <a:xfrm>
            <a:off x="8140700" y="4240213"/>
            <a:ext cx="107950" cy="1587"/>
          </a:xfrm>
          <a:prstGeom prst="line">
            <a:avLst/>
          </a:prstGeom>
          <a:noFill/>
          <a:ln w="4763">
            <a:solidFill>
              <a:srgbClr val="000000"/>
            </a:solidFill>
            <a:round/>
            <a:headEnd/>
            <a:tailEnd/>
          </a:ln>
        </p:spPr>
        <p:txBody>
          <a:bodyPr/>
          <a:lstStyle/>
          <a:p>
            <a:endParaRPr lang="en-GB"/>
          </a:p>
        </p:txBody>
      </p:sp>
      <p:sp>
        <p:nvSpPr>
          <p:cNvPr id="26671" name="Rectangle 53"/>
          <p:cNvSpPr>
            <a:spLocks noChangeArrowheads="1"/>
          </p:cNvSpPr>
          <p:nvPr/>
        </p:nvSpPr>
        <p:spPr bwMode="auto">
          <a:xfrm>
            <a:off x="8297863" y="411956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0.1</a:t>
            </a:r>
            <a:endParaRPr lang="en-US" sz="2400">
              <a:latin typeface="Times New Roman" pitchFamily="18" charset="0"/>
            </a:endParaRPr>
          </a:p>
        </p:txBody>
      </p:sp>
      <p:sp>
        <p:nvSpPr>
          <p:cNvPr id="26672" name="Line 54"/>
          <p:cNvSpPr>
            <a:spLocks noChangeShapeType="1"/>
          </p:cNvSpPr>
          <p:nvPr/>
        </p:nvSpPr>
        <p:spPr bwMode="auto">
          <a:xfrm>
            <a:off x="8140700" y="2430463"/>
            <a:ext cx="107950" cy="1587"/>
          </a:xfrm>
          <a:prstGeom prst="line">
            <a:avLst/>
          </a:prstGeom>
          <a:noFill/>
          <a:ln w="4763">
            <a:solidFill>
              <a:srgbClr val="000000"/>
            </a:solidFill>
            <a:round/>
            <a:headEnd/>
            <a:tailEnd/>
          </a:ln>
        </p:spPr>
        <p:txBody>
          <a:bodyPr/>
          <a:lstStyle/>
          <a:p>
            <a:endParaRPr lang="en-GB"/>
          </a:p>
        </p:txBody>
      </p:sp>
      <p:sp>
        <p:nvSpPr>
          <p:cNvPr id="26673" name="Rectangle 55"/>
          <p:cNvSpPr>
            <a:spLocks noChangeArrowheads="1"/>
          </p:cNvSpPr>
          <p:nvPr/>
        </p:nvSpPr>
        <p:spPr bwMode="auto">
          <a:xfrm>
            <a:off x="8297863" y="2309813"/>
            <a:ext cx="441325"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0.2</a:t>
            </a:r>
            <a:endParaRPr lang="en-US" sz="2400">
              <a:latin typeface="Times New Roman" pitchFamily="18" charset="0"/>
            </a:endParaRPr>
          </a:p>
        </p:txBody>
      </p:sp>
      <p:sp>
        <p:nvSpPr>
          <p:cNvPr id="26674" name="Rectangle 56"/>
          <p:cNvSpPr>
            <a:spLocks noChangeArrowheads="1"/>
          </p:cNvSpPr>
          <p:nvPr/>
        </p:nvSpPr>
        <p:spPr bwMode="auto">
          <a:xfrm rot="5400000">
            <a:off x="7798594" y="4234656"/>
            <a:ext cx="2078038" cy="320675"/>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Proportion per Bar</a:t>
            </a:r>
            <a:endParaRPr lang="en-US" sz="2400">
              <a:latin typeface="Times New Roman" pitchFamily="18" charset="0"/>
            </a:endParaRPr>
          </a:p>
        </p:txBody>
      </p:sp>
      <p:sp>
        <p:nvSpPr>
          <p:cNvPr id="26675" name="Line 57"/>
          <p:cNvSpPr>
            <a:spLocks noChangeShapeType="1"/>
          </p:cNvSpPr>
          <p:nvPr/>
        </p:nvSpPr>
        <p:spPr bwMode="auto">
          <a:xfrm>
            <a:off x="4629150" y="2430463"/>
            <a:ext cx="3619500" cy="1587"/>
          </a:xfrm>
          <a:prstGeom prst="line">
            <a:avLst/>
          </a:prstGeom>
          <a:noFill/>
          <a:ln w="4763">
            <a:solidFill>
              <a:srgbClr val="000000"/>
            </a:solidFill>
            <a:round/>
            <a:headEnd/>
            <a:tailEnd/>
          </a:ln>
        </p:spPr>
        <p:txBody>
          <a:bodyPr/>
          <a:lstStyle/>
          <a:p>
            <a:endParaRPr lang="en-GB"/>
          </a:p>
        </p:txBody>
      </p:sp>
      <p:sp>
        <p:nvSpPr>
          <p:cNvPr id="26676" name="Line 58"/>
          <p:cNvSpPr>
            <a:spLocks noChangeShapeType="1"/>
          </p:cNvSpPr>
          <p:nvPr/>
        </p:nvSpPr>
        <p:spPr bwMode="auto">
          <a:xfrm flipV="1">
            <a:off x="4629150" y="2430463"/>
            <a:ext cx="1588" cy="107950"/>
          </a:xfrm>
          <a:prstGeom prst="line">
            <a:avLst/>
          </a:prstGeom>
          <a:noFill/>
          <a:ln w="4763">
            <a:solidFill>
              <a:srgbClr val="000000"/>
            </a:solidFill>
            <a:round/>
            <a:headEnd/>
            <a:tailEnd/>
          </a:ln>
        </p:spPr>
        <p:txBody>
          <a:bodyPr/>
          <a:lstStyle/>
          <a:p>
            <a:endParaRPr lang="en-GB"/>
          </a:p>
        </p:txBody>
      </p:sp>
      <p:sp>
        <p:nvSpPr>
          <p:cNvPr id="26677" name="Line 59"/>
          <p:cNvSpPr>
            <a:spLocks noChangeShapeType="1"/>
          </p:cNvSpPr>
          <p:nvPr/>
        </p:nvSpPr>
        <p:spPr bwMode="auto">
          <a:xfrm flipV="1">
            <a:off x="5353050" y="2430463"/>
            <a:ext cx="1588" cy="107950"/>
          </a:xfrm>
          <a:prstGeom prst="line">
            <a:avLst/>
          </a:prstGeom>
          <a:noFill/>
          <a:ln w="4763">
            <a:solidFill>
              <a:srgbClr val="000000"/>
            </a:solidFill>
            <a:round/>
            <a:headEnd/>
            <a:tailEnd/>
          </a:ln>
        </p:spPr>
        <p:txBody>
          <a:bodyPr/>
          <a:lstStyle/>
          <a:p>
            <a:endParaRPr lang="en-GB"/>
          </a:p>
        </p:txBody>
      </p:sp>
      <p:sp>
        <p:nvSpPr>
          <p:cNvPr id="26678" name="Line 60"/>
          <p:cNvSpPr>
            <a:spLocks noChangeShapeType="1"/>
          </p:cNvSpPr>
          <p:nvPr/>
        </p:nvSpPr>
        <p:spPr bwMode="auto">
          <a:xfrm flipV="1">
            <a:off x="6076950" y="2430463"/>
            <a:ext cx="1588" cy="107950"/>
          </a:xfrm>
          <a:prstGeom prst="line">
            <a:avLst/>
          </a:prstGeom>
          <a:noFill/>
          <a:ln w="4763">
            <a:solidFill>
              <a:srgbClr val="000000"/>
            </a:solidFill>
            <a:round/>
            <a:headEnd/>
            <a:tailEnd/>
          </a:ln>
        </p:spPr>
        <p:txBody>
          <a:bodyPr/>
          <a:lstStyle/>
          <a:p>
            <a:endParaRPr lang="en-GB"/>
          </a:p>
        </p:txBody>
      </p:sp>
      <p:sp>
        <p:nvSpPr>
          <p:cNvPr id="26679" name="Line 61"/>
          <p:cNvSpPr>
            <a:spLocks noChangeShapeType="1"/>
          </p:cNvSpPr>
          <p:nvPr/>
        </p:nvSpPr>
        <p:spPr bwMode="auto">
          <a:xfrm flipV="1">
            <a:off x="6800850" y="2430463"/>
            <a:ext cx="1588" cy="107950"/>
          </a:xfrm>
          <a:prstGeom prst="line">
            <a:avLst/>
          </a:prstGeom>
          <a:noFill/>
          <a:ln w="4763">
            <a:solidFill>
              <a:srgbClr val="000000"/>
            </a:solidFill>
            <a:round/>
            <a:headEnd/>
            <a:tailEnd/>
          </a:ln>
        </p:spPr>
        <p:txBody>
          <a:bodyPr/>
          <a:lstStyle/>
          <a:p>
            <a:endParaRPr lang="en-GB"/>
          </a:p>
        </p:txBody>
      </p:sp>
      <p:sp>
        <p:nvSpPr>
          <p:cNvPr id="26680" name="Line 62"/>
          <p:cNvSpPr>
            <a:spLocks noChangeShapeType="1"/>
          </p:cNvSpPr>
          <p:nvPr/>
        </p:nvSpPr>
        <p:spPr bwMode="auto">
          <a:xfrm flipV="1">
            <a:off x="7524750" y="2430463"/>
            <a:ext cx="1588" cy="107950"/>
          </a:xfrm>
          <a:prstGeom prst="line">
            <a:avLst/>
          </a:prstGeom>
          <a:noFill/>
          <a:ln w="4763">
            <a:solidFill>
              <a:srgbClr val="000000"/>
            </a:solidFill>
            <a:round/>
            <a:headEnd/>
            <a:tailEnd/>
          </a:ln>
        </p:spPr>
        <p:txBody>
          <a:bodyPr/>
          <a:lstStyle/>
          <a:p>
            <a:endParaRPr lang="en-GB"/>
          </a:p>
        </p:txBody>
      </p:sp>
      <p:sp>
        <p:nvSpPr>
          <p:cNvPr id="26681" name="Line 63"/>
          <p:cNvSpPr>
            <a:spLocks noChangeShapeType="1"/>
          </p:cNvSpPr>
          <p:nvPr/>
        </p:nvSpPr>
        <p:spPr bwMode="auto">
          <a:xfrm flipV="1">
            <a:off x="8248650" y="2430463"/>
            <a:ext cx="1588" cy="107950"/>
          </a:xfrm>
          <a:prstGeom prst="line">
            <a:avLst/>
          </a:prstGeom>
          <a:noFill/>
          <a:ln w="4763">
            <a:solidFill>
              <a:srgbClr val="000000"/>
            </a:solidFill>
            <a:round/>
            <a:headEnd/>
            <a:tailEnd/>
          </a:ln>
        </p:spPr>
        <p:txBody>
          <a:bodyPr/>
          <a:lstStyle/>
          <a:p>
            <a:endParaRPr lang="en-GB"/>
          </a:p>
        </p:txBody>
      </p:sp>
      <p:sp>
        <p:nvSpPr>
          <p:cNvPr id="26682" name="Freeform 64"/>
          <p:cNvSpPr>
            <a:spLocks/>
          </p:cNvSpPr>
          <p:nvPr/>
        </p:nvSpPr>
        <p:spPr bwMode="auto">
          <a:xfrm>
            <a:off x="4629150" y="4927600"/>
            <a:ext cx="144463" cy="1122363"/>
          </a:xfrm>
          <a:custGeom>
            <a:avLst/>
            <a:gdLst>
              <a:gd name="T0" fmla="*/ 0 w 460"/>
              <a:gd name="T1" fmla="*/ 2147483647 h 3571"/>
              <a:gd name="T2" fmla="*/ 0 w 460"/>
              <a:gd name="T3" fmla="*/ 0 h 3571"/>
              <a:gd name="T4" fmla="*/ 0 w 460"/>
              <a:gd name="T5" fmla="*/ 0 h 3571"/>
              <a:gd name="T6" fmla="*/ 2147483647 w 460"/>
              <a:gd name="T7" fmla="*/ 0 h 3571"/>
              <a:gd name="T8" fmla="*/ 2147483647 w 460"/>
              <a:gd name="T9" fmla="*/ 0 h 3571"/>
              <a:gd name="T10" fmla="*/ 2147483647 w 460"/>
              <a:gd name="T11" fmla="*/ 2147483647 h 3571"/>
              <a:gd name="T12" fmla="*/ 2147483647 w 460"/>
              <a:gd name="T13" fmla="*/ 2147483647 h 3571"/>
              <a:gd name="T14" fmla="*/ 0 w 460"/>
              <a:gd name="T15" fmla="*/ 2147483647 h 3571"/>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3571"/>
              <a:gd name="T26" fmla="*/ 460 w 460"/>
              <a:gd name="T27" fmla="*/ 3571 h 3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3571">
                <a:moveTo>
                  <a:pt x="0" y="3571"/>
                </a:moveTo>
                <a:lnTo>
                  <a:pt x="0" y="0"/>
                </a:lnTo>
                <a:lnTo>
                  <a:pt x="460" y="0"/>
                </a:lnTo>
                <a:lnTo>
                  <a:pt x="460" y="3571"/>
                </a:lnTo>
                <a:lnTo>
                  <a:pt x="0" y="3571"/>
                </a:lnTo>
              </a:path>
            </a:pathLst>
          </a:custGeom>
          <a:noFill/>
          <a:ln w="4763">
            <a:solidFill>
              <a:srgbClr val="0000F2"/>
            </a:solidFill>
            <a:round/>
            <a:headEnd/>
            <a:tailEnd/>
          </a:ln>
        </p:spPr>
        <p:txBody>
          <a:bodyPr/>
          <a:lstStyle/>
          <a:p>
            <a:endParaRPr lang="en-GB"/>
          </a:p>
        </p:txBody>
      </p:sp>
      <p:sp>
        <p:nvSpPr>
          <p:cNvPr id="26683" name="Freeform 65"/>
          <p:cNvSpPr>
            <a:spLocks/>
          </p:cNvSpPr>
          <p:nvPr/>
        </p:nvSpPr>
        <p:spPr bwMode="auto">
          <a:xfrm>
            <a:off x="4773613" y="4168775"/>
            <a:ext cx="144462" cy="1881188"/>
          </a:xfrm>
          <a:custGeom>
            <a:avLst/>
            <a:gdLst>
              <a:gd name="T0" fmla="*/ 0 w 461"/>
              <a:gd name="T1" fmla="*/ 2147483647 h 5990"/>
              <a:gd name="T2" fmla="*/ 0 w 461"/>
              <a:gd name="T3" fmla="*/ 0 h 5990"/>
              <a:gd name="T4" fmla="*/ 0 w 461"/>
              <a:gd name="T5" fmla="*/ 0 h 5990"/>
              <a:gd name="T6" fmla="*/ 2147483647 w 461"/>
              <a:gd name="T7" fmla="*/ 0 h 5990"/>
              <a:gd name="T8" fmla="*/ 2147483647 w 461"/>
              <a:gd name="T9" fmla="*/ 0 h 5990"/>
              <a:gd name="T10" fmla="*/ 2147483647 w 461"/>
              <a:gd name="T11" fmla="*/ 2147483647 h 5990"/>
              <a:gd name="T12" fmla="*/ 2147483647 w 461"/>
              <a:gd name="T13" fmla="*/ 2147483647 h 5990"/>
              <a:gd name="T14" fmla="*/ 0 w 461"/>
              <a:gd name="T15" fmla="*/ 2147483647 h 599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5990"/>
              <a:gd name="T26" fmla="*/ 461 w 461"/>
              <a:gd name="T27" fmla="*/ 5990 h 59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5990">
                <a:moveTo>
                  <a:pt x="0" y="5990"/>
                </a:moveTo>
                <a:lnTo>
                  <a:pt x="0" y="0"/>
                </a:lnTo>
                <a:lnTo>
                  <a:pt x="461" y="0"/>
                </a:lnTo>
                <a:lnTo>
                  <a:pt x="461" y="5990"/>
                </a:lnTo>
                <a:lnTo>
                  <a:pt x="0" y="5990"/>
                </a:lnTo>
              </a:path>
            </a:pathLst>
          </a:custGeom>
          <a:noFill/>
          <a:ln w="4763">
            <a:solidFill>
              <a:srgbClr val="0000F2"/>
            </a:solidFill>
            <a:round/>
            <a:headEnd/>
            <a:tailEnd/>
          </a:ln>
        </p:spPr>
        <p:txBody>
          <a:bodyPr/>
          <a:lstStyle/>
          <a:p>
            <a:endParaRPr lang="en-GB"/>
          </a:p>
        </p:txBody>
      </p:sp>
      <p:sp>
        <p:nvSpPr>
          <p:cNvPr id="26684" name="Freeform 66"/>
          <p:cNvSpPr>
            <a:spLocks/>
          </p:cNvSpPr>
          <p:nvPr/>
        </p:nvSpPr>
        <p:spPr bwMode="auto">
          <a:xfrm>
            <a:off x="4918075" y="3298825"/>
            <a:ext cx="146050" cy="2751138"/>
          </a:xfrm>
          <a:custGeom>
            <a:avLst/>
            <a:gdLst>
              <a:gd name="T0" fmla="*/ 0 w 461"/>
              <a:gd name="T1" fmla="*/ 2147483647 h 8755"/>
              <a:gd name="T2" fmla="*/ 0 w 461"/>
              <a:gd name="T3" fmla="*/ 0 h 8755"/>
              <a:gd name="T4" fmla="*/ 0 w 461"/>
              <a:gd name="T5" fmla="*/ 0 h 8755"/>
              <a:gd name="T6" fmla="*/ 2147483647 w 461"/>
              <a:gd name="T7" fmla="*/ 0 h 8755"/>
              <a:gd name="T8" fmla="*/ 2147483647 w 461"/>
              <a:gd name="T9" fmla="*/ 0 h 8755"/>
              <a:gd name="T10" fmla="*/ 2147483647 w 461"/>
              <a:gd name="T11" fmla="*/ 2147483647 h 8755"/>
              <a:gd name="T12" fmla="*/ 2147483647 w 461"/>
              <a:gd name="T13" fmla="*/ 2147483647 h 8755"/>
              <a:gd name="T14" fmla="*/ 0 w 461"/>
              <a:gd name="T15" fmla="*/ 2147483647 h 875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755"/>
              <a:gd name="T26" fmla="*/ 461 w 461"/>
              <a:gd name="T27" fmla="*/ 8755 h 87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755">
                <a:moveTo>
                  <a:pt x="0" y="8755"/>
                </a:moveTo>
                <a:lnTo>
                  <a:pt x="0" y="0"/>
                </a:lnTo>
                <a:lnTo>
                  <a:pt x="461" y="0"/>
                </a:lnTo>
                <a:lnTo>
                  <a:pt x="461" y="8755"/>
                </a:lnTo>
                <a:lnTo>
                  <a:pt x="0" y="8755"/>
                </a:lnTo>
              </a:path>
            </a:pathLst>
          </a:custGeom>
          <a:noFill/>
          <a:ln w="4763">
            <a:solidFill>
              <a:srgbClr val="0000F2"/>
            </a:solidFill>
            <a:round/>
            <a:headEnd/>
            <a:tailEnd/>
          </a:ln>
        </p:spPr>
        <p:txBody>
          <a:bodyPr/>
          <a:lstStyle/>
          <a:p>
            <a:endParaRPr lang="en-GB"/>
          </a:p>
        </p:txBody>
      </p:sp>
      <p:sp>
        <p:nvSpPr>
          <p:cNvPr id="26685" name="Freeform 67"/>
          <p:cNvSpPr>
            <a:spLocks/>
          </p:cNvSpPr>
          <p:nvPr/>
        </p:nvSpPr>
        <p:spPr bwMode="auto">
          <a:xfrm>
            <a:off x="5064125" y="3443288"/>
            <a:ext cx="144463" cy="2606675"/>
          </a:xfrm>
          <a:custGeom>
            <a:avLst/>
            <a:gdLst>
              <a:gd name="T0" fmla="*/ 0 w 461"/>
              <a:gd name="T1" fmla="*/ 2147483647 h 8294"/>
              <a:gd name="T2" fmla="*/ 0 w 461"/>
              <a:gd name="T3" fmla="*/ 0 h 8294"/>
              <a:gd name="T4" fmla="*/ 0 w 461"/>
              <a:gd name="T5" fmla="*/ 0 h 8294"/>
              <a:gd name="T6" fmla="*/ 2147483647 w 461"/>
              <a:gd name="T7" fmla="*/ 0 h 8294"/>
              <a:gd name="T8" fmla="*/ 2147483647 w 461"/>
              <a:gd name="T9" fmla="*/ 0 h 8294"/>
              <a:gd name="T10" fmla="*/ 2147483647 w 461"/>
              <a:gd name="T11" fmla="*/ 2147483647 h 8294"/>
              <a:gd name="T12" fmla="*/ 2147483647 w 461"/>
              <a:gd name="T13" fmla="*/ 2147483647 h 8294"/>
              <a:gd name="T14" fmla="*/ 0 w 461"/>
              <a:gd name="T15" fmla="*/ 2147483647 h 8294"/>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294"/>
              <a:gd name="T26" fmla="*/ 461 w 461"/>
              <a:gd name="T27" fmla="*/ 8294 h 8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294">
                <a:moveTo>
                  <a:pt x="0" y="8294"/>
                </a:moveTo>
                <a:lnTo>
                  <a:pt x="0" y="0"/>
                </a:lnTo>
                <a:lnTo>
                  <a:pt x="461" y="0"/>
                </a:lnTo>
                <a:lnTo>
                  <a:pt x="461" y="8294"/>
                </a:lnTo>
                <a:lnTo>
                  <a:pt x="0" y="8294"/>
                </a:lnTo>
              </a:path>
            </a:pathLst>
          </a:custGeom>
          <a:noFill/>
          <a:ln w="4763">
            <a:solidFill>
              <a:srgbClr val="0000F2"/>
            </a:solidFill>
            <a:round/>
            <a:headEnd/>
            <a:tailEnd/>
          </a:ln>
        </p:spPr>
        <p:txBody>
          <a:bodyPr/>
          <a:lstStyle/>
          <a:p>
            <a:endParaRPr lang="en-GB"/>
          </a:p>
        </p:txBody>
      </p:sp>
      <p:sp>
        <p:nvSpPr>
          <p:cNvPr id="26686" name="Freeform 68"/>
          <p:cNvSpPr>
            <a:spLocks/>
          </p:cNvSpPr>
          <p:nvPr/>
        </p:nvSpPr>
        <p:spPr bwMode="auto">
          <a:xfrm>
            <a:off x="5208588" y="3987800"/>
            <a:ext cx="144462" cy="2062163"/>
          </a:xfrm>
          <a:custGeom>
            <a:avLst/>
            <a:gdLst>
              <a:gd name="T0" fmla="*/ 0 w 460"/>
              <a:gd name="T1" fmla="*/ 2147483647 h 6566"/>
              <a:gd name="T2" fmla="*/ 0 w 460"/>
              <a:gd name="T3" fmla="*/ 0 h 6566"/>
              <a:gd name="T4" fmla="*/ 0 w 460"/>
              <a:gd name="T5" fmla="*/ 0 h 6566"/>
              <a:gd name="T6" fmla="*/ 2147483647 w 460"/>
              <a:gd name="T7" fmla="*/ 0 h 6566"/>
              <a:gd name="T8" fmla="*/ 2147483647 w 460"/>
              <a:gd name="T9" fmla="*/ 0 h 6566"/>
              <a:gd name="T10" fmla="*/ 2147483647 w 460"/>
              <a:gd name="T11" fmla="*/ 2147483647 h 6566"/>
              <a:gd name="T12" fmla="*/ 2147483647 w 460"/>
              <a:gd name="T13" fmla="*/ 2147483647 h 6566"/>
              <a:gd name="T14" fmla="*/ 0 w 460"/>
              <a:gd name="T15" fmla="*/ 2147483647 h 6566"/>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6566"/>
              <a:gd name="T26" fmla="*/ 460 w 460"/>
              <a:gd name="T27" fmla="*/ 6566 h 6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6566">
                <a:moveTo>
                  <a:pt x="0" y="6566"/>
                </a:moveTo>
                <a:lnTo>
                  <a:pt x="0" y="0"/>
                </a:lnTo>
                <a:lnTo>
                  <a:pt x="460" y="0"/>
                </a:lnTo>
                <a:lnTo>
                  <a:pt x="460" y="6566"/>
                </a:lnTo>
                <a:lnTo>
                  <a:pt x="0" y="6566"/>
                </a:lnTo>
              </a:path>
            </a:pathLst>
          </a:custGeom>
          <a:noFill/>
          <a:ln w="4763">
            <a:solidFill>
              <a:srgbClr val="0000F2"/>
            </a:solidFill>
            <a:round/>
            <a:headEnd/>
            <a:tailEnd/>
          </a:ln>
        </p:spPr>
        <p:txBody>
          <a:bodyPr/>
          <a:lstStyle/>
          <a:p>
            <a:endParaRPr lang="en-GB"/>
          </a:p>
        </p:txBody>
      </p:sp>
      <p:sp>
        <p:nvSpPr>
          <p:cNvPr id="26687" name="Freeform 69"/>
          <p:cNvSpPr>
            <a:spLocks/>
          </p:cNvSpPr>
          <p:nvPr/>
        </p:nvSpPr>
        <p:spPr bwMode="auto">
          <a:xfrm>
            <a:off x="5353050" y="4203700"/>
            <a:ext cx="144463" cy="1846263"/>
          </a:xfrm>
          <a:custGeom>
            <a:avLst/>
            <a:gdLst>
              <a:gd name="T0" fmla="*/ 0 w 461"/>
              <a:gd name="T1" fmla="*/ 2147483647 h 5875"/>
              <a:gd name="T2" fmla="*/ 0 w 461"/>
              <a:gd name="T3" fmla="*/ 0 h 5875"/>
              <a:gd name="T4" fmla="*/ 0 w 461"/>
              <a:gd name="T5" fmla="*/ 0 h 5875"/>
              <a:gd name="T6" fmla="*/ 2147483647 w 461"/>
              <a:gd name="T7" fmla="*/ 0 h 5875"/>
              <a:gd name="T8" fmla="*/ 2147483647 w 461"/>
              <a:gd name="T9" fmla="*/ 0 h 5875"/>
              <a:gd name="T10" fmla="*/ 2147483647 w 461"/>
              <a:gd name="T11" fmla="*/ 2147483647 h 5875"/>
              <a:gd name="T12" fmla="*/ 2147483647 w 461"/>
              <a:gd name="T13" fmla="*/ 2147483647 h 5875"/>
              <a:gd name="T14" fmla="*/ 0 w 461"/>
              <a:gd name="T15" fmla="*/ 2147483647 h 587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5875"/>
              <a:gd name="T26" fmla="*/ 461 w 461"/>
              <a:gd name="T27" fmla="*/ 5875 h 5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5875">
                <a:moveTo>
                  <a:pt x="0" y="5875"/>
                </a:moveTo>
                <a:lnTo>
                  <a:pt x="0" y="0"/>
                </a:lnTo>
                <a:lnTo>
                  <a:pt x="461" y="0"/>
                </a:lnTo>
                <a:lnTo>
                  <a:pt x="461" y="5875"/>
                </a:lnTo>
                <a:lnTo>
                  <a:pt x="0" y="5875"/>
                </a:lnTo>
              </a:path>
            </a:pathLst>
          </a:custGeom>
          <a:noFill/>
          <a:ln w="4763">
            <a:solidFill>
              <a:srgbClr val="0000F2"/>
            </a:solidFill>
            <a:round/>
            <a:headEnd/>
            <a:tailEnd/>
          </a:ln>
        </p:spPr>
        <p:txBody>
          <a:bodyPr/>
          <a:lstStyle/>
          <a:p>
            <a:endParaRPr lang="en-GB"/>
          </a:p>
        </p:txBody>
      </p:sp>
      <p:sp>
        <p:nvSpPr>
          <p:cNvPr id="26688" name="Freeform 70"/>
          <p:cNvSpPr>
            <a:spLocks/>
          </p:cNvSpPr>
          <p:nvPr/>
        </p:nvSpPr>
        <p:spPr bwMode="auto">
          <a:xfrm>
            <a:off x="5497513" y="4892675"/>
            <a:ext cx="144462" cy="1157288"/>
          </a:xfrm>
          <a:custGeom>
            <a:avLst/>
            <a:gdLst>
              <a:gd name="T0" fmla="*/ 0 w 461"/>
              <a:gd name="T1" fmla="*/ 2147483647 h 3686"/>
              <a:gd name="T2" fmla="*/ 0 w 461"/>
              <a:gd name="T3" fmla="*/ 0 h 3686"/>
              <a:gd name="T4" fmla="*/ 0 w 461"/>
              <a:gd name="T5" fmla="*/ 0 h 3686"/>
              <a:gd name="T6" fmla="*/ 2147483647 w 461"/>
              <a:gd name="T7" fmla="*/ 0 h 3686"/>
              <a:gd name="T8" fmla="*/ 2147483647 w 461"/>
              <a:gd name="T9" fmla="*/ 0 h 3686"/>
              <a:gd name="T10" fmla="*/ 2147483647 w 461"/>
              <a:gd name="T11" fmla="*/ 2147483647 h 3686"/>
              <a:gd name="T12" fmla="*/ 2147483647 w 461"/>
              <a:gd name="T13" fmla="*/ 2147483647 h 3686"/>
              <a:gd name="T14" fmla="*/ 0 w 461"/>
              <a:gd name="T15" fmla="*/ 2147483647 h 368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686"/>
              <a:gd name="T26" fmla="*/ 461 w 461"/>
              <a:gd name="T27" fmla="*/ 3686 h 3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686">
                <a:moveTo>
                  <a:pt x="0" y="3686"/>
                </a:moveTo>
                <a:lnTo>
                  <a:pt x="0" y="0"/>
                </a:lnTo>
                <a:lnTo>
                  <a:pt x="461" y="0"/>
                </a:lnTo>
                <a:lnTo>
                  <a:pt x="461" y="3686"/>
                </a:lnTo>
                <a:lnTo>
                  <a:pt x="0" y="3686"/>
                </a:lnTo>
              </a:path>
            </a:pathLst>
          </a:custGeom>
          <a:noFill/>
          <a:ln w="4763">
            <a:solidFill>
              <a:srgbClr val="0000F2"/>
            </a:solidFill>
            <a:round/>
            <a:headEnd/>
            <a:tailEnd/>
          </a:ln>
        </p:spPr>
        <p:txBody>
          <a:bodyPr/>
          <a:lstStyle/>
          <a:p>
            <a:endParaRPr lang="en-GB"/>
          </a:p>
        </p:txBody>
      </p:sp>
      <p:sp>
        <p:nvSpPr>
          <p:cNvPr id="26689" name="Freeform 71"/>
          <p:cNvSpPr>
            <a:spLocks/>
          </p:cNvSpPr>
          <p:nvPr/>
        </p:nvSpPr>
        <p:spPr bwMode="auto">
          <a:xfrm>
            <a:off x="5641975" y="4783138"/>
            <a:ext cx="146050" cy="1266825"/>
          </a:xfrm>
          <a:custGeom>
            <a:avLst/>
            <a:gdLst>
              <a:gd name="T0" fmla="*/ 0 w 461"/>
              <a:gd name="T1" fmla="*/ 2147483647 h 4032"/>
              <a:gd name="T2" fmla="*/ 0 w 461"/>
              <a:gd name="T3" fmla="*/ 0 h 4032"/>
              <a:gd name="T4" fmla="*/ 0 w 461"/>
              <a:gd name="T5" fmla="*/ 0 h 4032"/>
              <a:gd name="T6" fmla="*/ 2147483647 w 461"/>
              <a:gd name="T7" fmla="*/ 0 h 4032"/>
              <a:gd name="T8" fmla="*/ 2147483647 w 461"/>
              <a:gd name="T9" fmla="*/ 0 h 4032"/>
              <a:gd name="T10" fmla="*/ 2147483647 w 461"/>
              <a:gd name="T11" fmla="*/ 2147483647 h 4032"/>
              <a:gd name="T12" fmla="*/ 2147483647 w 461"/>
              <a:gd name="T13" fmla="*/ 2147483647 h 4032"/>
              <a:gd name="T14" fmla="*/ 0 w 461"/>
              <a:gd name="T15" fmla="*/ 2147483647 h 4032"/>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4032"/>
              <a:gd name="T26" fmla="*/ 461 w 461"/>
              <a:gd name="T27" fmla="*/ 4032 h 4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4032">
                <a:moveTo>
                  <a:pt x="0" y="4032"/>
                </a:moveTo>
                <a:lnTo>
                  <a:pt x="0" y="0"/>
                </a:lnTo>
                <a:lnTo>
                  <a:pt x="461" y="0"/>
                </a:lnTo>
                <a:lnTo>
                  <a:pt x="461" y="4032"/>
                </a:lnTo>
                <a:lnTo>
                  <a:pt x="0" y="4032"/>
                </a:lnTo>
              </a:path>
            </a:pathLst>
          </a:custGeom>
          <a:noFill/>
          <a:ln w="4763">
            <a:solidFill>
              <a:srgbClr val="0000F2"/>
            </a:solidFill>
            <a:round/>
            <a:headEnd/>
            <a:tailEnd/>
          </a:ln>
        </p:spPr>
        <p:txBody>
          <a:bodyPr/>
          <a:lstStyle/>
          <a:p>
            <a:endParaRPr lang="en-GB"/>
          </a:p>
        </p:txBody>
      </p:sp>
      <p:sp>
        <p:nvSpPr>
          <p:cNvPr id="26690" name="Freeform 72"/>
          <p:cNvSpPr>
            <a:spLocks/>
          </p:cNvSpPr>
          <p:nvPr/>
        </p:nvSpPr>
        <p:spPr bwMode="auto">
          <a:xfrm>
            <a:off x="5788025" y="5073650"/>
            <a:ext cx="144463" cy="976313"/>
          </a:xfrm>
          <a:custGeom>
            <a:avLst/>
            <a:gdLst>
              <a:gd name="T0" fmla="*/ 0 w 461"/>
              <a:gd name="T1" fmla="*/ 2147483647 h 3110"/>
              <a:gd name="T2" fmla="*/ 0 w 461"/>
              <a:gd name="T3" fmla="*/ 0 h 3110"/>
              <a:gd name="T4" fmla="*/ 0 w 461"/>
              <a:gd name="T5" fmla="*/ 0 h 3110"/>
              <a:gd name="T6" fmla="*/ 2147483647 w 461"/>
              <a:gd name="T7" fmla="*/ 0 h 3110"/>
              <a:gd name="T8" fmla="*/ 2147483647 w 461"/>
              <a:gd name="T9" fmla="*/ 0 h 3110"/>
              <a:gd name="T10" fmla="*/ 2147483647 w 461"/>
              <a:gd name="T11" fmla="*/ 2147483647 h 3110"/>
              <a:gd name="T12" fmla="*/ 2147483647 w 461"/>
              <a:gd name="T13" fmla="*/ 2147483647 h 3110"/>
              <a:gd name="T14" fmla="*/ 0 w 461"/>
              <a:gd name="T15" fmla="*/ 2147483647 h 311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110"/>
              <a:gd name="T26" fmla="*/ 461 w 461"/>
              <a:gd name="T27" fmla="*/ 3110 h 3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110">
                <a:moveTo>
                  <a:pt x="0" y="3110"/>
                </a:moveTo>
                <a:lnTo>
                  <a:pt x="0" y="0"/>
                </a:lnTo>
                <a:lnTo>
                  <a:pt x="461" y="0"/>
                </a:lnTo>
                <a:lnTo>
                  <a:pt x="461" y="3110"/>
                </a:lnTo>
                <a:lnTo>
                  <a:pt x="0" y="3110"/>
                </a:lnTo>
              </a:path>
            </a:pathLst>
          </a:custGeom>
          <a:noFill/>
          <a:ln w="4763">
            <a:solidFill>
              <a:srgbClr val="0000F2"/>
            </a:solidFill>
            <a:round/>
            <a:headEnd/>
            <a:tailEnd/>
          </a:ln>
        </p:spPr>
        <p:txBody>
          <a:bodyPr/>
          <a:lstStyle/>
          <a:p>
            <a:endParaRPr lang="en-GB"/>
          </a:p>
        </p:txBody>
      </p:sp>
      <p:sp>
        <p:nvSpPr>
          <p:cNvPr id="26691" name="Freeform 73"/>
          <p:cNvSpPr>
            <a:spLocks/>
          </p:cNvSpPr>
          <p:nvPr/>
        </p:nvSpPr>
        <p:spPr bwMode="auto">
          <a:xfrm>
            <a:off x="5932488" y="5326063"/>
            <a:ext cx="144462" cy="723900"/>
          </a:xfrm>
          <a:custGeom>
            <a:avLst/>
            <a:gdLst>
              <a:gd name="T0" fmla="*/ 0 w 460"/>
              <a:gd name="T1" fmla="*/ 2147483647 h 2304"/>
              <a:gd name="T2" fmla="*/ 0 w 460"/>
              <a:gd name="T3" fmla="*/ 0 h 2304"/>
              <a:gd name="T4" fmla="*/ 0 w 460"/>
              <a:gd name="T5" fmla="*/ 0 h 2304"/>
              <a:gd name="T6" fmla="*/ 2147483647 w 460"/>
              <a:gd name="T7" fmla="*/ 0 h 2304"/>
              <a:gd name="T8" fmla="*/ 2147483647 w 460"/>
              <a:gd name="T9" fmla="*/ 0 h 2304"/>
              <a:gd name="T10" fmla="*/ 2147483647 w 460"/>
              <a:gd name="T11" fmla="*/ 2147483647 h 2304"/>
              <a:gd name="T12" fmla="*/ 2147483647 w 460"/>
              <a:gd name="T13" fmla="*/ 2147483647 h 2304"/>
              <a:gd name="T14" fmla="*/ 0 w 460"/>
              <a:gd name="T15" fmla="*/ 2147483647 h 2304"/>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2304"/>
              <a:gd name="T26" fmla="*/ 460 w 460"/>
              <a:gd name="T27" fmla="*/ 2304 h 2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2304">
                <a:moveTo>
                  <a:pt x="0" y="2304"/>
                </a:moveTo>
                <a:lnTo>
                  <a:pt x="0" y="0"/>
                </a:lnTo>
                <a:lnTo>
                  <a:pt x="460" y="0"/>
                </a:lnTo>
                <a:lnTo>
                  <a:pt x="460" y="2304"/>
                </a:lnTo>
                <a:lnTo>
                  <a:pt x="0" y="2304"/>
                </a:lnTo>
              </a:path>
            </a:pathLst>
          </a:custGeom>
          <a:noFill/>
          <a:ln w="4763">
            <a:solidFill>
              <a:srgbClr val="0000F2"/>
            </a:solidFill>
            <a:round/>
            <a:headEnd/>
            <a:tailEnd/>
          </a:ln>
        </p:spPr>
        <p:txBody>
          <a:bodyPr/>
          <a:lstStyle/>
          <a:p>
            <a:endParaRPr lang="en-GB"/>
          </a:p>
        </p:txBody>
      </p:sp>
      <p:sp>
        <p:nvSpPr>
          <p:cNvPr id="26692" name="Freeform 74"/>
          <p:cNvSpPr>
            <a:spLocks/>
          </p:cNvSpPr>
          <p:nvPr/>
        </p:nvSpPr>
        <p:spPr bwMode="auto">
          <a:xfrm>
            <a:off x="6076950" y="5724525"/>
            <a:ext cx="144463" cy="325438"/>
          </a:xfrm>
          <a:custGeom>
            <a:avLst/>
            <a:gdLst>
              <a:gd name="T0" fmla="*/ 0 w 461"/>
              <a:gd name="T1" fmla="*/ 2147483647 h 1036"/>
              <a:gd name="T2" fmla="*/ 0 w 461"/>
              <a:gd name="T3" fmla="*/ 0 h 1036"/>
              <a:gd name="T4" fmla="*/ 0 w 461"/>
              <a:gd name="T5" fmla="*/ 0 h 1036"/>
              <a:gd name="T6" fmla="*/ 2147483647 w 461"/>
              <a:gd name="T7" fmla="*/ 0 h 1036"/>
              <a:gd name="T8" fmla="*/ 2147483647 w 461"/>
              <a:gd name="T9" fmla="*/ 0 h 1036"/>
              <a:gd name="T10" fmla="*/ 2147483647 w 461"/>
              <a:gd name="T11" fmla="*/ 2147483647 h 1036"/>
              <a:gd name="T12" fmla="*/ 2147483647 w 461"/>
              <a:gd name="T13" fmla="*/ 2147483647 h 1036"/>
              <a:gd name="T14" fmla="*/ 0 w 461"/>
              <a:gd name="T15" fmla="*/ 2147483647 h 103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036"/>
              <a:gd name="T26" fmla="*/ 461 w 461"/>
              <a:gd name="T27" fmla="*/ 1036 h 10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036">
                <a:moveTo>
                  <a:pt x="0" y="1036"/>
                </a:moveTo>
                <a:lnTo>
                  <a:pt x="0" y="0"/>
                </a:lnTo>
                <a:lnTo>
                  <a:pt x="461" y="0"/>
                </a:lnTo>
                <a:lnTo>
                  <a:pt x="461" y="1036"/>
                </a:lnTo>
                <a:lnTo>
                  <a:pt x="0" y="1036"/>
                </a:lnTo>
              </a:path>
            </a:pathLst>
          </a:custGeom>
          <a:noFill/>
          <a:ln w="4763">
            <a:solidFill>
              <a:srgbClr val="0000F2"/>
            </a:solidFill>
            <a:round/>
            <a:headEnd/>
            <a:tailEnd/>
          </a:ln>
        </p:spPr>
        <p:txBody>
          <a:bodyPr/>
          <a:lstStyle/>
          <a:p>
            <a:endParaRPr lang="en-GB"/>
          </a:p>
        </p:txBody>
      </p:sp>
      <p:sp>
        <p:nvSpPr>
          <p:cNvPr id="26693" name="Freeform 75"/>
          <p:cNvSpPr>
            <a:spLocks/>
          </p:cNvSpPr>
          <p:nvPr/>
        </p:nvSpPr>
        <p:spPr bwMode="auto">
          <a:xfrm>
            <a:off x="6221413" y="5797550"/>
            <a:ext cx="144462" cy="252413"/>
          </a:xfrm>
          <a:custGeom>
            <a:avLst/>
            <a:gdLst>
              <a:gd name="T0" fmla="*/ 0 w 461"/>
              <a:gd name="T1" fmla="*/ 2147483647 h 806"/>
              <a:gd name="T2" fmla="*/ 0 w 461"/>
              <a:gd name="T3" fmla="*/ 0 h 806"/>
              <a:gd name="T4" fmla="*/ 0 w 461"/>
              <a:gd name="T5" fmla="*/ 0 h 806"/>
              <a:gd name="T6" fmla="*/ 2147483647 w 461"/>
              <a:gd name="T7" fmla="*/ 0 h 806"/>
              <a:gd name="T8" fmla="*/ 2147483647 w 461"/>
              <a:gd name="T9" fmla="*/ 0 h 806"/>
              <a:gd name="T10" fmla="*/ 2147483647 w 461"/>
              <a:gd name="T11" fmla="*/ 2147483647 h 806"/>
              <a:gd name="T12" fmla="*/ 2147483647 w 461"/>
              <a:gd name="T13" fmla="*/ 2147483647 h 806"/>
              <a:gd name="T14" fmla="*/ 0 w 461"/>
              <a:gd name="T15" fmla="*/ 2147483647 h 806"/>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806"/>
              <a:gd name="T26" fmla="*/ 461 w 461"/>
              <a:gd name="T27" fmla="*/ 806 h 8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806">
                <a:moveTo>
                  <a:pt x="0" y="806"/>
                </a:moveTo>
                <a:lnTo>
                  <a:pt x="0" y="0"/>
                </a:lnTo>
                <a:lnTo>
                  <a:pt x="461" y="0"/>
                </a:lnTo>
                <a:lnTo>
                  <a:pt x="461" y="806"/>
                </a:lnTo>
                <a:lnTo>
                  <a:pt x="0" y="806"/>
                </a:lnTo>
              </a:path>
            </a:pathLst>
          </a:custGeom>
          <a:noFill/>
          <a:ln w="4763">
            <a:solidFill>
              <a:srgbClr val="0000F2"/>
            </a:solidFill>
            <a:round/>
            <a:headEnd/>
            <a:tailEnd/>
          </a:ln>
        </p:spPr>
        <p:txBody>
          <a:bodyPr/>
          <a:lstStyle/>
          <a:p>
            <a:endParaRPr lang="en-GB"/>
          </a:p>
        </p:txBody>
      </p:sp>
      <p:sp>
        <p:nvSpPr>
          <p:cNvPr id="26694" name="Freeform 76"/>
          <p:cNvSpPr>
            <a:spLocks/>
          </p:cNvSpPr>
          <p:nvPr/>
        </p:nvSpPr>
        <p:spPr bwMode="auto">
          <a:xfrm>
            <a:off x="6365875" y="5832475"/>
            <a:ext cx="146050" cy="217488"/>
          </a:xfrm>
          <a:custGeom>
            <a:avLst/>
            <a:gdLst>
              <a:gd name="T0" fmla="*/ 0 w 461"/>
              <a:gd name="T1" fmla="*/ 2147483647 h 691"/>
              <a:gd name="T2" fmla="*/ 0 w 461"/>
              <a:gd name="T3" fmla="*/ 0 h 691"/>
              <a:gd name="T4" fmla="*/ 0 w 461"/>
              <a:gd name="T5" fmla="*/ 0 h 691"/>
              <a:gd name="T6" fmla="*/ 2147483647 w 461"/>
              <a:gd name="T7" fmla="*/ 0 h 691"/>
              <a:gd name="T8" fmla="*/ 2147483647 w 461"/>
              <a:gd name="T9" fmla="*/ 0 h 691"/>
              <a:gd name="T10" fmla="*/ 2147483647 w 461"/>
              <a:gd name="T11" fmla="*/ 2147483647 h 691"/>
              <a:gd name="T12" fmla="*/ 2147483647 w 461"/>
              <a:gd name="T13" fmla="*/ 2147483647 h 691"/>
              <a:gd name="T14" fmla="*/ 0 w 461"/>
              <a:gd name="T15" fmla="*/ 2147483647 h 691"/>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691"/>
              <a:gd name="T26" fmla="*/ 461 w 461"/>
              <a:gd name="T27" fmla="*/ 691 h 6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691">
                <a:moveTo>
                  <a:pt x="0" y="691"/>
                </a:moveTo>
                <a:lnTo>
                  <a:pt x="0" y="0"/>
                </a:lnTo>
                <a:lnTo>
                  <a:pt x="461" y="0"/>
                </a:lnTo>
                <a:lnTo>
                  <a:pt x="461" y="691"/>
                </a:lnTo>
                <a:lnTo>
                  <a:pt x="0" y="691"/>
                </a:lnTo>
              </a:path>
            </a:pathLst>
          </a:custGeom>
          <a:noFill/>
          <a:ln w="4763">
            <a:solidFill>
              <a:srgbClr val="0000F2"/>
            </a:solidFill>
            <a:round/>
            <a:headEnd/>
            <a:tailEnd/>
          </a:ln>
        </p:spPr>
        <p:txBody>
          <a:bodyPr/>
          <a:lstStyle/>
          <a:p>
            <a:endParaRPr lang="en-GB"/>
          </a:p>
        </p:txBody>
      </p:sp>
      <p:sp>
        <p:nvSpPr>
          <p:cNvPr id="26695" name="Freeform 77"/>
          <p:cNvSpPr>
            <a:spLocks/>
          </p:cNvSpPr>
          <p:nvPr/>
        </p:nvSpPr>
        <p:spPr bwMode="auto">
          <a:xfrm>
            <a:off x="6511925" y="5688013"/>
            <a:ext cx="144463" cy="361950"/>
          </a:xfrm>
          <a:custGeom>
            <a:avLst/>
            <a:gdLst>
              <a:gd name="T0" fmla="*/ 0 w 461"/>
              <a:gd name="T1" fmla="*/ 2147483647 h 1152"/>
              <a:gd name="T2" fmla="*/ 0 w 461"/>
              <a:gd name="T3" fmla="*/ 0 h 1152"/>
              <a:gd name="T4" fmla="*/ 0 w 461"/>
              <a:gd name="T5" fmla="*/ 0 h 1152"/>
              <a:gd name="T6" fmla="*/ 2147483647 w 461"/>
              <a:gd name="T7" fmla="*/ 0 h 1152"/>
              <a:gd name="T8" fmla="*/ 2147483647 w 461"/>
              <a:gd name="T9" fmla="*/ 0 h 1152"/>
              <a:gd name="T10" fmla="*/ 2147483647 w 461"/>
              <a:gd name="T11" fmla="*/ 2147483647 h 1152"/>
              <a:gd name="T12" fmla="*/ 2147483647 w 461"/>
              <a:gd name="T13" fmla="*/ 2147483647 h 1152"/>
              <a:gd name="T14" fmla="*/ 0 w 461"/>
              <a:gd name="T15" fmla="*/ 2147483647 h 1152"/>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2"/>
              <a:gd name="T26" fmla="*/ 461 w 461"/>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2">
                <a:moveTo>
                  <a:pt x="0" y="1152"/>
                </a:moveTo>
                <a:lnTo>
                  <a:pt x="0" y="0"/>
                </a:lnTo>
                <a:lnTo>
                  <a:pt x="461" y="0"/>
                </a:lnTo>
                <a:lnTo>
                  <a:pt x="461" y="1152"/>
                </a:lnTo>
                <a:lnTo>
                  <a:pt x="0" y="1152"/>
                </a:lnTo>
              </a:path>
            </a:pathLst>
          </a:custGeom>
          <a:noFill/>
          <a:ln w="4763">
            <a:solidFill>
              <a:srgbClr val="0000F2"/>
            </a:solidFill>
            <a:round/>
            <a:headEnd/>
            <a:tailEnd/>
          </a:ln>
        </p:spPr>
        <p:txBody>
          <a:bodyPr/>
          <a:lstStyle/>
          <a:p>
            <a:endParaRPr lang="en-GB"/>
          </a:p>
        </p:txBody>
      </p:sp>
      <p:sp>
        <p:nvSpPr>
          <p:cNvPr id="26696" name="Freeform 78"/>
          <p:cNvSpPr>
            <a:spLocks/>
          </p:cNvSpPr>
          <p:nvPr/>
        </p:nvSpPr>
        <p:spPr bwMode="auto">
          <a:xfrm>
            <a:off x="6656388" y="5868988"/>
            <a:ext cx="144462" cy="180975"/>
          </a:xfrm>
          <a:custGeom>
            <a:avLst/>
            <a:gdLst>
              <a:gd name="T0" fmla="*/ 0 w 460"/>
              <a:gd name="T1" fmla="*/ 2147483647 h 576"/>
              <a:gd name="T2" fmla="*/ 0 w 460"/>
              <a:gd name="T3" fmla="*/ 0 h 576"/>
              <a:gd name="T4" fmla="*/ 0 w 460"/>
              <a:gd name="T5" fmla="*/ 0 h 576"/>
              <a:gd name="T6" fmla="*/ 2147483647 w 460"/>
              <a:gd name="T7" fmla="*/ 0 h 576"/>
              <a:gd name="T8" fmla="*/ 2147483647 w 460"/>
              <a:gd name="T9" fmla="*/ 0 h 576"/>
              <a:gd name="T10" fmla="*/ 2147483647 w 460"/>
              <a:gd name="T11" fmla="*/ 2147483647 h 576"/>
              <a:gd name="T12" fmla="*/ 2147483647 w 460"/>
              <a:gd name="T13" fmla="*/ 2147483647 h 576"/>
              <a:gd name="T14" fmla="*/ 0 w 4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576"/>
              <a:gd name="T26" fmla="*/ 460 w 4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576">
                <a:moveTo>
                  <a:pt x="0" y="576"/>
                </a:moveTo>
                <a:lnTo>
                  <a:pt x="0" y="0"/>
                </a:lnTo>
                <a:lnTo>
                  <a:pt x="460" y="0"/>
                </a:lnTo>
                <a:lnTo>
                  <a:pt x="460" y="576"/>
                </a:lnTo>
                <a:lnTo>
                  <a:pt x="0" y="576"/>
                </a:lnTo>
              </a:path>
            </a:pathLst>
          </a:custGeom>
          <a:noFill/>
          <a:ln w="4763">
            <a:solidFill>
              <a:srgbClr val="0000F2"/>
            </a:solidFill>
            <a:round/>
            <a:headEnd/>
            <a:tailEnd/>
          </a:ln>
        </p:spPr>
        <p:txBody>
          <a:bodyPr/>
          <a:lstStyle/>
          <a:p>
            <a:endParaRPr lang="en-GB"/>
          </a:p>
        </p:txBody>
      </p:sp>
      <p:sp>
        <p:nvSpPr>
          <p:cNvPr id="26697" name="Freeform 79"/>
          <p:cNvSpPr>
            <a:spLocks/>
          </p:cNvSpPr>
          <p:nvPr/>
        </p:nvSpPr>
        <p:spPr bwMode="auto">
          <a:xfrm>
            <a:off x="6800850" y="5942013"/>
            <a:ext cx="144463" cy="107950"/>
          </a:xfrm>
          <a:custGeom>
            <a:avLst/>
            <a:gdLst>
              <a:gd name="T0" fmla="*/ 0 w 461"/>
              <a:gd name="T1" fmla="*/ 2147483647 h 345"/>
              <a:gd name="T2" fmla="*/ 0 w 461"/>
              <a:gd name="T3" fmla="*/ 0 h 345"/>
              <a:gd name="T4" fmla="*/ 0 w 461"/>
              <a:gd name="T5" fmla="*/ 0 h 345"/>
              <a:gd name="T6" fmla="*/ 2147483647 w 461"/>
              <a:gd name="T7" fmla="*/ 0 h 345"/>
              <a:gd name="T8" fmla="*/ 2147483647 w 461"/>
              <a:gd name="T9" fmla="*/ 0 h 345"/>
              <a:gd name="T10" fmla="*/ 2147483647 w 461"/>
              <a:gd name="T11" fmla="*/ 2147483647 h 345"/>
              <a:gd name="T12" fmla="*/ 2147483647 w 461"/>
              <a:gd name="T13" fmla="*/ 2147483647 h 345"/>
              <a:gd name="T14" fmla="*/ 0 w 461"/>
              <a:gd name="T15" fmla="*/ 2147483647 h 34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345"/>
              <a:gd name="T26" fmla="*/ 461 w 461"/>
              <a:gd name="T27" fmla="*/ 345 h 3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345">
                <a:moveTo>
                  <a:pt x="0" y="345"/>
                </a:moveTo>
                <a:lnTo>
                  <a:pt x="0" y="0"/>
                </a:lnTo>
                <a:lnTo>
                  <a:pt x="461" y="0"/>
                </a:lnTo>
                <a:lnTo>
                  <a:pt x="461" y="345"/>
                </a:lnTo>
                <a:lnTo>
                  <a:pt x="0" y="345"/>
                </a:lnTo>
              </a:path>
            </a:pathLst>
          </a:custGeom>
          <a:noFill/>
          <a:ln w="4763">
            <a:solidFill>
              <a:srgbClr val="0000F2"/>
            </a:solidFill>
            <a:round/>
            <a:headEnd/>
            <a:tailEnd/>
          </a:ln>
        </p:spPr>
        <p:txBody>
          <a:bodyPr/>
          <a:lstStyle/>
          <a:p>
            <a:endParaRPr lang="en-GB"/>
          </a:p>
        </p:txBody>
      </p:sp>
      <p:sp>
        <p:nvSpPr>
          <p:cNvPr id="26698" name="Freeform 80"/>
          <p:cNvSpPr>
            <a:spLocks/>
          </p:cNvSpPr>
          <p:nvPr/>
        </p:nvSpPr>
        <p:spPr bwMode="auto">
          <a:xfrm>
            <a:off x="6945313" y="5905500"/>
            <a:ext cx="144462" cy="144463"/>
          </a:xfrm>
          <a:custGeom>
            <a:avLst/>
            <a:gdLst>
              <a:gd name="T0" fmla="*/ 0 w 461"/>
              <a:gd name="T1" fmla="*/ 2147483647 h 460"/>
              <a:gd name="T2" fmla="*/ 0 w 461"/>
              <a:gd name="T3" fmla="*/ 0 h 460"/>
              <a:gd name="T4" fmla="*/ 0 w 461"/>
              <a:gd name="T5" fmla="*/ 0 h 460"/>
              <a:gd name="T6" fmla="*/ 2147483647 w 461"/>
              <a:gd name="T7" fmla="*/ 0 h 460"/>
              <a:gd name="T8" fmla="*/ 2147483647 w 461"/>
              <a:gd name="T9" fmla="*/ 0 h 460"/>
              <a:gd name="T10" fmla="*/ 2147483647 w 461"/>
              <a:gd name="T11" fmla="*/ 2147483647 h 460"/>
              <a:gd name="T12" fmla="*/ 2147483647 w 461"/>
              <a:gd name="T13" fmla="*/ 2147483647 h 460"/>
              <a:gd name="T14" fmla="*/ 0 w 461"/>
              <a:gd name="T15" fmla="*/ 2147483647 h 460"/>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460"/>
              <a:gd name="T26" fmla="*/ 461 w 461"/>
              <a:gd name="T27" fmla="*/ 460 h 4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460">
                <a:moveTo>
                  <a:pt x="0" y="460"/>
                </a:moveTo>
                <a:lnTo>
                  <a:pt x="0" y="0"/>
                </a:lnTo>
                <a:lnTo>
                  <a:pt x="461" y="0"/>
                </a:lnTo>
                <a:lnTo>
                  <a:pt x="461" y="460"/>
                </a:lnTo>
                <a:lnTo>
                  <a:pt x="0" y="460"/>
                </a:lnTo>
              </a:path>
            </a:pathLst>
          </a:custGeom>
          <a:noFill/>
          <a:ln w="4763">
            <a:solidFill>
              <a:srgbClr val="0000F2"/>
            </a:solidFill>
            <a:round/>
            <a:headEnd/>
            <a:tailEnd/>
          </a:ln>
        </p:spPr>
        <p:txBody>
          <a:bodyPr/>
          <a:lstStyle/>
          <a:p>
            <a:endParaRPr lang="en-GB"/>
          </a:p>
        </p:txBody>
      </p:sp>
      <p:sp>
        <p:nvSpPr>
          <p:cNvPr id="26699" name="Freeform 81"/>
          <p:cNvSpPr>
            <a:spLocks/>
          </p:cNvSpPr>
          <p:nvPr/>
        </p:nvSpPr>
        <p:spPr bwMode="auto">
          <a:xfrm>
            <a:off x="7089775" y="6013450"/>
            <a:ext cx="146050"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6700" name="Freeform 82"/>
          <p:cNvSpPr>
            <a:spLocks/>
          </p:cNvSpPr>
          <p:nvPr/>
        </p:nvSpPr>
        <p:spPr bwMode="auto">
          <a:xfrm>
            <a:off x="7235825"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6701" name="Freeform 83"/>
          <p:cNvSpPr>
            <a:spLocks/>
          </p:cNvSpPr>
          <p:nvPr/>
        </p:nvSpPr>
        <p:spPr bwMode="auto">
          <a:xfrm>
            <a:off x="7380288" y="6049963"/>
            <a:ext cx="144462" cy="1587"/>
          </a:xfrm>
          <a:custGeom>
            <a:avLst/>
            <a:gdLst>
              <a:gd name="T0" fmla="*/ 0 w 460"/>
              <a:gd name="T1" fmla="*/ 0 h 1587"/>
              <a:gd name="T2" fmla="*/ 0 w 460"/>
              <a:gd name="T3" fmla="*/ 0 h 1587"/>
              <a:gd name="T4" fmla="*/ 0 w 460"/>
              <a:gd name="T5" fmla="*/ 0 h 1587"/>
              <a:gd name="T6" fmla="*/ 2147483647 w 460"/>
              <a:gd name="T7" fmla="*/ 0 h 1587"/>
              <a:gd name="T8" fmla="*/ 2147483647 w 460"/>
              <a:gd name="T9" fmla="*/ 0 h 1587"/>
              <a:gd name="T10" fmla="*/ 2147483647 w 460"/>
              <a:gd name="T11" fmla="*/ 0 h 1587"/>
              <a:gd name="T12" fmla="*/ 2147483647 w 460"/>
              <a:gd name="T13" fmla="*/ 0 h 1587"/>
              <a:gd name="T14" fmla="*/ 0 w 460"/>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0"/>
              <a:gd name="T25" fmla="*/ 0 h 1587"/>
              <a:gd name="T26" fmla="*/ 460 w 460"/>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0" h="1587">
                <a:moveTo>
                  <a:pt x="0" y="0"/>
                </a:moveTo>
                <a:lnTo>
                  <a:pt x="0" y="0"/>
                </a:lnTo>
                <a:lnTo>
                  <a:pt x="460" y="0"/>
                </a:lnTo>
                <a:lnTo>
                  <a:pt x="0" y="0"/>
                </a:lnTo>
              </a:path>
            </a:pathLst>
          </a:custGeom>
          <a:noFill/>
          <a:ln w="4763">
            <a:solidFill>
              <a:srgbClr val="0000F2"/>
            </a:solidFill>
            <a:round/>
            <a:headEnd/>
            <a:tailEnd/>
          </a:ln>
        </p:spPr>
        <p:txBody>
          <a:bodyPr/>
          <a:lstStyle/>
          <a:p>
            <a:endParaRPr lang="en-GB"/>
          </a:p>
        </p:txBody>
      </p:sp>
      <p:sp>
        <p:nvSpPr>
          <p:cNvPr id="26702" name="Freeform 84"/>
          <p:cNvSpPr>
            <a:spLocks/>
          </p:cNvSpPr>
          <p:nvPr/>
        </p:nvSpPr>
        <p:spPr bwMode="auto">
          <a:xfrm>
            <a:off x="7524750"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6703" name="Freeform 85"/>
          <p:cNvSpPr>
            <a:spLocks/>
          </p:cNvSpPr>
          <p:nvPr/>
        </p:nvSpPr>
        <p:spPr bwMode="auto">
          <a:xfrm>
            <a:off x="7669213" y="6013450"/>
            <a:ext cx="144462"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6704" name="Freeform 86"/>
          <p:cNvSpPr>
            <a:spLocks/>
          </p:cNvSpPr>
          <p:nvPr/>
        </p:nvSpPr>
        <p:spPr bwMode="auto">
          <a:xfrm>
            <a:off x="7813675" y="6049963"/>
            <a:ext cx="146050"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6705" name="Freeform 87"/>
          <p:cNvSpPr>
            <a:spLocks/>
          </p:cNvSpPr>
          <p:nvPr/>
        </p:nvSpPr>
        <p:spPr bwMode="auto">
          <a:xfrm>
            <a:off x="7959725" y="6049963"/>
            <a:ext cx="144463" cy="1587"/>
          </a:xfrm>
          <a:custGeom>
            <a:avLst/>
            <a:gdLst>
              <a:gd name="T0" fmla="*/ 0 w 461"/>
              <a:gd name="T1" fmla="*/ 0 h 1587"/>
              <a:gd name="T2" fmla="*/ 0 w 461"/>
              <a:gd name="T3" fmla="*/ 0 h 1587"/>
              <a:gd name="T4" fmla="*/ 0 w 461"/>
              <a:gd name="T5" fmla="*/ 0 h 1587"/>
              <a:gd name="T6" fmla="*/ 2147483647 w 461"/>
              <a:gd name="T7" fmla="*/ 0 h 1587"/>
              <a:gd name="T8" fmla="*/ 2147483647 w 461"/>
              <a:gd name="T9" fmla="*/ 0 h 1587"/>
              <a:gd name="T10" fmla="*/ 2147483647 w 461"/>
              <a:gd name="T11" fmla="*/ 0 h 1587"/>
              <a:gd name="T12" fmla="*/ 2147483647 w 461"/>
              <a:gd name="T13" fmla="*/ 0 h 1587"/>
              <a:gd name="T14" fmla="*/ 0 w 461"/>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587"/>
              <a:gd name="T26" fmla="*/ 461 w 461"/>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587">
                <a:moveTo>
                  <a:pt x="0" y="0"/>
                </a:moveTo>
                <a:lnTo>
                  <a:pt x="0" y="0"/>
                </a:lnTo>
                <a:lnTo>
                  <a:pt x="461" y="0"/>
                </a:lnTo>
                <a:lnTo>
                  <a:pt x="0" y="0"/>
                </a:lnTo>
              </a:path>
            </a:pathLst>
          </a:custGeom>
          <a:noFill/>
          <a:ln w="4763">
            <a:solidFill>
              <a:srgbClr val="0000F2"/>
            </a:solidFill>
            <a:round/>
            <a:headEnd/>
            <a:tailEnd/>
          </a:ln>
        </p:spPr>
        <p:txBody>
          <a:bodyPr/>
          <a:lstStyle/>
          <a:p>
            <a:endParaRPr lang="en-GB"/>
          </a:p>
        </p:txBody>
      </p:sp>
      <p:sp>
        <p:nvSpPr>
          <p:cNvPr id="26706" name="Freeform 88"/>
          <p:cNvSpPr>
            <a:spLocks/>
          </p:cNvSpPr>
          <p:nvPr/>
        </p:nvSpPr>
        <p:spPr bwMode="auto">
          <a:xfrm>
            <a:off x="8104188" y="6013450"/>
            <a:ext cx="144462" cy="36513"/>
          </a:xfrm>
          <a:custGeom>
            <a:avLst/>
            <a:gdLst>
              <a:gd name="T0" fmla="*/ 0 w 461"/>
              <a:gd name="T1" fmla="*/ 2147483647 h 115"/>
              <a:gd name="T2" fmla="*/ 0 w 461"/>
              <a:gd name="T3" fmla="*/ 0 h 115"/>
              <a:gd name="T4" fmla="*/ 0 w 461"/>
              <a:gd name="T5" fmla="*/ 0 h 115"/>
              <a:gd name="T6" fmla="*/ 2147483647 w 461"/>
              <a:gd name="T7" fmla="*/ 0 h 115"/>
              <a:gd name="T8" fmla="*/ 2147483647 w 461"/>
              <a:gd name="T9" fmla="*/ 0 h 115"/>
              <a:gd name="T10" fmla="*/ 2147483647 w 461"/>
              <a:gd name="T11" fmla="*/ 2147483647 h 115"/>
              <a:gd name="T12" fmla="*/ 2147483647 w 461"/>
              <a:gd name="T13" fmla="*/ 2147483647 h 115"/>
              <a:gd name="T14" fmla="*/ 0 w 461"/>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461"/>
              <a:gd name="T25" fmla="*/ 0 h 115"/>
              <a:gd name="T26" fmla="*/ 461 w 461"/>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1" h="115">
                <a:moveTo>
                  <a:pt x="0" y="115"/>
                </a:moveTo>
                <a:lnTo>
                  <a:pt x="0" y="0"/>
                </a:lnTo>
                <a:lnTo>
                  <a:pt x="461" y="0"/>
                </a:lnTo>
                <a:lnTo>
                  <a:pt x="461" y="115"/>
                </a:lnTo>
                <a:lnTo>
                  <a:pt x="0" y="115"/>
                </a:lnTo>
              </a:path>
            </a:pathLst>
          </a:custGeom>
          <a:noFill/>
          <a:ln w="4763">
            <a:solidFill>
              <a:srgbClr val="0000F2"/>
            </a:solidFill>
            <a:round/>
            <a:headEnd/>
            <a:tailEnd/>
          </a:ln>
        </p:spPr>
        <p:txBody>
          <a:bodyPr/>
          <a:lstStyle/>
          <a:p>
            <a:endParaRPr lang="en-GB"/>
          </a:p>
        </p:txBody>
      </p:sp>
      <p:sp>
        <p:nvSpPr>
          <p:cNvPr id="26707" name="Text Box 10"/>
          <p:cNvSpPr txBox="1">
            <a:spLocks noChangeArrowheads="1"/>
          </p:cNvSpPr>
          <p:nvPr/>
        </p:nvSpPr>
        <p:spPr bwMode="auto">
          <a:xfrm>
            <a:off x="5562600" y="6400800"/>
            <a:ext cx="1752600" cy="304800"/>
          </a:xfrm>
          <a:prstGeom prst="rect">
            <a:avLst/>
          </a:prstGeom>
          <a:solidFill>
            <a:schemeClr val="bg1"/>
          </a:solidFill>
          <a:ln w="9525">
            <a:noFill/>
            <a:miter lim="800000"/>
            <a:headEnd/>
            <a:tailEnd/>
          </a:ln>
        </p:spPr>
        <p:txBody>
          <a:bodyPr>
            <a:spAutoFit/>
          </a:bodyPr>
          <a:lstStyle/>
          <a:p>
            <a:pPr>
              <a:spcBef>
                <a:spcPct val="50000"/>
              </a:spcBef>
            </a:pPr>
            <a:r>
              <a:rPr lang="en-US" sz="1400">
                <a:latin typeface="Arial" charset="0"/>
              </a:rPr>
              <a:t>Number of Seeds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8371" name="Rectangle 2"/>
          <p:cNvSpPr>
            <a:spLocks noGrp="1" noChangeArrowheads="1"/>
          </p:cNvSpPr>
          <p:nvPr>
            <p:ph type="title"/>
          </p:nvPr>
        </p:nvSpPr>
        <p:spPr/>
        <p:txBody>
          <a:bodyPr/>
          <a:lstStyle/>
          <a:p>
            <a:pPr eaLnBrk="1" hangingPunct="1"/>
            <a:r>
              <a:rPr lang="en-US" smtClean="0"/>
              <a:t>Negative binomial</a:t>
            </a:r>
          </a:p>
        </p:txBody>
      </p:sp>
      <p:pic>
        <p:nvPicPr>
          <p:cNvPr id="58372" name="Picture 4"/>
          <p:cNvPicPr>
            <a:picLocks noChangeAspect="1" noChangeArrowheads="1"/>
          </p:cNvPicPr>
          <p:nvPr/>
        </p:nvPicPr>
        <p:blipFill>
          <a:blip r:embed="rId3" cstate="print"/>
          <a:srcRect/>
          <a:stretch>
            <a:fillRect/>
          </a:stretch>
        </p:blipFill>
        <p:spPr bwMode="auto">
          <a:xfrm>
            <a:off x="1657350" y="1447800"/>
            <a:ext cx="58293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9" name="Straight Connector 120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652" name="Rectangle 11"/>
          <p:cNvSpPr>
            <a:spLocks noChangeArrowheads="1"/>
          </p:cNvSpPr>
          <p:nvPr/>
        </p:nvSpPr>
        <p:spPr bwMode="auto">
          <a:xfrm>
            <a:off x="1030288" y="1219200"/>
            <a:ext cx="7083425" cy="4732338"/>
          </a:xfrm>
          <a:prstGeom prst="rect">
            <a:avLst/>
          </a:prstGeom>
          <a:solidFill>
            <a:srgbClr val="FFFFFF"/>
          </a:solidFill>
          <a:ln w="9525">
            <a:noFill/>
            <a:miter lim="800000"/>
            <a:headEnd/>
            <a:tailEnd/>
          </a:ln>
        </p:spPr>
        <p:txBody>
          <a:bodyPr/>
          <a:lstStyle/>
          <a:p>
            <a:endParaRPr lang="en-US"/>
          </a:p>
        </p:txBody>
      </p:sp>
      <p:sp>
        <p:nvSpPr>
          <p:cNvPr id="27653" name="Rectangle 1165"/>
          <p:cNvSpPr>
            <a:spLocks noChangeArrowheads="1"/>
          </p:cNvSpPr>
          <p:nvPr/>
        </p:nvSpPr>
        <p:spPr bwMode="auto">
          <a:xfrm>
            <a:off x="2805113" y="2636838"/>
            <a:ext cx="3519487" cy="334962"/>
          </a:xfrm>
          <a:prstGeom prst="rect">
            <a:avLst/>
          </a:prstGeom>
          <a:noFill/>
          <a:ln w="9525">
            <a:noFill/>
            <a:miter lim="800000"/>
            <a:headEnd/>
            <a:tailEnd/>
          </a:ln>
        </p:spPr>
        <p:txBody>
          <a:bodyPr wrap="none" lIns="0" tIns="0" rIns="0" bIns="0">
            <a:spAutoFit/>
          </a:bodyPr>
          <a:lstStyle/>
          <a:p>
            <a:r>
              <a:rPr lang="en-US" sz="2200" b="1">
                <a:solidFill>
                  <a:srgbClr val="000000"/>
                </a:solidFill>
                <a:latin typeface="Arial" charset="0"/>
              </a:rPr>
              <a:t>Normal PDF with mean = 0</a:t>
            </a:r>
            <a:endParaRPr lang="en-US" sz="2200">
              <a:latin typeface="Times New Roman" pitchFamily="18" charset="0"/>
            </a:endParaRPr>
          </a:p>
        </p:txBody>
      </p:sp>
      <p:grpSp>
        <p:nvGrpSpPr>
          <p:cNvPr id="27654" name="Group 1215"/>
          <p:cNvGrpSpPr>
            <a:grpSpLocks/>
          </p:cNvGrpSpPr>
          <p:nvPr/>
        </p:nvGrpSpPr>
        <p:grpSpPr bwMode="auto">
          <a:xfrm>
            <a:off x="1323975" y="3095625"/>
            <a:ext cx="6904038" cy="3575050"/>
            <a:chOff x="834" y="1950"/>
            <a:chExt cx="4349" cy="2252"/>
          </a:xfrm>
        </p:grpSpPr>
        <p:sp>
          <p:nvSpPr>
            <p:cNvPr id="27657" name="Rectangle 12"/>
            <p:cNvSpPr>
              <a:spLocks noChangeArrowheads="1"/>
            </p:cNvSpPr>
            <p:nvPr/>
          </p:nvSpPr>
          <p:spPr bwMode="auto">
            <a:xfrm>
              <a:off x="1358" y="2036"/>
              <a:ext cx="2628" cy="1585"/>
            </a:xfrm>
            <a:prstGeom prst="rect">
              <a:avLst/>
            </a:prstGeom>
            <a:noFill/>
            <a:ln w="9525">
              <a:noFill/>
              <a:miter lim="800000"/>
              <a:headEnd/>
              <a:tailEnd/>
            </a:ln>
          </p:spPr>
          <p:txBody>
            <a:bodyPr/>
            <a:lstStyle/>
            <a:p>
              <a:endParaRPr lang="en-US"/>
            </a:p>
          </p:txBody>
        </p:sp>
        <p:sp>
          <p:nvSpPr>
            <p:cNvPr id="27658" name="Rectangle 13"/>
            <p:cNvSpPr>
              <a:spLocks noChangeArrowheads="1"/>
            </p:cNvSpPr>
            <p:nvPr/>
          </p:nvSpPr>
          <p:spPr bwMode="auto">
            <a:xfrm>
              <a:off x="1358" y="2036"/>
              <a:ext cx="2628" cy="1585"/>
            </a:xfrm>
            <a:prstGeom prst="rect">
              <a:avLst/>
            </a:prstGeom>
            <a:noFill/>
            <a:ln w="7938">
              <a:solidFill>
                <a:srgbClr val="808080"/>
              </a:solidFill>
              <a:miter lim="800000"/>
              <a:headEnd/>
              <a:tailEnd/>
            </a:ln>
          </p:spPr>
          <p:txBody>
            <a:bodyPr/>
            <a:lstStyle/>
            <a:p>
              <a:endParaRPr lang="en-US"/>
            </a:p>
          </p:txBody>
        </p:sp>
        <p:sp>
          <p:nvSpPr>
            <p:cNvPr id="27659" name="Line 14"/>
            <p:cNvSpPr>
              <a:spLocks noChangeShapeType="1"/>
            </p:cNvSpPr>
            <p:nvPr/>
          </p:nvSpPr>
          <p:spPr bwMode="auto">
            <a:xfrm>
              <a:off x="1358" y="2036"/>
              <a:ext cx="1" cy="1585"/>
            </a:xfrm>
            <a:prstGeom prst="line">
              <a:avLst/>
            </a:prstGeom>
            <a:noFill/>
            <a:ln w="0">
              <a:solidFill>
                <a:srgbClr val="000000"/>
              </a:solidFill>
              <a:round/>
              <a:headEnd/>
              <a:tailEnd/>
            </a:ln>
          </p:spPr>
          <p:txBody>
            <a:bodyPr/>
            <a:lstStyle/>
            <a:p>
              <a:endParaRPr lang="en-GB"/>
            </a:p>
          </p:txBody>
        </p:sp>
        <p:sp>
          <p:nvSpPr>
            <p:cNvPr id="27660" name="Line 15"/>
            <p:cNvSpPr>
              <a:spLocks noChangeShapeType="1"/>
            </p:cNvSpPr>
            <p:nvPr/>
          </p:nvSpPr>
          <p:spPr bwMode="auto">
            <a:xfrm>
              <a:off x="1325" y="3621"/>
              <a:ext cx="33" cy="1"/>
            </a:xfrm>
            <a:prstGeom prst="line">
              <a:avLst/>
            </a:prstGeom>
            <a:noFill/>
            <a:ln w="0">
              <a:solidFill>
                <a:srgbClr val="000000"/>
              </a:solidFill>
              <a:round/>
              <a:headEnd/>
              <a:tailEnd/>
            </a:ln>
          </p:spPr>
          <p:txBody>
            <a:bodyPr/>
            <a:lstStyle/>
            <a:p>
              <a:endParaRPr lang="en-GB"/>
            </a:p>
          </p:txBody>
        </p:sp>
        <p:sp>
          <p:nvSpPr>
            <p:cNvPr id="27661" name="Line 16"/>
            <p:cNvSpPr>
              <a:spLocks noChangeShapeType="1"/>
            </p:cNvSpPr>
            <p:nvPr/>
          </p:nvSpPr>
          <p:spPr bwMode="auto">
            <a:xfrm>
              <a:off x="1325" y="3460"/>
              <a:ext cx="33" cy="1"/>
            </a:xfrm>
            <a:prstGeom prst="line">
              <a:avLst/>
            </a:prstGeom>
            <a:noFill/>
            <a:ln w="0">
              <a:solidFill>
                <a:srgbClr val="000000"/>
              </a:solidFill>
              <a:round/>
              <a:headEnd/>
              <a:tailEnd/>
            </a:ln>
          </p:spPr>
          <p:txBody>
            <a:bodyPr/>
            <a:lstStyle/>
            <a:p>
              <a:endParaRPr lang="en-GB"/>
            </a:p>
          </p:txBody>
        </p:sp>
        <p:sp>
          <p:nvSpPr>
            <p:cNvPr id="27662" name="Line 17"/>
            <p:cNvSpPr>
              <a:spLocks noChangeShapeType="1"/>
            </p:cNvSpPr>
            <p:nvPr/>
          </p:nvSpPr>
          <p:spPr bwMode="auto">
            <a:xfrm>
              <a:off x="1325" y="3305"/>
              <a:ext cx="33" cy="1"/>
            </a:xfrm>
            <a:prstGeom prst="line">
              <a:avLst/>
            </a:prstGeom>
            <a:noFill/>
            <a:ln w="0">
              <a:solidFill>
                <a:srgbClr val="000000"/>
              </a:solidFill>
              <a:round/>
              <a:headEnd/>
              <a:tailEnd/>
            </a:ln>
          </p:spPr>
          <p:txBody>
            <a:bodyPr/>
            <a:lstStyle/>
            <a:p>
              <a:endParaRPr lang="en-GB"/>
            </a:p>
          </p:txBody>
        </p:sp>
        <p:sp>
          <p:nvSpPr>
            <p:cNvPr id="27663" name="Line 18"/>
            <p:cNvSpPr>
              <a:spLocks noChangeShapeType="1"/>
            </p:cNvSpPr>
            <p:nvPr/>
          </p:nvSpPr>
          <p:spPr bwMode="auto">
            <a:xfrm>
              <a:off x="1325" y="3144"/>
              <a:ext cx="33" cy="1"/>
            </a:xfrm>
            <a:prstGeom prst="line">
              <a:avLst/>
            </a:prstGeom>
            <a:noFill/>
            <a:ln w="0">
              <a:solidFill>
                <a:srgbClr val="000000"/>
              </a:solidFill>
              <a:round/>
              <a:headEnd/>
              <a:tailEnd/>
            </a:ln>
          </p:spPr>
          <p:txBody>
            <a:bodyPr/>
            <a:lstStyle/>
            <a:p>
              <a:endParaRPr lang="en-GB"/>
            </a:p>
          </p:txBody>
        </p:sp>
        <p:sp>
          <p:nvSpPr>
            <p:cNvPr id="27664" name="Line 19"/>
            <p:cNvSpPr>
              <a:spLocks noChangeShapeType="1"/>
            </p:cNvSpPr>
            <p:nvPr/>
          </p:nvSpPr>
          <p:spPr bwMode="auto">
            <a:xfrm>
              <a:off x="1325" y="2989"/>
              <a:ext cx="33" cy="1"/>
            </a:xfrm>
            <a:prstGeom prst="line">
              <a:avLst/>
            </a:prstGeom>
            <a:noFill/>
            <a:ln w="0">
              <a:solidFill>
                <a:srgbClr val="000000"/>
              </a:solidFill>
              <a:round/>
              <a:headEnd/>
              <a:tailEnd/>
            </a:ln>
          </p:spPr>
          <p:txBody>
            <a:bodyPr/>
            <a:lstStyle/>
            <a:p>
              <a:endParaRPr lang="en-GB"/>
            </a:p>
          </p:txBody>
        </p:sp>
        <p:sp>
          <p:nvSpPr>
            <p:cNvPr id="27665" name="Line 20"/>
            <p:cNvSpPr>
              <a:spLocks noChangeShapeType="1"/>
            </p:cNvSpPr>
            <p:nvPr/>
          </p:nvSpPr>
          <p:spPr bwMode="auto">
            <a:xfrm>
              <a:off x="1325" y="2828"/>
              <a:ext cx="33" cy="1"/>
            </a:xfrm>
            <a:prstGeom prst="line">
              <a:avLst/>
            </a:prstGeom>
            <a:noFill/>
            <a:ln w="0">
              <a:solidFill>
                <a:srgbClr val="000000"/>
              </a:solidFill>
              <a:round/>
              <a:headEnd/>
              <a:tailEnd/>
            </a:ln>
          </p:spPr>
          <p:txBody>
            <a:bodyPr/>
            <a:lstStyle/>
            <a:p>
              <a:endParaRPr lang="en-GB"/>
            </a:p>
          </p:txBody>
        </p:sp>
        <p:sp>
          <p:nvSpPr>
            <p:cNvPr id="27666" name="Line 21"/>
            <p:cNvSpPr>
              <a:spLocks noChangeShapeType="1"/>
            </p:cNvSpPr>
            <p:nvPr/>
          </p:nvSpPr>
          <p:spPr bwMode="auto">
            <a:xfrm>
              <a:off x="1325" y="2668"/>
              <a:ext cx="33" cy="1"/>
            </a:xfrm>
            <a:prstGeom prst="line">
              <a:avLst/>
            </a:prstGeom>
            <a:noFill/>
            <a:ln w="0">
              <a:solidFill>
                <a:srgbClr val="000000"/>
              </a:solidFill>
              <a:round/>
              <a:headEnd/>
              <a:tailEnd/>
            </a:ln>
          </p:spPr>
          <p:txBody>
            <a:bodyPr/>
            <a:lstStyle/>
            <a:p>
              <a:endParaRPr lang="en-GB"/>
            </a:p>
          </p:txBody>
        </p:sp>
        <p:sp>
          <p:nvSpPr>
            <p:cNvPr id="27667" name="Line 22"/>
            <p:cNvSpPr>
              <a:spLocks noChangeShapeType="1"/>
            </p:cNvSpPr>
            <p:nvPr/>
          </p:nvSpPr>
          <p:spPr bwMode="auto">
            <a:xfrm>
              <a:off x="1325" y="2513"/>
              <a:ext cx="33" cy="1"/>
            </a:xfrm>
            <a:prstGeom prst="line">
              <a:avLst/>
            </a:prstGeom>
            <a:noFill/>
            <a:ln w="0">
              <a:solidFill>
                <a:srgbClr val="000000"/>
              </a:solidFill>
              <a:round/>
              <a:headEnd/>
              <a:tailEnd/>
            </a:ln>
          </p:spPr>
          <p:txBody>
            <a:bodyPr/>
            <a:lstStyle/>
            <a:p>
              <a:endParaRPr lang="en-GB"/>
            </a:p>
          </p:txBody>
        </p:sp>
        <p:sp>
          <p:nvSpPr>
            <p:cNvPr id="27668" name="Line 23"/>
            <p:cNvSpPr>
              <a:spLocks noChangeShapeType="1"/>
            </p:cNvSpPr>
            <p:nvPr/>
          </p:nvSpPr>
          <p:spPr bwMode="auto">
            <a:xfrm>
              <a:off x="1325" y="2352"/>
              <a:ext cx="33" cy="1"/>
            </a:xfrm>
            <a:prstGeom prst="line">
              <a:avLst/>
            </a:prstGeom>
            <a:noFill/>
            <a:ln w="0">
              <a:solidFill>
                <a:srgbClr val="000000"/>
              </a:solidFill>
              <a:round/>
              <a:headEnd/>
              <a:tailEnd/>
            </a:ln>
          </p:spPr>
          <p:txBody>
            <a:bodyPr/>
            <a:lstStyle/>
            <a:p>
              <a:endParaRPr lang="en-GB"/>
            </a:p>
          </p:txBody>
        </p:sp>
        <p:sp>
          <p:nvSpPr>
            <p:cNvPr id="27669" name="Line 24"/>
            <p:cNvSpPr>
              <a:spLocks noChangeShapeType="1"/>
            </p:cNvSpPr>
            <p:nvPr/>
          </p:nvSpPr>
          <p:spPr bwMode="auto">
            <a:xfrm>
              <a:off x="1325" y="2197"/>
              <a:ext cx="33" cy="1"/>
            </a:xfrm>
            <a:prstGeom prst="line">
              <a:avLst/>
            </a:prstGeom>
            <a:noFill/>
            <a:ln w="0">
              <a:solidFill>
                <a:srgbClr val="000000"/>
              </a:solidFill>
              <a:round/>
              <a:headEnd/>
              <a:tailEnd/>
            </a:ln>
          </p:spPr>
          <p:txBody>
            <a:bodyPr/>
            <a:lstStyle/>
            <a:p>
              <a:endParaRPr lang="en-GB"/>
            </a:p>
          </p:txBody>
        </p:sp>
        <p:sp>
          <p:nvSpPr>
            <p:cNvPr id="27670" name="Line 25"/>
            <p:cNvSpPr>
              <a:spLocks noChangeShapeType="1"/>
            </p:cNvSpPr>
            <p:nvPr/>
          </p:nvSpPr>
          <p:spPr bwMode="auto">
            <a:xfrm>
              <a:off x="1325" y="2036"/>
              <a:ext cx="33" cy="1"/>
            </a:xfrm>
            <a:prstGeom prst="line">
              <a:avLst/>
            </a:prstGeom>
            <a:noFill/>
            <a:ln w="0">
              <a:solidFill>
                <a:srgbClr val="000000"/>
              </a:solidFill>
              <a:round/>
              <a:headEnd/>
              <a:tailEnd/>
            </a:ln>
          </p:spPr>
          <p:txBody>
            <a:bodyPr/>
            <a:lstStyle/>
            <a:p>
              <a:endParaRPr lang="en-GB"/>
            </a:p>
          </p:txBody>
        </p:sp>
        <p:sp>
          <p:nvSpPr>
            <p:cNvPr id="27671" name="Line 26"/>
            <p:cNvSpPr>
              <a:spLocks noChangeShapeType="1"/>
            </p:cNvSpPr>
            <p:nvPr/>
          </p:nvSpPr>
          <p:spPr bwMode="auto">
            <a:xfrm>
              <a:off x="1314" y="3621"/>
              <a:ext cx="44" cy="1"/>
            </a:xfrm>
            <a:prstGeom prst="line">
              <a:avLst/>
            </a:prstGeom>
            <a:noFill/>
            <a:ln w="0">
              <a:solidFill>
                <a:srgbClr val="000000"/>
              </a:solidFill>
              <a:round/>
              <a:headEnd/>
              <a:tailEnd/>
            </a:ln>
          </p:spPr>
          <p:txBody>
            <a:bodyPr/>
            <a:lstStyle/>
            <a:p>
              <a:endParaRPr lang="en-GB"/>
            </a:p>
          </p:txBody>
        </p:sp>
        <p:sp>
          <p:nvSpPr>
            <p:cNvPr id="27672" name="Line 27"/>
            <p:cNvSpPr>
              <a:spLocks noChangeShapeType="1"/>
            </p:cNvSpPr>
            <p:nvPr/>
          </p:nvSpPr>
          <p:spPr bwMode="auto">
            <a:xfrm>
              <a:off x="1314" y="3305"/>
              <a:ext cx="44" cy="1"/>
            </a:xfrm>
            <a:prstGeom prst="line">
              <a:avLst/>
            </a:prstGeom>
            <a:noFill/>
            <a:ln w="0">
              <a:solidFill>
                <a:srgbClr val="000000"/>
              </a:solidFill>
              <a:round/>
              <a:headEnd/>
              <a:tailEnd/>
            </a:ln>
          </p:spPr>
          <p:txBody>
            <a:bodyPr/>
            <a:lstStyle/>
            <a:p>
              <a:endParaRPr lang="en-GB"/>
            </a:p>
          </p:txBody>
        </p:sp>
        <p:sp>
          <p:nvSpPr>
            <p:cNvPr id="27673" name="Line 28"/>
            <p:cNvSpPr>
              <a:spLocks noChangeShapeType="1"/>
            </p:cNvSpPr>
            <p:nvPr/>
          </p:nvSpPr>
          <p:spPr bwMode="auto">
            <a:xfrm>
              <a:off x="1314" y="2989"/>
              <a:ext cx="44" cy="1"/>
            </a:xfrm>
            <a:prstGeom prst="line">
              <a:avLst/>
            </a:prstGeom>
            <a:noFill/>
            <a:ln w="0">
              <a:solidFill>
                <a:srgbClr val="000000"/>
              </a:solidFill>
              <a:round/>
              <a:headEnd/>
              <a:tailEnd/>
            </a:ln>
          </p:spPr>
          <p:txBody>
            <a:bodyPr/>
            <a:lstStyle/>
            <a:p>
              <a:endParaRPr lang="en-GB"/>
            </a:p>
          </p:txBody>
        </p:sp>
        <p:sp>
          <p:nvSpPr>
            <p:cNvPr id="27674" name="Line 29"/>
            <p:cNvSpPr>
              <a:spLocks noChangeShapeType="1"/>
            </p:cNvSpPr>
            <p:nvPr/>
          </p:nvSpPr>
          <p:spPr bwMode="auto">
            <a:xfrm>
              <a:off x="1314" y="2668"/>
              <a:ext cx="44" cy="1"/>
            </a:xfrm>
            <a:prstGeom prst="line">
              <a:avLst/>
            </a:prstGeom>
            <a:noFill/>
            <a:ln w="0">
              <a:solidFill>
                <a:srgbClr val="000000"/>
              </a:solidFill>
              <a:round/>
              <a:headEnd/>
              <a:tailEnd/>
            </a:ln>
          </p:spPr>
          <p:txBody>
            <a:bodyPr/>
            <a:lstStyle/>
            <a:p>
              <a:endParaRPr lang="en-GB"/>
            </a:p>
          </p:txBody>
        </p:sp>
        <p:sp>
          <p:nvSpPr>
            <p:cNvPr id="27675" name="Line 30"/>
            <p:cNvSpPr>
              <a:spLocks noChangeShapeType="1"/>
            </p:cNvSpPr>
            <p:nvPr/>
          </p:nvSpPr>
          <p:spPr bwMode="auto">
            <a:xfrm>
              <a:off x="1314" y="2352"/>
              <a:ext cx="44" cy="1"/>
            </a:xfrm>
            <a:prstGeom prst="line">
              <a:avLst/>
            </a:prstGeom>
            <a:noFill/>
            <a:ln w="0">
              <a:solidFill>
                <a:srgbClr val="000000"/>
              </a:solidFill>
              <a:round/>
              <a:headEnd/>
              <a:tailEnd/>
            </a:ln>
          </p:spPr>
          <p:txBody>
            <a:bodyPr/>
            <a:lstStyle/>
            <a:p>
              <a:endParaRPr lang="en-GB"/>
            </a:p>
          </p:txBody>
        </p:sp>
        <p:sp>
          <p:nvSpPr>
            <p:cNvPr id="27676" name="Line 31"/>
            <p:cNvSpPr>
              <a:spLocks noChangeShapeType="1"/>
            </p:cNvSpPr>
            <p:nvPr/>
          </p:nvSpPr>
          <p:spPr bwMode="auto">
            <a:xfrm>
              <a:off x="1314" y="2036"/>
              <a:ext cx="44" cy="1"/>
            </a:xfrm>
            <a:prstGeom prst="line">
              <a:avLst/>
            </a:prstGeom>
            <a:noFill/>
            <a:ln w="0">
              <a:solidFill>
                <a:srgbClr val="000000"/>
              </a:solidFill>
              <a:round/>
              <a:headEnd/>
              <a:tailEnd/>
            </a:ln>
          </p:spPr>
          <p:txBody>
            <a:bodyPr/>
            <a:lstStyle/>
            <a:p>
              <a:endParaRPr lang="en-GB"/>
            </a:p>
          </p:txBody>
        </p:sp>
        <p:sp>
          <p:nvSpPr>
            <p:cNvPr id="27677" name="Line 32"/>
            <p:cNvSpPr>
              <a:spLocks noChangeShapeType="1"/>
            </p:cNvSpPr>
            <p:nvPr/>
          </p:nvSpPr>
          <p:spPr bwMode="auto">
            <a:xfrm>
              <a:off x="1358" y="3621"/>
              <a:ext cx="2628" cy="1"/>
            </a:xfrm>
            <a:prstGeom prst="line">
              <a:avLst/>
            </a:prstGeom>
            <a:noFill/>
            <a:ln w="0">
              <a:solidFill>
                <a:srgbClr val="000000"/>
              </a:solidFill>
              <a:round/>
              <a:headEnd/>
              <a:tailEnd/>
            </a:ln>
          </p:spPr>
          <p:txBody>
            <a:bodyPr/>
            <a:lstStyle/>
            <a:p>
              <a:endParaRPr lang="en-GB"/>
            </a:p>
          </p:txBody>
        </p:sp>
        <p:sp>
          <p:nvSpPr>
            <p:cNvPr id="27678" name="Line 33"/>
            <p:cNvSpPr>
              <a:spLocks noChangeShapeType="1"/>
            </p:cNvSpPr>
            <p:nvPr/>
          </p:nvSpPr>
          <p:spPr bwMode="auto">
            <a:xfrm flipV="1">
              <a:off x="1358" y="3621"/>
              <a:ext cx="1" cy="46"/>
            </a:xfrm>
            <a:prstGeom prst="line">
              <a:avLst/>
            </a:prstGeom>
            <a:noFill/>
            <a:ln w="0">
              <a:solidFill>
                <a:srgbClr val="000000"/>
              </a:solidFill>
              <a:round/>
              <a:headEnd/>
              <a:tailEnd/>
            </a:ln>
          </p:spPr>
          <p:txBody>
            <a:bodyPr/>
            <a:lstStyle/>
            <a:p>
              <a:endParaRPr lang="en-GB"/>
            </a:p>
          </p:txBody>
        </p:sp>
        <p:sp>
          <p:nvSpPr>
            <p:cNvPr id="27679" name="Line 34"/>
            <p:cNvSpPr>
              <a:spLocks noChangeShapeType="1"/>
            </p:cNvSpPr>
            <p:nvPr/>
          </p:nvSpPr>
          <p:spPr bwMode="auto">
            <a:xfrm flipV="1">
              <a:off x="1619" y="3621"/>
              <a:ext cx="1" cy="46"/>
            </a:xfrm>
            <a:prstGeom prst="line">
              <a:avLst/>
            </a:prstGeom>
            <a:noFill/>
            <a:ln w="0">
              <a:solidFill>
                <a:srgbClr val="000000"/>
              </a:solidFill>
              <a:round/>
              <a:headEnd/>
              <a:tailEnd/>
            </a:ln>
          </p:spPr>
          <p:txBody>
            <a:bodyPr/>
            <a:lstStyle/>
            <a:p>
              <a:endParaRPr lang="en-GB"/>
            </a:p>
          </p:txBody>
        </p:sp>
        <p:sp>
          <p:nvSpPr>
            <p:cNvPr id="27680" name="Line 35"/>
            <p:cNvSpPr>
              <a:spLocks noChangeShapeType="1"/>
            </p:cNvSpPr>
            <p:nvPr/>
          </p:nvSpPr>
          <p:spPr bwMode="auto">
            <a:xfrm flipV="1">
              <a:off x="1885" y="3621"/>
              <a:ext cx="1" cy="46"/>
            </a:xfrm>
            <a:prstGeom prst="line">
              <a:avLst/>
            </a:prstGeom>
            <a:noFill/>
            <a:ln w="0">
              <a:solidFill>
                <a:srgbClr val="000000"/>
              </a:solidFill>
              <a:round/>
              <a:headEnd/>
              <a:tailEnd/>
            </a:ln>
          </p:spPr>
          <p:txBody>
            <a:bodyPr/>
            <a:lstStyle/>
            <a:p>
              <a:endParaRPr lang="en-GB"/>
            </a:p>
          </p:txBody>
        </p:sp>
        <p:sp>
          <p:nvSpPr>
            <p:cNvPr id="27681" name="Line 36"/>
            <p:cNvSpPr>
              <a:spLocks noChangeShapeType="1"/>
            </p:cNvSpPr>
            <p:nvPr/>
          </p:nvSpPr>
          <p:spPr bwMode="auto">
            <a:xfrm flipV="1">
              <a:off x="2147" y="3621"/>
              <a:ext cx="1" cy="46"/>
            </a:xfrm>
            <a:prstGeom prst="line">
              <a:avLst/>
            </a:prstGeom>
            <a:noFill/>
            <a:ln w="0">
              <a:solidFill>
                <a:srgbClr val="000000"/>
              </a:solidFill>
              <a:round/>
              <a:headEnd/>
              <a:tailEnd/>
            </a:ln>
          </p:spPr>
          <p:txBody>
            <a:bodyPr/>
            <a:lstStyle/>
            <a:p>
              <a:endParaRPr lang="en-GB"/>
            </a:p>
          </p:txBody>
        </p:sp>
        <p:sp>
          <p:nvSpPr>
            <p:cNvPr id="27682" name="Line 37"/>
            <p:cNvSpPr>
              <a:spLocks noChangeShapeType="1"/>
            </p:cNvSpPr>
            <p:nvPr/>
          </p:nvSpPr>
          <p:spPr bwMode="auto">
            <a:xfrm flipV="1">
              <a:off x="2408" y="3621"/>
              <a:ext cx="1" cy="46"/>
            </a:xfrm>
            <a:prstGeom prst="line">
              <a:avLst/>
            </a:prstGeom>
            <a:noFill/>
            <a:ln w="0">
              <a:solidFill>
                <a:srgbClr val="000000"/>
              </a:solidFill>
              <a:round/>
              <a:headEnd/>
              <a:tailEnd/>
            </a:ln>
          </p:spPr>
          <p:txBody>
            <a:bodyPr/>
            <a:lstStyle/>
            <a:p>
              <a:endParaRPr lang="en-GB"/>
            </a:p>
          </p:txBody>
        </p:sp>
        <p:sp>
          <p:nvSpPr>
            <p:cNvPr id="27683" name="Line 38"/>
            <p:cNvSpPr>
              <a:spLocks noChangeShapeType="1"/>
            </p:cNvSpPr>
            <p:nvPr/>
          </p:nvSpPr>
          <p:spPr bwMode="auto">
            <a:xfrm flipV="1">
              <a:off x="2675" y="3621"/>
              <a:ext cx="1" cy="46"/>
            </a:xfrm>
            <a:prstGeom prst="line">
              <a:avLst/>
            </a:prstGeom>
            <a:noFill/>
            <a:ln w="0">
              <a:solidFill>
                <a:srgbClr val="000000"/>
              </a:solidFill>
              <a:round/>
              <a:headEnd/>
              <a:tailEnd/>
            </a:ln>
          </p:spPr>
          <p:txBody>
            <a:bodyPr/>
            <a:lstStyle/>
            <a:p>
              <a:endParaRPr lang="en-GB"/>
            </a:p>
          </p:txBody>
        </p:sp>
        <p:sp>
          <p:nvSpPr>
            <p:cNvPr id="27684" name="Line 39"/>
            <p:cNvSpPr>
              <a:spLocks noChangeShapeType="1"/>
            </p:cNvSpPr>
            <p:nvPr/>
          </p:nvSpPr>
          <p:spPr bwMode="auto">
            <a:xfrm flipV="1">
              <a:off x="2936" y="3621"/>
              <a:ext cx="1" cy="46"/>
            </a:xfrm>
            <a:prstGeom prst="line">
              <a:avLst/>
            </a:prstGeom>
            <a:noFill/>
            <a:ln w="0">
              <a:solidFill>
                <a:srgbClr val="000000"/>
              </a:solidFill>
              <a:round/>
              <a:headEnd/>
              <a:tailEnd/>
            </a:ln>
          </p:spPr>
          <p:txBody>
            <a:bodyPr/>
            <a:lstStyle/>
            <a:p>
              <a:endParaRPr lang="en-GB"/>
            </a:p>
          </p:txBody>
        </p:sp>
        <p:sp>
          <p:nvSpPr>
            <p:cNvPr id="27685" name="Line 40"/>
            <p:cNvSpPr>
              <a:spLocks noChangeShapeType="1"/>
            </p:cNvSpPr>
            <p:nvPr/>
          </p:nvSpPr>
          <p:spPr bwMode="auto">
            <a:xfrm flipV="1">
              <a:off x="3197" y="3621"/>
              <a:ext cx="1" cy="46"/>
            </a:xfrm>
            <a:prstGeom prst="line">
              <a:avLst/>
            </a:prstGeom>
            <a:noFill/>
            <a:ln w="0">
              <a:solidFill>
                <a:srgbClr val="000000"/>
              </a:solidFill>
              <a:round/>
              <a:headEnd/>
              <a:tailEnd/>
            </a:ln>
          </p:spPr>
          <p:txBody>
            <a:bodyPr/>
            <a:lstStyle/>
            <a:p>
              <a:endParaRPr lang="en-GB"/>
            </a:p>
          </p:txBody>
        </p:sp>
        <p:sp>
          <p:nvSpPr>
            <p:cNvPr id="27686" name="Line 41"/>
            <p:cNvSpPr>
              <a:spLocks noChangeShapeType="1"/>
            </p:cNvSpPr>
            <p:nvPr/>
          </p:nvSpPr>
          <p:spPr bwMode="auto">
            <a:xfrm flipV="1">
              <a:off x="3458" y="3621"/>
              <a:ext cx="1" cy="46"/>
            </a:xfrm>
            <a:prstGeom prst="line">
              <a:avLst/>
            </a:prstGeom>
            <a:noFill/>
            <a:ln w="0">
              <a:solidFill>
                <a:srgbClr val="000000"/>
              </a:solidFill>
              <a:round/>
              <a:headEnd/>
              <a:tailEnd/>
            </a:ln>
          </p:spPr>
          <p:txBody>
            <a:bodyPr/>
            <a:lstStyle/>
            <a:p>
              <a:endParaRPr lang="en-GB"/>
            </a:p>
          </p:txBody>
        </p:sp>
        <p:sp>
          <p:nvSpPr>
            <p:cNvPr id="27687" name="Line 42"/>
            <p:cNvSpPr>
              <a:spLocks noChangeShapeType="1"/>
            </p:cNvSpPr>
            <p:nvPr/>
          </p:nvSpPr>
          <p:spPr bwMode="auto">
            <a:xfrm flipV="1">
              <a:off x="3725" y="3621"/>
              <a:ext cx="1" cy="46"/>
            </a:xfrm>
            <a:prstGeom prst="line">
              <a:avLst/>
            </a:prstGeom>
            <a:noFill/>
            <a:ln w="0">
              <a:solidFill>
                <a:srgbClr val="000000"/>
              </a:solidFill>
              <a:round/>
              <a:headEnd/>
              <a:tailEnd/>
            </a:ln>
          </p:spPr>
          <p:txBody>
            <a:bodyPr/>
            <a:lstStyle/>
            <a:p>
              <a:endParaRPr lang="en-GB"/>
            </a:p>
          </p:txBody>
        </p:sp>
        <p:sp>
          <p:nvSpPr>
            <p:cNvPr id="27688" name="Line 43"/>
            <p:cNvSpPr>
              <a:spLocks noChangeShapeType="1"/>
            </p:cNvSpPr>
            <p:nvPr/>
          </p:nvSpPr>
          <p:spPr bwMode="auto">
            <a:xfrm flipV="1">
              <a:off x="3986" y="3621"/>
              <a:ext cx="1" cy="46"/>
            </a:xfrm>
            <a:prstGeom prst="line">
              <a:avLst/>
            </a:prstGeom>
            <a:noFill/>
            <a:ln w="0">
              <a:solidFill>
                <a:srgbClr val="000000"/>
              </a:solidFill>
              <a:round/>
              <a:headEnd/>
              <a:tailEnd/>
            </a:ln>
          </p:spPr>
          <p:txBody>
            <a:bodyPr/>
            <a:lstStyle/>
            <a:p>
              <a:endParaRPr lang="en-GB"/>
            </a:p>
          </p:txBody>
        </p:sp>
        <p:sp>
          <p:nvSpPr>
            <p:cNvPr id="27689" name="Line 44"/>
            <p:cNvSpPr>
              <a:spLocks noChangeShapeType="1"/>
            </p:cNvSpPr>
            <p:nvPr/>
          </p:nvSpPr>
          <p:spPr bwMode="auto">
            <a:xfrm>
              <a:off x="1358" y="3621"/>
              <a:ext cx="54" cy="1"/>
            </a:xfrm>
            <a:prstGeom prst="line">
              <a:avLst/>
            </a:prstGeom>
            <a:noFill/>
            <a:ln w="7938">
              <a:solidFill>
                <a:srgbClr val="000080"/>
              </a:solidFill>
              <a:round/>
              <a:headEnd/>
              <a:tailEnd/>
            </a:ln>
          </p:spPr>
          <p:txBody>
            <a:bodyPr/>
            <a:lstStyle/>
            <a:p>
              <a:endParaRPr lang="en-GB"/>
            </a:p>
          </p:txBody>
        </p:sp>
        <p:sp>
          <p:nvSpPr>
            <p:cNvPr id="27690" name="Line 45"/>
            <p:cNvSpPr>
              <a:spLocks noChangeShapeType="1"/>
            </p:cNvSpPr>
            <p:nvPr/>
          </p:nvSpPr>
          <p:spPr bwMode="auto">
            <a:xfrm>
              <a:off x="1412" y="3621"/>
              <a:ext cx="49" cy="1"/>
            </a:xfrm>
            <a:prstGeom prst="line">
              <a:avLst/>
            </a:prstGeom>
            <a:noFill/>
            <a:ln w="7938">
              <a:solidFill>
                <a:srgbClr val="000080"/>
              </a:solidFill>
              <a:round/>
              <a:headEnd/>
              <a:tailEnd/>
            </a:ln>
          </p:spPr>
          <p:txBody>
            <a:bodyPr/>
            <a:lstStyle/>
            <a:p>
              <a:endParaRPr lang="en-GB"/>
            </a:p>
          </p:txBody>
        </p:sp>
        <p:sp>
          <p:nvSpPr>
            <p:cNvPr id="27691" name="Line 46"/>
            <p:cNvSpPr>
              <a:spLocks noChangeShapeType="1"/>
            </p:cNvSpPr>
            <p:nvPr/>
          </p:nvSpPr>
          <p:spPr bwMode="auto">
            <a:xfrm>
              <a:off x="1461" y="3621"/>
              <a:ext cx="54" cy="1"/>
            </a:xfrm>
            <a:prstGeom prst="line">
              <a:avLst/>
            </a:prstGeom>
            <a:noFill/>
            <a:ln w="7938">
              <a:solidFill>
                <a:srgbClr val="000080"/>
              </a:solidFill>
              <a:round/>
              <a:headEnd/>
              <a:tailEnd/>
            </a:ln>
          </p:spPr>
          <p:txBody>
            <a:bodyPr/>
            <a:lstStyle/>
            <a:p>
              <a:endParaRPr lang="en-GB"/>
            </a:p>
          </p:txBody>
        </p:sp>
        <p:sp>
          <p:nvSpPr>
            <p:cNvPr id="27692" name="Line 47"/>
            <p:cNvSpPr>
              <a:spLocks noChangeShapeType="1"/>
            </p:cNvSpPr>
            <p:nvPr/>
          </p:nvSpPr>
          <p:spPr bwMode="auto">
            <a:xfrm>
              <a:off x="1515" y="3621"/>
              <a:ext cx="55" cy="1"/>
            </a:xfrm>
            <a:prstGeom prst="line">
              <a:avLst/>
            </a:prstGeom>
            <a:noFill/>
            <a:ln w="7938">
              <a:solidFill>
                <a:srgbClr val="000080"/>
              </a:solidFill>
              <a:round/>
              <a:headEnd/>
              <a:tailEnd/>
            </a:ln>
          </p:spPr>
          <p:txBody>
            <a:bodyPr/>
            <a:lstStyle/>
            <a:p>
              <a:endParaRPr lang="en-GB"/>
            </a:p>
          </p:txBody>
        </p:sp>
        <p:sp>
          <p:nvSpPr>
            <p:cNvPr id="27693" name="Line 48"/>
            <p:cNvSpPr>
              <a:spLocks noChangeShapeType="1"/>
            </p:cNvSpPr>
            <p:nvPr/>
          </p:nvSpPr>
          <p:spPr bwMode="auto">
            <a:xfrm>
              <a:off x="1570" y="3621"/>
              <a:ext cx="49" cy="1"/>
            </a:xfrm>
            <a:prstGeom prst="line">
              <a:avLst/>
            </a:prstGeom>
            <a:noFill/>
            <a:ln w="7938">
              <a:solidFill>
                <a:srgbClr val="000080"/>
              </a:solidFill>
              <a:round/>
              <a:headEnd/>
              <a:tailEnd/>
            </a:ln>
          </p:spPr>
          <p:txBody>
            <a:bodyPr/>
            <a:lstStyle/>
            <a:p>
              <a:endParaRPr lang="en-GB"/>
            </a:p>
          </p:txBody>
        </p:sp>
        <p:sp>
          <p:nvSpPr>
            <p:cNvPr id="27694" name="Line 49"/>
            <p:cNvSpPr>
              <a:spLocks noChangeShapeType="1"/>
            </p:cNvSpPr>
            <p:nvPr/>
          </p:nvSpPr>
          <p:spPr bwMode="auto">
            <a:xfrm>
              <a:off x="1619" y="3621"/>
              <a:ext cx="54" cy="1"/>
            </a:xfrm>
            <a:prstGeom prst="line">
              <a:avLst/>
            </a:prstGeom>
            <a:noFill/>
            <a:ln w="7938">
              <a:solidFill>
                <a:srgbClr val="000080"/>
              </a:solidFill>
              <a:round/>
              <a:headEnd/>
              <a:tailEnd/>
            </a:ln>
          </p:spPr>
          <p:txBody>
            <a:bodyPr/>
            <a:lstStyle/>
            <a:p>
              <a:endParaRPr lang="en-GB"/>
            </a:p>
          </p:txBody>
        </p:sp>
        <p:sp>
          <p:nvSpPr>
            <p:cNvPr id="27695" name="Line 50"/>
            <p:cNvSpPr>
              <a:spLocks noChangeShapeType="1"/>
            </p:cNvSpPr>
            <p:nvPr/>
          </p:nvSpPr>
          <p:spPr bwMode="auto">
            <a:xfrm>
              <a:off x="1673" y="3621"/>
              <a:ext cx="55" cy="1"/>
            </a:xfrm>
            <a:prstGeom prst="line">
              <a:avLst/>
            </a:prstGeom>
            <a:noFill/>
            <a:ln w="7938">
              <a:solidFill>
                <a:srgbClr val="000080"/>
              </a:solidFill>
              <a:round/>
              <a:headEnd/>
              <a:tailEnd/>
            </a:ln>
          </p:spPr>
          <p:txBody>
            <a:bodyPr/>
            <a:lstStyle/>
            <a:p>
              <a:endParaRPr lang="en-GB"/>
            </a:p>
          </p:txBody>
        </p:sp>
        <p:sp>
          <p:nvSpPr>
            <p:cNvPr id="27696" name="Line 51"/>
            <p:cNvSpPr>
              <a:spLocks noChangeShapeType="1"/>
            </p:cNvSpPr>
            <p:nvPr/>
          </p:nvSpPr>
          <p:spPr bwMode="auto">
            <a:xfrm>
              <a:off x="1728" y="3621"/>
              <a:ext cx="49" cy="1"/>
            </a:xfrm>
            <a:prstGeom prst="line">
              <a:avLst/>
            </a:prstGeom>
            <a:noFill/>
            <a:ln w="7938">
              <a:solidFill>
                <a:srgbClr val="000080"/>
              </a:solidFill>
              <a:round/>
              <a:headEnd/>
              <a:tailEnd/>
            </a:ln>
          </p:spPr>
          <p:txBody>
            <a:bodyPr/>
            <a:lstStyle/>
            <a:p>
              <a:endParaRPr lang="en-GB"/>
            </a:p>
          </p:txBody>
        </p:sp>
        <p:sp>
          <p:nvSpPr>
            <p:cNvPr id="27697" name="Line 52"/>
            <p:cNvSpPr>
              <a:spLocks noChangeShapeType="1"/>
            </p:cNvSpPr>
            <p:nvPr/>
          </p:nvSpPr>
          <p:spPr bwMode="auto">
            <a:xfrm>
              <a:off x="1777" y="3621"/>
              <a:ext cx="54" cy="1"/>
            </a:xfrm>
            <a:prstGeom prst="line">
              <a:avLst/>
            </a:prstGeom>
            <a:noFill/>
            <a:ln w="7938">
              <a:solidFill>
                <a:srgbClr val="000080"/>
              </a:solidFill>
              <a:round/>
              <a:headEnd/>
              <a:tailEnd/>
            </a:ln>
          </p:spPr>
          <p:txBody>
            <a:bodyPr/>
            <a:lstStyle/>
            <a:p>
              <a:endParaRPr lang="en-GB"/>
            </a:p>
          </p:txBody>
        </p:sp>
        <p:sp>
          <p:nvSpPr>
            <p:cNvPr id="27698" name="Line 53"/>
            <p:cNvSpPr>
              <a:spLocks noChangeShapeType="1"/>
            </p:cNvSpPr>
            <p:nvPr/>
          </p:nvSpPr>
          <p:spPr bwMode="auto">
            <a:xfrm>
              <a:off x="1831" y="3621"/>
              <a:ext cx="54" cy="1"/>
            </a:xfrm>
            <a:prstGeom prst="line">
              <a:avLst/>
            </a:prstGeom>
            <a:noFill/>
            <a:ln w="7938">
              <a:solidFill>
                <a:srgbClr val="000080"/>
              </a:solidFill>
              <a:round/>
              <a:headEnd/>
              <a:tailEnd/>
            </a:ln>
          </p:spPr>
          <p:txBody>
            <a:bodyPr/>
            <a:lstStyle/>
            <a:p>
              <a:endParaRPr lang="en-GB"/>
            </a:p>
          </p:txBody>
        </p:sp>
        <p:sp>
          <p:nvSpPr>
            <p:cNvPr id="27699" name="Line 54"/>
            <p:cNvSpPr>
              <a:spLocks noChangeShapeType="1"/>
            </p:cNvSpPr>
            <p:nvPr/>
          </p:nvSpPr>
          <p:spPr bwMode="auto">
            <a:xfrm>
              <a:off x="1885" y="3621"/>
              <a:ext cx="49" cy="1"/>
            </a:xfrm>
            <a:prstGeom prst="line">
              <a:avLst/>
            </a:prstGeom>
            <a:noFill/>
            <a:ln w="7938">
              <a:solidFill>
                <a:srgbClr val="000080"/>
              </a:solidFill>
              <a:round/>
              <a:headEnd/>
              <a:tailEnd/>
            </a:ln>
          </p:spPr>
          <p:txBody>
            <a:bodyPr/>
            <a:lstStyle/>
            <a:p>
              <a:endParaRPr lang="en-GB"/>
            </a:p>
          </p:txBody>
        </p:sp>
        <p:sp>
          <p:nvSpPr>
            <p:cNvPr id="27700" name="Line 55"/>
            <p:cNvSpPr>
              <a:spLocks noChangeShapeType="1"/>
            </p:cNvSpPr>
            <p:nvPr/>
          </p:nvSpPr>
          <p:spPr bwMode="auto">
            <a:xfrm>
              <a:off x="1934" y="3621"/>
              <a:ext cx="55" cy="1"/>
            </a:xfrm>
            <a:prstGeom prst="line">
              <a:avLst/>
            </a:prstGeom>
            <a:noFill/>
            <a:ln w="7938">
              <a:solidFill>
                <a:srgbClr val="000080"/>
              </a:solidFill>
              <a:round/>
              <a:headEnd/>
              <a:tailEnd/>
            </a:ln>
          </p:spPr>
          <p:txBody>
            <a:bodyPr/>
            <a:lstStyle/>
            <a:p>
              <a:endParaRPr lang="en-GB"/>
            </a:p>
          </p:txBody>
        </p:sp>
        <p:sp>
          <p:nvSpPr>
            <p:cNvPr id="27701" name="Line 56"/>
            <p:cNvSpPr>
              <a:spLocks noChangeShapeType="1"/>
            </p:cNvSpPr>
            <p:nvPr/>
          </p:nvSpPr>
          <p:spPr bwMode="auto">
            <a:xfrm>
              <a:off x="1989" y="3621"/>
              <a:ext cx="54" cy="1"/>
            </a:xfrm>
            <a:prstGeom prst="line">
              <a:avLst/>
            </a:prstGeom>
            <a:noFill/>
            <a:ln w="7938">
              <a:solidFill>
                <a:srgbClr val="000080"/>
              </a:solidFill>
              <a:round/>
              <a:headEnd/>
              <a:tailEnd/>
            </a:ln>
          </p:spPr>
          <p:txBody>
            <a:bodyPr/>
            <a:lstStyle/>
            <a:p>
              <a:endParaRPr lang="en-GB"/>
            </a:p>
          </p:txBody>
        </p:sp>
        <p:sp>
          <p:nvSpPr>
            <p:cNvPr id="27702" name="Line 57"/>
            <p:cNvSpPr>
              <a:spLocks noChangeShapeType="1"/>
            </p:cNvSpPr>
            <p:nvPr/>
          </p:nvSpPr>
          <p:spPr bwMode="auto">
            <a:xfrm>
              <a:off x="2043" y="3621"/>
              <a:ext cx="49" cy="1"/>
            </a:xfrm>
            <a:prstGeom prst="line">
              <a:avLst/>
            </a:prstGeom>
            <a:noFill/>
            <a:ln w="7938">
              <a:solidFill>
                <a:srgbClr val="000080"/>
              </a:solidFill>
              <a:round/>
              <a:headEnd/>
              <a:tailEnd/>
            </a:ln>
          </p:spPr>
          <p:txBody>
            <a:bodyPr/>
            <a:lstStyle/>
            <a:p>
              <a:endParaRPr lang="en-GB"/>
            </a:p>
          </p:txBody>
        </p:sp>
        <p:sp>
          <p:nvSpPr>
            <p:cNvPr id="27703" name="Line 58"/>
            <p:cNvSpPr>
              <a:spLocks noChangeShapeType="1"/>
            </p:cNvSpPr>
            <p:nvPr/>
          </p:nvSpPr>
          <p:spPr bwMode="auto">
            <a:xfrm>
              <a:off x="2092" y="3621"/>
              <a:ext cx="55" cy="1"/>
            </a:xfrm>
            <a:prstGeom prst="line">
              <a:avLst/>
            </a:prstGeom>
            <a:noFill/>
            <a:ln w="7938">
              <a:solidFill>
                <a:srgbClr val="000080"/>
              </a:solidFill>
              <a:round/>
              <a:headEnd/>
              <a:tailEnd/>
            </a:ln>
          </p:spPr>
          <p:txBody>
            <a:bodyPr/>
            <a:lstStyle/>
            <a:p>
              <a:endParaRPr lang="en-GB"/>
            </a:p>
          </p:txBody>
        </p:sp>
        <p:sp>
          <p:nvSpPr>
            <p:cNvPr id="27704" name="Line 59"/>
            <p:cNvSpPr>
              <a:spLocks noChangeShapeType="1"/>
            </p:cNvSpPr>
            <p:nvPr/>
          </p:nvSpPr>
          <p:spPr bwMode="auto">
            <a:xfrm>
              <a:off x="2147" y="3621"/>
              <a:ext cx="54" cy="1"/>
            </a:xfrm>
            <a:prstGeom prst="line">
              <a:avLst/>
            </a:prstGeom>
            <a:noFill/>
            <a:ln w="7938">
              <a:solidFill>
                <a:srgbClr val="000080"/>
              </a:solidFill>
              <a:round/>
              <a:headEnd/>
              <a:tailEnd/>
            </a:ln>
          </p:spPr>
          <p:txBody>
            <a:bodyPr/>
            <a:lstStyle/>
            <a:p>
              <a:endParaRPr lang="en-GB"/>
            </a:p>
          </p:txBody>
        </p:sp>
        <p:sp>
          <p:nvSpPr>
            <p:cNvPr id="27705" name="Line 60"/>
            <p:cNvSpPr>
              <a:spLocks noChangeShapeType="1"/>
            </p:cNvSpPr>
            <p:nvPr/>
          </p:nvSpPr>
          <p:spPr bwMode="auto">
            <a:xfrm flipV="1">
              <a:off x="2201" y="3615"/>
              <a:ext cx="49" cy="6"/>
            </a:xfrm>
            <a:prstGeom prst="line">
              <a:avLst/>
            </a:prstGeom>
            <a:noFill/>
            <a:ln w="7938">
              <a:solidFill>
                <a:srgbClr val="000080"/>
              </a:solidFill>
              <a:round/>
              <a:headEnd/>
              <a:tailEnd/>
            </a:ln>
          </p:spPr>
          <p:txBody>
            <a:bodyPr/>
            <a:lstStyle/>
            <a:p>
              <a:endParaRPr lang="en-GB"/>
            </a:p>
          </p:txBody>
        </p:sp>
        <p:sp>
          <p:nvSpPr>
            <p:cNvPr id="27706" name="Freeform 61"/>
            <p:cNvSpPr>
              <a:spLocks/>
            </p:cNvSpPr>
            <p:nvPr/>
          </p:nvSpPr>
          <p:spPr bwMode="auto">
            <a:xfrm>
              <a:off x="2250" y="3598"/>
              <a:ext cx="54" cy="17"/>
            </a:xfrm>
            <a:custGeom>
              <a:avLst/>
              <a:gdLst>
                <a:gd name="T0" fmla="*/ 0 w 54"/>
                <a:gd name="T1" fmla="*/ 17 h 17"/>
                <a:gd name="T2" fmla="*/ 27 w 54"/>
                <a:gd name="T3" fmla="*/ 12 h 17"/>
                <a:gd name="T4" fmla="*/ 54 w 54"/>
                <a:gd name="T5" fmla="*/ 0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17"/>
                  </a:moveTo>
                  <a:lnTo>
                    <a:pt x="27" y="12"/>
                  </a:lnTo>
                  <a:lnTo>
                    <a:pt x="54" y="0"/>
                  </a:lnTo>
                </a:path>
              </a:pathLst>
            </a:custGeom>
            <a:noFill/>
            <a:ln w="7938">
              <a:solidFill>
                <a:srgbClr val="000080"/>
              </a:solidFill>
              <a:round/>
              <a:headEnd/>
              <a:tailEnd/>
            </a:ln>
          </p:spPr>
          <p:txBody>
            <a:bodyPr/>
            <a:lstStyle/>
            <a:p>
              <a:endParaRPr lang="en-GB"/>
            </a:p>
          </p:txBody>
        </p:sp>
        <p:sp>
          <p:nvSpPr>
            <p:cNvPr id="27707" name="Freeform 62"/>
            <p:cNvSpPr>
              <a:spLocks/>
            </p:cNvSpPr>
            <p:nvPr/>
          </p:nvSpPr>
          <p:spPr bwMode="auto">
            <a:xfrm>
              <a:off x="2304" y="3552"/>
              <a:ext cx="55" cy="46"/>
            </a:xfrm>
            <a:custGeom>
              <a:avLst/>
              <a:gdLst>
                <a:gd name="T0" fmla="*/ 0 w 55"/>
                <a:gd name="T1" fmla="*/ 46 h 46"/>
                <a:gd name="T2" fmla="*/ 28 w 55"/>
                <a:gd name="T3" fmla="*/ 29 h 46"/>
                <a:gd name="T4" fmla="*/ 44 w 55"/>
                <a:gd name="T5" fmla="*/ 17 h 46"/>
                <a:gd name="T6" fmla="*/ 55 w 55"/>
                <a:gd name="T7" fmla="*/ 0 h 46"/>
                <a:gd name="T8" fmla="*/ 0 60000 65536"/>
                <a:gd name="T9" fmla="*/ 0 60000 65536"/>
                <a:gd name="T10" fmla="*/ 0 60000 65536"/>
                <a:gd name="T11" fmla="*/ 0 60000 65536"/>
                <a:gd name="T12" fmla="*/ 0 w 55"/>
                <a:gd name="T13" fmla="*/ 0 h 46"/>
                <a:gd name="T14" fmla="*/ 55 w 55"/>
                <a:gd name="T15" fmla="*/ 46 h 46"/>
              </a:gdLst>
              <a:ahLst/>
              <a:cxnLst>
                <a:cxn ang="T8">
                  <a:pos x="T0" y="T1"/>
                </a:cxn>
                <a:cxn ang="T9">
                  <a:pos x="T2" y="T3"/>
                </a:cxn>
                <a:cxn ang="T10">
                  <a:pos x="T4" y="T5"/>
                </a:cxn>
                <a:cxn ang="T11">
                  <a:pos x="T6" y="T7"/>
                </a:cxn>
              </a:cxnLst>
              <a:rect l="T12" t="T13" r="T14" b="T15"/>
              <a:pathLst>
                <a:path w="55" h="46">
                  <a:moveTo>
                    <a:pt x="0" y="46"/>
                  </a:moveTo>
                  <a:lnTo>
                    <a:pt x="28" y="29"/>
                  </a:lnTo>
                  <a:lnTo>
                    <a:pt x="44" y="17"/>
                  </a:lnTo>
                  <a:lnTo>
                    <a:pt x="55" y="0"/>
                  </a:lnTo>
                </a:path>
              </a:pathLst>
            </a:custGeom>
            <a:noFill/>
            <a:ln w="7938">
              <a:solidFill>
                <a:srgbClr val="000080"/>
              </a:solidFill>
              <a:round/>
              <a:headEnd/>
              <a:tailEnd/>
            </a:ln>
          </p:spPr>
          <p:txBody>
            <a:bodyPr/>
            <a:lstStyle/>
            <a:p>
              <a:endParaRPr lang="en-GB"/>
            </a:p>
          </p:txBody>
        </p:sp>
        <p:sp>
          <p:nvSpPr>
            <p:cNvPr id="27708" name="Freeform 63"/>
            <p:cNvSpPr>
              <a:spLocks/>
            </p:cNvSpPr>
            <p:nvPr/>
          </p:nvSpPr>
          <p:spPr bwMode="auto">
            <a:xfrm>
              <a:off x="2359" y="3449"/>
              <a:ext cx="49" cy="103"/>
            </a:xfrm>
            <a:custGeom>
              <a:avLst/>
              <a:gdLst>
                <a:gd name="T0" fmla="*/ 0 w 49"/>
                <a:gd name="T1" fmla="*/ 103 h 103"/>
                <a:gd name="T2" fmla="*/ 22 w 49"/>
                <a:gd name="T3" fmla="*/ 57 h 103"/>
                <a:gd name="T4" fmla="*/ 38 w 49"/>
                <a:gd name="T5" fmla="*/ 34 h 103"/>
                <a:gd name="T6" fmla="*/ 49 w 49"/>
                <a:gd name="T7" fmla="*/ 0 h 103"/>
                <a:gd name="T8" fmla="*/ 0 60000 65536"/>
                <a:gd name="T9" fmla="*/ 0 60000 65536"/>
                <a:gd name="T10" fmla="*/ 0 60000 65536"/>
                <a:gd name="T11" fmla="*/ 0 60000 65536"/>
                <a:gd name="T12" fmla="*/ 0 w 49"/>
                <a:gd name="T13" fmla="*/ 0 h 103"/>
                <a:gd name="T14" fmla="*/ 49 w 49"/>
                <a:gd name="T15" fmla="*/ 103 h 103"/>
              </a:gdLst>
              <a:ahLst/>
              <a:cxnLst>
                <a:cxn ang="T8">
                  <a:pos x="T0" y="T1"/>
                </a:cxn>
                <a:cxn ang="T9">
                  <a:pos x="T2" y="T3"/>
                </a:cxn>
                <a:cxn ang="T10">
                  <a:pos x="T4" y="T5"/>
                </a:cxn>
                <a:cxn ang="T11">
                  <a:pos x="T6" y="T7"/>
                </a:cxn>
              </a:cxnLst>
              <a:rect l="T12" t="T13" r="T14" b="T15"/>
              <a:pathLst>
                <a:path w="49" h="103">
                  <a:moveTo>
                    <a:pt x="0" y="103"/>
                  </a:moveTo>
                  <a:lnTo>
                    <a:pt x="22" y="57"/>
                  </a:lnTo>
                  <a:lnTo>
                    <a:pt x="38" y="34"/>
                  </a:lnTo>
                  <a:lnTo>
                    <a:pt x="49" y="0"/>
                  </a:lnTo>
                </a:path>
              </a:pathLst>
            </a:custGeom>
            <a:noFill/>
            <a:ln w="7938">
              <a:solidFill>
                <a:srgbClr val="000080"/>
              </a:solidFill>
              <a:round/>
              <a:headEnd/>
              <a:tailEnd/>
            </a:ln>
          </p:spPr>
          <p:txBody>
            <a:bodyPr/>
            <a:lstStyle/>
            <a:p>
              <a:endParaRPr lang="en-GB"/>
            </a:p>
          </p:txBody>
        </p:sp>
        <p:sp>
          <p:nvSpPr>
            <p:cNvPr id="27709" name="Freeform 64"/>
            <p:cNvSpPr>
              <a:spLocks/>
            </p:cNvSpPr>
            <p:nvPr/>
          </p:nvSpPr>
          <p:spPr bwMode="auto">
            <a:xfrm>
              <a:off x="2408" y="3271"/>
              <a:ext cx="54" cy="178"/>
            </a:xfrm>
            <a:custGeom>
              <a:avLst/>
              <a:gdLst>
                <a:gd name="T0" fmla="*/ 0 w 54"/>
                <a:gd name="T1" fmla="*/ 178 h 178"/>
                <a:gd name="T2" fmla="*/ 11 w 54"/>
                <a:gd name="T3" fmla="*/ 143 h 178"/>
                <a:gd name="T4" fmla="*/ 27 w 54"/>
                <a:gd name="T5" fmla="*/ 97 h 178"/>
                <a:gd name="T6" fmla="*/ 38 w 54"/>
                <a:gd name="T7" fmla="*/ 51 h 178"/>
                <a:gd name="T8" fmla="*/ 54 w 54"/>
                <a:gd name="T9" fmla="*/ 0 h 178"/>
                <a:gd name="T10" fmla="*/ 0 60000 65536"/>
                <a:gd name="T11" fmla="*/ 0 60000 65536"/>
                <a:gd name="T12" fmla="*/ 0 60000 65536"/>
                <a:gd name="T13" fmla="*/ 0 60000 65536"/>
                <a:gd name="T14" fmla="*/ 0 60000 65536"/>
                <a:gd name="T15" fmla="*/ 0 w 54"/>
                <a:gd name="T16" fmla="*/ 0 h 178"/>
                <a:gd name="T17" fmla="*/ 54 w 54"/>
                <a:gd name="T18" fmla="*/ 178 h 178"/>
              </a:gdLst>
              <a:ahLst/>
              <a:cxnLst>
                <a:cxn ang="T10">
                  <a:pos x="T0" y="T1"/>
                </a:cxn>
                <a:cxn ang="T11">
                  <a:pos x="T2" y="T3"/>
                </a:cxn>
                <a:cxn ang="T12">
                  <a:pos x="T4" y="T5"/>
                </a:cxn>
                <a:cxn ang="T13">
                  <a:pos x="T6" y="T7"/>
                </a:cxn>
                <a:cxn ang="T14">
                  <a:pos x="T8" y="T9"/>
                </a:cxn>
              </a:cxnLst>
              <a:rect l="T15" t="T16" r="T17" b="T18"/>
              <a:pathLst>
                <a:path w="54" h="178">
                  <a:moveTo>
                    <a:pt x="0" y="178"/>
                  </a:moveTo>
                  <a:lnTo>
                    <a:pt x="11" y="143"/>
                  </a:lnTo>
                  <a:lnTo>
                    <a:pt x="27" y="97"/>
                  </a:lnTo>
                  <a:lnTo>
                    <a:pt x="38" y="51"/>
                  </a:lnTo>
                  <a:lnTo>
                    <a:pt x="54" y="0"/>
                  </a:lnTo>
                </a:path>
              </a:pathLst>
            </a:custGeom>
            <a:noFill/>
            <a:ln w="7938">
              <a:solidFill>
                <a:srgbClr val="000080"/>
              </a:solidFill>
              <a:round/>
              <a:headEnd/>
              <a:tailEnd/>
            </a:ln>
          </p:spPr>
          <p:txBody>
            <a:bodyPr/>
            <a:lstStyle/>
            <a:p>
              <a:endParaRPr lang="en-GB"/>
            </a:p>
          </p:txBody>
        </p:sp>
        <p:sp>
          <p:nvSpPr>
            <p:cNvPr id="27710" name="Freeform 65"/>
            <p:cNvSpPr>
              <a:spLocks/>
            </p:cNvSpPr>
            <p:nvPr/>
          </p:nvSpPr>
          <p:spPr bwMode="auto">
            <a:xfrm>
              <a:off x="2462" y="3007"/>
              <a:ext cx="55" cy="264"/>
            </a:xfrm>
            <a:custGeom>
              <a:avLst/>
              <a:gdLst>
                <a:gd name="T0" fmla="*/ 0 w 55"/>
                <a:gd name="T1" fmla="*/ 264 h 264"/>
                <a:gd name="T2" fmla="*/ 17 w 55"/>
                <a:gd name="T3" fmla="*/ 206 h 264"/>
                <a:gd name="T4" fmla="*/ 28 w 55"/>
                <a:gd name="T5" fmla="*/ 137 h 264"/>
                <a:gd name="T6" fmla="*/ 55 w 55"/>
                <a:gd name="T7" fmla="*/ 0 h 264"/>
                <a:gd name="T8" fmla="*/ 0 60000 65536"/>
                <a:gd name="T9" fmla="*/ 0 60000 65536"/>
                <a:gd name="T10" fmla="*/ 0 60000 65536"/>
                <a:gd name="T11" fmla="*/ 0 60000 65536"/>
                <a:gd name="T12" fmla="*/ 0 w 55"/>
                <a:gd name="T13" fmla="*/ 0 h 264"/>
                <a:gd name="T14" fmla="*/ 55 w 55"/>
                <a:gd name="T15" fmla="*/ 264 h 264"/>
              </a:gdLst>
              <a:ahLst/>
              <a:cxnLst>
                <a:cxn ang="T8">
                  <a:pos x="T0" y="T1"/>
                </a:cxn>
                <a:cxn ang="T9">
                  <a:pos x="T2" y="T3"/>
                </a:cxn>
                <a:cxn ang="T10">
                  <a:pos x="T4" y="T5"/>
                </a:cxn>
                <a:cxn ang="T11">
                  <a:pos x="T6" y="T7"/>
                </a:cxn>
              </a:cxnLst>
              <a:rect l="T12" t="T13" r="T14" b="T15"/>
              <a:pathLst>
                <a:path w="55" h="264">
                  <a:moveTo>
                    <a:pt x="0" y="264"/>
                  </a:moveTo>
                  <a:lnTo>
                    <a:pt x="17" y="206"/>
                  </a:lnTo>
                  <a:lnTo>
                    <a:pt x="28" y="137"/>
                  </a:lnTo>
                  <a:lnTo>
                    <a:pt x="55" y="0"/>
                  </a:lnTo>
                </a:path>
              </a:pathLst>
            </a:custGeom>
            <a:noFill/>
            <a:ln w="7938">
              <a:solidFill>
                <a:srgbClr val="000080"/>
              </a:solidFill>
              <a:round/>
              <a:headEnd/>
              <a:tailEnd/>
            </a:ln>
          </p:spPr>
          <p:txBody>
            <a:bodyPr/>
            <a:lstStyle/>
            <a:p>
              <a:endParaRPr lang="en-GB"/>
            </a:p>
          </p:txBody>
        </p:sp>
        <p:sp>
          <p:nvSpPr>
            <p:cNvPr id="27711" name="Freeform 66"/>
            <p:cNvSpPr>
              <a:spLocks/>
            </p:cNvSpPr>
            <p:nvPr/>
          </p:nvSpPr>
          <p:spPr bwMode="auto">
            <a:xfrm>
              <a:off x="2517" y="2702"/>
              <a:ext cx="49" cy="305"/>
            </a:xfrm>
            <a:custGeom>
              <a:avLst/>
              <a:gdLst>
                <a:gd name="T0" fmla="*/ 0 w 49"/>
                <a:gd name="T1" fmla="*/ 305 h 305"/>
                <a:gd name="T2" fmla="*/ 11 w 49"/>
                <a:gd name="T3" fmla="*/ 230 h 305"/>
                <a:gd name="T4" fmla="*/ 21 w 49"/>
                <a:gd name="T5" fmla="*/ 149 h 305"/>
                <a:gd name="T6" fmla="*/ 38 w 49"/>
                <a:gd name="T7" fmla="*/ 75 h 305"/>
                <a:gd name="T8" fmla="*/ 49 w 49"/>
                <a:gd name="T9" fmla="*/ 0 h 305"/>
                <a:gd name="T10" fmla="*/ 0 60000 65536"/>
                <a:gd name="T11" fmla="*/ 0 60000 65536"/>
                <a:gd name="T12" fmla="*/ 0 60000 65536"/>
                <a:gd name="T13" fmla="*/ 0 60000 65536"/>
                <a:gd name="T14" fmla="*/ 0 60000 65536"/>
                <a:gd name="T15" fmla="*/ 0 w 49"/>
                <a:gd name="T16" fmla="*/ 0 h 305"/>
                <a:gd name="T17" fmla="*/ 49 w 49"/>
                <a:gd name="T18" fmla="*/ 305 h 305"/>
              </a:gdLst>
              <a:ahLst/>
              <a:cxnLst>
                <a:cxn ang="T10">
                  <a:pos x="T0" y="T1"/>
                </a:cxn>
                <a:cxn ang="T11">
                  <a:pos x="T2" y="T3"/>
                </a:cxn>
                <a:cxn ang="T12">
                  <a:pos x="T4" y="T5"/>
                </a:cxn>
                <a:cxn ang="T13">
                  <a:pos x="T6" y="T7"/>
                </a:cxn>
                <a:cxn ang="T14">
                  <a:pos x="T8" y="T9"/>
                </a:cxn>
              </a:cxnLst>
              <a:rect l="T15" t="T16" r="T17" b="T18"/>
              <a:pathLst>
                <a:path w="49" h="305">
                  <a:moveTo>
                    <a:pt x="0" y="305"/>
                  </a:moveTo>
                  <a:lnTo>
                    <a:pt x="11" y="230"/>
                  </a:lnTo>
                  <a:lnTo>
                    <a:pt x="21" y="149"/>
                  </a:lnTo>
                  <a:lnTo>
                    <a:pt x="38" y="75"/>
                  </a:lnTo>
                  <a:lnTo>
                    <a:pt x="49" y="0"/>
                  </a:lnTo>
                </a:path>
              </a:pathLst>
            </a:custGeom>
            <a:noFill/>
            <a:ln w="7938">
              <a:solidFill>
                <a:srgbClr val="000080"/>
              </a:solidFill>
              <a:round/>
              <a:headEnd/>
              <a:tailEnd/>
            </a:ln>
          </p:spPr>
          <p:txBody>
            <a:bodyPr/>
            <a:lstStyle/>
            <a:p>
              <a:endParaRPr lang="en-GB"/>
            </a:p>
          </p:txBody>
        </p:sp>
        <p:sp>
          <p:nvSpPr>
            <p:cNvPr id="27712" name="Freeform 67"/>
            <p:cNvSpPr>
              <a:spLocks/>
            </p:cNvSpPr>
            <p:nvPr/>
          </p:nvSpPr>
          <p:spPr bwMode="auto">
            <a:xfrm>
              <a:off x="2566" y="2455"/>
              <a:ext cx="54" cy="247"/>
            </a:xfrm>
            <a:custGeom>
              <a:avLst/>
              <a:gdLst>
                <a:gd name="T0" fmla="*/ 0 w 54"/>
                <a:gd name="T1" fmla="*/ 247 h 247"/>
                <a:gd name="T2" fmla="*/ 11 w 54"/>
                <a:gd name="T3" fmla="*/ 178 h 247"/>
                <a:gd name="T4" fmla="*/ 27 w 54"/>
                <a:gd name="T5" fmla="*/ 109 h 247"/>
                <a:gd name="T6" fmla="*/ 38 w 54"/>
                <a:gd name="T7" fmla="*/ 52 h 247"/>
                <a:gd name="T8" fmla="*/ 54 w 54"/>
                <a:gd name="T9" fmla="*/ 0 h 247"/>
                <a:gd name="T10" fmla="*/ 0 60000 65536"/>
                <a:gd name="T11" fmla="*/ 0 60000 65536"/>
                <a:gd name="T12" fmla="*/ 0 60000 65536"/>
                <a:gd name="T13" fmla="*/ 0 60000 65536"/>
                <a:gd name="T14" fmla="*/ 0 60000 65536"/>
                <a:gd name="T15" fmla="*/ 0 w 54"/>
                <a:gd name="T16" fmla="*/ 0 h 247"/>
                <a:gd name="T17" fmla="*/ 54 w 54"/>
                <a:gd name="T18" fmla="*/ 247 h 247"/>
              </a:gdLst>
              <a:ahLst/>
              <a:cxnLst>
                <a:cxn ang="T10">
                  <a:pos x="T0" y="T1"/>
                </a:cxn>
                <a:cxn ang="T11">
                  <a:pos x="T2" y="T3"/>
                </a:cxn>
                <a:cxn ang="T12">
                  <a:pos x="T4" y="T5"/>
                </a:cxn>
                <a:cxn ang="T13">
                  <a:pos x="T6" y="T7"/>
                </a:cxn>
                <a:cxn ang="T14">
                  <a:pos x="T8" y="T9"/>
                </a:cxn>
              </a:cxnLst>
              <a:rect l="T15" t="T16" r="T17" b="T18"/>
              <a:pathLst>
                <a:path w="54" h="247">
                  <a:moveTo>
                    <a:pt x="0" y="247"/>
                  </a:moveTo>
                  <a:lnTo>
                    <a:pt x="11" y="178"/>
                  </a:lnTo>
                  <a:lnTo>
                    <a:pt x="27" y="109"/>
                  </a:lnTo>
                  <a:lnTo>
                    <a:pt x="38" y="52"/>
                  </a:lnTo>
                  <a:lnTo>
                    <a:pt x="54" y="0"/>
                  </a:lnTo>
                </a:path>
              </a:pathLst>
            </a:custGeom>
            <a:noFill/>
            <a:ln w="7938">
              <a:solidFill>
                <a:srgbClr val="000080"/>
              </a:solidFill>
              <a:round/>
              <a:headEnd/>
              <a:tailEnd/>
            </a:ln>
          </p:spPr>
          <p:txBody>
            <a:bodyPr/>
            <a:lstStyle/>
            <a:p>
              <a:endParaRPr lang="en-GB"/>
            </a:p>
          </p:txBody>
        </p:sp>
        <p:sp>
          <p:nvSpPr>
            <p:cNvPr id="27713" name="Freeform 68"/>
            <p:cNvSpPr>
              <a:spLocks/>
            </p:cNvSpPr>
            <p:nvPr/>
          </p:nvSpPr>
          <p:spPr bwMode="auto">
            <a:xfrm>
              <a:off x="2620" y="2357"/>
              <a:ext cx="55" cy="98"/>
            </a:xfrm>
            <a:custGeom>
              <a:avLst/>
              <a:gdLst>
                <a:gd name="T0" fmla="*/ 0 w 55"/>
                <a:gd name="T1" fmla="*/ 98 h 98"/>
                <a:gd name="T2" fmla="*/ 11 w 55"/>
                <a:gd name="T3" fmla="*/ 58 h 98"/>
                <a:gd name="T4" fmla="*/ 27 w 55"/>
                <a:gd name="T5" fmla="*/ 29 h 98"/>
                <a:gd name="T6" fmla="*/ 44 w 55"/>
                <a:gd name="T7" fmla="*/ 6 h 98"/>
                <a:gd name="T8" fmla="*/ 55 w 55"/>
                <a:gd name="T9" fmla="*/ 0 h 98"/>
                <a:gd name="T10" fmla="*/ 0 60000 65536"/>
                <a:gd name="T11" fmla="*/ 0 60000 65536"/>
                <a:gd name="T12" fmla="*/ 0 60000 65536"/>
                <a:gd name="T13" fmla="*/ 0 60000 65536"/>
                <a:gd name="T14" fmla="*/ 0 60000 65536"/>
                <a:gd name="T15" fmla="*/ 0 w 55"/>
                <a:gd name="T16" fmla="*/ 0 h 98"/>
                <a:gd name="T17" fmla="*/ 55 w 55"/>
                <a:gd name="T18" fmla="*/ 98 h 98"/>
              </a:gdLst>
              <a:ahLst/>
              <a:cxnLst>
                <a:cxn ang="T10">
                  <a:pos x="T0" y="T1"/>
                </a:cxn>
                <a:cxn ang="T11">
                  <a:pos x="T2" y="T3"/>
                </a:cxn>
                <a:cxn ang="T12">
                  <a:pos x="T4" y="T5"/>
                </a:cxn>
                <a:cxn ang="T13">
                  <a:pos x="T6" y="T7"/>
                </a:cxn>
                <a:cxn ang="T14">
                  <a:pos x="T8" y="T9"/>
                </a:cxn>
              </a:cxnLst>
              <a:rect l="T15" t="T16" r="T17" b="T18"/>
              <a:pathLst>
                <a:path w="55" h="98">
                  <a:moveTo>
                    <a:pt x="0" y="98"/>
                  </a:moveTo>
                  <a:lnTo>
                    <a:pt x="11" y="58"/>
                  </a:lnTo>
                  <a:lnTo>
                    <a:pt x="27" y="29"/>
                  </a:lnTo>
                  <a:lnTo>
                    <a:pt x="44" y="6"/>
                  </a:lnTo>
                  <a:lnTo>
                    <a:pt x="55" y="0"/>
                  </a:lnTo>
                </a:path>
              </a:pathLst>
            </a:custGeom>
            <a:noFill/>
            <a:ln w="7938">
              <a:solidFill>
                <a:srgbClr val="000080"/>
              </a:solidFill>
              <a:round/>
              <a:headEnd/>
              <a:tailEnd/>
            </a:ln>
          </p:spPr>
          <p:txBody>
            <a:bodyPr/>
            <a:lstStyle/>
            <a:p>
              <a:endParaRPr lang="en-GB"/>
            </a:p>
          </p:txBody>
        </p:sp>
        <p:sp>
          <p:nvSpPr>
            <p:cNvPr id="27714" name="Freeform 69"/>
            <p:cNvSpPr>
              <a:spLocks/>
            </p:cNvSpPr>
            <p:nvPr/>
          </p:nvSpPr>
          <p:spPr bwMode="auto">
            <a:xfrm>
              <a:off x="2675" y="2357"/>
              <a:ext cx="48" cy="98"/>
            </a:xfrm>
            <a:custGeom>
              <a:avLst/>
              <a:gdLst>
                <a:gd name="T0" fmla="*/ 0 w 48"/>
                <a:gd name="T1" fmla="*/ 0 h 98"/>
                <a:gd name="T2" fmla="*/ 10 w 48"/>
                <a:gd name="T3" fmla="*/ 6 h 98"/>
                <a:gd name="T4" fmla="*/ 21 w 48"/>
                <a:gd name="T5" fmla="*/ 29 h 98"/>
                <a:gd name="T6" fmla="*/ 38 w 48"/>
                <a:gd name="T7" fmla="*/ 58 h 98"/>
                <a:gd name="T8" fmla="*/ 48 w 48"/>
                <a:gd name="T9" fmla="*/ 98 h 98"/>
                <a:gd name="T10" fmla="*/ 0 60000 65536"/>
                <a:gd name="T11" fmla="*/ 0 60000 65536"/>
                <a:gd name="T12" fmla="*/ 0 60000 65536"/>
                <a:gd name="T13" fmla="*/ 0 60000 65536"/>
                <a:gd name="T14" fmla="*/ 0 60000 65536"/>
                <a:gd name="T15" fmla="*/ 0 w 48"/>
                <a:gd name="T16" fmla="*/ 0 h 98"/>
                <a:gd name="T17" fmla="*/ 48 w 48"/>
                <a:gd name="T18" fmla="*/ 98 h 98"/>
              </a:gdLst>
              <a:ahLst/>
              <a:cxnLst>
                <a:cxn ang="T10">
                  <a:pos x="T0" y="T1"/>
                </a:cxn>
                <a:cxn ang="T11">
                  <a:pos x="T2" y="T3"/>
                </a:cxn>
                <a:cxn ang="T12">
                  <a:pos x="T4" y="T5"/>
                </a:cxn>
                <a:cxn ang="T13">
                  <a:pos x="T6" y="T7"/>
                </a:cxn>
                <a:cxn ang="T14">
                  <a:pos x="T8" y="T9"/>
                </a:cxn>
              </a:cxnLst>
              <a:rect l="T15" t="T16" r="T17" b="T18"/>
              <a:pathLst>
                <a:path w="48" h="98">
                  <a:moveTo>
                    <a:pt x="0" y="0"/>
                  </a:moveTo>
                  <a:lnTo>
                    <a:pt x="10" y="6"/>
                  </a:lnTo>
                  <a:lnTo>
                    <a:pt x="21" y="29"/>
                  </a:lnTo>
                  <a:lnTo>
                    <a:pt x="38" y="58"/>
                  </a:lnTo>
                  <a:lnTo>
                    <a:pt x="48" y="98"/>
                  </a:lnTo>
                </a:path>
              </a:pathLst>
            </a:custGeom>
            <a:noFill/>
            <a:ln w="7938">
              <a:solidFill>
                <a:srgbClr val="000080"/>
              </a:solidFill>
              <a:round/>
              <a:headEnd/>
              <a:tailEnd/>
            </a:ln>
          </p:spPr>
          <p:txBody>
            <a:bodyPr/>
            <a:lstStyle/>
            <a:p>
              <a:endParaRPr lang="en-GB"/>
            </a:p>
          </p:txBody>
        </p:sp>
        <p:sp>
          <p:nvSpPr>
            <p:cNvPr id="27715" name="Freeform 70"/>
            <p:cNvSpPr>
              <a:spLocks/>
            </p:cNvSpPr>
            <p:nvPr/>
          </p:nvSpPr>
          <p:spPr bwMode="auto">
            <a:xfrm>
              <a:off x="2723" y="2455"/>
              <a:ext cx="55" cy="247"/>
            </a:xfrm>
            <a:custGeom>
              <a:avLst/>
              <a:gdLst>
                <a:gd name="T0" fmla="*/ 0 w 55"/>
                <a:gd name="T1" fmla="*/ 0 h 247"/>
                <a:gd name="T2" fmla="*/ 11 w 55"/>
                <a:gd name="T3" fmla="*/ 52 h 247"/>
                <a:gd name="T4" fmla="*/ 28 w 55"/>
                <a:gd name="T5" fmla="*/ 109 h 247"/>
                <a:gd name="T6" fmla="*/ 44 w 55"/>
                <a:gd name="T7" fmla="*/ 178 h 247"/>
                <a:gd name="T8" fmla="*/ 55 w 55"/>
                <a:gd name="T9" fmla="*/ 247 h 247"/>
                <a:gd name="T10" fmla="*/ 0 60000 65536"/>
                <a:gd name="T11" fmla="*/ 0 60000 65536"/>
                <a:gd name="T12" fmla="*/ 0 60000 65536"/>
                <a:gd name="T13" fmla="*/ 0 60000 65536"/>
                <a:gd name="T14" fmla="*/ 0 60000 65536"/>
                <a:gd name="T15" fmla="*/ 0 w 55"/>
                <a:gd name="T16" fmla="*/ 0 h 247"/>
                <a:gd name="T17" fmla="*/ 55 w 55"/>
                <a:gd name="T18" fmla="*/ 247 h 247"/>
              </a:gdLst>
              <a:ahLst/>
              <a:cxnLst>
                <a:cxn ang="T10">
                  <a:pos x="T0" y="T1"/>
                </a:cxn>
                <a:cxn ang="T11">
                  <a:pos x="T2" y="T3"/>
                </a:cxn>
                <a:cxn ang="T12">
                  <a:pos x="T4" y="T5"/>
                </a:cxn>
                <a:cxn ang="T13">
                  <a:pos x="T6" y="T7"/>
                </a:cxn>
                <a:cxn ang="T14">
                  <a:pos x="T8" y="T9"/>
                </a:cxn>
              </a:cxnLst>
              <a:rect l="T15" t="T16" r="T17" b="T18"/>
              <a:pathLst>
                <a:path w="55" h="247">
                  <a:moveTo>
                    <a:pt x="0" y="0"/>
                  </a:moveTo>
                  <a:lnTo>
                    <a:pt x="11" y="52"/>
                  </a:lnTo>
                  <a:lnTo>
                    <a:pt x="28" y="109"/>
                  </a:lnTo>
                  <a:lnTo>
                    <a:pt x="44" y="178"/>
                  </a:lnTo>
                  <a:lnTo>
                    <a:pt x="55" y="247"/>
                  </a:lnTo>
                </a:path>
              </a:pathLst>
            </a:custGeom>
            <a:noFill/>
            <a:ln w="7938">
              <a:solidFill>
                <a:srgbClr val="000080"/>
              </a:solidFill>
              <a:round/>
              <a:headEnd/>
              <a:tailEnd/>
            </a:ln>
          </p:spPr>
          <p:txBody>
            <a:bodyPr/>
            <a:lstStyle/>
            <a:p>
              <a:endParaRPr lang="en-GB"/>
            </a:p>
          </p:txBody>
        </p:sp>
        <p:sp>
          <p:nvSpPr>
            <p:cNvPr id="27716" name="Freeform 71"/>
            <p:cNvSpPr>
              <a:spLocks/>
            </p:cNvSpPr>
            <p:nvPr/>
          </p:nvSpPr>
          <p:spPr bwMode="auto">
            <a:xfrm>
              <a:off x="2778" y="2702"/>
              <a:ext cx="49" cy="305"/>
            </a:xfrm>
            <a:custGeom>
              <a:avLst/>
              <a:gdLst>
                <a:gd name="T0" fmla="*/ 0 w 49"/>
                <a:gd name="T1" fmla="*/ 0 h 305"/>
                <a:gd name="T2" fmla="*/ 11 w 49"/>
                <a:gd name="T3" fmla="*/ 75 h 305"/>
                <a:gd name="T4" fmla="*/ 22 w 49"/>
                <a:gd name="T5" fmla="*/ 149 h 305"/>
                <a:gd name="T6" fmla="*/ 38 w 49"/>
                <a:gd name="T7" fmla="*/ 230 h 305"/>
                <a:gd name="T8" fmla="*/ 49 w 49"/>
                <a:gd name="T9" fmla="*/ 305 h 305"/>
                <a:gd name="T10" fmla="*/ 0 60000 65536"/>
                <a:gd name="T11" fmla="*/ 0 60000 65536"/>
                <a:gd name="T12" fmla="*/ 0 60000 65536"/>
                <a:gd name="T13" fmla="*/ 0 60000 65536"/>
                <a:gd name="T14" fmla="*/ 0 60000 65536"/>
                <a:gd name="T15" fmla="*/ 0 w 49"/>
                <a:gd name="T16" fmla="*/ 0 h 305"/>
                <a:gd name="T17" fmla="*/ 49 w 49"/>
                <a:gd name="T18" fmla="*/ 305 h 305"/>
              </a:gdLst>
              <a:ahLst/>
              <a:cxnLst>
                <a:cxn ang="T10">
                  <a:pos x="T0" y="T1"/>
                </a:cxn>
                <a:cxn ang="T11">
                  <a:pos x="T2" y="T3"/>
                </a:cxn>
                <a:cxn ang="T12">
                  <a:pos x="T4" y="T5"/>
                </a:cxn>
                <a:cxn ang="T13">
                  <a:pos x="T6" y="T7"/>
                </a:cxn>
                <a:cxn ang="T14">
                  <a:pos x="T8" y="T9"/>
                </a:cxn>
              </a:cxnLst>
              <a:rect l="T15" t="T16" r="T17" b="T18"/>
              <a:pathLst>
                <a:path w="49" h="305">
                  <a:moveTo>
                    <a:pt x="0" y="0"/>
                  </a:moveTo>
                  <a:lnTo>
                    <a:pt x="11" y="75"/>
                  </a:lnTo>
                  <a:lnTo>
                    <a:pt x="22" y="149"/>
                  </a:lnTo>
                  <a:lnTo>
                    <a:pt x="38" y="230"/>
                  </a:lnTo>
                  <a:lnTo>
                    <a:pt x="49" y="305"/>
                  </a:lnTo>
                </a:path>
              </a:pathLst>
            </a:custGeom>
            <a:noFill/>
            <a:ln w="7938">
              <a:solidFill>
                <a:srgbClr val="000080"/>
              </a:solidFill>
              <a:round/>
              <a:headEnd/>
              <a:tailEnd/>
            </a:ln>
          </p:spPr>
          <p:txBody>
            <a:bodyPr/>
            <a:lstStyle/>
            <a:p>
              <a:endParaRPr lang="en-GB"/>
            </a:p>
          </p:txBody>
        </p:sp>
        <p:sp>
          <p:nvSpPr>
            <p:cNvPr id="27717" name="Freeform 72"/>
            <p:cNvSpPr>
              <a:spLocks/>
            </p:cNvSpPr>
            <p:nvPr/>
          </p:nvSpPr>
          <p:spPr bwMode="auto">
            <a:xfrm>
              <a:off x="2827" y="3007"/>
              <a:ext cx="54" cy="264"/>
            </a:xfrm>
            <a:custGeom>
              <a:avLst/>
              <a:gdLst>
                <a:gd name="T0" fmla="*/ 0 w 54"/>
                <a:gd name="T1" fmla="*/ 0 h 264"/>
                <a:gd name="T2" fmla="*/ 27 w 54"/>
                <a:gd name="T3" fmla="*/ 137 h 264"/>
                <a:gd name="T4" fmla="*/ 38 w 54"/>
                <a:gd name="T5" fmla="*/ 206 h 264"/>
                <a:gd name="T6" fmla="*/ 54 w 54"/>
                <a:gd name="T7" fmla="*/ 264 h 264"/>
                <a:gd name="T8" fmla="*/ 0 60000 65536"/>
                <a:gd name="T9" fmla="*/ 0 60000 65536"/>
                <a:gd name="T10" fmla="*/ 0 60000 65536"/>
                <a:gd name="T11" fmla="*/ 0 60000 65536"/>
                <a:gd name="T12" fmla="*/ 0 w 54"/>
                <a:gd name="T13" fmla="*/ 0 h 264"/>
                <a:gd name="T14" fmla="*/ 54 w 54"/>
                <a:gd name="T15" fmla="*/ 264 h 264"/>
              </a:gdLst>
              <a:ahLst/>
              <a:cxnLst>
                <a:cxn ang="T8">
                  <a:pos x="T0" y="T1"/>
                </a:cxn>
                <a:cxn ang="T9">
                  <a:pos x="T2" y="T3"/>
                </a:cxn>
                <a:cxn ang="T10">
                  <a:pos x="T4" y="T5"/>
                </a:cxn>
                <a:cxn ang="T11">
                  <a:pos x="T6" y="T7"/>
                </a:cxn>
              </a:cxnLst>
              <a:rect l="T12" t="T13" r="T14" b="T15"/>
              <a:pathLst>
                <a:path w="54" h="264">
                  <a:moveTo>
                    <a:pt x="0" y="0"/>
                  </a:moveTo>
                  <a:lnTo>
                    <a:pt x="27" y="137"/>
                  </a:lnTo>
                  <a:lnTo>
                    <a:pt x="38" y="206"/>
                  </a:lnTo>
                  <a:lnTo>
                    <a:pt x="54" y="264"/>
                  </a:lnTo>
                </a:path>
              </a:pathLst>
            </a:custGeom>
            <a:noFill/>
            <a:ln w="7938">
              <a:solidFill>
                <a:srgbClr val="000080"/>
              </a:solidFill>
              <a:round/>
              <a:headEnd/>
              <a:tailEnd/>
            </a:ln>
          </p:spPr>
          <p:txBody>
            <a:bodyPr/>
            <a:lstStyle/>
            <a:p>
              <a:endParaRPr lang="en-GB"/>
            </a:p>
          </p:txBody>
        </p:sp>
        <p:sp>
          <p:nvSpPr>
            <p:cNvPr id="27718" name="Freeform 73"/>
            <p:cNvSpPr>
              <a:spLocks/>
            </p:cNvSpPr>
            <p:nvPr/>
          </p:nvSpPr>
          <p:spPr bwMode="auto">
            <a:xfrm>
              <a:off x="2881" y="3271"/>
              <a:ext cx="55" cy="178"/>
            </a:xfrm>
            <a:custGeom>
              <a:avLst/>
              <a:gdLst>
                <a:gd name="T0" fmla="*/ 0 w 55"/>
                <a:gd name="T1" fmla="*/ 0 h 178"/>
                <a:gd name="T2" fmla="*/ 17 w 55"/>
                <a:gd name="T3" fmla="*/ 51 h 178"/>
                <a:gd name="T4" fmla="*/ 27 w 55"/>
                <a:gd name="T5" fmla="*/ 97 h 178"/>
                <a:gd name="T6" fmla="*/ 44 w 55"/>
                <a:gd name="T7" fmla="*/ 143 h 178"/>
                <a:gd name="T8" fmla="*/ 55 w 55"/>
                <a:gd name="T9" fmla="*/ 178 h 178"/>
                <a:gd name="T10" fmla="*/ 0 60000 65536"/>
                <a:gd name="T11" fmla="*/ 0 60000 65536"/>
                <a:gd name="T12" fmla="*/ 0 60000 65536"/>
                <a:gd name="T13" fmla="*/ 0 60000 65536"/>
                <a:gd name="T14" fmla="*/ 0 60000 65536"/>
                <a:gd name="T15" fmla="*/ 0 w 55"/>
                <a:gd name="T16" fmla="*/ 0 h 178"/>
                <a:gd name="T17" fmla="*/ 55 w 55"/>
                <a:gd name="T18" fmla="*/ 178 h 178"/>
              </a:gdLst>
              <a:ahLst/>
              <a:cxnLst>
                <a:cxn ang="T10">
                  <a:pos x="T0" y="T1"/>
                </a:cxn>
                <a:cxn ang="T11">
                  <a:pos x="T2" y="T3"/>
                </a:cxn>
                <a:cxn ang="T12">
                  <a:pos x="T4" y="T5"/>
                </a:cxn>
                <a:cxn ang="T13">
                  <a:pos x="T6" y="T7"/>
                </a:cxn>
                <a:cxn ang="T14">
                  <a:pos x="T8" y="T9"/>
                </a:cxn>
              </a:cxnLst>
              <a:rect l="T15" t="T16" r="T17" b="T18"/>
              <a:pathLst>
                <a:path w="55" h="178">
                  <a:moveTo>
                    <a:pt x="0" y="0"/>
                  </a:moveTo>
                  <a:lnTo>
                    <a:pt x="17" y="51"/>
                  </a:lnTo>
                  <a:lnTo>
                    <a:pt x="27" y="97"/>
                  </a:lnTo>
                  <a:lnTo>
                    <a:pt x="44" y="143"/>
                  </a:lnTo>
                  <a:lnTo>
                    <a:pt x="55" y="178"/>
                  </a:lnTo>
                </a:path>
              </a:pathLst>
            </a:custGeom>
            <a:noFill/>
            <a:ln w="7938">
              <a:solidFill>
                <a:srgbClr val="000080"/>
              </a:solidFill>
              <a:round/>
              <a:headEnd/>
              <a:tailEnd/>
            </a:ln>
          </p:spPr>
          <p:txBody>
            <a:bodyPr/>
            <a:lstStyle/>
            <a:p>
              <a:endParaRPr lang="en-GB"/>
            </a:p>
          </p:txBody>
        </p:sp>
        <p:sp>
          <p:nvSpPr>
            <p:cNvPr id="27719" name="Freeform 74"/>
            <p:cNvSpPr>
              <a:spLocks/>
            </p:cNvSpPr>
            <p:nvPr/>
          </p:nvSpPr>
          <p:spPr bwMode="auto">
            <a:xfrm>
              <a:off x="2936" y="3449"/>
              <a:ext cx="49" cy="103"/>
            </a:xfrm>
            <a:custGeom>
              <a:avLst/>
              <a:gdLst>
                <a:gd name="T0" fmla="*/ 0 w 49"/>
                <a:gd name="T1" fmla="*/ 0 h 103"/>
                <a:gd name="T2" fmla="*/ 11 w 49"/>
                <a:gd name="T3" fmla="*/ 34 h 103"/>
                <a:gd name="T4" fmla="*/ 21 w 49"/>
                <a:gd name="T5" fmla="*/ 57 h 103"/>
                <a:gd name="T6" fmla="*/ 49 w 49"/>
                <a:gd name="T7" fmla="*/ 103 h 103"/>
                <a:gd name="T8" fmla="*/ 0 60000 65536"/>
                <a:gd name="T9" fmla="*/ 0 60000 65536"/>
                <a:gd name="T10" fmla="*/ 0 60000 65536"/>
                <a:gd name="T11" fmla="*/ 0 60000 65536"/>
                <a:gd name="T12" fmla="*/ 0 w 49"/>
                <a:gd name="T13" fmla="*/ 0 h 103"/>
                <a:gd name="T14" fmla="*/ 49 w 49"/>
                <a:gd name="T15" fmla="*/ 103 h 103"/>
              </a:gdLst>
              <a:ahLst/>
              <a:cxnLst>
                <a:cxn ang="T8">
                  <a:pos x="T0" y="T1"/>
                </a:cxn>
                <a:cxn ang="T9">
                  <a:pos x="T2" y="T3"/>
                </a:cxn>
                <a:cxn ang="T10">
                  <a:pos x="T4" y="T5"/>
                </a:cxn>
                <a:cxn ang="T11">
                  <a:pos x="T6" y="T7"/>
                </a:cxn>
              </a:cxnLst>
              <a:rect l="T12" t="T13" r="T14" b="T15"/>
              <a:pathLst>
                <a:path w="49" h="103">
                  <a:moveTo>
                    <a:pt x="0" y="0"/>
                  </a:moveTo>
                  <a:lnTo>
                    <a:pt x="11" y="34"/>
                  </a:lnTo>
                  <a:lnTo>
                    <a:pt x="21" y="57"/>
                  </a:lnTo>
                  <a:lnTo>
                    <a:pt x="49" y="103"/>
                  </a:lnTo>
                </a:path>
              </a:pathLst>
            </a:custGeom>
            <a:noFill/>
            <a:ln w="7938">
              <a:solidFill>
                <a:srgbClr val="000080"/>
              </a:solidFill>
              <a:round/>
              <a:headEnd/>
              <a:tailEnd/>
            </a:ln>
          </p:spPr>
          <p:txBody>
            <a:bodyPr/>
            <a:lstStyle/>
            <a:p>
              <a:endParaRPr lang="en-GB"/>
            </a:p>
          </p:txBody>
        </p:sp>
        <p:sp>
          <p:nvSpPr>
            <p:cNvPr id="27720" name="Freeform 75"/>
            <p:cNvSpPr>
              <a:spLocks/>
            </p:cNvSpPr>
            <p:nvPr/>
          </p:nvSpPr>
          <p:spPr bwMode="auto">
            <a:xfrm>
              <a:off x="2985" y="3552"/>
              <a:ext cx="54" cy="46"/>
            </a:xfrm>
            <a:custGeom>
              <a:avLst/>
              <a:gdLst>
                <a:gd name="T0" fmla="*/ 0 w 54"/>
                <a:gd name="T1" fmla="*/ 0 h 46"/>
                <a:gd name="T2" fmla="*/ 11 w 54"/>
                <a:gd name="T3" fmla="*/ 17 h 46"/>
                <a:gd name="T4" fmla="*/ 27 w 54"/>
                <a:gd name="T5" fmla="*/ 29 h 46"/>
                <a:gd name="T6" fmla="*/ 54 w 54"/>
                <a:gd name="T7" fmla="*/ 46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0"/>
                  </a:moveTo>
                  <a:lnTo>
                    <a:pt x="11" y="17"/>
                  </a:lnTo>
                  <a:lnTo>
                    <a:pt x="27" y="29"/>
                  </a:lnTo>
                  <a:lnTo>
                    <a:pt x="54" y="46"/>
                  </a:lnTo>
                </a:path>
              </a:pathLst>
            </a:custGeom>
            <a:noFill/>
            <a:ln w="7938">
              <a:solidFill>
                <a:srgbClr val="000080"/>
              </a:solidFill>
              <a:round/>
              <a:headEnd/>
              <a:tailEnd/>
            </a:ln>
          </p:spPr>
          <p:txBody>
            <a:bodyPr/>
            <a:lstStyle/>
            <a:p>
              <a:endParaRPr lang="en-GB"/>
            </a:p>
          </p:txBody>
        </p:sp>
        <p:sp>
          <p:nvSpPr>
            <p:cNvPr id="27721" name="Freeform 76"/>
            <p:cNvSpPr>
              <a:spLocks/>
            </p:cNvSpPr>
            <p:nvPr/>
          </p:nvSpPr>
          <p:spPr bwMode="auto">
            <a:xfrm>
              <a:off x="3039" y="3598"/>
              <a:ext cx="55" cy="17"/>
            </a:xfrm>
            <a:custGeom>
              <a:avLst/>
              <a:gdLst>
                <a:gd name="T0" fmla="*/ 0 w 55"/>
                <a:gd name="T1" fmla="*/ 0 h 17"/>
                <a:gd name="T2" fmla="*/ 27 w 55"/>
                <a:gd name="T3" fmla="*/ 12 h 17"/>
                <a:gd name="T4" fmla="*/ 55 w 55"/>
                <a:gd name="T5" fmla="*/ 17 h 17"/>
                <a:gd name="T6" fmla="*/ 0 60000 65536"/>
                <a:gd name="T7" fmla="*/ 0 60000 65536"/>
                <a:gd name="T8" fmla="*/ 0 60000 65536"/>
                <a:gd name="T9" fmla="*/ 0 w 55"/>
                <a:gd name="T10" fmla="*/ 0 h 17"/>
                <a:gd name="T11" fmla="*/ 55 w 55"/>
                <a:gd name="T12" fmla="*/ 17 h 17"/>
              </a:gdLst>
              <a:ahLst/>
              <a:cxnLst>
                <a:cxn ang="T6">
                  <a:pos x="T0" y="T1"/>
                </a:cxn>
                <a:cxn ang="T7">
                  <a:pos x="T2" y="T3"/>
                </a:cxn>
                <a:cxn ang="T8">
                  <a:pos x="T4" y="T5"/>
                </a:cxn>
              </a:cxnLst>
              <a:rect l="T9" t="T10" r="T11" b="T12"/>
              <a:pathLst>
                <a:path w="55" h="17">
                  <a:moveTo>
                    <a:pt x="0" y="0"/>
                  </a:moveTo>
                  <a:lnTo>
                    <a:pt x="27" y="12"/>
                  </a:lnTo>
                  <a:lnTo>
                    <a:pt x="55" y="17"/>
                  </a:lnTo>
                </a:path>
              </a:pathLst>
            </a:custGeom>
            <a:noFill/>
            <a:ln w="7938">
              <a:solidFill>
                <a:srgbClr val="000080"/>
              </a:solidFill>
              <a:round/>
              <a:headEnd/>
              <a:tailEnd/>
            </a:ln>
          </p:spPr>
          <p:txBody>
            <a:bodyPr/>
            <a:lstStyle/>
            <a:p>
              <a:endParaRPr lang="en-GB"/>
            </a:p>
          </p:txBody>
        </p:sp>
        <p:sp>
          <p:nvSpPr>
            <p:cNvPr id="27722" name="Line 77"/>
            <p:cNvSpPr>
              <a:spLocks noChangeShapeType="1"/>
            </p:cNvSpPr>
            <p:nvPr/>
          </p:nvSpPr>
          <p:spPr bwMode="auto">
            <a:xfrm>
              <a:off x="3094" y="3615"/>
              <a:ext cx="48" cy="6"/>
            </a:xfrm>
            <a:prstGeom prst="line">
              <a:avLst/>
            </a:prstGeom>
            <a:noFill/>
            <a:ln w="7938">
              <a:solidFill>
                <a:srgbClr val="000080"/>
              </a:solidFill>
              <a:round/>
              <a:headEnd/>
              <a:tailEnd/>
            </a:ln>
          </p:spPr>
          <p:txBody>
            <a:bodyPr/>
            <a:lstStyle/>
            <a:p>
              <a:endParaRPr lang="en-GB"/>
            </a:p>
          </p:txBody>
        </p:sp>
        <p:sp>
          <p:nvSpPr>
            <p:cNvPr id="27723" name="Line 78"/>
            <p:cNvSpPr>
              <a:spLocks noChangeShapeType="1"/>
            </p:cNvSpPr>
            <p:nvPr/>
          </p:nvSpPr>
          <p:spPr bwMode="auto">
            <a:xfrm>
              <a:off x="3142" y="3621"/>
              <a:ext cx="55" cy="1"/>
            </a:xfrm>
            <a:prstGeom prst="line">
              <a:avLst/>
            </a:prstGeom>
            <a:noFill/>
            <a:ln w="7938">
              <a:solidFill>
                <a:srgbClr val="000080"/>
              </a:solidFill>
              <a:round/>
              <a:headEnd/>
              <a:tailEnd/>
            </a:ln>
          </p:spPr>
          <p:txBody>
            <a:bodyPr/>
            <a:lstStyle/>
            <a:p>
              <a:endParaRPr lang="en-GB"/>
            </a:p>
          </p:txBody>
        </p:sp>
        <p:sp>
          <p:nvSpPr>
            <p:cNvPr id="27724" name="Line 79"/>
            <p:cNvSpPr>
              <a:spLocks noChangeShapeType="1"/>
            </p:cNvSpPr>
            <p:nvPr/>
          </p:nvSpPr>
          <p:spPr bwMode="auto">
            <a:xfrm>
              <a:off x="3197" y="3621"/>
              <a:ext cx="54" cy="1"/>
            </a:xfrm>
            <a:prstGeom prst="line">
              <a:avLst/>
            </a:prstGeom>
            <a:noFill/>
            <a:ln w="7938">
              <a:solidFill>
                <a:srgbClr val="000080"/>
              </a:solidFill>
              <a:round/>
              <a:headEnd/>
              <a:tailEnd/>
            </a:ln>
          </p:spPr>
          <p:txBody>
            <a:bodyPr/>
            <a:lstStyle/>
            <a:p>
              <a:endParaRPr lang="en-GB"/>
            </a:p>
          </p:txBody>
        </p:sp>
        <p:sp>
          <p:nvSpPr>
            <p:cNvPr id="27725" name="Line 80"/>
            <p:cNvSpPr>
              <a:spLocks noChangeShapeType="1"/>
            </p:cNvSpPr>
            <p:nvPr/>
          </p:nvSpPr>
          <p:spPr bwMode="auto">
            <a:xfrm>
              <a:off x="3251" y="3621"/>
              <a:ext cx="49" cy="1"/>
            </a:xfrm>
            <a:prstGeom prst="line">
              <a:avLst/>
            </a:prstGeom>
            <a:noFill/>
            <a:ln w="7938">
              <a:solidFill>
                <a:srgbClr val="000080"/>
              </a:solidFill>
              <a:round/>
              <a:headEnd/>
              <a:tailEnd/>
            </a:ln>
          </p:spPr>
          <p:txBody>
            <a:bodyPr/>
            <a:lstStyle/>
            <a:p>
              <a:endParaRPr lang="en-GB"/>
            </a:p>
          </p:txBody>
        </p:sp>
        <p:sp>
          <p:nvSpPr>
            <p:cNvPr id="27726" name="Line 81"/>
            <p:cNvSpPr>
              <a:spLocks noChangeShapeType="1"/>
            </p:cNvSpPr>
            <p:nvPr/>
          </p:nvSpPr>
          <p:spPr bwMode="auto">
            <a:xfrm>
              <a:off x="3300" y="3621"/>
              <a:ext cx="55" cy="1"/>
            </a:xfrm>
            <a:prstGeom prst="line">
              <a:avLst/>
            </a:prstGeom>
            <a:noFill/>
            <a:ln w="7938">
              <a:solidFill>
                <a:srgbClr val="000080"/>
              </a:solidFill>
              <a:round/>
              <a:headEnd/>
              <a:tailEnd/>
            </a:ln>
          </p:spPr>
          <p:txBody>
            <a:bodyPr/>
            <a:lstStyle/>
            <a:p>
              <a:endParaRPr lang="en-GB"/>
            </a:p>
          </p:txBody>
        </p:sp>
        <p:sp>
          <p:nvSpPr>
            <p:cNvPr id="27727" name="Line 82"/>
            <p:cNvSpPr>
              <a:spLocks noChangeShapeType="1"/>
            </p:cNvSpPr>
            <p:nvPr/>
          </p:nvSpPr>
          <p:spPr bwMode="auto">
            <a:xfrm>
              <a:off x="3355" y="3621"/>
              <a:ext cx="54" cy="1"/>
            </a:xfrm>
            <a:prstGeom prst="line">
              <a:avLst/>
            </a:prstGeom>
            <a:noFill/>
            <a:ln w="7938">
              <a:solidFill>
                <a:srgbClr val="000080"/>
              </a:solidFill>
              <a:round/>
              <a:headEnd/>
              <a:tailEnd/>
            </a:ln>
          </p:spPr>
          <p:txBody>
            <a:bodyPr/>
            <a:lstStyle/>
            <a:p>
              <a:endParaRPr lang="en-GB"/>
            </a:p>
          </p:txBody>
        </p:sp>
        <p:sp>
          <p:nvSpPr>
            <p:cNvPr id="27728" name="Line 83"/>
            <p:cNvSpPr>
              <a:spLocks noChangeShapeType="1"/>
            </p:cNvSpPr>
            <p:nvPr/>
          </p:nvSpPr>
          <p:spPr bwMode="auto">
            <a:xfrm>
              <a:off x="3409" y="3621"/>
              <a:ext cx="49" cy="1"/>
            </a:xfrm>
            <a:prstGeom prst="line">
              <a:avLst/>
            </a:prstGeom>
            <a:noFill/>
            <a:ln w="7938">
              <a:solidFill>
                <a:srgbClr val="000080"/>
              </a:solidFill>
              <a:round/>
              <a:headEnd/>
              <a:tailEnd/>
            </a:ln>
          </p:spPr>
          <p:txBody>
            <a:bodyPr/>
            <a:lstStyle/>
            <a:p>
              <a:endParaRPr lang="en-GB"/>
            </a:p>
          </p:txBody>
        </p:sp>
        <p:sp>
          <p:nvSpPr>
            <p:cNvPr id="27729" name="Line 84"/>
            <p:cNvSpPr>
              <a:spLocks noChangeShapeType="1"/>
            </p:cNvSpPr>
            <p:nvPr/>
          </p:nvSpPr>
          <p:spPr bwMode="auto">
            <a:xfrm>
              <a:off x="3458" y="3621"/>
              <a:ext cx="55" cy="1"/>
            </a:xfrm>
            <a:prstGeom prst="line">
              <a:avLst/>
            </a:prstGeom>
            <a:noFill/>
            <a:ln w="7938">
              <a:solidFill>
                <a:srgbClr val="000080"/>
              </a:solidFill>
              <a:round/>
              <a:headEnd/>
              <a:tailEnd/>
            </a:ln>
          </p:spPr>
          <p:txBody>
            <a:bodyPr/>
            <a:lstStyle/>
            <a:p>
              <a:endParaRPr lang="en-GB"/>
            </a:p>
          </p:txBody>
        </p:sp>
        <p:sp>
          <p:nvSpPr>
            <p:cNvPr id="27730" name="Line 85"/>
            <p:cNvSpPr>
              <a:spLocks noChangeShapeType="1"/>
            </p:cNvSpPr>
            <p:nvPr/>
          </p:nvSpPr>
          <p:spPr bwMode="auto">
            <a:xfrm>
              <a:off x="3513" y="3621"/>
              <a:ext cx="54" cy="1"/>
            </a:xfrm>
            <a:prstGeom prst="line">
              <a:avLst/>
            </a:prstGeom>
            <a:noFill/>
            <a:ln w="7938">
              <a:solidFill>
                <a:srgbClr val="000080"/>
              </a:solidFill>
              <a:round/>
              <a:headEnd/>
              <a:tailEnd/>
            </a:ln>
          </p:spPr>
          <p:txBody>
            <a:bodyPr/>
            <a:lstStyle/>
            <a:p>
              <a:endParaRPr lang="en-GB"/>
            </a:p>
          </p:txBody>
        </p:sp>
        <p:sp>
          <p:nvSpPr>
            <p:cNvPr id="27731" name="Line 86"/>
            <p:cNvSpPr>
              <a:spLocks noChangeShapeType="1"/>
            </p:cNvSpPr>
            <p:nvPr/>
          </p:nvSpPr>
          <p:spPr bwMode="auto">
            <a:xfrm>
              <a:off x="3567" y="3621"/>
              <a:ext cx="49" cy="1"/>
            </a:xfrm>
            <a:prstGeom prst="line">
              <a:avLst/>
            </a:prstGeom>
            <a:noFill/>
            <a:ln w="7938">
              <a:solidFill>
                <a:srgbClr val="000080"/>
              </a:solidFill>
              <a:round/>
              <a:headEnd/>
              <a:tailEnd/>
            </a:ln>
          </p:spPr>
          <p:txBody>
            <a:bodyPr/>
            <a:lstStyle/>
            <a:p>
              <a:endParaRPr lang="en-GB"/>
            </a:p>
          </p:txBody>
        </p:sp>
        <p:sp>
          <p:nvSpPr>
            <p:cNvPr id="27732" name="Line 87"/>
            <p:cNvSpPr>
              <a:spLocks noChangeShapeType="1"/>
            </p:cNvSpPr>
            <p:nvPr/>
          </p:nvSpPr>
          <p:spPr bwMode="auto">
            <a:xfrm>
              <a:off x="3616" y="3621"/>
              <a:ext cx="54" cy="1"/>
            </a:xfrm>
            <a:prstGeom prst="line">
              <a:avLst/>
            </a:prstGeom>
            <a:noFill/>
            <a:ln w="7938">
              <a:solidFill>
                <a:srgbClr val="000080"/>
              </a:solidFill>
              <a:round/>
              <a:headEnd/>
              <a:tailEnd/>
            </a:ln>
          </p:spPr>
          <p:txBody>
            <a:bodyPr/>
            <a:lstStyle/>
            <a:p>
              <a:endParaRPr lang="en-GB"/>
            </a:p>
          </p:txBody>
        </p:sp>
        <p:sp>
          <p:nvSpPr>
            <p:cNvPr id="27733" name="Line 88"/>
            <p:cNvSpPr>
              <a:spLocks noChangeShapeType="1"/>
            </p:cNvSpPr>
            <p:nvPr/>
          </p:nvSpPr>
          <p:spPr bwMode="auto">
            <a:xfrm>
              <a:off x="3670" y="3621"/>
              <a:ext cx="55" cy="1"/>
            </a:xfrm>
            <a:prstGeom prst="line">
              <a:avLst/>
            </a:prstGeom>
            <a:noFill/>
            <a:ln w="7938">
              <a:solidFill>
                <a:srgbClr val="000080"/>
              </a:solidFill>
              <a:round/>
              <a:headEnd/>
              <a:tailEnd/>
            </a:ln>
          </p:spPr>
          <p:txBody>
            <a:bodyPr/>
            <a:lstStyle/>
            <a:p>
              <a:endParaRPr lang="en-GB"/>
            </a:p>
          </p:txBody>
        </p:sp>
        <p:sp>
          <p:nvSpPr>
            <p:cNvPr id="27734" name="Line 89"/>
            <p:cNvSpPr>
              <a:spLocks noChangeShapeType="1"/>
            </p:cNvSpPr>
            <p:nvPr/>
          </p:nvSpPr>
          <p:spPr bwMode="auto">
            <a:xfrm>
              <a:off x="3725" y="3621"/>
              <a:ext cx="49" cy="1"/>
            </a:xfrm>
            <a:prstGeom prst="line">
              <a:avLst/>
            </a:prstGeom>
            <a:noFill/>
            <a:ln w="7938">
              <a:solidFill>
                <a:srgbClr val="000080"/>
              </a:solidFill>
              <a:round/>
              <a:headEnd/>
              <a:tailEnd/>
            </a:ln>
          </p:spPr>
          <p:txBody>
            <a:bodyPr/>
            <a:lstStyle/>
            <a:p>
              <a:endParaRPr lang="en-GB"/>
            </a:p>
          </p:txBody>
        </p:sp>
        <p:sp>
          <p:nvSpPr>
            <p:cNvPr id="27735" name="Line 90"/>
            <p:cNvSpPr>
              <a:spLocks noChangeShapeType="1"/>
            </p:cNvSpPr>
            <p:nvPr/>
          </p:nvSpPr>
          <p:spPr bwMode="auto">
            <a:xfrm>
              <a:off x="3774" y="3621"/>
              <a:ext cx="54" cy="1"/>
            </a:xfrm>
            <a:prstGeom prst="line">
              <a:avLst/>
            </a:prstGeom>
            <a:noFill/>
            <a:ln w="7938">
              <a:solidFill>
                <a:srgbClr val="000080"/>
              </a:solidFill>
              <a:round/>
              <a:headEnd/>
              <a:tailEnd/>
            </a:ln>
          </p:spPr>
          <p:txBody>
            <a:bodyPr/>
            <a:lstStyle/>
            <a:p>
              <a:endParaRPr lang="en-GB"/>
            </a:p>
          </p:txBody>
        </p:sp>
        <p:sp>
          <p:nvSpPr>
            <p:cNvPr id="27736" name="Line 91"/>
            <p:cNvSpPr>
              <a:spLocks noChangeShapeType="1"/>
            </p:cNvSpPr>
            <p:nvPr/>
          </p:nvSpPr>
          <p:spPr bwMode="auto">
            <a:xfrm>
              <a:off x="3828" y="3621"/>
              <a:ext cx="55" cy="1"/>
            </a:xfrm>
            <a:prstGeom prst="line">
              <a:avLst/>
            </a:prstGeom>
            <a:noFill/>
            <a:ln w="7938">
              <a:solidFill>
                <a:srgbClr val="000080"/>
              </a:solidFill>
              <a:round/>
              <a:headEnd/>
              <a:tailEnd/>
            </a:ln>
          </p:spPr>
          <p:txBody>
            <a:bodyPr/>
            <a:lstStyle/>
            <a:p>
              <a:endParaRPr lang="en-GB"/>
            </a:p>
          </p:txBody>
        </p:sp>
        <p:sp>
          <p:nvSpPr>
            <p:cNvPr id="27737" name="Line 92"/>
            <p:cNvSpPr>
              <a:spLocks noChangeShapeType="1"/>
            </p:cNvSpPr>
            <p:nvPr/>
          </p:nvSpPr>
          <p:spPr bwMode="auto">
            <a:xfrm>
              <a:off x="3883" y="3621"/>
              <a:ext cx="49" cy="1"/>
            </a:xfrm>
            <a:prstGeom prst="line">
              <a:avLst/>
            </a:prstGeom>
            <a:noFill/>
            <a:ln w="7938">
              <a:solidFill>
                <a:srgbClr val="000080"/>
              </a:solidFill>
              <a:round/>
              <a:headEnd/>
              <a:tailEnd/>
            </a:ln>
          </p:spPr>
          <p:txBody>
            <a:bodyPr/>
            <a:lstStyle/>
            <a:p>
              <a:endParaRPr lang="en-GB"/>
            </a:p>
          </p:txBody>
        </p:sp>
        <p:sp>
          <p:nvSpPr>
            <p:cNvPr id="27738" name="Line 93"/>
            <p:cNvSpPr>
              <a:spLocks noChangeShapeType="1"/>
            </p:cNvSpPr>
            <p:nvPr/>
          </p:nvSpPr>
          <p:spPr bwMode="auto">
            <a:xfrm>
              <a:off x="3932" y="3621"/>
              <a:ext cx="54" cy="1"/>
            </a:xfrm>
            <a:prstGeom prst="line">
              <a:avLst/>
            </a:prstGeom>
            <a:noFill/>
            <a:ln w="7938">
              <a:solidFill>
                <a:srgbClr val="000080"/>
              </a:solidFill>
              <a:round/>
              <a:headEnd/>
              <a:tailEnd/>
            </a:ln>
          </p:spPr>
          <p:txBody>
            <a:bodyPr/>
            <a:lstStyle/>
            <a:p>
              <a:endParaRPr lang="en-GB"/>
            </a:p>
          </p:txBody>
        </p:sp>
        <p:sp>
          <p:nvSpPr>
            <p:cNvPr id="27739" name="Line 94"/>
            <p:cNvSpPr>
              <a:spLocks noChangeShapeType="1"/>
            </p:cNvSpPr>
            <p:nvPr/>
          </p:nvSpPr>
          <p:spPr bwMode="auto">
            <a:xfrm>
              <a:off x="1358" y="3621"/>
              <a:ext cx="54" cy="1"/>
            </a:xfrm>
            <a:prstGeom prst="line">
              <a:avLst/>
            </a:prstGeom>
            <a:noFill/>
            <a:ln w="7938">
              <a:solidFill>
                <a:srgbClr val="FF00FF"/>
              </a:solidFill>
              <a:round/>
              <a:headEnd/>
              <a:tailEnd/>
            </a:ln>
          </p:spPr>
          <p:txBody>
            <a:bodyPr/>
            <a:lstStyle/>
            <a:p>
              <a:endParaRPr lang="en-GB"/>
            </a:p>
          </p:txBody>
        </p:sp>
        <p:sp>
          <p:nvSpPr>
            <p:cNvPr id="27740" name="Line 95"/>
            <p:cNvSpPr>
              <a:spLocks noChangeShapeType="1"/>
            </p:cNvSpPr>
            <p:nvPr/>
          </p:nvSpPr>
          <p:spPr bwMode="auto">
            <a:xfrm>
              <a:off x="1412" y="3621"/>
              <a:ext cx="49" cy="1"/>
            </a:xfrm>
            <a:prstGeom prst="line">
              <a:avLst/>
            </a:prstGeom>
            <a:noFill/>
            <a:ln w="7938">
              <a:solidFill>
                <a:srgbClr val="FF00FF"/>
              </a:solidFill>
              <a:round/>
              <a:headEnd/>
              <a:tailEnd/>
            </a:ln>
          </p:spPr>
          <p:txBody>
            <a:bodyPr/>
            <a:lstStyle/>
            <a:p>
              <a:endParaRPr lang="en-GB"/>
            </a:p>
          </p:txBody>
        </p:sp>
        <p:sp>
          <p:nvSpPr>
            <p:cNvPr id="27741" name="Line 96"/>
            <p:cNvSpPr>
              <a:spLocks noChangeShapeType="1"/>
            </p:cNvSpPr>
            <p:nvPr/>
          </p:nvSpPr>
          <p:spPr bwMode="auto">
            <a:xfrm>
              <a:off x="1461" y="3621"/>
              <a:ext cx="54" cy="1"/>
            </a:xfrm>
            <a:prstGeom prst="line">
              <a:avLst/>
            </a:prstGeom>
            <a:noFill/>
            <a:ln w="7938">
              <a:solidFill>
                <a:srgbClr val="FF00FF"/>
              </a:solidFill>
              <a:round/>
              <a:headEnd/>
              <a:tailEnd/>
            </a:ln>
          </p:spPr>
          <p:txBody>
            <a:bodyPr/>
            <a:lstStyle/>
            <a:p>
              <a:endParaRPr lang="en-GB"/>
            </a:p>
          </p:txBody>
        </p:sp>
        <p:sp>
          <p:nvSpPr>
            <p:cNvPr id="27742" name="Line 97"/>
            <p:cNvSpPr>
              <a:spLocks noChangeShapeType="1"/>
            </p:cNvSpPr>
            <p:nvPr/>
          </p:nvSpPr>
          <p:spPr bwMode="auto">
            <a:xfrm>
              <a:off x="1515" y="3621"/>
              <a:ext cx="55" cy="1"/>
            </a:xfrm>
            <a:prstGeom prst="line">
              <a:avLst/>
            </a:prstGeom>
            <a:noFill/>
            <a:ln w="7938">
              <a:solidFill>
                <a:srgbClr val="FF00FF"/>
              </a:solidFill>
              <a:round/>
              <a:headEnd/>
              <a:tailEnd/>
            </a:ln>
          </p:spPr>
          <p:txBody>
            <a:bodyPr/>
            <a:lstStyle/>
            <a:p>
              <a:endParaRPr lang="en-GB"/>
            </a:p>
          </p:txBody>
        </p:sp>
        <p:sp>
          <p:nvSpPr>
            <p:cNvPr id="27743" name="Line 98"/>
            <p:cNvSpPr>
              <a:spLocks noChangeShapeType="1"/>
            </p:cNvSpPr>
            <p:nvPr/>
          </p:nvSpPr>
          <p:spPr bwMode="auto">
            <a:xfrm>
              <a:off x="1570" y="3621"/>
              <a:ext cx="49" cy="1"/>
            </a:xfrm>
            <a:prstGeom prst="line">
              <a:avLst/>
            </a:prstGeom>
            <a:noFill/>
            <a:ln w="7938">
              <a:solidFill>
                <a:srgbClr val="FF00FF"/>
              </a:solidFill>
              <a:round/>
              <a:headEnd/>
              <a:tailEnd/>
            </a:ln>
          </p:spPr>
          <p:txBody>
            <a:bodyPr/>
            <a:lstStyle/>
            <a:p>
              <a:endParaRPr lang="en-GB"/>
            </a:p>
          </p:txBody>
        </p:sp>
        <p:sp>
          <p:nvSpPr>
            <p:cNvPr id="27744" name="Line 99"/>
            <p:cNvSpPr>
              <a:spLocks noChangeShapeType="1"/>
            </p:cNvSpPr>
            <p:nvPr/>
          </p:nvSpPr>
          <p:spPr bwMode="auto">
            <a:xfrm>
              <a:off x="1619" y="3621"/>
              <a:ext cx="54" cy="1"/>
            </a:xfrm>
            <a:prstGeom prst="line">
              <a:avLst/>
            </a:prstGeom>
            <a:noFill/>
            <a:ln w="7938">
              <a:solidFill>
                <a:srgbClr val="FF00FF"/>
              </a:solidFill>
              <a:round/>
              <a:headEnd/>
              <a:tailEnd/>
            </a:ln>
          </p:spPr>
          <p:txBody>
            <a:bodyPr/>
            <a:lstStyle/>
            <a:p>
              <a:endParaRPr lang="en-GB"/>
            </a:p>
          </p:txBody>
        </p:sp>
        <p:sp>
          <p:nvSpPr>
            <p:cNvPr id="27745" name="Line 100"/>
            <p:cNvSpPr>
              <a:spLocks noChangeShapeType="1"/>
            </p:cNvSpPr>
            <p:nvPr/>
          </p:nvSpPr>
          <p:spPr bwMode="auto">
            <a:xfrm>
              <a:off x="1673" y="3621"/>
              <a:ext cx="55" cy="1"/>
            </a:xfrm>
            <a:prstGeom prst="line">
              <a:avLst/>
            </a:prstGeom>
            <a:noFill/>
            <a:ln w="7938">
              <a:solidFill>
                <a:srgbClr val="FF00FF"/>
              </a:solidFill>
              <a:round/>
              <a:headEnd/>
              <a:tailEnd/>
            </a:ln>
          </p:spPr>
          <p:txBody>
            <a:bodyPr/>
            <a:lstStyle/>
            <a:p>
              <a:endParaRPr lang="en-GB"/>
            </a:p>
          </p:txBody>
        </p:sp>
        <p:sp>
          <p:nvSpPr>
            <p:cNvPr id="27746" name="Line 101"/>
            <p:cNvSpPr>
              <a:spLocks noChangeShapeType="1"/>
            </p:cNvSpPr>
            <p:nvPr/>
          </p:nvSpPr>
          <p:spPr bwMode="auto">
            <a:xfrm>
              <a:off x="1728" y="3621"/>
              <a:ext cx="49" cy="1"/>
            </a:xfrm>
            <a:prstGeom prst="line">
              <a:avLst/>
            </a:prstGeom>
            <a:noFill/>
            <a:ln w="7938">
              <a:solidFill>
                <a:srgbClr val="FF00FF"/>
              </a:solidFill>
              <a:round/>
              <a:headEnd/>
              <a:tailEnd/>
            </a:ln>
          </p:spPr>
          <p:txBody>
            <a:bodyPr/>
            <a:lstStyle/>
            <a:p>
              <a:endParaRPr lang="en-GB"/>
            </a:p>
          </p:txBody>
        </p:sp>
        <p:sp>
          <p:nvSpPr>
            <p:cNvPr id="27747" name="Line 102"/>
            <p:cNvSpPr>
              <a:spLocks noChangeShapeType="1"/>
            </p:cNvSpPr>
            <p:nvPr/>
          </p:nvSpPr>
          <p:spPr bwMode="auto">
            <a:xfrm>
              <a:off x="1777" y="3621"/>
              <a:ext cx="54" cy="1"/>
            </a:xfrm>
            <a:prstGeom prst="line">
              <a:avLst/>
            </a:prstGeom>
            <a:noFill/>
            <a:ln w="7938">
              <a:solidFill>
                <a:srgbClr val="FF00FF"/>
              </a:solidFill>
              <a:round/>
              <a:headEnd/>
              <a:tailEnd/>
            </a:ln>
          </p:spPr>
          <p:txBody>
            <a:bodyPr/>
            <a:lstStyle/>
            <a:p>
              <a:endParaRPr lang="en-GB"/>
            </a:p>
          </p:txBody>
        </p:sp>
        <p:sp>
          <p:nvSpPr>
            <p:cNvPr id="27748" name="Line 103"/>
            <p:cNvSpPr>
              <a:spLocks noChangeShapeType="1"/>
            </p:cNvSpPr>
            <p:nvPr/>
          </p:nvSpPr>
          <p:spPr bwMode="auto">
            <a:xfrm>
              <a:off x="1831" y="3621"/>
              <a:ext cx="54" cy="1"/>
            </a:xfrm>
            <a:prstGeom prst="line">
              <a:avLst/>
            </a:prstGeom>
            <a:noFill/>
            <a:ln w="7938">
              <a:solidFill>
                <a:srgbClr val="FF00FF"/>
              </a:solidFill>
              <a:round/>
              <a:headEnd/>
              <a:tailEnd/>
            </a:ln>
          </p:spPr>
          <p:txBody>
            <a:bodyPr/>
            <a:lstStyle/>
            <a:p>
              <a:endParaRPr lang="en-GB"/>
            </a:p>
          </p:txBody>
        </p:sp>
        <p:sp>
          <p:nvSpPr>
            <p:cNvPr id="27749" name="Line 104"/>
            <p:cNvSpPr>
              <a:spLocks noChangeShapeType="1"/>
            </p:cNvSpPr>
            <p:nvPr/>
          </p:nvSpPr>
          <p:spPr bwMode="auto">
            <a:xfrm>
              <a:off x="1885" y="3621"/>
              <a:ext cx="49" cy="1"/>
            </a:xfrm>
            <a:prstGeom prst="line">
              <a:avLst/>
            </a:prstGeom>
            <a:noFill/>
            <a:ln w="7938">
              <a:solidFill>
                <a:srgbClr val="FF00FF"/>
              </a:solidFill>
              <a:round/>
              <a:headEnd/>
              <a:tailEnd/>
            </a:ln>
          </p:spPr>
          <p:txBody>
            <a:bodyPr/>
            <a:lstStyle/>
            <a:p>
              <a:endParaRPr lang="en-GB"/>
            </a:p>
          </p:txBody>
        </p:sp>
        <p:sp>
          <p:nvSpPr>
            <p:cNvPr id="27750" name="Line 105"/>
            <p:cNvSpPr>
              <a:spLocks noChangeShapeType="1"/>
            </p:cNvSpPr>
            <p:nvPr/>
          </p:nvSpPr>
          <p:spPr bwMode="auto">
            <a:xfrm>
              <a:off x="1934" y="3621"/>
              <a:ext cx="55" cy="1"/>
            </a:xfrm>
            <a:prstGeom prst="line">
              <a:avLst/>
            </a:prstGeom>
            <a:noFill/>
            <a:ln w="7938">
              <a:solidFill>
                <a:srgbClr val="FF00FF"/>
              </a:solidFill>
              <a:round/>
              <a:headEnd/>
              <a:tailEnd/>
            </a:ln>
          </p:spPr>
          <p:txBody>
            <a:bodyPr/>
            <a:lstStyle/>
            <a:p>
              <a:endParaRPr lang="en-GB"/>
            </a:p>
          </p:txBody>
        </p:sp>
        <p:sp>
          <p:nvSpPr>
            <p:cNvPr id="27751" name="Line 106"/>
            <p:cNvSpPr>
              <a:spLocks noChangeShapeType="1"/>
            </p:cNvSpPr>
            <p:nvPr/>
          </p:nvSpPr>
          <p:spPr bwMode="auto">
            <a:xfrm>
              <a:off x="1989" y="3621"/>
              <a:ext cx="54" cy="1"/>
            </a:xfrm>
            <a:prstGeom prst="line">
              <a:avLst/>
            </a:prstGeom>
            <a:noFill/>
            <a:ln w="7938">
              <a:solidFill>
                <a:srgbClr val="FF00FF"/>
              </a:solidFill>
              <a:round/>
              <a:headEnd/>
              <a:tailEnd/>
            </a:ln>
          </p:spPr>
          <p:txBody>
            <a:bodyPr/>
            <a:lstStyle/>
            <a:p>
              <a:endParaRPr lang="en-GB"/>
            </a:p>
          </p:txBody>
        </p:sp>
        <p:sp>
          <p:nvSpPr>
            <p:cNvPr id="27752" name="Line 107"/>
            <p:cNvSpPr>
              <a:spLocks noChangeShapeType="1"/>
            </p:cNvSpPr>
            <p:nvPr/>
          </p:nvSpPr>
          <p:spPr bwMode="auto">
            <a:xfrm flipV="1">
              <a:off x="2043" y="3615"/>
              <a:ext cx="49" cy="6"/>
            </a:xfrm>
            <a:prstGeom prst="line">
              <a:avLst/>
            </a:prstGeom>
            <a:noFill/>
            <a:ln w="7938">
              <a:solidFill>
                <a:srgbClr val="FF00FF"/>
              </a:solidFill>
              <a:round/>
              <a:headEnd/>
              <a:tailEnd/>
            </a:ln>
          </p:spPr>
          <p:txBody>
            <a:bodyPr/>
            <a:lstStyle/>
            <a:p>
              <a:endParaRPr lang="en-GB"/>
            </a:p>
          </p:txBody>
        </p:sp>
        <p:sp>
          <p:nvSpPr>
            <p:cNvPr id="27753" name="Line 108"/>
            <p:cNvSpPr>
              <a:spLocks noChangeShapeType="1"/>
            </p:cNvSpPr>
            <p:nvPr/>
          </p:nvSpPr>
          <p:spPr bwMode="auto">
            <a:xfrm flipV="1">
              <a:off x="2092" y="3604"/>
              <a:ext cx="55" cy="11"/>
            </a:xfrm>
            <a:prstGeom prst="line">
              <a:avLst/>
            </a:prstGeom>
            <a:noFill/>
            <a:ln w="7938">
              <a:solidFill>
                <a:srgbClr val="FF00FF"/>
              </a:solidFill>
              <a:round/>
              <a:headEnd/>
              <a:tailEnd/>
            </a:ln>
          </p:spPr>
          <p:txBody>
            <a:bodyPr/>
            <a:lstStyle/>
            <a:p>
              <a:endParaRPr lang="en-GB"/>
            </a:p>
          </p:txBody>
        </p:sp>
        <p:sp>
          <p:nvSpPr>
            <p:cNvPr id="27754" name="Freeform 109"/>
            <p:cNvSpPr>
              <a:spLocks/>
            </p:cNvSpPr>
            <p:nvPr/>
          </p:nvSpPr>
          <p:spPr bwMode="auto">
            <a:xfrm>
              <a:off x="2147" y="3587"/>
              <a:ext cx="54" cy="17"/>
            </a:xfrm>
            <a:custGeom>
              <a:avLst/>
              <a:gdLst>
                <a:gd name="T0" fmla="*/ 0 w 54"/>
                <a:gd name="T1" fmla="*/ 17 h 17"/>
                <a:gd name="T2" fmla="*/ 27 w 54"/>
                <a:gd name="T3" fmla="*/ 11 h 17"/>
                <a:gd name="T4" fmla="*/ 54 w 54"/>
                <a:gd name="T5" fmla="*/ 0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17"/>
                  </a:moveTo>
                  <a:lnTo>
                    <a:pt x="27" y="11"/>
                  </a:lnTo>
                  <a:lnTo>
                    <a:pt x="54" y="0"/>
                  </a:lnTo>
                </a:path>
              </a:pathLst>
            </a:custGeom>
            <a:noFill/>
            <a:ln w="7938">
              <a:solidFill>
                <a:srgbClr val="FF00FF"/>
              </a:solidFill>
              <a:round/>
              <a:headEnd/>
              <a:tailEnd/>
            </a:ln>
          </p:spPr>
          <p:txBody>
            <a:bodyPr/>
            <a:lstStyle/>
            <a:p>
              <a:endParaRPr lang="en-GB"/>
            </a:p>
          </p:txBody>
        </p:sp>
        <p:sp>
          <p:nvSpPr>
            <p:cNvPr id="27755" name="Freeform 110"/>
            <p:cNvSpPr>
              <a:spLocks/>
            </p:cNvSpPr>
            <p:nvPr/>
          </p:nvSpPr>
          <p:spPr bwMode="auto">
            <a:xfrm>
              <a:off x="2201" y="3552"/>
              <a:ext cx="49" cy="35"/>
            </a:xfrm>
            <a:custGeom>
              <a:avLst/>
              <a:gdLst>
                <a:gd name="T0" fmla="*/ 0 w 49"/>
                <a:gd name="T1" fmla="*/ 35 h 35"/>
                <a:gd name="T2" fmla="*/ 22 w 49"/>
                <a:gd name="T3" fmla="*/ 17 h 35"/>
                <a:gd name="T4" fmla="*/ 49 w 49"/>
                <a:gd name="T5" fmla="*/ 0 h 35"/>
                <a:gd name="T6" fmla="*/ 0 60000 65536"/>
                <a:gd name="T7" fmla="*/ 0 60000 65536"/>
                <a:gd name="T8" fmla="*/ 0 60000 65536"/>
                <a:gd name="T9" fmla="*/ 0 w 49"/>
                <a:gd name="T10" fmla="*/ 0 h 35"/>
                <a:gd name="T11" fmla="*/ 49 w 49"/>
                <a:gd name="T12" fmla="*/ 35 h 35"/>
              </a:gdLst>
              <a:ahLst/>
              <a:cxnLst>
                <a:cxn ang="T6">
                  <a:pos x="T0" y="T1"/>
                </a:cxn>
                <a:cxn ang="T7">
                  <a:pos x="T2" y="T3"/>
                </a:cxn>
                <a:cxn ang="T8">
                  <a:pos x="T4" y="T5"/>
                </a:cxn>
              </a:cxnLst>
              <a:rect l="T9" t="T10" r="T11" b="T12"/>
              <a:pathLst>
                <a:path w="49" h="35">
                  <a:moveTo>
                    <a:pt x="0" y="35"/>
                  </a:moveTo>
                  <a:lnTo>
                    <a:pt x="22" y="17"/>
                  </a:lnTo>
                  <a:lnTo>
                    <a:pt x="49" y="0"/>
                  </a:lnTo>
                </a:path>
              </a:pathLst>
            </a:custGeom>
            <a:noFill/>
            <a:ln w="7938">
              <a:solidFill>
                <a:srgbClr val="FF00FF"/>
              </a:solidFill>
              <a:round/>
              <a:headEnd/>
              <a:tailEnd/>
            </a:ln>
          </p:spPr>
          <p:txBody>
            <a:bodyPr/>
            <a:lstStyle/>
            <a:p>
              <a:endParaRPr lang="en-GB"/>
            </a:p>
          </p:txBody>
        </p:sp>
        <p:sp>
          <p:nvSpPr>
            <p:cNvPr id="27756" name="Freeform 111"/>
            <p:cNvSpPr>
              <a:spLocks/>
            </p:cNvSpPr>
            <p:nvPr/>
          </p:nvSpPr>
          <p:spPr bwMode="auto">
            <a:xfrm>
              <a:off x="2250" y="3495"/>
              <a:ext cx="54" cy="57"/>
            </a:xfrm>
            <a:custGeom>
              <a:avLst/>
              <a:gdLst>
                <a:gd name="T0" fmla="*/ 0 w 54"/>
                <a:gd name="T1" fmla="*/ 57 h 57"/>
                <a:gd name="T2" fmla="*/ 27 w 54"/>
                <a:gd name="T3" fmla="*/ 34 h 57"/>
                <a:gd name="T4" fmla="*/ 54 w 54"/>
                <a:gd name="T5" fmla="*/ 0 h 57"/>
                <a:gd name="T6" fmla="*/ 0 60000 65536"/>
                <a:gd name="T7" fmla="*/ 0 60000 65536"/>
                <a:gd name="T8" fmla="*/ 0 60000 65536"/>
                <a:gd name="T9" fmla="*/ 0 w 54"/>
                <a:gd name="T10" fmla="*/ 0 h 57"/>
                <a:gd name="T11" fmla="*/ 54 w 54"/>
                <a:gd name="T12" fmla="*/ 57 h 57"/>
              </a:gdLst>
              <a:ahLst/>
              <a:cxnLst>
                <a:cxn ang="T6">
                  <a:pos x="T0" y="T1"/>
                </a:cxn>
                <a:cxn ang="T7">
                  <a:pos x="T2" y="T3"/>
                </a:cxn>
                <a:cxn ang="T8">
                  <a:pos x="T4" y="T5"/>
                </a:cxn>
              </a:cxnLst>
              <a:rect l="T9" t="T10" r="T11" b="T12"/>
              <a:pathLst>
                <a:path w="54" h="57">
                  <a:moveTo>
                    <a:pt x="0" y="57"/>
                  </a:moveTo>
                  <a:lnTo>
                    <a:pt x="27" y="34"/>
                  </a:lnTo>
                  <a:lnTo>
                    <a:pt x="54" y="0"/>
                  </a:lnTo>
                </a:path>
              </a:pathLst>
            </a:custGeom>
            <a:noFill/>
            <a:ln w="7938">
              <a:solidFill>
                <a:srgbClr val="FF00FF"/>
              </a:solidFill>
              <a:round/>
              <a:headEnd/>
              <a:tailEnd/>
            </a:ln>
          </p:spPr>
          <p:txBody>
            <a:bodyPr/>
            <a:lstStyle/>
            <a:p>
              <a:endParaRPr lang="en-GB"/>
            </a:p>
          </p:txBody>
        </p:sp>
        <p:sp>
          <p:nvSpPr>
            <p:cNvPr id="27757" name="Freeform 112"/>
            <p:cNvSpPr>
              <a:spLocks/>
            </p:cNvSpPr>
            <p:nvPr/>
          </p:nvSpPr>
          <p:spPr bwMode="auto">
            <a:xfrm>
              <a:off x="2304" y="3409"/>
              <a:ext cx="55" cy="86"/>
            </a:xfrm>
            <a:custGeom>
              <a:avLst/>
              <a:gdLst>
                <a:gd name="T0" fmla="*/ 0 w 55"/>
                <a:gd name="T1" fmla="*/ 86 h 86"/>
                <a:gd name="T2" fmla="*/ 28 w 55"/>
                <a:gd name="T3" fmla="*/ 46 h 86"/>
                <a:gd name="T4" fmla="*/ 55 w 55"/>
                <a:gd name="T5" fmla="*/ 0 h 86"/>
                <a:gd name="T6" fmla="*/ 0 60000 65536"/>
                <a:gd name="T7" fmla="*/ 0 60000 65536"/>
                <a:gd name="T8" fmla="*/ 0 60000 65536"/>
                <a:gd name="T9" fmla="*/ 0 w 55"/>
                <a:gd name="T10" fmla="*/ 0 h 86"/>
                <a:gd name="T11" fmla="*/ 55 w 55"/>
                <a:gd name="T12" fmla="*/ 86 h 86"/>
              </a:gdLst>
              <a:ahLst/>
              <a:cxnLst>
                <a:cxn ang="T6">
                  <a:pos x="T0" y="T1"/>
                </a:cxn>
                <a:cxn ang="T7">
                  <a:pos x="T2" y="T3"/>
                </a:cxn>
                <a:cxn ang="T8">
                  <a:pos x="T4" y="T5"/>
                </a:cxn>
              </a:cxnLst>
              <a:rect l="T9" t="T10" r="T11" b="T12"/>
              <a:pathLst>
                <a:path w="55" h="86">
                  <a:moveTo>
                    <a:pt x="0" y="86"/>
                  </a:moveTo>
                  <a:lnTo>
                    <a:pt x="28" y="46"/>
                  </a:lnTo>
                  <a:lnTo>
                    <a:pt x="55" y="0"/>
                  </a:lnTo>
                </a:path>
              </a:pathLst>
            </a:custGeom>
            <a:noFill/>
            <a:ln w="7938">
              <a:solidFill>
                <a:srgbClr val="FF00FF"/>
              </a:solidFill>
              <a:round/>
              <a:headEnd/>
              <a:tailEnd/>
            </a:ln>
          </p:spPr>
          <p:txBody>
            <a:bodyPr/>
            <a:lstStyle/>
            <a:p>
              <a:endParaRPr lang="en-GB"/>
            </a:p>
          </p:txBody>
        </p:sp>
        <p:sp>
          <p:nvSpPr>
            <p:cNvPr id="27758" name="Freeform 113"/>
            <p:cNvSpPr>
              <a:spLocks/>
            </p:cNvSpPr>
            <p:nvPr/>
          </p:nvSpPr>
          <p:spPr bwMode="auto">
            <a:xfrm>
              <a:off x="2359" y="3294"/>
              <a:ext cx="49" cy="115"/>
            </a:xfrm>
            <a:custGeom>
              <a:avLst/>
              <a:gdLst>
                <a:gd name="T0" fmla="*/ 0 w 49"/>
                <a:gd name="T1" fmla="*/ 115 h 115"/>
                <a:gd name="T2" fmla="*/ 22 w 49"/>
                <a:gd name="T3" fmla="*/ 63 h 115"/>
                <a:gd name="T4" fmla="*/ 49 w 49"/>
                <a:gd name="T5" fmla="*/ 0 h 115"/>
                <a:gd name="T6" fmla="*/ 0 60000 65536"/>
                <a:gd name="T7" fmla="*/ 0 60000 65536"/>
                <a:gd name="T8" fmla="*/ 0 60000 65536"/>
                <a:gd name="T9" fmla="*/ 0 w 49"/>
                <a:gd name="T10" fmla="*/ 0 h 115"/>
                <a:gd name="T11" fmla="*/ 49 w 49"/>
                <a:gd name="T12" fmla="*/ 115 h 115"/>
              </a:gdLst>
              <a:ahLst/>
              <a:cxnLst>
                <a:cxn ang="T6">
                  <a:pos x="T0" y="T1"/>
                </a:cxn>
                <a:cxn ang="T7">
                  <a:pos x="T2" y="T3"/>
                </a:cxn>
                <a:cxn ang="T8">
                  <a:pos x="T4" y="T5"/>
                </a:cxn>
              </a:cxnLst>
              <a:rect l="T9" t="T10" r="T11" b="T12"/>
              <a:pathLst>
                <a:path w="49" h="115">
                  <a:moveTo>
                    <a:pt x="0" y="115"/>
                  </a:moveTo>
                  <a:lnTo>
                    <a:pt x="22" y="63"/>
                  </a:lnTo>
                  <a:lnTo>
                    <a:pt x="49" y="0"/>
                  </a:lnTo>
                </a:path>
              </a:pathLst>
            </a:custGeom>
            <a:noFill/>
            <a:ln w="7938">
              <a:solidFill>
                <a:srgbClr val="FF00FF"/>
              </a:solidFill>
              <a:round/>
              <a:headEnd/>
              <a:tailEnd/>
            </a:ln>
          </p:spPr>
          <p:txBody>
            <a:bodyPr/>
            <a:lstStyle/>
            <a:p>
              <a:endParaRPr lang="en-GB"/>
            </a:p>
          </p:txBody>
        </p:sp>
        <p:sp>
          <p:nvSpPr>
            <p:cNvPr id="27759" name="Freeform 114"/>
            <p:cNvSpPr>
              <a:spLocks/>
            </p:cNvSpPr>
            <p:nvPr/>
          </p:nvSpPr>
          <p:spPr bwMode="auto">
            <a:xfrm>
              <a:off x="2408" y="3150"/>
              <a:ext cx="54" cy="144"/>
            </a:xfrm>
            <a:custGeom>
              <a:avLst/>
              <a:gdLst>
                <a:gd name="T0" fmla="*/ 0 w 54"/>
                <a:gd name="T1" fmla="*/ 144 h 144"/>
                <a:gd name="T2" fmla="*/ 27 w 54"/>
                <a:gd name="T3" fmla="*/ 75 h 144"/>
                <a:gd name="T4" fmla="*/ 54 w 54"/>
                <a:gd name="T5" fmla="*/ 0 h 144"/>
                <a:gd name="T6" fmla="*/ 0 60000 65536"/>
                <a:gd name="T7" fmla="*/ 0 60000 65536"/>
                <a:gd name="T8" fmla="*/ 0 60000 65536"/>
                <a:gd name="T9" fmla="*/ 0 w 54"/>
                <a:gd name="T10" fmla="*/ 0 h 144"/>
                <a:gd name="T11" fmla="*/ 54 w 54"/>
                <a:gd name="T12" fmla="*/ 144 h 144"/>
              </a:gdLst>
              <a:ahLst/>
              <a:cxnLst>
                <a:cxn ang="T6">
                  <a:pos x="T0" y="T1"/>
                </a:cxn>
                <a:cxn ang="T7">
                  <a:pos x="T2" y="T3"/>
                </a:cxn>
                <a:cxn ang="T8">
                  <a:pos x="T4" y="T5"/>
                </a:cxn>
              </a:cxnLst>
              <a:rect l="T9" t="T10" r="T11" b="T12"/>
              <a:pathLst>
                <a:path w="54" h="144">
                  <a:moveTo>
                    <a:pt x="0" y="144"/>
                  </a:moveTo>
                  <a:lnTo>
                    <a:pt x="27" y="75"/>
                  </a:lnTo>
                  <a:lnTo>
                    <a:pt x="54" y="0"/>
                  </a:lnTo>
                </a:path>
              </a:pathLst>
            </a:custGeom>
            <a:noFill/>
            <a:ln w="7938">
              <a:solidFill>
                <a:srgbClr val="FF00FF"/>
              </a:solidFill>
              <a:round/>
              <a:headEnd/>
              <a:tailEnd/>
            </a:ln>
          </p:spPr>
          <p:txBody>
            <a:bodyPr/>
            <a:lstStyle/>
            <a:p>
              <a:endParaRPr lang="en-GB"/>
            </a:p>
          </p:txBody>
        </p:sp>
        <p:sp>
          <p:nvSpPr>
            <p:cNvPr id="27760" name="Freeform 115"/>
            <p:cNvSpPr>
              <a:spLocks/>
            </p:cNvSpPr>
            <p:nvPr/>
          </p:nvSpPr>
          <p:spPr bwMode="auto">
            <a:xfrm>
              <a:off x="2462" y="2995"/>
              <a:ext cx="55" cy="155"/>
            </a:xfrm>
            <a:custGeom>
              <a:avLst/>
              <a:gdLst>
                <a:gd name="T0" fmla="*/ 0 w 55"/>
                <a:gd name="T1" fmla="*/ 155 h 155"/>
                <a:gd name="T2" fmla="*/ 28 w 55"/>
                <a:gd name="T3" fmla="*/ 75 h 155"/>
                <a:gd name="T4" fmla="*/ 55 w 55"/>
                <a:gd name="T5" fmla="*/ 0 h 155"/>
                <a:gd name="T6" fmla="*/ 0 60000 65536"/>
                <a:gd name="T7" fmla="*/ 0 60000 65536"/>
                <a:gd name="T8" fmla="*/ 0 60000 65536"/>
                <a:gd name="T9" fmla="*/ 0 w 55"/>
                <a:gd name="T10" fmla="*/ 0 h 155"/>
                <a:gd name="T11" fmla="*/ 55 w 55"/>
                <a:gd name="T12" fmla="*/ 155 h 155"/>
              </a:gdLst>
              <a:ahLst/>
              <a:cxnLst>
                <a:cxn ang="T6">
                  <a:pos x="T0" y="T1"/>
                </a:cxn>
                <a:cxn ang="T7">
                  <a:pos x="T2" y="T3"/>
                </a:cxn>
                <a:cxn ang="T8">
                  <a:pos x="T4" y="T5"/>
                </a:cxn>
              </a:cxnLst>
              <a:rect l="T9" t="T10" r="T11" b="T12"/>
              <a:pathLst>
                <a:path w="55" h="155">
                  <a:moveTo>
                    <a:pt x="0" y="155"/>
                  </a:moveTo>
                  <a:lnTo>
                    <a:pt x="28" y="75"/>
                  </a:lnTo>
                  <a:lnTo>
                    <a:pt x="55" y="0"/>
                  </a:lnTo>
                </a:path>
              </a:pathLst>
            </a:custGeom>
            <a:noFill/>
            <a:ln w="7938">
              <a:solidFill>
                <a:srgbClr val="FF00FF"/>
              </a:solidFill>
              <a:round/>
              <a:headEnd/>
              <a:tailEnd/>
            </a:ln>
          </p:spPr>
          <p:txBody>
            <a:bodyPr/>
            <a:lstStyle/>
            <a:p>
              <a:endParaRPr lang="en-GB"/>
            </a:p>
          </p:txBody>
        </p:sp>
        <p:sp>
          <p:nvSpPr>
            <p:cNvPr id="27761" name="Freeform 116"/>
            <p:cNvSpPr>
              <a:spLocks/>
            </p:cNvSpPr>
            <p:nvPr/>
          </p:nvSpPr>
          <p:spPr bwMode="auto">
            <a:xfrm>
              <a:off x="2517" y="2857"/>
              <a:ext cx="49" cy="138"/>
            </a:xfrm>
            <a:custGeom>
              <a:avLst/>
              <a:gdLst>
                <a:gd name="T0" fmla="*/ 0 w 49"/>
                <a:gd name="T1" fmla="*/ 138 h 138"/>
                <a:gd name="T2" fmla="*/ 21 w 49"/>
                <a:gd name="T3" fmla="*/ 63 h 138"/>
                <a:gd name="T4" fmla="*/ 49 w 49"/>
                <a:gd name="T5" fmla="*/ 0 h 138"/>
                <a:gd name="T6" fmla="*/ 0 60000 65536"/>
                <a:gd name="T7" fmla="*/ 0 60000 65536"/>
                <a:gd name="T8" fmla="*/ 0 60000 65536"/>
                <a:gd name="T9" fmla="*/ 0 w 49"/>
                <a:gd name="T10" fmla="*/ 0 h 138"/>
                <a:gd name="T11" fmla="*/ 49 w 49"/>
                <a:gd name="T12" fmla="*/ 138 h 138"/>
              </a:gdLst>
              <a:ahLst/>
              <a:cxnLst>
                <a:cxn ang="T6">
                  <a:pos x="T0" y="T1"/>
                </a:cxn>
                <a:cxn ang="T7">
                  <a:pos x="T2" y="T3"/>
                </a:cxn>
                <a:cxn ang="T8">
                  <a:pos x="T4" y="T5"/>
                </a:cxn>
              </a:cxnLst>
              <a:rect l="T9" t="T10" r="T11" b="T12"/>
              <a:pathLst>
                <a:path w="49" h="138">
                  <a:moveTo>
                    <a:pt x="0" y="138"/>
                  </a:moveTo>
                  <a:lnTo>
                    <a:pt x="21" y="63"/>
                  </a:lnTo>
                  <a:lnTo>
                    <a:pt x="49" y="0"/>
                  </a:lnTo>
                </a:path>
              </a:pathLst>
            </a:custGeom>
            <a:noFill/>
            <a:ln w="7938">
              <a:solidFill>
                <a:srgbClr val="FF00FF"/>
              </a:solidFill>
              <a:round/>
              <a:headEnd/>
              <a:tailEnd/>
            </a:ln>
          </p:spPr>
          <p:txBody>
            <a:bodyPr/>
            <a:lstStyle/>
            <a:p>
              <a:endParaRPr lang="en-GB"/>
            </a:p>
          </p:txBody>
        </p:sp>
        <p:sp>
          <p:nvSpPr>
            <p:cNvPr id="27762" name="Freeform 117"/>
            <p:cNvSpPr>
              <a:spLocks/>
            </p:cNvSpPr>
            <p:nvPr/>
          </p:nvSpPr>
          <p:spPr bwMode="auto">
            <a:xfrm>
              <a:off x="2566" y="2760"/>
              <a:ext cx="54" cy="97"/>
            </a:xfrm>
            <a:custGeom>
              <a:avLst/>
              <a:gdLst>
                <a:gd name="T0" fmla="*/ 0 w 54"/>
                <a:gd name="T1" fmla="*/ 97 h 97"/>
                <a:gd name="T2" fmla="*/ 27 w 54"/>
                <a:gd name="T3" fmla="*/ 40 h 97"/>
                <a:gd name="T4" fmla="*/ 38 w 54"/>
                <a:gd name="T5" fmla="*/ 17 h 97"/>
                <a:gd name="T6" fmla="*/ 54 w 54"/>
                <a:gd name="T7" fmla="*/ 0 h 97"/>
                <a:gd name="T8" fmla="*/ 0 60000 65536"/>
                <a:gd name="T9" fmla="*/ 0 60000 65536"/>
                <a:gd name="T10" fmla="*/ 0 60000 65536"/>
                <a:gd name="T11" fmla="*/ 0 60000 65536"/>
                <a:gd name="T12" fmla="*/ 0 w 54"/>
                <a:gd name="T13" fmla="*/ 0 h 97"/>
                <a:gd name="T14" fmla="*/ 54 w 54"/>
                <a:gd name="T15" fmla="*/ 97 h 97"/>
              </a:gdLst>
              <a:ahLst/>
              <a:cxnLst>
                <a:cxn ang="T8">
                  <a:pos x="T0" y="T1"/>
                </a:cxn>
                <a:cxn ang="T9">
                  <a:pos x="T2" y="T3"/>
                </a:cxn>
                <a:cxn ang="T10">
                  <a:pos x="T4" y="T5"/>
                </a:cxn>
                <a:cxn ang="T11">
                  <a:pos x="T6" y="T7"/>
                </a:cxn>
              </a:cxnLst>
              <a:rect l="T12" t="T13" r="T14" b="T15"/>
              <a:pathLst>
                <a:path w="54" h="97">
                  <a:moveTo>
                    <a:pt x="0" y="97"/>
                  </a:moveTo>
                  <a:lnTo>
                    <a:pt x="27" y="40"/>
                  </a:lnTo>
                  <a:lnTo>
                    <a:pt x="38" y="17"/>
                  </a:lnTo>
                  <a:lnTo>
                    <a:pt x="54" y="0"/>
                  </a:lnTo>
                </a:path>
              </a:pathLst>
            </a:custGeom>
            <a:noFill/>
            <a:ln w="7938">
              <a:solidFill>
                <a:srgbClr val="FF00FF"/>
              </a:solidFill>
              <a:round/>
              <a:headEnd/>
              <a:tailEnd/>
            </a:ln>
          </p:spPr>
          <p:txBody>
            <a:bodyPr/>
            <a:lstStyle/>
            <a:p>
              <a:endParaRPr lang="en-GB"/>
            </a:p>
          </p:txBody>
        </p:sp>
        <p:sp>
          <p:nvSpPr>
            <p:cNvPr id="27763" name="Freeform 118"/>
            <p:cNvSpPr>
              <a:spLocks/>
            </p:cNvSpPr>
            <p:nvPr/>
          </p:nvSpPr>
          <p:spPr bwMode="auto">
            <a:xfrm>
              <a:off x="2620" y="2725"/>
              <a:ext cx="55" cy="35"/>
            </a:xfrm>
            <a:custGeom>
              <a:avLst/>
              <a:gdLst>
                <a:gd name="T0" fmla="*/ 0 w 55"/>
                <a:gd name="T1" fmla="*/ 35 h 35"/>
                <a:gd name="T2" fmla="*/ 27 w 55"/>
                <a:gd name="T3" fmla="*/ 12 h 35"/>
                <a:gd name="T4" fmla="*/ 44 w 55"/>
                <a:gd name="T5" fmla="*/ 0 h 35"/>
                <a:gd name="T6" fmla="*/ 55 w 55"/>
                <a:gd name="T7" fmla="*/ 0 h 35"/>
                <a:gd name="T8" fmla="*/ 0 60000 65536"/>
                <a:gd name="T9" fmla="*/ 0 60000 65536"/>
                <a:gd name="T10" fmla="*/ 0 60000 65536"/>
                <a:gd name="T11" fmla="*/ 0 60000 65536"/>
                <a:gd name="T12" fmla="*/ 0 w 55"/>
                <a:gd name="T13" fmla="*/ 0 h 35"/>
                <a:gd name="T14" fmla="*/ 55 w 55"/>
                <a:gd name="T15" fmla="*/ 35 h 35"/>
              </a:gdLst>
              <a:ahLst/>
              <a:cxnLst>
                <a:cxn ang="T8">
                  <a:pos x="T0" y="T1"/>
                </a:cxn>
                <a:cxn ang="T9">
                  <a:pos x="T2" y="T3"/>
                </a:cxn>
                <a:cxn ang="T10">
                  <a:pos x="T4" y="T5"/>
                </a:cxn>
                <a:cxn ang="T11">
                  <a:pos x="T6" y="T7"/>
                </a:cxn>
              </a:cxnLst>
              <a:rect l="T12" t="T13" r="T14" b="T15"/>
              <a:pathLst>
                <a:path w="55" h="35">
                  <a:moveTo>
                    <a:pt x="0" y="35"/>
                  </a:moveTo>
                  <a:lnTo>
                    <a:pt x="27" y="12"/>
                  </a:lnTo>
                  <a:lnTo>
                    <a:pt x="44" y="0"/>
                  </a:lnTo>
                  <a:lnTo>
                    <a:pt x="55" y="0"/>
                  </a:lnTo>
                </a:path>
              </a:pathLst>
            </a:custGeom>
            <a:noFill/>
            <a:ln w="7938">
              <a:solidFill>
                <a:srgbClr val="FF00FF"/>
              </a:solidFill>
              <a:round/>
              <a:headEnd/>
              <a:tailEnd/>
            </a:ln>
          </p:spPr>
          <p:txBody>
            <a:bodyPr/>
            <a:lstStyle/>
            <a:p>
              <a:endParaRPr lang="en-GB"/>
            </a:p>
          </p:txBody>
        </p:sp>
        <p:sp>
          <p:nvSpPr>
            <p:cNvPr id="27764" name="Freeform 119"/>
            <p:cNvSpPr>
              <a:spLocks/>
            </p:cNvSpPr>
            <p:nvPr/>
          </p:nvSpPr>
          <p:spPr bwMode="auto">
            <a:xfrm>
              <a:off x="2675" y="2725"/>
              <a:ext cx="48" cy="35"/>
            </a:xfrm>
            <a:custGeom>
              <a:avLst/>
              <a:gdLst>
                <a:gd name="T0" fmla="*/ 0 w 48"/>
                <a:gd name="T1" fmla="*/ 0 h 35"/>
                <a:gd name="T2" fmla="*/ 10 w 48"/>
                <a:gd name="T3" fmla="*/ 0 h 35"/>
                <a:gd name="T4" fmla="*/ 21 w 48"/>
                <a:gd name="T5" fmla="*/ 12 h 35"/>
                <a:gd name="T6" fmla="*/ 48 w 48"/>
                <a:gd name="T7" fmla="*/ 35 h 35"/>
                <a:gd name="T8" fmla="*/ 0 60000 65536"/>
                <a:gd name="T9" fmla="*/ 0 60000 65536"/>
                <a:gd name="T10" fmla="*/ 0 60000 65536"/>
                <a:gd name="T11" fmla="*/ 0 60000 65536"/>
                <a:gd name="T12" fmla="*/ 0 w 48"/>
                <a:gd name="T13" fmla="*/ 0 h 35"/>
                <a:gd name="T14" fmla="*/ 48 w 48"/>
                <a:gd name="T15" fmla="*/ 35 h 35"/>
              </a:gdLst>
              <a:ahLst/>
              <a:cxnLst>
                <a:cxn ang="T8">
                  <a:pos x="T0" y="T1"/>
                </a:cxn>
                <a:cxn ang="T9">
                  <a:pos x="T2" y="T3"/>
                </a:cxn>
                <a:cxn ang="T10">
                  <a:pos x="T4" y="T5"/>
                </a:cxn>
                <a:cxn ang="T11">
                  <a:pos x="T6" y="T7"/>
                </a:cxn>
              </a:cxnLst>
              <a:rect l="T12" t="T13" r="T14" b="T15"/>
              <a:pathLst>
                <a:path w="48" h="35">
                  <a:moveTo>
                    <a:pt x="0" y="0"/>
                  </a:moveTo>
                  <a:lnTo>
                    <a:pt x="10" y="0"/>
                  </a:lnTo>
                  <a:lnTo>
                    <a:pt x="21" y="12"/>
                  </a:lnTo>
                  <a:lnTo>
                    <a:pt x="48" y="35"/>
                  </a:lnTo>
                </a:path>
              </a:pathLst>
            </a:custGeom>
            <a:noFill/>
            <a:ln w="7938">
              <a:solidFill>
                <a:srgbClr val="FF00FF"/>
              </a:solidFill>
              <a:round/>
              <a:headEnd/>
              <a:tailEnd/>
            </a:ln>
          </p:spPr>
          <p:txBody>
            <a:bodyPr/>
            <a:lstStyle/>
            <a:p>
              <a:endParaRPr lang="en-GB"/>
            </a:p>
          </p:txBody>
        </p:sp>
        <p:sp>
          <p:nvSpPr>
            <p:cNvPr id="27765" name="Freeform 120"/>
            <p:cNvSpPr>
              <a:spLocks/>
            </p:cNvSpPr>
            <p:nvPr/>
          </p:nvSpPr>
          <p:spPr bwMode="auto">
            <a:xfrm>
              <a:off x="2723" y="2760"/>
              <a:ext cx="55" cy="97"/>
            </a:xfrm>
            <a:custGeom>
              <a:avLst/>
              <a:gdLst>
                <a:gd name="T0" fmla="*/ 0 w 55"/>
                <a:gd name="T1" fmla="*/ 0 h 97"/>
                <a:gd name="T2" fmla="*/ 11 w 55"/>
                <a:gd name="T3" fmla="*/ 17 h 97"/>
                <a:gd name="T4" fmla="*/ 28 w 55"/>
                <a:gd name="T5" fmla="*/ 40 h 97"/>
                <a:gd name="T6" fmla="*/ 55 w 55"/>
                <a:gd name="T7" fmla="*/ 97 h 97"/>
                <a:gd name="T8" fmla="*/ 0 60000 65536"/>
                <a:gd name="T9" fmla="*/ 0 60000 65536"/>
                <a:gd name="T10" fmla="*/ 0 60000 65536"/>
                <a:gd name="T11" fmla="*/ 0 60000 65536"/>
                <a:gd name="T12" fmla="*/ 0 w 55"/>
                <a:gd name="T13" fmla="*/ 0 h 97"/>
                <a:gd name="T14" fmla="*/ 55 w 55"/>
                <a:gd name="T15" fmla="*/ 97 h 97"/>
              </a:gdLst>
              <a:ahLst/>
              <a:cxnLst>
                <a:cxn ang="T8">
                  <a:pos x="T0" y="T1"/>
                </a:cxn>
                <a:cxn ang="T9">
                  <a:pos x="T2" y="T3"/>
                </a:cxn>
                <a:cxn ang="T10">
                  <a:pos x="T4" y="T5"/>
                </a:cxn>
                <a:cxn ang="T11">
                  <a:pos x="T6" y="T7"/>
                </a:cxn>
              </a:cxnLst>
              <a:rect l="T12" t="T13" r="T14" b="T15"/>
              <a:pathLst>
                <a:path w="55" h="97">
                  <a:moveTo>
                    <a:pt x="0" y="0"/>
                  </a:moveTo>
                  <a:lnTo>
                    <a:pt x="11" y="17"/>
                  </a:lnTo>
                  <a:lnTo>
                    <a:pt x="28" y="40"/>
                  </a:lnTo>
                  <a:lnTo>
                    <a:pt x="55" y="97"/>
                  </a:lnTo>
                </a:path>
              </a:pathLst>
            </a:custGeom>
            <a:noFill/>
            <a:ln w="7938">
              <a:solidFill>
                <a:srgbClr val="FF00FF"/>
              </a:solidFill>
              <a:round/>
              <a:headEnd/>
              <a:tailEnd/>
            </a:ln>
          </p:spPr>
          <p:txBody>
            <a:bodyPr/>
            <a:lstStyle/>
            <a:p>
              <a:endParaRPr lang="en-GB"/>
            </a:p>
          </p:txBody>
        </p:sp>
        <p:sp>
          <p:nvSpPr>
            <p:cNvPr id="27766" name="Freeform 121"/>
            <p:cNvSpPr>
              <a:spLocks/>
            </p:cNvSpPr>
            <p:nvPr/>
          </p:nvSpPr>
          <p:spPr bwMode="auto">
            <a:xfrm>
              <a:off x="2778" y="2857"/>
              <a:ext cx="49" cy="138"/>
            </a:xfrm>
            <a:custGeom>
              <a:avLst/>
              <a:gdLst>
                <a:gd name="T0" fmla="*/ 0 w 49"/>
                <a:gd name="T1" fmla="*/ 0 h 138"/>
                <a:gd name="T2" fmla="*/ 22 w 49"/>
                <a:gd name="T3" fmla="*/ 63 h 138"/>
                <a:gd name="T4" fmla="*/ 49 w 49"/>
                <a:gd name="T5" fmla="*/ 138 h 138"/>
                <a:gd name="T6" fmla="*/ 0 60000 65536"/>
                <a:gd name="T7" fmla="*/ 0 60000 65536"/>
                <a:gd name="T8" fmla="*/ 0 60000 65536"/>
                <a:gd name="T9" fmla="*/ 0 w 49"/>
                <a:gd name="T10" fmla="*/ 0 h 138"/>
                <a:gd name="T11" fmla="*/ 49 w 49"/>
                <a:gd name="T12" fmla="*/ 138 h 138"/>
              </a:gdLst>
              <a:ahLst/>
              <a:cxnLst>
                <a:cxn ang="T6">
                  <a:pos x="T0" y="T1"/>
                </a:cxn>
                <a:cxn ang="T7">
                  <a:pos x="T2" y="T3"/>
                </a:cxn>
                <a:cxn ang="T8">
                  <a:pos x="T4" y="T5"/>
                </a:cxn>
              </a:cxnLst>
              <a:rect l="T9" t="T10" r="T11" b="T12"/>
              <a:pathLst>
                <a:path w="49" h="138">
                  <a:moveTo>
                    <a:pt x="0" y="0"/>
                  </a:moveTo>
                  <a:lnTo>
                    <a:pt x="22" y="63"/>
                  </a:lnTo>
                  <a:lnTo>
                    <a:pt x="49" y="138"/>
                  </a:lnTo>
                </a:path>
              </a:pathLst>
            </a:custGeom>
            <a:noFill/>
            <a:ln w="7938">
              <a:solidFill>
                <a:srgbClr val="FF00FF"/>
              </a:solidFill>
              <a:round/>
              <a:headEnd/>
              <a:tailEnd/>
            </a:ln>
          </p:spPr>
          <p:txBody>
            <a:bodyPr/>
            <a:lstStyle/>
            <a:p>
              <a:endParaRPr lang="en-GB"/>
            </a:p>
          </p:txBody>
        </p:sp>
        <p:sp>
          <p:nvSpPr>
            <p:cNvPr id="27767" name="Freeform 122"/>
            <p:cNvSpPr>
              <a:spLocks/>
            </p:cNvSpPr>
            <p:nvPr/>
          </p:nvSpPr>
          <p:spPr bwMode="auto">
            <a:xfrm>
              <a:off x="2827" y="2995"/>
              <a:ext cx="54" cy="155"/>
            </a:xfrm>
            <a:custGeom>
              <a:avLst/>
              <a:gdLst>
                <a:gd name="T0" fmla="*/ 0 w 54"/>
                <a:gd name="T1" fmla="*/ 0 h 155"/>
                <a:gd name="T2" fmla="*/ 27 w 54"/>
                <a:gd name="T3" fmla="*/ 75 h 155"/>
                <a:gd name="T4" fmla="*/ 54 w 54"/>
                <a:gd name="T5" fmla="*/ 155 h 155"/>
                <a:gd name="T6" fmla="*/ 0 60000 65536"/>
                <a:gd name="T7" fmla="*/ 0 60000 65536"/>
                <a:gd name="T8" fmla="*/ 0 60000 65536"/>
                <a:gd name="T9" fmla="*/ 0 w 54"/>
                <a:gd name="T10" fmla="*/ 0 h 155"/>
                <a:gd name="T11" fmla="*/ 54 w 54"/>
                <a:gd name="T12" fmla="*/ 155 h 155"/>
              </a:gdLst>
              <a:ahLst/>
              <a:cxnLst>
                <a:cxn ang="T6">
                  <a:pos x="T0" y="T1"/>
                </a:cxn>
                <a:cxn ang="T7">
                  <a:pos x="T2" y="T3"/>
                </a:cxn>
                <a:cxn ang="T8">
                  <a:pos x="T4" y="T5"/>
                </a:cxn>
              </a:cxnLst>
              <a:rect l="T9" t="T10" r="T11" b="T12"/>
              <a:pathLst>
                <a:path w="54" h="155">
                  <a:moveTo>
                    <a:pt x="0" y="0"/>
                  </a:moveTo>
                  <a:lnTo>
                    <a:pt x="27" y="75"/>
                  </a:lnTo>
                  <a:lnTo>
                    <a:pt x="54" y="155"/>
                  </a:lnTo>
                </a:path>
              </a:pathLst>
            </a:custGeom>
            <a:noFill/>
            <a:ln w="7938">
              <a:solidFill>
                <a:srgbClr val="FF00FF"/>
              </a:solidFill>
              <a:round/>
              <a:headEnd/>
              <a:tailEnd/>
            </a:ln>
          </p:spPr>
          <p:txBody>
            <a:bodyPr/>
            <a:lstStyle/>
            <a:p>
              <a:endParaRPr lang="en-GB"/>
            </a:p>
          </p:txBody>
        </p:sp>
        <p:sp>
          <p:nvSpPr>
            <p:cNvPr id="27768" name="Freeform 123"/>
            <p:cNvSpPr>
              <a:spLocks/>
            </p:cNvSpPr>
            <p:nvPr/>
          </p:nvSpPr>
          <p:spPr bwMode="auto">
            <a:xfrm>
              <a:off x="2881" y="3150"/>
              <a:ext cx="55" cy="144"/>
            </a:xfrm>
            <a:custGeom>
              <a:avLst/>
              <a:gdLst>
                <a:gd name="T0" fmla="*/ 0 w 55"/>
                <a:gd name="T1" fmla="*/ 0 h 144"/>
                <a:gd name="T2" fmla="*/ 27 w 55"/>
                <a:gd name="T3" fmla="*/ 75 h 144"/>
                <a:gd name="T4" fmla="*/ 55 w 55"/>
                <a:gd name="T5" fmla="*/ 144 h 144"/>
                <a:gd name="T6" fmla="*/ 0 60000 65536"/>
                <a:gd name="T7" fmla="*/ 0 60000 65536"/>
                <a:gd name="T8" fmla="*/ 0 60000 65536"/>
                <a:gd name="T9" fmla="*/ 0 w 55"/>
                <a:gd name="T10" fmla="*/ 0 h 144"/>
                <a:gd name="T11" fmla="*/ 55 w 55"/>
                <a:gd name="T12" fmla="*/ 144 h 144"/>
              </a:gdLst>
              <a:ahLst/>
              <a:cxnLst>
                <a:cxn ang="T6">
                  <a:pos x="T0" y="T1"/>
                </a:cxn>
                <a:cxn ang="T7">
                  <a:pos x="T2" y="T3"/>
                </a:cxn>
                <a:cxn ang="T8">
                  <a:pos x="T4" y="T5"/>
                </a:cxn>
              </a:cxnLst>
              <a:rect l="T9" t="T10" r="T11" b="T12"/>
              <a:pathLst>
                <a:path w="55" h="144">
                  <a:moveTo>
                    <a:pt x="0" y="0"/>
                  </a:moveTo>
                  <a:lnTo>
                    <a:pt x="27" y="75"/>
                  </a:lnTo>
                  <a:lnTo>
                    <a:pt x="55" y="144"/>
                  </a:lnTo>
                </a:path>
              </a:pathLst>
            </a:custGeom>
            <a:noFill/>
            <a:ln w="7938">
              <a:solidFill>
                <a:srgbClr val="FF00FF"/>
              </a:solidFill>
              <a:round/>
              <a:headEnd/>
              <a:tailEnd/>
            </a:ln>
          </p:spPr>
          <p:txBody>
            <a:bodyPr/>
            <a:lstStyle/>
            <a:p>
              <a:endParaRPr lang="en-GB"/>
            </a:p>
          </p:txBody>
        </p:sp>
        <p:sp>
          <p:nvSpPr>
            <p:cNvPr id="27769" name="Freeform 124"/>
            <p:cNvSpPr>
              <a:spLocks/>
            </p:cNvSpPr>
            <p:nvPr/>
          </p:nvSpPr>
          <p:spPr bwMode="auto">
            <a:xfrm>
              <a:off x="2936" y="3294"/>
              <a:ext cx="49" cy="115"/>
            </a:xfrm>
            <a:custGeom>
              <a:avLst/>
              <a:gdLst>
                <a:gd name="T0" fmla="*/ 0 w 49"/>
                <a:gd name="T1" fmla="*/ 0 h 115"/>
                <a:gd name="T2" fmla="*/ 21 w 49"/>
                <a:gd name="T3" fmla="*/ 63 h 115"/>
                <a:gd name="T4" fmla="*/ 49 w 49"/>
                <a:gd name="T5" fmla="*/ 115 h 115"/>
                <a:gd name="T6" fmla="*/ 0 60000 65536"/>
                <a:gd name="T7" fmla="*/ 0 60000 65536"/>
                <a:gd name="T8" fmla="*/ 0 60000 65536"/>
                <a:gd name="T9" fmla="*/ 0 w 49"/>
                <a:gd name="T10" fmla="*/ 0 h 115"/>
                <a:gd name="T11" fmla="*/ 49 w 49"/>
                <a:gd name="T12" fmla="*/ 115 h 115"/>
              </a:gdLst>
              <a:ahLst/>
              <a:cxnLst>
                <a:cxn ang="T6">
                  <a:pos x="T0" y="T1"/>
                </a:cxn>
                <a:cxn ang="T7">
                  <a:pos x="T2" y="T3"/>
                </a:cxn>
                <a:cxn ang="T8">
                  <a:pos x="T4" y="T5"/>
                </a:cxn>
              </a:cxnLst>
              <a:rect l="T9" t="T10" r="T11" b="T12"/>
              <a:pathLst>
                <a:path w="49" h="115">
                  <a:moveTo>
                    <a:pt x="0" y="0"/>
                  </a:moveTo>
                  <a:lnTo>
                    <a:pt x="21" y="63"/>
                  </a:lnTo>
                  <a:lnTo>
                    <a:pt x="49" y="115"/>
                  </a:lnTo>
                </a:path>
              </a:pathLst>
            </a:custGeom>
            <a:noFill/>
            <a:ln w="7938">
              <a:solidFill>
                <a:srgbClr val="FF00FF"/>
              </a:solidFill>
              <a:round/>
              <a:headEnd/>
              <a:tailEnd/>
            </a:ln>
          </p:spPr>
          <p:txBody>
            <a:bodyPr/>
            <a:lstStyle/>
            <a:p>
              <a:endParaRPr lang="en-GB"/>
            </a:p>
          </p:txBody>
        </p:sp>
        <p:sp>
          <p:nvSpPr>
            <p:cNvPr id="27770" name="Freeform 125"/>
            <p:cNvSpPr>
              <a:spLocks/>
            </p:cNvSpPr>
            <p:nvPr/>
          </p:nvSpPr>
          <p:spPr bwMode="auto">
            <a:xfrm>
              <a:off x="2985" y="3409"/>
              <a:ext cx="54" cy="86"/>
            </a:xfrm>
            <a:custGeom>
              <a:avLst/>
              <a:gdLst>
                <a:gd name="T0" fmla="*/ 0 w 54"/>
                <a:gd name="T1" fmla="*/ 0 h 86"/>
                <a:gd name="T2" fmla="*/ 27 w 54"/>
                <a:gd name="T3" fmla="*/ 46 h 86"/>
                <a:gd name="T4" fmla="*/ 54 w 54"/>
                <a:gd name="T5" fmla="*/ 86 h 86"/>
                <a:gd name="T6" fmla="*/ 0 60000 65536"/>
                <a:gd name="T7" fmla="*/ 0 60000 65536"/>
                <a:gd name="T8" fmla="*/ 0 60000 65536"/>
                <a:gd name="T9" fmla="*/ 0 w 54"/>
                <a:gd name="T10" fmla="*/ 0 h 86"/>
                <a:gd name="T11" fmla="*/ 54 w 54"/>
                <a:gd name="T12" fmla="*/ 86 h 86"/>
              </a:gdLst>
              <a:ahLst/>
              <a:cxnLst>
                <a:cxn ang="T6">
                  <a:pos x="T0" y="T1"/>
                </a:cxn>
                <a:cxn ang="T7">
                  <a:pos x="T2" y="T3"/>
                </a:cxn>
                <a:cxn ang="T8">
                  <a:pos x="T4" y="T5"/>
                </a:cxn>
              </a:cxnLst>
              <a:rect l="T9" t="T10" r="T11" b="T12"/>
              <a:pathLst>
                <a:path w="54" h="86">
                  <a:moveTo>
                    <a:pt x="0" y="0"/>
                  </a:moveTo>
                  <a:lnTo>
                    <a:pt x="27" y="46"/>
                  </a:lnTo>
                  <a:lnTo>
                    <a:pt x="54" y="86"/>
                  </a:lnTo>
                </a:path>
              </a:pathLst>
            </a:custGeom>
            <a:noFill/>
            <a:ln w="7938">
              <a:solidFill>
                <a:srgbClr val="FF00FF"/>
              </a:solidFill>
              <a:round/>
              <a:headEnd/>
              <a:tailEnd/>
            </a:ln>
          </p:spPr>
          <p:txBody>
            <a:bodyPr/>
            <a:lstStyle/>
            <a:p>
              <a:endParaRPr lang="en-GB"/>
            </a:p>
          </p:txBody>
        </p:sp>
        <p:sp>
          <p:nvSpPr>
            <p:cNvPr id="27771" name="Freeform 126"/>
            <p:cNvSpPr>
              <a:spLocks/>
            </p:cNvSpPr>
            <p:nvPr/>
          </p:nvSpPr>
          <p:spPr bwMode="auto">
            <a:xfrm>
              <a:off x="3039" y="3495"/>
              <a:ext cx="55" cy="57"/>
            </a:xfrm>
            <a:custGeom>
              <a:avLst/>
              <a:gdLst>
                <a:gd name="T0" fmla="*/ 0 w 55"/>
                <a:gd name="T1" fmla="*/ 0 h 57"/>
                <a:gd name="T2" fmla="*/ 27 w 55"/>
                <a:gd name="T3" fmla="*/ 34 h 57"/>
                <a:gd name="T4" fmla="*/ 55 w 55"/>
                <a:gd name="T5" fmla="*/ 57 h 57"/>
                <a:gd name="T6" fmla="*/ 0 60000 65536"/>
                <a:gd name="T7" fmla="*/ 0 60000 65536"/>
                <a:gd name="T8" fmla="*/ 0 60000 65536"/>
                <a:gd name="T9" fmla="*/ 0 w 55"/>
                <a:gd name="T10" fmla="*/ 0 h 57"/>
                <a:gd name="T11" fmla="*/ 55 w 55"/>
                <a:gd name="T12" fmla="*/ 57 h 57"/>
              </a:gdLst>
              <a:ahLst/>
              <a:cxnLst>
                <a:cxn ang="T6">
                  <a:pos x="T0" y="T1"/>
                </a:cxn>
                <a:cxn ang="T7">
                  <a:pos x="T2" y="T3"/>
                </a:cxn>
                <a:cxn ang="T8">
                  <a:pos x="T4" y="T5"/>
                </a:cxn>
              </a:cxnLst>
              <a:rect l="T9" t="T10" r="T11" b="T12"/>
              <a:pathLst>
                <a:path w="55" h="57">
                  <a:moveTo>
                    <a:pt x="0" y="0"/>
                  </a:moveTo>
                  <a:lnTo>
                    <a:pt x="27" y="34"/>
                  </a:lnTo>
                  <a:lnTo>
                    <a:pt x="55" y="57"/>
                  </a:lnTo>
                </a:path>
              </a:pathLst>
            </a:custGeom>
            <a:noFill/>
            <a:ln w="7938">
              <a:solidFill>
                <a:srgbClr val="FF00FF"/>
              </a:solidFill>
              <a:round/>
              <a:headEnd/>
              <a:tailEnd/>
            </a:ln>
          </p:spPr>
          <p:txBody>
            <a:bodyPr/>
            <a:lstStyle/>
            <a:p>
              <a:endParaRPr lang="en-GB"/>
            </a:p>
          </p:txBody>
        </p:sp>
        <p:sp>
          <p:nvSpPr>
            <p:cNvPr id="27772" name="Freeform 127"/>
            <p:cNvSpPr>
              <a:spLocks/>
            </p:cNvSpPr>
            <p:nvPr/>
          </p:nvSpPr>
          <p:spPr bwMode="auto">
            <a:xfrm>
              <a:off x="3094" y="3552"/>
              <a:ext cx="48" cy="35"/>
            </a:xfrm>
            <a:custGeom>
              <a:avLst/>
              <a:gdLst>
                <a:gd name="T0" fmla="*/ 0 w 48"/>
                <a:gd name="T1" fmla="*/ 0 h 35"/>
                <a:gd name="T2" fmla="*/ 21 w 48"/>
                <a:gd name="T3" fmla="*/ 17 h 35"/>
                <a:gd name="T4" fmla="*/ 48 w 48"/>
                <a:gd name="T5" fmla="*/ 35 h 35"/>
                <a:gd name="T6" fmla="*/ 0 60000 65536"/>
                <a:gd name="T7" fmla="*/ 0 60000 65536"/>
                <a:gd name="T8" fmla="*/ 0 60000 65536"/>
                <a:gd name="T9" fmla="*/ 0 w 48"/>
                <a:gd name="T10" fmla="*/ 0 h 35"/>
                <a:gd name="T11" fmla="*/ 48 w 48"/>
                <a:gd name="T12" fmla="*/ 35 h 35"/>
              </a:gdLst>
              <a:ahLst/>
              <a:cxnLst>
                <a:cxn ang="T6">
                  <a:pos x="T0" y="T1"/>
                </a:cxn>
                <a:cxn ang="T7">
                  <a:pos x="T2" y="T3"/>
                </a:cxn>
                <a:cxn ang="T8">
                  <a:pos x="T4" y="T5"/>
                </a:cxn>
              </a:cxnLst>
              <a:rect l="T9" t="T10" r="T11" b="T12"/>
              <a:pathLst>
                <a:path w="48" h="35">
                  <a:moveTo>
                    <a:pt x="0" y="0"/>
                  </a:moveTo>
                  <a:lnTo>
                    <a:pt x="21" y="17"/>
                  </a:lnTo>
                  <a:lnTo>
                    <a:pt x="48" y="35"/>
                  </a:lnTo>
                </a:path>
              </a:pathLst>
            </a:custGeom>
            <a:noFill/>
            <a:ln w="7938">
              <a:solidFill>
                <a:srgbClr val="FF00FF"/>
              </a:solidFill>
              <a:round/>
              <a:headEnd/>
              <a:tailEnd/>
            </a:ln>
          </p:spPr>
          <p:txBody>
            <a:bodyPr/>
            <a:lstStyle/>
            <a:p>
              <a:endParaRPr lang="en-GB"/>
            </a:p>
          </p:txBody>
        </p:sp>
        <p:sp>
          <p:nvSpPr>
            <p:cNvPr id="27773" name="Freeform 128"/>
            <p:cNvSpPr>
              <a:spLocks/>
            </p:cNvSpPr>
            <p:nvPr/>
          </p:nvSpPr>
          <p:spPr bwMode="auto">
            <a:xfrm>
              <a:off x="3142" y="3587"/>
              <a:ext cx="55" cy="17"/>
            </a:xfrm>
            <a:custGeom>
              <a:avLst/>
              <a:gdLst>
                <a:gd name="T0" fmla="*/ 0 w 55"/>
                <a:gd name="T1" fmla="*/ 0 h 17"/>
                <a:gd name="T2" fmla="*/ 28 w 55"/>
                <a:gd name="T3" fmla="*/ 11 h 17"/>
                <a:gd name="T4" fmla="*/ 55 w 55"/>
                <a:gd name="T5" fmla="*/ 17 h 17"/>
                <a:gd name="T6" fmla="*/ 0 60000 65536"/>
                <a:gd name="T7" fmla="*/ 0 60000 65536"/>
                <a:gd name="T8" fmla="*/ 0 60000 65536"/>
                <a:gd name="T9" fmla="*/ 0 w 55"/>
                <a:gd name="T10" fmla="*/ 0 h 17"/>
                <a:gd name="T11" fmla="*/ 55 w 55"/>
                <a:gd name="T12" fmla="*/ 17 h 17"/>
              </a:gdLst>
              <a:ahLst/>
              <a:cxnLst>
                <a:cxn ang="T6">
                  <a:pos x="T0" y="T1"/>
                </a:cxn>
                <a:cxn ang="T7">
                  <a:pos x="T2" y="T3"/>
                </a:cxn>
                <a:cxn ang="T8">
                  <a:pos x="T4" y="T5"/>
                </a:cxn>
              </a:cxnLst>
              <a:rect l="T9" t="T10" r="T11" b="T12"/>
              <a:pathLst>
                <a:path w="55" h="17">
                  <a:moveTo>
                    <a:pt x="0" y="0"/>
                  </a:moveTo>
                  <a:lnTo>
                    <a:pt x="28" y="11"/>
                  </a:lnTo>
                  <a:lnTo>
                    <a:pt x="55" y="17"/>
                  </a:lnTo>
                </a:path>
              </a:pathLst>
            </a:custGeom>
            <a:noFill/>
            <a:ln w="7938">
              <a:solidFill>
                <a:srgbClr val="FF00FF"/>
              </a:solidFill>
              <a:round/>
              <a:headEnd/>
              <a:tailEnd/>
            </a:ln>
          </p:spPr>
          <p:txBody>
            <a:bodyPr/>
            <a:lstStyle/>
            <a:p>
              <a:endParaRPr lang="en-GB"/>
            </a:p>
          </p:txBody>
        </p:sp>
        <p:sp>
          <p:nvSpPr>
            <p:cNvPr id="27774" name="Line 129"/>
            <p:cNvSpPr>
              <a:spLocks noChangeShapeType="1"/>
            </p:cNvSpPr>
            <p:nvPr/>
          </p:nvSpPr>
          <p:spPr bwMode="auto">
            <a:xfrm>
              <a:off x="3197" y="3604"/>
              <a:ext cx="54" cy="11"/>
            </a:xfrm>
            <a:prstGeom prst="line">
              <a:avLst/>
            </a:prstGeom>
            <a:noFill/>
            <a:ln w="7938">
              <a:solidFill>
                <a:srgbClr val="FF00FF"/>
              </a:solidFill>
              <a:round/>
              <a:headEnd/>
              <a:tailEnd/>
            </a:ln>
          </p:spPr>
          <p:txBody>
            <a:bodyPr/>
            <a:lstStyle/>
            <a:p>
              <a:endParaRPr lang="en-GB"/>
            </a:p>
          </p:txBody>
        </p:sp>
        <p:sp>
          <p:nvSpPr>
            <p:cNvPr id="27775" name="Line 130"/>
            <p:cNvSpPr>
              <a:spLocks noChangeShapeType="1"/>
            </p:cNvSpPr>
            <p:nvPr/>
          </p:nvSpPr>
          <p:spPr bwMode="auto">
            <a:xfrm>
              <a:off x="3251" y="3615"/>
              <a:ext cx="49" cy="6"/>
            </a:xfrm>
            <a:prstGeom prst="line">
              <a:avLst/>
            </a:prstGeom>
            <a:noFill/>
            <a:ln w="7938">
              <a:solidFill>
                <a:srgbClr val="FF00FF"/>
              </a:solidFill>
              <a:round/>
              <a:headEnd/>
              <a:tailEnd/>
            </a:ln>
          </p:spPr>
          <p:txBody>
            <a:bodyPr/>
            <a:lstStyle/>
            <a:p>
              <a:endParaRPr lang="en-GB"/>
            </a:p>
          </p:txBody>
        </p:sp>
        <p:sp>
          <p:nvSpPr>
            <p:cNvPr id="27776" name="Line 131"/>
            <p:cNvSpPr>
              <a:spLocks noChangeShapeType="1"/>
            </p:cNvSpPr>
            <p:nvPr/>
          </p:nvSpPr>
          <p:spPr bwMode="auto">
            <a:xfrm>
              <a:off x="3300" y="3621"/>
              <a:ext cx="55" cy="1"/>
            </a:xfrm>
            <a:prstGeom prst="line">
              <a:avLst/>
            </a:prstGeom>
            <a:noFill/>
            <a:ln w="7938">
              <a:solidFill>
                <a:srgbClr val="FF00FF"/>
              </a:solidFill>
              <a:round/>
              <a:headEnd/>
              <a:tailEnd/>
            </a:ln>
          </p:spPr>
          <p:txBody>
            <a:bodyPr/>
            <a:lstStyle/>
            <a:p>
              <a:endParaRPr lang="en-GB"/>
            </a:p>
          </p:txBody>
        </p:sp>
        <p:sp>
          <p:nvSpPr>
            <p:cNvPr id="27777" name="Line 132"/>
            <p:cNvSpPr>
              <a:spLocks noChangeShapeType="1"/>
            </p:cNvSpPr>
            <p:nvPr/>
          </p:nvSpPr>
          <p:spPr bwMode="auto">
            <a:xfrm>
              <a:off x="3355" y="3621"/>
              <a:ext cx="54" cy="1"/>
            </a:xfrm>
            <a:prstGeom prst="line">
              <a:avLst/>
            </a:prstGeom>
            <a:noFill/>
            <a:ln w="7938">
              <a:solidFill>
                <a:srgbClr val="FF00FF"/>
              </a:solidFill>
              <a:round/>
              <a:headEnd/>
              <a:tailEnd/>
            </a:ln>
          </p:spPr>
          <p:txBody>
            <a:bodyPr/>
            <a:lstStyle/>
            <a:p>
              <a:endParaRPr lang="en-GB"/>
            </a:p>
          </p:txBody>
        </p:sp>
        <p:sp>
          <p:nvSpPr>
            <p:cNvPr id="27778" name="Line 133"/>
            <p:cNvSpPr>
              <a:spLocks noChangeShapeType="1"/>
            </p:cNvSpPr>
            <p:nvPr/>
          </p:nvSpPr>
          <p:spPr bwMode="auto">
            <a:xfrm>
              <a:off x="3409" y="3621"/>
              <a:ext cx="49" cy="1"/>
            </a:xfrm>
            <a:prstGeom prst="line">
              <a:avLst/>
            </a:prstGeom>
            <a:noFill/>
            <a:ln w="7938">
              <a:solidFill>
                <a:srgbClr val="FF00FF"/>
              </a:solidFill>
              <a:round/>
              <a:headEnd/>
              <a:tailEnd/>
            </a:ln>
          </p:spPr>
          <p:txBody>
            <a:bodyPr/>
            <a:lstStyle/>
            <a:p>
              <a:endParaRPr lang="en-GB"/>
            </a:p>
          </p:txBody>
        </p:sp>
        <p:sp>
          <p:nvSpPr>
            <p:cNvPr id="27779" name="Line 134"/>
            <p:cNvSpPr>
              <a:spLocks noChangeShapeType="1"/>
            </p:cNvSpPr>
            <p:nvPr/>
          </p:nvSpPr>
          <p:spPr bwMode="auto">
            <a:xfrm>
              <a:off x="3458" y="3621"/>
              <a:ext cx="55" cy="1"/>
            </a:xfrm>
            <a:prstGeom prst="line">
              <a:avLst/>
            </a:prstGeom>
            <a:noFill/>
            <a:ln w="7938">
              <a:solidFill>
                <a:srgbClr val="FF00FF"/>
              </a:solidFill>
              <a:round/>
              <a:headEnd/>
              <a:tailEnd/>
            </a:ln>
          </p:spPr>
          <p:txBody>
            <a:bodyPr/>
            <a:lstStyle/>
            <a:p>
              <a:endParaRPr lang="en-GB"/>
            </a:p>
          </p:txBody>
        </p:sp>
        <p:sp>
          <p:nvSpPr>
            <p:cNvPr id="27780" name="Line 135"/>
            <p:cNvSpPr>
              <a:spLocks noChangeShapeType="1"/>
            </p:cNvSpPr>
            <p:nvPr/>
          </p:nvSpPr>
          <p:spPr bwMode="auto">
            <a:xfrm>
              <a:off x="3513" y="3621"/>
              <a:ext cx="54" cy="1"/>
            </a:xfrm>
            <a:prstGeom prst="line">
              <a:avLst/>
            </a:prstGeom>
            <a:noFill/>
            <a:ln w="7938">
              <a:solidFill>
                <a:srgbClr val="FF00FF"/>
              </a:solidFill>
              <a:round/>
              <a:headEnd/>
              <a:tailEnd/>
            </a:ln>
          </p:spPr>
          <p:txBody>
            <a:bodyPr/>
            <a:lstStyle/>
            <a:p>
              <a:endParaRPr lang="en-GB"/>
            </a:p>
          </p:txBody>
        </p:sp>
        <p:sp>
          <p:nvSpPr>
            <p:cNvPr id="27781" name="Line 136"/>
            <p:cNvSpPr>
              <a:spLocks noChangeShapeType="1"/>
            </p:cNvSpPr>
            <p:nvPr/>
          </p:nvSpPr>
          <p:spPr bwMode="auto">
            <a:xfrm>
              <a:off x="3567" y="3621"/>
              <a:ext cx="49" cy="1"/>
            </a:xfrm>
            <a:prstGeom prst="line">
              <a:avLst/>
            </a:prstGeom>
            <a:noFill/>
            <a:ln w="7938">
              <a:solidFill>
                <a:srgbClr val="FF00FF"/>
              </a:solidFill>
              <a:round/>
              <a:headEnd/>
              <a:tailEnd/>
            </a:ln>
          </p:spPr>
          <p:txBody>
            <a:bodyPr/>
            <a:lstStyle/>
            <a:p>
              <a:endParaRPr lang="en-GB"/>
            </a:p>
          </p:txBody>
        </p:sp>
        <p:sp>
          <p:nvSpPr>
            <p:cNvPr id="27782" name="Line 137"/>
            <p:cNvSpPr>
              <a:spLocks noChangeShapeType="1"/>
            </p:cNvSpPr>
            <p:nvPr/>
          </p:nvSpPr>
          <p:spPr bwMode="auto">
            <a:xfrm>
              <a:off x="3616" y="3621"/>
              <a:ext cx="54" cy="1"/>
            </a:xfrm>
            <a:prstGeom prst="line">
              <a:avLst/>
            </a:prstGeom>
            <a:noFill/>
            <a:ln w="7938">
              <a:solidFill>
                <a:srgbClr val="FF00FF"/>
              </a:solidFill>
              <a:round/>
              <a:headEnd/>
              <a:tailEnd/>
            </a:ln>
          </p:spPr>
          <p:txBody>
            <a:bodyPr/>
            <a:lstStyle/>
            <a:p>
              <a:endParaRPr lang="en-GB"/>
            </a:p>
          </p:txBody>
        </p:sp>
        <p:sp>
          <p:nvSpPr>
            <p:cNvPr id="27783" name="Line 138"/>
            <p:cNvSpPr>
              <a:spLocks noChangeShapeType="1"/>
            </p:cNvSpPr>
            <p:nvPr/>
          </p:nvSpPr>
          <p:spPr bwMode="auto">
            <a:xfrm>
              <a:off x="3670" y="3621"/>
              <a:ext cx="55" cy="1"/>
            </a:xfrm>
            <a:prstGeom prst="line">
              <a:avLst/>
            </a:prstGeom>
            <a:noFill/>
            <a:ln w="7938">
              <a:solidFill>
                <a:srgbClr val="FF00FF"/>
              </a:solidFill>
              <a:round/>
              <a:headEnd/>
              <a:tailEnd/>
            </a:ln>
          </p:spPr>
          <p:txBody>
            <a:bodyPr/>
            <a:lstStyle/>
            <a:p>
              <a:endParaRPr lang="en-GB"/>
            </a:p>
          </p:txBody>
        </p:sp>
        <p:sp>
          <p:nvSpPr>
            <p:cNvPr id="27784" name="Line 139"/>
            <p:cNvSpPr>
              <a:spLocks noChangeShapeType="1"/>
            </p:cNvSpPr>
            <p:nvPr/>
          </p:nvSpPr>
          <p:spPr bwMode="auto">
            <a:xfrm>
              <a:off x="3725" y="3621"/>
              <a:ext cx="49" cy="1"/>
            </a:xfrm>
            <a:prstGeom prst="line">
              <a:avLst/>
            </a:prstGeom>
            <a:noFill/>
            <a:ln w="7938">
              <a:solidFill>
                <a:srgbClr val="FF00FF"/>
              </a:solidFill>
              <a:round/>
              <a:headEnd/>
              <a:tailEnd/>
            </a:ln>
          </p:spPr>
          <p:txBody>
            <a:bodyPr/>
            <a:lstStyle/>
            <a:p>
              <a:endParaRPr lang="en-GB"/>
            </a:p>
          </p:txBody>
        </p:sp>
        <p:sp>
          <p:nvSpPr>
            <p:cNvPr id="27785" name="Line 140"/>
            <p:cNvSpPr>
              <a:spLocks noChangeShapeType="1"/>
            </p:cNvSpPr>
            <p:nvPr/>
          </p:nvSpPr>
          <p:spPr bwMode="auto">
            <a:xfrm>
              <a:off x="3774" y="3621"/>
              <a:ext cx="54" cy="1"/>
            </a:xfrm>
            <a:prstGeom prst="line">
              <a:avLst/>
            </a:prstGeom>
            <a:noFill/>
            <a:ln w="7938">
              <a:solidFill>
                <a:srgbClr val="FF00FF"/>
              </a:solidFill>
              <a:round/>
              <a:headEnd/>
              <a:tailEnd/>
            </a:ln>
          </p:spPr>
          <p:txBody>
            <a:bodyPr/>
            <a:lstStyle/>
            <a:p>
              <a:endParaRPr lang="en-GB"/>
            </a:p>
          </p:txBody>
        </p:sp>
        <p:sp>
          <p:nvSpPr>
            <p:cNvPr id="27786" name="Line 141"/>
            <p:cNvSpPr>
              <a:spLocks noChangeShapeType="1"/>
            </p:cNvSpPr>
            <p:nvPr/>
          </p:nvSpPr>
          <p:spPr bwMode="auto">
            <a:xfrm>
              <a:off x="3828" y="3621"/>
              <a:ext cx="55" cy="1"/>
            </a:xfrm>
            <a:prstGeom prst="line">
              <a:avLst/>
            </a:prstGeom>
            <a:noFill/>
            <a:ln w="7938">
              <a:solidFill>
                <a:srgbClr val="FF00FF"/>
              </a:solidFill>
              <a:round/>
              <a:headEnd/>
              <a:tailEnd/>
            </a:ln>
          </p:spPr>
          <p:txBody>
            <a:bodyPr/>
            <a:lstStyle/>
            <a:p>
              <a:endParaRPr lang="en-GB"/>
            </a:p>
          </p:txBody>
        </p:sp>
        <p:sp>
          <p:nvSpPr>
            <p:cNvPr id="27787" name="Line 142"/>
            <p:cNvSpPr>
              <a:spLocks noChangeShapeType="1"/>
            </p:cNvSpPr>
            <p:nvPr/>
          </p:nvSpPr>
          <p:spPr bwMode="auto">
            <a:xfrm>
              <a:off x="3883" y="3621"/>
              <a:ext cx="49" cy="1"/>
            </a:xfrm>
            <a:prstGeom prst="line">
              <a:avLst/>
            </a:prstGeom>
            <a:noFill/>
            <a:ln w="7938">
              <a:solidFill>
                <a:srgbClr val="FF00FF"/>
              </a:solidFill>
              <a:round/>
              <a:headEnd/>
              <a:tailEnd/>
            </a:ln>
          </p:spPr>
          <p:txBody>
            <a:bodyPr/>
            <a:lstStyle/>
            <a:p>
              <a:endParaRPr lang="en-GB"/>
            </a:p>
          </p:txBody>
        </p:sp>
        <p:sp>
          <p:nvSpPr>
            <p:cNvPr id="27788" name="Line 143"/>
            <p:cNvSpPr>
              <a:spLocks noChangeShapeType="1"/>
            </p:cNvSpPr>
            <p:nvPr/>
          </p:nvSpPr>
          <p:spPr bwMode="auto">
            <a:xfrm>
              <a:off x="3932" y="3621"/>
              <a:ext cx="54" cy="1"/>
            </a:xfrm>
            <a:prstGeom prst="line">
              <a:avLst/>
            </a:prstGeom>
            <a:noFill/>
            <a:ln w="7938">
              <a:solidFill>
                <a:srgbClr val="FF00FF"/>
              </a:solidFill>
              <a:round/>
              <a:headEnd/>
              <a:tailEnd/>
            </a:ln>
          </p:spPr>
          <p:txBody>
            <a:bodyPr/>
            <a:lstStyle/>
            <a:p>
              <a:endParaRPr lang="en-GB"/>
            </a:p>
          </p:txBody>
        </p:sp>
        <p:sp>
          <p:nvSpPr>
            <p:cNvPr id="27789" name="Line 144"/>
            <p:cNvSpPr>
              <a:spLocks noChangeShapeType="1"/>
            </p:cNvSpPr>
            <p:nvPr/>
          </p:nvSpPr>
          <p:spPr bwMode="auto">
            <a:xfrm>
              <a:off x="1358" y="3621"/>
              <a:ext cx="54" cy="1"/>
            </a:xfrm>
            <a:prstGeom prst="line">
              <a:avLst/>
            </a:prstGeom>
            <a:noFill/>
            <a:ln w="7938">
              <a:solidFill>
                <a:srgbClr val="008000"/>
              </a:solidFill>
              <a:round/>
              <a:headEnd/>
              <a:tailEnd/>
            </a:ln>
          </p:spPr>
          <p:txBody>
            <a:bodyPr/>
            <a:lstStyle/>
            <a:p>
              <a:endParaRPr lang="en-GB"/>
            </a:p>
          </p:txBody>
        </p:sp>
        <p:sp>
          <p:nvSpPr>
            <p:cNvPr id="27790" name="Line 145"/>
            <p:cNvSpPr>
              <a:spLocks noChangeShapeType="1"/>
            </p:cNvSpPr>
            <p:nvPr/>
          </p:nvSpPr>
          <p:spPr bwMode="auto">
            <a:xfrm>
              <a:off x="1412" y="3621"/>
              <a:ext cx="49" cy="1"/>
            </a:xfrm>
            <a:prstGeom prst="line">
              <a:avLst/>
            </a:prstGeom>
            <a:noFill/>
            <a:ln w="7938">
              <a:solidFill>
                <a:srgbClr val="008000"/>
              </a:solidFill>
              <a:round/>
              <a:headEnd/>
              <a:tailEnd/>
            </a:ln>
          </p:spPr>
          <p:txBody>
            <a:bodyPr/>
            <a:lstStyle/>
            <a:p>
              <a:endParaRPr lang="en-GB"/>
            </a:p>
          </p:txBody>
        </p:sp>
        <p:sp>
          <p:nvSpPr>
            <p:cNvPr id="27791" name="Line 146"/>
            <p:cNvSpPr>
              <a:spLocks noChangeShapeType="1"/>
            </p:cNvSpPr>
            <p:nvPr/>
          </p:nvSpPr>
          <p:spPr bwMode="auto">
            <a:xfrm>
              <a:off x="1461" y="3621"/>
              <a:ext cx="54" cy="1"/>
            </a:xfrm>
            <a:prstGeom prst="line">
              <a:avLst/>
            </a:prstGeom>
            <a:noFill/>
            <a:ln w="7938">
              <a:solidFill>
                <a:srgbClr val="008000"/>
              </a:solidFill>
              <a:round/>
              <a:headEnd/>
              <a:tailEnd/>
            </a:ln>
          </p:spPr>
          <p:txBody>
            <a:bodyPr/>
            <a:lstStyle/>
            <a:p>
              <a:endParaRPr lang="en-GB"/>
            </a:p>
          </p:txBody>
        </p:sp>
        <p:sp>
          <p:nvSpPr>
            <p:cNvPr id="27792" name="Line 147"/>
            <p:cNvSpPr>
              <a:spLocks noChangeShapeType="1"/>
            </p:cNvSpPr>
            <p:nvPr/>
          </p:nvSpPr>
          <p:spPr bwMode="auto">
            <a:xfrm>
              <a:off x="1515" y="3621"/>
              <a:ext cx="55" cy="1"/>
            </a:xfrm>
            <a:prstGeom prst="line">
              <a:avLst/>
            </a:prstGeom>
            <a:noFill/>
            <a:ln w="7938">
              <a:solidFill>
                <a:srgbClr val="008000"/>
              </a:solidFill>
              <a:round/>
              <a:headEnd/>
              <a:tailEnd/>
            </a:ln>
          </p:spPr>
          <p:txBody>
            <a:bodyPr/>
            <a:lstStyle/>
            <a:p>
              <a:endParaRPr lang="en-GB"/>
            </a:p>
          </p:txBody>
        </p:sp>
        <p:sp>
          <p:nvSpPr>
            <p:cNvPr id="27793" name="Line 148"/>
            <p:cNvSpPr>
              <a:spLocks noChangeShapeType="1"/>
            </p:cNvSpPr>
            <p:nvPr/>
          </p:nvSpPr>
          <p:spPr bwMode="auto">
            <a:xfrm>
              <a:off x="1570" y="3621"/>
              <a:ext cx="49" cy="1"/>
            </a:xfrm>
            <a:prstGeom prst="line">
              <a:avLst/>
            </a:prstGeom>
            <a:noFill/>
            <a:ln w="7938">
              <a:solidFill>
                <a:srgbClr val="008000"/>
              </a:solidFill>
              <a:round/>
              <a:headEnd/>
              <a:tailEnd/>
            </a:ln>
          </p:spPr>
          <p:txBody>
            <a:bodyPr/>
            <a:lstStyle/>
            <a:p>
              <a:endParaRPr lang="en-GB"/>
            </a:p>
          </p:txBody>
        </p:sp>
        <p:sp>
          <p:nvSpPr>
            <p:cNvPr id="27794" name="Line 149"/>
            <p:cNvSpPr>
              <a:spLocks noChangeShapeType="1"/>
            </p:cNvSpPr>
            <p:nvPr/>
          </p:nvSpPr>
          <p:spPr bwMode="auto">
            <a:xfrm>
              <a:off x="1619" y="3621"/>
              <a:ext cx="54" cy="1"/>
            </a:xfrm>
            <a:prstGeom prst="line">
              <a:avLst/>
            </a:prstGeom>
            <a:noFill/>
            <a:ln w="7938">
              <a:solidFill>
                <a:srgbClr val="008000"/>
              </a:solidFill>
              <a:round/>
              <a:headEnd/>
              <a:tailEnd/>
            </a:ln>
          </p:spPr>
          <p:txBody>
            <a:bodyPr/>
            <a:lstStyle/>
            <a:p>
              <a:endParaRPr lang="en-GB"/>
            </a:p>
          </p:txBody>
        </p:sp>
        <p:sp>
          <p:nvSpPr>
            <p:cNvPr id="27795" name="Line 150"/>
            <p:cNvSpPr>
              <a:spLocks noChangeShapeType="1"/>
            </p:cNvSpPr>
            <p:nvPr/>
          </p:nvSpPr>
          <p:spPr bwMode="auto">
            <a:xfrm>
              <a:off x="1673" y="3621"/>
              <a:ext cx="55" cy="1"/>
            </a:xfrm>
            <a:prstGeom prst="line">
              <a:avLst/>
            </a:prstGeom>
            <a:noFill/>
            <a:ln w="7938">
              <a:solidFill>
                <a:srgbClr val="008000"/>
              </a:solidFill>
              <a:round/>
              <a:headEnd/>
              <a:tailEnd/>
            </a:ln>
          </p:spPr>
          <p:txBody>
            <a:bodyPr/>
            <a:lstStyle/>
            <a:p>
              <a:endParaRPr lang="en-GB"/>
            </a:p>
          </p:txBody>
        </p:sp>
        <p:sp>
          <p:nvSpPr>
            <p:cNvPr id="27796" name="Line 151"/>
            <p:cNvSpPr>
              <a:spLocks noChangeShapeType="1"/>
            </p:cNvSpPr>
            <p:nvPr/>
          </p:nvSpPr>
          <p:spPr bwMode="auto">
            <a:xfrm>
              <a:off x="1728" y="3621"/>
              <a:ext cx="49" cy="1"/>
            </a:xfrm>
            <a:prstGeom prst="line">
              <a:avLst/>
            </a:prstGeom>
            <a:noFill/>
            <a:ln w="7938">
              <a:solidFill>
                <a:srgbClr val="008000"/>
              </a:solidFill>
              <a:round/>
              <a:headEnd/>
              <a:tailEnd/>
            </a:ln>
          </p:spPr>
          <p:txBody>
            <a:bodyPr/>
            <a:lstStyle/>
            <a:p>
              <a:endParaRPr lang="en-GB"/>
            </a:p>
          </p:txBody>
        </p:sp>
        <p:sp>
          <p:nvSpPr>
            <p:cNvPr id="27797" name="Freeform 152"/>
            <p:cNvSpPr>
              <a:spLocks/>
            </p:cNvSpPr>
            <p:nvPr/>
          </p:nvSpPr>
          <p:spPr bwMode="auto">
            <a:xfrm>
              <a:off x="1777" y="3615"/>
              <a:ext cx="54" cy="6"/>
            </a:xfrm>
            <a:custGeom>
              <a:avLst/>
              <a:gdLst>
                <a:gd name="T0" fmla="*/ 0 w 54"/>
                <a:gd name="T1" fmla="*/ 6 h 6"/>
                <a:gd name="T2" fmla="*/ 27 w 54"/>
                <a:gd name="T3" fmla="*/ 0 h 6"/>
                <a:gd name="T4" fmla="*/ 54 w 54"/>
                <a:gd name="T5" fmla="*/ 0 h 6"/>
                <a:gd name="T6" fmla="*/ 0 60000 65536"/>
                <a:gd name="T7" fmla="*/ 0 60000 65536"/>
                <a:gd name="T8" fmla="*/ 0 60000 65536"/>
                <a:gd name="T9" fmla="*/ 0 w 54"/>
                <a:gd name="T10" fmla="*/ 0 h 6"/>
                <a:gd name="T11" fmla="*/ 54 w 54"/>
                <a:gd name="T12" fmla="*/ 6 h 6"/>
              </a:gdLst>
              <a:ahLst/>
              <a:cxnLst>
                <a:cxn ang="T6">
                  <a:pos x="T0" y="T1"/>
                </a:cxn>
                <a:cxn ang="T7">
                  <a:pos x="T2" y="T3"/>
                </a:cxn>
                <a:cxn ang="T8">
                  <a:pos x="T4" y="T5"/>
                </a:cxn>
              </a:cxnLst>
              <a:rect l="T9" t="T10" r="T11" b="T12"/>
              <a:pathLst>
                <a:path w="54" h="6">
                  <a:moveTo>
                    <a:pt x="0" y="6"/>
                  </a:moveTo>
                  <a:lnTo>
                    <a:pt x="27" y="0"/>
                  </a:lnTo>
                  <a:lnTo>
                    <a:pt x="54" y="0"/>
                  </a:lnTo>
                </a:path>
              </a:pathLst>
            </a:custGeom>
            <a:noFill/>
            <a:ln w="7938">
              <a:solidFill>
                <a:srgbClr val="008000"/>
              </a:solidFill>
              <a:round/>
              <a:headEnd/>
              <a:tailEnd/>
            </a:ln>
          </p:spPr>
          <p:txBody>
            <a:bodyPr/>
            <a:lstStyle/>
            <a:p>
              <a:endParaRPr lang="en-GB"/>
            </a:p>
          </p:txBody>
        </p:sp>
        <p:sp>
          <p:nvSpPr>
            <p:cNvPr id="27798" name="Line 153"/>
            <p:cNvSpPr>
              <a:spLocks noChangeShapeType="1"/>
            </p:cNvSpPr>
            <p:nvPr/>
          </p:nvSpPr>
          <p:spPr bwMode="auto">
            <a:xfrm>
              <a:off x="1831" y="3615"/>
              <a:ext cx="54" cy="1"/>
            </a:xfrm>
            <a:prstGeom prst="line">
              <a:avLst/>
            </a:prstGeom>
            <a:noFill/>
            <a:ln w="7938">
              <a:solidFill>
                <a:srgbClr val="008000"/>
              </a:solidFill>
              <a:round/>
              <a:headEnd/>
              <a:tailEnd/>
            </a:ln>
          </p:spPr>
          <p:txBody>
            <a:bodyPr/>
            <a:lstStyle/>
            <a:p>
              <a:endParaRPr lang="en-GB"/>
            </a:p>
          </p:txBody>
        </p:sp>
        <p:sp>
          <p:nvSpPr>
            <p:cNvPr id="27799" name="Line 154"/>
            <p:cNvSpPr>
              <a:spLocks noChangeShapeType="1"/>
            </p:cNvSpPr>
            <p:nvPr/>
          </p:nvSpPr>
          <p:spPr bwMode="auto">
            <a:xfrm flipV="1">
              <a:off x="1885" y="3610"/>
              <a:ext cx="49" cy="5"/>
            </a:xfrm>
            <a:prstGeom prst="line">
              <a:avLst/>
            </a:prstGeom>
            <a:noFill/>
            <a:ln w="7938">
              <a:solidFill>
                <a:srgbClr val="008000"/>
              </a:solidFill>
              <a:round/>
              <a:headEnd/>
              <a:tailEnd/>
            </a:ln>
          </p:spPr>
          <p:txBody>
            <a:bodyPr/>
            <a:lstStyle/>
            <a:p>
              <a:endParaRPr lang="en-GB"/>
            </a:p>
          </p:txBody>
        </p:sp>
        <p:sp>
          <p:nvSpPr>
            <p:cNvPr id="27800" name="Line 155"/>
            <p:cNvSpPr>
              <a:spLocks noChangeShapeType="1"/>
            </p:cNvSpPr>
            <p:nvPr/>
          </p:nvSpPr>
          <p:spPr bwMode="auto">
            <a:xfrm flipV="1">
              <a:off x="1934" y="3598"/>
              <a:ext cx="55" cy="12"/>
            </a:xfrm>
            <a:prstGeom prst="line">
              <a:avLst/>
            </a:prstGeom>
            <a:noFill/>
            <a:ln w="7938">
              <a:solidFill>
                <a:srgbClr val="008000"/>
              </a:solidFill>
              <a:round/>
              <a:headEnd/>
              <a:tailEnd/>
            </a:ln>
          </p:spPr>
          <p:txBody>
            <a:bodyPr/>
            <a:lstStyle/>
            <a:p>
              <a:endParaRPr lang="en-GB"/>
            </a:p>
          </p:txBody>
        </p:sp>
        <p:sp>
          <p:nvSpPr>
            <p:cNvPr id="27801" name="Freeform 156"/>
            <p:cNvSpPr>
              <a:spLocks/>
            </p:cNvSpPr>
            <p:nvPr/>
          </p:nvSpPr>
          <p:spPr bwMode="auto">
            <a:xfrm>
              <a:off x="1989" y="3587"/>
              <a:ext cx="54" cy="11"/>
            </a:xfrm>
            <a:custGeom>
              <a:avLst/>
              <a:gdLst>
                <a:gd name="T0" fmla="*/ 0 w 54"/>
                <a:gd name="T1" fmla="*/ 11 h 11"/>
                <a:gd name="T2" fmla="*/ 27 w 54"/>
                <a:gd name="T3" fmla="*/ 5 h 11"/>
                <a:gd name="T4" fmla="*/ 54 w 54"/>
                <a:gd name="T5" fmla="*/ 0 h 11"/>
                <a:gd name="T6" fmla="*/ 0 60000 65536"/>
                <a:gd name="T7" fmla="*/ 0 60000 65536"/>
                <a:gd name="T8" fmla="*/ 0 60000 65536"/>
                <a:gd name="T9" fmla="*/ 0 w 54"/>
                <a:gd name="T10" fmla="*/ 0 h 11"/>
                <a:gd name="T11" fmla="*/ 54 w 54"/>
                <a:gd name="T12" fmla="*/ 11 h 11"/>
              </a:gdLst>
              <a:ahLst/>
              <a:cxnLst>
                <a:cxn ang="T6">
                  <a:pos x="T0" y="T1"/>
                </a:cxn>
                <a:cxn ang="T7">
                  <a:pos x="T2" y="T3"/>
                </a:cxn>
                <a:cxn ang="T8">
                  <a:pos x="T4" y="T5"/>
                </a:cxn>
              </a:cxnLst>
              <a:rect l="T9" t="T10" r="T11" b="T12"/>
              <a:pathLst>
                <a:path w="54" h="11">
                  <a:moveTo>
                    <a:pt x="0" y="11"/>
                  </a:moveTo>
                  <a:lnTo>
                    <a:pt x="27" y="5"/>
                  </a:lnTo>
                  <a:lnTo>
                    <a:pt x="54" y="0"/>
                  </a:lnTo>
                </a:path>
              </a:pathLst>
            </a:custGeom>
            <a:noFill/>
            <a:ln w="7938">
              <a:solidFill>
                <a:srgbClr val="008000"/>
              </a:solidFill>
              <a:round/>
              <a:headEnd/>
              <a:tailEnd/>
            </a:ln>
          </p:spPr>
          <p:txBody>
            <a:bodyPr/>
            <a:lstStyle/>
            <a:p>
              <a:endParaRPr lang="en-GB"/>
            </a:p>
          </p:txBody>
        </p:sp>
        <p:sp>
          <p:nvSpPr>
            <p:cNvPr id="27802" name="Line 157"/>
            <p:cNvSpPr>
              <a:spLocks noChangeShapeType="1"/>
            </p:cNvSpPr>
            <p:nvPr/>
          </p:nvSpPr>
          <p:spPr bwMode="auto">
            <a:xfrm flipV="1">
              <a:off x="2043" y="3564"/>
              <a:ext cx="49" cy="23"/>
            </a:xfrm>
            <a:prstGeom prst="line">
              <a:avLst/>
            </a:prstGeom>
            <a:noFill/>
            <a:ln w="7938">
              <a:solidFill>
                <a:srgbClr val="008000"/>
              </a:solidFill>
              <a:round/>
              <a:headEnd/>
              <a:tailEnd/>
            </a:ln>
          </p:spPr>
          <p:txBody>
            <a:bodyPr/>
            <a:lstStyle/>
            <a:p>
              <a:endParaRPr lang="en-GB"/>
            </a:p>
          </p:txBody>
        </p:sp>
        <p:sp>
          <p:nvSpPr>
            <p:cNvPr id="27803" name="Line 158"/>
            <p:cNvSpPr>
              <a:spLocks noChangeShapeType="1"/>
            </p:cNvSpPr>
            <p:nvPr/>
          </p:nvSpPr>
          <p:spPr bwMode="auto">
            <a:xfrm flipV="1">
              <a:off x="2092" y="3535"/>
              <a:ext cx="55" cy="29"/>
            </a:xfrm>
            <a:prstGeom prst="line">
              <a:avLst/>
            </a:prstGeom>
            <a:noFill/>
            <a:ln w="7938">
              <a:solidFill>
                <a:srgbClr val="008000"/>
              </a:solidFill>
              <a:round/>
              <a:headEnd/>
              <a:tailEnd/>
            </a:ln>
          </p:spPr>
          <p:txBody>
            <a:bodyPr/>
            <a:lstStyle/>
            <a:p>
              <a:endParaRPr lang="en-GB"/>
            </a:p>
          </p:txBody>
        </p:sp>
        <p:sp>
          <p:nvSpPr>
            <p:cNvPr id="27804" name="Line 159"/>
            <p:cNvSpPr>
              <a:spLocks noChangeShapeType="1"/>
            </p:cNvSpPr>
            <p:nvPr/>
          </p:nvSpPr>
          <p:spPr bwMode="auto">
            <a:xfrm flipV="1">
              <a:off x="2147" y="3495"/>
              <a:ext cx="54" cy="40"/>
            </a:xfrm>
            <a:prstGeom prst="line">
              <a:avLst/>
            </a:prstGeom>
            <a:noFill/>
            <a:ln w="7938">
              <a:solidFill>
                <a:srgbClr val="008000"/>
              </a:solidFill>
              <a:round/>
              <a:headEnd/>
              <a:tailEnd/>
            </a:ln>
          </p:spPr>
          <p:txBody>
            <a:bodyPr/>
            <a:lstStyle/>
            <a:p>
              <a:endParaRPr lang="en-GB"/>
            </a:p>
          </p:txBody>
        </p:sp>
        <p:sp>
          <p:nvSpPr>
            <p:cNvPr id="27805" name="Freeform 160"/>
            <p:cNvSpPr>
              <a:spLocks/>
            </p:cNvSpPr>
            <p:nvPr/>
          </p:nvSpPr>
          <p:spPr bwMode="auto">
            <a:xfrm>
              <a:off x="2201" y="3443"/>
              <a:ext cx="49" cy="52"/>
            </a:xfrm>
            <a:custGeom>
              <a:avLst/>
              <a:gdLst>
                <a:gd name="T0" fmla="*/ 0 w 49"/>
                <a:gd name="T1" fmla="*/ 52 h 52"/>
                <a:gd name="T2" fmla="*/ 22 w 49"/>
                <a:gd name="T3" fmla="*/ 29 h 52"/>
                <a:gd name="T4" fmla="*/ 49 w 49"/>
                <a:gd name="T5" fmla="*/ 0 h 52"/>
                <a:gd name="T6" fmla="*/ 0 60000 65536"/>
                <a:gd name="T7" fmla="*/ 0 60000 65536"/>
                <a:gd name="T8" fmla="*/ 0 60000 65536"/>
                <a:gd name="T9" fmla="*/ 0 w 49"/>
                <a:gd name="T10" fmla="*/ 0 h 52"/>
                <a:gd name="T11" fmla="*/ 49 w 49"/>
                <a:gd name="T12" fmla="*/ 52 h 52"/>
              </a:gdLst>
              <a:ahLst/>
              <a:cxnLst>
                <a:cxn ang="T6">
                  <a:pos x="T0" y="T1"/>
                </a:cxn>
                <a:cxn ang="T7">
                  <a:pos x="T2" y="T3"/>
                </a:cxn>
                <a:cxn ang="T8">
                  <a:pos x="T4" y="T5"/>
                </a:cxn>
              </a:cxnLst>
              <a:rect l="T9" t="T10" r="T11" b="T12"/>
              <a:pathLst>
                <a:path w="49" h="52">
                  <a:moveTo>
                    <a:pt x="0" y="52"/>
                  </a:moveTo>
                  <a:lnTo>
                    <a:pt x="22" y="29"/>
                  </a:lnTo>
                  <a:lnTo>
                    <a:pt x="49" y="0"/>
                  </a:lnTo>
                </a:path>
              </a:pathLst>
            </a:custGeom>
            <a:noFill/>
            <a:ln w="7938">
              <a:solidFill>
                <a:srgbClr val="008000"/>
              </a:solidFill>
              <a:round/>
              <a:headEnd/>
              <a:tailEnd/>
            </a:ln>
          </p:spPr>
          <p:txBody>
            <a:bodyPr/>
            <a:lstStyle/>
            <a:p>
              <a:endParaRPr lang="en-GB"/>
            </a:p>
          </p:txBody>
        </p:sp>
        <p:sp>
          <p:nvSpPr>
            <p:cNvPr id="27806" name="Freeform 161"/>
            <p:cNvSpPr>
              <a:spLocks/>
            </p:cNvSpPr>
            <p:nvPr/>
          </p:nvSpPr>
          <p:spPr bwMode="auto">
            <a:xfrm>
              <a:off x="2250" y="3386"/>
              <a:ext cx="54" cy="57"/>
            </a:xfrm>
            <a:custGeom>
              <a:avLst/>
              <a:gdLst>
                <a:gd name="T0" fmla="*/ 0 w 54"/>
                <a:gd name="T1" fmla="*/ 57 h 57"/>
                <a:gd name="T2" fmla="*/ 27 w 54"/>
                <a:gd name="T3" fmla="*/ 28 h 57"/>
                <a:gd name="T4" fmla="*/ 54 w 54"/>
                <a:gd name="T5" fmla="*/ 0 h 57"/>
                <a:gd name="T6" fmla="*/ 0 60000 65536"/>
                <a:gd name="T7" fmla="*/ 0 60000 65536"/>
                <a:gd name="T8" fmla="*/ 0 60000 65536"/>
                <a:gd name="T9" fmla="*/ 0 w 54"/>
                <a:gd name="T10" fmla="*/ 0 h 57"/>
                <a:gd name="T11" fmla="*/ 54 w 54"/>
                <a:gd name="T12" fmla="*/ 57 h 57"/>
              </a:gdLst>
              <a:ahLst/>
              <a:cxnLst>
                <a:cxn ang="T6">
                  <a:pos x="T0" y="T1"/>
                </a:cxn>
                <a:cxn ang="T7">
                  <a:pos x="T2" y="T3"/>
                </a:cxn>
                <a:cxn ang="T8">
                  <a:pos x="T4" y="T5"/>
                </a:cxn>
              </a:cxnLst>
              <a:rect l="T9" t="T10" r="T11" b="T12"/>
              <a:pathLst>
                <a:path w="54" h="57">
                  <a:moveTo>
                    <a:pt x="0" y="57"/>
                  </a:moveTo>
                  <a:lnTo>
                    <a:pt x="27" y="28"/>
                  </a:lnTo>
                  <a:lnTo>
                    <a:pt x="54" y="0"/>
                  </a:lnTo>
                </a:path>
              </a:pathLst>
            </a:custGeom>
            <a:noFill/>
            <a:ln w="7938">
              <a:solidFill>
                <a:srgbClr val="008000"/>
              </a:solidFill>
              <a:round/>
              <a:headEnd/>
              <a:tailEnd/>
            </a:ln>
          </p:spPr>
          <p:txBody>
            <a:bodyPr/>
            <a:lstStyle/>
            <a:p>
              <a:endParaRPr lang="en-GB"/>
            </a:p>
          </p:txBody>
        </p:sp>
        <p:sp>
          <p:nvSpPr>
            <p:cNvPr id="27807" name="Freeform 162"/>
            <p:cNvSpPr>
              <a:spLocks/>
            </p:cNvSpPr>
            <p:nvPr/>
          </p:nvSpPr>
          <p:spPr bwMode="auto">
            <a:xfrm>
              <a:off x="2304" y="3311"/>
              <a:ext cx="55" cy="75"/>
            </a:xfrm>
            <a:custGeom>
              <a:avLst/>
              <a:gdLst>
                <a:gd name="T0" fmla="*/ 0 w 55"/>
                <a:gd name="T1" fmla="*/ 75 h 75"/>
                <a:gd name="T2" fmla="*/ 28 w 55"/>
                <a:gd name="T3" fmla="*/ 40 h 75"/>
                <a:gd name="T4" fmla="*/ 55 w 55"/>
                <a:gd name="T5" fmla="*/ 0 h 75"/>
                <a:gd name="T6" fmla="*/ 0 60000 65536"/>
                <a:gd name="T7" fmla="*/ 0 60000 65536"/>
                <a:gd name="T8" fmla="*/ 0 60000 65536"/>
                <a:gd name="T9" fmla="*/ 0 w 55"/>
                <a:gd name="T10" fmla="*/ 0 h 75"/>
                <a:gd name="T11" fmla="*/ 55 w 55"/>
                <a:gd name="T12" fmla="*/ 75 h 75"/>
              </a:gdLst>
              <a:ahLst/>
              <a:cxnLst>
                <a:cxn ang="T6">
                  <a:pos x="T0" y="T1"/>
                </a:cxn>
                <a:cxn ang="T7">
                  <a:pos x="T2" y="T3"/>
                </a:cxn>
                <a:cxn ang="T8">
                  <a:pos x="T4" y="T5"/>
                </a:cxn>
              </a:cxnLst>
              <a:rect l="T9" t="T10" r="T11" b="T12"/>
              <a:pathLst>
                <a:path w="55" h="75">
                  <a:moveTo>
                    <a:pt x="0" y="75"/>
                  </a:moveTo>
                  <a:lnTo>
                    <a:pt x="28" y="40"/>
                  </a:lnTo>
                  <a:lnTo>
                    <a:pt x="55" y="0"/>
                  </a:lnTo>
                </a:path>
              </a:pathLst>
            </a:custGeom>
            <a:noFill/>
            <a:ln w="7938">
              <a:solidFill>
                <a:srgbClr val="008000"/>
              </a:solidFill>
              <a:round/>
              <a:headEnd/>
              <a:tailEnd/>
            </a:ln>
          </p:spPr>
          <p:txBody>
            <a:bodyPr/>
            <a:lstStyle/>
            <a:p>
              <a:endParaRPr lang="en-GB"/>
            </a:p>
          </p:txBody>
        </p:sp>
        <p:sp>
          <p:nvSpPr>
            <p:cNvPr id="27808" name="Line 163"/>
            <p:cNvSpPr>
              <a:spLocks noChangeShapeType="1"/>
            </p:cNvSpPr>
            <p:nvPr/>
          </p:nvSpPr>
          <p:spPr bwMode="auto">
            <a:xfrm flipV="1">
              <a:off x="2359" y="3236"/>
              <a:ext cx="49" cy="75"/>
            </a:xfrm>
            <a:prstGeom prst="line">
              <a:avLst/>
            </a:prstGeom>
            <a:noFill/>
            <a:ln w="7938">
              <a:solidFill>
                <a:srgbClr val="008000"/>
              </a:solidFill>
              <a:round/>
              <a:headEnd/>
              <a:tailEnd/>
            </a:ln>
          </p:spPr>
          <p:txBody>
            <a:bodyPr/>
            <a:lstStyle/>
            <a:p>
              <a:endParaRPr lang="en-GB"/>
            </a:p>
          </p:txBody>
        </p:sp>
        <p:sp>
          <p:nvSpPr>
            <p:cNvPr id="27809" name="Line 164"/>
            <p:cNvSpPr>
              <a:spLocks noChangeShapeType="1"/>
            </p:cNvSpPr>
            <p:nvPr/>
          </p:nvSpPr>
          <p:spPr bwMode="auto">
            <a:xfrm flipV="1">
              <a:off x="2408" y="3162"/>
              <a:ext cx="54" cy="74"/>
            </a:xfrm>
            <a:prstGeom prst="line">
              <a:avLst/>
            </a:prstGeom>
            <a:noFill/>
            <a:ln w="7938">
              <a:solidFill>
                <a:srgbClr val="008000"/>
              </a:solidFill>
              <a:round/>
              <a:headEnd/>
              <a:tailEnd/>
            </a:ln>
          </p:spPr>
          <p:txBody>
            <a:bodyPr/>
            <a:lstStyle/>
            <a:p>
              <a:endParaRPr lang="en-GB"/>
            </a:p>
          </p:txBody>
        </p:sp>
        <p:sp>
          <p:nvSpPr>
            <p:cNvPr id="27810" name="Freeform 165"/>
            <p:cNvSpPr>
              <a:spLocks/>
            </p:cNvSpPr>
            <p:nvPr/>
          </p:nvSpPr>
          <p:spPr bwMode="auto">
            <a:xfrm>
              <a:off x="2462" y="3093"/>
              <a:ext cx="55" cy="69"/>
            </a:xfrm>
            <a:custGeom>
              <a:avLst/>
              <a:gdLst>
                <a:gd name="T0" fmla="*/ 0 w 55"/>
                <a:gd name="T1" fmla="*/ 69 h 69"/>
                <a:gd name="T2" fmla="*/ 28 w 55"/>
                <a:gd name="T3" fmla="*/ 34 h 69"/>
                <a:gd name="T4" fmla="*/ 55 w 55"/>
                <a:gd name="T5" fmla="*/ 0 h 69"/>
                <a:gd name="T6" fmla="*/ 0 60000 65536"/>
                <a:gd name="T7" fmla="*/ 0 60000 65536"/>
                <a:gd name="T8" fmla="*/ 0 60000 65536"/>
                <a:gd name="T9" fmla="*/ 0 w 55"/>
                <a:gd name="T10" fmla="*/ 0 h 69"/>
                <a:gd name="T11" fmla="*/ 55 w 55"/>
                <a:gd name="T12" fmla="*/ 69 h 69"/>
              </a:gdLst>
              <a:ahLst/>
              <a:cxnLst>
                <a:cxn ang="T6">
                  <a:pos x="T0" y="T1"/>
                </a:cxn>
                <a:cxn ang="T7">
                  <a:pos x="T2" y="T3"/>
                </a:cxn>
                <a:cxn ang="T8">
                  <a:pos x="T4" y="T5"/>
                </a:cxn>
              </a:cxnLst>
              <a:rect l="T9" t="T10" r="T11" b="T12"/>
              <a:pathLst>
                <a:path w="55" h="69">
                  <a:moveTo>
                    <a:pt x="0" y="69"/>
                  </a:moveTo>
                  <a:lnTo>
                    <a:pt x="28" y="34"/>
                  </a:lnTo>
                  <a:lnTo>
                    <a:pt x="55" y="0"/>
                  </a:lnTo>
                </a:path>
              </a:pathLst>
            </a:custGeom>
            <a:noFill/>
            <a:ln w="7938">
              <a:solidFill>
                <a:srgbClr val="008000"/>
              </a:solidFill>
              <a:round/>
              <a:headEnd/>
              <a:tailEnd/>
            </a:ln>
          </p:spPr>
          <p:txBody>
            <a:bodyPr/>
            <a:lstStyle/>
            <a:p>
              <a:endParaRPr lang="en-GB"/>
            </a:p>
          </p:txBody>
        </p:sp>
        <p:sp>
          <p:nvSpPr>
            <p:cNvPr id="27811" name="Freeform 166"/>
            <p:cNvSpPr>
              <a:spLocks/>
            </p:cNvSpPr>
            <p:nvPr/>
          </p:nvSpPr>
          <p:spPr bwMode="auto">
            <a:xfrm>
              <a:off x="2517" y="3035"/>
              <a:ext cx="49" cy="58"/>
            </a:xfrm>
            <a:custGeom>
              <a:avLst/>
              <a:gdLst>
                <a:gd name="T0" fmla="*/ 0 w 49"/>
                <a:gd name="T1" fmla="*/ 58 h 58"/>
                <a:gd name="T2" fmla="*/ 21 w 49"/>
                <a:gd name="T3" fmla="*/ 29 h 58"/>
                <a:gd name="T4" fmla="*/ 49 w 49"/>
                <a:gd name="T5" fmla="*/ 0 h 58"/>
                <a:gd name="T6" fmla="*/ 0 60000 65536"/>
                <a:gd name="T7" fmla="*/ 0 60000 65536"/>
                <a:gd name="T8" fmla="*/ 0 60000 65536"/>
                <a:gd name="T9" fmla="*/ 0 w 49"/>
                <a:gd name="T10" fmla="*/ 0 h 58"/>
                <a:gd name="T11" fmla="*/ 49 w 49"/>
                <a:gd name="T12" fmla="*/ 58 h 58"/>
              </a:gdLst>
              <a:ahLst/>
              <a:cxnLst>
                <a:cxn ang="T6">
                  <a:pos x="T0" y="T1"/>
                </a:cxn>
                <a:cxn ang="T7">
                  <a:pos x="T2" y="T3"/>
                </a:cxn>
                <a:cxn ang="T8">
                  <a:pos x="T4" y="T5"/>
                </a:cxn>
              </a:cxnLst>
              <a:rect l="T9" t="T10" r="T11" b="T12"/>
              <a:pathLst>
                <a:path w="49" h="58">
                  <a:moveTo>
                    <a:pt x="0" y="58"/>
                  </a:moveTo>
                  <a:lnTo>
                    <a:pt x="21" y="29"/>
                  </a:lnTo>
                  <a:lnTo>
                    <a:pt x="49" y="0"/>
                  </a:lnTo>
                </a:path>
              </a:pathLst>
            </a:custGeom>
            <a:noFill/>
            <a:ln w="7938">
              <a:solidFill>
                <a:srgbClr val="008000"/>
              </a:solidFill>
              <a:round/>
              <a:headEnd/>
              <a:tailEnd/>
            </a:ln>
          </p:spPr>
          <p:txBody>
            <a:bodyPr/>
            <a:lstStyle/>
            <a:p>
              <a:endParaRPr lang="en-GB"/>
            </a:p>
          </p:txBody>
        </p:sp>
        <p:sp>
          <p:nvSpPr>
            <p:cNvPr id="27812" name="Freeform 167"/>
            <p:cNvSpPr>
              <a:spLocks/>
            </p:cNvSpPr>
            <p:nvPr/>
          </p:nvSpPr>
          <p:spPr bwMode="auto">
            <a:xfrm>
              <a:off x="2566" y="3001"/>
              <a:ext cx="54" cy="34"/>
            </a:xfrm>
            <a:custGeom>
              <a:avLst/>
              <a:gdLst>
                <a:gd name="T0" fmla="*/ 0 w 54"/>
                <a:gd name="T1" fmla="*/ 34 h 34"/>
                <a:gd name="T2" fmla="*/ 27 w 54"/>
                <a:gd name="T3" fmla="*/ 17 h 34"/>
                <a:gd name="T4" fmla="*/ 54 w 54"/>
                <a:gd name="T5" fmla="*/ 0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34"/>
                  </a:moveTo>
                  <a:lnTo>
                    <a:pt x="27" y="17"/>
                  </a:lnTo>
                  <a:lnTo>
                    <a:pt x="54" y="0"/>
                  </a:lnTo>
                </a:path>
              </a:pathLst>
            </a:custGeom>
            <a:noFill/>
            <a:ln w="7938">
              <a:solidFill>
                <a:srgbClr val="008000"/>
              </a:solidFill>
              <a:round/>
              <a:headEnd/>
              <a:tailEnd/>
            </a:ln>
          </p:spPr>
          <p:txBody>
            <a:bodyPr/>
            <a:lstStyle/>
            <a:p>
              <a:endParaRPr lang="en-GB"/>
            </a:p>
          </p:txBody>
        </p:sp>
        <p:sp>
          <p:nvSpPr>
            <p:cNvPr id="27813" name="Freeform 168"/>
            <p:cNvSpPr>
              <a:spLocks/>
            </p:cNvSpPr>
            <p:nvPr/>
          </p:nvSpPr>
          <p:spPr bwMode="auto">
            <a:xfrm>
              <a:off x="2620" y="2989"/>
              <a:ext cx="55" cy="12"/>
            </a:xfrm>
            <a:custGeom>
              <a:avLst/>
              <a:gdLst>
                <a:gd name="T0" fmla="*/ 0 w 55"/>
                <a:gd name="T1" fmla="*/ 12 h 12"/>
                <a:gd name="T2" fmla="*/ 27 w 55"/>
                <a:gd name="T3" fmla="*/ 6 h 12"/>
                <a:gd name="T4" fmla="*/ 55 w 55"/>
                <a:gd name="T5" fmla="*/ 0 h 12"/>
                <a:gd name="T6" fmla="*/ 0 60000 65536"/>
                <a:gd name="T7" fmla="*/ 0 60000 65536"/>
                <a:gd name="T8" fmla="*/ 0 60000 65536"/>
                <a:gd name="T9" fmla="*/ 0 w 55"/>
                <a:gd name="T10" fmla="*/ 0 h 12"/>
                <a:gd name="T11" fmla="*/ 55 w 55"/>
                <a:gd name="T12" fmla="*/ 12 h 12"/>
              </a:gdLst>
              <a:ahLst/>
              <a:cxnLst>
                <a:cxn ang="T6">
                  <a:pos x="T0" y="T1"/>
                </a:cxn>
                <a:cxn ang="T7">
                  <a:pos x="T2" y="T3"/>
                </a:cxn>
                <a:cxn ang="T8">
                  <a:pos x="T4" y="T5"/>
                </a:cxn>
              </a:cxnLst>
              <a:rect l="T9" t="T10" r="T11" b="T12"/>
              <a:pathLst>
                <a:path w="55" h="12">
                  <a:moveTo>
                    <a:pt x="0" y="12"/>
                  </a:moveTo>
                  <a:lnTo>
                    <a:pt x="27" y="6"/>
                  </a:lnTo>
                  <a:lnTo>
                    <a:pt x="55" y="0"/>
                  </a:lnTo>
                </a:path>
              </a:pathLst>
            </a:custGeom>
            <a:noFill/>
            <a:ln w="7938">
              <a:solidFill>
                <a:srgbClr val="008000"/>
              </a:solidFill>
              <a:round/>
              <a:headEnd/>
              <a:tailEnd/>
            </a:ln>
          </p:spPr>
          <p:txBody>
            <a:bodyPr/>
            <a:lstStyle/>
            <a:p>
              <a:endParaRPr lang="en-GB"/>
            </a:p>
          </p:txBody>
        </p:sp>
        <p:sp>
          <p:nvSpPr>
            <p:cNvPr id="27814" name="Freeform 169"/>
            <p:cNvSpPr>
              <a:spLocks/>
            </p:cNvSpPr>
            <p:nvPr/>
          </p:nvSpPr>
          <p:spPr bwMode="auto">
            <a:xfrm>
              <a:off x="2675" y="2989"/>
              <a:ext cx="48" cy="12"/>
            </a:xfrm>
            <a:custGeom>
              <a:avLst/>
              <a:gdLst>
                <a:gd name="T0" fmla="*/ 0 w 48"/>
                <a:gd name="T1" fmla="*/ 0 h 12"/>
                <a:gd name="T2" fmla="*/ 21 w 48"/>
                <a:gd name="T3" fmla="*/ 6 h 12"/>
                <a:gd name="T4" fmla="*/ 48 w 48"/>
                <a:gd name="T5" fmla="*/ 12 h 12"/>
                <a:gd name="T6" fmla="*/ 0 60000 65536"/>
                <a:gd name="T7" fmla="*/ 0 60000 65536"/>
                <a:gd name="T8" fmla="*/ 0 60000 65536"/>
                <a:gd name="T9" fmla="*/ 0 w 48"/>
                <a:gd name="T10" fmla="*/ 0 h 12"/>
                <a:gd name="T11" fmla="*/ 48 w 48"/>
                <a:gd name="T12" fmla="*/ 12 h 12"/>
              </a:gdLst>
              <a:ahLst/>
              <a:cxnLst>
                <a:cxn ang="T6">
                  <a:pos x="T0" y="T1"/>
                </a:cxn>
                <a:cxn ang="T7">
                  <a:pos x="T2" y="T3"/>
                </a:cxn>
                <a:cxn ang="T8">
                  <a:pos x="T4" y="T5"/>
                </a:cxn>
              </a:cxnLst>
              <a:rect l="T9" t="T10" r="T11" b="T12"/>
              <a:pathLst>
                <a:path w="48" h="12">
                  <a:moveTo>
                    <a:pt x="0" y="0"/>
                  </a:moveTo>
                  <a:lnTo>
                    <a:pt x="21" y="6"/>
                  </a:lnTo>
                  <a:lnTo>
                    <a:pt x="48" y="12"/>
                  </a:lnTo>
                </a:path>
              </a:pathLst>
            </a:custGeom>
            <a:noFill/>
            <a:ln w="7938">
              <a:solidFill>
                <a:srgbClr val="008000"/>
              </a:solidFill>
              <a:round/>
              <a:headEnd/>
              <a:tailEnd/>
            </a:ln>
          </p:spPr>
          <p:txBody>
            <a:bodyPr/>
            <a:lstStyle/>
            <a:p>
              <a:endParaRPr lang="en-GB"/>
            </a:p>
          </p:txBody>
        </p:sp>
        <p:sp>
          <p:nvSpPr>
            <p:cNvPr id="27815" name="Freeform 170"/>
            <p:cNvSpPr>
              <a:spLocks/>
            </p:cNvSpPr>
            <p:nvPr/>
          </p:nvSpPr>
          <p:spPr bwMode="auto">
            <a:xfrm>
              <a:off x="2723" y="3001"/>
              <a:ext cx="55" cy="34"/>
            </a:xfrm>
            <a:custGeom>
              <a:avLst/>
              <a:gdLst>
                <a:gd name="T0" fmla="*/ 0 w 55"/>
                <a:gd name="T1" fmla="*/ 0 h 34"/>
                <a:gd name="T2" fmla="*/ 28 w 55"/>
                <a:gd name="T3" fmla="*/ 17 h 34"/>
                <a:gd name="T4" fmla="*/ 55 w 55"/>
                <a:gd name="T5" fmla="*/ 34 h 34"/>
                <a:gd name="T6" fmla="*/ 0 60000 65536"/>
                <a:gd name="T7" fmla="*/ 0 60000 65536"/>
                <a:gd name="T8" fmla="*/ 0 60000 65536"/>
                <a:gd name="T9" fmla="*/ 0 w 55"/>
                <a:gd name="T10" fmla="*/ 0 h 34"/>
                <a:gd name="T11" fmla="*/ 55 w 55"/>
                <a:gd name="T12" fmla="*/ 34 h 34"/>
              </a:gdLst>
              <a:ahLst/>
              <a:cxnLst>
                <a:cxn ang="T6">
                  <a:pos x="T0" y="T1"/>
                </a:cxn>
                <a:cxn ang="T7">
                  <a:pos x="T2" y="T3"/>
                </a:cxn>
                <a:cxn ang="T8">
                  <a:pos x="T4" y="T5"/>
                </a:cxn>
              </a:cxnLst>
              <a:rect l="T9" t="T10" r="T11" b="T12"/>
              <a:pathLst>
                <a:path w="55" h="34">
                  <a:moveTo>
                    <a:pt x="0" y="0"/>
                  </a:moveTo>
                  <a:lnTo>
                    <a:pt x="28" y="17"/>
                  </a:lnTo>
                  <a:lnTo>
                    <a:pt x="55" y="34"/>
                  </a:lnTo>
                </a:path>
              </a:pathLst>
            </a:custGeom>
            <a:noFill/>
            <a:ln w="7938">
              <a:solidFill>
                <a:srgbClr val="008000"/>
              </a:solidFill>
              <a:round/>
              <a:headEnd/>
              <a:tailEnd/>
            </a:ln>
          </p:spPr>
          <p:txBody>
            <a:bodyPr/>
            <a:lstStyle/>
            <a:p>
              <a:endParaRPr lang="en-GB"/>
            </a:p>
          </p:txBody>
        </p:sp>
        <p:sp>
          <p:nvSpPr>
            <p:cNvPr id="27816" name="Freeform 171"/>
            <p:cNvSpPr>
              <a:spLocks/>
            </p:cNvSpPr>
            <p:nvPr/>
          </p:nvSpPr>
          <p:spPr bwMode="auto">
            <a:xfrm>
              <a:off x="2778" y="3035"/>
              <a:ext cx="49" cy="58"/>
            </a:xfrm>
            <a:custGeom>
              <a:avLst/>
              <a:gdLst>
                <a:gd name="T0" fmla="*/ 0 w 49"/>
                <a:gd name="T1" fmla="*/ 0 h 58"/>
                <a:gd name="T2" fmla="*/ 22 w 49"/>
                <a:gd name="T3" fmla="*/ 29 h 58"/>
                <a:gd name="T4" fmla="*/ 49 w 49"/>
                <a:gd name="T5" fmla="*/ 58 h 58"/>
                <a:gd name="T6" fmla="*/ 0 60000 65536"/>
                <a:gd name="T7" fmla="*/ 0 60000 65536"/>
                <a:gd name="T8" fmla="*/ 0 60000 65536"/>
                <a:gd name="T9" fmla="*/ 0 w 49"/>
                <a:gd name="T10" fmla="*/ 0 h 58"/>
                <a:gd name="T11" fmla="*/ 49 w 49"/>
                <a:gd name="T12" fmla="*/ 58 h 58"/>
              </a:gdLst>
              <a:ahLst/>
              <a:cxnLst>
                <a:cxn ang="T6">
                  <a:pos x="T0" y="T1"/>
                </a:cxn>
                <a:cxn ang="T7">
                  <a:pos x="T2" y="T3"/>
                </a:cxn>
                <a:cxn ang="T8">
                  <a:pos x="T4" y="T5"/>
                </a:cxn>
              </a:cxnLst>
              <a:rect l="T9" t="T10" r="T11" b="T12"/>
              <a:pathLst>
                <a:path w="49" h="58">
                  <a:moveTo>
                    <a:pt x="0" y="0"/>
                  </a:moveTo>
                  <a:lnTo>
                    <a:pt x="22" y="29"/>
                  </a:lnTo>
                  <a:lnTo>
                    <a:pt x="49" y="58"/>
                  </a:lnTo>
                </a:path>
              </a:pathLst>
            </a:custGeom>
            <a:noFill/>
            <a:ln w="7938">
              <a:solidFill>
                <a:srgbClr val="008000"/>
              </a:solidFill>
              <a:round/>
              <a:headEnd/>
              <a:tailEnd/>
            </a:ln>
          </p:spPr>
          <p:txBody>
            <a:bodyPr/>
            <a:lstStyle/>
            <a:p>
              <a:endParaRPr lang="en-GB"/>
            </a:p>
          </p:txBody>
        </p:sp>
        <p:sp>
          <p:nvSpPr>
            <p:cNvPr id="27817" name="Freeform 172"/>
            <p:cNvSpPr>
              <a:spLocks/>
            </p:cNvSpPr>
            <p:nvPr/>
          </p:nvSpPr>
          <p:spPr bwMode="auto">
            <a:xfrm>
              <a:off x="2827" y="3093"/>
              <a:ext cx="54" cy="69"/>
            </a:xfrm>
            <a:custGeom>
              <a:avLst/>
              <a:gdLst>
                <a:gd name="T0" fmla="*/ 0 w 54"/>
                <a:gd name="T1" fmla="*/ 0 h 69"/>
                <a:gd name="T2" fmla="*/ 27 w 54"/>
                <a:gd name="T3" fmla="*/ 34 h 69"/>
                <a:gd name="T4" fmla="*/ 54 w 54"/>
                <a:gd name="T5" fmla="*/ 69 h 69"/>
                <a:gd name="T6" fmla="*/ 0 60000 65536"/>
                <a:gd name="T7" fmla="*/ 0 60000 65536"/>
                <a:gd name="T8" fmla="*/ 0 60000 65536"/>
                <a:gd name="T9" fmla="*/ 0 w 54"/>
                <a:gd name="T10" fmla="*/ 0 h 69"/>
                <a:gd name="T11" fmla="*/ 54 w 54"/>
                <a:gd name="T12" fmla="*/ 69 h 69"/>
              </a:gdLst>
              <a:ahLst/>
              <a:cxnLst>
                <a:cxn ang="T6">
                  <a:pos x="T0" y="T1"/>
                </a:cxn>
                <a:cxn ang="T7">
                  <a:pos x="T2" y="T3"/>
                </a:cxn>
                <a:cxn ang="T8">
                  <a:pos x="T4" y="T5"/>
                </a:cxn>
              </a:cxnLst>
              <a:rect l="T9" t="T10" r="T11" b="T12"/>
              <a:pathLst>
                <a:path w="54" h="69">
                  <a:moveTo>
                    <a:pt x="0" y="0"/>
                  </a:moveTo>
                  <a:lnTo>
                    <a:pt x="27" y="34"/>
                  </a:lnTo>
                  <a:lnTo>
                    <a:pt x="54" y="69"/>
                  </a:lnTo>
                </a:path>
              </a:pathLst>
            </a:custGeom>
            <a:noFill/>
            <a:ln w="7938">
              <a:solidFill>
                <a:srgbClr val="008000"/>
              </a:solidFill>
              <a:round/>
              <a:headEnd/>
              <a:tailEnd/>
            </a:ln>
          </p:spPr>
          <p:txBody>
            <a:bodyPr/>
            <a:lstStyle/>
            <a:p>
              <a:endParaRPr lang="en-GB"/>
            </a:p>
          </p:txBody>
        </p:sp>
        <p:sp>
          <p:nvSpPr>
            <p:cNvPr id="27818" name="Line 173"/>
            <p:cNvSpPr>
              <a:spLocks noChangeShapeType="1"/>
            </p:cNvSpPr>
            <p:nvPr/>
          </p:nvSpPr>
          <p:spPr bwMode="auto">
            <a:xfrm>
              <a:off x="2881" y="3162"/>
              <a:ext cx="55" cy="74"/>
            </a:xfrm>
            <a:prstGeom prst="line">
              <a:avLst/>
            </a:prstGeom>
            <a:noFill/>
            <a:ln w="7938">
              <a:solidFill>
                <a:srgbClr val="008000"/>
              </a:solidFill>
              <a:round/>
              <a:headEnd/>
              <a:tailEnd/>
            </a:ln>
          </p:spPr>
          <p:txBody>
            <a:bodyPr/>
            <a:lstStyle/>
            <a:p>
              <a:endParaRPr lang="en-GB"/>
            </a:p>
          </p:txBody>
        </p:sp>
        <p:sp>
          <p:nvSpPr>
            <p:cNvPr id="27819" name="Line 174"/>
            <p:cNvSpPr>
              <a:spLocks noChangeShapeType="1"/>
            </p:cNvSpPr>
            <p:nvPr/>
          </p:nvSpPr>
          <p:spPr bwMode="auto">
            <a:xfrm>
              <a:off x="2936" y="3236"/>
              <a:ext cx="49" cy="75"/>
            </a:xfrm>
            <a:prstGeom prst="line">
              <a:avLst/>
            </a:prstGeom>
            <a:noFill/>
            <a:ln w="7938">
              <a:solidFill>
                <a:srgbClr val="008000"/>
              </a:solidFill>
              <a:round/>
              <a:headEnd/>
              <a:tailEnd/>
            </a:ln>
          </p:spPr>
          <p:txBody>
            <a:bodyPr/>
            <a:lstStyle/>
            <a:p>
              <a:endParaRPr lang="en-GB"/>
            </a:p>
          </p:txBody>
        </p:sp>
        <p:sp>
          <p:nvSpPr>
            <p:cNvPr id="27820" name="Freeform 175"/>
            <p:cNvSpPr>
              <a:spLocks/>
            </p:cNvSpPr>
            <p:nvPr/>
          </p:nvSpPr>
          <p:spPr bwMode="auto">
            <a:xfrm>
              <a:off x="2985" y="3311"/>
              <a:ext cx="54" cy="75"/>
            </a:xfrm>
            <a:custGeom>
              <a:avLst/>
              <a:gdLst>
                <a:gd name="T0" fmla="*/ 0 w 54"/>
                <a:gd name="T1" fmla="*/ 0 h 75"/>
                <a:gd name="T2" fmla="*/ 27 w 54"/>
                <a:gd name="T3" fmla="*/ 40 h 75"/>
                <a:gd name="T4" fmla="*/ 54 w 54"/>
                <a:gd name="T5" fmla="*/ 75 h 75"/>
                <a:gd name="T6" fmla="*/ 0 60000 65536"/>
                <a:gd name="T7" fmla="*/ 0 60000 65536"/>
                <a:gd name="T8" fmla="*/ 0 60000 65536"/>
                <a:gd name="T9" fmla="*/ 0 w 54"/>
                <a:gd name="T10" fmla="*/ 0 h 75"/>
                <a:gd name="T11" fmla="*/ 54 w 54"/>
                <a:gd name="T12" fmla="*/ 75 h 75"/>
              </a:gdLst>
              <a:ahLst/>
              <a:cxnLst>
                <a:cxn ang="T6">
                  <a:pos x="T0" y="T1"/>
                </a:cxn>
                <a:cxn ang="T7">
                  <a:pos x="T2" y="T3"/>
                </a:cxn>
                <a:cxn ang="T8">
                  <a:pos x="T4" y="T5"/>
                </a:cxn>
              </a:cxnLst>
              <a:rect l="T9" t="T10" r="T11" b="T12"/>
              <a:pathLst>
                <a:path w="54" h="75">
                  <a:moveTo>
                    <a:pt x="0" y="0"/>
                  </a:moveTo>
                  <a:lnTo>
                    <a:pt x="27" y="40"/>
                  </a:lnTo>
                  <a:lnTo>
                    <a:pt x="54" y="75"/>
                  </a:lnTo>
                </a:path>
              </a:pathLst>
            </a:custGeom>
            <a:noFill/>
            <a:ln w="7938">
              <a:solidFill>
                <a:srgbClr val="008000"/>
              </a:solidFill>
              <a:round/>
              <a:headEnd/>
              <a:tailEnd/>
            </a:ln>
          </p:spPr>
          <p:txBody>
            <a:bodyPr/>
            <a:lstStyle/>
            <a:p>
              <a:endParaRPr lang="en-GB"/>
            </a:p>
          </p:txBody>
        </p:sp>
        <p:sp>
          <p:nvSpPr>
            <p:cNvPr id="27821" name="Freeform 176"/>
            <p:cNvSpPr>
              <a:spLocks/>
            </p:cNvSpPr>
            <p:nvPr/>
          </p:nvSpPr>
          <p:spPr bwMode="auto">
            <a:xfrm>
              <a:off x="3039" y="3386"/>
              <a:ext cx="55" cy="57"/>
            </a:xfrm>
            <a:custGeom>
              <a:avLst/>
              <a:gdLst>
                <a:gd name="T0" fmla="*/ 0 w 55"/>
                <a:gd name="T1" fmla="*/ 0 h 57"/>
                <a:gd name="T2" fmla="*/ 27 w 55"/>
                <a:gd name="T3" fmla="*/ 28 h 57"/>
                <a:gd name="T4" fmla="*/ 55 w 55"/>
                <a:gd name="T5" fmla="*/ 57 h 57"/>
                <a:gd name="T6" fmla="*/ 0 60000 65536"/>
                <a:gd name="T7" fmla="*/ 0 60000 65536"/>
                <a:gd name="T8" fmla="*/ 0 60000 65536"/>
                <a:gd name="T9" fmla="*/ 0 w 55"/>
                <a:gd name="T10" fmla="*/ 0 h 57"/>
                <a:gd name="T11" fmla="*/ 55 w 55"/>
                <a:gd name="T12" fmla="*/ 57 h 57"/>
              </a:gdLst>
              <a:ahLst/>
              <a:cxnLst>
                <a:cxn ang="T6">
                  <a:pos x="T0" y="T1"/>
                </a:cxn>
                <a:cxn ang="T7">
                  <a:pos x="T2" y="T3"/>
                </a:cxn>
                <a:cxn ang="T8">
                  <a:pos x="T4" y="T5"/>
                </a:cxn>
              </a:cxnLst>
              <a:rect l="T9" t="T10" r="T11" b="T12"/>
              <a:pathLst>
                <a:path w="55" h="57">
                  <a:moveTo>
                    <a:pt x="0" y="0"/>
                  </a:moveTo>
                  <a:lnTo>
                    <a:pt x="27" y="28"/>
                  </a:lnTo>
                  <a:lnTo>
                    <a:pt x="55" y="57"/>
                  </a:lnTo>
                </a:path>
              </a:pathLst>
            </a:custGeom>
            <a:noFill/>
            <a:ln w="7938">
              <a:solidFill>
                <a:srgbClr val="008000"/>
              </a:solidFill>
              <a:round/>
              <a:headEnd/>
              <a:tailEnd/>
            </a:ln>
          </p:spPr>
          <p:txBody>
            <a:bodyPr/>
            <a:lstStyle/>
            <a:p>
              <a:endParaRPr lang="en-GB"/>
            </a:p>
          </p:txBody>
        </p:sp>
        <p:sp>
          <p:nvSpPr>
            <p:cNvPr id="27822" name="Freeform 177"/>
            <p:cNvSpPr>
              <a:spLocks/>
            </p:cNvSpPr>
            <p:nvPr/>
          </p:nvSpPr>
          <p:spPr bwMode="auto">
            <a:xfrm>
              <a:off x="3094" y="3443"/>
              <a:ext cx="48" cy="52"/>
            </a:xfrm>
            <a:custGeom>
              <a:avLst/>
              <a:gdLst>
                <a:gd name="T0" fmla="*/ 0 w 48"/>
                <a:gd name="T1" fmla="*/ 0 h 52"/>
                <a:gd name="T2" fmla="*/ 21 w 48"/>
                <a:gd name="T3" fmla="*/ 29 h 52"/>
                <a:gd name="T4" fmla="*/ 48 w 48"/>
                <a:gd name="T5" fmla="*/ 52 h 52"/>
                <a:gd name="T6" fmla="*/ 0 60000 65536"/>
                <a:gd name="T7" fmla="*/ 0 60000 65536"/>
                <a:gd name="T8" fmla="*/ 0 60000 65536"/>
                <a:gd name="T9" fmla="*/ 0 w 48"/>
                <a:gd name="T10" fmla="*/ 0 h 52"/>
                <a:gd name="T11" fmla="*/ 48 w 48"/>
                <a:gd name="T12" fmla="*/ 52 h 52"/>
              </a:gdLst>
              <a:ahLst/>
              <a:cxnLst>
                <a:cxn ang="T6">
                  <a:pos x="T0" y="T1"/>
                </a:cxn>
                <a:cxn ang="T7">
                  <a:pos x="T2" y="T3"/>
                </a:cxn>
                <a:cxn ang="T8">
                  <a:pos x="T4" y="T5"/>
                </a:cxn>
              </a:cxnLst>
              <a:rect l="T9" t="T10" r="T11" b="T12"/>
              <a:pathLst>
                <a:path w="48" h="52">
                  <a:moveTo>
                    <a:pt x="0" y="0"/>
                  </a:moveTo>
                  <a:lnTo>
                    <a:pt x="21" y="29"/>
                  </a:lnTo>
                  <a:lnTo>
                    <a:pt x="48" y="52"/>
                  </a:lnTo>
                </a:path>
              </a:pathLst>
            </a:custGeom>
            <a:noFill/>
            <a:ln w="7938">
              <a:solidFill>
                <a:srgbClr val="008000"/>
              </a:solidFill>
              <a:round/>
              <a:headEnd/>
              <a:tailEnd/>
            </a:ln>
          </p:spPr>
          <p:txBody>
            <a:bodyPr/>
            <a:lstStyle/>
            <a:p>
              <a:endParaRPr lang="en-GB"/>
            </a:p>
          </p:txBody>
        </p:sp>
        <p:sp>
          <p:nvSpPr>
            <p:cNvPr id="27823" name="Line 178"/>
            <p:cNvSpPr>
              <a:spLocks noChangeShapeType="1"/>
            </p:cNvSpPr>
            <p:nvPr/>
          </p:nvSpPr>
          <p:spPr bwMode="auto">
            <a:xfrm>
              <a:off x="3142" y="3495"/>
              <a:ext cx="55" cy="40"/>
            </a:xfrm>
            <a:prstGeom prst="line">
              <a:avLst/>
            </a:prstGeom>
            <a:noFill/>
            <a:ln w="7938">
              <a:solidFill>
                <a:srgbClr val="008000"/>
              </a:solidFill>
              <a:round/>
              <a:headEnd/>
              <a:tailEnd/>
            </a:ln>
          </p:spPr>
          <p:txBody>
            <a:bodyPr/>
            <a:lstStyle/>
            <a:p>
              <a:endParaRPr lang="en-GB"/>
            </a:p>
          </p:txBody>
        </p:sp>
        <p:sp>
          <p:nvSpPr>
            <p:cNvPr id="27824" name="Line 179"/>
            <p:cNvSpPr>
              <a:spLocks noChangeShapeType="1"/>
            </p:cNvSpPr>
            <p:nvPr/>
          </p:nvSpPr>
          <p:spPr bwMode="auto">
            <a:xfrm>
              <a:off x="3197" y="3535"/>
              <a:ext cx="54" cy="29"/>
            </a:xfrm>
            <a:prstGeom prst="line">
              <a:avLst/>
            </a:prstGeom>
            <a:noFill/>
            <a:ln w="7938">
              <a:solidFill>
                <a:srgbClr val="008000"/>
              </a:solidFill>
              <a:round/>
              <a:headEnd/>
              <a:tailEnd/>
            </a:ln>
          </p:spPr>
          <p:txBody>
            <a:bodyPr/>
            <a:lstStyle/>
            <a:p>
              <a:endParaRPr lang="en-GB"/>
            </a:p>
          </p:txBody>
        </p:sp>
        <p:sp>
          <p:nvSpPr>
            <p:cNvPr id="27825" name="Line 180"/>
            <p:cNvSpPr>
              <a:spLocks noChangeShapeType="1"/>
            </p:cNvSpPr>
            <p:nvPr/>
          </p:nvSpPr>
          <p:spPr bwMode="auto">
            <a:xfrm>
              <a:off x="3251" y="3564"/>
              <a:ext cx="49" cy="23"/>
            </a:xfrm>
            <a:prstGeom prst="line">
              <a:avLst/>
            </a:prstGeom>
            <a:noFill/>
            <a:ln w="7938">
              <a:solidFill>
                <a:srgbClr val="008000"/>
              </a:solidFill>
              <a:round/>
              <a:headEnd/>
              <a:tailEnd/>
            </a:ln>
          </p:spPr>
          <p:txBody>
            <a:bodyPr/>
            <a:lstStyle/>
            <a:p>
              <a:endParaRPr lang="en-GB"/>
            </a:p>
          </p:txBody>
        </p:sp>
        <p:sp>
          <p:nvSpPr>
            <p:cNvPr id="27826" name="Freeform 181"/>
            <p:cNvSpPr>
              <a:spLocks/>
            </p:cNvSpPr>
            <p:nvPr/>
          </p:nvSpPr>
          <p:spPr bwMode="auto">
            <a:xfrm>
              <a:off x="3300" y="3587"/>
              <a:ext cx="55" cy="11"/>
            </a:xfrm>
            <a:custGeom>
              <a:avLst/>
              <a:gdLst>
                <a:gd name="T0" fmla="*/ 0 w 55"/>
                <a:gd name="T1" fmla="*/ 0 h 11"/>
                <a:gd name="T2" fmla="*/ 27 w 55"/>
                <a:gd name="T3" fmla="*/ 5 h 11"/>
                <a:gd name="T4" fmla="*/ 55 w 55"/>
                <a:gd name="T5" fmla="*/ 11 h 11"/>
                <a:gd name="T6" fmla="*/ 0 60000 65536"/>
                <a:gd name="T7" fmla="*/ 0 60000 65536"/>
                <a:gd name="T8" fmla="*/ 0 60000 65536"/>
                <a:gd name="T9" fmla="*/ 0 w 55"/>
                <a:gd name="T10" fmla="*/ 0 h 11"/>
                <a:gd name="T11" fmla="*/ 55 w 55"/>
                <a:gd name="T12" fmla="*/ 11 h 11"/>
              </a:gdLst>
              <a:ahLst/>
              <a:cxnLst>
                <a:cxn ang="T6">
                  <a:pos x="T0" y="T1"/>
                </a:cxn>
                <a:cxn ang="T7">
                  <a:pos x="T2" y="T3"/>
                </a:cxn>
                <a:cxn ang="T8">
                  <a:pos x="T4" y="T5"/>
                </a:cxn>
              </a:cxnLst>
              <a:rect l="T9" t="T10" r="T11" b="T12"/>
              <a:pathLst>
                <a:path w="55" h="11">
                  <a:moveTo>
                    <a:pt x="0" y="0"/>
                  </a:moveTo>
                  <a:lnTo>
                    <a:pt x="27" y="5"/>
                  </a:lnTo>
                  <a:lnTo>
                    <a:pt x="55" y="11"/>
                  </a:lnTo>
                </a:path>
              </a:pathLst>
            </a:custGeom>
            <a:noFill/>
            <a:ln w="7938">
              <a:solidFill>
                <a:srgbClr val="008000"/>
              </a:solidFill>
              <a:round/>
              <a:headEnd/>
              <a:tailEnd/>
            </a:ln>
          </p:spPr>
          <p:txBody>
            <a:bodyPr/>
            <a:lstStyle/>
            <a:p>
              <a:endParaRPr lang="en-GB"/>
            </a:p>
          </p:txBody>
        </p:sp>
        <p:sp>
          <p:nvSpPr>
            <p:cNvPr id="27827" name="Line 182"/>
            <p:cNvSpPr>
              <a:spLocks noChangeShapeType="1"/>
            </p:cNvSpPr>
            <p:nvPr/>
          </p:nvSpPr>
          <p:spPr bwMode="auto">
            <a:xfrm>
              <a:off x="3355" y="3598"/>
              <a:ext cx="54" cy="12"/>
            </a:xfrm>
            <a:prstGeom prst="line">
              <a:avLst/>
            </a:prstGeom>
            <a:noFill/>
            <a:ln w="7938">
              <a:solidFill>
                <a:srgbClr val="008000"/>
              </a:solidFill>
              <a:round/>
              <a:headEnd/>
              <a:tailEnd/>
            </a:ln>
          </p:spPr>
          <p:txBody>
            <a:bodyPr/>
            <a:lstStyle/>
            <a:p>
              <a:endParaRPr lang="en-GB"/>
            </a:p>
          </p:txBody>
        </p:sp>
        <p:sp>
          <p:nvSpPr>
            <p:cNvPr id="27828" name="Line 183"/>
            <p:cNvSpPr>
              <a:spLocks noChangeShapeType="1"/>
            </p:cNvSpPr>
            <p:nvPr/>
          </p:nvSpPr>
          <p:spPr bwMode="auto">
            <a:xfrm>
              <a:off x="3409" y="3610"/>
              <a:ext cx="49" cy="5"/>
            </a:xfrm>
            <a:prstGeom prst="line">
              <a:avLst/>
            </a:prstGeom>
            <a:noFill/>
            <a:ln w="7938">
              <a:solidFill>
                <a:srgbClr val="008000"/>
              </a:solidFill>
              <a:round/>
              <a:headEnd/>
              <a:tailEnd/>
            </a:ln>
          </p:spPr>
          <p:txBody>
            <a:bodyPr/>
            <a:lstStyle/>
            <a:p>
              <a:endParaRPr lang="en-GB"/>
            </a:p>
          </p:txBody>
        </p:sp>
        <p:sp>
          <p:nvSpPr>
            <p:cNvPr id="27829" name="Line 184"/>
            <p:cNvSpPr>
              <a:spLocks noChangeShapeType="1"/>
            </p:cNvSpPr>
            <p:nvPr/>
          </p:nvSpPr>
          <p:spPr bwMode="auto">
            <a:xfrm>
              <a:off x="3458" y="3615"/>
              <a:ext cx="55" cy="1"/>
            </a:xfrm>
            <a:prstGeom prst="line">
              <a:avLst/>
            </a:prstGeom>
            <a:noFill/>
            <a:ln w="7938">
              <a:solidFill>
                <a:srgbClr val="008000"/>
              </a:solidFill>
              <a:round/>
              <a:headEnd/>
              <a:tailEnd/>
            </a:ln>
          </p:spPr>
          <p:txBody>
            <a:bodyPr/>
            <a:lstStyle/>
            <a:p>
              <a:endParaRPr lang="en-GB"/>
            </a:p>
          </p:txBody>
        </p:sp>
        <p:sp>
          <p:nvSpPr>
            <p:cNvPr id="27830" name="Freeform 185"/>
            <p:cNvSpPr>
              <a:spLocks/>
            </p:cNvSpPr>
            <p:nvPr/>
          </p:nvSpPr>
          <p:spPr bwMode="auto">
            <a:xfrm>
              <a:off x="3513" y="3615"/>
              <a:ext cx="54" cy="6"/>
            </a:xfrm>
            <a:custGeom>
              <a:avLst/>
              <a:gdLst>
                <a:gd name="T0" fmla="*/ 0 w 54"/>
                <a:gd name="T1" fmla="*/ 0 h 6"/>
                <a:gd name="T2" fmla="*/ 27 w 54"/>
                <a:gd name="T3" fmla="*/ 0 h 6"/>
                <a:gd name="T4" fmla="*/ 54 w 54"/>
                <a:gd name="T5" fmla="*/ 6 h 6"/>
                <a:gd name="T6" fmla="*/ 0 60000 65536"/>
                <a:gd name="T7" fmla="*/ 0 60000 65536"/>
                <a:gd name="T8" fmla="*/ 0 60000 65536"/>
                <a:gd name="T9" fmla="*/ 0 w 54"/>
                <a:gd name="T10" fmla="*/ 0 h 6"/>
                <a:gd name="T11" fmla="*/ 54 w 54"/>
                <a:gd name="T12" fmla="*/ 6 h 6"/>
              </a:gdLst>
              <a:ahLst/>
              <a:cxnLst>
                <a:cxn ang="T6">
                  <a:pos x="T0" y="T1"/>
                </a:cxn>
                <a:cxn ang="T7">
                  <a:pos x="T2" y="T3"/>
                </a:cxn>
                <a:cxn ang="T8">
                  <a:pos x="T4" y="T5"/>
                </a:cxn>
              </a:cxnLst>
              <a:rect l="T9" t="T10" r="T11" b="T12"/>
              <a:pathLst>
                <a:path w="54" h="6">
                  <a:moveTo>
                    <a:pt x="0" y="0"/>
                  </a:moveTo>
                  <a:lnTo>
                    <a:pt x="27" y="0"/>
                  </a:lnTo>
                  <a:lnTo>
                    <a:pt x="54" y="6"/>
                  </a:lnTo>
                </a:path>
              </a:pathLst>
            </a:custGeom>
            <a:noFill/>
            <a:ln w="7938">
              <a:solidFill>
                <a:srgbClr val="008000"/>
              </a:solidFill>
              <a:round/>
              <a:headEnd/>
              <a:tailEnd/>
            </a:ln>
          </p:spPr>
          <p:txBody>
            <a:bodyPr/>
            <a:lstStyle/>
            <a:p>
              <a:endParaRPr lang="en-GB"/>
            </a:p>
          </p:txBody>
        </p:sp>
        <p:sp>
          <p:nvSpPr>
            <p:cNvPr id="27831" name="Line 186"/>
            <p:cNvSpPr>
              <a:spLocks noChangeShapeType="1"/>
            </p:cNvSpPr>
            <p:nvPr/>
          </p:nvSpPr>
          <p:spPr bwMode="auto">
            <a:xfrm>
              <a:off x="3567" y="3621"/>
              <a:ext cx="49" cy="1"/>
            </a:xfrm>
            <a:prstGeom prst="line">
              <a:avLst/>
            </a:prstGeom>
            <a:noFill/>
            <a:ln w="7938">
              <a:solidFill>
                <a:srgbClr val="008000"/>
              </a:solidFill>
              <a:round/>
              <a:headEnd/>
              <a:tailEnd/>
            </a:ln>
          </p:spPr>
          <p:txBody>
            <a:bodyPr/>
            <a:lstStyle/>
            <a:p>
              <a:endParaRPr lang="en-GB"/>
            </a:p>
          </p:txBody>
        </p:sp>
        <p:sp>
          <p:nvSpPr>
            <p:cNvPr id="27832" name="Line 187"/>
            <p:cNvSpPr>
              <a:spLocks noChangeShapeType="1"/>
            </p:cNvSpPr>
            <p:nvPr/>
          </p:nvSpPr>
          <p:spPr bwMode="auto">
            <a:xfrm>
              <a:off x="3616" y="3621"/>
              <a:ext cx="54" cy="1"/>
            </a:xfrm>
            <a:prstGeom prst="line">
              <a:avLst/>
            </a:prstGeom>
            <a:noFill/>
            <a:ln w="7938">
              <a:solidFill>
                <a:srgbClr val="008000"/>
              </a:solidFill>
              <a:round/>
              <a:headEnd/>
              <a:tailEnd/>
            </a:ln>
          </p:spPr>
          <p:txBody>
            <a:bodyPr/>
            <a:lstStyle/>
            <a:p>
              <a:endParaRPr lang="en-GB"/>
            </a:p>
          </p:txBody>
        </p:sp>
        <p:sp>
          <p:nvSpPr>
            <p:cNvPr id="27833" name="Line 188"/>
            <p:cNvSpPr>
              <a:spLocks noChangeShapeType="1"/>
            </p:cNvSpPr>
            <p:nvPr/>
          </p:nvSpPr>
          <p:spPr bwMode="auto">
            <a:xfrm>
              <a:off x="3670" y="3621"/>
              <a:ext cx="55" cy="1"/>
            </a:xfrm>
            <a:prstGeom prst="line">
              <a:avLst/>
            </a:prstGeom>
            <a:noFill/>
            <a:ln w="7938">
              <a:solidFill>
                <a:srgbClr val="008000"/>
              </a:solidFill>
              <a:round/>
              <a:headEnd/>
              <a:tailEnd/>
            </a:ln>
          </p:spPr>
          <p:txBody>
            <a:bodyPr/>
            <a:lstStyle/>
            <a:p>
              <a:endParaRPr lang="en-GB"/>
            </a:p>
          </p:txBody>
        </p:sp>
        <p:sp>
          <p:nvSpPr>
            <p:cNvPr id="27834" name="Line 189"/>
            <p:cNvSpPr>
              <a:spLocks noChangeShapeType="1"/>
            </p:cNvSpPr>
            <p:nvPr/>
          </p:nvSpPr>
          <p:spPr bwMode="auto">
            <a:xfrm>
              <a:off x="3725" y="3621"/>
              <a:ext cx="49" cy="1"/>
            </a:xfrm>
            <a:prstGeom prst="line">
              <a:avLst/>
            </a:prstGeom>
            <a:noFill/>
            <a:ln w="7938">
              <a:solidFill>
                <a:srgbClr val="008000"/>
              </a:solidFill>
              <a:round/>
              <a:headEnd/>
              <a:tailEnd/>
            </a:ln>
          </p:spPr>
          <p:txBody>
            <a:bodyPr/>
            <a:lstStyle/>
            <a:p>
              <a:endParaRPr lang="en-GB"/>
            </a:p>
          </p:txBody>
        </p:sp>
        <p:sp>
          <p:nvSpPr>
            <p:cNvPr id="27835" name="Line 190"/>
            <p:cNvSpPr>
              <a:spLocks noChangeShapeType="1"/>
            </p:cNvSpPr>
            <p:nvPr/>
          </p:nvSpPr>
          <p:spPr bwMode="auto">
            <a:xfrm>
              <a:off x="3774" y="3621"/>
              <a:ext cx="54" cy="1"/>
            </a:xfrm>
            <a:prstGeom prst="line">
              <a:avLst/>
            </a:prstGeom>
            <a:noFill/>
            <a:ln w="7938">
              <a:solidFill>
                <a:srgbClr val="008000"/>
              </a:solidFill>
              <a:round/>
              <a:headEnd/>
              <a:tailEnd/>
            </a:ln>
          </p:spPr>
          <p:txBody>
            <a:bodyPr/>
            <a:lstStyle/>
            <a:p>
              <a:endParaRPr lang="en-GB"/>
            </a:p>
          </p:txBody>
        </p:sp>
        <p:sp>
          <p:nvSpPr>
            <p:cNvPr id="27836" name="Line 191"/>
            <p:cNvSpPr>
              <a:spLocks noChangeShapeType="1"/>
            </p:cNvSpPr>
            <p:nvPr/>
          </p:nvSpPr>
          <p:spPr bwMode="auto">
            <a:xfrm>
              <a:off x="3828" y="3621"/>
              <a:ext cx="55" cy="1"/>
            </a:xfrm>
            <a:prstGeom prst="line">
              <a:avLst/>
            </a:prstGeom>
            <a:noFill/>
            <a:ln w="7938">
              <a:solidFill>
                <a:srgbClr val="008000"/>
              </a:solidFill>
              <a:round/>
              <a:headEnd/>
              <a:tailEnd/>
            </a:ln>
          </p:spPr>
          <p:txBody>
            <a:bodyPr/>
            <a:lstStyle/>
            <a:p>
              <a:endParaRPr lang="en-GB"/>
            </a:p>
          </p:txBody>
        </p:sp>
        <p:sp>
          <p:nvSpPr>
            <p:cNvPr id="27837" name="Line 192"/>
            <p:cNvSpPr>
              <a:spLocks noChangeShapeType="1"/>
            </p:cNvSpPr>
            <p:nvPr/>
          </p:nvSpPr>
          <p:spPr bwMode="auto">
            <a:xfrm>
              <a:off x="3883" y="3621"/>
              <a:ext cx="49" cy="1"/>
            </a:xfrm>
            <a:prstGeom prst="line">
              <a:avLst/>
            </a:prstGeom>
            <a:noFill/>
            <a:ln w="7938">
              <a:solidFill>
                <a:srgbClr val="008000"/>
              </a:solidFill>
              <a:round/>
              <a:headEnd/>
              <a:tailEnd/>
            </a:ln>
          </p:spPr>
          <p:txBody>
            <a:bodyPr/>
            <a:lstStyle/>
            <a:p>
              <a:endParaRPr lang="en-GB"/>
            </a:p>
          </p:txBody>
        </p:sp>
        <p:sp>
          <p:nvSpPr>
            <p:cNvPr id="27838" name="Line 193"/>
            <p:cNvSpPr>
              <a:spLocks noChangeShapeType="1"/>
            </p:cNvSpPr>
            <p:nvPr/>
          </p:nvSpPr>
          <p:spPr bwMode="auto">
            <a:xfrm>
              <a:off x="3932" y="3621"/>
              <a:ext cx="54" cy="1"/>
            </a:xfrm>
            <a:prstGeom prst="line">
              <a:avLst/>
            </a:prstGeom>
            <a:noFill/>
            <a:ln w="7938">
              <a:solidFill>
                <a:srgbClr val="008000"/>
              </a:solidFill>
              <a:round/>
              <a:headEnd/>
              <a:tailEnd/>
            </a:ln>
          </p:spPr>
          <p:txBody>
            <a:bodyPr/>
            <a:lstStyle/>
            <a:p>
              <a:endParaRPr lang="en-GB"/>
            </a:p>
          </p:txBody>
        </p:sp>
        <p:sp>
          <p:nvSpPr>
            <p:cNvPr id="27839" name="Line 194"/>
            <p:cNvSpPr>
              <a:spLocks noChangeShapeType="1"/>
            </p:cNvSpPr>
            <p:nvPr/>
          </p:nvSpPr>
          <p:spPr bwMode="auto">
            <a:xfrm>
              <a:off x="1358" y="3621"/>
              <a:ext cx="54" cy="1"/>
            </a:xfrm>
            <a:prstGeom prst="line">
              <a:avLst/>
            </a:prstGeom>
            <a:noFill/>
            <a:ln w="7938">
              <a:solidFill>
                <a:srgbClr val="00FFFF"/>
              </a:solidFill>
              <a:round/>
              <a:headEnd/>
              <a:tailEnd/>
            </a:ln>
          </p:spPr>
          <p:txBody>
            <a:bodyPr/>
            <a:lstStyle/>
            <a:p>
              <a:endParaRPr lang="en-GB"/>
            </a:p>
          </p:txBody>
        </p:sp>
        <p:sp>
          <p:nvSpPr>
            <p:cNvPr id="27840" name="Line 195"/>
            <p:cNvSpPr>
              <a:spLocks noChangeShapeType="1"/>
            </p:cNvSpPr>
            <p:nvPr/>
          </p:nvSpPr>
          <p:spPr bwMode="auto">
            <a:xfrm>
              <a:off x="1412" y="3621"/>
              <a:ext cx="49" cy="1"/>
            </a:xfrm>
            <a:prstGeom prst="line">
              <a:avLst/>
            </a:prstGeom>
            <a:noFill/>
            <a:ln w="7938">
              <a:solidFill>
                <a:srgbClr val="00FFFF"/>
              </a:solidFill>
              <a:round/>
              <a:headEnd/>
              <a:tailEnd/>
            </a:ln>
          </p:spPr>
          <p:txBody>
            <a:bodyPr/>
            <a:lstStyle/>
            <a:p>
              <a:endParaRPr lang="en-GB"/>
            </a:p>
          </p:txBody>
        </p:sp>
        <p:sp>
          <p:nvSpPr>
            <p:cNvPr id="27841" name="Freeform 196"/>
            <p:cNvSpPr>
              <a:spLocks/>
            </p:cNvSpPr>
            <p:nvPr/>
          </p:nvSpPr>
          <p:spPr bwMode="auto">
            <a:xfrm>
              <a:off x="1461" y="3615"/>
              <a:ext cx="54" cy="6"/>
            </a:xfrm>
            <a:custGeom>
              <a:avLst/>
              <a:gdLst>
                <a:gd name="T0" fmla="*/ 0 w 54"/>
                <a:gd name="T1" fmla="*/ 6 h 6"/>
                <a:gd name="T2" fmla="*/ 27 w 54"/>
                <a:gd name="T3" fmla="*/ 0 h 6"/>
                <a:gd name="T4" fmla="*/ 54 w 54"/>
                <a:gd name="T5" fmla="*/ 0 h 6"/>
                <a:gd name="T6" fmla="*/ 0 60000 65536"/>
                <a:gd name="T7" fmla="*/ 0 60000 65536"/>
                <a:gd name="T8" fmla="*/ 0 60000 65536"/>
                <a:gd name="T9" fmla="*/ 0 w 54"/>
                <a:gd name="T10" fmla="*/ 0 h 6"/>
                <a:gd name="T11" fmla="*/ 54 w 54"/>
                <a:gd name="T12" fmla="*/ 6 h 6"/>
              </a:gdLst>
              <a:ahLst/>
              <a:cxnLst>
                <a:cxn ang="T6">
                  <a:pos x="T0" y="T1"/>
                </a:cxn>
                <a:cxn ang="T7">
                  <a:pos x="T2" y="T3"/>
                </a:cxn>
                <a:cxn ang="T8">
                  <a:pos x="T4" y="T5"/>
                </a:cxn>
              </a:cxnLst>
              <a:rect l="T9" t="T10" r="T11" b="T12"/>
              <a:pathLst>
                <a:path w="54" h="6">
                  <a:moveTo>
                    <a:pt x="0" y="6"/>
                  </a:moveTo>
                  <a:lnTo>
                    <a:pt x="27" y="0"/>
                  </a:lnTo>
                  <a:lnTo>
                    <a:pt x="54" y="0"/>
                  </a:lnTo>
                </a:path>
              </a:pathLst>
            </a:custGeom>
            <a:noFill/>
            <a:ln w="7938">
              <a:solidFill>
                <a:srgbClr val="00FFFF"/>
              </a:solidFill>
              <a:round/>
              <a:headEnd/>
              <a:tailEnd/>
            </a:ln>
          </p:spPr>
          <p:txBody>
            <a:bodyPr/>
            <a:lstStyle/>
            <a:p>
              <a:endParaRPr lang="en-GB"/>
            </a:p>
          </p:txBody>
        </p:sp>
        <p:sp>
          <p:nvSpPr>
            <p:cNvPr id="27842" name="Line 197"/>
            <p:cNvSpPr>
              <a:spLocks noChangeShapeType="1"/>
            </p:cNvSpPr>
            <p:nvPr/>
          </p:nvSpPr>
          <p:spPr bwMode="auto">
            <a:xfrm>
              <a:off x="1515" y="3615"/>
              <a:ext cx="55" cy="1"/>
            </a:xfrm>
            <a:prstGeom prst="line">
              <a:avLst/>
            </a:prstGeom>
            <a:noFill/>
            <a:ln w="7938">
              <a:solidFill>
                <a:srgbClr val="00FFFF"/>
              </a:solidFill>
              <a:round/>
              <a:headEnd/>
              <a:tailEnd/>
            </a:ln>
          </p:spPr>
          <p:txBody>
            <a:bodyPr/>
            <a:lstStyle/>
            <a:p>
              <a:endParaRPr lang="en-GB"/>
            </a:p>
          </p:txBody>
        </p:sp>
        <p:sp>
          <p:nvSpPr>
            <p:cNvPr id="27843" name="Line 198"/>
            <p:cNvSpPr>
              <a:spLocks noChangeShapeType="1"/>
            </p:cNvSpPr>
            <p:nvPr/>
          </p:nvSpPr>
          <p:spPr bwMode="auto">
            <a:xfrm>
              <a:off x="1570" y="3615"/>
              <a:ext cx="49" cy="1"/>
            </a:xfrm>
            <a:prstGeom prst="line">
              <a:avLst/>
            </a:prstGeom>
            <a:noFill/>
            <a:ln w="7938">
              <a:solidFill>
                <a:srgbClr val="00FFFF"/>
              </a:solidFill>
              <a:round/>
              <a:headEnd/>
              <a:tailEnd/>
            </a:ln>
          </p:spPr>
          <p:txBody>
            <a:bodyPr/>
            <a:lstStyle/>
            <a:p>
              <a:endParaRPr lang="en-GB"/>
            </a:p>
          </p:txBody>
        </p:sp>
        <p:sp>
          <p:nvSpPr>
            <p:cNvPr id="27844" name="Line 199"/>
            <p:cNvSpPr>
              <a:spLocks noChangeShapeType="1"/>
            </p:cNvSpPr>
            <p:nvPr/>
          </p:nvSpPr>
          <p:spPr bwMode="auto">
            <a:xfrm flipV="1">
              <a:off x="1619" y="3610"/>
              <a:ext cx="54" cy="5"/>
            </a:xfrm>
            <a:prstGeom prst="line">
              <a:avLst/>
            </a:prstGeom>
            <a:noFill/>
            <a:ln w="7938">
              <a:solidFill>
                <a:srgbClr val="00FFFF"/>
              </a:solidFill>
              <a:round/>
              <a:headEnd/>
              <a:tailEnd/>
            </a:ln>
          </p:spPr>
          <p:txBody>
            <a:bodyPr/>
            <a:lstStyle/>
            <a:p>
              <a:endParaRPr lang="en-GB"/>
            </a:p>
          </p:txBody>
        </p:sp>
        <p:sp>
          <p:nvSpPr>
            <p:cNvPr id="27845" name="Line 200"/>
            <p:cNvSpPr>
              <a:spLocks noChangeShapeType="1"/>
            </p:cNvSpPr>
            <p:nvPr/>
          </p:nvSpPr>
          <p:spPr bwMode="auto">
            <a:xfrm flipV="1">
              <a:off x="1673" y="3604"/>
              <a:ext cx="55" cy="6"/>
            </a:xfrm>
            <a:prstGeom prst="line">
              <a:avLst/>
            </a:prstGeom>
            <a:noFill/>
            <a:ln w="7938">
              <a:solidFill>
                <a:srgbClr val="00FFFF"/>
              </a:solidFill>
              <a:round/>
              <a:headEnd/>
              <a:tailEnd/>
            </a:ln>
          </p:spPr>
          <p:txBody>
            <a:bodyPr/>
            <a:lstStyle/>
            <a:p>
              <a:endParaRPr lang="en-GB"/>
            </a:p>
          </p:txBody>
        </p:sp>
        <p:sp>
          <p:nvSpPr>
            <p:cNvPr id="27846" name="Line 201"/>
            <p:cNvSpPr>
              <a:spLocks noChangeShapeType="1"/>
            </p:cNvSpPr>
            <p:nvPr/>
          </p:nvSpPr>
          <p:spPr bwMode="auto">
            <a:xfrm flipV="1">
              <a:off x="1728" y="3598"/>
              <a:ext cx="49" cy="6"/>
            </a:xfrm>
            <a:prstGeom prst="line">
              <a:avLst/>
            </a:prstGeom>
            <a:noFill/>
            <a:ln w="7938">
              <a:solidFill>
                <a:srgbClr val="00FFFF"/>
              </a:solidFill>
              <a:round/>
              <a:headEnd/>
              <a:tailEnd/>
            </a:ln>
          </p:spPr>
          <p:txBody>
            <a:bodyPr/>
            <a:lstStyle/>
            <a:p>
              <a:endParaRPr lang="en-GB"/>
            </a:p>
          </p:txBody>
        </p:sp>
        <p:sp>
          <p:nvSpPr>
            <p:cNvPr id="27847" name="Line 202"/>
            <p:cNvSpPr>
              <a:spLocks noChangeShapeType="1"/>
            </p:cNvSpPr>
            <p:nvPr/>
          </p:nvSpPr>
          <p:spPr bwMode="auto">
            <a:xfrm flipV="1">
              <a:off x="1777" y="3587"/>
              <a:ext cx="54" cy="11"/>
            </a:xfrm>
            <a:prstGeom prst="line">
              <a:avLst/>
            </a:prstGeom>
            <a:noFill/>
            <a:ln w="7938">
              <a:solidFill>
                <a:srgbClr val="00FFFF"/>
              </a:solidFill>
              <a:round/>
              <a:headEnd/>
              <a:tailEnd/>
            </a:ln>
          </p:spPr>
          <p:txBody>
            <a:bodyPr/>
            <a:lstStyle/>
            <a:p>
              <a:endParaRPr lang="en-GB"/>
            </a:p>
          </p:txBody>
        </p:sp>
        <p:sp>
          <p:nvSpPr>
            <p:cNvPr id="27848" name="Line 203"/>
            <p:cNvSpPr>
              <a:spLocks noChangeShapeType="1"/>
            </p:cNvSpPr>
            <p:nvPr/>
          </p:nvSpPr>
          <p:spPr bwMode="auto">
            <a:xfrm flipV="1">
              <a:off x="1831" y="3575"/>
              <a:ext cx="54" cy="12"/>
            </a:xfrm>
            <a:prstGeom prst="line">
              <a:avLst/>
            </a:prstGeom>
            <a:noFill/>
            <a:ln w="7938">
              <a:solidFill>
                <a:srgbClr val="00FFFF"/>
              </a:solidFill>
              <a:round/>
              <a:headEnd/>
              <a:tailEnd/>
            </a:ln>
          </p:spPr>
          <p:txBody>
            <a:bodyPr/>
            <a:lstStyle/>
            <a:p>
              <a:endParaRPr lang="en-GB"/>
            </a:p>
          </p:txBody>
        </p:sp>
        <p:sp>
          <p:nvSpPr>
            <p:cNvPr id="27849" name="Line 204"/>
            <p:cNvSpPr>
              <a:spLocks noChangeShapeType="1"/>
            </p:cNvSpPr>
            <p:nvPr/>
          </p:nvSpPr>
          <p:spPr bwMode="auto">
            <a:xfrm flipV="1">
              <a:off x="1885" y="3558"/>
              <a:ext cx="49" cy="17"/>
            </a:xfrm>
            <a:prstGeom prst="line">
              <a:avLst/>
            </a:prstGeom>
            <a:noFill/>
            <a:ln w="7938">
              <a:solidFill>
                <a:srgbClr val="00FFFF"/>
              </a:solidFill>
              <a:round/>
              <a:headEnd/>
              <a:tailEnd/>
            </a:ln>
          </p:spPr>
          <p:txBody>
            <a:bodyPr/>
            <a:lstStyle/>
            <a:p>
              <a:endParaRPr lang="en-GB"/>
            </a:p>
          </p:txBody>
        </p:sp>
        <p:sp>
          <p:nvSpPr>
            <p:cNvPr id="27850" name="Line 205"/>
            <p:cNvSpPr>
              <a:spLocks noChangeShapeType="1"/>
            </p:cNvSpPr>
            <p:nvPr/>
          </p:nvSpPr>
          <p:spPr bwMode="auto">
            <a:xfrm flipV="1">
              <a:off x="1934" y="3541"/>
              <a:ext cx="55" cy="17"/>
            </a:xfrm>
            <a:prstGeom prst="line">
              <a:avLst/>
            </a:prstGeom>
            <a:noFill/>
            <a:ln w="7938">
              <a:solidFill>
                <a:srgbClr val="00FFFF"/>
              </a:solidFill>
              <a:round/>
              <a:headEnd/>
              <a:tailEnd/>
            </a:ln>
          </p:spPr>
          <p:txBody>
            <a:bodyPr/>
            <a:lstStyle/>
            <a:p>
              <a:endParaRPr lang="en-GB"/>
            </a:p>
          </p:txBody>
        </p:sp>
        <p:sp>
          <p:nvSpPr>
            <p:cNvPr id="27851" name="Line 206"/>
            <p:cNvSpPr>
              <a:spLocks noChangeShapeType="1"/>
            </p:cNvSpPr>
            <p:nvPr/>
          </p:nvSpPr>
          <p:spPr bwMode="auto">
            <a:xfrm flipV="1">
              <a:off x="1989" y="3518"/>
              <a:ext cx="54" cy="23"/>
            </a:xfrm>
            <a:prstGeom prst="line">
              <a:avLst/>
            </a:prstGeom>
            <a:noFill/>
            <a:ln w="7938">
              <a:solidFill>
                <a:srgbClr val="00FFFF"/>
              </a:solidFill>
              <a:round/>
              <a:headEnd/>
              <a:tailEnd/>
            </a:ln>
          </p:spPr>
          <p:txBody>
            <a:bodyPr/>
            <a:lstStyle/>
            <a:p>
              <a:endParaRPr lang="en-GB"/>
            </a:p>
          </p:txBody>
        </p:sp>
        <p:sp>
          <p:nvSpPr>
            <p:cNvPr id="27852" name="Line 207"/>
            <p:cNvSpPr>
              <a:spLocks noChangeShapeType="1"/>
            </p:cNvSpPr>
            <p:nvPr/>
          </p:nvSpPr>
          <p:spPr bwMode="auto">
            <a:xfrm flipV="1">
              <a:off x="2043" y="3489"/>
              <a:ext cx="49" cy="29"/>
            </a:xfrm>
            <a:prstGeom prst="line">
              <a:avLst/>
            </a:prstGeom>
            <a:noFill/>
            <a:ln w="7938">
              <a:solidFill>
                <a:srgbClr val="00FFFF"/>
              </a:solidFill>
              <a:round/>
              <a:headEnd/>
              <a:tailEnd/>
            </a:ln>
          </p:spPr>
          <p:txBody>
            <a:bodyPr/>
            <a:lstStyle/>
            <a:p>
              <a:endParaRPr lang="en-GB"/>
            </a:p>
          </p:txBody>
        </p:sp>
        <p:sp>
          <p:nvSpPr>
            <p:cNvPr id="27853" name="Line 208"/>
            <p:cNvSpPr>
              <a:spLocks noChangeShapeType="1"/>
            </p:cNvSpPr>
            <p:nvPr/>
          </p:nvSpPr>
          <p:spPr bwMode="auto">
            <a:xfrm flipV="1">
              <a:off x="2092" y="3455"/>
              <a:ext cx="55" cy="34"/>
            </a:xfrm>
            <a:prstGeom prst="line">
              <a:avLst/>
            </a:prstGeom>
            <a:noFill/>
            <a:ln w="7938">
              <a:solidFill>
                <a:srgbClr val="00FFFF"/>
              </a:solidFill>
              <a:round/>
              <a:headEnd/>
              <a:tailEnd/>
            </a:ln>
          </p:spPr>
          <p:txBody>
            <a:bodyPr/>
            <a:lstStyle/>
            <a:p>
              <a:endParaRPr lang="en-GB"/>
            </a:p>
          </p:txBody>
        </p:sp>
        <p:sp>
          <p:nvSpPr>
            <p:cNvPr id="27854" name="Line 209"/>
            <p:cNvSpPr>
              <a:spLocks noChangeShapeType="1"/>
            </p:cNvSpPr>
            <p:nvPr/>
          </p:nvSpPr>
          <p:spPr bwMode="auto">
            <a:xfrm flipV="1">
              <a:off x="2147" y="3420"/>
              <a:ext cx="54" cy="35"/>
            </a:xfrm>
            <a:prstGeom prst="line">
              <a:avLst/>
            </a:prstGeom>
            <a:noFill/>
            <a:ln w="7938">
              <a:solidFill>
                <a:srgbClr val="00FFFF"/>
              </a:solidFill>
              <a:round/>
              <a:headEnd/>
              <a:tailEnd/>
            </a:ln>
          </p:spPr>
          <p:txBody>
            <a:bodyPr/>
            <a:lstStyle/>
            <a:p>
              <a:endParaRPr lang="en-GB"/>
            </a:p>
          </p:txBody>
        </p:sp>
        <p:sp>
          <p:nvSpPr>
            <p:cNvPr id="27855" name="Line 210"/>
            <p:cNvSpPr>
              <a:spLocks noChangeShapeType="1"/>
            </p:cNvSpPr>
            <p:nvPr/>
          </p:nvSpPr>
          <p:spPr bwMode="auto">
            <a:xfrm flipV="1">
              <a:off x="2201" y="3386"/>
              <a:ext cx="49" cy="34"/>
            </a:xfrm>
            <a:prstGeom prst="line">
              <a:avLst/>
            </a:prstGeom>
            <a:noFill/>
            <a:ln w="7938">
              <a:solidFill>
                <a:srgbClr val="00FFFF"/>
              </a:solidFill>
              <a:round/>
              <a:headEnd/>
              <a:tailEnd/>
            </a:ln>
          </p:spPr>
          <p:txBody>
            <a:bodyPr/>
            <a:lstStyle/>
            <a:p>
              <a:endParaRPr lang="en-GB"/>
            </a:p>
          </p:txBody>
        </p:sp>
        <p:sp>
          <p:nvSpPr>
            <p:cNvPr id="27856" name="Rectangle 1183"/>
            <p:cNvSpPr>
              <a:spLocks noChangeArrowheads="1"/>
            </p:cNvSpPr>
            <p:nvPr/>
          </p:nvSpPr>
          <p:spPr bwMode="auto">
            <a:xfrm>
              <a:off x="2626" y="4018"/>
              <a:ext cx="86" cy="184"/>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y</a:t>
              </a:r>
              <a:endParaRPr lang="en-US">
                <a:latin typeface="Times New Roman" pitchFamily="18" charset="0"/>
              </a:endParaRPr>
            </a:p>
          </p:txBody>
        </p:sp>
        <p:grpSp>
          <p:nvGrpSpPr>
            <p:cNvPr id="27857" name="Group 1214"/>
            <p:cNvGrpSpPr>
              <a:grpSpLocks/>
            </p:cNvGrpSpPr>
            <p:nvPr/>
          </p:nvGrpSpPr>
          <p:grpSpPr bwMode="auto">
            <a:xfrm>
              <a:off x="834" y="1950"/>
              <a:ext cx="4349" cy="2004"/>
              <a:chOff x="834" y="1950"/>
              <a:chExt cx="4349" cy="2004"/>
            </a:xfrm>
          </p:grpSpPr>
          <p:grpSp>
            <p:nvGrpSpPr>
              <p:cNvPr id="27858" name="Group 412"/>
              <p:cNvGrpSpPr>
                <a:grpSpLocks/>
              </p:cNvGrpSpPr>
              <p:nvPr/>
            </p:nvGrpSpPr>
            <p:grpSpPr bwMode="auto">
              <a:xfrm>
                <a:off x="1330" y="2329"/>
                <a:ext cx="2683" cy="1321"/>
                <a:chOff x="1330" y="2329"/>
                <a:chExt cx="2683" cy="1321"/>
              </a:xfrm>
            </p:grpSpPr>
            <p:sp>
              <p:nvSpPr>
                <p:cNvPr id="28658" name="Freeform 212"/>
                <p:cNvSpPr>
                  <a:spLocks/>
                </p:cNvSpPr>
                <p:nvPr/>
              </p:nvSpPr>
              <p:spPr bwMode="auto">
                <a:xfrm>
                  <a:off x="2250" y="3345"/>
                  <a:ext cx="54" cy="41"/>
                </a:xfrm>
                <a:custGeom>
                  <a:avLst/>
                  <a:gdLst>
                    <a:gd name="T0" fmla="*/ 0 w 54"/>
                    <a:gd name="T1" fmla="*/ 41 h 41"/>
                    <a:gd name="T2" fmla="*/ 27 w 54"/>
                    <a:gd name="T3" fmla="*/ 18 h 41"/>
                    <a:gd name="T4" fmla="*/ 54 w 54"/>
                    <a:gd name="T5" fmla="*/ 0 h 41"/>
                    <a:gd name="T6" fmla="*/ 0 60000 65536"/>
                    <a:gd name="T7" fmla="*/ 0 60000 65536"/>
                    <a:gd name="T8" fmla="*/ 0 60000 65536"/>
                    <a:gd name="T9" fmla="*/ 0 w 54"/>
                    <a:gd name="T10" fmla="*/ 0 h 41"/>
                    <a:gd name="T11" fmla="*/ 54 w 54"/>
                    <a:gd name="T12" fmla="*/ 41 h 41"/>
                  </a:gdLst>
                  <a:ahLst/>
                  <a:cxnLst>
                    <a:cxn ang="T6">
                      <a:pos x="T0" y="T1"/>
                    </a:cxn>
                    <a:cxn ang="T7">
                      <a:pos x="T2" y="T3"/>
                    </a:cxn>
                    <a:cxn ang="T8">
                      <a:pos x="T4" y="T5"/>
                    </a:cxn>
                  </a:cxnLst>
                  <a:rect l="T9" t="T10" r="T11" b="T12"/>
                  <a:pathLst>
                    <a:path w="54" h="41">
                      <a:moveTo>
                        <a:pt x="0" y="41"/>
                      </a:moveTo>
                      <a:lnTo>
                        <a:pt x="27" y="18"/>
                      </a:lnTo>
                      <a:lnTo>
                        <a:pt x="54" y="0"/>
                      </a:lnTo>
                    </a:path>
                  </a:pathLst>
                </a:custGeom>
                <a:noFill/>
                <a:ln w="7938">
                  <a:solidFill>
                    <a:srgbClr val="00FFFF"/>
                  </a:solidFill>
                  <a:round/>
                  <a:headEnd/>
                  <a:tailEnd/>
                </a:ln>
              </p:spPr>
              <p:txBody>
                <a:bodyPr/>
                <a:lstStyle/>
                <a:p>
                  <a:endParaRPr lang="en-GB"/>
                </a:p>
              </p:txBody>
            </p:sp>
            <p:sp>
              <p:nvSpPr>
                <p:cNvPr id="28659" name="Line 213"/>
                <p:cNvSpPr>
                  <a:spLocks noChangeShapeType="1"/>
                </p:cNvSpPr>
                <p:nvPr/>
              </p:nvSpPr>
              <p:spPr bwMode="auto">
                <a:xfrm flipV="1">
                  <a:off x="2304" y="3311"/>
                  <a:ext cx="55" cy="34"/>
                </a:xfrm>
                <a:prstGeom prst="line">
                  <a:avLst/>
                </a:prstGeom>
                <a:noFill/>
                <a:ln w="7938">
                  <a:solidFill>
                    <a:srgbClr val="00FFFF"/>
                  </a:solidFill>
                  <a:round/>
                  <a:headEnd/>
                  <a:tailEnd/>
                </a:ln>
              </p:spPr>
              <p:txBody>
                <a:bodyPr/>
                <a:lstStyle/>
                <a:p>
                  <a:endParaRPr lang="en-GB"/>
                </a:p>
              </p:txBody>
            </p:sp>
            <p:sp>
              <p:nvSpPr>
                <p:cNvPr id="28660" name="Freeform 214"/>
                <p:cNvSpPr>
                  <a:spLocks/>
                </p:cNvSpPr>
                <p:nvPr/>
              </p:nvSpPr>
              <p:spPr bwMode="auto">
                <a:xfrm>
                  <a:off x="2359" y="3271"/>
                  <a:ext cx="49" cy="40"/>
                </a:xfrm>
                <a:custGeom>
                  <a:avLst/>
                  <a:gdLst>
                    <a:gd name="T0" fmla="*/ 0 w 49"/>
                    <a:gd name="T1" fmla="*/ 40 h 40"/>
                    <a:gd name="T2" fmla="*/ 22 w 49"/>
                    <a:gd name="T3" fmla="*/ 17 h 40"/>
                    <a:gd name="T4" fmla="*/ 49 w 49"/>
                    <a:gd name="T5" fmla="*/ 0 h 40"/>
                    <a:gd name="T6" fmla="*/ 0 60000 65536"/>
                    <a:gd name="T7" fmla="*/ 0 60000 65536"/>
                    <a:gd name="T8" fmla="*/ 0 60000 65536"/>
                    <a:gd name="T9" fmla="*/ 0 w 49"/>
                    <a:gd name="T10" fmla="*/ 0 h 40"/>
                    <a:gd name="T11" fmla="*/ 49 w 49"/>
                    <a:gd name="T12" fmla="*/ 40 h 40"/>
                  </a:gdLst>
                  <a:ahLst/>
                  <a:cxnLst>
                    <a:cxn ang="T6">
                      <a:pos x="T0" y="T1"/>
                    </a:cxn>
                    <a:cxn ang="T7">
                      <a:pos x="T2" y="T3"/>
                    </a:cxn>
                    <a:cxn ang="T8">
                      <a:pos x="T4" y="T5"/>
                    </a:cxn>
                  </a:cxnLst>
                  <a:rect l="T9" t="T10" r="T11" b="T12"/>
                  <a:pathLst>
                    <a:path w="49" h="40">
                      <a:moveTo>
                        <a:pt x="0" y="40"/>
                      </a:moveTo>
                      <a:lnTo>
                        <a:pt x="22" y="17"/>
                      </a:lnTo>
                      <a:lnTo>
                        <a:pt x="49" y="0"/>
                      </a:lnTo>
                    </a:path>
                  </a:pathLst>
                </a:custGeom>
                <a:noFill/>
                <a:ln w="7938">
                  <a:solidFill>
                    <a:srgbClr val="00FFFF"/>
                  </a:solidFill>
                  <a:round/>
                  <a:headEnd/>
                  <a:tailEnd/>
                </a:ln>
              </p:spPr>
              <p:txBody>
                <a:bodyPr/>
                <a:lstStyle/>
                <a:p>
                  <a:endParaRPr lang="en-GB"/>
                </a:p>
              </p:txBody>
            </p:sp>
            <p:sp>
              <p:nvSpPr>
                <p:cNvPr id="28661" name="Freeform 215"/>
                <p:cNvSpPr>
                  <a:spLocks/>
                </p:cNvSpPr>
                <p:nvPr/>
              </p:nvSpPr>
              <p:spPr bwMode="auto">
                <a:xfrm>
                  <a:off x="2408" y="3242"/>
                  <a:ext cx="54" cy="29"/>
                </a:xfrm>
                <a:custGeom>
                  <a:avLst/>
                  <a:gdLst>
                    <a:gd name="T0" fmla="*/ 0 w 54"/>
                    <a:gd name="T1" fmla="*/ 29 h 29"/>
                    <a:gd name="T2" fmla="*/ 27 w 54"/>
                    <a:gd name="T3" fmla="*/ 12 h 29"/>
                    <a:gd name="T4" fmla="*/ 54 w 54"/>
                    <a:gd name="T5" fmla="*/ 0 h 29"/>
                    <a:gd name="T6" fmla="*/ 0 60000 65536"/>
                    <a:gd name="T7" fmla="*/ 0 60000 65536"/>
                    <a:gd name="T8" fmla="*/ 0 60000 65536"/>
                    <a:gd name="T9" fmla="*/ 0 w 54"/>
                    <a:gd name="T10" fmla="*/ 0 h 29"/>
                    <a:gd name="T11" fmla="*/ 54 w 54"/>
                    <a:gd name="T12" fmla="*/ 29 h 29"/>
                  </a:gdLst>
                  <a:ahLst/>
                  <a:cxnLst>
                    <a:cxn ang="T6">
                      <a:pos x="T0" y="T1"/>
                    </a:cxn>
                    <a:cxn ang="T7">
                      <a:pos x="T2" y="T3"/>
                    </a:cxn>
                    <a:cxn ang="T8">
                      <a:pos x="T4" y="T5"/>
                    </a:cxn>
                  </a:cxnLst>
                  <a:rect l="T9" t="T10" r="T11" b="T12"/>
                  <a:pathLst>
                    <a:path w="54" h="29">
                      <a:moveTo>
                        <a:pt x="0" y="29"/>
                      </a:moveTo>
                      <a:lnTo>
                        <a:pt x="27" y="12"/>
                      </a:lnTo>
                      <a:lnTo>
                        <a:pt x="54" y="0"/>
                      </a:lnTo>
                    </a:path>
                  </a:pathLst>
                </a:custGeom>
                <a:noFill/>
                <a:ln w="7938">
                  <a:solidFill>
                    <a:srgbClr val="00FFFF"/>
                  </a:solidFill>
                  <a:round/>
                  <a:headEnd/>
                  <a:tailEnd/>
                </a:ln>
              </p:spPr>
              <p:txBody>
                <a:bodyPr/>
                <a:lstStyle/>
                <a:p>
                  <a:endParaRPr lang="en-GB"/>
                </a:p>
              </p:txBody>
            </p:sp>
            <p:sp>
              <p:nvSpPr>
                <p:cNvPr id="28662" name="Line 216"/>
                <p:cNvSpPr>
                  <a:spLocks noChangeShapeType="1"/>
                </p:cNvSpPr>
                <p:nvPr/>
              </p:nvSpPr>
              <p:spPr bwMode="auto">
                <a:xfrm flipV="1">
                  <a:off x="2462" y="3213"/>
                  <a:ext cx="55" cy="29"/>
                </a:xfrm>
                <a:prstGeom prst="line">
                  <a:avLst/>
                </a:prstGeom>
                <a:noFill/>
                <a:ln w="7938">
                  <a:solidFill>
                    <a:srgbClr val="00FFFF"/>
                  </a:solidFill>
                  <a:round/>
                  <a:headEnd/>
                  <a:tailEnd/>
                </a:ln>
              </p:spPr>
              <p:txBody>
                <a:bodyPr/>
                <a:lstStyle/>
                <a:p>
                  <a:endParaRPr lang="en-GB"/>
                </a:p>
              </p:txBody>
            </p:sp>
            <p:sp>
              <p:nvSpPr>
                <p:cNvPr id="28663" name="Line 217"/>
                <p:cNvSpPr>
                  <a:spLocks noChangeShapeType="1"/>
                </p:cNvSpPr>
                <p:nvPr/>
              </p:nvSpPr>
              <p:spPr bwMode="auto">
                <a:xfrm flipV="1">
                  <a:off x="2517" y="3190"/>
                  <a:ext cx="49" cy="23"/>
                </a:xfrm>
                <a:prstGeom prst="line">
                  <a:avLst/>
                </a:prstGeom>
                <a:noFill/>
                <a:ln w="7938">
                  <a:solidFill>
                    <a:srgbClr val="00FFFF"/>
                  </a:solidFill>
                  <a:round/>
                  <a:headEnd/>
                  <a:tailEnd/>
                </a:ln>
              </p:spPr>
              <p:txBody>
                <a:bodyPr/>
                <a:lstStyle/>
                <a:p>
                  <a:endParaRPr lang="en-GB"/>
                </a:p>
              </p:txBody>
            </p:sp>
            <p:sp>
              <p:nvSpPr>
                <p:cNvPr id="28664" name="Line 218"/>
                <p:cNvSpPr>
                  <a:spLocks noChangeShapeType="1"/>
                </p:cNvSpPr>
                <p:nvPr/>
              </p:nvSpPr>
              <p:spPr bwMode="auto">
                <a:xfrm flipV="1">
                  <a:off x="2566" y="3179"/>
                  <a:ext cx="54" cy="11"/>
                </a:xfrm>
                <a:prstGeom prst="line">
                  <a:avLst/>
                </a:prstGeom>
                <a:noFill/>
                <a:ln w="7938">
                  <a:solidFill>
                    <a:srgbClr val="00FFFF"/>
                  </a:solidFill>
                  <a:round/>
                  <a:headEnd/>
                  <a:tailEnd/>
                </a:ln>
              </p:spPr>
              <p:txBody>
                <a:bodyPr/>
                <a:lstStyle/>
                <a:p>
                  <a:endParaRPr lang="en-GB"/>
                </a:p>
              </p:txBody>
            </p:sp>
            <p:sp>
              <p:nvSpPr>
                <p:cNvPr id="28665" name="Line 219"/>
                <p:cNvSpPr>
                  <a:spLocks noChangeShapeType="1"/>
                </p:cNvSpPr>
                <p:nvPr/>
              </p:nvSpPr>
              <p:spPr bwMode="auto">
                <a:xfrm flipV="1">
                  <a:off x="2620" y="3173"/>
                  <a:ext cx="55" cy="6"/>
                </a:xfrm>
                <a:prstGeom prst="line">
                  <a:avLst/>
                </a:prstGeom>
                <a:noFill/>
                <a:ln w="7938">
                  <a:solidFill>
                    <a:srgbClr val="00FFFF"/>
                  </a:solidFill>
                  <a:round/>
                  <a:headEnd/>
                  <a:tailEnd/>
                </a:ln>
              </p:spPr>
              <p:txBody>
                <a:bodyPr/>
                <a:lstStyle/>
                <a:p>
                  <a:endParaRPr lang="en-GB"/>
                </a:p>
              </p:txBody>
            </p:sp>
            <p:sp>
              <p:nvSpPr>
                <p:cNvPr id="28666" name="Line 220"/>
                <p:cNvSpPr>
                  <a:spLocks noChangeShapeType="1"/>
                </p:cNvSpPr>
                <p:nvPr/>
              </p:nvSpPr>
              <p:spPr bwMode="auto">
                <a:xfrm>
                  <a:off x="2675" y="3173"/>
                  <a:ext cx="48" cy="6"/>
                </a:xfrm>
                <a:prstGeom prst="line">
                  <a:avLst/>
                </a:prstGeom>
                <a:noFill/>
                <a:ln w="7938">
                  <a:solidFill>
                    <a:srgbClr val="00FFFF"/>
                  </a:solidFill>
                  <a:round/>
                  <a:headEnd/>
                  <a:tailEnd/>
                </a:ln>
              </p:spPr>
              <p:txBody>
                <a:bodyPr/>
                <a:lstStyle/>
                <a:p>
                  <a:endParaRPr lang="en-GB"/>
                </a:p>
              </p:txBody>
            </p:sp>
            <p:sp>
              <p:nvSpPr>
                <p:cNvPr id="28667" name="Freeform 221"/>
                <p:cNvSpPr>
                  <a:spLocks/>
                </p:cNvSpPr>
                <p:nvPr/>
              </p:nvSpPr>
              <p:spPr bwMode="auto">
                <a:xfrm>
                  <a:off x="2723" y="3179"/>
                  <a:ext cx="55" cy="11"/>
                </a:xfrm>
                <a:custGeom>
                  <a:avLst/>
                  <a:gdLst>
                    <a:gd name="T0" fmla="*/ 0 w 55"/>
                    <a:gd name="T1" fmla="*/ 0 h 11"/>
                    <a:gd name="T2" fmla="*/ 28 w 55"/>
                    <a:gd name="T3" fmla="*/ 6 h 11"/>
                    <a:gd name="T4" fmla="*/ 55 w 55"/>
                    <a:gd name="T5" fmla="*/ 11 h 11"/>
                    <a:gd name="T6" fmla="*/ 0 60000 65536"/>
                    <a:gd name="T7" fmla="*/ 0 60000 65536"/>
                    <a:gd name="T8" fmla="*/ 0 60000 65536"/>
                    <a:gd name="T9" fmla="*/ 0 w 55"/>
                    <a:gd name="T10" fmla="*/ 0 h 11"/>
                    <a:gd name="T11" fmla="*/ 55 w 55"/>
                    <a:gd name="T12" fmla="*/ 11 h 11"/>
                  </a:gdLst>
                  <a:ahLst/>
                  <a:cxnLst>
                    <a:cxn ang="T6">
                      <a:pos x="T0" y="T1"/>
                    </a:cxn>
                    <a:cxn ang="T7">
                      <a:pos x="T2" y="T3"/>
                    </a:cxn>
                    <a:cxn ang="T8">
                      <a:pos x="T4" y="T5"/>
                    </a:cxn>
                  </a:cxnLst>
                  <a:rect l="T9" t="T10" r="T11" b="T12"/>
                  <a:pathLst>
                    <a:path w="55" h="11">
                      <a:moveTo>
                        <a:pt x="0" y="0"/>
                      </a:moveTo>
                      <a:lnTo>
                        <a:pt x="28" y="6"/>
                      </a:lnTo>
                      <a:lnTo>
                        <a:pt x="55" y="11"/>
                      </a:lnTo>
                    </a:path>
                  </a:pathLst>
                </a:custGeom>
                <a:noFill/>
                <a:ln w="7938">
                  <a:solidFill>
                    <a:srgbClr val="00FFFF"/>
                  </a:solidFill>
                  <a:round/>
                  <a:headEnd/>
                  <a:tailEnd/>
                </a:ln>
              </p:spPr>
              <p:txBody>
                <a:bodyPr/>
                <a:lstStyle/>
                <a:p>
                  <a:endParaRPr lang="en-GB"/>
                </a:p>
              </p:txBody>
            </p:sp>
            <p:sp>
              <p:nvSpPr>
                <p:cNvPr id="28668" name="Line 222"/>
                <p:cNvSpPr>
                  <a:spLocks noChangeShapeType="1"/>
                </p:cNvSpPr>
                <p:nvPr/>
              </p:nvSpPr>
              <p:spPr bwMode="auto">
                <a:xfrm>
                  <a:off x="2778" y="3190"/>
                  <a:ext cx="49" cy="23"/>
                </a:xfrm>
                <a:prstGeom prst="line">
                  <a:avLst/>
                </a:prstGeom>
                <a:noFill/>
                <a:ln w="7938">
                  <a:solidFill>
                    <a:srgbClr val="00FFFF"/>
                  </a:solidFill>
                  <a:round/>
                  <a:headEnd/>
                  <a:tailEnd/>
                </a:ln>
              </p:spPr>
              <p:txBody>
                <a:bodyPr/>
                <a:lstStyle/>
                <a:p>
                  <a:endParaRPr lang="en-GB"/>
                </a:p>
              </p:txBody>
            </p:sp>
            <p:sp>
              <p:nvSpPr>
                <p:cNvPr id="28669" name="Line 223"/>
                <p:cNvSpPr>
                  <a:spLocks noChangeShapeType="1"/>
                </p:cNvSpPr>
                <p:nvPr/>
              </p:nvSpPr>
              <p:spPr bwMode="auto">
                <a:xfrm>
                  <a:off x="2827" y="3213"/>
                  <a:ext cx="54" cy="29"/>
                </a:xfrm>
                <a:prstGeom prst="line">
                  <a:avLst/>
                </a:prstGeom>
                <a:noFill/>
                <a:ln w="7938">
                  <a:solidFill>
                    <a:srgbClr val="00FFFF"/>
                  </a:solidFill>
                  <a:round/>
                  <a:headEnd/>
                  <a:tailEnd/>
                </a:ln>
              </p:spPr>
              <p:txBody>
                <a:bodyPr/>
                <a:lstStyle/>
                <a:p>
                  <a:endParaRPr lang="en-GB"/>
                </a:p>
              </p:txBody>
            </p:sp>
            <p:sp>
              <p:nvSpPr>
                <p:cNvPr id="28670" name="Freeform 224"/>
                <p:cNvSpPr>
                  <a:spLocks/>
                </p:cNvSpPr>
                <p:nvPr/>
              </p:nvSpPr>
              <p:spPr bwMode="auto">
                <a:xfrm>
                  <a:off x="2881" y="3242"/>
                  <a:ext cx="55" cy="29"/>
                </a:xfrm>
                <a:custGeom>
                  <a:avLst/>
                  <a:gdLst>
                    <a:gd name="T0" fmla="*/ 0 w 55"/>
                    <a:gd name="T1" fmla="*/ 0 h 29"/>
                    <a:gd name="T2" fmla="*/ 27 w 55"/>
                    <a:gd name="T3" fmla="*/ 12 h 29"/>
                    <a:gd name="T4" fmla="*/ 55 w 55"/>
                    <a:gd name="T5" fmla="*/ 29 h 29"/>
                    <a:gd name="T6" fmla="*/ 0 60000 65536"/>
                    <a:gd name="T7" fmla="*/ 0 60000 65536"/>
                    <a:gd name="T8" fmla="*/ 0 60000 65536"/>
                    <a:gd name="T9" fmla="*/ 0 w 55"/>
                    <a:gd name="T10" fmla="*/ 0 h 29"/>
                    <a:gd name="T11" fmla="*/ 55 w 55"/>
                    <a:gd name="T12" fmla="*/ 29 h 29"/>
                  </a:gdLst>
                  <a:ahLst/>
                  <a:cxnLst>
                    <a:cxn ang="T6">
                      <a:pos x="T0" y="T1"/>
                    </a:cxn>
                    <a:cxn ang="T7">
                      <a:pos x="T2" y="T3"/>
                    </a:cxn>
                    <a:cxn ang="T8">
                      <a:pos x="T4" y="T5"/>
                    </a:cxn>
                  </a:cxnLst>
                  <a:rect l="T9" t="T10" r="T11" b="T12"/>
                  <a:pathLst>
                    <a:path w="55" h="29">
                      <a:moveTo>
                        <a:pt x="0" y="0"/>
                      </a:moveTo>
                      <a:lnTo>
                        <a:pt x="27" y="12"/>
                      </a:lnTo>
                      <a:lnTo>
                        <a:pt x="55" y="29"/>
                      </a:lnTo>
                    </a:path>
                  </a:pathLst>
                </a:custGeom>
                <a:noFill/>
                <a:ln w="7938">
                  <a:solidFill>
                    <a:srgbClr val="00FFFF"/>
                  </a:solidFill>
                  <a:round/>
                  <a:headEnd/>
                  <a:tailEnd/>
                </a:ln>
              </p:spPr>
              <p:txBody>
                <a:bodyPr/>
                <a:lstStyle/>
                <a:p>
                  <a:endParaRPr lang="en-GB"/>
                </a:p>
              </p:txBody>
            </p:sp>
            <p:sp>
              <p:nvSpPr>
                <p:cNvPr id="28671" name="Freeform 225"/>
                <p:cNvSpPr>
                  <a:spLocks/>
                </p:cNvSpPr>
                <p:nvPr/>
              </p:nvSpPr>
              <p:spPr bwMode="auto">
                <a:xfrm>
                  <a:off x="2936" y="3271"/>
                  <a:ext cx="49" cy="40"/>
                </a:xfrm>
                <a:custGeom>
                  <a:avLst/>
                  <a:gdLst>
                    <a:gd name="T0" fmla="*/ 0 w 49"/>
                    <a:gd name="T1" fmla="*/ 0 h 40"/>
                    <a:gd name="T2" fmla="*/ 21 w 49"/>
                    <a:gd name="T3" fmla="*/ 17 h 40"/>
                    <a:gd name="T4" fmla="*/ 49 w 49"/>
                    <a:gd name="T5" fmla="*/ 40 h 40"/>
                    <a:gd name="T6" fmla="*/ 0 60000 65536"/>
                    <a:gd name="T7" fmla="*/ 0 60000 65536"/>
                    <a:gd name="T8" fmla="*/ 0 60000 65536"/>
                    <a:gd name="T9" fmla="*/ 0 w 49"/>
                    <a:gd name="T10" fmla="*/ 0 h 40"/>
                    <a:gd name="T11" fmla="*/ 49 w 49"/>
                    <a:gd name="T12" fmla="*/ 40 h 40"/>
                  </a:gdLst>
                  <a:ahLst/>
                  <a:cxnLst>
                    <a:cxn ang="T6">
                      <a:pos x="T0" y="T1"/>
                    </a:cxn>
                    <a:cxn ang="T7">
                      <a:pos x="T2" y="T3"/>
                    </a:cxn>
                    <a:cxn ang="T8">
                      <a:pos x="T4" y="T5"/>
                    </a:cxn>
                  </a:cxnLst>
                  <a:rect l="T9" t="T10" r="T11" b="T12"/>
                  <a:pathLst>
                    <a:path w="49" h="40">
                      <a:moveTo>
                        <a:pt x="0" y="0"/>
                      </a:moveTo>
                      <a:lnTo>
                        <a:pt x="21" y="17"/>
                      </a:lnTo>
                      <a:lnTo>
                        <a:pt x="49" y="40"/>
                      </a:lnTo>
                    </a:path>
                  </a:pathLst>
                </a:custGeom>
                <a:noFill/>
                <a:ln w="7938">
                  <a:solidFill>
                    <a:srgbClr val="00FFFF"/>
                  </a:solidFill>
                  <a:round/>
                  <a:headEnd/>
                  <a:tailEnd/>
                </a:ln>
              </p:spPr>
              <p:txBody>
                <a:bodyPr/>
                <a:lstStyle/>
                <a:p>
                  <a:endParaRPr lang="en-GB"/>
                </a:p>
              </p:txBody>
            </p:sp>
            <p:sp>
              <p:nvSpPr>
                <p:cNvPr id="60416" name="Line 226"/>
                <p:cNvSpPr>
                  <a:spLocks noChangeShapeType="1"/>
                </p:cNvSpPr>
                <p:nvPr/>
              </p:nvSpPr>
              <p:spPr bwMode="auto">
                <a:xfrm>
                  <a:off x="2985" y="3311"/>
                  <a:ext cx="54" cy="34"/>
                </a:xfrm>
                <a:prstGeom prst="line">
                  <a:avLst/>
                </a:prstGeom>
                <a:noFill/>
                <a:ln w="7938">
                  <a:solidFill>
                    <a:srgbClr val="00FFFF"/>
                  </a:solidFill>
                  <a:round/>
                  <a:headEnd/>
                  <a:tailEnd/>
                </a:ln>
              </p:spPr>
              <p:txBody>
                <a:bodyPr/>
                <a:lstStyle/>
                <a:p>
                  <a:endParaRPr lang="en-GB"/>
                </a:p>
              </p:txBody>
            </p:sp>
            <p:sp>
              <p:nvSpPr>
                <p:cNvPr id="60417" name="Freeform 227"/>
                <p:cNvSpPr>
                  <a:spLocks/>
                </p:cNvSpPr>
                <p:nvPr/>
              </p:nvSpPr>
              <p:spPr bwMode="auto">
                <a:xfrm>
                  <a:off x="3039" y="3345"/>
                  <a:ext cx="55" cy="41"/>
                </a:xfrm>
                <a:custGeom>
                  <a:avLst/>
                  <a:gdLst>
                    <a:gd name="T0" fmla="*/ 0 w 55"/>
                    <a:gd name="T1" fmla="*/ 0 h 41"/>
                    <a:gd name="T2" fmla="*/ 27 w 55"/>
                    <a:gd name="T3" fmla="*/ 18 h 41"/>
                    <a:gd name="T4" fmla="*/ 55 w 55"/>
                    <a:gd name="T5" fmla="*/ 41 h 41"/>
                    <a:gd name="T6" fmla="*/ 0 60000 65536"/>
                    <a:gd name="T7" fmla="*/ 0 60000 65536"/>
                    <a:gd name="T8" fmla="*/ 0 60000 65536"/>
                    <a:gd name="T9" fmla="*/ 0 w 55"/>
                    <a:gd name="T10" fmla="*/ 0 h 41"/>
                    <a:gd name="T11" fmla="*/ 55 w 55"/>
                    <a:gd name="T12" fmla="*/ 41 h 41"/>
                  </a:gdLst>
                  <a:ahLst/>
                  <a:cxnLst>
                    <a:cxn ang="T6">
                      <a:pos x="T0" y="T1"/>
                    </a:cxn>
                    <a:cxn ang="T7">
                      <a:pos x="T2" y="T3"/>
                    </a:cxn>
                    <a:cxn ang="T8">
                      <a:pos x="T4" y="T5"/>
                    </a:cxn>
                  </a:cxnLst>
                  <a:rect l="T9" t="T10" r="T11" b="T12"/>
                  <a:pathLst>
                    <a:path w="55" h="41">
                      <a:moveTo>
                        <a:pt x="0" y="0"/>
                      </a:moveTo>
                      <a:lnTo>
                        <a:pt x="27" y="18"/>
                      </a:lnTo>
                      <a:lnTo>
                        <a:pt x="55" y="41"/>
                      </a:lnTo>
                    </a:path>
                  </a:pathLst>
                </a:custGeom>
                <a:noFill/>
                <a:ln w="7938">
                  <a:solidFill>
                    <a:srgbClr val="00FFFF"/>
                  </a:solidFill>
                  <a:round/>
                  <a:headEnd/>
                  <a:tailEnd/>
                </a:ln>
              </p:spPr>
              <p:txBody>
                <a:bodyPr/>
                <a:lstStyle/>
                <a:p>
                  <a:endParaRPr lang="en-GB"/>
                </a:p>
              </p:txBody>
            </p:sp>
            <p:sp>
              <p:nvSpPr>
                <p:cNvPr id="60418" name="Line 228"/>
                <p:cNvSpPr>
                  <a:spLocks noChangeShapeType="1"/>
                </p:cNvSpPr>
                <p:nvPr/>
              </p:nvSpPr>
              <p:spPr bwMode="auto">
                <a:xfrm>
                  <a:off x="3094" y="3386"/>
                  <a:ext cx="48" cy="34"/>
                </a:xfrm>
                <a:prstGeom prst="line">
                  <a:avLst/>
                </a:prstGeom>
                <a:noFill/>
                <a:ln w="7938">
                  <a:solidFill>
                    <a:srgbClr val="00FFFF"/>
                  </a:solidFill>
                  <a:round/>
                  <a:headEnd/>
                  <a:tailEnd/>
                </a:ln>
              </p:spPr>
              <p:txBody>
                <a:bodyPr/>
                <a:lstStyle/>
                <a:p>
                  <a:endParaRPr lang="en-GB"/>
                </a:p>
              </p:txBody>
            </p:sp>
            <p:sp>
              <p:nvSpPr>
                <p:cNvPr id="60419" name="Line 229"/>
                <p:cNvSpPr>
                  <a:spLocks noChangeShapeType="1"/>
                </p:cNvSpPr>
                <p:nvPr/>
              </p:nvSpPr>
              <p:spPr bwMode="auto">
                <a:xfrm>
                  <a:off x="3142" y="3420"/>
                  <a:ext cx="55" cy="35"/>
                </a:xfrm>
                <a:prstGeom prst="line">
                  <a:avLst/>
                </a:prstGeom>
                <a:noFill/>
                <a:ln w="7938">
                  <a:solidFill>
                    <a:srgbClr val="00FFFF"/>
                  </a:solidFill>
                  <a:round/>
                  <a:headEnd/>
                  <a:tailEnd/>
                </a:ln>
              </p:spPr>
              <p:txBody>
                <a:bodyPr/>
                <a:lstStyle/>
                <a:p>
                  <a:endParaRPr lang="en-GB"/>
                </a:p>
              </p:txBody>
            </p:sp>
            <p:sp>
              <p:nvSpPr>
                <p:cNvPr id="60420" name="Line 230"/>
                <p:cNvSpPr>
                  <a:spLocks noChangeShapeType="1"/>
                </p:cNvSpPr>
                <p:nvPr/>
              </p:nvSpPr>
              <p:spPr bwMode="auto">
                <a:xfrm>
                  <a:off x="3197" y="3455"/>
                  <a:ext cx="54" cy="34"/>
                </a:xfrm>
                <a:prstGeom prst="line">
                  <a:avLst/>
                </a:prstGeom>
                <a:noFill/>
                <a:ln w="7938">
                  <a:solidFill>
                    <a:srgbClr val="00FFFF"/>
                  </a:solidFill>
                  <a:round/>
                  <a:headEnd/>
                  <a:tailEnd/>
                </a:ln>
              </p:spPr>
              <p:txBody>
                <a:bodyPr/>
                <a:lstStyle/>
                <a:p>
                  <a:endParaRPr lang="en-GB"/>
                </a:p>
              </p:txBody>
            </p:sp>
            <p:sp>
              <p:nvSpPr>
                <p:cNvPr id="60421" name="Line 231"/>
                <p:cNvSpPr>
                  <a:spLocks noChangeShapeType="1"/>
                </p:cNvSpPr>
                <p:nvPr/>
              </p:nvSpPr>
              <p:spPr bwMode="auto">
                <a:xfrm>
                  <a:off x="3251" y="3489"/>
                  <a:ext cx="49" cy="29"/>
                </a:xfrm>
                <a:prstGeom prst="line">
                  <a:avLst/>
                </a:prstGeom>
                <a:noFill/>
                <a:ln w="7938">
                  <a:solidFill>
                    <a:srgbClr val="00FFFF"/>
                  </a:solidFill>
                  <a:round/>
                  <a:headEnd/>
                  <a:tailEnd/>
                </a:ln>
              </p:spPr>
              <p:txBody>
                <a:bodyPr/>
                <a:lstStyle/>
                <a:p>
                  <a:endParaRPr lang="en-GB"/>
                </a:p>
              </p:txBody>
            </p:sp>
            <p:sp>
              <p:nvSpPr>
                <p:cNvPr id="60422" name="Line 232"/>
                <p:cNvSpPr>
                  <a:spLocks noChangeShapeType="1"/>
                </p:cNvSpPr>
                <p:nvPr/>
              </p:nvSpPr>
              <p:spPr bwMode="auto">
                <a:xfrm>
                  <a:off x="3300" y="3518"/>
                  <a:ext cx="55" cy="23"/>
                </a:xfrm>
                <a:prstGeom prst="line">
                  <a:avLst/>
                </a:prstGeom>
                <a:noFill/>
                <a:ln w="7938">
                  <a:solidFill>
                    <a:srgbClr val="00FFFF"/>
                  </a:solidFill>
                  <a:round/>
                  <a:headEnd/>
                  <a:tailEnd/>
                </a:ln>
              </p:spPr>
              <p:txBody>
                <a:bodyPr/>
                <a:lstStyle/>
                <a:p>
                  <a:endParaRPr lang="en-GB"/>
                </a:p>
              </p:txBody>
            </p:sp>
            <p:sp>
              <p:nvSpPr>
                <p:cNvPr id="60423" name="Line 233"/>
                <p:cNvSpPr>
                  <a:spLocks noChangeShapeType="1"/>
                </p:cNvSpPr>
                <p:nvPr/>
              </p:nvSpPr>
              <p:spPr bwMode="auto">
                <a:xfrm>
                  <a:off x="3355" y="3541"/>
                  <a:ext cx="54" cy="17"/>
                </a:xfrm>
                <a:prstGeom prst="line">
                  <a:avLst/>
                </a:prstGeom>
                <a:noFill/>
                <a:ln w="7938">
                  <a:solidFill>
                    <a:srgbClr val="00FFFF"/>
                  </a:solidFill>
                  <a:round/>
                  <a:headEnd/>
                  <a:tailEnd/>
                </a:ln>
              </p:spPr>
              <p:txBody>
                <a:bodyPr/>
                <a:lstStyle/>
                <a:p>
                  <a:endParaRPr lang="en-GB"/>
                </a:p>
              </p:txBody>
            </p:sp>
            <p:sp>
              <p:nvSpPr>
                <p:cNvPr id="60424" name="Line 234"/>
                <p:cNvSpPr>
                  <a:spLocks noChangeShapeType="1"/>
                </p:cNvSpPr>
                <p:nvPr/>
              </p:nvSpPr>
              <p:spPr bwMode="auto">
                <a:xfrm>
                  <a:off x="3409" y="3558"/>
                  <a:ext cx="49" cy="17"/>
                </a:xfrm>
                <a:prstGeom prst="line">
                  <a:avLst/>
                </a:prstGeom>
                <a:noFill/>
                <a:ln w="7938">
                  <a:solidFill>
                    <a:srgbClr val="00FFFF"/>
                  </a:solidFill>
                  <a:round/>
                  <a:headEnd/>
                  <a:tailEnd/>
                </a:ln>
              </p:spPr>
              <p:txBody>
                <a:bodyPr/>
                <a:lstStyle/>
                <a:p>
                  <a:endParaRPr lang="en-GB"/>
                </a:p>
              </p:txBody>
            </p:sp>
            <p:sp>
              <p:nvSpPr>
                <p:cNvPr id="60425" name="Line 235"/>
                <p:cNvSpPr>
                  <a:spLocks noChangeShapeType="1"/>
                </p:cNvSpPr>
                <p:nvPr/>
              </p:nvSpPr>
              <p:spPr bwMode="auto">
                <a:xfrm>
                  <a:off x="3458" y="3575"/>
                  <a:ext cx="55" cy="12"/>
                </a:xfrm>
                <a:prstGeom prst="line">
                  <a:avLst/>
                </a:prstGeom>
                <a:noFill/>
                <a:ln w="7938">
                  <a:solidFill>
                    <a:srgbClr val="00FFFF"/>
                  </a:solidFill>
                  <a:round/>
                  <a:headEnd/>
                  <a:tailEnd/>
                </a:ln>
              </p:spPr>
              <p:txBody>
                <a:bodyPr/>
                <a:lstStyle/>
                <a:p>
                  <a:endParaRPr lang="en-GB"/>
                </a:p>
              </p:txBody>
            </p:sp>
            <p:sp>
              <p:nvSpPr>
                <p:cNvPr id="60426" name="Line 236"/>
                <p:cNvSpPr>
                  <a:spLocks noChangeShapeType="1"/>
                </p:cNvSpPr>
                <p:nvPr/>
              </p:nvSpPr>
              <p:spPr bwMode="auto">
                <a:xfrm>
                  <a:off x="3513" y="3587"/>
                  <a:ext cx="54" cy="11"/>
                </a:xfrm>
                <a:prstGeom prst="line">
                  <a:avLst/>
                </a:prstGeom>
                <a:noFill/>
                <a:ln w="7938">
                  <a:solidFill>
                    <a:srgbClr val="00FFFF"/>
                  </a:solidFill>
                  <a:round/>
                  <a:headEnd/>
                  <a:tailEnd/>
                </a:ln>
              </p:spPr>
              <p:txBody>
                <a:bodyPr/>
                <a:lstStyle/>
                <a:p>
                  <a:endParaRPr lang="en-GB"/>
                </a:p>
              </p:txBody>
            </p:sp>
            <p:sp>
              <p:nvSpPr>
                <p:cNvPr id="60427" name="Line 237"/>
                <p:cNvSpPr>
                  <a:spLocks noChangeShapeType="1"/>
                </p:cNvSpPr>
                <p:nvPr/>
              </p:nvSpPr>
              <p:spPr bwMode="auto">
                <a:xfrm>
                  <a:off x="3567" y="3598"/>
                  <a:ext cx="49" cy="6"/>
                </a:xfrm>
                <a:prstGeom prst="line">
                  <a:avLst/>
                </a:prstGeom>
                <a:noFill/>
                <a:ln w="7938">
                  <a:solidFill>
                    <a:srgbClr val="00FFFF"/>
                  </a:solidFill>
                  <a:round/>
                  <a:headEnd/>
                  <a:tailEnd/>
                </a:ln>
              </p:spPr>
              <p:txBody>
                <a:bodyPr/>
                <a:lstStyle/>
                <a:p>
                  <a:endParaRPr lang="en-GB"/>
                </a:p>
              </p:txBody>
            </p:sp>
            <p:sp>
              <p:nvSpPr>
                <p:cNvPr id="60428" name="Line 238"/>
                <p:cNvSpPr>
                  <a:spLocks noChangeShapeType="1"/>
                </p:cNvSpPr>
                <p:nvPr/>
              </p:nvSpPr>
              <p:spPr bwMode="auto">
                <a:xfrm>
                  <a:off x="3616" y="3604"/>
                  <a:ext cx="54" cy="6"/>
                </a:xfrm>
                <a:prstGeom prst="line">
                  <a:avLst/>
                </a:prstGeom>
                <a:noFill/>
                <a:ln w="7938">
                  <a:solidFill>
                    <a:srgbClr val="00FFFF"/>
                  </a:solidFill>
                  <a:round/>
                  <a:headEnd/>
                  <a:tailEnd/>
                </a:ln>
              </p:spPr>
              <p:txBody>
                <a:bodyPr/>
                <a:lstStyle/>
                <a:p>
                  <a:endParaRPr lang="en-GB"/>
                </a:p>
              </p:txBody>
            </p:sp>
            <p:sp>
              <p:nvSpPr>
                <p:cNvPr id="60429" name="Line 239"/>
                <p:cNvSpPr>
                  <a:spLocks noChangeShapeType="1"/>
                </p:cNvSpPr>
                <p:nvPr/>
              </p:nvSpPr>
              <p:spPr bwMode="auto">
                <a:xfrm>
                  <a:off x="3670" y="3610"/>
                  <a:ext cx="55" cy="5"/>
                </a:xfrm>
                <a:prstGeom prst="line">
                  <a:avLst/>
                </a:prstGeom>
                <a:noFill/>
                <a:ln w="7938">
                  <a:solidFill>
                    <a:srgbClr val="00FFFF"/>
                  </a:solidFill>
                  <a:round/>
                  <a:headEnd/>
                  <a:tailEnd/>
                </a:ln>
              </p:spPr>
              <p:txBody>
                <a:bodyPr/>
                <a:lstStyle/>
                <a:p>
                  <a:endParaRPr lang="en-GB"/>
                </a:p>
              </p:txBody>
            </p:sp>
            <p:sp>
              <p:nvSpPr>
                <p:cNvPr id="60430" name="Line 240"/>
                <p:cNvSpPr>
                  <a:spLocks noChangeShapeType="1"/>
                </p:cNvSpPr>
                <p:nvPr/>
              </p:nvSpPr>
              <p:spPr bwMode="auto">
                <a:xfrm>
                  <a:off x="3725" y="3615"/>
                  <a:ext cx="49" cy="1"/>
                </a:xfrm>
                <a:prstGeom prst="line">
                  <a:avLst/>
                </a:prstGeom>
                <a:noFill/>
                <a:ln w="7938">
                  <a:solidFill>
                    <a:srgbClr val="00FFFF"/>
                  </a:solidFill>
                  <a:round/>
                  <a:headEnd/>
                  <a:tailEnd/>
                </a:ln>
              </p:spPr>
              <p:txBody>
                <a:bodyPr/>
                <a:lstStyle/>
                <a:p>
                  <a:endParaRPr lang="en-GB"/>
                </a:p>
              </p:txBody>
            </p:sp>
            <p:sp>
              <p:nvSpPr>
                <p:cNvPr id="60431" name="Line 241"/>
                <p:cNvSpPr>
                  <a:spLocks noChangeShapeType="1"/>
                </p:cNvSpPr>
                <p:nvPr/>
              </p:nvSpPr>
              <p:spPr bwMode="auto">
                <a:xfrm>
                  <a:off x="3774" y="3615"/>
                  <a:ext cx="54" cy="1"/>
                </a:xfrm>
                <a:prstGeom prst="line">
                  <a:avLst/>
                </a:prstGeom>
                <a:noFill/>
                <a:ln w="7938">
                  <a:solidFill>
                    <a:srgbClr val="00FFFF"/>
                  </a:solidFill>
                  <a:round/>
                  <a:headEnd/>
                  <a:tailEnd/>
                </a:ln>
              </p:spPr>
              <p:txBody>
                <a:bodyPr/>
                <a:lstStyle/>
                <a:p>
                  <a:endParaRPr lang="en-GB"/>
                </a:p>
              </p:txBody>
            </p:sp>
            <p:sp>
              <p:nvSpPr>
                <p:cNvPr id="60432" name="Freeform 242"/>
                <p:cNvSpPr>
                  <a:spLocks/>
                </p:cNvSpPr>
                <p:nvPr/>
              </p:nvSpPr>
              <p:spPr bwMode="auto">
                <a:xfrm>
                  <a:off x="3828" y="3615"/>
                  <a:ext cx="55" cy="6"/>
                </a:xfrm>
                <a:custGeom>
                  <a:avLst/>
                  <a:gdLst>
                    <a:gd name="T0" fmla="*/ 0 w 55"/>
                    <a:gd name="T1" fmla="*/ 0 h 6"/>
                    <a:gd name="T2" fmla="*/ 27 w 55"/>
                    <a:gd name="T3" fmla="*/ 0 h 6"/>
                    <a:gd name="T4" fmla="*/ 55 w 55"/>
                    <a:gd name="T5" fmla="*/ 6 h 6"/>
                    <a:gd name="T6" fmla="*/ 0 60000 65536"/>
                    <a:gd name="T7" fmla="*/ 0 60000 65536"/>
                    <a:gd name="T8" fmla="*/ 0 60000 65536"/>
                    <a:gd name="T9" fmla="*/ 0 w 55"/>
                    <a:gd name="T10" fmla="*/ 0 h 6"/>
                    <a:gd name="T11" fmla="*/ 55 w 55"/>
                    <a:gd name="T12" fmla="*/ 6 h 6"/>
                  </a:gdLst>
                  <a:ahLst/>
                  <a:cxnLst>
                    <a:cxn ang="T6">
                      <a:pos x="T0" y="T1"/>
                    </a:cxn>
                    <a:cxn ang="T7">
                      <a:pos x="T2" y="T3"/>
                    </a:cxn>
                    <a:cxn ang="T8">
                      <a:pos x="T4" y="T5"/>
                    </a:cxn>
                  </a:cxnLst>
                  <a:rect l="T9" t="T10" r="T11" b="T12"/>
                  <a:pathLst>
                    <a:path w="55" h="6">
                      <a:moveTo>
                        <a:pt x="0" y="0"/>
                      </a:moveTo>
                      <a:lnTo>
                        <a:pt x="27" y="0"/>
                      </a:lnTo>
                      <a:lnTo>
                        <a:pt x="55" y="6"/>
                      </a:lnTo>
                    </a:path>
                  </a:pathLst>
                </a:custGeom>
                <a:noFill/>
                <a:ln w="7938">
                  <a:solidFill>
                    <a:srgbClr val="00FFFF"/>
                  </a:solidFill>
                  <a:round/>
                  <a:headEnd/>
                  <a:tailEnd/>
                </a:ln>
              </p:spPr>
              <p:txBody>
                <a:bodyPr/>
                <a:lstStyle/>
                <a:p>
                  <a:endParaRPr lang="en-GB"/>
                </a:p>
              </p:txBody>
            </p:sp>
            <p:sp>
              <p:nvSpPr>
                <p:cNvPr id="60433" name="Line 243"/>
                <p:cNvSpPr>
                  <a:spLocks noChangeShapeType="1"/>
                </p:cNvSpPr>
                <p:nvPr/>
              </p:nvSpPr>
              <p:spPr bwMode="auto">
                <a:xfrm>
                  <a:off x="3883" y="3621"/>
                  <a:ext cx="49" cy="1"/>
                </a:xfrm>
                <a:prstGeom prst="line">
                  <a:avLst/>
                </a:prstGeom>
                <a:noFill/>
                <a:ln w="7938">
                  <a:solidFill>
                    <a:srgbClr val="00FFFF"/>
                  </a:solidFill>
                  <a:round/>
                  <a:headEnd/>
                  <a:tailEnd/>
                </a:ln>
              </p:spPr>
              <p:txBody>
                <a:bodyPr/>
                <a:lstStyle/>
                <a:p>
                  <a:endParaRPr lang="en-GB"/>
                </a:p>
              </p:txBody>
            </p:sp>
            <p:sp>
              <p:nvSpPr>
                <p:cNvPr id="60434" name="Line 244"/>
                <p:cNvSpPr>
                  <a:spLocks noChangeShapeType="1"/>
                </p:cNvSpPr>
                <p:nvPr/>
              </p:nvSpPr>
              <p:spPr bwMode="auto">
                <a:xfrm>
                  <a:off x="3932" y="3621"/>
                  <a:ext cx="54" cy="1"/>
                </a:xfrm>
                <a:prstGeom prst="line">
                  <a:avLst/>
                </a:prstGeom>
                <a:noFill/>
                <a:ln w="7938">
                  <a:solidFill>
                    <a:srgbClr val="00FFFF"/>
                  </a:solidFill>
                  <a:round/>
                  <a:headEnd/>
                  <a:tailEnd/>
                </a:ln>
              </p:spPr>
              <p:txBody>
                <a:bodyPr/>
                <a:lstStyle/>
                <a:p>
                  <a:endParaRPr lang="en-GB"/>
                </a:p>
              </p:txBody>
            </p:sp>
            <p:sp>
              <p:nvSpPr>
                <p:cNvPr id="60435" name="Line 245"/>
                <p:cNvSpPr>
                  <a:spLocks noChangeShapeType="1"/>
                </p:cNvSpPr>
                <p:nvPr/>
              </p:nvSpPr>
              <p:spPr bwMode="auto">
                <a:xfrm flipV="1">
                  <a:off x="1358" y="3592"/>
                  <a:ext cx="54" cy="6"/>
                </a:xfrm>
                <a:prstGeom prst="line">
                  <a:avLst/>
                </a:prstGeom>
                <a:noFill/>
                <a:ln w="7938">
                  <a:solidFill>
                    <a:srgbClr val="800080"/>
                  </a:solidFill>
                  <a:round/>
                  <a:headEnd/>
                  <a:tailEnd/>
                </a:ln>
              </p:spPr>
              <p:txBody>
                <a:bodyPr/>
                <a:lstStyle/>
                <a:p>
                  <a:endParaRPr lang="en-GB"/>
                </a:p>
              </p:txBody>
            </p:sp>
            <p:sp>
              <p:nvSpPr>
                <p:cNvPr id="60436" name="Line 246"/>
                <p:cNvSpPr>
                  <a:spLocks noChangeShapeType="1"/>
                </p:cNvSpPr>
                <p:nvPr/>
              </p:nvSpPr>
              <p:spPr bwMode="auto">
                <a:xfrm flipV="1">
                  <a:off x="1412" y="3587"/>
                  <a:ext cx="49" cy="5"/>
                </a:xfrm>
                <a:prstGeom prst="line">
                  <a:avLst/>
                </a:prstGeom>
                <a:noFill/>
                <a:ln w="7938">
                  <a:solidFill>
                    <a:srgbClr val="800080"/>
                  </a:solidFill>
                  <a:round/>
                  <a:headEnd/>
                  <a:tailEnd/>
                </a:ln>
              </p:spPr>
              <p:txBody>
                <a:bodyPr/>
                <a:lstStyle/>
                <a:p>
                  <a:endParaRPr lang="en-GB"/>
                </a:p>
              </p:txBody>
            </p:sp>
            <p:sp>
              <p:nvSpPr>
                <p:cNvPr id="60437" name="Line 247"/>
                <p:cNvSpPr>
                  <a:spLocks noChangeShapeType="1"/>
                </p:cNvSpPr>
                <p:nvPr/>
              </p:nvSpPr>
              <p:spPr bwMode="auto">
                <a:xfrm flipV="1">
                  <a:off x="1461" y="3581"/>
                  <a:ext cx="54" cy="6"/>
                </a:xfrm>
                <a:prstGeom prst="line">
                  <a:avLst/>
                </a:prstGeom>
                <a:noFill/>
                <a:ln w="7938">
                  <a:solidFill>
                    <a:srgbClr val="800080"/>
                  </a:solidFill>
                  <a:round/>
                  <a:headEnd/>
                  <a:tailEnd/>
                </a:ln>
              </p:spPr>
              <p:txBody>
                <a:bodyPr/>
                <a:lstStyle/>
                <a:p>
                  <a:endParaRPr lang="en-GB"/>
                </a:p>
              </p:txBody>
            </p:sp>
            <p:sp>
              <p:nvSpPr>
                <p:cNvPr id="60438" name="Line 248"/>
                <p:cNvSpPr>
                  <a:spLocks noChangeShapeType="1"/>
                </p:cNvSpPr>
                <p:nvPr/>
              </p:nvSpPr>
              <p:spPr bwMode="auto">
                <a:xfrm flipV="1">
                  <a:off x="1515" y="3575"/>
                  <a:ext cx="55" cy="6"/>
                </a:xfrm>
                <a:prstGeom prst="line">
                  <a:avLst/>
                </a:prstGeom>
                <a:noFill/>
                <a:ln w="7938">
                  <a:solidFill>
                    <a:srgbClr val="800080"/>
                  </a:solidFill>
                  <a:round/>
                  <a:headEnd/>
                  <a:tailEnd/>
                </a:ln>
              </p:spPr>
              <p:txBody>
                <a:bodyPr/>
                <a:lstStyle/>
                <a:p>
                  <a:endParaRPr lang="en-GB"/>
                </a:p>
              </p:txBody>
            </p:sp>
            <p:sp>
              <p:nvSpPr>
                <p:cNvPr id="60439" name="Line 249"/>
                <p:cNvSpPr>
                  <a:spLocks noChangeShapeType="1"/>
                </p:cNvSpPr>
                <p:nvPr/>
              </p:nvSpPr>
              <p:spPr bwMode="auto">
                <a:xfrm flipV="1">
                  <a:off x="1570" y="3564"/>
                  <a:ext cx="49" cy="11"/>
                </a:xfrm>
                <a:prstGeom prst="line">
                  <a:avLst/>
                </a:prstGeom>
                <a:noFill/>
                <a:ln w="7938">
                  <a:solidFill>
                    <a:srgbClr val="800080"/>
                  </a:solidFill>
                  <a:round/>
                  <a:headEnd/>
                  <a:tailEnd/>
                </a:ln>
              </p:spPr>
              <p:txBody>
                <a:bodyPr/>
                <a:lstStyle/>
                <a:p>
                  <a:endParaRPr lang="en-GB"/>
                </a:p>
              </p:txBody>
            </p:sp>
            <p:sp>
              <p:nvSpPr>
                <p:cNvPr id="60440" name="Line 250"/>
                <p:cNvSpPr>
                  <a:spLocks noChangeShapeType="1"/>
                </p:cNvSpPr>
                <p:nvPr/>
              </p:nvSpPr>
              <p:spPr bwMode="auto">
                <a:xfrm flipV="1">
                  <a:off x="1619" y="3552"/>
                  <a:ext cx="54" cy="12"/>
                </a:xfrm>
                <a:prstGeom prst="line">
                  <a:avLst/>
                </a:prstGeom>
                <a:noFill/>
                <a:ln w="7938">
                  <a:solidFill>
                    <a:srgbClr val="800080"/>
                  </a:solidFill>
                  <a:round/>
                  <a:headEnd/>
                  <a:tailEnd/>
                </a:ln>
              </p:spPr>
              <p:txBody>
                <a:bodyPr/>
                <a:lstStyle/>
                <a:p>
                  <a:endParaRPr lang="en-GB"/>
                </a:p>
              </p:txBody>
            </p:sp>
            <p:sp>
              <p:nvSpPr>
                <p:cNvPr id="60441" name="Line 251"/>
                <p:cNvSpPr>
                  <a:spLocks noChangeShapeType="1"/>
                </p:cNvSpPr>
                <p:nvPr/>
              </p:nvSpPr>
              <p:spPr bwMode="auto">
                <a:xfrm flipV="1">
                  <a:off x="1673" y="3546"/>
                  <a:ext cx="55" cy="6"/>
                </a:xfrm>
                <a:prstGeom prst="line">
                  <a:avLst/>
                </a:prstGeom>
                <a:noFill/>
                <a:ln w="7938">
                  <a:solidFill>
                    <a:srgbClr val="800080"/>
                  </a:solidFill>
                  <a:round/>
                  <a:headEnd/>
                  <a:tailEnd/>
                </a:ln>
              </p:spPr>
              <p:txBody>
                <a:bodyPr/>
                <a:lstStyle/>
                <a:p>
                  <a:endParaRPr lang="en-GB"/>
                </a:p>
              </p:txBody>
            </p:sp>
            <p:sp>
              <p:nvSpPr>
                <p:cNvPr id="60442" name="Line 252"/>
                <p:cNvSpPr>
                  <a:spLocks noChangeShapeType="1"/>
                </p:cNvSpPr>
                <p:nvPr/>
              </p:nvSpPr>
              <p:spPr bwMode="auto">
                <a:xfrm flipV="1">
                  <a:off x="1728" y="3535"/>
                  <a:ext cx="49" cy="11"/>
                </a:xfrm>
                <a:prstGeom prst="line">
                  <a:avLst/>
                </a:prstGeom>
                <a:noFill/>
                <a:ln w="7938">
                  <a:solidFill>
                    <a:srgbClr val="800080"/>
                  </a:solidFill>
                  <a:round/>
                  <a:headEnd/>
                  <a:tailEnd/>
                </a:ln>
              </p:spPr>
              <p:txBody>
                <a:bodyPr/>
                <a:lstStyle/>
                <a:p>
                  <a:endParaRPr lang="en-GB"/>
                </a:p>
              </p:txBody>
            </p:sp>
            <p:sp>
              <p:nvSpPr>
                <p:cNvPr id="60443" name="Freeform 253"/>
                <p:cNvSpPr>
                  <a:spLocks/>
                </p:cNvSpPr>
                <p:nvPr/>
              </p:nvSpPr>
              <p:spPr bwMode="auto">
                <a:xfrm>
                  <a:off x="1777" y="3518"/>
                  <a:ext cx="54" cy="17"/>
                </a:xfrm>
                <a:custGeom>
                  <a:avLst/>
                  <a:gdLst>
                    <a:gd name="T0" fmla="*/ 0 w 54"/>
                    <a:gd name="T1" fmla="*/ 17 h 17"/>
                    <a:gd name="T2" fmla="*/ 27 w 54"/>
                    <a:gd name="T3" fmla="*/ 6 h 17"/>
                    <a:gd name="T4" fmla="*/ 54 w 54"/>
                    <a:gd name="T5" fmla="*/ 0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17"/>
                      </a:moveTo>
                      <a:lnTo>
                        <a:pt x="27" y="6"/>
                      </a:lnTo>
                      <a:lnTo>
                        <a:pt x="54" y="0"/>
                      </a:lnTo>
                    </a:path>
                  </a:pathLst>
                </a:custGeom>
                <a:noFill/>
                <a:ln w="7938">
                  <a:solidFill>
                    <a:srgbClr val="800080"/>
                  </a:solidFill>
                  <a:round/>
                  <a:headEnd/>
                  <a:tailEnd/>
                </a:ln>
              </p:spPr>
              <p:txBody>
                <a:bodyPr/>
                <a:lstStyle/>
                <a:p>
                  <a:endParaRPr lang="en-GB"/>
                </a:p>
              </p:txBody>
            </p:sp>
            <p:sp>
              <p:nvSpPr>
                <p:cNvPr id="60444" name="Line 254"/>
                <p:cNvSpPr>
                  <a:spLocks noChangeShapeType="1"/>
                </p:cNvSpPr>
                <p:nvPr/>
              </p:nvSpPr>
              <p:spPr bwMode="auto">
                <a:xfrm flipV="1">
                  <a:off x="1831" y="3506"/>
                  <a:ext cx="54" cy="12"/>
                </a:xfrm>
                <a:prstGeom prst="line">
                  <a:avLst/>
                </a:prstGeom>
                <a:noFill/>
                <a:ln w="7938">
                  <a:solidFill>
                    <a:srgbClr val="800080"/>
                  </a:solidFill>
                  <a:round/>
                  <a:headEnd/>
                  <a:tailEnd/>
                </a:ln>
              </p:spPr>
              <p:txBody>
                <a:bodyPr/>
                <a:lstStyle/>
                <a:p>
                  <a:endParaRPr lang="en-GB"/>
                </a:p>
              </p:txBody>
            </p:sp>
            <p:sp>
              <p:nvSpPr>
                <p:cNvPr id="60445" name="Line 255"/>
                <p:cNvSpPr>
                  <a:spLocks noChangeShapeType="1"/>
                </p:cNvSpPr>
                <p:nvPr/>
              </p:nvSpPr>
              <p:spPr bwMode="auto">
                <a:xfrm flipV="1">
                  <a:off x="1885" y="3495"/>
                  <a:ext cx="49" cy="11"/>
                </a:xfrm>
                <a:prstGeom prst="line">
                  <a:avLst/>
                </a:prstGeom>
                <a:noFill/>
                <a:ln w="7938">
                  <a:solidFill>
                    <a:srgbClr val="800080"/>
                  </a:solidFill>
                  <a:round/>
                  <a:headEnd/>
                  <a:tailEnd/>
                </a:ln>
              </p:spPr>
              <p:txBody>
                <a:bodyPr/>
                <a:lstStyle/>
                <a:p>
                  <a:endParaRPr lang="en-GB"/>
                </a:p>
              </p:txBody>
            </p:sp>
            <p:sp>
              <p:nvSpPr>
                <p:cNvPr id="60446" name="Line 256"/>
                <p:cNvSpPr>
                  <a:spLocks noChangeShapeType="1"/>
                </p:cNvSpPr>
                <p:nvPr/>
              </p:nvSpPr>
              <p:spPr bwMode="auto">
                <a:xfrm flipV="1">
                  <a:off x="1934" y="3478"/>
                  <a:ext cx="55" cy="17"/>
                </a:xfrm>
                <a:prstGeom prst="line">
                  <a:avLst/>
                </a:prstGeom>
                <a:noFill/>
                <a:ln w="7938">
                  <a:solidFill>
                    <a:srgbClr val="800080"/>
                  </a:solidFill>
                  <a:round/>
                  <a:headEnd/>
                  <a:tailEnd/>
                </a:ln>
              </p:spPr>
              <p:txBody>
                <a:bodyPr/>
                <a:lstStyle/>
                <a:p>
                  <a:endParaRPr lang="en-GB"/>
                </a:p>
              </p:txBody>
            </p:sp>
            <p:sp>
              <p:nvSpPr>
                <p:cNvPr id="60447" name="Line 257"/>
                <p:cNvSpPr>
                  <a:spLocks noChangeShapeType="1"/>
                </p:cNvSpPr>
                <p:nvPr/>
              </p:nvSpPr>
              <p:spPr bwMode="auto">
                <a:xfrm flipV="1">
                  <a:off x="1989" y="3460"/>
                  <a:ext cx="54" cy="18"/>
                </a:xfrm>
                <a:prstGeom prst="line">
                  <a:avLst/>
                </a:prstGeom>
                <a:noFill/>
                <a:ln w="7938">
                  <a:solidFill>
                    <a:srgbClr val="800080"/>
                  </a:solidFill>
                  <a:round/>
                  <a:headEnd/>
                  <a:tailEnd/>
                </a:ln>
              </p:spPr>
              <p:txBody>
                <a:bodyPr/>
                <a:lstStyle/>
                <a:p>
                  <a:endParaRPr lang="en-GB"/>
                </a:p>
              </p:txBody>
            </p:sp>
            <p:sp>
              <p:nvSpPr>
                <p:cNvPr id="60448" name="Line 258"/>
                <p:cNvSpPr>
                  <a:spLocks noChangeShapeType="1"/>
                </p:cNvSpPr>
                <p:nvPr/>
              </p:nvSpPr>
              <p:spPr bwMode="auto">
                <a:xfrm flipV="1">
                  <a:off x="2043" y="3449"/>
                  <a:ext cx="49" cy="11"/>
                </a:xfrm>
                <a:prstGeom prst="line">
                  <a:avLst/>
                </a:prstGeom>
                <a:noFill/>
                <a:ln w="7938">
                  <a:solidFill>
                    <a:srgbClr val="800080"/>
                  </a:solidFill>
                  <a:round/>
                  <a:headEnd/>
                  <a:tailEnd/>
                </a:ln>
              </p:spPr>
              <p:txBody>
                <a:bodyPr/>
                <a:lstStyle/>
                <a:p>
                  <a:endParaRPr lang="en-GB"/>
                </a:p>
              </p:txBody>
            </p:sp>
            <p:sp>
              <p:nvSpPr>
                <p:cNvPr id="60449" name="Line 259"/>
                <p:cNvSpPr>
                  <a:spLocks noChangeShapeType="1"/>
                </p:cNvSpPr>
                <p:nvPr/>
              </p:nvSpPr>
              <p:spPr bwMode="auto">
                <a:xfrm flipV="1">
                  <a:off x="2092" y="3432"/>
                  <a:ext cx="55" cy="17"/>
                </a:xfrm>
                <a:prstGeom prst="line">
                  <a:avLst/>
                </a:prstGeom>
                <a:noFill/>
                <a:ln w="7938">
                  <a:solidFill>
                    <a:srgbClr val="800080"/>
                  </a:solidFill>
                  <a:round/>
                  <a:headEnd/>
                  <a:tailEnd/>
                </a:ln>
              </p:spPr>
              <p:txBody>
                <a:bodyPr/>
                <a:lstStyle/>
                <a:p>
                  <a:endParaRPr lang="en-GB"/>
                </a:p>
              </p:txBody>
            </p:sp>
            <p:sp>
              <p:nvSpPr>
                <p:cNvPr id="60450" name="Line 260"/>
                <p:cNvSpPr>
                  <a:spLocks noChangeShapeType="1"/>
                </p:cNvSpPr>
                <p:nvPr/>
              </p:nvSpPr>
              <p:spPr bwMode="auto">
                <a:xfrm flipV="1">
                  <a:off x="2147" y="3414"/>
                  <a:ext cx="54" cy="18"/>
                </a:xfrm>
                <a:prstGeom prst="line">
                  <a:avLst/>
                </a:prstGeom>
                <a:noFill/>
                <a:ln w="7938">
                  <a:solidFill>
                    <a:srgbClr val="800080"/>
                  </a:solidFill>
                  <a:round/>
                  <a:headEnd/>
                  <a:tailEnd/>
                </a:ln>
              </p:spPr>
              <p:txBody>
                <a:bodyPr/>
                <a:lstStyle/>
                <a:p>
                  <a:endParaRPr lang="en-GB"/>
                </a:p>
              </p:txBody>
            </p:sp>
            <p:sp>
              <p:nvSpPr>
                <p:cNvPr id="60451" name="Line 261"/>
                <p:cNvSpPr>
                  <a:spLocks noChangeShapeType="1"/>
                </p:cNvSpPr>
                <p:nvPr/>
              </p:nvSpPr>
              <p:spPr bwMode="auto">
                <a:xfrm flipV="1">
                  <a:off x="2201" y="3403"/>
                  <a:ext cx="49" cy="11"/>
                </a:xfrm>
                <a:prstGeom prst="line">
                  <a:avLst/>
                </a:prstGeom>
                <a:noFill/>
                <a:ln w="7938">
                  <a:solidFill>
                    <a:srgbClr val="800080"/>
                  </a:solidFill>
                  <a:round/>
                  <a:headEnd/>
                  <a:tailEnd/>
                </a:ln>
              </p:spPr>
              <p:txBody>
                <a:bodyPr/>
                <a:lstStyle/>
                <a:p>
                  <a:endParaRPr lang="en-GB"/>
                </a:p>
              </p:txBody>
            </p:sp>
            <p:sp>
              <p:nvSpPr>
                <p:cNvPr id="60452" name="Line 262"/>
                <p:cNvSpPr>
                  <a:spLocks noChangeShapeType="1"/>
                </p:cNvSpPr>
                <p:nvPr/>
              </p:nvSpPr>
              <p:spPr bwMode="auto">
                <a:xfrm flipV="1">
                  <a:off x="2250" y="3391"/>
                  <a:ext cx="54" cy="12"/>
                </a:xfrm>
                <a:prstGeom prst="line">
                  <a:avLst/>
                </a:prstGeom>
                <a:noFill/>
                <a:ln w="7938">
                  <a:solidFill>
                    <a:srgbClr val="800080"/>
                  </a:solidFill>
                  <a:round/>
                  <a:headEnd/>
                  <a:tailEnd/>
                </a:ln>
              </p:spPr>
              <p:txBody>
                <a:bodyPr/>
                <a:lstStyle/>
                <a:p>
                  <a:endParaRPr lang="en-GB"/>
                </a:p>
              </p:txBody>
            </p:sp>
            <p:sp>
              <p:nvSpPr>
                <p:cNvPr id="60453" name="Freeform 263"/>
                <p:cNvSpPr>
                  <a:spLocks/>
                </p:cNvSpPr>
                <p:nvPr/>
              </p:nvSpPr>
              <p:spPr bwMode="auto">
                <a:xfrm>
                  <a:off x="2304" y="3374"/>
                  <a:ext cx="55" cy="17"/>
                </a:xfrm>
                <a:custGeom>
                  <a:avLst/>
                  <a:gdLst>
                    <a:gd name="T0" fmla="*/ 0 w 55"/>
                    <a:gd name="T1" fmla="*/ 17 h 17"/>
                    <a:gd name="T2" fmla="*/ 28 w 55"/>
                    <a:gd name="T3" fmla="*/ 6 h 17"/>
                    <a:gd name="T4" fmla="*/ 55 w 55"/>
                    <a:gd name="T5" fmla="*/ 0 h 17"/>
                    <a:gd name="T6" fmla="*/ 0 60000 65536"/>
                    <a:gd name="T7" fmla="*/ 0 60000 65536"/>
                    <a:gd name="T8" fmla="*/ 0 60000 65536"/>
                    <a:gd name="T9" fmla="*/ 0 w 55"/>
                    <a:gd name="T10" fmla="*/ 0 h 17"/>
                    <a:gd name="T11" fmla="*/ 55 w 55"/>
                    <a:gd name="T12" fmla="*/ 17 h 17"/>
                  </a:gdLst>
                  <a:ahLst/>
                  <a:cxnLst>
                    <a:cxn ang="T6">
                      <a:pos x="T0" y="T1"/>
                    </a:cxn>
                    <a:cxn ang="T7">
                      <a:pos x="T2" y="T3"/>
                    </a:cxn>
                    <a:cxn ang="T8">
                      <a:pos x="T4" y="T5"/>
                    </a:cxn>
                  </a:cxnLst>
                  <a:rect l="T9" t="T10" r="T11" b="T12"/>
                  <a:pathLst>
                    <a:path w="55" h="17">
                      <a:moveTo>
                        <a:pt x="0" y="17"/>
                      </a:moveTo>
                      <a:lnTo>
                        <a:pt x="28" y="6"/>
                      </a:lnTo>
                      <a:lnTo>
                        <a:pt x="55" y="0"/>
                      </a:lnTo>
                    </a:path>
                  </a:pathLst>
                </a:custGeom>
                <a:noFill/>
                <a:ln w="7938">
                  <a:solidFill>
                    <a:srgbClr val="800080"/>
                  </a:solidFill>
                  <a:round/>
                  <a:headEnd/>
                  <a:tailEnd/>
                </a:ln>
              </p:spPr>
              <p:txBody>
                <a:bodyPr/>
                <a:lstStyle/>
                <a:p>
                  <a:endParaRPr lang="en-GB"/>
                </a:p>
              </p:txBody>
            </p:sp>
            <p:sp>
              <p:nvSpPr>
                <p:cNvPr id="60454" name="Line 264"/>
                <p:cNvSpPr>
                  <a:spLocks noChangeShapeType="1"/>
                </p:cNvSpPr>
                <p:nvPr/>
              </p:nvSpPr>
              <p:spPr bwMode="auto">
                <a:xfrm flipV="1">
                  <a:off x="2359" y="3363"/>
                  <a:ext cx="49" cy="11"/>
                </a:xfrm>
                <a:prstGeom prst="line">
                  <a:avLst/>
                </a:prstGeom>
                <a:noFill/>
                <a:ln w="7938">
                  <a:solidFill>
                    <a:srgbClr val="800080"/>
                  </a:solidFill>
                  <a:round/>
                  <a:headEnd/>
                  <a:tailEnd/>
                </a:ln>
              </p:spPr>
              <p:txBody>
                <a:bodyPr/>
                <a:lstStyle/>
                <a:p>
                  <a:endParaRPr lang="en-GB"/>
                </a:p>
              </p:txBody>
            </p:sp>
            <p:sp>
              <p:nvSpPr>
                <p:cNvPr id="60455" name="Line 265"/>
                <p:cNvSpPr>
                  <a:spLocks noChangeShapeType="1"/>
                </p:cNvSpPr>
                <p:nvPr/>
              </p:nvSpPr>
              <p:spPr bwMode="auto">
                <a:xfrm flipV="1">
                  <a:off x="2408" y="3357"/>
                  <a:ext cx="54" cy="6"/>
                </a:xfrm>
                <a:prstGeom prst="line">
                  <a:avLst/>
                </a:prstGeom>
                <a:noFill/>
                <a:ln w="7938">
                  <a:solidFill>
                    <a:srgbClr val="800080"/>
                  </a:solidFill>
                  <a:round/>
                  <a:headEnd/>
                  <a:tailEnd/>
                </a:ln>
              </p:spPr>
              <p:txBody>
                <a:bodyPr/>
                <a:lstStyle/>
                <a:p>
                  <a:endParaRPr lang="en-GB"/>
                </a:p>
              </p:txBody>
            </p:sp>
            <p:sp>
              <p:nvSpPr>
                <p:cNvPr id="60456" name="Freeform 266"/>
                <p:cNvSpPr>
                  <a:spLocks/>
                </p:cNvSpPr>
                <p:nvPr/>
              </p:nvSpPr>
              <p:spPr bwMode="auto">
                <a:xfrm>
                  <a:off x="2462" y="3345"/>
                  <a:ext cx="55" cy="12"/>
                </a:xfrm>
                <a:custGeom>
                  <a:avLst/>
                  <a:gdLst>
                    <a:gd name="T0" fmla="*/ 0 w 55"/>
                    <a:gd name="T1" fmla="*/ 12 h 12"/>
                    <a:gd name="T2" fmla="*/ 28 w 55"/>
                    <a:gd name="T3" fmla="*/ 6 h 12"/>
                    <a:gd name="T4" fmla="*/ 55 w 55"/>
                    <a:gd name="T5" fmla="*/ 0 h 12"/>
                    <a:gd name="T6" fmla="*/ 0 60000 65536"/>
                    <a:gd name="T7" fmla="*/ 0 60000 65536"/>
                    <a:gd name="T8" fmla="*/ 0 60000 65536"/>
                    <a:gd name="T9" fmla="*/ 0 w 55"/>
                    <a:gd name="T10" fmla="*/ 0 h 12"/>
                    <a:gd name="T11" fmla="*/ 55 w 55"/>
                    <a:gd name="T12" fmla="*/ 12 h 12"/>
                  </a:gdLst>
                  <a:ahLst/>
                  <a:cxnLst>
                    <a:cxn ang="T6">
                      <a:pos x="T0" y="T1"/>
                    </a:cxn>
                    <a:cxn ang="T7">
                      <a:pos x="T2" y="T3"/>
                    </a:cxn>
                    <a:cxn ang="T8">
                      <a:pos x="T4" y="T5"/>
                    </a:cxn>
                  </a:cxnLst>
                  <a:rect l="T9" t="T10" r="T11" b="T12"/>
                  <a:pathLst>
                    <a:path w="55" h="12">
                      <a:moveTo>
                        <a:pt x="0" y="12"/>
                      </a:moveTo>
                      <a:lnTo>
                        <a:pt x="28" y="6"/>
                      </a:lnTo>
                      <a:lnTo>
                        <a:pt x="55" y="0"/>
                      </a:lnTo>
                    </a:path>
                  </a:pathLst>
                </a:custGeom>
                <a:noFill/>
                <a:ln w="7938">
                  <a:solidFill>
                    <a:srgbClr val="800080"/>
                  </a:solidFill>
                  <a:round/>
                  <a:headEnd/>
                  <a:tailEnd/>
                </a:ln>
              </p:spPr>
              <p:txBody>
                <a:bodyPr/>
                <a:lstStyle/>
                <a:p>
                  <a:endParaRPr lang="en-GB"/>
                </a:p>
              </p:txBody>
            </p:sp>
            <p:sp>
              <p:nvSpPr>
                <p:cNvPr id="60457" name="Freeform 267"/>
                <p:cNvSpPr>
                  <a:spLocks/>
                </p:cNvSpPr>
                <p:nvPr/>
              </p:nvSpPr>
              <p:spPr bwMode="auto">
                <a:xfrm>
                  <a:off x="2517" y="3345"/>
                  <a:ext cx="49" cy="1"/>
                </a:xfrm>
                <a:custGeom>
                  <a:avLst/>
                  <a:gdLst>
                    <a:gd name="T0" fmla="*/ 0 w 49"/>
                    <a:gd name="T1" fmla="*/ 0 h 1"/>
                    <a:gd name="T2" fmla="*/ 21 w 49"/>
                    <a:gd name="T3" fmla="*/ 0 h 1"/>
                    <a:gd name="T4" fmla="*/ 49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21" y="0"/>
                      </a:lnTo>
                      <a:lnTo>
                        <a:pt x="49" y="0"/>
                      </a:lnTo>
                    </a:path>
                  </a:pathLst>
                </a:custGeom>
                <a:noFill/>
                <a:ln w="7938">
                  <a:solidFill>
                    <a:srgbClr val="800080"/>
                  </a:solidFill>
                  <a:round/>
                  <a:headEnd/>
                  <a:tailEnd/>
                </a:ln>
              </p:spPr>
              <p:txBody>
                <a:bodyPr/>
                <a:lstStyle/>
                <a:p>
                  <a:endParaRPr lang="en-GB"/>
                </a:p>
              </p:txBody>
            </p:sp>
            <p:sp>
              <p:nvSpPr>
                <p:cNvPr id="60458" name="Freeform 268"/>
                <p:cNvSpPr>
                  <a:spLocks/>
                </p:cNvSpPr>
                <p:nvPr/>
              </p:nvSpPr>
              <p:spPr bwMode="auto">
                <a:xfrm>
                  <a:off x="2566" y="3340"/>
                  <a:ext cx="54" cy="5"/>
                </a:xfrm>
                <a:custGeom>
                  <a:avLst/>
                  <a:gdLst>
                    <a:gd name="T0" fmla="*/ 0 w 54"/>
                    <a:gd name="T1" fmla="*/ 5 h 5"/>
                    <a:gd name="T2" fmla="*/ 27 w 54"/>
                    <a:gd name="T3" fmla="*/ 0 h 5"/>
                    <a:gd name="T4" fmla="*/ 54 w 54"/>
                    <a:gd name="T5" fmla="*/ 0 h 5"/>
                    <a:gd name="T6" fmla="*/ 0 60000 65536"/>
                    <a:gd name="T7" fmla="*/ 0 60000 65536"/>
                    <a:gd name="T8" fmla="*/ 0 60000 65536"/>
                    <a:gd name="T9" fmla="*/ 0 w 54"/>
                    <a:gd name="T10" fmla="*/ 0 h 5"/>
                    <a:gd name="T11" fmla="*/ 54 w 54"/>
                    <a:gd name="T12" fmla="*/ 5 h 5"/>
                  </a:gdLst>
                  <a:ahLst/>
                  <a:cxnLst>
                    <a:cxn ang="T6">
                      <a:pos x="T0" y="T1"/>
                    </a:cxn>
                    <a:cxn ang="T7">
                      <a:pos x="T2" y="T3"/>
                    </a:cxn>
                    <a:cxn ang="T8">
                      <a:pos x="T4" y="T5"/>
                    </a:cxn>
                  </a:cxnLst>
                  <a:rect l="T9" t="T10" r="T11" b="T12"/>
                  <a:pathLst>
                    <a:path w="54" h="5">
                      <a:moveTo>
                        <a:pt x="0" y="5"/>
                      </a:moveTo>
                      <a:lnTo>
                        <a:pt x="27" y="0"/>
                      </a:lnTo>
                      <a:lnTo>
                        <a:pt x="54" y="0"/>
                      </a:lnTo>
                    </a:path>
                  </a:pathLst>
                </a:custGeom>
                <a:noFill/>
                <a:ln w="7938">
                  <a:solidFill>
                    <a:srgbClr val="800080"/>
                  </a:solidFill>
                  <a:round/>
                  <a:headEnd/>
                  <a:tailEnd/>
                </a:ln>
              </p:spPr>
              <p:txBody>
                <a:bodyPr/>
                <a:lstStyle/>
                <a:p>
                  <a:endParaRPr lang="en-GB"/>
                </a:p>
              </p:txBody>
            </p:sp>
            <p:sp>
              <p:nvSpPr>
                <p:cNvPr id="60459" name="Line 269"/>
                <p:cNvSpPr>
                  <a:spLocks noChangeShapeType="1"/>
                </p:cNvSpPr>
                <p:nvPr/>
              </p:nvSpPr>
              <p:spPr bwMode="auto">
                <a:xfrm>
                  <a:off x="2620" y="3340"/>
                  <a:ext cx="55" cy="1"/>
                </a:xfrm>
                <a:prstGeom prst="line">
                  <a:avLst/>
                </a:prstGeom>
                <a:noFill/>
                <a:ln w="7938">
                  <a:solidFill>
                    <a:srgbClr val="800080"/>
                  </a:solidFill>
                  <a:round/>
                  <a:headEnd/>
                  <a:tailEnd/>
                </a:ln>
              </p:spPr>
              <p:txBody>
                <a:bodyPr/>
                <a:lstStyle/>
                <a:p>
                  <a:endParaRPr lang="en-GB"/>
                </a:p>
              </p:txBody>
            </p:sp>
            <p:sp>
              <p:nvSpPr>
                <p:cNvPr id="60460" name="Line 270"/>
                <p:cNvSpPr>
                  <a:spLocks noChangeShapeType="1"/>
                </p:cNvSpPr>
                <p:nvPr/>
              </p:nvSpPr>
              <p:spPr bwMode="auto">
                <a:xfrm>
                  <a:off x="2675" y="3340"/>
                  <a:ext cx="48" cy="1"/>
                </a:xfrm>
                <a:prstGeom prst="line">
                  <a:avLst/>
                </a:prstGeom>
                <a:noFill/>
                <a:ln w="7938">
                  <a:solidFill>
                    <a:srgbClr val="800080"/>
                  </a:solidFill>
                  <a:round/>
                  <a:headEnd/>
                  <a:tailEnd/>
                </a:ln>
              </p:spPr>
              <p:txBody>
                <a:bodyPr/>
                <a:lstStyle/>
                <a:p>
                  <a:endParaRPr lang="en-GB"/>
                </a:p>
              </p:txBody>
            </p:sp>
            <p:sp>
              <p:nvSpPr>
                <p:cNvPr id="60461" name="Freeform 271"/>
                <p:cNvSpPr>
                  <a:spLocks/>
                </p:cNvSpPr>
                <p:nvPr/>
              </p:nvSpPr>
              <p:spPr bwMode="auto">
                <a:xfrm>
                  <a:off x="2723" y="3340"/>
                  <a:ext cx="55" cy="5"/>
                </a:xfrm>
                <a:custGeom>
                  <a:avLst/>
                  <a:gdLst>
                    <a:gd name="T0" fmla="*/ 0 w 55"/>
                    <a:gd name="T1" fmla="*/ 0 h 5"/>
                    <a:gd name="T2" fmla="*/ 28 w 55"/>
                    <a:gd name="T3" fmla="*/ 0 h 5"/>
                    <a:gd name="T4" fmla="*/ 55 w 55"/>
                    <a:gd name="T5" fmla="*/ 5 h 5"/>
                    <a:gd name="T6" fmla="*/ 0 60000 65536"/>
                    <a:gd name="T7" fmla="*/ 0 60000 65536"/>
                    <a:gd name="T8" fmla="*/ 0 60000 65536"/>
                    <a:gd name="T9" fmla="*/ 0 w 55"/>
                    <a:gd name="T10" fmla="*/ 0 h 5"/>
                    <a:gd name="T11" fmla="*/ 55 w 55"/>
                    <a:gd name="T12" fmla="*/ 5 h 5"/>
                  </a:gdLst>
                  <a:ahLst/>
                  <a:cxnLst>
                    <a:cxn ang="T6">
                      <a:pos x="T0" y="T1"/>
                    </a:cxn>
                    <a:cxn ang="T7">
                      <a:pos x="T2" y="T3"/>
                    </a:cxn>
                    <a:cxn ang="T8">
                      <a:pos x="T4" y="T5"/>
                    </a:cxn>
                  </a:cxnLst>
                  <a:rect l="T9" t="T10" r="T11" b="T12"/>
                  <a:pathLst>
                    <a:path w="55" h="5">
                      <a:moveTo>
                        <a:pt x="0" y="0"/>
                      </a:moveTo>
                      <a:lnTo>
                        <a:pt x="28" y="0"/>
                      </a:lnTo>
                      <a:lnTo>
                        <a:pt x="55" y="5"/>
                      </a:lnTo>
                    </a:path>
                  </a:pathLst>
                </a:custGeom>
                <a:noFill/>
                <a:ln w="7938">
                  <a:solidFill>
                    <a:srgbClr val="800080"/>
                  </a:solidFill>
                  <a:round/>
                  <a:headEnd/>
                  <a:tailEnd/>
                </a:ln>
              </p:spPr>
              <p:txBody>
                <a:bodyPr/>
                <a:lstStyle/>
                <a:p>
                  <a:endParaRPr lang="en-GB"/>
                </a:p>
              </p:txBody>
            </p:sp>
            <p:sp>
              <p:nvSpPr>
                <p:cNvPr id="60462" name="Freeform 272"/>
                <p:cNvSpPr>
                  <a:spLocks/>
                </p:cNvSpPr>
                <p:nvPr/>
              </p:nvSpPr>
              <p:spPr bwMode="auto">
                <a:xfrm>
                  <a:off x="2778" y="3345"/>
                  <a:ext cx="49" cy="1"/>
                </a:xfrm>
                <a:custGeom>
                  <a:avLst/>
                  <a:gdLst>
                    <a:gd name="T0" fmla="*/ 0 w 49"/>
                    <a:gd name="T1" fmla="*/ 0 h 1"/>
                    <a:gd name="T2" fmla="*/ 22 w 49"/>
                    <a:gd name="T3" fmla="*/ 0 h 1"/>
                    <a:gd name="T4" fmla="*/ 49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22" y="0"/>
                      </a:lnTo>
                      <a:lnTo>
                        <a:pt x="49" y="0"/>
                      </a:lnTo>
                    </a:path>
                  </a:pathLst>
                </a:custGeom>
                <a:noFill/>
                <a:ln w="7938">
                  <a:solidFill>
                    <a:srgbClr val="800080"/>
                  </a:solidFill>
                  <a:round/>
                  <a:headEnd/>
                  <a:tailEnd/>
                </a:ln>
              </p:spPr>
              <p:txBody>
                <a:bodyPr/>
                <a:lstStyle/>
                <a:p>
                  <a:endParaRPr lang="en-GB"/>
                </a:p>
              </p:txBody>
            </p:sp>
            <p:sp>
              <p:nvSpPr>
                <p:cNvPr id="60463" name="Freeform 273"/>
                <p:cNvSpPr>
                  <a:spLocks/>
                </p:cNvSpPr>
                <p:nvPr/>
              </p:nvSpPr>
              <p:spPr bwMode="auto">
                <a:xfrm>
                  <a:off x="2827" y="3345"/>
                  <a:ext cx="54" cy="12"/>
                </a:xfrm>
                <a:custGeom>
                  <a:avLst/>
                  <a:gdLst>
                    <a:gd name="T0" fmla="*/ 0 w 54"/>
                    <a:gd name="T1" fmla="*/ 0 h 12"/>
                    <a:gd name="T2" fmla="*/ 27 w 54"/>
                    <a:gd name="T3" fmla="*/ 6 h 12"/>
                    <a:gd name="T4" fmla="*/ 54 w 54"/>
                    <a:gd name="T5" fmla="*/ 12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0" y="0"/>
                      </a:moveTo>
                      <a:lnTo>
                        <a:pt x="27" y="6"/>
                      </a:lnTo>
                      <a:lnTo>
                        <a:pt x="54" y="12"/>
                      </a:lnTo>
                    </a:path>
                  </a:pathLst>
                </a:custGeom>
                <a:noFill/>
                <a:ln w="7938">
                  <a:solidFill>
                    <a:srgbClr val="800080"/>
                  </a:solidFill>
                  <a:round/>
                  <a:headEnd/>
                  <a:tailEnd/>
                </a:ln>
              </p:spPr>
              <p:txBody>
                <a:bodyPr/>
                <a:lstStyle/>
                <a:p>
                  <a:endParaRPr lang="en-GB"/>
                </a:p>
              </p:txBody>
            </p:sp>
            <p:sp>
              <p:nvSpPr>
                <p:cNvPr id="60464" name="Line 274"/>
                <p:cNvSpPr>
                  <a:spLocks noChangeShapeType="1"/>
                </p:cNvSpPr>
                <p:nvPr/>
              </p:nvSpPr>
              <p:spPr bwMode="auto">
                <a:xfrm>
                  <a:off x="2881" y="3357"/>
                  <a:ext cx="55" cy="6"/>
                </a:xfrm>
                <a:prstGeom prst="line">
                  <a:avLst/>
                </a:prstGeom>
                <a:noFill/>
                <a:ln w="7938">
                  <a:solidFill>
                    <a:srgbClr val="800080"/>
                  </a:solidFill>
                  <a:round/>
                  <a:headEnd/>
                  <a:tailEnd/>
                </a:ln>
              </p:spPr>
              <p:txBody>
                <a:bodyPr/>
                <a:lstStyle/>
                <a:p>
                  <a:endParaRPr lang="en-GB"/>
                </a:p>
              </p:txBody>
            </p:sp>
            <p:sp>
              <p:nvSpPr>
                <p:cNvPr id="60465" name="Line 275"/>
                <p:cNvSpPr>
                  <a:spLocks noChangeShapeType="1"/>
                </p:cNvSpPr>
                <p:nvPr/>
              </p:nvSpPr>
              <p:spPr bwMode="auto">
                <a:xfrm>
                  <a:off x="2936" y="3363"/>
                  <a:ext cx="49" cy="11"/>
                </a:xfrm>
                <a:prstGeom prst="line">
                  <a:avLst/>
                </a:prstGeom>
                <a:noFill/>
                <a:ln w="7938">
                  <a:solidFill>
                    <a:srgbClr val="800080"/>
                  </a:solidFill>
                  <a:round/>
                  <a:headEnd/>
                  <a:tailEnd/>
                </a:ln>
              </p:spPr>
              <p:txBody>
                <a:bodyPr/>
                <a:lstStyle/>
                <a:p>
                  <a:endParaRPr lang="en-GB"/>
                </a:p>
              </p:txBody>
            </p:sp>
            <p:sp>
              <p:nvSpPr>
                <p:cNvPr id="60466" name="Freeform 276"/>
                <p:cNvSpPr>
                  <a:spLocks/>
                </p:cNvSpPr>
                <p:nvPr/>
              </p:nvSpPr>
              <p:spPr bwMode="auto">
                <a:xfrm>
                  <a:off x="2985" y="3374"/>
                  <a:ext cx="54" cy="17"/>
                </a:xfrm>
                <a:custGeom>
                  <a:avLst/>
                  <a:gdLst>
                    <a:gd name="T0" fmla="*/ 0 w 54"/>
                    <a:gd name="T1" fmla="*/ 0 h 17"/>
                    <a:gd name="T2" fmla="*/ 27 w 54"/>
                    <a:gd name="T3" fmla="*/ 6 h 17"/>
                    <a:gd name="T4" fmla="*/ 54 w 54"/>
                    <a:gd name="T5" fmla="*/ 17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0"/>
                      </a:moveTo>
                      <a:lnTo>
                        <a:pt x="27" y="6"/>
                      </a:lnTo>
                      <a:lnTo>
                        <a:pt x="54" y="17"/>
                      </a:lnTo>
                    </a:path>
                  </a:pathLst>
                </a:custGeom>
                <a:noFill/>
                <a:ln w="7938">
                  <a:solidFill>
                    <a:srgbClr val="800080"/>
                  </a:solidFill>
                  <a:round/>
                  <a:headEnd/>
                  <a:tailEnd/>
                </a:ln>
              </p:spPr>
              <p:txBody>
                <a:bodyPr/>
                <a:lstStyle/>
                <a:p>
                  <a:endParaRPr lang="en-GB"/>
                </a:p>
              </p:txBody>
            </p:sp>
            <p:sp>
              <p:nvSpPr>
                <p:cNvPr id="60467" name="Line 277"/>
                <p:cNvSpPr>
                  <a:spLocks noChangeShapeType="1"/>
                </p:cNvSpPr>
                <p:nvPr/>
              </p:nvSpPr>
              <p:spPr bwMode="auto">
                <a:xfrm>
                  <a:off x="3039" y="3391"/>
                  <a:ext cx="55" cy="12"/>
                </a:xfrm>
                <a:prstGeom prst="line">
                  <a:avLst/>
                </a:prstGeom>
                <a:noFill/>
                <a:ln w="7938">
                  <a:solidFill>
                    <a:srgbClr val="800080"/>
                  </a:solidFill>
                  <a:round/>
                  <a:headEnd/>
                  <a:tailEnd/>
                </a:ln>
              </p:spPr>
              <p:txBody>
                <a:bodyPr/>
                <a:lstStyle/>
                <a:p>
                  <a:endParaRPr lang="en-GB"/>
                </a:p>
              </p:txBody>
            </p:sp>
            <p:sp>
              <p:nvSpPr>
                <p:cNvPr id="60468" name="Line 278"/>
                <p:cNvSpPr>
                  <a:spLocks noChangeShapeType="1"/>
                </p:cNvSpPr>
                <p:nvPr/>
              </p:nvSpPr>
              <p:spPr bwMode="auto">
                <a:xfrm>
                  <a:off x="3094" y="3403"/>
                  <a:ext cx="48" cy="11"/>
                </a:xfrm>
                <a:prstGeom prst="line">
                  <a:avLst/>
                </a:prstGeom>
                <a:noFill/>
                <a:ln w="7938">
                  <a:solidFill>
                    <a:srgbClr val="800080"/>
                  </a:solidFill>
                  <a:round/>
                  <a:headEnd/>
                  <a:tailEnd/>
                </a:ln>
              </p:spPr>
              <p:txBody>
                <a:bodyPr/>
                <a:lstStyle/>
                <a:p>
                  <a:endParaRPr lang="en-GB"/>
                </a:p>
              </p:txBody>
            </p:sp>
            <p:sp>
              <p:nvSpPr>
                <p:cNvPr id="60469" name="Line 279"/>
                <p:cNvSpPr>
                  <a:spLocks noChangeShapeType="1"/>
                </p:cNvSpPr>
                <p:nvPr/>
              </p:nvSpPr>
              <p:spPr bwMode="auto">
                <a:xfrm>
                  <a:off x="3142" y="3414"/>
                  <a:ext cx="55" cy="18"/>
                </a:xfrm>
                <a:prstGeom prst="line">
                  <a:avLst/>
                </a:prstGeom>
                <a:noFill/>
                <a:ln w="7938">
                  <a:solidFill>
                    <a:srgbClr val="800080"/>
                  </a:solidFill>
                  <a:round/>
                  <a:headEnd/>
                  <a:tailEnd/>
                </a:ln>
              </p:spPr>
              <p:txBody>
                <a:bodyPr/>
                <a:lstStyle/>
                <a:p>
                  <a:endParaRPr lang="en-GB"/>
                </a:p>
              </p:txBody>
            </p:sp>
            <p:sp>
              <p:nvSpPr>
                <p:cNvPr id="60470" name="Line 280"/>
                <p:cNvSpPr>
                  <a:spLocks noChangeShapeType="1"/>
                </p:cNvSpPr>
                <p:nvPr/>
              </p:nvSpPr>
              <p:spPr bwMode="auto">
                <a:xfrm>
                  <a:off x="3197" y="3432"/>
                  <a:ext cx="54" cy="17"/>
                </a:xfrm>
                <a:prstGeom prst="line">
                  <a:avLst/>
                </a:prstGeom>
                <a:noFill/>
                <a:ln w="7938">
                  <a:solidFill>
                    <a:srgbClr val="800080"/>
                  </a:solidFill>
                  <a:round/>
                  <a:headEnd/>
                  <a:tailEnd/>
                </a:ln>
              </p:spPr>
              <p:txBody>
                <a:bodyPr/>
                <a:lstStyle/>
                <a:p>
                  <a:endParaRPr lang="en-GB"/>
                </a:p>
              </p:txBody>
            </p:sp>
            <p:sp>
              <p:nvSpPr>
                <p:cNvPr id="60471" name="Line 281"/>
                <p:cNvSpPr>
                  <a:spLocks noChangeShapeType="1"/>
                </p:cNvSpPr>
                <p:nvPr/>
              </p:nvSpPr>
              <p:spPr bwMode="auto">
                <a:xfrm>
                  <a:off x="3251" y="3449"/>
                  <a:ext cx="49" cy="11"/>
                </a:xfrm>
                <a:prstGeom prst="line">
                  <a:avLst/>
                </a:prstGeom>
                <a:noFill/>
                <a:ln w="7938">
                  <a:solidFill>
                    <a:srgbClr val="800080"/>
                  </a:solidFill>
                  <a:round/>
                  <a:headEnd/>
                  <a:tailEnd/>
                </a:ln>
              </p:spPr>
              <p:txBody>
                <a:bodyPr/>
                <a:lstStyle/>
                <a:p>
                  <a:endParaRPr lang="en-GB"/>
                </a:p>
              </p:txBody>
            </p:sp>
            <p:sp>
              <p:nvSpPr>
                <p:cNvPr id="60472" name="Line 282"/>
                <p:cNvSpPr>
                  <a:spLocks noChangeShapeType="1"/>
                </p:cNvSpPr>
                <p:nvPr/>
              </p:nvSpPr>
              <p:spPr bwMode="auto">
                <a:xfrm>
                  <a:off x="3300" y="3460"/>
                  <a:ext cx="55" cy="18"/>
                </a:xfrm>
                <a:prstGeom prst="line">
                  <a:avLst/>
                </a:prstGeom>
                <a:noFill/>
                <a:ln w="7938">
                  <a:solidFill>
                    <a:srgbClr val="800080"/>
                  </a:solidFill>
                  <a:round/>
                  <a:headEnd/>
                  <a:tailEnd/>
                </a:ln>
              </p:spPr>
              <p:txBody>
                <a:bodyPr/>
                <a:lstStyle/>
                <a:p>
                  <a:endParaRPr lang="en-GB"/>
                </a:p>
              </p:txBody>
            </p:sp>
            <p:sp>
              <p:nvSpPr>
                <p:cNvPr id="60473" name="Line 283"/>
                <p:cNvSpPr>
                  <a:spLocks noChangeShapeType="1"/>
                </p:cNvSpPr>
                <p:nvPr/>
              </p:nvSpPr>
              <p:spPr bwMode="auto">
                <a:xfrm>
                  <a:off x="3355" y="3478"/>
                  <a:ext cx="54" cy="17"/>
                </a:xfrm>
                <a:prstGeom prst="line">
                  <a:avLst/>
                </a:prstGeom>
                <a:noFill/>
                <a:ln w="7938">
                  <a:solidFill>
                    <a:srgbClr val="800080"/>
                  </a:solidFill>
                  <a:round/>
                  <a:headEnd/>
                  <a:tailEnd/>
                </a:ln>
              </p:spPr>
              <p:txBody>
                <a:bodyPr/>
                <a:lstStyle/>
                <a:p>
                  <a:endParaRPr lang="en-GB"/>
                </a:p>
              </p:txBody>
            </p:sp>
            <p:sp>
              <p:nvSpPr>
                <p:cNvPr id="60474" name="Line 284"/>
                <p:cNvSpPr>
                  <a:spLocks noChangeShapeType="1"/>
                </p:cNvSpPr>
                <p:nvPr/>
              </p:nvSpPr>
              <p:spPr bwMode="auto">
                <a:xfrm>
                  <a:off x="3409" y="3495"/>
                  <a:ext cx="49" cy="11"/>
                </a:xfrm>
                <a:prstGeom prst="line">
                  <a:avLst/>
                </a:prstGeom>
                <a:noFill/>
                <a:ln w="7938">
                  <a:solidFill>
                    <a:srgbClr val="800080"/>
                  </a:solidFill>
                  <a:round/>
                  <a:headEnd/>
                  <a:tailEnd/>
                </a:ln>
              </p:spPr>
              <p:txBody>
                <a:bodyPr/>
                <a:lstStyle/>
                <a:p>
                  <a:endParaRPr lang="en-GB"/>
                </a:p>
              </p:txBody>
            </p:sp>
            <p:sp>
              <p:nvSpPr>
                <p:cNvPr id="60475" name="Line 285"/>
                <p:cNvSpPr>
                  <a:spLocks noChangeShapeType="1"/>
                </p:cNvSpPr>
                <p:nvPr/>
              </p:nvSpPr>
              <p:spPr bwMode="auto">
                <a:xfrm>
                  <a:off x="3458" y="3506"/>
                  <a:ext cx="55" cy="12"/>
                </a:xfrm>
                <a:prstGeom prst="line">
                  <a:avLst/>
                </a:prstGeom>
                <a:noFill/>
                <a:ln w="7938">
                  <a:solidFill>
                    <a:srgbClr val="800080"/>
                  </a:solidFill>
                  <a:round/>
                  <a:headEnd/>
                  <a:tailEnd/>
                </a:ln>
              </p:spPr>
              <p:txBody>
                <a:bodyPr/>
                <a:lstStyle/>
                <a:p>
                  <a:endParaRPr lang="en-GB"/>
                </a:p>
              </p:txBody>
            </p:sp>
            <p:sp>
              <p:nvSpPr>
                <p:cNvPr id="60476" name="Freeform 286"/>
                <p:cNvSpPr>
                  <a:spLocks/>
                </p:cNvSpPr>
                <p:nvPr/>
              </p:nvSpPr>
              <p:spPr bwMode="auto">
                <a:xfrm>
                  <a:off x="3513" y="3518"/>
                  <a:ext cx="54" cy="17"/>
                </a:xfrm>
                <a:custGeom>
                  <a:avLst/>
                  <a:gdLst>
                    <a:gd name="T0" fmla="*/ 0 w 54"/>
                    <a:gd name="T1" fmla="*/ 0 h 17"/>
                    <a:gd name="T2" fmla="*/ 27 w 54"/>
                    <a:gd name="T3" fmla="*/ 6 h 17"/>
                    <a:gd name="T4" fmla="*/ 54 w 54"/>
                    <a:gd name="T5" fmla="*/ 17 h 17"/>
                    <a:gd name="T6" fmla="*/ 0 60000 65536"/>
                    <a:gd name="T7" fmla="*/ 0 60000 65536"/>
                    <a:gd name="T8" fmla="*/ 0 60000 65536"/>
                    <a:gd name="T9" fmla="*/ 0 w 54"/>
                    <a:gd name="T10" fmla="*/ 0 h 17"/>
                    <a:gd name="T11" fmla="*/ 54 w 54"/>
                    <a:gd name="T12" fmla="*/ 17 h 17"/>
                  </a:gdLst>
                  <a:ahLst/>
                  <a:cxnLst>
                    <a:cxn ang="T6">
                      <a:pos x="T0" y="T1"/>
                    </a:cxn>
                    <a:cxn ang="T7">
                      <a:pos x="T2" y="T3"/>
                    </a:cxn>
                    <a:cxn ang="T8">
                      <a:pos x="T4" y="T5"/>
                    </a:cxn>
                  </a:cxnLst>
                  <a:rect l="T9" t="T10" r="T11" b="T12"/>
                  <a:pathLst>
                    <a:path w="54" h="17">
                      <a:moveTo>
                        <a:pt x="0" y="0"/>
                      </a:moveTo>
                      <a:lnTo>
                        <a:pt x="27" y="6"/>
                      </a:lnTo>
                      <a:lnTo>
                        <a:pt x="54" y="17"/>
                      </a:lnTo>
                    </a:path>
                  </a:pathLst>
                </a:custGeom>
                <a:noFill/>
                <a:ln w="7938">
                  <a:solidFill>
                    <a:srgbClr val="800080"/>
                  </a:solidFill>
                  <a:round/>
                  <a:headEnd/>
                  <a:tailEnd/>
                </a:ln>
              </p:spPr>
              <p:txBody>
                <a:bodyPr/>
                <a:lstStyle/>
                <a:p>
                  <a:endParaRPr lang="en-GB"/>
                </a:p>
              </p:txBody>
            </p:sp>
            <p:sp>
              <p:nvSpPr>
                <p:cNvPr id="60477" name="Line 287"/>
                <p:cNvSpPr>
                  <a:spLocks noChangeShapeType="1"/>
                </p:cNvSpPr>
                <p:nvPr/>
              </p:nvSpPr>
              <p:spPr bwMode="auto">
                <a:xfrm>
                  <a:off x="3567" y="3535"/>
                  <a:ext cx="49" cy="11"/>
                </a:xfrm>
                <a:prstGeom prst="line">
                  <a:avLst/>
                </a:prstGeom>
                <a:noFill/>
                <a:ln w="7938">
                  <a:solidFill>
                    <a:srgbClr val="800080"/>
                  </a:solidFill>
                  <a:round/>
                  <a:headEnd/>
                  <a:tailEnd/>
                </a:ln>
              </p:spPr>
              <p:txBody>
                <a:bodyPr/>
                <a:lstStyle/>
                <a:p>
                  <a:endParaRPr lang="en-GB"/>
                </a:p>
              </p:txBody>
            </p:sp>
            <p:sp>
              <p:nvSpPr>
                <p:cNvPr id="60478" name="Line 288"/>
                <p:cNvSpPr>
                  <a:spLocks noChangeShapeType="1"/>
                </p:cNvSpPr>
                <p:nvPr/>
              </p:nvSpPr>
              <p:spPr bwMode="auto">
                <a:xfrm>
                  <a:off x="3616" y="3546"/>
                  <a:ext cx="54" cy="6"/>
                </a:xfrm>
                <a:prstGeom prst="line">
                  <a:avLst/>
                </a:prstGeom>
                <a:noFill/>
                <a:ln w="7938">
                  <a:solidFill>
                    <a:srgbClr val="800080"/>
                  </a:solidFill>
                  <a:round/>
                  <a:headEnd/>
                  <a:tailEnd/>
                </a:ln>
              </p:spPr>
              <p:txBody>
                <a:bodyPr/>
                <a:lstStyle/>
                <a:p>
                  <a:endParaRPr lang="en-GB"/>
                </a:p>
              </p:txBody>
            </p:sp>
            <p:sp>
              <p:nvSpPr>
                <p:cNvPr id="60479" name="Line 289"/>
                <p:cNvSpPr>
                  <a:spLocks noChangeShapeType="1"/>
                </p:cNvSpPr>
                <p:nvPr/>
              </p:nvSpPr>
              <p:spPr bwMode="auto">
                <a:xfrm>
                  <a:off x="3670" y="3552"/>
                  <a:ext cx="55" cy="12"/>
                </a:xfrm>
                <a:prstGeom prst="line">
                  <a:avLst/>
                </a:prstGeom>
                <a:noFill/>
                <a:ln w="7938">
                  <a:solidFill>
                    <a:srgbClr val="800080"/>
                  </a:solidFill>
                  <a:round/>
                  <a:headEnd/>
                  <a:tailEnd/>
                </a:ln>
              </p:spPr>
              <p:txBody>
                <a:bodyPr/>
                <a:lstStyle/>
                <a:p>
                  <a:endParaRPr lang="en-GB"/>
                </a:p>
              </p:txBody>
            </p:sp>
            <p:sp>
              <p:nvSpPr>
                <p:cNvPr id="60480" name="Line 290"/>
                <p:cNvSpPr>
                  <a:spLocks noChangeShapeType="1"/>
                </p:cNvSpPr>
                <p:nvPr/>
              </p:nvSpPr>
              <p:spPr bwMode="auto">
                <a:xfrm>
                  <a:off x="3725" y="3564"/>
                  <a:ext cx="49" cy="11"/>
                </a:xfrm>
                <a:prstGeom prst="line">
                  <a:avLst/>
                </a:prstGeom>
                <a:noFill/>
                <a:ln w="7938">
                  <a:solidFill>
                    <a:srgbClr val="800080"/>
                  </a:solidFill>
                  <a:round/>
                  <a:headEnd/>
                  <a:tailEnd/>
                </a:ln>
              </p:spPr>
              <p:txBody>
                <a:bodyPr/>
                <a:lstStyle/>
                <a:p>
                  <a:endParaRPr lang="en-GB"/>
                </a:p>
              </p:txBody>
            </p:sp>
            <p:sp>
              <p:nvSpPr>
                <p:cNvPr id="60481" name="Line 291"/>
                <p:cNvSpPr>
                  <a:spLocks noChangeShapeType="1"/>
                </p:cNvSpPr>
                <p:nvPr/>
              </p:nvSpPr>
              <p:spPr bwMode="auto">
                <a:xfrm>
                  <a:off x="3774" y="3575"/>
                  <a:ext cx="54" cy="6"/>
                </a:xfrm>
                <a:prstGeom prst="line">
                  <a:avLst/>
                </a:prstGeom>
                <a:noFill/>
                <a:ln w="7938">
                  <a:solidFill>
                    <a:srgbClr val="800080"/>
                  </a:solidFill>
                  <a:round/>
                  <a:headEnd/>
                  <a:tailEnd/>
                </a:ln>
              </p:spPr>
              <p:txBody>
                <a:bodyPr/>
                <a:lstStyle/>
                <a:p>
                  <a:endParaRPr lang="en-GB"/>
                </a:p>
              </p:txBody>
            </p:sp>
            <p:sp>
              <p:nvSpPr>
                <p:cNvPr id="60482" name="Line 292"/>
                <p:cNvSpPr>
                  <a:spLocks noChangeShapeType="1"/>
                </p:cNvSpPr>
                <p:nvPr/>
              </p:nvSpPr>
              <p:spPr bwMode="auto">
                <a:xfrm>
                  <a:off x="3828" y="3581"/>
                  <a:ext cx="55" cy="6"/>
                </a:xfrm>
                <a:prstGeom prst="line">
                  <a:avLst/>
                </a:prstGeom>
                <a:noFill/>
                <a:ln w="7938">
                  <a:solidFill>
                    <a:srgbClr val="800080"/>
                  </a:solidFill>
                  <a:round/>
                  <a:headEnd/>
                  <a:tailEnd/>
                </a:ln>
              </p:spPr>
              <p:txBody>
                <a:bodyPr/>
                <a:lstStyle/>
                <a:p>
                  <a:endParaRPr lang="en-GB"/>
                </a:p>
              </p:txBody>
            </p:sp>
            <p:sp>
              <p:nvSpPr>
                <p:cNvPr id="60483" name="Line 293"/>
                <p:cNvSpPr>
                  <a:spLocks noChangeShapeType="1"/>
                </p:cNvSpPr>
                <p:nvPr/>
              </p:nvSpPr>
              <p:spPr bwMode="auto">
                <a:xfrm>
                  <a:off x="3883" y="3587"/>
                  <a:ext cx="49" cy="5"/>
                </a:xfrm>
                <a:prstGeom prst="line">
                  <a:avLst/>
                </a:prstGeom>
                <a:noFill/>
                <a:ln w="7938">
                  <a:solidFill>
                    <a:srgbClr val="800080"/>
                  </a:solidFill>
                  <a:round/>
                  <a:headEnd/>
                  <a:tailEnd/>
                </a:ln>
              </p:spPr>
              <p:txBody>
                <a:bodyPr/>
                <a:lstStyle/>
                <a:p>
                  <a:endParaRPr lang="en-GB"/>
                </a:p>
              </p:txBody>
            </p:sp>
            <p:sp>
              <p:nvSpPr>
                <p:cNvPr id="60484" name="Line 294"/>
                <p:cNvSpPr>
                  <a:spLocks noChangeShapeType="1"/>
                </p:cNvSpPr>
                <p:nvPr/>
              </p:nvSpPr>
              <p:spPr bwMode="auto">
                <a:xfrm>
                  <a:off x="3932" y="3592"/>
                  <a:ext cx="54" cy="6"/>
                </a:xfrm>
                <a:prstGeom prst="line">
                  <a:avLst/>
                </a:prstGeom>
                <a:noFill/>
                <a:ln w="7938">
                  <a:solidFill>
                    <a:srgbClr val="800080"/>
                  </a:solidFill>
                  <a:round/>
                  <a:headEnd/>
                  <a:tailEnd/>
                </a:ln>
              </p:spPr>
              <p:txBody>
                <a:bodyPr/>
                <a:lstStyle/>
                <a:p>
                  <a:endParaRPr lang="en-GB"/>
                </a:p>
              </p:txBody>
            </p:sp>
            <p:sp>
              <p:nvSpPr>
                <p:cNvPr id="60485" name="Line 295"/>
                <p:cNvSpPr>
                  <a:spLocks noChangeShapeType="1"/>
                </p:cNvSpPr>
                <p:nvPr/>
              </p:nvSpPr>
              <p:spPr bwMode="auto">
                <a:xfrm flipV="1">
                  <a:off x="1358" y="3558"/>
                  <a:ext cx="54" cy="6"/>
                </a:xfrm>
                <a:prstGeom prst="line">
                  <a:avLst/>
                </a:prstGeom>
                <a:noFill/>
                <a:ln w="7938">
                  <a:solidFill>
                    <a:srgbClr val="800000"/>
                  </a:solidFill>
                  <a:round/>
                  <a:headEnd/>
                  <a:tailEnd/>
                </a:ln>
              </p:spPr>
              <p:txBody>
                <a:bodyPr/>
                <a:lstStyle/>
                <a:p>
                  <a:endParaRPr lang="en-GB"/>
                </a:p>
              </p:txBody>
            </p:sp>
            <p:sp>
              <p:nvSpPr>
                <p:cNvPr id="60486" name="Line 296"/>
                <p:cNvSpPr>
                  <a:spLocks noChangeShapeType="1"/>
                </p:cNvSpPr>
                <p:nvPr/>
              </p:nvSpPr>
              <p:spPr bwMode="auto">
                <a:xfrm flipV="1">
                  <a:off x="1412" y="3552"/>
                  <a:ext cx="49" cy="6"/>
                </a:xfrm>
                <a:prstGeom prst="line">
                  <a:avLst/>
                </a:prstGeom>
                <a:noFill/>
                <a:ln w="7938">
                  <a:solidFill>
                    <a:srgbClr val="800000"/>
                  </a:solidFill>
                  <a:round/>
                  <a:headEnd/>
                  <a:tailEnd/>
                </a:ln>
              </p:spPr>
              <p:txBody>
                <a:bodyPr/>
                <a:lstStyle/>
                <a:p>
                  <a:endParaRPr lang="en-GB"/>
                </a:p>
              </p:txBody>
            </p:sp>
            <p:sp>
              <p:nvSpPr>
                <p:cNvPr id="60487" name="Line 297"/>
                <p:cNvSpPr>
                  <a:spLocks noChangeShapeType="1"/>
                </p:cNvSpPr>
                <p:nvPr/>
              </p:nvSpPr>
              <p:spPr bwMode="auto">
                <a:xfrm flipV="1">
                  <a:off x="1461" y="3546"/>
                  <a:ext cx="54" cy="6"/>
                </a:xfrm>
                <a:prstGeom prst="line">
                  <a:avLst/>
                </a:prstGeom>
                <a:noFill/>
                <a:ln w="7938">
                  <a:solidFill>
                    <a:srgbClr val="800000"/>
                  </a:solidFill>
                  <a:round/>
                  <a:headEnd/>
                  <a:tailEnd/>
                </a:ln>
              </p:spPr>
              <p:txBody>
                <a:bodyPr/>
                <a:lstStyle/>
                <a:p>
                  <a:endParaRPr lang="en-GB"/>
                </a:p>
              </p:txBody>
            </p:sp>
            <p:sp>
              <p:nvSpPr>
                <p:cNvPr id="60488" name="Line 298"/>
                <p:cNvSpPr>
                  <a:spLocks noChangeShapeType="1"/>
                </p:cNvSpPr>
                <p:nvPr/>
              </p:nvSpPr>
              <p:spPr bwMode="auto">
                <a:xfrm flipV="1">
                  <a:off x="1515" y="3541"/>
                  <a:ext cx="55" cy="5"/>
                </a:xfrm>
                <a:prstGeom prst="line">
                  <a:avLst/>
                </a:prstGeom>
                <a:noFill/>
                <a:ln w="7938">
                  <a:solidFill>
                    <a:srgbClr val="800000"/>
                  </a:solidFill>
                  <a:round/>
                  <a:headEnd/>
                  <a:tailEnd/>
                </a:ln>
              </p:spPr>
              <p:txBody>
                <a:bodyPr/>
                <a:lstStyle/>
                <a:p>
                  <a:endParaRPr lang="en-GB"/>
                </a:p>
              </p:txBody>
            </p:sp>
            <p:sp>
              <p:nvSpPr>
                <p:cNvPr id="60489" name="Line 299"/>
                <p:cNvSpPr>
                  <a:spLocks noChangeShapeType="1"/>
                </p:cNvSpPr>
                <p:nvPr/>
              </p:nvSpPr>
              <p:spPr bwMode="auto">
                <a:xfrm flipV="1">
                  <a:off x="1570" y="3529"/>
                  <a:ext cx="49" cy="12"/>
                </a:xfrm>
                <a:prstGeom prst="line">
                  <a:avLst/>
                </a:prstGeom>
                <a:noFill/>
                <a:ln w="7938">
                  <a:solidFill>
                    <a:srgbClr val="800000"/>
                  </a:solidFill>
                  <a:round/>
                  <a:headEnd/>
                  <a:tailEnd/>
                </a:ln>
              </p:spPr>
              <p:txBody>
                <a:bodyPr/>
                <a:lstStyle/>
                <a:p>
                  <a:endParaRPr lang="en-GB"/>
                </a:p>
              </p:txBody>
            </p:sp>
            <p:sp>
              <p:nvSpPr>
                <p:cNvPr id="60490" name="Line 300"/>
                <p:cNvSpPr>
                  <a:spLocks noChangeShapeType="1"/>
                </p:cNvSpPr>
                <p:nvPr/>
              </p:nvSpPr>
              <p:spPr bwMode="auto">
                <a:xfrm flipV="1">
                  <a:off x="1619" y="3524"/>
                  <a:ext cx="54" cy="5"/>
                </a:xfrm>
                <a:prstGeom prst="line">
                  <a:avLst/>
                </a:prstGeom>
                <a:noFill/>
                <a:ln w="7938">
                  <a:solidFill>
                    <a:srgbClr val="800000"/>
                  </a:solidFill>
                  <a:round/>
                  <a:headEnd/>
                  <a:tailEnd/>
                </a:ln>
              </p:spPr>
              <p:txBody>
                <a:bodyPr/>
                <a:lstStyle/>
                <a:p>
                  <a:endParaRPr lang="en-GB"/>
                </a:p>
              </p:txBody>
            </p:sp>
            <p:sp>
              <p:nvSpPr>
                <p:cNvPr id="60491" name="Line 301"/>
                <p:cNvSpPr>
                  <a:spLocks noChangeShapeType="1"/>
                </p:cNvSpPr>
                <p:nvPr/>
              </p:nvSpPr>
              <p:spPr bwMode="auto">
                <a:xfrm flipV="1">
                  <a:off x="1673" y="3518"/>
                  <a:ext cx="55" cy="6"/>
                </a:xfrm>
                <a:prstGeom prst="line">
                  <a:avLst/>
                </a:prstGeom>
                <a:noFill/>
                <a:ln w="7938">
                  <a:solidFill>
                    <a:srgbClr val="800000"/>
                  </a:solidFill>
                  <a:round/>
                  <a:headEnd/>
                  <a:tailEnd/>
                </a:ln>
              </p:spPr>
              <p:txBody>
                <a:bodyPr/>
                <a:lstStyle/>
                <a:p>
                  <a:endParaRPr lang="en-GB"/>
                </a:p>
              </p:txBody>
            </p:sp>
            <p:sp>
              <p:nvSpPr>
                <p:cNvPr id="60492" name="Line 302"/>
                <p:cNvSpPr>
                  <a:spLocks noChangeShapeType="1"/>
                </p:cNvSpPr>
                <p:nvPr/>
              </p:nvSpPr>
              <p:spPr bwMode="auto">
                <a:xfrm flipV="1">
                  <a:off x="1728" y="3506"/>
                  <a:ext cx="49" cy="12"/>
                </a:xfrm>
                <a:prstGeom prst="line">
                  <a:avLst/>
                </a:prstGeom>
                <a:noFill/>
                <a:ln w="7938">
                  <a:solidFill>
                    <a:srgbClr val="800000"/>
                  </a:solidFill>
                  <a:round/>
                  <a:headEnd/>
                  <a:tailEnd/>
                </a:ln>
              </p:spPr>
              <p:txBody>
                <a:bodyPr/>
                <a:lstStyle/>
                <a:p>
                  <a:endParaRPr lang="en-GB"/>
                </a:p>
              </p:txBody>
            </p:sp>
            <p:sp>
              <p:nvSpPr>
                <p:cNvPr id="60493" name="Line 303"/>
                <p:cNvSpPr>
                  <a:spLocks noChangeShapeType="1"/>
                </p:cNvSpPr>
                <p:nvPr/>
              </p:nvSpPr>
              <p:spPr bwMode="auto">
                <a:xfrm flipV="1">
                  <a:off x="1777" y="3501"/>
                  <a:ext cx="54" cy="5"/>
                </a:xfrm>
                <a:prstGeom prst="line">
                  <a:avLst/>
                </a:prstGeom>
                <a:noFill/>
                <a:ln w="7938">
                  <a:solidFill>
                    <a:srgbClr val="800000"/>
                  </a:solidFill>
                  <a:round/>
                  <a:headEnd/>
                  <a:tailEnd/>
                </a:ln>
              </p:spPr>
              <p:txBody>
                <a:bodyPr/>
                <a:lstStyle/>
                <a:p>
                  <a:endParaRPr lang="en-GB"/>
                </a:p>
              </p:txBody>
            </p:sp>
            <p:sp>
              <p:nvSpPr>
                <p:cNvPr id="60494" name="Line 304"/>
                <p:cNvSpPr>
                  <a:spLocks noChangeShapeType="1"/>
                </p:cNvSpPr>
                <p:nvPr/>
              </p:nvSpPr>
              <p:spPr bwMode="auto">
                <a:xfrm flipV="1">
                  <a:off x="1831" y="3495"/>
                  <a:ext cx="54" cy="6"/>
                </a:xfrm>
                <a:prstGeom prst="line">
                  <a:avLst/>
                </a:prstGeom>
                <a:noFill/>
                <a:ln w="7938">
                  <a:solidFill>
                    <a:srgbClr val="800000"/>
                  </a:solidFill>
                  <a:round/>
                  <a:headEnd/>
                  <a:tailEnd/>
                </a:ln>
              </p:spPr>
              <p:txBody>
                <a:bodyPr/>
                <a:lstStyle/>
                <a:p>
                  <a:endParaRPr lang="en-GB"/>
                </a:p>
              </p:txBody>
            </p:sp>
            <p:sp>
              <p:nvSpPr>
                <p:cNvPr id="60495" name="Line 305"/>
                <p:cNvSpPr>
                  <a:spLocks noChangeShapeType="1"/>
                </p:cNvSpPr>
                <p:nvPr/>
              </p:nvSpPr>
              <p:spPr bwMode="auto">
                <a:xfrm flipV="1">
                  <a:off x="1885" y="3483"/>
                  <a:ext cx="49" cy="12"/>
                </a:xfrm>
                <a:prstGeom prst="line">
                  <a:avLst/>
                </a:prstGeom>
                <a:noFill/>
                <a:ln w="7938">
                  <a:solidFill>
                    <a:srgbClr val="800000"/>
                  </a:solidFill>
                  <a:round/>
                  <a:headEnd/>
                  <a:tailEnd/>
                </a:ln>
              </p:spPr>
              <p:txBody>
                <a:bodyPr/>
                <a:lstStyle/>
                <a:p>
                  <a:endParaRPr lang="en-GB"/>
                </a:p>
              </p:txBody>
            </p:sp>
            <p:sp>
              <p:nvSpPr>
                <p:cNvPr id="60496" name="Line 306"/>
                <p:cNvSpPr>
                  <a:spLocks noChangeShapeType="1"/>
                </p:cNvSpPr>
                <p:nvPr/>
              </p:nvSpPr>
              <p:spPr bwMode="auto">
                <a:xfrm flipV="1">
                  <a:off x="1934" y="3478"/>
                  <a:ext cx="55" cy="5"/>
                </a:xfrm>
                <a:prstGeom prst="line">
                  <a:avLst/>
                </a:prstGeom>
                <a:noFill/>
                <a:ln w="7938">
                  <a:solidFill>
                    <a:srgbClr val="800000"/>
                  </a:solidFill>
                  <a:round/>
                  <a:headEnd/>
                  <a:tailEnd/>
                </a:ln>
              </p:spPr>
              <p:txBody>
                <a:bodyPr/>
                <a:lstStyle/>
                <a:p>
                  <a:endParaRPr lang="en-GB"/>
                </a:p>
              </p:txBody>
            </p:sp>
            <p:sp>
              <p:nvSpPr>
                <p:cNvPr id="60497" name="Line 307"/>
                <p:cNvSpPr>
                  <a:spLocks noChangeShapeType="1"/>
                </p:cNvSpPr>
                <p:nvPr/>
              </p:nvSpPr>
              <p:spPr bwMode="auto">
                <a:xfrm flipV="1">
                  <a:off x="1989" y="3472"/>
                  <a:ext cx="54" cy="6"/>
                </a:xfrm>
                <a:prstGeom prst="line">
                  <a:avLst/>
                </a:prstGeom>
                <a:noFill/>
                <a:ln w="7938">
                  <a:solidFill>
                    <a:srgbClr val="800000"/>
                  </a:solidFill>
                  <a:round/>
                  <a:headEnd/>
                  <a:tailEnd/>
                </a:ln>
              </p:spPr>
              <p:txBody>
                <a:bodyPr/>
                <a:lstStyle/>
                <a:p>
                  <a:endParaRPr lang="en-GB"/>
                </a:p>
              </p:txBody>
            </p:sp>
            <p:sp>
              <p:nvSpPr>
                <p:cNvPr id="60498" name="Line 308"/>
                <p:cNvSpPr>
                  <a:spLocks noChangeShapeType="1"/>
                </p:cNvSpPr>
                <p:nvPr/>
              </p:nvSpPr>
              <p:spPr bwMode="auto">
                <a:xfrm flipV="1">
                  <a:off x="2043" y="3466"/>
                  <a:ext cx="49" cy="6"/>
                </a:xfrm>
                <a:prstGeom prst="line">
                  <a:avLst/>
                </a:prstGeom>
                <a:noFill/>
                <a:ln w="7938">
                  <a:solidFill>
                    <a:srgbClr val="800000"/>
                  </a:solidFill>
                  <a:round/>
                  <a:headEnd/>
                  <a:tailEnd/>
                </a:ln>
              </p:spPr>
              <p:txBody>
                <a:bodyPr/>
                <a:lstStyle/>
                <a:p>
                  <a:endParaRPr lang="en-GB"/>
                </a:p>
              </p:txBody>
            </p:sp>
            <p:sp>
              <p:nvSpPr>
                <p:cNvPr id="60499" name="Line 309"/>
                <p:cNvSpPr>
                  <a:spLocks noChangeShapeType="1"/>
                </p:cNvSpPr>
                <p:nvPr/>
              </p:nvSpPr>
              <p:spPr bwMode="auto">
                <a:xfrm flipV="1">
                  <a:off x="2092" y="3455"/>
                  <a:ext cx="55" cy="11"/>
                </a:xfrm>
                <a:prstGeom prst="line">
                  <a:avLst/>
                </a:prstGeom>
                <a:noFill/>
                <a:ln w="7938">
                  <a:solidFill>
                    <a:srgbClr val="800000"/>
                  </a:solidFill>
                  <a:round/>
                  <a:headEnd/>
                  <a:tailEnd/>
                </a:ln>
              </p:spPr>
              <p:txBody>
                <a:bodyPr/>
                <a:lstStyle/>
                <a:p>
                  <a:endParaRPr lang="en-GB"/>
                </a:p>
              </p:txBody>
            </p:sp>
            <p:sp>
              <p:nvSpPr>
                <p:cNvPr id="60500" name="Line 310"/>
                <p:cNvSpPr>
                  <a:spLocks noChangeShapeType="1"/>
                </p:cNvSpPr>
                <p:nvPr/>
              </p:nvSpPr>
              <p:spPr bwMode="auto">
                <a:xfrm flipV="1">
                  <a:off x="2147" y="3449"/>
                  <a:ext cx="54" cy="6"/>
                </a:xfrm>
                <a:prstGeom prst="line">
                  <a:avLst/>
                </a:prstGeom>
                <a:noFill/>
                <a:ln w="7938">
                  <a:solidFill>
                    <a:srgbClr val="800000"/>
                  </a:solidFill>
                  <a:round/>
                  <a:headEnd/>
                  <a:tailEnd/>
                </a:ln>
              </p:spPr>
              <p:txBody>
                <a:bodyPr/>
                <a:lstStyle/>
                <a:p>
                  <a:endParaRPr lang="en-GB"/>
                </a:p>
              </p:txBody>
            </p:sp>
            <p:sp>
              <p:nvSpPr>
                <p:cNvPr id="60501" name="Line 311"/>
                <p:cNvSpPr>
                  <a:spLocks noChangeShapeType="1"/>
                </p:cNvSpPr>
                <p:nvPr/>
              </p:nvSpPr>
              <p:spPr bwMode="auto">
                <a:xfrm flipV="1">
                  <a:off x="2201" y="3443"/>
                  <a:ext cx="49" cy="6"/>
                </a:xfrm>
                <a:prstGeom prst="line">
                  <a:avLst/>
                </a:prstGeom>
                <a:noFill/>
                <a:ln w="7938">
                  <a:solidFill>
                    <a:srgbClr val="800000"/>
                  </a:solidFill>
                  <a:round/>
                  <a:headEnd/>
                  <a:tailEnd/>
                </a:ln>
              </p:spPr>
              <p:txBody>
                <a:bodyPr/>
                <a:lstStyle/>
                <a:p>
                  <a:endParaRPr lang="en-GB"/>
                </a:p>
              </p:txBody>
            </p:sp>
            <p:sp>
              <p:nvSpPr>
                <p:cNvPr id="60502" name="Line 312"/>
                <p:cNvSpPr>
                  <a:spLocks noChangeShapeType="1"/>
                </p:cNvSpPr>
                <p:nvPr/>
              </p:nvSpPr>
              <p:spPr bwMode="auto">
                <a:xfrm flipV="1">
                  <a:off x="2250" y="3437"/>
                  <a:ext cx="54" cy="6"/>
                </a:xfrm>
                <a:prstGeom prst="line">
                  <a:avLst/>
                </a:prstGeom>
                <a:noFill/>
                <a:ln w="7938">
                  <a:solidFill>
                    <a:srgbClr val="800000"/>
                  </a:solidFill>
                  <a:round/>
                  <a:headEnd/>
                  <a:tailEnd/>
                </a:ln>
              </p:spPr>
              <p:txBody>
                <a:bodyPr/>
                <a:lstStyle/>
                <a:p>
                  <a:endParaRPr lang="en-GB"/>
                </a:p>
              </p:txBody>
            </p:sp>
            <p:sp>
              <p:nvSpPr>
                <p:cNvPr id="60503" name="Line 313"/>
                <p:cNvSpPr>
                  <a:spLocks noChangeShapeType="1"/>
                </p:cNvSpPr>
                <p:nvPr/>
              </p:nvSpPr>
              <p:spPr bwMode="auto">
                <a:xfrm>
                  <a:off x="2304" y="3437"/>
                  <a:ext cx="55" cy="1"/>
                </a:xfrm>
                <a:prstGeom prst="line">
                  <a:avLst/>
                </a:prstGeom>
                <a:noFill/>
                <a:ln w="7938">
                  <a:solidFill>
                    <a:srgbClr val="800000"/>
                  </a:solidFill>
                  <a:round/>
                  <a:headEnd/>
                  <a:tailEnd/>
                </a:ln>
              </p:spPr>
              <p:txBody>
                <a:bodyPr/>
                <a:lstStyle/>
                <a:p>
                  <a:endParaRPr lang="en-GB"/>
                </a:p>
              </p:txBody>
            </p:sp>
            <p:sp>
              <p:nvSpPr>
                <p:cNvPr id="60504" name="Line 314"/>
                <p:cNvSpPr>
                  <a:spLocks noChangeShapeType="1"/>
                </p:cNvSpPr>
                <p:nvPr/>
              </p:nvSpPr>
              <p:spPr bwMode="auto">
                <a:xfrm flipV="1">
                  <a:off x="2359" y="3432"/>
                  <a:ext cx="49" cy="5"/>
                </a:xfrm>
                <a:prstGeom prst="line">
                  <a:avLst/>
                </a:prstGeom>
                <a:noFill/>
                <a:ln w="7938">
                  <a:solidFill>
                    <a:srgbClr val="800000"/>
                  </a:solidFill>
                  <a:round/>
                  <a:headEnd/>
                  <a:tailEnd/>
                </a:ln>
              </p:spPr>
              <p:txBody>
                <a:bodyPr/>
                <a:lstStyle/>
                <a:p>
                  <a:endParaRPr lang="en-GB"/>
                </a:p>
              </p:txBody>
            </p:sp>
            <p:sp>
              <p:nvSpPr>
                <p:cNvPr id="60505" name="Line 315"/>
                <p:cNvSpPr>
                  <a:spLocks noChangeShapeType="1"/>
                </p:cNvSpPr>
                <p:nvPr/>
              </p:nvSpPr>
              <p:spPr bwMode="auto">
                <a:xfrm flipV="1">
                  <a:off x="2408" y="3426"/>
                  <a:ext cx="54" cy="6"/>
                </a:xfrm>
                <a:prstGeom prst="line">
                  <a:avLst/>
                </a:prstGeom>
                <a:noFill/>
                <a:ln w="7938">
                  <a:solidFill>
                    <a:srgbClr val="800000"/>
                  </a:solidFill>
                  <a:round/>
                  <a:headEnd/>
                  <a:tailEnd/>
                </a:ln>
              </p:spPr>
              <p:txBody>
                <a:bodyPr/>
                <a:lstStyle/>
                <a:p>
                  <a:endParaRPr lang="en-GB"/>
                </a:p>
              </p:txBody>
            </p:sp>
            <p:sp>
              <p:nvSpPr>
                <p:cNvPr id="60506" name="Line 316"/>
                <p:cNvSpPr>
                  <a:spLocks noChangeShapeType="1"/>
                </p:cNvSpPr>
                <p:nvPr/>
              </p:nvSpPr>
              <p:spPr bwMode="auto">
                <a:xfrm>
                  <a:off x="2462" y="3426"/>
                  <a:ext cx="55" cy="1"/>
                </a:xfrm>
                <a:prstGeom prst="line">
                  <a:avLst/>
                </a:prstGeom>
                <a:noFill/>
                <a:ln w="7938">
                  <a:solidFill>
                    <a:srgbClr val="800000"/>
                  </a:solidFill>
                  <a:round/>
                  <a:headEnd/>
                  <a:tailEnd/>
                </a:ln>
              </p:spPr>
              <p:txBody>
                <a:bodyPr/>
                <a:lstStyle/>
                <a:p>
                  <a:endParaRPr lang="en-GB"/>
                </a:p>
              </p:txBody>
            </p:sp>
            <p:sp>
              <p:nvSpPr>
                <p:cNvPr id="60507" name="Freeform 317"/>
                <p:cNvSpPr>
                  <a:spLocks/>
                </p:cNvSpPr>
                <p:nvPr/>
              </p:nvSpPr>
              <p:spPr bwMode="auto">
                <a:xfrm>
                  <a:off x="2517" y="3420"/>
                  <a:ext cx="49" cy="6"/>
                </a:xfrm>
                <a:custGeom>
                  <a:avLst/>
                  <a:gdLst>
                    <a:gd name="T0" fmla="*/ 0 w 49"/>
                    <a:gd name="T1" fmla="*/ 6 h 6"/>
                    <a:gd name="T2" fmla="*/ 21 w 49"/>
                    <a:gd name="T3" fmla="*/ 0 h 6"/>
                    <a:gd name="T4" fmla="*/ 49 w 49"/>
                    <a:gd name="T5" fmla="*/ 0 h 6"/>
                    <a:gd name="T6" fmla="*/ 0 60000 65536"/>
                    <a:gd name="T7" fmla="*/ 0 60000 65536"/>
                    <a:gd name="T8" fmla="*/ 0 60000 65536"/>
                    <a:gd name="T9" fmla="*/ 0 w 49"/>
                    <a:gd name="T10" fmla="*/ 0 h 6"/>
                    <a:gd name="T11" fmla="*/ 49 w 49"/>
                    <a:gd name="T12" fmla="*/ 6 h 6"/>
                  </a:gdLst>
                  <a:ahLst/>
                  <a:cxnLst>
                    <a:cxn ang="T6">
                      <a:pos x="T0" y="T1"/>
                    </a:cxn>
                    <a:cxn ang="T7">
                      <a:pos x="T2" y="T3"/>
                    </a:cxn>
                    <a:cxn ang="T8">
                      <a:pos x="T4" y="T5"/>
                    </a:cxn>
                  </a:cxnLst>
                  <a:rect l="T9" t="T10" r="T11" b="T12"/>
                  <a:pathLst>
                    <a:path w="49" h="6">
                      <a:moveTo>
                        <a:pt x="0" y="6"/>
                      </a:moveTo>
                      <a:lnTo>
                        <a:pt x="21" y="0"/>
                      </a:lnTo>
                      <a:lnTo>
                        <a:pt x="49" y="0"/>
                      </a:lnTo>
                    </a:path>
                  </a:pathLst>
                </a:custGeom>
                <a:noFill/>
                <a:ln w="7938">
                  <a:solidFill>
                    <a:srgbClr val="800000"/>
                  </a:solidFill>
                  <a:round/>
                  <a:headEnd/>
                  <a:tailEnd/>
                </a:ln>
              </p:spPr>
              <p:txBody>
                <a:bodyPr/>
                <a:lstStyle/>
                <a:p>
                  <a:endParaRPr lang="en-GB"/>
                </a:p>
              </p:txBody>
            </p:sp>
            <p:sp>
              <p:nvSpPr>
                <p:cNvPr id="60508" name="Line 318"/>
                <p:cNvSpPr>
                  <a:spLocks noChangeShapeType="1"/>
                </p:cNvSpPr>
                <p:nvPr/>
              </p:nvSpPr>
              <p:spPr bwMode="auto">
                <a:xfrm>
                  <a:off x="2566" y="3420"/>
                  <a:ext cx="54" cy="1"/>
                </a:xfrm>
                <a:prstGeom prst="line">
                  <a:avLst/>
                </a:prstGeom>
                <a:noFill/>
                <a:ln w="7938">
                  <a:solidFill>
                    <a:srgbClr val="800000"/>
                  </a:solidFill>
                  <a:round/>
                  <a:headEnd/>
                  <a:tailEnd/>
                </a:ln>
              </p:spPr>
              <p:txBody>
                <a:bodyPr/>
                <a:lstStyle/>
                <a:p>
                  <a:endParaRPr lang="en-GB"/>
                </a:p>
              </p:txBody>
            </p:sp>
            <p:sp>
              <p:nvSpPr>
                <p:cNvPr id="60509" name="Line 319"/>
                <p:cNvSpPr>
                  <a:spLocks noChangeShapeType="1"/>
                </p:cNvSpPr>
                <p:nvPr/>
              </p:nvSpPr>
              <p:spPr bwMode="auto">
                <a:xfrm>
                  <a:off x="2620" y="3420"/>
                  <a:ext cx="55" cy="1"/>
                </a:xfrm>
                <a:prstGeom prst="line">
                  <a:avLst/>
                </a:prstGeom>
                <a:noFill/>
                <a:ln w="7938">
                  <a:solidFill>
                    <a:srgbClr val="800000"/>
                  </a:solidFill>
                  <a:round/>
                  <a:headEnd/>
                  <a:tailEnd/>
                </a:ln>
              </p:spPr>
              <p:txBody>
                <a:bodyPr/>
                <a:lstStyle/>
                <a:p>
                  <a:endParaRPr lang="en-GB"/>
                </a:p>
              </p:txBody>
            </p:sp>
            <p:sp>
              <p:nvSpPr>
                <p:cNvPr id="60510" name="Line 320"/>
                <p:cNvSpPr>
                  <a:spLocks noChangeShapeType="1"/>
                </p:cNvSpPr>
                <p:nvPr/>
              </p:nvSpPr>
              <p:spPr bwMode="auto">
                <a:xfrm>
                  <a:off x="2675" y="3420"/>
                  <a:ext cx="48" cy="1"/>
                </a:xfrm>
                <a:prstGeom prst="line">
                  <a:avLst/>
                </a:prstGeom>
                <a:noFill/>
                <a:ln w="7938">
                  <a:solidFill>
                    <a:srgbClr val="800000"/>
                  </a:solidFill>
                  <a:round/>
                  <a:headEnd/>
                  <a:tailEnd/>
                </a:ln>
              </p:spPr>
              <p:txBody>
                <a:bodyPr/>
                <a:lstStyle/>
                <a:p>
                  <a:endParaRPr lang="en-GB"/>
                </a:p>
              </p:txBody>
            </p:sp>
            <p:sp>
              <p:nvSpPr>
                <p:cNvPr id="60511" name="Freeform 321"/>
                <p:cNvSpPr>
                  <a:spLocks/>
                </p:cNvSpPr>
                <p:nvPr/>
              </p:nvSpPr>
              <p:spPr bwMode="auto">
                <a:xfrm>
                  <a:off x="2723" y="3420"/>
                  <a:ext cx="55" cy="1"/>
                </a:xfrm>
                <a:custGeom>
                  <a:avLst/>
                  <a:gdLst>
                    <a:gd name="T0" fmla="*/ 0 w 55"/>
                    <a:gd name="T1" fmla="*/ 0 h 1"/>
                    <a:gd name="T2" fmla="*/ 28 w 55"/>
                    <a:gd name="T3" fmla="*/ 0 h 1"/>
                    <a:gd name="T4" fmla="*/ 55 w 55"/>
                    <a:gd name="T5" fmla="*/ 0 h 1"/>
                    <a:gd name="T6" fmla="*/ 0 60000 65536"/>
                    <a:gd name="T7" fmla="*/ 0 60000 65536"/>
                    <a:gd name="T8" fmla="*/ 0 60000 65536"/>
                    <a:gd name="T9" fmla="*/ 0 w 55"/>
                    <a:gd name="T10" fmla="*/ 0 h 1"/>
                    <a:gd name="T11" fmla="*/ 55 w 55"/>
                    <a:gd name="T12" fmla="*/ 1 h 1"/>
                  </a:gdLst>
                  <a:ahLst/>
                  <a:cxnLst>
                    <a:cxn ang="T6">
                      <a:pos x="T0" y="T1"/>
                    </a:cxn>
                    <a:cxn ang="T7">
                      <a:pos x="T2" y="T3"/>
                    </a:cxn>
                    <a:cxn ang="T8">
                      <a:pos x="T4" y="T5"/>
                    </a:cxn>
                  </a:cxnLst>
                  <a:rect l="T9" t="T10" r="T11" b="T12"/>
                  <a:pathLst>
                    <a:path w="55" h="1">
                      <a:moveTo>
                        <a:pt x="0" y="0"/>
                      </a:moveTo>
                      <a:lnTo>
                        <a:pt x="28" y="0"/>
                      </a:lnTo>
                      <a:lnTo>
                        <a:pt x="55" y="0"/>
                      </a:lnTo>
                    </a:path>
                  </a:pathLst>
                </a:custGeom>
                <a:noFill/>
                <a:ln w="7938">
                  <a:solidFill>
                    <a:srgbClr val="800000"/>
                  </a:solidFill>
                  <a:round/>
                  <a:headEnd/>
                  <a:tailEnd/>
                </a:ln>
              </p:spPr>
              <p:txBody>
                <a:bodyPr/>
                <a:lstStyle/>
                <a:p>
                  <a:endParaRPr lang="en-GB"/>
                </a:p>
              </p:txBody>
            </p:sp>
            <p:sp>
              <p:nvSpPr>
                <p:cNvPr id="60512" name="Freeform 322"/>
                <p:cNvSpPr>
                  <a:spLocks/>
                </p:cNvSpPr>
                <p:nvPr/>
              </p:nvSpPr>
              <p:spPr bwMode="auto">
                <a:xfrm>
                  <a:off x="2778" y="3420"/>
                  <a:ext cx="49" cy="6"/>
                </a:xfrm>
                <a:custGeom>
                  <a:avLst/>
                  <a:gdLst>
                    <a:gd name="T0" fmla="*/ 0 w 49"/>
                    <a:gd name="T1" fmla="*/ 0 h 6"/>
                    <a:gd name="T2" fmla="*/ 22 w 49"/>
                    <a:gd name="T3" fmla="*/ 0 h 6"/>
                    <a:gd name="T4" fmla="*/ 49 w 49"/>
                    <a:gd name="T5" fmla="*/ 6 h 6"/>
                    <a:gd name="T6" fmla="*/ 0 60000 65536"/>
                    <a:gd name="T7" fmla="*/ 0 60000 65536"/>
                    <a:gd name="T8" fmla="*/ 0 60000 65536"/>
                    <a:gd name="T9" fmla="*/ 0 w 49"/>
                    <a:gd name="T10" fmla="*/ 0 h 6"/>
                    <a:gd name="T11" fmla="*/ 49 w 49"/>
                    <a:gd name="T12" fmla="*/ 6 h 6"/>
                  </a:gdLst>
                  <a:ahLst/>
                  <a:cxnLst>
                    <a:cxn ang="T6">
                      <a:pos x="T0" y="T1"/>
                    </a:cxn>
                    <a:cxn ang="T7">
                      <a:pos x="T2" y="T3"/>
                    </a:cxn>
                    <a:cxn ang="T8">
                      <a:pos x="T4" y="T5"/>
                    </a:cxn>
                  </a:cxnLst>
                  <a:rect l="T9" t="T10" r="T11" b="T12"/>
                  <a:pathLst>
                    <a:path w="49" h="6">
                      <a:moveTo>
                        <a:pt x="0" y="0"/>
                      </a:moveTo>
                      <a:lnTo>
                        <a:pt x="22" y="0"/>
                      </a:lnTo>
                      <a:lnTo>
                        <a:pt x="49" y="6"/>
                      </a:lnTo>
                    </a:path>
                  </a:pathLst>
                </a:custGeom>
                <a:noFill/>
                <a:ln w="7938">
                  <a:solidFill>
                    <a:srgbClr val="800000"/>
                  </a:solidFill>
                  <a:round/>
                  <a:headEnd/>
                  <a:tailEnd/>
                </a:ln>
              </p:spPr>
              <p:txBody>
                <a:bodyPr/>
                <a:lstStyle/>
                <a:p>
                  <a:endParaRPr lang="en-GB"/>
                </a:p>
              </p:txBody>
            </p:sp>
            <p:sp>
              <p:nvSpPr>
                <p:cNvPr id="60513" name="Line 323"/>
                <p:cNvSpPr>
                  <a:spLocks noChangeShapeType="1"/>
                </p:cNvSpPr>
                <p:nvPr/>
              </p:nvSpPr>
              <p:spPr bwMode="auto">
                <a:xfrm>
                  <a:off x="2827" y="3426"/>
                  <a:ext cx="54" cy="1"/>
                </a:xfrm>
                <a:prstGeom prst="line">
                  <a:avLst/>
                </a:prstGeom>
                <a:noFill/>
                <a:ln w="7938">
                  <a:solidFill>
                    <a:srgbClr val="800000"/>
                  </a:solidFill>
                  <a:round/>
                  <a:headEnd/>
                  <a:tailEnd/>
                </a:ln>
              </p:spPr>
              <p:txBody>
                <a:bodyPr/>
                <a:lstStyle/>
                <a:p>
                  <a:endParaRPr lang="en-GB"/>
                </a:p>
              </p:txBody>
            </p:sp>
            <p:sp>
              <p:nvSpPr>
                <p:cNvPr id="60514" name="Line 324"/>
                <p:cNvSpPr>
                  <a:spLocks noChangeShapeType="1"/>
                </p:cNvSpPr>
                <p:nvPr/>
              </p:nvSpPr>
              <p:spPr bwMode="auto">
                <a:xfrm>
                  <a:off x="2881" y="3426"/>
                  <a:ext cx="55" cy="6"/>
                </a:xfrm>
                <a:prstGeom prst="line">
                  <a:avLst/>
                </a:prstGeom>
                <a:noFill/>
                <a:ln w="7938">
                  <a:solidFill>
                    <a:srgbClr val="800000"/>
                  </a:solidFill>
                  <a:round/>
                  <a:headEnd/>
                  <a:tailEnd/>
                </a:ln>
              </p:spPr>
              <p:txBody>
                <a:bodyPr/>
                <a:lstStyle/>
                <a:p>
                  <a:endParaRPr lang="en-GB"/>
                </a:p>
              </p:txBody>
            </p:sp>
            <p:sp>
              <p:nvSpPr>
                <p:cNvPr id="60515" name="Line 325"/>
                <p:cNvSpPr>
                  <a:spLocks noChangeShapeType="1"/>
                </p:cNvSpPr>
                <p:nvPr/>
              </p:nvSpPr>
              <p:spPr bwMode="auto">
                <a:xfrm>
                  <a:off x="2936" y="3432"/>
                  <a:ext cx="49" cy="5"/>
                </a:xfrm>
                <a:prstGeom prst="line">
                  <a:avLst/>
                </a:prstGeom>
                <a:noFill/>
                <a:ln w="7938">
                  <a:solidFill>
                    <a:srgbClr val="800000"/>
                  </a:solidFill>
                  <a:round/>
                  <a:headEnd/>
                  <a:tailEnd/>
                </a:ln>
              </p:spPr>
              <p:txBody>
                <a:bodyPr/>
                <a:lstStyle/>
                <a:p>
                  <a:endParaRPr lang="en-GB"/>
                </a:p>
              </p:txBody>
            </p:sp>
            <p:sp>
              <p:nvSpPr>
                <p:cNvPr id="60516" name="Line 326"/>
                <p:cNvSpPr>
                  <a:spLocks noChangeShapeType="1"/>
                </p:cNvSpPr>
                <p:nvPr/>
              </p:nvSpPr>
              <p:spPr bwMode="auto">
                <a:xfrm>
                  <a:off x="2985" y="3437"/>
                  <a:ext cx="54" cy="1"/>
                </a:xfrm>
                <a:prstGeom prst="line">
                  <a:avLst/>
                </a:prstGeom>
                <a:noFill/>
                <a:ln w="7938">
                  <a:solidFill>
                    <a:srgbClr val="800000"/>
                  </a:solidFill>
                  <a:round/>
                  <a:headEnd/>
                  <a:tailEnd/>
                </a:ln>
              </p:spPr>
              <p:txBody>
                <a:bodyPr/>
                <a:lstStyle/>
                <a:p>
                  <a:endParaRPr lang="en-GB"/>
                </a:p>
              </p:txBody>
            </p:sp>
            <p:sp>
              <p:nvSpPr>
                <p:cNvPr id="60517" name="Line 327"/>
                <p:cNvSpPr>
                  <a:spLocks noChangeShapeType="1"/>
                </p:cNvSpPr>
                <p:nvPr/>
              </p:nvSpPr>
              <p:spPr bwMode="auto">
                <a:xfrm>
                  <a:off x="3039" y="3437"/>
                  <a:ext cx="55" cy="6"/>
                </a:xfrm>
                <a:prstGeom prst="line">
                  <a:avLst/>
                </a:prstGeom>
                <a:noFill/>
                <a:ln w="7938">
                  <a:solidFill>
                    <a:srgbClr val="800000"/>
                  </a:solidFill>
                  <a:round/>
                  <a:headEnd/>
                  <a:tailEnd/>
                </a:ln>
              </p:spPr>
              <p:txBody>
                <a:bodyPr/>
                <a:lstStyle/>
                <a:p>
                  <a:endParaRPr lang="en-GB"/>
                </a:p>
              </p:txBody>
            </p:sp>
            <p:sp>
              <p:nvSpPr>
                <p:cNvPr id="60518" name="Line 328"/>
                <p:cNvSpPr>
                  <a:spLocks noChangeShapeType="1"/>
                </p:cNvSpPr>
                <p:nvPr/>
              </p:nvSpPr>
              <p:spPr bwMode="auto">
                <a:xfrm>
                  <a:off x="3094" y="3443"/>
                  <a:ext cx="48" cy="6"/>
                </a:xfrm>
                <a:prstGeom prst="line">
                  <a:avLst/>
                </a:prstGeom>
                <a:noFill/>
                <a:ln w="7938">
                  <a:solidFill>
                    <a:srgbClr val="800000"/>
                  </a:solidFill>
                  <a:round/>
                  <a:headEnd/>
                  <a:tailEnd/>
                </a:ln>
              </p:spPr>
              <p:txBody>
                <a:bodyPr/>
                <a:lstStyle/>
                <a:p>
                  <a:endParaRPr lang="en-GB"/>
                </a:p>
              </p:txBody>
            </p:sp>
            <p:sp>
              <p:nvSpPr>
                <p:cNvPr id="60519" name="Line 329"/>
                <p:cNvSpPr>
                  <a:spLocks noChangeShapeType="1"/>
                </p:cNvSpPr>
                <p:nvPr/>
              </p:nvSpPr>
              <p:spPr bwMode="auto">
                <a:xfrm>
                  <a:off x="3142" y="3449"/>
                  <a:ext cx="55" cy="6"/>
                </a:xfrm>
                <a:prstGeom prst="line">
                  <a:avLst/>
                </a:prstGeom>
                <a:noFill/>
                <a:ln w="7938">
                  <a:solidFill>
                    <a:srgbClr val="800000"/>
                  </a:solidFill>
                  <a:round/>
                  <a:headEnd/>
                  <a:tailEnd/>
                </a:ln>
              </p:spPr>
              <p:txBody>
                <a:bodyPr/>
                <a:lstStyle/>
                <a:p>
                  <a:endParaRPr lang="en-GB"/>
                </a:p>
              </p:txBody>
            </p:sp>
            <p:sp>
              <p:nvSpPr>
                <p:cNvPr id="60520" name="Line 330"/>
                <p:cNvSpPr>
                  <a:spLocks noChangeShapeType="1"/>
                </p:cNvSpPr>
                <p:nvPr/>
              </p:nvSpPr>
              <p:spPr bwMode="auto">
                <a:xfrm>
                  <a:off x="3197" y="3455"/>
                  <a:ext cx="54" cy="11"/>
                </a:xfrm>
                <a:prstGeom prst="line">
                  <a:avLst/>
                </a:prstGeom>
                <a:noFill/>
                <a:ln w="7938">
                  <a:solidFill>
                    <a:srgbClr val="800000"/>
                  </a:solidFill>
                  <a:round/>
                  <a:headEnd/>
                  <a:tailEnd/>
                </a:ln>
              </p:spPr>
              <p:txBody>
                <a:bodyPr/>
                <a:lstStyle/>
                <a:p>
                  <a:endParaRPr lang="en-GB"/>
                </a:p>
              </p:txBody>
            </p:sp>
            <p:sp>
              <p:nvSpPr>
                <p:cNvPr id="60521" name="Line 331"/>
                <p:cNvSpPr>
                  <a:spLocks noChangeShapeType="1"/>
                </p:cNvSpPr>
                <p:nvPr/>
              </p:nvSpPr>
              <p:spPr bwMode="auto">
                <a:xfrm>
                  <a:off x="3251" y="3466"/>
                  <a:ext cx="49" cy="6"/>
                </a:xfrm>
                <a:prstGeom prst="line">
                  <a:avLst/>
                </a:prstGeom>
                <a:noFill/>
                <a:ln w="7938">
                  <a:solidFill>
                    <a:srgbClr val="800000"/>
                  </a:solidFill>
                  <a:round/>
                  <a:headEnd/>
                  <a:tailEnd/>
                </a:ln>
              </p:spPr>
              <p:txBody>
                <a:bodyPr/>
                <a:lstStyle/>
                <a:p>
                  <a:endParaRPr lang="en-GB"/>
                </a:p>
              </p:txBody>
            </p:sp>
            <p:sp>
              <p:nvSpPr>
                <p:cNvPr id="60522" name="Line 332"/>
                <p:cNvSpPr>
                  <a:spLocks noChangeShapeType="1"/>
                </p:cNvSpPr>
                <p:nvPr/>
              </p:nvSpPr>
              <p:spPr bwMode="auto">
                <a:xfrm>
                  <a:off x="3300" y="3472"/>
                  <a:ext cx="55" cy="6"/>
                </a:xfrm>
                <a:prstGeom prst="line">
                  <a:avLst/>
                </a:prstGeom>
                <a:noFill/>
                <a:ln w="7938">
                  <a:solidFill>
                    <a:srgbClr val="800000"/>
                  </a:solidFill>
                  <a:round/>
                  <a:headEnd/>
                  <a:tailEnd/>
                </a:ln>
              </p:spPr>
              <p:txBody>
                <a:bodyPr/>
                <a:lstStyle/>
                <a:p>
                  <a:endParaRPr lang="en-GB"/>
                </a:p>
              </p:txBody>
            </p:sp>
            <p:sp>
              <p:nvSpPr>
                <p:cNvPr id="60523" name="Line 333"/>
                <p:cNvSpPr>
                  <a:spLocks noChangeShapeType="1"/>
                </p:cNvSpPr>
                <p:nvPr/>
              </p:nvSpPr>
              <p:spPr bwMode="auto">
                <a:xfrm>
                  <a:off x="3355" y="3478"/>
                  <a:ext cx="54" cy="5"/>
                </a:xfrm>
                <a:prstGeom prst="line">
                  <a:avLst/>
                </a:prstGeom>
                <a:noFill/>
                <a:ln w="7938">
                  <a:solidFill>
                    <a:srgbClr val="800000"/>
                  </a:solidFill>
                  <a:round/>
                  <a:headEnd/>
                  <a:tailEnd/>
                </a:ln>
              </p:spPr>
              <p:txBody>
                <a:bodyPr/>
                <a:lstStyle/>
                <a:p>
                  <a:endParaRPr lang="en-GB"/>
                </a:p>
              </p:txBody>
            </p:sp>
            <p:sp>
              <p:nvSpPr>
                <p:cNvPr id="60524" name="Line 334"/>
                <p:cNvSpPr>
                  <a:spLocks noChangeShapeType="1"/>
                </p:cNvSpPr>
                <p:nvPr/>
              </p:nvSpPr>
              <p:spPr bwMode="auto">
                <a:xfrm>
                  <a:off x="3409" y="3483"/>
                  <a:ext cx="49" cy="12"/>
                </a:xfrm>
                <a:prstGeom prst="line">
                  <a:avLst/>
                </a:prstGeom>
                <a:noFill/>
                <a:ln w="7938">
                  <a:solidFill>
                    <a:srgbClr val="800000"/>
                  </a:solidFill>
                  <a:round/>
                  <a:headEnd/>
                  <a:tailEnd/>
                </a:ln>
              </p:spPr>
              <p:txBody>
                <a:bodyPr/>
                <a:lstStyle/>
                <a:p>
                  <a:endParaRPr lang="en-GB"/>
                </a:p>
              </p:txBody>
            </p:sp>
            <p:sp>
              <p:nvSpPr>
                <p:cNvPr id="60525" name="Line 335"/>
                <p:cNvSpPr>
                  <a:spLocks noChangeShapeType="1"/>
                </p:cNvSpPr>
                <p:nvPr/>
              </p:nvSpPr>
              <p:spPr bwMode="auto">
                <a:xfrm>
                  <a:off x="3458" y="3495"/>
                  <a:ext cx="55" cy="6"/>
                </a:xfrm>
                <a:prstGeom prst="line">
                  <a:avLst/>
                </a:prstGeom>
                <a:noFill/>
                <a:ln w="7938">
                  <a:solidFill>
                    <a:srgbClr val="800000"/>
                  </a:solidFill>
                  <a:round/>
                  <a:headEnd/>
                  <a:tailEnd/>
                </a:ln>
              </p:spPr>
              <p:txBody>
                <a:bodyPr/>
                <a:lstStyle/>
                <a:p>
                  <a:endParaRPr lang="en-GB"/>
                </a:p>
              </p:txBody>
            </p:sp>
            <p:sp>
              <p:nvSpPr>
                <p:cNvPr id="60526" name="Line 336"/>
                <p:cNvSpPr>
                  <a:spLocks noChangeShapeType="1"/>
                </p:cNvSpPr>
                <p:nvPr/>
              </p:nvSpPr>
              <p:spPr bwMode="auto">
                <a:xfrm>
                  <a:off x="3513" y="3501"/>
                  <a:ext cx="54" cy="5"/>
                </a:xfrm>
                <a:prstGeom prst="line">
                  <a:avLst/>
                </a:prstGeom>
                <a:noFill/>
                <a:ln w="7938">
                  <a:solidFill>
                    <a:srgbClr val="800000"/>
                  </a:solidFill>
                  <a:round/>
                  <a:headEnd/>
                  <a:tailEnd/>
                </a:ln>
              </p:spPr>
              <p:txBody>
                <a:bodyPr/>
                <a:lstStyle/>
                <a:p>
                  <a:endParaRPr lang="en-GB"/>
                </a:p>
              </p:txBody>
            </p:sp>
            <p:sp>
              <p:nvSpPr>
                <p:cNvPr id="60527" name="Line 337"/>
                <p:cNvSpPr>
                  <a:spLocks noChangeShapeType="1"/>
                </p:cNvSpPr>
                <p:nvPr/>
              </p:nvSpPr>
              <p:spPr bwMode="auto">
                <a:xfrm>
                  <a:off x="3567" y="3506"/>
                  <a:ext cx="49" cy="12"/>
                </a:xfrm>
                <a:prstGeom prst="line">
                  <a:avLst/>
                </a:prstGeom>
                <a:noFill/>
                <a:ln w="7938">
                  <a:solidFill>
                    <a:srgbClr val="800000"/>
                  </a:solidFill>
                  <a:round/>
                  <a:headEnd/>
                  <a:tailEnd/>
                </a:ln>
              </p:spPr>
              <p:txBody>
                <a:bodyPr/>
                <a:lstStyle/>
                <a:p>
                  <a:endParaRPr lang="en-GB"/>
                </a:p>
              </p:txBody>
            </p:sp>
            <p:sp>
              <p:nvSpPr>
                <p:cNvPr id="60528" name="Line 338"/>
                <p:cNvSpPr>
                  <a:spLocks noChangeShapeType="1"/>
                </p:cNvSpPr>
                <p:nvPr/>
              </p:nvSpPr>
              <p:spPr bwMode="auto">
                <a:xfrm>
                  <a:off x="3616" y="3518"/>
                  <a:ext cx="54" cy="6"/>
                </a:xfrm>
                <a:prstGeom prst="line">
                  <a:avLst/>
                </a:prstGeom>
                <a:noFill/>
                <a:ln w="7938">
                  <a:solidFill>
                    <a:srgbClr val="800000"/>
                  </a:solidFill>
                  <a:round/>
                  <a:headEnd/>
                  <a:tailEnd/>
                </a:ln>
              </p:spPr>
              <p:txBody>
                <a:bodyPr/>
                <a:lstStyle/>
                <a:p>
                  <a:endParaRPr lang="en-GB"/>
                </a:p>
              </p:txBody>
            </p:sp>
            <p:sp>
              <p:nvSpPr>
                <p:cNvPr id="60529" name="Line 339"/>
                <p:cNvSpPr>
                  <a:spLocks noChangeShapeType="1"/>
                </p:cNvSpPr>
                <p:nvPr/>
              </p:nvSpPr>
              <p:spPr bwMode="auto">
                <a:xfrm>
                  <a:off x="3670" y="3524"/>
                  <a:ext cx="55" cy="5"/>
                </a:xfrm>
                <a:prstGeom prst="line">
                  <a:avLst/>
                </a:prstGeom>
                <a:noFill/>
                <a:ln w="7938">
                  <a:solidFill>
                    <a:srgbClr val="800000"/>
                  </a:solidFill>
                  <a:round/>
                  <a:headEnd/>
                  <a:tailEnd/>
                </a:ln>
              </p:spPr>
              <p:txBody>
                <a:bodyPr/>
                <a:lstStyle/>
                <a:p>
                  <a:endParaRPr lang="en-GB"/>
                </a:p>
              </p:txBody>
            </p:sp>
            <p:sp>
              <p:nvSpPr>
                <p:cNvPr id="60530" name="Line 340"/>
                <p:cNvSpPr>
                  <a:spLocks noChangeShapeType="1"/>
                </p:cNvSpPr>
                <p:nvPr/>
              </p:nvSpPr>
              <p:spPr bwMode="auto">
                <a:xfrm>
                  <a:off x="3725" y="3529"/>
                  <a:ext cx="49" cy="12"/>
                </a:xfrm>
                <a:prstGeom prst="line">
                  <a:avLst/>
                </a:prstGeom>
                <a:noFill/>
                <a:ln w="7938">
                  <a:solidFill>
                    <a:srgbClr val="800000"/>
                  </a:solidFill>
                  <a:round/>
                  <a:headEnd/>
                  <a:tailEnd/>
                </a:ln>
              </p:spPr>
              <p:txBody>
                <a:bodyPr/>
                <a:lstStyle/>
                <a:p>
                  <a:endParaRPr lang="en-GB"/>
                </a:p>
              </p:txBody>
            </p:sp>
            <p:sp>
              <p:nvSpPr>
                <p:cNvPr id="60531" name="Line 341"/>
                <p:cNvSpPr>
                  <a:spLocks noChangeShapeType="1"/>
                </p:cNvSpPr>
                <p:nvPr/>
              </p:nvSpPr>
              <p:spPr bwMode="auto">
                <a:xfrm>
                  <a:off x="3774" y="3541"/>
                  <a:ext cx="54" cy="5"/>
                </a:xfrm>
                <a:prstGeom prst="line">
                  <a:avLst/>
                </a:prstGeom>
                <a:noFill/>
                <a:ln w="7938">
                  <a:solidFill>
                    <a:srgbClr val="800000"/>
                  </a:solidFill>
                  <a:round/>
                  <a:headEnd/>
                  <a:tailEnd/>
                </a:ln>
              </p:spPr>
              <p:txBody>
                <a:bodyPr/>
                <a:lstStyle/>
                <a:p>
                  <a:endParaRPr lang="en-GB"/>
                </a:p>
              </p:txBody>
            </p:sp>
            <p:sp>
              <p:nvSpPr>
                <p:cNvPr id="60532" name="Line 342"/>
                <p:cNvSpPr>
                  <a:spLocks noChangeShapeType="1"/>
                </p:cNvSpPr>
                <p:nvPr/>
              </p:nvSpPr>
              <p:spPr bwMode="auto">
                <a:xfrm>
                  <a:off x="3828" y="3546"/>
                  <a:ext cx="55" cy="6"/>
                </a:xfrm>
                <a:prstGeom prst="line">
                  <a:avLst/>
                </a:prstGeom>
                <a:noFill/>
                <a:ln w="7938">
                  <a:solidFill>
                    <a:srgbClr val="800000"/>
                  </a:solidFill>
                  <a:round/>
                  <a:headEnd/>
                  <a:tailEnd/>
                </a:ln>
              </p:spPr>
              <p:txBody>
                <a:bodyPr/>
                <a:lstStyle/>
                <a:p>
                  <a:endParaRPr lang="en-GB"/>
                </a:p>
              </p:txBody>
            </p:sp>
            <p:sp>
              <p:nvSpPr>
                <p:cNvPr id="60533" name="Line 343"/>
                <p:cNvSpPr>
                  <a:spLocks noChangeShapeType="1"/>
                </p:cNvSpPr>
                <p:nvPr/>
              </p:nvSpPr>
              <p:spPr bwMode="auto">
                <a:xfrm>
                  <a:off x="3883" y="3552"/>
                  <a:ext cx="49" cy="6"/>
                </a:xfrm>
                <a:prstGeom prst="line">
                  <a:avLst/>
                </a:prstGeom>
                <a:noFill/>
                <a:ln w="7938">
                  <a:solidFill>
                    <a:srgbClr val="800000"/>
                  </a:solidFill>
                  <a:round/>
                  <a:headEnd/>
                  <a:tailEnd/>
                </a:ln>
              </p:spPr>
              <p:txBody>
                <a:bodyPr/>
                <a:lstStyle/>
                <a:p>
                  <a:endParaRPr lang="en-GB"/>
                </a:p>
              </p:txBody>
            </p:sp>
            <p:sp>
              <p:nvSpPr>
                <p:cNvPr id="60534" name="Line 344"/>
                <p:cNvSpPr>
                  <a:spLocks noChangeShapeType="1"/>
                </p:cNvSpPr>
                <p:nvPr/>
              </p:nvSpPr>
              <p:spPr bwMode="auto">
                <a:xfrm>
                  <a:off x="3932" y="3558"/>
                  <a:ext cx="54" cy="6"/>
                </a:xfrm>
                <a:prstGeom prst="line">
                  <a:avLst/>
                </a:prstGeom>
                <a:noFill/>
                <a:ln w="7938">
                  <a:solidFill>
                    <a:srgbClr val="800000"/>
                  </a:solidFill>
                  <a:round/>
                  <a:headEnd/>
                  <a:tailEnd/>
                </a:ln>
              </p:spPr>
              <p:txBody>
                <a:bodyPr/>
                <a:lstStyle/>
                <a:p>
                  <a:endParaRPr lang="en-GB"/>
                </a:p>
              </p:txBody>
            </p:sp>
            <p:sp>
              <p:nvSpPr>
                <p:cNvPr id="60535" name="Freeform 345"/>
                <p:cNvSpPr>
                  <a:spLocks/>
                </p:cNvSpPr>
                <p:nvPr/>
              </p:nvSpPr>
              <p:spPr bwMode="auto">
                <a:xfrm>
                  <a:off x="1330"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36" name="Freeform 346"/>
                <p:cNvSpPr>
                  <a:spLocks/>
                </p:cNvSpPr>
                <p:nvPr/>
              </p:nvSpPr>
              <p:spPr bwMode="auto">
                <a:xfrm>
                  <a:off x="1385"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37" name="Freeform 347"/>
                <p:cNvSpPr>
                  <a:spLocks/>
                </p:cNvSpPr>
                <p:nvPr/>
              </p:nvSpPr>
              <p:spPr bwMode="auto">
                <a:xfrm>
                  <a:off x="1434"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38" name="Freeform 348"/>
                <p:cNvSpPr>
                  <a:spLocks/>
                </p:cNvSpPr>
                <p:nvPr/>
              </p:nvSpPr>
              <p:spPr bwMode="auto">
                <a:xfrm>
                  <a:off x="1488"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39" name="Freeform 349"/>
                <p:cNvSpPr>
                  <a:spLocks/>
                </p:cNvSpPr>
                <p:nvPr/>
              </p:nvSpPr>
              <p:spPr bwMode="auto">
                <a:xfrm>
                  <a:off x="1543"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0" name="Freeform 350"/>
                <p:cNvSpPr>
                  <a:spLocks/>
                </p:cNvSpPr>
                <p:nvPr/>
              </p:nvSpPr>
              <p:spPr bwMode="auto">
                <a:xfrm>
                  <a:off x="1592"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1" name="Freeform 351"/>
                <p:cNvSpPr>
                  <a:spLocks/>
                </p:cNvSpPr>
                <p:nvPr/>
              </p:nvSpPr>
              <p:spPr bwMode="auto">
                <a:xfrm>
                  <a:off x="1646"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2" name="Freeform 352"/>
                <p:cNvSpPr>
                  <a:spLocks/>
                </p:cNvSpPr>
                <p:nvPr/>
              </p:nvSpPr>
              <p:spPr bwMode="auto">
                <a:xfrm>
                  <a:off x="1700"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43" name="Freeform 353"/>
                <p:cNvSpPr>
                  <a:spLocks/>
                </p:cNvSpPr>
                <p:nvPr/>
              </p:nvSpPr>
              <p:spPr bwMode="auto">
                <a:xfrm>
                  <a:off x="1749"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44" name="Freeform 354"/>
                <p:cNvSpPr>
                  <a:spLocks/>
                </p:cNvSpPr>
                <p:nvPr/>
              </p:nvSpPr>
              <p:spPr bwMode="auto">
                <a:xfrm>
                  <a:off x="1804"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5" name="Freeform 355"/>
                <p:cNvSpPr>
                  <a:spLocks/>
                </p:cNvSpPr>
                <p:nvPr/>
              </p:nvSpPr>
              <p:spPr bwMode="auto">
                <a:xfrm>
                  <a:off x="1858"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6" name="Freeform 356"/>
                <p:cNvSpPr>
                  <a:spLocks/>
                </p:cNvSpPr>
                <p:nvPr/>
              </p:nvSpPr>
              <p:spPr bwMode="auto">
                <a:xfrm>
                  <a:off x="1907"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7" name="Freeform 357"/>
                <p:cNvSpPr>
                  <a:spLocks/>
                </p:cNvSpPr>
                <p:nvPr/>
              </p:nvSpPr>
              <p:spPr bwMode="auto">
                <a:xfrm>
                  <a:off x="1962"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8" name="Freeform 358"/>
                <p:cNvSpPr>
                  <a:spLocks/>
                </p:cNvSpPr>
                <p:nvPr/>
              </p:nvSpPr>
              <p:spPr bwMode="auto">
                <a:xfrm>
                  <a:off x="2016"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49" name="Freeform 359"/>
                <p:cNvSpPr>
                  <a:spLocks/>
                </p:cNvSpPr>
                <p:nvPr/>
              </p:nvSpPr>
              <p:spPr bwMode="auto">
                <a:xfrm>
                  <a:off x="2065"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0" name="Freeform 360"/>
                <p:cNvSpPr>
                  <a:spLocks/>
                </p:cNvSpPr>
                <p:nvPr/>
              </p:nvSpPr>
              <p:spPr bwMode="auto">
                <a:xfrm>
                  <a:off x="2119"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51" name="Freeform 361"/>
                <p:cNvSpPr>
                  <a:spLocks/>
                </p:cNvSpPr>
                <p:nvPr/>
              </p:nvSpPr>
              <p:spPr bwMode="auto">
                <a:xfrm>
                  <a:off x="2174"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2" name="Freeform 362"/>
                <p:cNvSpPr>
                  <a:spLocks/>
                </p:cNvSpPr>
                <p:nvPr/>
              </p:nvSpPr>
              <p:spPr bwMode="auto">
                <a:xfrm>
                  <a:off x="2223" y="3587"/>
                  <a:ext cx="54" cy="57"/>
                </a:xfrm>
                <a:custGeom>
                  <a:avLst/>
                  <a:gdLst>
                    <a:gd name="T0" fmla="*/ 27 w 54"/>
                    <a:gd name="T1" fmla="*/ 0 h 57"/>
                    <a:gd name="T2" fmla="*/ 54 w 54"/>
                    <a:gd name="T3" fmla="*/ 28 h 57"/>
                    <a:gd name="T4" fmla="*/ 27 w 54"/>
                    <a:gd name="T5" fmla="*/ 57 h 57"/>
                    <a:gd name="T6" fmla="*/ 0 w 54"/>
                    <a:gd name="T7" fmla="*/ 28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8"/>
                      </a:lnTo>
                      <a:lnTo>
                        <a:pt x="27" y="57"/>
                      </a:lnTo>
                      <a:lnTo>
                        <a:pt x="0" y="28"/>
                      </a:lnTo>
                      <a:lnTo>
                        <a:pt x="27" y="0"/>
                      </a:lnTo>
                      <a:close/>
                    </a:path>
                  </a:pathLst>
                </a:custGeom>
                <a:solidFill>
                  <a:srgbClr val="000080"/>
                </a:solidFill>
                <a:ln w="7938">
                  <a:solidFill>
                    <a:srgbClr val="000080"/>
                  </a:solidFill>
                  <a:round/>
                  <a:headEnd/>
                  <a:tailEnd/>
                </a:ln>
              </p:spPr>
              <p:txBody>
                <a:bodyPr/>
                <a:lstStyle/>
                <a:p>
                  <a:endParaRPr lang="en-GB"/>
                </a:p>
              </p:txBody>
            </p:sp>
            <p:sp>
              <p:nvSpPr>
                <p:cNvPr id="60553" name="Freeform 363"/>
                <p:cNvSpPr>
                  <a:spLocks/>
                </p:cNvSpPr>
                <p:nvPr/>
              </p:nvSpPr>
              <p:spPr bwMode="auto">
                <a:xfrm>
                  <a:off x="2277" y="3569"/>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4" name="Freeform 364"/>
                <p:cNvSpPr>
                  <a:spLocks/>
                </p:cNvSpPr>
                <p:nvPr/>
              </p:nvSpPr>
              <p:spPr bwMode="auto">
                <a:xfrm>
                  <a:off x="2332" y="3524"/>
                  <a:ext cx="54" cy="57"/>
                </a:xfrm>
                <a:custGeom>
                  <a:avLst/>
                  <a:gdLst>
                    <a:gd name="T0" fmla="*/ 27 w 54"/>
                    <a:gd name="T1" fmla="*/ 0 h 57"/>
                    <a:gd name="T2" fmla="*/ 54 w 54"/>
                    <a:gd name="T3" fmla="*/ 28 h 57"/>
                    <a:gd name="T4" fmla="*/ 27 w 54"/>
                    <a:gd name="T5" fmla="*/ 57 h 57"/>
                    <a:gd name="T6" fmla="*/ 0 w 54"/>
                    <a:gd name="T7" fmla="*/ 28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8"/>
                      </a:lnTo>
                      <a:lnTo>
                        <a:pt x="27" y="57"/>
                      </a:lnTo>
                      <a:lnTo>
                        <a:pt x="0" y="28"/>
                      </a:lnTo>
                      <a:lnTo>
                        <a:pt x="27" y="0"/>
                      </a:lnTo>
                      <a:close/>
                    </a:path>
                  </a:pathLst>
                </a:custGeom>
                <a:solidFill>
                  <a:srgbClr val="000080"/>
                </a:solidFill>
                <a:ln w="7938">
                  <a:solidFill>
                    <a:srgbClr val="000080"/>
                  </a:solidFill>
                  <a:round/>
                  <a:headEnd/>
                  <a:tailEnd/>
                </a:ln>
              </p:spPr>
              <p:txBody>
                <a:bodyPr/>
                <a:lstStyle/>
                <a:p>
                  <a:endParaRPr lang="en-GB"/>
                </a:p>
              </p:txBody>
            </p:sp>
            <p:sp>
              <p:nvSpPr>
                <p:cNvPr id="60555" name="Freeform 365"/>
                <p:cNvSpPr>
                  <a:spLocks/>
                </p:cNvSpPr>
                <p:nvPr/>
              </p:nvSpPr>
              <p:spPr bwMode="auto">
                <a:xfrm>
                  <a:off x="2381" y="3420"/>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6" name="Freeform 366"/>
                <p:cNvSpPr>
                  <a:spLocks/>
                </p:cNvSpPr>
                <p:nvPr/>
              </p:nvSpPr>
              <p:spPr bwMode="auto">
                <a:xfrm>
                  <a:off x="2435" y="3242"/>
                  <a:ext cx="55" cy="57"/>
                </a:xfrm>
                <a:custGeom>
                  <a:avLst/>
                  <a:gdLst>
                    <a:gd name="T0" fmla="*/ 27 w 55"/>
                    <a:gd name="T1" fmla="*/ 0 h 57"/>
                    <a:gd name="T2" fmla="*/ 55 w 55"/>
                    <a:gd name="T3" fmla="*/ 29 h 57"/>
                    <a:gd name="T4" fmla="*/ 27 w 55"/>
                    <a:gd name="T5" fmla="*/ 57 h 57"/>
                    <a:gd name="T6" fmla="*/ 0 w 55"/>
                    <a:gd name="T7" fmla="*/ 29 h 57"/>
                    <a:gd name="T8" fmla="*/ 27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27" y="0"/>
                      </a:moveTo>
                      <a:lnTo>
                        <a:pt x="55" y="29"/>
                      </a:lnTo>
                      <a:lnTo>
                        <a:pt x="27" y="57"/>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7" name="Freeform 367"/>
                <p:cNvSpPr>
                  <a:spLocks/>
                </p:cNvSpPr>
                <p:nvPr/>
              </p:nvSpPr>
              <p:spPr bwMode="auto">
                <a:xfrm>
                  <a:off x="2490" y="2978"/>
                  <a:ext cx="54" cy="57"/>
                </a:xfrm>
                <a:custGeom>
                  <a:avLst/>
                  <a:gdLst>
                    <a:gd name="T0" fmla="*/ 27 w 54"/>
                    <a:gd name="T1" fmla="*/ 0 h 57"/>
                    <a:gd name="T2" fmla="*/ 54 w 54"/>
                    <a:gd name="T3" fmla="*/ 29 h 57"/>
                    <a:gd name="T4" fmla="*/ 27 w 54"/>
                    <a:gd name="T5" fmla="*/ 57 h 57"/>
                    <a:gd name="T6" fmla="*/ 0 w 54"/>
                    <a:gd name="T7" fmla="*/ 29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9"/>
                      </a:lnTo>
                      <a:lnTo>
                        <a:pt x="27" y="57"/>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58" name="Freeform 368"/>
                <p:cNvSpPr>
                  <a:spLocks/>
                </p:cNvSpPr>
                <p:nvPr/>
              </p:nvSpPr>
              <p:spPr bwMode="auto">
                <a:xfrm>
                  <a:off x="2538" y="2673"/>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59" name="Freeform 369"/>
                <p:cNvSpPr>
                  <a:spLocks/>
                </p:cNvSpPr>
                <p:nvPr/>
              </p:nvSpPr>
              <p:spPr bwMode="auto">
                <a:xfrm>
                  <a:off x="2593" y="2426"/>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0" name="Freeform 370"/>
                <p:cNvSpPr>
                  <a:spLocks/>
                </p:cNvSpPr>
                <p:nvPr/>
              </p:nvSpPr>
              <p:spPr bwMode="auto">
                <a:xfrm>
                  <a:off x="2647" y="2329"/>
                  <a:ext cx="55" cy="57"/>
                </a:xfrm>
                <a:custGeom>
                  <a:avLst/>
                  <a:gdLst>
                    <a:gd name="T0" fmla="*/ 28 w 55"/>
                    <a:gd name="T1" fmla="*/ 0 h 57"/>
                    <a:gd name="T2" fmla="*/ 55 w 55"/>
                    <a:gd name="T3" fmla="*/ 28 h 57"/>
                    <a:gd name="T4" fmla="*/ 28 w 55"/>
                    <a:gd name="T5" fmla="*/ 57 h 57"/>
                    <a:gd name="T6" fmla="*/ 0 w 55"/>
                    <a:gd name="T7" fmla="*/ 28 h 57"/>
                    <a:gd name="T8" fmla="*/ 28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28" y="0"/>
                      </a:moveTo>
                      <a:lnTo>
                        <a:pt x="55" y="28"/>
                      </a:lnTo>
                      <a:lnTo>
                        <a:pt x="28" y="57"/>
                      </a:lnTo>
                      <a:lnTo>
                        <a:pt x="0" y="28"/>
                      </a:lnTo>
                      <a:lnTo>
                        <a:pt x="28" y="0"/>
                      </a:lnTo>
                      <a:close/>
                    </a:path>
                  </a:pathLst>
                </a:custGeom>
                <a:solidFill>
                  <a:srgbClr val="000080"/>
                </a:solidFill>
                <a:ln w="7938">
                  <a:solidFill>
                    <a:srgbClr val="000080"/>
                  </a:solidFill>
                  <a:round/>
                  <a:headEnd/>
                  <a:tailEnd/>
                </a:ln>
              </p:spPr>
              <p:txBody>
                <a:bodyPr/>
                <a:lstStyle/>
                <a:p>
                  <a:endParaRPr lang="en-GB"/>
                </a:p>
              </p:txBody>
            </p:sp>
            <p:sp>
              <p:nvSpPr>
                <p:cNvPr id="60561" name="Freeform 371"/>
                <p:cNvSpPr>
                  <a:spLocks/>
                </p:cNvSpPr>
                <p:nvPr/>
              </p:nvSpPr>
              <p:spPr bwMode="auto">
                <a:xfrm>
                  <a:off x="2696" y="2426"/>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2" name="Freeform 372"/>
                <p:cNvSpPr>
                  <a:spLocks/>
                </p:cNvSpPr>
                <p:nvPr/>
              </p:nvSpPr>
              <p:spPr bwMode="auto">
                <a:xfrm>
                  <a:off x="2751" y="2673"/>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3" name="Freeform 373"/>
                <p:cNvSpPr>
                  <a:spLocks/>
                </p:cNvSpPr>
                <p:nvPr/>
              </p:nvSpPr>
              <p:spPr bwMode="auto">
                <a:xfrm>
                  <a:off x="2800" y="2978"/>
                  <a:ext cx="54" cy="57"/>
                </a:xfrm>
                <a:custGeom>
                  <a:avLst/>
                  <a:gdLst>
                    <a:gd name="T0" fmla="*/ 27 w 54"/>
                    <a:gd name="T1" fmla="*/ 0 h 57"/>
                    <a:gd name="T2" fmla="*/ 54 w 54"/>
                    <a:gd name="T3" fmla="*/ 29 h 57"/>
                    <a:gd name="T4" fmla="*/ 27 w 54"/>
                    <a:gd name="T5" fmla="*/ 57 h 57"/>
                    <a:gd name="T6" fmla="*/ 0 w 54"/>
                    <a:gd name="T7" fmla="*/ 29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9"/>
                      </a:lnTo>
                      <a:lnTo>
                        <a:pt x="27" y="57"/>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4" name="Freeform 374"/>
                <p:cNvSpPr>
                  <a:spLocks/>
                </p:cNvSpPr>
                <p:nvPr/>
              </p:nvSpPr>
              <p:spPr bwMode="auto">
                <a:xfrm>
                  <a:off x="2854" y="3242"/>
                  <a:ext cx="54" cy="57"/>
                </a:xfrm>
                <a:custGeom>
                  <a:avLst/>
                  <a:gdLst>
                    <a:gd name="T0" fmla="*/ 27 w 54"/>
                    <a:gd name="T1" fmla="*/ 0 h 57"/>
                    <a:gd name="T2" fmla="*/ 54 w 54"/>
                    <a:gd name="T3" fmla="*/ 29 h 57"/>
                    <a:gd name="T4" fmla="*/ 27 w 54"/>
                    <a:gd name="T5" fmla="*/ 57 h 57"/>
                    <a:gd name="T6" fmla="*/ 0 w 54"/>
                    <a:gd name="T7" fmla="*/ 29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9"/>
                      </a:lnTo>
                      <a:lnTo>
                        <a:pt x="27" y="57"/>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5" name="Freeform 375"/>
                <p:cNvSpPr>
                  <a:spLocks/>
                </p:cNvSpPr>
                <p:nvPr/>
              </p:nvSpPr>
              <p:spPr bwMode="auto">
                <a:xfrm>
                  <a:off x="2908" y="3420"/>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66" name="Freeform 376"/>
                <p:cNvSpPr>
                  <a:spLocks/>
                </p:cNvSpPr>
                <p:nvPr/>
              </p:nvSpPr>
              <p:spPr bwMode="auto">
                <a:xfrm>
                  <a:off x="2957" y="3524"/>
                  <a:ext cx="55" cy="57"/>
                </a:xfrm>
                <a:custGeom>
                  <a:avLst/>
                  <a:gdLst>
                    <a:gd name="T0" fmla="*/ 28 w 55"/>
                    <a:gd name="T1" fmla="*/ 0 h 57"/>
                    <a:gd name="T2" fmla="*/ 55 w 55"/>
                    <a:gd name="T3" fmla="*/ 28 h 57"/>
                    <a:gd name="T4" fmla="*/ 28 w 55"/>
                    <a:gd name="T5" fmla="*/ 57 h 57"/>
                    <a:gd name="T6" fmla="*/ 0 w 55"/>
                    <a:gd name="T7" fmla="*/ 28 h 57"/>
                    <a:gd name="T8" fmla="*/ 28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28" y="0"/>
                      </a:moveTo>
                      <a:lnTo>
                        <a:pt x="55" y="28"/>
                      </a:lnTo>
                      <a:lnTo>
                        <a:pt x="28" y="57"/>
                      </a:lnTo>
                      <a:lnTo>
                        <a:pt x="0" y="28"/>
                      </a:lnTo>
                      <a:lnTo>
                        <a:pt x="28" y="0"/>
                      </a:lnTo>
                      <a:close/>
                    </a:path>
                  </a:pathLst>
                </a:custGeom>
                <a:solidFill>
                  <a:srgbClr val="000080"/>
                </a:solidFill>
                <a:ln w="7938">
                  <a:solidFill>
                    <a:srgbClr val="000080"/>
                  </a:solidFill>
                  <a:round/>
                  <a:headEnd/>
                  <a:tailEnd/>
                </a:ln>
              </p:spPr>
              <p:txBody>
                <a:bodyPr/>
                <a:lstStyle/>
                <a:p>
                  <a:endParaRPr lang="en-GB"/>
                </a:p>
              </p:txBody>
            </p:sp>
            <p:sp>
              <p:nvSpPr>
                <p:cNvPr id="60567" name="Freeform 377"/>
                <p:cNvSpPr>
                  <a:spLocks/>
                </p:cNvSpPr>
                <p:nvPr/>
              </p:nvSpPr>
              <p:spPr bwMode="auto">
                <a:xfrm>
                  <a:off x="3012" y="3569"/>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68" name="Freeform 378"/>
                <p:cNvSpPr>
                  <a:spLocks/>
                </p:cNvSpPr>
                <p:nvPr/>
              </p:nvSpPr>
              <p:spPr bwMode="auto">
                <a:xfrm>
                  <a:off x="3066" y="3587"/>
                  <a:ext cx="55" cy="57"/>
                </a:xfrm>
                <a:custGeom>
                  <a:avLst/>
                  <a:gdLst>
                    <a:gd name="T0" fmla="*/ 28 w 55"/>
                    <a:gd name="T1" fmla="*/ 0 h 57"/>
                    <a:gd name="T2" fmla="*/ 55 w 55"/>
                    <a:gd name="T3" fmla="*/ 28 h 57"/>
                    <a:gd name="T4" fmla="*/ 28 w 55"/>
                    <a:gd name="T5" fmla="*/ 57 h 57"/>
                    <a:gd name="T6" fmla="*/ 0 w 55"/>
                    <a:gd name="T7" fmla="*/ 28 h 57"/>
                    <a:gd name="T8" fmla="*/ 28 w 55"/>
                    <a:gd name="T9" fmla="*/ 0 h 57"/>
                    <a:gd name="T10" fmla="*/ 0 60000 65536"/>
                    <a:gd name="T11" fmla="*/ 0 60000 65536"/>
                    <a:gd name="T12" fmla="*/ 0 60000 65536"/>
                    <a:gd name="T13" fmla="*/ 0 60000 65536"/>
                    <a:gd name="T14" fmla="*/ 0 60000 65536"/>
                    <a:gd name="T15" fmla="*/ 0 w 55"/>
                    <a:gd name="T16" fmla="*/ 0 h 57"/>
                    <a:gd name="T17" fmla="*/ 55 w 55"/>
                    <a:gd name="T18" fmla="*/ 57 h 57"/>
                  </a:gdLst>
                  <a:ahLst/>
                  <a:cxnLst>
                    <a:cxn ang="T10">
                      <a:pos x="T0" y="T1"/>
                    </a:cxn>
                    <a:cxn ang="T11">
                      <a:pos x="T2" y="T3"/>
                    </a:cxn>
                    <a:cxn ang="T12">
                      <a:pos x="T4" y="T5"/>
                    </a:cxn>
                    <a:cxn ang="T13">
                      <a:pos x="T6" y="T7"/>
                    </a:cxn>
                    <a:cxn ang="T14">
                      <a:pos x="T8" y="T9"/>
                    </a:cxn>
                  </a:cxnLst>
                  <a:rect l="T15" t="T16" r="T17" b="T18"/>
                  <a:pathLst>
                    <a:path w="55" h="57">
                      <a:moveTo>
                        <a:pt x="28" y="0"/>
                      </a:moveTo>
                      <a:lnTo>
                        <a:pt x="55" y="28"/>
                      </a:lnTo>
                      <a:lnTo>
                        <a:pt x="28" y="57"/>
                      </a:lnTo>
                      <a:lnTo>
                        <a:pt x="0" y="28"/>
                      </a:lnTo>
                      <a:lnTo>
                        <a:pt x="28" y="0"/>
                      </a:lnTo>
                      <a:close/>
                    </a:path>
                  </a:pathLst>
                </a:custGeom>
                <a:solidFill>
                  <a:srgbClr val="000080"/>
                </a:solidFill>
                <a:ln w="7938">
                  <a:solidFill>
                    <a:srgbClr val="000080"/>
                  </a:solidFill>
                  <a:round/>
                  <a:headEnd/>
                  <a:tailEnd/>
                </a:ln>
              </p:spPr>
              <p:txBody>
                <a:bodyPr/>
                <a:lstStyle/>
                <a:p>
                  <a:endParaRPr lang="en-GB"/>
                </a:p>
              </p:txBody>
            </p:sp>
            <p:sp>
              <p:nvSpPr>
                <p:cNvPr id="60569" name="Freeform 379"/>
                <p:cNvSpPr>
                  <a:spLocks/>
                </p:cNvSpPr>
                <p:nvPr/>
              </p:nvSpPr>
              <p:spPr bwMode="auto">
                <a:xfrm>
                  <a:off x="3115"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0" name="Freeform 380"/>
                <p:cNvSpPr>
                  <a:spLocks/>
                </p:cNvSpPr>
                <p:nvPr/>
              </p:nvSpPr>
              <p:spPr bwMode="auto">
                <a:xfrm>
                  <a:off x="3170"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1" name="Freeform 381"/>
                <p:cNvSpPr>
                  <a:spLocks/>
                </p:cNvSpPr>
                <p:nvPr/>
              </p:nvSpPr>
              <p:spPr bwMode="auto">
                <a:xfrm>
                  <a:off x="3224"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2" name="Freeform 382"/>
                <p:cNvSpPr>
                  <a:spLocks/>
                </p:cNvSpPr>
                <p:nvPr/>
              </p:nvSpPr>
              <p:spPr bwMode="auto">
                <a:xfrm>
                  <a:off x="3273"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3" name="Freeform 383"/>
                <p:cNvSpPr>
                  <a:spLocks/>
                </p:cNvSpPr>
                <p:nvPr/>
              </p:nvSpPr>
              <p:spPr bwMode="auto">
                <a:xfrm>
                  <a:off x="3327"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74" name="Freeform 384"/>
                <p:cNvSpPr>
                  <a:spLocks/>
                </p:cNvSpPr>
                <p:nvPr/>
              </p:nvSpPr>
              <p:spPr bwMode="auto">
                <a:xfrm>
                  <a:off x="3382"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5" name="Freeform 385"/>
                <p:cNvSpPr>
                  <a:spLocks/>
                </p:cNvSpPr>
                <p:nvPr/>
              </p:nvSpPr>
              <p:spPr bwMode="auto">
                <a:xfrm>
                  <a:off x="3431"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6" name="Freeform 386"/>
                <p:cNvSpPr>
                  <a:spLocks/>
                </p:cNvSpPr>
                <p:nvPr/>
              </p:nvSpPr>
              <p:spPr bwMode="auto">
                <a:xfrm>
                  <a:off x="3485"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77" name="Freeform 387"/>
                <p:cNvSpPr>
                  <a:spLocks/>
                </p:cNvSpPr>
                <p:nvPr/>
              </p:nvSpPr>
              <p:spPr bwMode="auto">
                <a:xfrm>
                  <a:off x="3540"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8" name="Freeform 388"/>
                <p:cNvSpPr>
                  <a:spLocks/>
                </p:cNvSpPr>
                <p:nvPr/>
              </p:nvSpPr>
              <p:spPr bwMode="auto">
                <a:xfrm>
                  <a:off x="3589"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79" name="Freeform 389"/>
                <p:cNvSpPr>
                  <a:spLocks/>
                </p:cNvSpPr>
                <p:nvPr/>
              </p:nvSpPr>
              <p:spPr bwMode="auto">
                <a:xfrm>
                  <a:off x="3643" y="3592"/>
                  <a:ext cx="55" cy="58"/>
                </a:xfrm>
                <a:custGeom>
                  <a:avLst/>
                  <a:gdLst>
                    <a:gd name="T0" fmla="*/ 27 w 55"/>
                    <a:gd name="T1" fmla="*/ 0 h 58"/>
                    <a:gd name="T2" fmla="*/ 55 w 55"/>
                    <a:gd name="T3" fmla="*/ 29 h 58"/>
                    <a:gd name="T4" fmla="*/ 27 w 55"/>
                    <a:gd name="T5" fmla="*/ 58 h 58"/>
                    <a:gd name="T6" fmla="*/ 0 w 55"/>
                    <a:gd name="T7" fmla="*/ 29 h 58"/>
                    <a:gd name="T8" fmla="*/ 27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7" y="0"/>
                      </a:moveTo>
                      <a:lnTo>
                        <a:pt x="55"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80" name="Freeform 390"/>
                <p:cNvSpPr>
                  <a:spLocks/>
                </p:cNvSpPr>
                <p:nvPr/>
              </p:nvSpPr>
              <p:spPr bwMode="auto">
                <a:xfrm>
                  <a:off x="3698"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81" name="Freeform 391"/>
                <p:cNvSpPr>
                  <a:spLocks/>
                </p:cNvSpPr>
                <p:nvPr/>
              </p:nvSpPr>
              <p:spPr bwMode="auto">
                <a:xfrm>
                  <a:off x="3746"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82" name="Freeform 392"/>
                <p:cNvSpPr>
                  <a:spLocks/>
                </p:cNvSpPr>
                <p:nvPr/>
              </p:nvSpPr>
              <p:spPr bwMode="auto">
                <a:xfrm>
                  <a:off x="3801"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83" name="Freeform 393"/>
                <p:cNvSpPr>
                  <a:spLocks/>
                </p:cNvSpPr>
                <p:nvPr/>
              </p:nvSpPr>
              <p:spPr bwMode="auto">
                <a:xfrm>
                  <a:off x="3855"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84" name="Freeform 394"/>
                <p:cNvSpPr>
                  <a:spLocks/>
                </p:cNvSpPr>
                <p:nvPr/>
              </p:nvSpPr>
              <p:spPr bwMode="auto">
                <a:xfrm>
                  <a:off x="3904" y="3592"/>
                  <a:ext cx="55" cy="58"/>
                </a:xfrm>
                <a:custGeom>
                  <a:avLst/>
                  <a:gdLst>
                    <a:gd name="T0" fmla="*/ 28 w 55"/>
                    <a:gd name="T1" fmla="*/ 0 h 58"/>
                    <a:gd name="T2" fmla="*/ 55 w 55"/>
                    <a:gd name="T3" fmla="*/ 29 h 58"/>
                    <a:gd name="T4" fmla="*/ 28 w 55"/>
                    <a:gd name="T5" fmla="*/ 58 h 58"/>
                    <a:gd name="T6" fmla="*/ 0 w 55"/>
                    <a:gd name="T7" fmla="*/ 29 h 58"/>
                    <a:gd name="T8" fmla="*/ 28 w 55"/>
                    <a:gd name="T9" fmla="*/ 0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28" y="0"/>
                      </a:moveTo>
                      <a:lnTo>
                        <a:pt x="55" y="29"/>
                      </a:lnTo>
                      <a:lnTo>
                        <a:pt x="28" y="58"/>
                      </a:lnTo>
                      <a:lnTo>
                        <a:pt x="0" y="29"/>
                      </a:lnTo>
                      <a:lnTo>
                        <a:pt x="28" y="0"/>
                      </a:lnTo>
                      <a:close/>
                    </a:path>
                  </a:pathLst>
                </a:custGeom>
                <a:solidFill>
                  <a:srgbClr val="000080"/>
                </a:solidFill>
                <a:ln w="7938">
                  <a:solidFill>
                    <a:srgbClr val="000080"/>
                  </a:solidFill>
                  <a:round/>
                  <a:headEnd/>
                  <a:tailEnd/>
                </a:ln>
              </p:spPr>
              <p:txBody>
                <a:bodyPr/>
                <a:lstStyle/>
                <a:p>
                  <a:endParaRPr lang="en-GB"/>
                </a:p>
              </p:txBody>
            </p:sp>
            <p:sp>
              <p:nvSpPr>
                <p:cNvPr id="60585" name="Freeform 395"/>
                <p:cNvSpPr>
                  <a:spLocks/>
                </p:cNvSpPr>
                <p:nvPr/>
              </p:nvSpPr>
              <p:spPr bwMode="auto">
                <a:xfrm>
                  <a:off x="3959" y="3592"/>
                  <a:ext cx="54" cy="58"/>
                </a:xfrm>
                <a:custGeom>
                  <a:avLst/>
                  <a:gdLst>
                    <a:gd name="T0" fmla="*/ 27 w 54"/>
                    <a:gd name="T1" fmla="*/ 0 h 58"/>
                    <a:gd name="T2" fmla="*/ 54 w 54"/>
                    <a:gd name="T3" fmla="*/ 29 h 58"/>
                    <a:gd name="T4" fmla="*/ 27 w 54"/>
                    <a:gd name="T5" fmla="*/ 58 h 58"/>
                    <a:gd name="T6" fmla="*/ 0 w 54"/>
                    <a:gd name="T7" fmla="*/ 29 h 58"/>
                    <a:gd name="T8" fmla="*/ 27 w 54"/>
                    <a:gd name="T9" fmla="*/ 0 h 58"/>
                    <a:gd name="T10" fmla="*/ 0 60000 65536"/>
                    <a:gd name="T11" fmla="*/ 0 60000 65536"/>
                    <a:gd name="T12" fmla="*/ 0 60000 65536"/>
                    <a:gd name="T13" fmla="*/ 0 60000 65536"/>
                    <a:gd name="T14" fmla="*/ 0 60000 65536"/>
                    <a:gd name="T15" fmla="*/ 0 w 54"/>
                    <a:gd name="T16" fmla="*/ 0 h 58"/>
                    <a:gd name="T17" fmla="*/ 54 w 54"/>
                    <a:gd name="T18" fmla="*/ 58 h 58"/>
                  </a:gdLst>
                  <a:ahLst/>
                  <a:cxnLst>
                    <a:cxn ang="T10">
                      <a:pos x="T0" y="T1"/>
                    </a:cxn>
                    <a:cxn ang="T11">
                      <a:pos x="T2" y="T3"/>
                    </a:cxn>
                    <a:cxn ang="T12">
                      <a:pos x="T4" y="T5"/>
                    </a:cxn>
                    <a:cxn ang="T13">
                      <a:pos x="T6" y="T7"/>
                    </a:cxn>
                    <a:cxn ang="T14">
                      <a:pos x="T8" y="T9"/>
                    </a:cxn>
                  </a:cxnLst>
                  <a:rect l="T15" t="T16" r="T17" b="T18"/>
                  <a:pathLst>
                    <a:path w="54" h="58">
                      <a:moveTo>
                        <a:pt x="27" y="0"/>
                      </a:moveTo>
                      <a:lnTo>
                        <a:pt x="54" y="29"/>
                      </a:lnTo>
                      <a:lnTo>
                        <a:pt x="27" y="58"/>
                      </a:lnTo>
                      <a:lnTo>
                        <a:pt x="0" y="29"/>
                      </a:lnTo>
                      <a:lnTo>
                        <a:pt x="27" y="0"/>
                      </a:lnTo>
                      <a:close/>
                    </a:path>
                  </a:pathLst>
                </a:custGeom>
                <a:solidFill>
                  <a:srgbClr val="000080"/>
                </a:solidFill>
                <a:ln w="7938">
                  <a:solidFill>
                    <a:srgbClr val="000080"/>
                  </a:solidFill>
                  <a:round/>
                  <a:headEnd/>
                  <a:tailEnd/>
                </a:ln>
              </p:spPr>
              <p:txBody>
                <a:bodyPr/>
                <a:lstStyle/>
                <a:p>
                  <a:endParaRPr lang="en-GB"/>
                </a:p>
              </p:txBody>
            </p:sp>
            <p:sp>
              <p:nvSpPr>
                <p:cNvPr id="60586" name="Rectangle 396"/>
                <p:cNvSpPr>
                  <a:spLocks noChangeArrowheads="1"/>
                </p:cNvSpPr>
                <p:nvPr/>
              </p:nvSpPr>
              <p:spPr bwMode="auto">
                <a:xfrm>
                  <a:off x="1330"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87" name="Rectangle 397"/>
                <p:cNvSpPr>
                  <a:spLocks noChangeArrowheads="1"/>
                </p:cNvSpPr>
                <p:nvPr/>
              </p:nvSpPr>
              <p:spPr bwMode="auto">
                <a:xfrm>
                  <a:off x="1385"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88" name="Rectangle 398"/>
                <p:cNvSpPr>
                  <a:spLocks noChangeArrowheads="1"/>
                </p:cNvSpPr>
                <p:nvPr/>
              </p:nvSpPr>
              <p:spPr bwMode="auto">
                <a:xfrm>
                  <a:off x="1434"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89" name="Rectangle 399"/>
                <p:cNvSpPr>
                  <a:spLocks noChangeArrowheads="1"/>
                </p:cNvSpPr>
                <p:nvPr/>
              </p:nvSpPr>
              <p:spPr bwMode="auto">
                <a:xfrm>
                  <a:off x="1488"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0" name="Rectangle 400"/>
                <p:cNvSpPr>
                  <a:spLocks noChangeArrowheads="1"/>
                </p:cNvSpPr>
                <p:nvPr/>
              </p:nvSpPr>
              <p:spPr bwMode="auto">
                <a:xfrm>
                  <a:off x="1543"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1" name="Rectangle 401"/>
                <p:cNvSpPr>
                  <a:spLocks noChangeArrowheads="1"/>
                </p:cNvSpPr>
                <p:nvPr/>
              </p:nvSpPr>
              <p:spPr bwMode="auto">
                <a:xfrm>
                  <a:off x="1592"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2" name="Rectangle 402"/>
                <p:cNvSpPr>
                  <a:spLocks noChangeArrowheads="1"/>
                </p:cNvSpPr>
                <p:nvPr/>
              </p:nvSpPr>
              <p:spPr bwMode="auto">
                <a:xfrm>
                  <a:off x="1646"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3" name="Rectangle 403"/>
                <p:cNvSpPr>
                  <a:spLocks noChangeArrowheads="1"/>
                </p:cNvSpPr>
                <p:nvPr/>
              </p:nvSpPr>
              <p:spPr bwMode="auto">
                <a:xfrm>
                  <a:off x="1700"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4" name="Rectangle 404"/>
                <p:cNvSpPr>
                  <a:spLocks noChangeArrowheads="1"/>
                </p:cNvSpPr>
                <p:nvPr/>
              </p:nvSpPr>
              <p:spPr bwMode="auto">
                <a:xfrm>
                  <a:off x="1749"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5" name="Rectangle 405"/>
                <p:cNvSpPr>
                  <a:spLocks noChangeArrowheads="1"/>
                </p:cNvSpPr>
                <p:nvPr/>
              </p:nvSpPr>
              <p:spPr bwMode="auto">
                <a:xfrm>
                  <a:off x="1804"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6" name="Rectangle 406"/>
                <p:cNvSpPr>
                  <a:spLocks noChangeArrowheads="1"/>
                </p:cNvSpPr>
                <p:nvPr/>
              </p:nvSpPr>
              <p:spPr bwMode="auto">
                <a:xfrm>
                  <a:off x="1858"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7" name="Rectangle 407"/>
                <p:cNvSpPr>
                  <a:spLocks noChangeArrowheads="1"/>
                </p:cNvSpPr>
                <p:nvPr/>
              </p:nvSpPr>
              <p:spPr bwMode="auto">
                <a:xfrm>
                  <a:off x="1907"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8" name="Rectangle 408"/>
                <p:cNvSpPr>
                  <a:spLocks noChangeArrowheads="1"/>
                </p:cNvSpPr>
                <p:nvPr/>
              </p:nvSpPr>
              <p:spPr bwMode="auto">
                <a:xfrm>
                  <a:off x="1962"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599" name="Rectangle 409"/>
                <p:cNvSpPr>
                  <a:spLocks noChangeArrowheads="1"/>
                </p:cNvSpPr>
                <p:nvPr/>
              </p:nvSpPr>
              <p:spPr bwMode="auto">
                <a:xfrm>
                  <a:off x="2016"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60600" name="Rectangle 410"/>
                <p:cNvSpPr>
                  <a:spLocks noChangeArrowheads="1"/>
                </p:cNvSpPr>
                <p:nvPr/>
              </p:nvSpPr>
              <p:spPr bwMode="auto">
                <a:xfrm>
                  <a:off x="2065" y="3587"/>
                  <a:ext cx="49" cy="51"/>
                </a:xfrm>
                <a:prstGeom prst="rect">
                  <a:avLst/>
                </a:prstGeom>
                <a:solidFill>
                  <a:srgbClr val="FF00FF"/>
                </a:solidFill>
                <a:ln w="7938">
                  <a:solidFill>
                    <a:srgbClr val="FF00FF"/>
                  </a:solidFill>
                  <a:miter lim="800000"/>
                  <a:headEnd/>
                  <a:tailEnd/>
                </a:ln>
              </p:spPr>
              <p:txBody>
                <a:bodyPr/>
                <a:lstStyle/>
                <a:p>
                  <a:endParaRPr lang="en-US"/>
                </a:p>
              </p:txBody>
            </p:sp>
            <p:sp>
              <p:nvSpPr>
                <p:cNvPr id="60601" name="Rectangle 411"/>
                <p:cNvSpPr>
                  <a:spLocks noChangeArrowheads="1"/>
                </p:cNvSpPr>
                <p:nvPr/>
              </p:nvSpPr>
              <p:spPr bwMode="auto">
                <a:xfrm>
                  <a:off x="2119" y="3575"/>
                  <a:ext cx="49" cy="52"/>
                </a:xfrm>
                <a:prstGeom prst="rect">
                  <a:avLst/>
                </a:prstGeom>
                <a:solidFill>
                  <a:srgbClr val="FF00FF"/>
                </a:solidFill>
                <a:ln w="7938">
                  <a:solidFill>
                    <a:srgbClr val="FF00FF"/>
                  </a:solidFill>
                  <a:miter lim="800000"/>
                  <a:headEnd/>
                  <a:tailEnd/>
                </a:ln>
              </p:spPr>
              <p:txBody>
                <a:bodyPr/>
                <a:lstStyle/>
                <a:p>
                  <a:endParaRPr lang="en-US"/>
                </a:p>
              </p:txBody>
            </p:sp>
          </p:grpSp>
          <p:grpSp>
            <p:nvGrpSpPr>
              <p:cNvPr id="27859" name="Group 613"/>
              <p:cNvGrpSpPr>
                <a:grpSpLocks/>
              </p:cNvGrpSpPr>
              <p:nvPr/>
            </p:nvGrpSpPr>
            <p:grpSpPr bwMode="auto">
              <a:xfrm>
                <a:off x="1325" y="2696"/>
                <a:ext cx="2688" cy="965"/>
                <a:chOff x="1325" y="2696"/>
                <a:chExt cx="2688" cy="965"/>
              </a:xfrm>
            </p:grpSpPr>
            <p:sp>
              <p:nvSpPr>
                <p:cNvPr id="28458" name="Rectangle 413"/>
                <p:cNvSpPr>
                  <a:spLocks noChangeArrowheads="1"/>
                </p:cNvSpPr>
                <p:nvPr/>
              </p:nvSpPr>
              <p:spPr bwMode="auto">
                <a:xfrm>
                  <a:off x="2174" y="3558"/>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59" name="Rectangle 414"/>
                <p:cNvSpPr>
                  <a:spLocks noChangeArrowheads="1"/>
                </p:cNvSpPr>
                <p:nvPr/>
              </p:nvSpPr>
              <p:spPr bwMode="auto">
                <a:xfrm>
                  <a:off x="2223" y="3524"/>
                  <a:ext cx="49" cy="51"/>
                </a:xfrm>
                <a:prstGeom prst="rect">
                  <a:avLst/>
                </a:prstGeom>
                <a:solidFill>
                  <a:srgbClr val="FF00FF"/>
                </a:solidFill>
                <a:ln w="7938">
                  <a:solidFill>
                    <a:srgbClr val="FF00FF"/>
                  </a:solidFill>
                  <a:miter lim="800000"/>
                  <a:headEnd/>
                  <a:tailEnd/>
                </a:ln>
              </p:spPr>
              <p:txBody>
                <a:bodyPr/>
                <a:lstStyle/>
                <a:p>
                  <a:endParaRPr lang="en-US"/>
                </a:p>
              </p:txBody>
            </p:sp>
            <p:sp>
              <p:nvSpPr>
                <p:cNvPr id="28460" name="Rectangle 415"/>
                <p:cNvSpPr>
                  <a:spLocks noChangeArrowheads="1"/>
                </p:cNvSpPr>
                <p:nvPr/>
              </p:nvSpPr>
              <p:spPr bwMode="auto">
                <a:xfrm>
                  <a:off x="2277" y="3466"/>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1" name="Rectangle 416"/>
                <p:cNvSpPr>
                  <a:spLocks noChangeArrowheads="1"/>
                </p:cNvSpPr>
                <p:nvPr/>
              </p:nvSpPr>
              <p:spPr bwMode="auto">
                <a:xfrm>
                  <a:off x="2332" y="3380"/>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2" name="Rectangle 417"/>
                <p:cNvSpPr>
                  <a:spLocks noChangeArrowheads="1"/>
                </p:cNvSpPr>
                <p:nvPr/>
              </p:nvSpPr>
              <p:spPr bwMode="auto">
                <a:xfrm>
                  <a:off x="2381" y="3265"/>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3" name="Rectangle 418"/>
                <p:cNvSpPr>
                  <a:spLocks noChangeArrowheads="1"/>
                </p:cNvSpPr>
                <p:nvPr/>
              </p:nvSpPr>
              <p:spPr bwMode="auto">
                <a:xfrm>
                  <a:off x="2435" y="3121"/>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4" name="Rectangle 419"/>
                <p:cNvSpPr>
                  <a:spLocks noChangeArrowheads="1"/>
                </p:cNvSpPr>
                <p:nvPr/>
              </p:nvSpPr>
              <p:spPr bwMode="auto">
                <a:xfrm>
                  <a:off x="2490" y="2966"/>
                  <a:ext cx="48" cy="52"/>
                </a:xfrm>
                <a:prstGeom prst="rect">
                  <a:avLst/>
                </a:prstGeom>
                <a:solidFill>
                  <a:srgbClr val="FF00FF"/>
                </a:solidFill>
                <a:ln w="7938">
                  <a:solidFill>
                    <a:srgbClr val="FF00FF"/>
                  </a:solidFill>
                  <a:miter lim="800000"/>
                  <a:headEnd/>
                  <a:tailEnd/>
                </a:ln>
              </p:spPr>
              <p:txBody>
                <a:bodyPr/>
                <a:lstStyle/>
                <a:p>
                  <a:endParaRPr lang="en-US"/>
                </a:p>
              </p:txBody>
            </p:sp>
            <p:sp>
              <p:nvSpPr>
                <p:cNvPr id="28465" name="Rectangle 420"/>
                <p:cNvSpPr>
                  <a:spLocks noChangeArrowheads="1"/>
                </p:cNvSpPr>
                <p:nvPr/>
              </p:nvSpPr>
              <p:spPr bwMode="auto">
                <a:xfrm>
                  <a:off x="2538" y="2828"/>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6" name="Rectangle 421"/>
                <p:cNvSpPr>
                  <a:spLocks noChangeArrowheads="1"/>
                </p:cNvSpPr>
                <p:nvPr/>
              </p:nvSpPr>
              <p:spPr bwMode="auto">
                <a:xfrm>
                  <a:off x="2593" y="2731"/>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7" name="Rectangle 422"/>
                <p:cNvSpPr>
                  <a:spLocks noChangeArrowheads="1"/>
                </p:cNvSpPr>
                <p:nvPr/>
              </p:nvSpPr>
              <p:spPr bwMode="auto">
                <a:xfrm>
                  <a:off x="2647" y="2696"/>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8" name="Rectangle 423"/>
                <p:cNvSpPr>
                  <a:spLocks noChangeArrowheads="1"/>
                </p:cNvSpPr>
                <p:nvPr/>
              </p:nvSpPr>
              <p:spPr bwMode="auto">
                <a:xfrm>
                  <a:off x="2696" y="2731"/>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69" name="Rectangle 424"/>
                <p:cNvSpPr>
                  <a:spLocks noChangeArrowheads="1"/>
                </p:cNvSpPr>
                <p:nvPr/>
              </p:nvSpPr>
              <p:spPr bwMode="auto">
                <a:xfrm>
                  <a:off x="2751" y="2828"/>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0" name="Rectangle 425"/>
                <p:cNvSpPr>
                  <a:spLocks noChangeArrowheads="1"/>
                </p:cNvSpPr>
                <p:nvPr/>
              </p:nvSpPr>
              <p:spPr bwMode="auto">
                <a:xfrm>
                  <a:off x="2800" y="2966"/>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1" name="Rectangle 426"/>
                <p:cNvSpPr>
                  <a:spLocks noChangeArrowheads="1"/>
                </p:cNvSpPr>
                <p:nvPr/>
              </p:nvSpPr>
              <p:spPr bwMode="auto">
                <a:xfrm>
                  <a:off x="2854" y="3121"/>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2" name="Rectangle 427"/>
                <p:cNvSpPr>
                  <a:spLocks noChangeArrowheads="1"/>
                </p:cNvSpPr>
                <p:nvPr/>
              </p:nvSpPr>
              <p:spPr bwMode="auto">
                <a:xfrm>
                  <a:off x="2908" y="3265"/>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3" name="Rectangle 428"/>
                <p:cNvSpPr>
                  <a:spLocks noChangeArrowheads="1"/>
                </p:cNvSpPr>
                <p:nvPr/>
              </p:nvSpPr>
              <p:spPr bwMode="auto">
                <a:xfrm>
                  <a:off x="2957" y="3380"/>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4" name="Rectangle 429"/>
                <p:cNvSpPr>
                  <a:spLocks noChangeArrowheads="1"/>
                </p:cNvSpPr>
                <p:nvPr/>
              </p:nvSpPr>
              <p:spPr bwMode="auto">
                <a:xfrm>
                  <a:off x="3012" y="3466"/>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5" name="Rectangle 430"/>
                <p:cNvSpPr>
                  <a:spLocks noChangeArrowheads="1"/>
                </p:cNvSpPr>
                <p:nvPr/>
              </p:nvSpPr>
              <p:spPr bwMode="auto">
                <a:xfrm>
                  <a:off x="3066" y="3524"/>
                  <a:ext cx="49" cy="51"/>
                </a:xfrm>
                <a:prstGeom prst="rect">
                  <a:avLst/>
                </a:prstGeom>
                <a:solidFill>
                  <a:srgbClr val="FF00FF"/>
                </a:solidFill>
                <a:ln w="7938">
                  <a:solidFill>
                    <a:srgbClr val="FF00FF"/>
                  </a:solidFill>
                  <a:miter lim="800000"/>
                  <a:headEnd/>
                  <a:tailEnd/>
                </a:ln>
              </p:spPr>
              <p:txBody>
                <a:bodyPr/>
                <a:lstStyle/>
                <a:p>
                  <a:endParaRPr lang="en-US"/>
                </a:p>
              </p:txBody>
            </p:sp>
            <p:sp>
              <p:nvSpPr>
                <p:cNvPr id="28476" name="Rectangle 431"/>
                <p:cNvSpPr>
                  <a:spLocks noChangeArrowheads="1"/>
                </p:cNvSpPr>
                <p:nvPr/>
              </p:nvSpPr>
              <p:spPr bwMode="auto">
                <a:xfrm>
                  <a:off x="3115" y="3558"/>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7" name="Rectangle 432"/>
                <p:cNvSpPr>
                  <a:spLocks noChangeArrowheads="1"/>
                </p:cNvSpPr>
                <p:nvPr/>
              </p:nvSpPr>
              <p:spPr bwMode="auto">
                <a:xfrm>
                  <a:off x="3170" y="3575"/>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78" name="Rectangle 433"/>
                <p:cNvSpPr>
                  <a:spLocks noChangeArrowheads="1"/>
                </p:cNvSpPr>
                <p:nvPr/>
              </p:nvSpPr>
              <p:spPr bwMode="auto">
                <a:xfrm>
                  <a:off x="3224" y="3587"/>
                  <a:ext cx="49" cy="51"/>
                </a:xfrm>
                <a:prstGeom prst="rect">
                  <a:avLst/>
                </a:prstGeom>
                <a:solidFill>
                  <a:srgbClr val="FF00FF"/>
                </a:solidFill>
                <a:ln w="7938">
                  <a:solidFill>
                    <a:srgbClr val="FF00FF"/>
                  </a:solidFill>
                  <a:miter lim="800000"/>
                  <a:headEnd/>
                  <a:tailEnd/>
                </a:ln>
              </p:spPr>
              <p:txBody>
                <a:bodyPr/>
                <a:lstStyle/>
                <a:p>
                  <a:endParaRPr lang="en-US"/>
                </a:p>
              </p:txBody>
            </p:sp>
            <p:sp>
              <p:nvSpPr>
                <p:cNvPr id="28479" name="Rectangle 434"/>
                <p:cNvSpPr>
                  <a:spLocks noChangeArrowheads="1"/>
                </p:cNvSpPr>
                <p:nvPr/>
              </p:nvSpPr>
              <p:spPr bwMode="auto">
                <a:xfrm>
                  <a:off x="3273"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0" name="Rectangle 435"/>
                <p:cNvSpPr>
                  <a:spLocks noChangeArrowheads="1"/>
                </p:cNvSpPr>
                <p:nvPr/>
              </p:nvSpPr>
              <p:spPr bwMode="auto">
                <a:xfrm>
                  <a:off x="3327"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1" name="Rectangle 436"/>
                <p:cNvSpPr>
                  <a:spLocks noChangeArrowheads="1"/>
                </p:cNvSpPr>
                <p:nvPr/>
              </p:nvSpPr>
              <p:spPr bwMode="auto">
                <a:xfrm>
                  <a:off x="3382"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2" name="Rectangle 437"/>
                <p:cNvSpPr>
                  <a:spLocks noChangeArrowheads="1"/>
                </p:cNvSpPr>
                <p:nvPr/>
              </p:nvSpPr>
              <p:spPr bwMode="auto">
                <a:xfrm>
                  <a:off x="3431"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3" name="Rectangle 438"/>
                <p:cNvSpPr>
                  <a:spLocks noChangeArrowheads="1"/>
                </p:cNvSpPr>
                <p:nvPr/>
              </p:nvSpPr>
              <p:spPr bwMode="auto">
                <a:xfrm>
                  <a:off x="3485"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4" name="Rectangle 439"/>
                <p:cNvSpPr>
                  <a:spLocks noChangeArrowheads="1"/>
                </p:cNvSpPr>
                <p:nvPr/>
              </p:nvSpPr>
              <p:spPr bwMode="auto">
                <a:xfrm>
                  <a:off x="3540"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5" name="Rectangle 440"/>
                <p:cNvSpPr>
                  <a:spLocks noChangeArrowheads="1"/>
                </p:cNvSpPr>
                <p:nvPr/>
              </p:nvSpPr>
              <p:spPr bwMode="auto">
                <a:xfrm>
                  <a:off x="3589"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6" name="Rectangle 441"/>
                <p:cNvSpPr>
                  <a:spLocks noChangeArrowheads="1"/>
                </p:cNvSpPr>
                <p:nvPr/>
              </p:nvSpPr>
              <p:spPr bwMode="auto">
                <a:xfrm>
                  <a:off x="3643"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7" name="Rectangle 442"/>
                <p:cNvSpPr>
                  <a:spLocks noChangeArrowheads="1"/>
                </p:cNvSpPr>
                <p:nvPr/>
              </p:nvSpPr>
              <p:spPr bwMode="auto">
                <a:xfrm>
                  <a:off x="3698" y="3592"/>
                  <a:ext cx="48" cy="52"/>
                </a:xfrm>
                <a:prstGeom prst="rect">
                  <a:avLst/>
                </a:prstGeom>
                <a:solidFill>
                  <a:srgbClr val="FF00FF"/>
                </a:solidFill>
                <a:ln w="7938">
                  <a:solidFill>
                    <a:srgbClr val="FF00FF"/>
                  </a:solidFill>
                  <a:miter lim="800000"/>
                  <a:headEnd/>
                  <a:tailEnd/>
                </a:ln>
              </p:spPr>
              <p:txBody>
                <a:bodyPr/>
                <a:lstStyle/>
                <a:p>
                  <a:endParaRPr lang="en-US"/>
                </a:p>
              </p:txBody>
            </p:sp>
            <p:sp>
              <p:nvSpPr>
                <p:cNvPr id="28488" name="Rectangle 443"/>
                <p:cNvSpPr>
                  <a:spLocks noChangeArrowheads="1"/>
                </p:cNvSpPr>
                <p:nvPr/>
              </p:nvSpPr>
              <p:spPr bwMode="auto">
                <a:xfrm>
                  <a:off x="3746"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89" name="Rectangle 444"/>
                <p:cNvSpPr>
                  <a:spLocks noChangeArrowheads="1"/>
                </p:cNvSpPr>
                <p:nvPr/>
              </p:nvSpPr>
              <p:spPr bwMode="auto">
                <a:xfrm>
                  <a:off x="3801"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90" name="Rectangle 445"/>
                <p:cNvSpPr>
                  <a:spLocks noChangeArrowheads="1"/>
                </p:cNvSpPr>
                <p:nvPr/>
              </p:nvSpPr>
              <p:spPr bwMode="auto">
                <a:xfrm>
                  <a:off x="3855"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91" name="Rectangle 446"/>
                <p:cNvSpPr>
                  <a:spLocks noChangeArrowheads="1"/>
                </p:cNvSpPr>
                <p:nvPr/>
              </p:nvSpPr>
              <p:spPr bwMode="auto">
                <a:xfrm>
                  <a:off x="3904"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92" name="Rectangle 447"/>
                <p:cNvSpPr>
                  <a:spLocks noChangeArrowheads="1"/>
                </p:cNvSpPr>
                <p:nvPr/>
              </p:nvSpPr>
              <p:spPr bwMode="auto">
                <a:xfrm>
                  <a:off x="3959" y="3592"/>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493" name="Freeform 448"/>
                <p:cNvSpPr>
                  <a:spLocks/>
                </p:cNvSpPr>
                <p:nvPr/>
              </p:nvSpPr>
              <p:spPr bwMode="auto">
                <a:xfrm>
                  <a:off x="1330"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494" name="Freeform 449"/>
                <p:cNvSpPr>
                  <a:spLocks/>
                </p:cNvSpPr>
                <p:nvPr/>
              </p:nvSpPr>
              <p:spPr bwMode="auto">
                <a:xfrm>
                  <a:off x="1385"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495" name="Freeform 450"/>
                <p:cNvSpPr>
                  <a:spLocks/>
                </p:cNvSpPr>
                <p:nvPr/>
              </p:nvSpPr>
              <p:spPr bwMode="auto">
                <a:xfrm>
                  <a:off x="1434"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496" name="Freeform 451"/>
                <p:cNvSpPr>
                  <a:spLocks/>
                </p:cNvSpPr>
                <p:nvPr/>
              </p:nvSpPr>
              <p:spPr bwMode="auto">
                <a:xfrm>
                  <a:off x="1488" y="3592"/>
                  <a:ext cx="55" cy="58"/>
                </a:xfrm>
                <a:custGeom>
                  <a:avLst/>
                  <a:gdLst>
                    <a:gd name="T0" fmla="*/ 27 w 55"/>
                    <a:gd name="T1" fmla="*/ 0 h 58"/>
                    <a:gd name="T2" fmla="*/ 55 w 55"/>
                    <a:gd name="T3" fmla="*/ 58 h 58"/>
                    <a:gd name="T4" fmla="*/ 0 w 55"/>
                    <a:gd name="T5" fmla="*/ 58 h 58"/>
                    <a:gd name="T6" fmla="*/ 27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7" y="0"/>
                      </a:moveTo>
                      <a:lnTo>
                        <a:pt x="55"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497" name="Freeform 452"/>
                <p:cNvSpPr>
                  <a:spLocks/>
                </p:cNvSpPr>
                <p:nvPr/>
              </p:nvSpPr>
              <p:spPr bwMode="auto">
                <a:xfrm>
                  <a:off x="1543"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498" name="Freeform 453"/>
                <p:cNvSpPr>
                  <a:spLocks/>
                </p:cNvSpPr>
                <p:nvPr/>
              </p:nvSpPr>
              <p:spPr bwMode="auto">
                <a:xfrm>
                  <a:off x="1592"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499" name="Freeform 454"/>
                <p:cNvSpPr>
                  <a:spLocks/>
                </p:cNvSpPr>
                <p:nvPr/>
              </p:nvSpPr>
              <p:spPr bwMode="auto">
                <a:xfrm>
                  <a:off x="1646"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00" name="Freeform 455"/>
                <p:cNvSpPr>
                  <a:spLocks/>
                </p:cNvSpPr>
                <p:nvPr/>
              </p:nvSpPr>
              <p:spPr bwMode="auto">
                <a:xfrm>
                  <a:off x="1700"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01" name="Freeform 456"/>
                <p:cNvSpPr>
                  <a:spLocks/>
                </p:cNvSpPr>
                <p:nvPr/>
              </p:nvSpPr>
              <p:spPr bwMode="auto">
                <a:xfrm>
                  <a:off x="1749"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02" name="Freeform 457"/>
                <p:cNvSpPr>
                  <a:spLocks/>
                </p:cNvSpPr>
                <p:nvPr/>
              </p:nvSpPr>
              <p:spPr bwMode="auto">
                <a:xfrm>
                  <a:off x="1804" y="3587"/>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03" name="Freeform 458"/>
                <p:cNvSpPr>
                  <a:spLocks/>
                </p:cNvSpPr>
                <p:nvPr/>
              </p:nvSpPr>
              <p:spPr bwMode="auto">
                <a:xfrm>
                  <a:off x="1858" y="3587"/>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04" name="Freeform 459"/>
                <p:cNvSpPr>
                  <a:spLocks/>
                </p:cNvSpPr>
                <p:nvPr/>
              </p:nvSpPr>
              <p:spPr bwMode="auto">
                <a:xfrm>
                  <a:off x="1907" y="3581"/>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05" name="Freeform 460"/>
                <p:cNvSpPr>
                  <a:spLocks/>
                </p:cNvSpPr>
                <p:nvPr/>
              </p:nvSpPr>
              <p:spPr bwMode="auto">
                <a:xfrm>
                  <a:off x="1962" y="3569"/>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06" name="Freeform 461"/>
                <p:cNvSpPr>
                  <a:spLocks/>
                </p:cNvSpPr>
                <p:nvPr/>
              </p:nvSpPr>
              <p:spPr bwMode="auto">
                <a:xfrm>
                  <a:off x="2016" y="3558"/>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07" name="Freeform 462"/>
                <p:cNvSpPr>
                  <a:spLocks/>
                </p:cNvSpPr>
                <p:nvPr/>
              </p:nvSpPr>
              <p:spPr bwMode="auto">
                <a:xfrm>
                  <a:off x="2065" y="3535"/>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08" name="Freeform 463"/>
                <p:cNvSpPr>
                  <a:spLocks/>
                </p:cNvSpPr>
                <p:nvPr/>
              </p:nvSpPr>
              <p:spPr bwMode="auto">
                <a:xfrm>
                  <a:off x="2119" y="3506"/>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09" name="Freeform 464"/>
                <p:cNvSpPr>
                  <a:spLocks/>
                </p:cNvSpPr>
                <p:nvPr/>
              </p:nvSpPr>
              <p:spPr bwMode="auto">
                <a:xfrm>
                  <a:off x="2174" y="3466"/>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10" name="Freeform 465"/>
                <p:cNvSpPr>
                  <a:spLocks/>
                </p:cNvSpPr>
                <p:nvPr/>
              </p:nvSpPr>
              <p:spPr bwMode="auto">
                <a:xfrm>
                  <a:off x="2223" y="3414"/>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11" name="Freeform 466"/>
                <p:cNvSpPr>
                  <a:spLocks/>
                </p:cNvSpPr>
                <p:nvPr/>
              </p:nvSpPr>
              <p:spPr bwMode="auto">
                <a:xfrm>
                  <a:off x="2277" y="3357"/>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12" name="Freeform 467"/>
                <p:cNvSpPr>
                  <a:spLocks/>
                </p:cNvSpPr>
                <p:nvPr/>
              </p:nvSpPr>
              <p:spPr bwMode="auto">
                <a:xfrm>
                  <a:off x="2332" y="328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13" name="Freeform 468"/>
                <p:cNvSpPr>
                  <a:spLocks/>
                </p:cNvSpPr>
                <p:nvPr/>
              </p:nvSpPr>
              <p:spPr bwMode="auto">
                <a:xfrm>
                  <a:off x="2381" y="3208"/>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14" name="Freeform 469"/>
                <p:cNvSpPr>
                  <a:spLocks/>
                </p:cNvSpPr>
                <p:nvPr/>
              </p:nvSpPr>
              <p:spPr bwMode="auto">
                <a:xfrm>
                  <a:off x="2435" y="3133"/>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15" name="Freeform 470"/>
                <p:cNvSpPr>
                  <a:spLocks/>
                </p:cNvSpPr>
                <p:nvPr/>
              </p:nvSpPr>
              <p:spPr bwMode="auto">
                <a:xfrm>
                  <a:off x="2490" y="3064"/>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16" name="Freeform 471"/>
                <p:cNvSpPr>
                  <a:spLocks/>
                </p:cNvSpPr>
                <p:nvPr/>
              </p:nvSpPr>
              <p:spPr bwMode="auto">
                <a:xfrm>
                  <a:off x="2538" y="3007"/>
                  <a:ext cx="55" cy="57"/>
                </a:xfrm>
                <a:custGeom>
                  <a:avLst/>
                  <a:gdLst>
                    <a:gd name="T0" fmla="*/ 28 w 55"/>
                    <a:gd name="T1" fmla="*/ 0 h 57"/>
                    <a:gd name="T2" fmla="*/ 55 w 55"/>
                    <a:gd name="T3" fmla="*/ 57 h 57"/>
                    <a:gd name="T4" fmla="*/ 0 w 55"/>
                    <a:gd name="T5" fmla="*/ 57 h 57"/>
                    <a:gd name="T6" fmla="*/ 28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008000"/>
                </a:solidFill>
                <a:ln w="7938">
                  <a:solidFill>
                    <a:srgbClr val="008000"/>
                  </a:solidFill>
                  <a:round/>
                  <a:headEnd/>
                  <a:tailEnd/>
                </a:ln>
              </p:spPr>
              <p:txBody>
                <a:bodyPr/>
                <a:lstStyle/>
                <a:p>
                  <a:endParaRPr lang="en-GB"/>
                </a:p>
              </p:txBody>
            </p:sp>
            <p:sp>
              <p:nvSpPr>
                <p:cNvPr id="28517" name="Freeform 472"/>
                <p:cNvSpPr>
                  <a:spLocks/>
                </p:cNvSpPr>
                <p:nvPr/>
              </p:nvSpPr>
              <p:spPr bwMode="auto">
                <a:xfrm>
                  <a:off x="2593" y="297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18" name="Freeform 473"/>
                <p:cNvSpPr>
                  <a:spLocks/>
                </p:cNvSpPr>
                <p:nvPr/>
              </p:nvSpPr>
              <p:spPr bwMode="auto">
                <a:xfrm>
                  <a:off x="2647" y="2961"/>
                  <a:ext cx="55" cy="57"/>
                </a:xfrm>
                <a:custGeom>
                  <a:avLst/>
                  <a:gdLst>
                    <a:gd name="T0" fmla="*/ 28 w 55"/>
                    <a:gd name="T1" fmla="*/ 0 h 57"/>
                    <a:gd name="T2" fmla="*/ 55 w 55"/>
                    <a:gd name="T3" fmla="*/ 57 h 57"/>
                    <a:gd name="T4" fmla="*/ 0 w 55"/>
                    <a:gd name="T5" fmla="*/ 57 h 57"/>
                    <a:gd name="T6" fmla="*/ 28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008000"/>
                </a:solidFill>
                <a:ln w="7938">
                  <a:solidFill>
                    <a:srgbClr val="008000"/>
                  </a:solidFill>
                  <a:round/>
                  <a:headEnd/>
                  <a:tailEnd/>
                </a:ln>
              </p:spPr>
              <p:txBody>
                <a:bodyPr/>
                <a:lstStyle/>
                <a:p>
                  <a:endParaRPr lang="en-GB"/>
                </a:p>
              </p:txBody>
            </p:sp>
            <p:sp>
              <p:nvSpPr>
                <p:cNvPr id="28519" name="Freeform 474"/>
                <p:cNvSpPr>
                  <a:spLocks/>
                </p:cNvSpPr>
                <p:nvPr/>
              </p:nvSpPr>
              <p:spPr bwMode="auto">
                <a:xfrm>
                  <a:off x="2696" y="2972"/>
                  <a:ext cx="55" cy="58"/>
                </a:xfrm>
                <a:custGeom>
                  <a:avLst/>
                  <a:gdLst>
                    <a:gd name="T0" fmla="*/ 27 w 55"/>
                    <a:gd name="T1" fmla="*/ 0 h 58"/>
                    <a:gd name="T2" fmla="*/ 55 w 55"/>
                    <a:gd name="T3" fmla="*/ 58 h 58"/>
                    <a:gd name="T4" fmla="*/ 0 w 55"/>
                    <a:gd name="T5" fmla="*/ 58 h 58"/>
                    <a:gd name="T6" fmla="*/ 27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7" y="0"/>
                      </a:moveTo>
                      <a:lnTo>
                        <a:pt x="55"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20" name="Freeform 475"/>
                <p:cNvSpPr>
                  <a:spLocks/>
                </p:cNvSpPr>
                <p:nvPr/>
              </p:nvSpPr>
              <p:spPr bwMode="auto">
                <a:xfrm>
                  <a:off x="2751" y="3007"/>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21" name="Freeform 476"/>
                <p:cNvSpPr>
                  <a:spLocks/>
                </p:cNvSpPr>
                <p:nvPr/>
              </p:nvSpPr>
              <p:spPr bwMode="auto">
                <a:xfrm>
                  <a:off x="2800" y="3064"/>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22" name="Freeform 477"/>
                <p:cNvSpPr>
                  <a:spLocks/>
                </p:cNvSpPr>
                <p:nvPr/>
              </p:nvSpPr>
              <p:spPr bwMode="auto">
                <a:xfrm>
                  <a:off x="2854" y="3133"/>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23" name="Freeform 478"/>
                <p:cNvSpPr>
                  <a:spLocks/>
                </p:cNvSpPr>
                <p:nvPr/>
              </p:nvSpPr>
              <p:spPr bwMode="auto">
                <a:xfrm>
                  <a:off x="2908" y="3208"/>
                  <a:ext cx="55" cy="57"/>
                </a:xfrm>
                <a:custGeom>
                  <a:avLst/>
                  <a:gdLst>
                    <a:gd name="T0" fmla="*/ 28 w 55"/>
                    <a:gd name="T1" fmla="*/ 0 h 57"/>
                    <a:gd name="T2" fmla="*/ 55 w 55"/>
                    <a:gd name="T3" fmla="*/ 57 h 57"/>
                    <a:gd name="T4" fmla="*/ 0 w 55"/>
                    <a:gd name="T5" fmla="*/ 57 h 57"/>
                    <a:gd name="T6" fmla="*/ 28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008000"/>
                </a:solidFill>
                <a:ln w="7938">
                  <a:solidFill>
                    <a:srgbClr val="008000"/>
                  </a:solidFill>
                  <a:round/>
                  <a:headEnd/>
                  <a:tailEnd/>
                </a:ln>
              </p:spPr>
              <p:txBody>
                <a:bodyPr/>
                <a:lstStyle/>
                <a:p>
                  <a:endParaRPr lang="en-GB"/>
                </a:p>
              </p:txBody>
            </p:sp>
            <p:sp>
              <p:nvSpPr>
                <p:cNvPr id="28524" name="Freeform 479"/>
                <p:cNvSpPr>
                  <a:spLocks/>
                </p:cNvSpPr>
                <p:nvPr/>
              </p:nvSpPr>
              <p:spPr bwMode="auto">
                <a:xfrm>
                  <a:off x="2957" y="328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25" name="Freeform 480"/>
                <p:cNvSpPr>
                  <a:spLocks/>
                </p:cNvSpPr>
                <p:nvPr/>
              </p:nvSpPr>
              <p:spPr bwMode="auto">
                <a:xfrm>
                  <a:off x="3012" y="3357"/>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26" name="Freeform 481"/>
                <p:cNvSpPr>
                  <a:spLocks/>
                </p:cNvSpPr>
                <p:nvPr/>
              </p:nvSpPr>
              <p:spPr bwMode="auto">
                <a:xfrm>
                  <a:off x="3066" y="3414"/>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27" name="Freeform 482"/>
                <p:cNvSpPr>
                  <a:spLocks/>
                </p:cNvSpPr>
                <p:nvPr/>
              </p:nvSpPr>
              <p:spPr bwMode="auto">
                <a:xfrm>
                  <a:off x="3115" y="3466"/>
                  <a:ext cx="55" cy="58"/>
                </a:xfrm>
                <a:custGeom>
                  <a:avLst/>
                  <a:gdLst>
                    <a:gd name="T0" fmla="*/ 27 w 55"/>
                    <a:gd name="T1" fmla="*/ 0 h 58"/>
                    <a:gd name="T2" fmla="*/ 55 w 55"/>
                    <a:gd name="T3" fmla="*/ 58 h 58"/>
                    <a:gd name="T4" fmla="*/ 0 w 55"/>
                    <a:gd name="T5" fmla="*/ 58 h 58"/>
                    <a:gd name="T6" fmla="*/ 27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7" y="0"/>
                      </a:moveTo>
                      <a:lnTo>
                        <a:pt x="55"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28" name="Freeform 483"/>
                <p:cNvSpPr>
                  <a:spLocks/>
                </p:cNvSpPr>
                <p:nvPr/>
              </p:nvSpPr>
              <p:spPr bwMode="auto">
                <a:xfrm>
                  <a:off x="3170" y="3506"/>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29" name="Freeform 484"/>
                <p:cNvSpPr>
                  <a:spLocks/>
                </p:cNvSpPr>
                <p:nvPr/>
              </p:nvSpPr>
              <p:spPr bwMode="auto">
                <a:xfrm>
                  <a:off x="3224" y="3535"/>
                  <a:ext cx="55" cy="57"/>
                </a:xfrm>
                <a:custGeom>
                  <a:avLst/>
                  <a:gdLst>
                    <a:gd name="T0" fmla="*/ 27 w 55"/>
                    <a:gd name="T1" fmla="*/ 0 h 57"/>
                    <a:gd name="T2" fmla="*/ 55 w 55"/>
                    <a:gd name="T3" fmla="*/ 57 h 57"/>
                    <a:gd name="T4" fmla="*/ 0 w 55"/>
                    <a:gd name="T5" fmla="*/ 57 h 57"/>
                    <a:gd name="T6" fmla="*/ 2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7" y="0"/>
                      </a:moveTo>
                      <a:lnTo>
                        <a:pt x="55"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30" name="Freeform 485"/>
                <p:cNvSpPr>
                  <a:spLocks/>
                </p:cNvSpPr>
                <p:nvPr/>
              </p:nvSpPr>
              <p:spPr bwMode="auto">
                <a:xfrm>
                  <a:off x="3273" y="3558"/>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31" name="Freeform 486"/>
                <p:cNvSpPr>
                  <a:spLocks/>
                </p:cNvSpPr>
                <p:nvPr/>
              </p:nvSpPr>
              <p:spPr bwMode="auto">
                <a:xfrm>
                  <a:off x="3327" y="3569"/>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32" name="Freeform 487"/>
                <p:cNvSpPr>
                  <a:spLocks/>
                </p:cNvSpPr>
                <p:nvPr/>
              </p:nvSpPr>
              <p:spPr bwMode="auto">
                <a:xfrm>
                  <a:off x="3382" y="3581"/>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33" name="Freeform 488"/>
                <p:cNvSpPr>
                  <a:spLocks/>
                </p:cNvSpPr>
                <p:nvPr/>
              </p:nvSpPr>
              <p:spPr bwMode="auto">
                <a:xfrm>
                  <a:off x="3431" y="3587"/>
                  <a:ext cx="54" cy="57"/>
                </a:xfrm>
                <a:custGeom>
                  <a:avLst/>
                  <a:gdLst>
                    <a:gd name="T0" fmla="*/ 27 w 54"/>
                    <a:gd name="T1" fmla="*/ 0 h 57"/>
                    <a:gd name="T2" fmla="*/ 54 w 54"/>
                    <a:gd name="T3" fmla="*/ 57 h 57"/>
                    <a:gd name="T4" fmla="*/ 0 w 54"/>
                    <a:gd name="T5" fmla="*/ 57 h 57"/>
                    <a:gd name="T6" fmla="*/ 27 w 54"/>
                    <a:gd name="T7" fmla="*/ 0 h 57"/>
                    <a:gd name="T8" fmla="*/ 0 60000 65536"/>
                    <a:gd name="T9" fmla="*/ 0 60000 65536"/>
                    <a:gd name="T10" fmla="*/ 0 60000 65536"/>
                    <a:gd name="T11" fmla="*/ 0 60000 65536"/>
                    <a:gd name="T12" fmla="*/ 0 w 54"/>
                    <a:gd name="T13" fmla="*/ 0 h 57"/>
                    <a:gd name="T14" fmla="*/ 54 w 54"/>
                    <a:gd name="T15" fmla="*/ 57 h 57"/>
                  </a:gdLst>
                  <a:ahLst/>
                  <a:cxnLst>
                    <a:cxn ang="T8">
                      <a:pos x="T0" y="T1"/>
                    </a:cxn>
                    <a:cxn ang="T9">
                      <a:pos x="T2" y="T3"/>
                    </a:cxn>
                    <a:cxn ang="T10">
                      <a:pos x="T4" y="T5"/>
                    </a:cxn>
                    <a:cxn ang="T11">
                      <a:pos x="T6" y="T7"/>
                    </a:cxn>
                  </a:cxnLst>
                  <a:rect l="T12" t="T13" r="T14" b="T15"/>
                  <a:pathLst>
                    <a:path w="54" h="57">
                      <a:moveTo>
                        <a:pt x="27" y="0"/>
                      </a:moveTo>
                      <a:lnTo>
                        <a:pt x="54" y="57"/>
                      </a:lnTo>
                      <a:lnTo>
                        <a:pt x="0" y="57"/>
                      </a:lnTo>
                      <a:lnTo>
                        <a:pt x="27" y="0"/>
                      </a:lnTo>
                      <a:close/>
                    </a:path>
                  </a:pathLst>
                </a:custGeom>
                <a:solidFill>
                  <a:srgbClr val="008000"/>
                </a:solidFill>
                <a:ln w="7938">
                  <a:solidFill>
                    <a:srgbClr val="008000"/>
                  </a:solidFill>
                  <a:round/>
                  <a:headEnd/>
                  <a:tailEnd/>
                </a:ln>
              </p:spPr>
              <p:txBody>
                <a:bodyPr/>
                <a:lstStyle/>
                <a:p>
                  <a:endParaRPr lang="en-GB"/>
                </a:p>
              </p:txBody>
            </p:sp>
            <p:sp>
              <p:nvSpPr>
                <p:cNvPr id="28534" name="Freeform 489"/>
                <p:cNvSpPr>
                  <a:spLocks/>
                </p:cNvSpPr>
                <p:nvPr/>
              </p:nvSpPr>
              <p:spPr bwMode="auto">
                <a:xfrm>
                  <a:off x="3485" y="3587"/>
                  <a:ext cx="55" cy="57"/>
                </a:xfrm>
                <a:custGeom>
                  <a:avLst/>
                  <a:gdLst>
                    <a:gd name="T0" fmla="*/ 28 w 55"/>
                    <a:gd name="T1" fmla="*/ 0 h 57"/>
                    <a:gd name="T2" fmla="*/ 55 w 55"/>
                    <a:gd name="T3" fmla="*/ 57 h 57"/>
                    <a:gd name="T4" fmla="*/ 0 w 55"/>
                    <a:gd name="T5" fmla="*/ 57 h 57"/>
                    <a:gd name="T6" fmla="*/ 28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008000"/>
                </a:solidFill>
                <a:ln w="7938">
                  <a:solidFill>
                    <a:srgbClr val="008000"/>
                  </a:solidFill>
                  <a:round/>
                  <a:headEnd/>
                  <a:tailEnd/>
                </a:ln>
              </p:spPr>
              <p:txBody>
                <a:bodyPr/>
                <a:lstStyle/>
                <a:p>
                  <a:endParaRPr lang="en-GB"/>
                </a:p>
              </p:txBody>
            </p:sp>
            <p:sp>
              <p:nvSpPr>
                <p:cNvPr id="28535" name="Freeform 490"/>
                <p:cNvSpPr>
                  <a:spLocks/>
                </p:cNvSpPr>
                <p:nvPr/>
              </p:nvSpPr>
              <p:spPr bwMode="auto">
                <a:xfrm>
                  <a:off x="3540"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36" name="Freeform 491"/>
                <p:cNvSpPr>
                  <a:spLocks/>
                </p:cNvSpPr>
                <p:nvPr/>
              </p:nvSpPr>
              <p:spPr bwMode="auto">
                <a:xfrm>
                  <a:off x="3589"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37" name="Freeform 492"/>
                <p:cNvSpPr>
                  <a:spLocks/>
                </p:cNvSpPr>
                <p:nvPr/>
              </p:nvSpPr>
              <p:spPr bwMode="auto">
                <a:xfrm>
                  <a:off x="3643" y="3592"/>
                  <a:ext cx="55" cy="58"/>
                </a:xfrm>
                <a:custGeom>
                  <a:avLst/>
                  <a:gdLst>
                    <a:gd name="T0" fmla="*/ 27 w 55"/>
                    <a:gd name="T1" fmla="*/ 0 h 58"/>
                    <a:gd name="T2" fmla="*/ 55 w 55"/>
                    <a:gd name="T3" fmla="*/ 58 h 58"/>
                    <a:gd name="T4" fmla="*/ 0 w 55"/>
                    <a:gd name="T5" fmla="*/ 58 h 58"/>
                    <a:gd name="T6" fmla="*/ 27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7" y="0"/>
                      </a:moveTo>
                      <a:lnTo>
                        <a:pt x="55"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38" name="Freeform 493"/>
                <p:cNvSpPr>
                  <a:spLocks/>
                </p:cNvSpPr>
                <p:nvPr/>
              </p:nvSpPr>
              <p:spPr bwMode="auto">
                <a:xfrm>
                  <a:off x="3698"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39" name="Freeform 494"/>
                <p:cNvSpPr>
                  <a:spLocks/>
                </p:cNvSpPr>
                <p:nvPr/>
              </p:nvSpPr>
              <p:spPr bwMode="auto">
                <a:xfrm>
                  <a:off x="3746"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40" name="Freeform 495"/>
                <p:cNvSpPr>
                  <a:spLocks/>
                </p:cNvSpPr>
                <p:nvPr/>
              </p:nvSpPr>
              <p:spPr bwMode="auto">
                <a:xfrm>
                  <a:off x="3801"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41" name="Freeform 496"/>
                <p:cNvSpPr>
                  <a:spLocks/>
                </p:cNvSpPr>
                <p:nvPr/>
              </p:nvSpPr>
              <p:spPr bwMode="auto">
                <a:xfrm>
                  <a:off x="3855"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42" name="Freeform 497"/>
                <p:cNvSpPr>
                  <a:spLocks/>
                </p:cNvSpPr>
                <p:nvPr/>
              </p:nvSpPr>
              <p:spPr bwMode="auto">
                <a:xfrm>
                  <a:off x="3904" y="3592"/>
                  <a:ext cx="55" cy="58"/>
                </a:xfrm>
                <a:custGeom>
                  <a:avLst/>
                  <a:gdLst>
                    <a:gd name="T0" fmla="*/ 28 w 55"/>
                    <a:gd name="T1" fmla="*/ 0 h 58"/>
                    <a:gd name="T2" fmla="*/ 55 w 55"/>
                    <a:gd name="T3" fmla="*/ 58 h 58"/>
                    <a:gd name="T4" fmla="*/ 0 w 55"/>
                    <a:gd name="T5" fmla="*/ 58 h 58"/>
                    <a:gd name="T6" fmla="*/ 28 w 55"/>
                    <a:gd name="T7" fmla="*/ 0 h 58"/>
                    <a:gd name="T8" fmla="*/ 0 60000 65536"/>
                    <a:gd name="T9" fmla="*/ 0 60000 65536"/>
                    <a:gd name="T10" fmla="*/ 0 60000 65536"/>
                    <a:gd name="T11" fmla="*/ 0 60000 65536"/>
                    <a:gd name="T12" fmla="*/ 0 w 55"/>
                    <a:gd name="T13" fmla="*/ 0 h 58"/>
                    <a:gd name="T14" fmla="*/ 55 w 55"/>
                    <a:gd name="T15" fmla="*/ 58 h 58"/>
                  </a:gdLst>
                  <a:ahLst/>
                  <a:cxnLst>
                    <a:cxn ang="T8">
                      <a:pos x="T0" y="T1"/>
                    </a:cxn>
                    <a:cxn ang="T9">
                      <a:pos x="T2" y="T3"/>
                    </a:cxn>
                    <a:cxn ang="T10">
                      <a:pos x="T4" y="T5"/>
                    </a:cxn>
                    <a:cxn ang="T11">
                      <a:pos x="T6" y="T7"/>
                    </a:cxn>
                  </a:cxnLst>
                  <a:rect l="T12" t="T13" r="T14" b="T15"/>
                  <a:pathLst>
                    <a:path w="55" h="58">
                      <a:moveTo>
                        <a:pt x="28" y="0"/>
                      </a:moveTo>
                      <a:lnTo>
                        <a:pt x="55" y="58"/>
                      </a:lnTo>
                      <a:lnTo>
                        <a:pt x="0" y="58"/>
                      </a:lnTo>
                      <a:lnTo>
                        <a:pt x="28" y="0"/>
                      </a:lnTo>
                      <a:close/>
                    </a:path>
                  </a:pathLst>
                </a:custGeom>
                <a:solidFill>
                  <a:srgbClr val="008000"/>
                </a:solidFill>
                <a:ln w="7938">
                  <a:solidFill>
                    <a:srgbClr val="008000"/>
                  </a:solidFill>
                  <a:round/>
                  <a:headEnd/>
                  <a:tailEnd/>
                </a:ln>
              </p:spPr>
              <p:txBody>
                <a:bodyPr/>
                <a:lstStyle/>
                <a:p>
                  <a:endParaRPr lang="en-GB"/>
                </a:p>
              </p:txBody>
            </p:sp>
            <p:sp>
              <p:nvSpPr>
                <p:cNvPr id="28543" name="Freeform 498"/>
                <p:cNvSpPr>
                  <a:spLocks/>
                </p:cNvSpPr>
                <p:nvPr/>
              </p:nvSpPr>
              <p:spPr bwMode="auto">
                <a:xfrm>
                  <a:off x="3959" y="359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544" name="Rectangle 499"/>
                <p:cNvSpPr>
                  <a:spLocks noChangeArrowheads="1"/>
                </p:cNvSpPr>
                <p:nvPr/>
              </p:nvSpPr>
              <p:spPr bwMode="auto">
                <a:xfrm>
                  <a:off x="1325" y="3587"/>
                  <a:ext cx="71" cy="74"/>
                </a:xfrm>
                <a:prstGeom prst="rect">
                  <a:avLst/>
                </a:prstGeom>
                <a:noFill/>
                <a:ln w="9525">
                  <a:noFill/>
                  <a:miter lim="800000"/>
                  <a:headEnd/>
                  <a:tailEnd/>
                </a:ln>
              </p:spPr>
              <p:txBody>
                <a:bodyPr/>
                <a:lstStyle/>
                <a:p>
                  <a:endParaRPr lang="en-US"/>
                </a:p>
              </p:txBody>
            </p:sp>
            <p:sp>
              <p:nvSpPr>
                <p:cNvPr id="28545" name="Line 500"/>
                <p:cNvSpPr>
                  <a:spLocks noChangeShapeType="1"/>
                </p:cNvSpPr>
                <p:nvPr/>
              </p:nvSpPr>
              <p:spPr bwMode="auto">
                <a:xfrm flipH="1" flipV="1">
                  <a:off x="1330" y="3592"/>
                  <a:ext cx="28" cy="29"/>
                </a:xfrm>
                <a:prstGeom prst="line">
                  <a:avLst/>
                </a:prstGeom>
                <a:noFill/>
                <a:ln w="7938">
                  <a:solidFill>
                    <a:srgbClr val="00FFFF"/>
                  </a:solidFill>
                  <a:round/>
                  <a:headEnd/>
                  <a:tailEnd/>
                </a:ln>
              </p:spPr>
              <p:txBody>
                <a:bodyPr/>
                <a:lstStyle/>
                <a:p>
                  <a:endParaRPr lang="en-GB"/>
                </a:p>
              </p:txBody>
            </p:sp>
            <p:sp>
              <p:nvSpPr>
                <p:cNvPr id="28546" name="Line 501"/>
                <p:cNvSpPr>
                  <a:spLocks noChangeShapeType="1"/>
                </p:cNvSpPr>
                <p:nvPr/>
              </p:nvSpPr>
              <p:spPr bwMode="auto">
                <a:xfrm>
                  <a:off x="1358" y="3621"/>
                  <a:ext cx="27" cy="29"/>
                </a:xfrm>
                <a:prstGeom prst="line">
                  <a:avLst/>
                </a:prstGeom>
                <a:noFill/>
                <a:ln w="7938">
                  <a:solidFill>
                    <a:srgbClr val="00FFFF"/>
                  </a:solidFill>
                  <a:round/>
                  <a:headEnd/>
                  <a:tailEnd/>
                </a:ln>
              </p:spPr>
              <p:txBody>
                <a:bodyPr/>
                <a:lstStyle/>
                <a:p>
                  <a:endParaRPr lang="en-GB"/>
                </a:p>
              </p:txBody>
            </p:sp>
            <p:sp>
              <p:nvSpPr>
                <p:cNvPr id="28547" name="Line 502"/>
                <p:cNvSpPr>
                  <a:spLocks noChangeShapeType="1"/>
                </p:cNvSpPr>
                <p:nvPr/>
              </p:nvSpPr>
              <p:spPr bwMode="auto">
                <a:xfrm flipH="1">
                  <a:off x="1330" y="3621"/>
                  <a:ext cx="28" cy="29"/>
                </a:xfrm>
                <a:prstGeom prst="line">
                  <a:avLst/>
                </a:prstGeom>
                <a:noFill/>
                <a:ln w="7938">
                  <a:solidFill>
                    <a:srgbClr val="00FFFF"/>
                  </a:solidFill>
                  <a:round/>
                  <a:headEnd/>
                  <a:tailEnd/>
                </a:ln>
              </p:spPr>
              <p:txBody>
                <a:bodyPr/>
                <a:lstStyle/>
                <a:p>
                  <a:endParaRPr lang="en-GB"/>
                </a:p>
              </p:txBody>
            </p:sp>
            <p:sp>
              <p:nvSpPr>
                <p:cNvPr id="28548" name="Line 503"/>
                <p:cNvSpPr>
                  <a:spLocks noChangeShapeType="1"/>
                </p:cNvSpPr>
                <p:nvPr/>
              </p:nvSpPr>
              <p:spPr bwMode="auto">
                <a:xfrm flipV="1">
                  <a:off x="1358" y="3592"/>
                  <a:ext cx="27" cy="29"/>
                </a:xfrm>
                <a:prstGeom prst="line">
                  <a:avLst/>
                </a:prstGeom>
                <a:noFill/>
                <a:ln w="7938">
                  <a:solidFill>
                    <a:srgbClr val="00FFFF"/>
                  </a:solidFill>
                  <a:round/>
                  <a:headEnd/>
                  <a:tailEnd/>
                </a:ln>
              </p:spPr>
              <p:txBody>
                <a:bodyPr/>
                <a:lstStyle/>
                <a:p>
                  <a:endParaRPr lang="en-GB"/>
                </a:p>
              </p:txBody>
            </p:sp>
            <p:sp>
              <p:nvSpPr>
                <p:cNvPr id="28549" name="Rectangle 504"/>
                <p:cNvSpPr>
                  <a:spLocks noChangeArrowheads="1"/>
                </p:cNvSpPr>
                <p:nvPr/>
              </p:nvSpPr>
              <p:spPr bwMode="auto">
                <a:xfrm>
                  <a:off x="1379" y="3587"/>
                  <a:ext cx="71" cy="74"/>
                </a:xfrm>
                <a:prstGeom prst="rect">
                  <a:avLst/>
                </a:prstGeom>
                <a:noFill/>
                <a:ln w="9525">
                  <a:noFill/>
                  <a:miter lim="800000"/>
                  <a:headEnd/>
                  <a:tailEnd/>
                </a:ln>
              </p:spPr>
              <p:txBody>
                <a:bodyPr/>
                <a:lstStyle/>
                <a:p>
                  <a:endParaRPr lang="en-US"/>
                </a:p>
              </p:txBody>
            </p:sp>
            <p:sp>
              <p:nvSpPr>
                <p:cNvPr id="28550" name="Line 505"/>
                <p:cNvSpPr>
                  <a:spLocks noChangeShapeType="1"/>
                </p:cNvSpPr>
                <p:nvPr/>
              </p:nvSpPr>
              <p:spPr bwMode="auto">
                <a:xfrm flipH="1" flipV="1">
                  <a:off x="1385" y="3592"/>
                  <a:ext cx="27" cy="29"/>
                </a:xfrm>
                <a:prstGeom prst="line">
                  <a:avLst/>
                </a:prstGeom>
                <a:noFill/>
                <a:ln w="7938">
                  <a:solidFill>
                    <a:srgbClr val="00FFFF"/>
                  </a:solidFill>
                  <a:round/>
                  <a:headEnd/>
                  <a:tailEnd/>
                </a:ln>
              </p:spPr>
              <p:txBody>
                <a:bodyPr/>
                <a:lstStyle/>
                <a:p>
                  <a:endParaRPr lang="en-GB"/>
                </a:p>
              </p:txBody>
            </p:sp>
            <p:sp>
              <p:nvSpPr>
                <p:cNvPr id="28551" name="Line 506"/>
                <p:cNvSpPr>
                  <a:spLocks noChangeShapeType="1"/>
                </p:cNvSpPr>
                <p:nvPr/>
              </p:nvSpPr>
              <p:spPr bwMode="auto">
                <a:xfrm>
                  <a:off x="1412" y="3621"/>
                  <a:ext cx="27" cy="29"/>
                </a:xfrm>
                <a:prstGeom prst="line">
                  <a:avLst/>
                </a:prstGeom>
                <a:noFill/>
                <a:ln w="7938">
                  <a:solidFill>
                    <a:srgbClr val="00FFFF"/>
                  </a:solidFill>
                  <a:round/>
                  <a:headEnd/>
                  <a:tailEnd/>
                </a:ln>
              </p:spPr>
              <p:txBody>
                <a:bodyPr/>
                <a:lstStyle/>
                <a:p>
                  <a:endParaRPr lang="en-GB"/>
                </a:p>
              </p:txBody>
            </p:sp>
            <p:sp>
              <p:nvSpPr>
                <p:cNvPr id="28552" name="Line 507"/>
                <p:cNvSpPr>
                  <a:spLocks noChangeShapeType="1"/>
                </p:cNvSpPr>
                <p:nvPr/>
              </p:nvSpPr>
              <p:spPr bwMode="auto">
                <a:xfrm flipH="1">
                  <a:off x="1385" y="3621"/>
                  <a:ext cx="27" cy="29"/>
                </a:xfrm>
                <a:prstGeom prst="line">
                  <a:avLst/>
                </a:prstGeom>
                <a:noFill/>
                <a:ln w="7938">
                  <a:solidFill>
                    <a:srgbClr val="00FFFF"/>
                  </a:solidFill>
                  <a:round/>
                  <a:headEnd/>
                  <a:tailEnd/>
                </a:ln>
              </p:spPr>
              <p:txBody>
                <a:bodyPr/>
                <a:lstStyle/>
                <a:p>
                  <a:endParaRPr lang="en-GB"/>
                </a:p>
              </p:txBody>
            </p:sp>
            <p:sp>
              <p:nvSpPr>
                <p:cNvPr id="28553" name="Line 508"/>
                <p:cNvSpPr>
                  <a:spLocks noChangeShapeType="1"/>
                </p:cNvSpPr>
                <p:nvPr/>
              </p:nvSpPr>
              <p:spPr bwMode="auto">
                <a:xfrm flipV="1">
                  <a:off x="1412" y="3592"/>
                  <a:ext cx="27" cy="29"/>
                </a:xfrm>
                <a:prstGeom prst="line">
                  <a:avLst/>
                </a:prstGeom>
                <a:noFill/>
                <a:ln w="7938">
                  <a:solidFill>
                    <a:srgbClr val="00FFFF"/>
                  </a:solidFill>
                  <a:round/>
                  <a:headEnd/>
                  <a:tailEnd/>
                </a:ln>
              </p:spPr>
              <p:txBody>
                <a:bodyPr/>
                <a:lstStyle/>
                <a:p>
                  <a:endParaRPr lang="en-GB"/>
                </a:p>
              </p:txBody>
            </p:sp>
            <p:sp>
              <p:nvSpPr>
                <p:cNvPr id="28554" name="Rectangle 509"/>
                <p:cNvSpPr>
                  <a:spLocks noChangeArrowheads="1"/>
                </p:cNvSpPr>
                <p:nvPr/>
              </p:nvSpPr>
              <p:spPr bwMode="auto">
                <a:xfrm>
                  <a:off x="1428" y="3587"/>
                  <a:ext cx="71" cy="74"/>
                </a:xfrm>
                <a:prstGeom prst="rect">
                  <a:avLst/>
                </a:prstGeom>
                <a:noFill/>
                <a:ln w="9525">
                  <a:noFill/>
                  <a:miter lim="800000"/>
                  <a:headEnd/>
                  <a:tailEnd/>
                </a:ln>
              </p:spPr>
              <p:txBody>
                <a:bodyPr/>
                <a:lstStyle/>
                <a:p>
                  <a:endParaRPr lang="en-US"/>
                </a:p>
              </p:txBody>
            </p:sp>
            <p:sp>
              <p:nvSpPr>
                <p:cNvPr id="28555" name="Line 510"/>
                <p:cNvSpPr>
                  <a:spLocks noChangeShapeType="1"/>
                </p:cNvSpPr>
                <p:nvPr/>
              </p:nvSpPr>
              <p:spPr bwMode="auto">
                <a:xfrm flipH="1" flipV="1">
                  <a:off x="1434" y="3592"/>
                  <a:ext cx="27" cy="29"/>
                </a:xfrm>
                <a:prstGeom prst="line">
                  <a:avLst/>
                </a:prstGeom>
                <a:noFill/>
                <a:ln w="7938">
                  <a:solidFill>
                    <a:srgbClr val="00FFFF"/>
                  </a:solidFill>
                  <a:round/>
                  <a:headEnd/>
                  <a:tailEnd/>
                </a:ln>
              </p:spPr>
              <p:txBody>
                <a:bodyPr/>
                <a:lstStyle/>
                <a:p>
                  <a:endParaRPr lang="en-GB"/>
                </a:p>
              </p:txBody>
            </p:sp>
            <p:sp>
              <p:nvSpPr>
                <p:cNvPr id="28556" name="Line 511"/>
                <p:cNvSpPr>
                  <a:spLocks noChangeShapeType="1"/>
                </p:cNvSpPr>
                <p:nvPr/>
              </p:nvSpPr>
              <p:spPr bwMode="auto">
                <a:xfrm>
                  <a:off x="1461" y="3621"/>
                  <a:ext cx="27" cy="29"/>
                </a:xfrm>
                <a:prstGeom prst="line">
                  <a:avLst/>
                </a:prstGeom>
                <a:noFill/>
                <a:ln w="7938">
                  <a:solidFill>
                    <a:srgbClr val="00FFFF"/>
                  </a:solidFill>
                  <a:round/>
                  <a:headEnd/>
                  <a:tailEnd/>
                </a:ln>
              </p:spPr>
              <p:txBody>
                <a:bodyPr/>
                <a:lstStyle/>
                <a:p>
                  <a:endParaRPr lang="en-GB"/>
                </a:p>
              </p:txBody>
            </p:sp>
            <p:sp>
              <p:nvSpPr>
                <p:cNvPr id="28557" name="Line 512"/>
                <p:cNvSpPr>
                  <a:spLocks noChangeShapeType="1"/>
                </p:cNvSpPr>
                <p:nvPr/>
              </p:nvSpPr>
              <p:spPr bwMode="auto">
                <a:xfrm flipH="1">
                  <a:off x="1434" y="3621"/>
                  <a:ext cx="27" cy="29"/>
                </a:xfrm>
                <a:prstGeom prst="line">
                  <a:avLst/>
                </a:prstGeom>
                <a:noFill/>
                <a:ln w="7938">
                  <a:solidFill>
                    <a:srgbClr val="00FFFF"/>
                  </a:solidFill>
                  <a:round/>
                  <a:headEnd/>
                  <a:tailEnd/>
                </a:ln>
              </p:spPr>
              <p:txBody>
                <a:bodyPr/>
                <a:lstStyle/>
                <a:p>
                  <a:endParaRPr lang="en-GB"/>
                </a:p>
              </p:txBody>
            </p:sp>
            <p:sp>
              <p:nvSpPr>
                <p:cNvPr id="28558" name="Line 513"/>
                <p:cNvSpPr>
                  <a:spLocks noChangeShapeType="1"/>
                </p:cNvSpPr>
                <p:nvPr/>
              </p:nvSpPr>
              <p:spPr bwMode="auto">
                <a:xfrm flipV="1">
                  <a:off x="1461" y="3592"/>
                  <a:ext cx="27" cy="29"/>
                </a:xfrm>
                <a:prstGeom prst="line">
                  <a:avLst/>
                </a:prstGeom>
                <a:noFill/>
                <a:ln w="7938">
                  <a:solidFill>
                    <a:srgbClr val="00FFFF"/>
                  </a:solidFill>
                  <a:round/>
                  <a:headEnd/>
                  <a:tailEnd/>
                </a:ln>
              </p:spPr>
              <p:txBody>
                <a:bodyPr/>
                <a:lstStyle/>
                <a:p>
                  <a:endParaRPr lang="en-GB"/>
                </a:p>
              </p:txBody>
            </p:sp>
            <p:sp>
              <p:nvSpPr>
                <p:cNvPr id="28559" name="Rectangle 514"/>
                <p:cNvSpPr>
                  <a:spLocks noChangeArrowheads="1"/>
                </p:cNvSpPr>
                <p:nvPr/>
              </p:nvSpPr>
              <p:spPr bwMode="auto">
                <a:xfrm>
                  <a:off x="1483" y="3581"/>
                  <a:ext cx="71" cy="75"/>
                </a:xfrm>
                <a:prstGeom prst="rect">
                  <a:avLst/>
                </a:prstGeom>
                <a:noFill/>
                <a:ln w="9525">
                  <a:noFill/>
                  <a:miter lim="800000"/>
                  <a:headEnd/>
                  <a:tailEnd/>
                </a:ln>
              </p:spPr>
              <p:txBody>
                <a:bodyPr/>
                <a:lstStyle/>
                <a:p>
                  <a:endParaRPr lang="en-US"/>
                </a:p>
              </p:txBody>
            </p:sp>
            <p:sp>
              <p:nvSpPr>
                <p:cNvPr id="28560" name="Line 515"/>
                <p:cNvSpPr>
                  <a:spLocks noChangeShapeType="1"/>
                </p:cNvSpPr>
                <p:nvPr/>
              </p:nvSpPr>
              <p:spPr bwMode="auto">
                <a:xfrm flipH="1" flipV="1">
                  <a:off x="1488" y="3587"/>
                  <a:ext cx="27" cy="28"/>
                </a:xfrm>
                <a:prstGeom prst="line">
                  <a:avLst/>
                </a:prstGeom>
                <a:noFill/>
                <a:ln w="7938">
                  <a:solidFill>
                    <a:srgbClr val="00FFFF"/>
                  </a:solidFill>
                  <a:round/>
                  <a:headEnd/>
                  <a:tailEnd/>
                </a:ln>
              </p:spPr>
              <p:txBody>
                <a:bodyPr/>
                <a:lstStyle/>
                <a:p>
                  <a:endParaRPr lang="en-GB"/>
                </a:p>
              </p:txBody>
            </p:sp>
            <p:sp>
              <p:nvSpPr>
                <p:cNvPr id="28561" name="Line 516"/>
                <p:cNvSpPr>
                  <a:spLocks noChangeShapeType="1"/>
                </p:cNvSpPr>
                <p:nvPr/>
              </p:nvSpPr>
              <p:spPr bwMode="auto">
                <a:xfrm>
                  <a:off x="1515" y="3615"/>
                  <a:ext cx="28" cy="29"/>
                </a:xfrm>
                <a:prstGeom prst="line">
                  <a:avLst/>
                </a:prstGeom>
                <a:noFill/>
                <a:ln w="7938">
                  <a:solidFill>
                    <a:srgbClr val="00FFFF"/>
                  </a:solidFill>
                  <a:round/>
                  <a:headEnd/>
                  <a:tailEnd/>
                </a:ln>
              </p:spPr>
              <p:txBody>
                <a:bodyPr/>
                <a:lstStyle/>
                <a:p>
                  <a:endParaRPr lang="en-GB"/>
                </a:p>
              </p:txBody>
            </p:sp>
            <p:sp>
              <p:nvSpPr>
                <p:cNvPr id="28562" name="Line 517"/>
                <p:cNvSpPr>
                  <a:spLocks noChangeShapeType="1"/>
                </p:cNvSpPr>
                <p:nvPr/>
              </p:nvSpPr>
              <p:spPr bwMode="auto">
                <a:xfrm flipH="1">
                  <a:off x="1488" y="3615"/>
                  <a:ext cx="27" cy="29"/>
                </a:xfrm>
                <a:prstGeom prst="line">
                  <a:avLst/>
                </a:prstGeom>
                <a:noFill/>
                <a:ln w="7938">
                  <a:solidFill>
                    <a:srgbClr val="00FFFF"/>
                  </a:solidFill>
                  <a:round/>
                  <a:headEnd/>
                  <a:tailEnd/>
                </a:ln>
              </p:spPr>
              <p:txBody>
                <a:bodyPr/>
                <a:lstStyle/>
                <a:p>
                  <a:endParaRPr lang="en-GB"/>
                </a:p>
              </p:txBody>
            </p:sp>
            <p:sp>
              <p:nvSpPr>
                <p:cNvPr id="28563" name="Line 518"/>
                <p:cNvSpPr>
                  <a:spLocks noChangeShapeType="1"/>
                </p:cNvSpPr>
                <p:nvPr/>
              </p:nvSpPr>
              <p:spPr bwMode="auto">
                <a:xfrm flipV="1">
                  <a:off x="1515" y="3587"/>
                  <a:ext cx="28" cy="28"/>
                </a:xfrm>
                <a:prstGeom prst="line">
                  <a:avLst/>
                </a:prstGeom>
                <a:noFill/>
                <a:ln w="7938">
                  <a:solidFill>
                    <a:srgbClr val="00FFFF"/>
                  </a:solidFill>
                  <a:round/>
                  <a:headEnd/>
                  <a:tailEnd/>
                </a:ln>
              </p:spPr>
              <p:txBody>
                <a:bodyPr/>
                <a:lstStyle/>
                <a:p>
                  <a:endParaRPr lang="en-GB"/>
                </a:p>
              </p:txBody>
            </p:sp>
            <p:sp>
              <p:nvSpPr>
                <p:cNvPr id="28564" name="Rectangle 519"/>
                <p:cNvSpPr>
                  <a:spLocks noChangeArrowheads="1"/>
                </p:cNvSpPr>
                <p:nvPr/>
              </p:nvSpPr>
              <p:spPr bwMode="auto">
                <a:xfrm>
                  <a:off x="1537" y="3581"/>
                  <a:ext cx="71" cy="75"/>
                </a:xfrm>
                <a:prstGeom prst="rect">
                  <a:avLst/>
                </a:prstGeom>
                <a:noFill/>
                <a:ln w="9525">
                  <a:noFill/>
                  <a:miter lim="800000"/>
                  <a:headEnd/>
                  <a:tailEnd/>
                </a:ln>
              </p:spPr>
              <p:txBody>
                <a:bodyPr/>
                <a:lstStyle/>
                <a:p>
                  <a:endParaRPr lang="en-US"/>
                </a:p>
              </p:txBody>
            </p:sp>
            <p:sp>
              <p:nvSpPr>
                <p:cNvPr id="28565" name="Line 520"/>
                <p:cNvSpPr>
                  <a:spLocks noChangeShapeType="1"/>
                </p:cNvSpPr>
                <p:nvPr/>
              </p:nvSpPr>
              <p:spPr bwMode="auto">
                <a:xfrm flipH="1" flipV="1">
                  <a:off x="1543" y="3587"/>
                  <a:ext cx="27" cy="28"/>
                </a:xfrm>
                <a:prstGeom prst="line">
                  <a:avLst/>
                </a:prstGeom>
                <a:noFill/>
                <a:ln w="7938">
                  <a:solidFill>
                    <a:srgbClr val="00FFFF"/>
                  </a:solidFill>
                  <a:round/>
                  <a:headEnd/>
                  <a:tailEnd/>
                </a:ln>
              </p:spPr>
              <p:txBody>
                <a:bodyPr/>
                <a:lstStyle/>
                <a:p>
                  <a:endParaRPr lang="en-GB"/>
                </a:p>
              </p:txBody>
            </p:sp>
            <p:sp>
              <p:nvSpPr>
                <p:cNvPr id="28566" name="Line 521"/>
                <p:cNvSpPr>
                  <a:spLocks noChangeShapeType="1"/>
                </p:cNvSpPr>
                <p:nvPr/>
              </p:nvSpPr>
              <p:spPr bwMode="auto">
                <a:xfrm>
                  <a:off x="1570" y="3615"/>
                  <a:ext cx="27" cy="29"/>
                </a:xfrm>
                <a:prstGeom prst="line">
                  <a:avLst/>
                </a:prstGeom>
                <a:noFill/>
                <a:ln w="7938">
                  <a:solidFill>
                    <a:srgbClr val="00FFFF"/>
                  </a:solidFill>
                  <a:round/>
                  <a:headEnd/>
                  <a:tailEnd/>
                </a:ln>
              </p:spPr>
              <p:txBody>
                <a:bodyPr/>
                <a:lstStyle/>
                <a:p>
                  <a:endParaRPr lang="en-GB"/>
                </a:p>
              </p:txBody>
            </p:sp>
            <p:sp>
              <p:nvSpPr>
                <p:cNvPr id="28567" name="Line 522"/>
                <p:cNvSpPr>
                  <a:spLocks noChangeShapeType="1"/>
                </p:cNvSpPr>
                <p:nvPr/>
              </p:nvSpPr>
              <p:spPr bwMode="auto">
                <a:xfrm flipH="1">
                  <a:off x="1543" y="3615"/>
                  <a:ext cx="27" cy="29"/>
                </a:xfrm>
                <a:prstGeom prst="line">
                  <a:avLst/>
                </a:prstGeom>
                <a:noFill/>
                <a:ln w="7938">
                  <a:solidFill>
                    <a:srgbClr val="00FFFF"/>
                  </a:solidFill>
                  <a:round/>
                  <a:headEnd/>
                  <a:tailEnd/>
                </a:ln>
              </p:spPr>
              <p:txBody>
                <a:bodyPr/>
                <a:lstStyle/>
                <a:p>
                  <a:endParaRPr lang="en-GB"/>
                </a:p>
              </p:txBody>
            </p:sp>
            <p:sp>
              <p:nvSpPr>
                <p:cNvPr id="28568" name="Line 523"/>
                <p:cNvSpPr>
                  <a:spLocks noChangeShapeType="1"/>
                </p:cNvSpPr>
                <p:nvPr/>
              </p:nvSpPr>
              <p:spPr bwMode="auto">
                <a:xfrm flipV="1">
                  <a:off x="1570" y="3587"/>
                  <a:ext cx="27" cy="28"/>
                </a:xfrm>
                <a:prstGeom prst="line">
                  <a:avLst/>
                </a:prstGeom>
                <a:noFill/>
                <a:ln w="7938">
                  <a:solidFill>
                    <a:srgbClr val="00FFFF"/>
                  </a:solidFill>
                  <a:round/>
                  <a:headEnd/>
                  <a:tailEnd/>
                </a:ln>
              </p:spPr>
              <p:txBody>
                <a:bodyPr/>
                <a:lstStyle/>
                <a:p>
                  <a:endParaRPr lang="en-GB"/>
                </a:p>
              </p:txBody>
            </p:sp>
            <p:sp>
              <p:nvSpPr>
                <p:cNvPr id="28569" name="Rectangle 524"/>
                <p:cNvSpPr>
                  <a:spLocks noChangeArrowheads="1"/>
                </p:cNvSpPr>
                <p:nvPr/>
              </p:nvSpPr>
              <p:spPr bwMode="auto">
                <a:xfrm>
                  <a:off x="1586" y="3581"/>
                  <a:ext cx="71" cy="75"/>
                </a:xfrm>
                <a:prstGeom prst="rect">
                  <a:avLst/>
                </a:prstGeom>
                <a:noFill/>
                <a:ln w="9525">
                  <a:noFill/>
                  <a:miter lim="800000"/>
                  <a:headEnd/>
                  <a:tailEnd/>
                </a:ln>
              </p:spPr>
              <p:txBody>
                <a:bodyPr/>
                <a:lstStyle/>
                <a:p>
                  <a:endParaRPr lang="en-US"/>
                </a:p>
              </p:txBody>
            </p:sp>
            <p:sp>
              <p:nvSpPr>
                <p:cNvPr id="28570" name="Line 525"/>
                <p:cNvSpPr>
                  <a:spLocks noChangeShapeType="1"/>
                </p:cNvSpPr>
                <p:nvPr/>
              </p:nvSpPr>
              <p:spPr bwMode="auto">
                <a:xfrm flipH="1" flipV="1">
                  <a:off x="1592" y="3587"/>
                  <a:ext cx="27" cy="28"/>
                </a:xfrm>
                <a:prstGeom prst="line">
                  <a:avLst/>
                </a:prstGeom>
                <a:noFill/>
                <a:ln w="7938">
                  <a:solidFill>
                    <a:srgbClr val="00FFFF"/>
                  </a:solidFill>
                  <a:round/>
                  <a:headEnd/>
                  <a:tailEnd/>
                </a:ln>
              </p:spPr>
              <p:txBody>
                <a:bodyPr/>
                <a:lstStyle/>
                <a:p>
                  <a:endParaRPr lang="en-GB"/>
                </a:p>
              </p:txBody>
            </p:sp>
            <p:sp>
              <p:nvSpPr>
                <p:cNvPr id="28571" name="Line 526"/>
                <p:cNvSpPr>
                  <a:spLocks noChangeShapeType="1"/>
                </p:cNvSpPr>
                <p:nvPr/>
              </p:nvSpPr>
              <p:spPr bwMode="auto">
                <a:xfrm>
                  <a:off x="1619" y="3615"/>
                  <a:ext cx="27" cy="29"/>
                </a:xfrm>
                <a:prstGeom prst="line">
                  <a:avLst/>
                </a:prstGeom>
                <a:noFill/>
                <a:ln w="7938">
                  <a:solidFill>
                    <a:srgbClr val="00FFFF"/>
                  </a:solidFill>
                  <a:round/>
                  <a:headEnd/>
                  <a:tailEnd/>
                </a:ln>
              </p:spPr>
              <p:txBody>
                <a:bodyPr/>
                <a:lstStyle/>
                <a:p>
                  <a:endParaRPr lang="en-GB"/>
                </a:p>
              </p:txBody>
            </p:sp>
            <p:sp>
              <p:nvSpPr>
                <p:cNvPr id="28572" name="Line 527"/>
                <p:cNvSpPr>
                  <a:spLocks noChangeShapeType="1"/>
                </p:cNvSpPr>
                <p:nvPr/>
              </p:nvSpPr>
              <p:spPr bwMode="auto">
                <a:xfrm flipH="1">
                  <a:off x="1592" y="3615"/>
                  <a:ext cx="27" cy="29"/>
                </a:xfrm>
                <a:prstGeom prst="line">
                  <a:avLst/>
                </a:prstGeom>
                <a:noFill/>
                <a:ln w="7938">
                  <a:solidFill>
                    <a:srgbClr val="00FFFF"/>
                  </a:solidFill>
                  <a:round/>
                  <a:headEnd/>
                  <a:tailEnd/>
                </a:ln>
              </p:spPr>
              <p:txBody>
                <a:bodyPr/>
                <a:lstStyle/>
                <a:p>
                  <a:endParaRPr lang="en-GB"/>
                </a:p>
              </p:txBody>
            </p:sp>
            <p:sp>
              <p:nvSpPr>
                <p:cNvPr id="28573" name="Line 528"/>
                <p:cNvSpPr>
                  <a:spLocks noChangeShapeType="1"/>
                </p:cNvSpPr>
                <p:nvPr/>
              </p:nvSpPr>
              <p:spPr bwMode="auto">
                <a:xfrm flipV="1">
                  <a:off x="1619" y="3587"/>
                  <a:ext cx="27" cy="28"/>
                </a:xfrm>
                <a:prstGeom prst="line">
                  <a:avLst/>
                </a:prstGeom>
                <a:noFill/>
                <a:ln w="7938">
                  <a:solidFill>
                    <a:srgbClr val="00FFFF"/>
                  </a:solidFill>
                  <a:round/>
                  <a:headEnd/>
                  <a:tailEnd/>
                </a:ln>
              </p:spPr>
              <p:txBody>
                <a:bodyPr/>
                <a:lstStyle/>
                <a:p>
                  <a:endParaRPr lang="en-GB"/>
                </a:p>
              </p:txBody>
            </p:sp>
            <p:sp>
              <p:nvSpPr>
                <p:cNvPr id="28574" name="Rectangle 529"/>
                <p:cNvSpPr>
                  <a:spLocks noChangeArrowheads="1"/>
                </p:cNvSpPr>
                <p:nvPr/>
              </p:nvSpPr>
              <p:spPr bwMode="auto">
                <a:xfrm>
                  <a:off x="1641" y="3575"/>
                  <a:ext cx="70" cy="75"/>
                </a:xfrm>
                <a:prstGeom prst="rect">
                  <a:avLst/>
                </a:prstGeom>
                <a:noFill/>
                <a:ln w="9525">
                  <a:noFill/>
                  <a:miter lim="800000"/>
                  <a:headEnd/>
                  <a:tailEnd/>
                </a:ln>
              </p:spPr>
              <p:txBody>
                <a:bodyPr/>
                <a:lstStyle/>
                <a:p>
                  <a:endParaRPr lang="en-US"/>
                </a:p>
              </p:txBody>
            </p:sp>
            <p:sp>
              <p:nvSpPr>
                <p:cNvPr id="28575" name="Line 530"/>
                <p:cNvSpPr>
                  <a:spLocks noChangeShapeType="1"/>
                </p:cNvSpPr>
                <p:nvPr/>
              </p:nvSpPr>
              <p:spPr bwMode="auto">
                <a:xfrm flipH="1" flipV="1">
                  <a:off x="1646" y="3581"/>
                  <a:ext cx="27" cy="29"/>
                </a:xfrm>
                <a:prstGeom prst="line">
                  <a:avLst/>
                </a:prstGeom>
                <a:noFill/>
                <a:ln w="7938">
                  <a:solidFill>
                    <a:srgbClr val="00FFFF"/>
                  </a:solidFill>
                  <a:round/>
                  <a:headEnd/>
                  <a:tailEnd/>
                </a:ln>
              </p:spPr>
              <p:txBody>
                <a:bodyPr/>
                <a:lstStyle/>
                <a:p>
                  <a:endParaRPr lang="en-GB"/>
                </a:p>
              </p:txBody>
            </p:sp>
            <p:sp>
              <p:nvSpPr>
                <p:cNvPr id="28576" name="Line 531"/>
                <p:cNvSpPr>
                  <a:spLocks noChangeShapeType="1"/>
                </p:cNvSpPr>
                <p:nvPr/>
              </p:nvSpPr>
              <p:spPr bwMode="auto">
                <a:xfrm>
                  <a:off x="1673" y="3610"/>
                  <a:ext cx="27" cy="28"/>
                </a:xfrm>
                <a:prstGeom prst="line">
                  <a:avLst/>
                </a:prstGeom>
                <a:noFill/>
                <a:ln w="7938">
                  <a:solidFill>
                    <a:srgbClr val="00FFFF"/>
                  </a:solidFill>
                  <a:round/>
                  <a:headEnd/>
                  <a:tailEnd/>
                </a:ln>
              </p:spPr>
              <p:txBody>
                <a:bodyPr/>
                <a:lstStyle/>
                <a:p>
                  <a:endParaRPr lang="en-GB"/>
                </a:p>
              </p:txBody>
            </p:sp>
            <p:sp>
              <p:nvSpPr>
                <p:cNvPr id="28577" name="Line 532"/>
                <p:cNvSpPr>
                  <a:spLocks noChangeShapeType="1"/>
                </p:cNvSpPr>
                <p:nvPr/>
              </p:nvSpPr>
              <p:spPr bwMode="auto">
                <a:xfrm flipH="1">
                  <a:off x="1646" y="3610"/>
                  <a:ext cx="27" cy="28"/>
                </a:xfrm>
                <a:prstGeom prst="line">
                  <a:avLst/>
                </a:prstGeom>
                <a:noFill/>
                <a:ln w="7938">
                  <a:solidFill>
                    <a:srgbClr val="00FFFF"/>
                  </a:solidFill>
                  <a:round/>
                  <a:headEnd/>
                  <a:tailEnd/>
                </a:ln>
              </p:spPr>
              <p:txBody>
                <a:bodyPr/>
                <a:lstStyle/>
                <a:p>
                  <a:endParaRPr lang="en-GB"/>
                </a:p>
              </p:txBody>
            </p:sp>
            <p:sp>
              <p:nvSpPr>
                <p:cNvPr id="28578" name="Line 533"/>
                <p:cNvSpPr>
                  <a:spLocks noChangeShapeType="1"/>
                </p:cNvSpPr>
                <p:nvPr/>
              </p:nvSpPr>
              <p:spPr bwMode="auto">
                <a:xfrm flipV="1">
                  <a:off x="1673" y="3581"/>
                  <a:ext cx="27" cy="29"/>
                </a:xfrm>
                <a:prstGeom prst="line">
                  <a:avLst/>
                </a:prstGeom>
                <a:noFill/>
                <a:ln w="7938">
                  <a:solidFill>
                    <a:srgbClr val="00FFFF"/>
                  </a:solidFill>
                  <a:round/>
                  <a:headEnd/>
                  <a:tailEnd/>
                </a:ln>
              </p:spPr>
              <p:txBody>
                <a:bodyPr/>
                <a:lstStyle/>
                <a:p>
                  <a:endParaRPr lang="en-GB"/>
                </a:p>
              </p:txBody>
            </p:sp>
            <p:sp>
              <p:nvSpPr>
                <p:cNvPr id="28579" name="Rectangle 534"/>
                <p:cNvSpPr>
                  <a:spLocks noChangeArrowheads="1"/>
                </p:cNvSpPr>
                <p:nvPr/>
              </p:nvSpPr>
              <p:spPr bwMode="auto">
                <a:xfrm>
                  <a:off x="1695" y="3569"/>
                  <a:ext cx="71" cy="75"/>
                </a:xfrm>
                <a:prstGeom prst="rect">
                  <a:avLst/>
                </a:prstGeom>
                <a:noFill/>
                <a:ln w="9525">
                  <a:noFill/>
                  <a:miter lim="800000"/>
                  <a:headEnd/>
                  <a:tailEnd/>
                </a:ln>
              </p:spPr>
              <p:txBody>
                <a:bodyPr/>
                <a:lstStyle/>
                <a:p>
                  <a:endParaRPr lang="en-US"/>
                </a:p>
              </p:txBody>
            </p:sp>
            <p:sp>
              <p:nvSpPr>
                <p:cNvPr id="28580" name="Line 535"/>
                <p:cNvSpPr>
                  <a:spLocks noChangeShapeType="1"/>
                </p:cNvSpPr>
                <p:nvPr/>
              </p:nvSpPr>
              <p:spPr bwMode="auto">
                <a:xfrm flipH="1" flipV="1">
                  <a:off x="1700" y="3575"/>
                  <a:ext cx="28" cy="29"/>
                </a:xfrm>
                <a:prstGeom prst="line">
                  <a:avLst/>
                </a:prstGeom>
                <a:noFill/>
                <a:ln w="7938">
                  <a:solidFill>
                    <a:srgbClr val="00FFFF"/>
                  </a:solidFill>
                  <a:round/>
                  <a:headEnd/>
                  <a:tailEnd/>
                </a:ln>
              </p:spPr>
              <p:txBody>
                <a:bodyPr/>
                <a:lstStyle/>
                <a:p>
                  <a:endParaRPr lang="en-GB"/>
                </a:p>
              </p:txBody>
            </p:sp>
            <p:sp>
              <p:nvSpPr>
                <p:cNvPr id="28581" name="Line 536"/>
                <p:cNvSpPr>
                  <a:spLocks noChangeShapeType="1"/>
                </p:cNvSpPr>
                <p:nvPr/>
              </p:nvSpPr>
              <p:spPr bwMode="auto">
                <a:xfrm>
                  <a:off x="1728" y="3604"/>
                  <a:ext cx="27" cy="29"/>
                </a:xfrm>
                <a:prstGeom prst="line">
                  <a:avLst/>
                </a:prstGeom>
                <a:noFill/>
                <a:ln w="7938">
                  <a:solidFill>
                    <a:srgbClr val="00FFFF"/>
                  </a:solidFill>
                  <a:round/>
                  <a:headEnd/>
                  <a:tailEnd/>
                </a:ln>
              </p:spPr>
              <p:txBody>
                <a:bodyPr/>
                <a:lstStyle/>
                <a:p>
                  <a:endParaRPr lang="en-GB"/>
                </a:p>
              </p:txBody>
            </p:sp>
            <p:sp>
              <p:nvSpPr>
                <p:cNvPr id="28582" name="Line 537"/>
                <p:cNvSpPr>
                  <a:spLocks noChangeShapeType="1"/>
                </p:cNvSpPr>
                <p:nvPr/>
              </p:nvSpPr>
              <p:spPr bwMode="auto">
                <a:xfrm flipH="1">
                  <a:off x="1700" y="3604"/>
                  <a:ext cx="28" cy="29"/>
                </a:xfrm>
                <a:prstGeom prst="line">
                  <a:avLst/>
                </a:prstGeom>
                <a:noFill/>
                <a:ln w="7938">
                  <a:solidFill>
                    <a:srgbClr val="00FFFF"/>
                  </a:solidFill>
                  <a:round/>
                  <a:headEnd/>
                  <a:tailEnd/>
                </a:ln>
              </p:spPr>
              <p:txBody>
                <a:bodyPr/>
                <a:lstStyle/>
                <a:p>
                  <a:endParaRPr lang="en-GB"/>
                </a:p>
              </p:txBody>
            </p:sp>
            <p:sp>
              <p:nvSpPr>
                <p:cNvPr id="28583" name="Line 538"/>
                <p:cNvSpPr>
                  <a:spLocks noChangeShapeType="1"/>
                </p:cNvSpPr>
                <p:nvPr/>
              </p:nvSpPr>
              <p:spPr bwMode="auto">
                <a:xfrm flipV="1">
                  <a:off x="1728" y="3575"/>
                  <a:ext cx="27" cy="29"/>
                </a:xfrm>
                <a:prstGeom prst="line">
                  <a:avLst/>
                </a:prstGeom>
                <a:noFill/>
                <a:ln w="7938">
                  <a:solidFill>
                    <a:srgbClr val="00FFFF"/>
                  </a:solidFill>
                  <a:round/>
                  <a:headEnd/>
                  <a:tailEnd/>
                </a:ln>
              </p:spPr>
              <p:txBody>
                <a:bodyPr/>
                <a:lstStyle/>
                <a:p>
                  <a:endParaRPr lang="en-GB"/>
                </a:p>
              </p:txBody>
            </p:sp>
            <p:sp>
              <p:nvSpPr>
                <p:cNvPr id="28584" name="Rectangle 539"/>
                <p:cNvSpPr>
                  <a:spLocks noChangeArrowheads="1"/>
                </p:cNvSpPr>
                <p:nvPr/>
              </p:nvSpPr>
              <p:spPr bwMode="auto">
                <a:xfrm>
                  <a:off x="1744" y="3564"/>
                  <a:ext cx="71" cy="74"/>
                </a:xfrm>
                <a:prstGeom prst="rect">
                  <a:avLst/>
                </a:prstGeom>
                <a:noFill/>
                <a:ln w="9525">
                  <a:noFill/>
                  <a:miter lim="800000"/>
                  <a:headEnd/>
                  <a:tailEnd/>
                </a:ln>
              </p:spPr>
              <p:txBody>
                <a:bodyPr/>
                <a:lstStyle/>
                <a:p>
                  <a:endParaRPr lang="en-US"/>
                </a:p>
              </p:txBody>
            </p:sp>
            <p:sp>
              <p:nvSpPr>
                <p:cNvPr id="28585" name="Line 540"/>
                <p:cNvSpPr>
                  <a:spLocks noChangeShapeType="1"/>
                </p:cNvSpPr>
                <p:nvPr/>
              </p:nvSpPr>
              <p:spPr bwMode="auto">
                <a:xfrm flipH="1" flipV="1">
                  <a:off x="1749" y="3569"/>
                  <a:ext cx="28" cy="29"/>
                </a:xfrm>
                <a:prstGeom prst="line">
                  <a:avLst/>
                </a:prstGeom>
                <a:noFill/>
                <a:ln w="7938">
                  <a:solidFill>
                    <a:srgbClr val="00FFFF"/>
                  </a:solidFill>
                  <a:round/>
                  <a:headEnd/>
                  <a:tailEnd/>
                </a:ln>
              </p:spPr>
              <p:txBody>
                <a:bodyPr/>
                <a:lstStyle/>
                <a:p>
                  <a:endParaRPr lang="en-GB"/>
                </a:p>
              </p:txBody>
            </p:sp>
            <p:sp>
              <p:nvSpPr>
                <p:cNvPr id="28586" name="Line 541"/>
                <p:cNvSpPr>
                  <a:spLocks noChangeShapeType="1"/>
                </p:cNvSpPr>
                <p:nvPr/>
              </p:nvSpPr>
              <p:spPr bwMode="auto">
                <a:xfrm>
                  <a:off x="1777" y="3598"/>
                  <a:ext cx="27" cy="29"/>
                </a:xfrm>
                <a:prstGeom prst="line">
                  <a:avLst/>
                </a:prstGeom>
                <a:noFill/>
                <a:ln w="7938">
                  <a:solidFill>
                    <a:srgbClr val="00FFFF"/>
                  </a:solidFill>
                  <a:round/>
                  <a:headEnd/>
                  <a:tailEnd/>
                </a:ln>
              </p:spPr>
              <p:txBody>
                <a:bodyPr/>
                <a:lstStyle/>
                <a:p>
                  <a:endParaRPr lang="en-GB"/>
                </a:p>
              </p:txBody>
            </p:sp>
            <p:sp>
              <p:nvSpPr>
                <p:cNvPr id="28587" name="Line 542"/>
                <p:cNvSpPr>
                  <a:spLocks noChangeShapeType="1"/>
                </p:cNvSpPr>
                <p:nvPr/>
              </p:nvSpPr>
              <p:spPr bwMode="auto">
                <a:xfrm flipH="1">
                  <a:off x="1749" y="3598"/>
                  <a:ext cx="28" cy="29"/>
                </a:xfrm>
                <a:prstGeom prst="line">
                  <a:avLst/>
                </a:prstGeom>
                <a:noFill/>
                <a:ln w="7938">
                  <a:solidFill>
                    <a:srgbClr val="00FFFF"/>
                  </a:solidFill>
                  <a:round/>
                  <a:headEnd/>
                  <a:tailEnd/>
                </a:ln>
              </p:spPr>
              <p:txBody>
                <a:bodyPr/>
                <a:lstStyle/>
                <a:p>
                  <a:endParaRPr lang="en-GB"/>
                </a:p>
              </p:txBody>
            </p:sp>
            <p:sp>
              <p:nvSpPr>
                <p:cNvPr id="28588" name="Line 543"/>
                <p:cNvSpPr>
                  <a:spLocks noChangeShapeType="1"/>
                </p:cNvSpPr>
                <p:nvPr/>
              </p:nvSpPr>
              <p:spPr bwMode="auto">
                <a:xfrm flipV="1">
                  <a:off x="1777" y="3569"/>
                  <a:ext cx="27" cy="29"/>
                </a:xfrm>
                <a:prstGeom prst="line">
                  <a:avLst/>
                </a:prstGeom>
                <a:noFill/>
                <a:ln w="7938">
                  <a:solidFill>
                    <a:srgbClr val="00FFFF"/>
                  </a:solidFill>
                  <a:round/>
                  <a:headEnd/>
                  <a:tailEnd/>
                </a:ln>
              </p:spPr>
              <p:txBody>
                <a:bodyPr/>
                <a:lstStyle/>
                <a:p>
                  <a:endParaRPr lang="en-GB"/>
                </a:p>
              </p:txBody>
            </p:sp>
            <p:sp>
              <p:nvSpPr>
                <p:cNvPr id="28589" name="Rectangle 544"/>
                <p:cNvSpPr>
                  <a:spLocks noChangeArrowheads="1"/>
                </p:cNvSpPr>
                <p:nvPr/>
              </p:nvSpPr>
              <p:spPr bwMode="auto">
                <a:xfrm>
                  <a:off x="1798" y="3552"/>
                  <a:ext cx="71" cy="75"/>
                </a:xfrm>
                <a:prstGeom prst="rect">
                  <a:avLst/>
                </a:prstGeom>
                <a:noFill/>
                <a:ln w="9525">
                  <a:noFill/>
                  <a:miter lim="800000"/>
                  <a:headEnd/>
                  <a:tailEnd/>
                </a:ln>
              </p:spPr>
              <p:txBody>
                <a:bodyPr/>
                <a:lstStyle/>
                <a:p>
                  <a:endParaRPr lang="en-US"/>
                </a:p>
              </p:txBody>
            </p:sp>
            <p:sp>
              <p:nvSpPr>
                <p:cNvPr id="28590" name="Line 545"/>
                <p:cNvSpPr>
                  <a:spLocks noChangeShapeType="1"/>
                </p:cNvSpPr>
                <p:nvPr/>
              </p:nvSpPr>
              <p:spPr bwMode="auto">
                <a:xfrm flipH="1" flipV="1">
                  <a:off x="1804" y="3558"/>
                  <a:ext cx="27" cy="29"/>
                </a:xfrm>
                <a:prstGeom prst="line">
                  <a:avLst/>
                </a:prstGeom>
                <a:noFill/>
                <a:ln w="7938">
                  <a:solidFill>
                    <a:srgbClr val="00FFFF"/>
                  </a:solidFill>
                  <a:round/>
                  <a:headEnd/>
                  <a:tailEnd/>
                </a:ln>
              </p:spPr>
              <p:txBody>
                <a:bodyPr/>
                <a:lstStyle/>
                <a:p>
                  <a:endParaRPr lang="en-GB"/>
                </a:p>
              </p:txBody>
            </p:sp>
            <p:sp>
              <p:nvSpPr>
                <p:cNvPr id="28591" name="Line 546"/>
                <p:cNvSpPr>
                  <a:spLocks noChangeShapeType="1"/>
                </p:cNvSpPr>
                <p:nvPr/>
              </p:nvSpPr>
              <p:spPr bwMode="auto">
                <a:xfrm>
                  <a:off x="1831" y="3587"/>
                  <a:ext cx="27" cy="28"/>
                </a:xfrm>
                <a:prstGeom prst="line">
                  <a:avLst/>
                </a:prstGeom>
                <a:noFill/>
                <a:ln w="7938">
                  <a:solidFill>
                    <a:srgbClr val="00FFFF"/>
                  </a:solidFill>
                  <a:round/>
                  <a:headEnd/>
                  <a:tailEnd/>
                </a:ln>
              </p:spPr>
              <p:txBody>
                <a:bodyPr/>
                <a:lstStyle/>
                <a:p>
                  <a:endParaRPr lang="en-GB"/>
                </a:p>
              </p:txBody>
            </p:sp>
            <p:sp>
              <p:nvSpPr>
                <p:cNvPr id="28592" name="Line 547"/>
                <p:cNvSpPr>
                  <a:spLocks noChangeShapeType="1"/>
                </p:cNvSpPr>
                <p:nvPr/>
              </p:nvSpPr>
              <p:spPr bwMode="auto">
                <a:xfrm flipH="1">
                  <a:off x="1804" y="3587"/>
                  <a:ext cx="27" cy="28"/>
                </a:xfrm>
                <a:prstGeom prst="line">
                  <a:avLst/>
                </a:prstGeom>
                <a:noFill/>
                <a:ln w="7938">
                  <a:solidFill>
                    <a:srgbClr val="00FFFF"/>
                  </a:solidFill>
                  <a:round/>
                  <a:headEnd/>
                  <a:tailEnd/>
                </a:ln>
              </p:spPr>
              <p:txBody>
                <a:bodyPr/>
                <a:lstStyle/>
                <a:p>
                  <a:endParaRPr lang="en-GB"/>
                </a:p>
              </p:txBody>
            </p:sp>
            <p:sp>
              <p:nvSpPr>
                <p:cNvPr id="28593" name="Line 548"/>
                <p:cNvSpPr>
                  <a:spLocks noChangeShapeType="1"/>
                </p:cNvSpPr>
                <p:nvPr/>
              </p:nvSpPr>
              <p:spPr bwMode="auto">
                <a:xfrm flipV="1">
                  <a:off x="1831" y="3558"/>
                  <a:ext cx="27" cy="29"/>
                </a:xfrm>
                <a:prstGeom prst="line">
                  <a:avLst/>
                </a:prstGeom>
                <a:noFill/>
                <a:ln w="7938">
                  <a:solidFill>
                    <a:srgbClr val="00FFFF"/>
                  </a:solidFill>
                  <a:round/>
                  <a:headEnd/>
                  <a:tailEnd/>
                </a:ln>
              </p:spPr>
              <p:txBody>
                <a:bodyPr/>
                <a:lstStyle/>
                <a:p>
                  <a:endParaRPr lang="en-GB"/>
                </a:p>
              </p:txBody>
            </p:sp>
            <p:sp>
              <p:nvSpPr>
                <p:cNvPr id="28594" name="Rectangle 549"/>
                <p:cNvSpPr>
                  <a:spLocks noChangeArrowheads="1"/>
                </p:cNvSpPr>
                <p:nvPr/>
              </p:nvSpPr>
              <p:spPr bwMode="auto">
                <a:xfrm>
                  <a:off x="1853" y="3541"/>
                  <a:ext cx="71" cy="74"/>
                </a:xfrm>
                <a:prstGeom prst="rect">
                  <a:avLst/>
                </a:prstGeom>
                <a:noFill/>
                <a:ln w="9525">
                  <a:noFill/>
                  <a:miter lim="800000"/>
                  <a:headEnd/>
                  <a:tailEnd/>
                </a:ln>
              </p:spPr>
              <p:txBody>
                <a:bodyPr/>
                <a:lstStyle/>
                <a:p>
                  <a:endParaRPr lang="en-US"/>
                </a:p>
              </p:txBody>
            </p:sp>
            <p:sp>
              <p:nvSpPr>
                <p:cNvPr id="28595" name="Line 550"/>
                <p:cNvSpPr>
                  <a:spLocks noChangeShapeType="1"/>
                </p:cNvSpPr>
                <p:nvPr/>
              </p:nvSpPr>
              <p:spPr bwMode="auto">
                <a:xfrm flipH="1" flipV="1">
                  <a:off x="1858" y="3546"/>
                  <a:ext cx="27" cy="29"/>
                </a:xfrm>
                <a:prstGeom prst="line">
                  <a:avLst/>
                </a:prstGeom>
                <a:noFill/>
                <a:ln w="7938">
                  <a:solidFill>
                    <a:srgbClr val="00FFFF"/>
                  </a:solidFill>
                  <a:round/>
                  <a:headEnd/>
                  <a:tailEnd/>
                </a:ln>
              </p:spPr>
              <p:txBody>
                <a:bodyPr/>
                <a:lstStyle/>
                <a:p>
                  <a:endParaRPr lang="en-GB"/>
                </a:p>
              </p:txBody>
            </p:sp>
            <p:sp>
              <p:nvSpPr>
                <p:cNvPr id="28596" name="Line 551"/>
                <p:cNvSpPr>
                  <a:spLocks noChangeShapeType="1"/>
                </p:cNvSpPr>
                <p:nvPr/>
              </p:nvSpPr>
              <p:spPr bwMode="auto">
                <a:xfrm>
                  <a:off x="1885" y="3575"/>
                  <a:ext cx="28" cy="29"/>
                </a:xfrm>
                <a:prstGeom prst="line">
                  <a:avLst/>
                </a:prstGeom>
                <a:noFill/>
                <a:ln w="7938">
                  <a:solidFill>
                    <a:srgbClr val="00FFFF"/>
                  </a:solidFill>
                  <a:round/>
                  <a:headEnd/>
                  <a:tailEnd/>
                </a:ln>
              </p:spPr>
              <p:txBody>
                <a:bodyPr/>
                <a:lstStyle/>
                <a:p>
                  <a:endParaRPr lang="en-GB"/>
                </a:p>
              </p:txBody>
            </p:sp>
            <p:sp>
              <p:nvSpPr>
                <p:cNvPr id="28597" name="Line 552"/>
                <p:cNvSpPr>
                  <a:spLocks noChangeShapeType="1"/>
                </p:cNvSpPr>
                <p:nvPr/>
              </p:nvSpPr>
              <p:spPr bwMode="auto">
                <a:xfrm flipH="1">
                  <a:off x="1858" y="3575"/>
                  <a:ext cx="27" cy="29"/>
                </a:xfrm>
                <a:prstGeom prst="line">
                  <a:avLst/>
                </a:prstGeom>
                <a:noFill/>
                <a:ln w="7938">
                  <a:solidFill>
                    <a:srgbClr val="00FFFF"/>
                  </a:solidFill>
                  <a:round/>
                  <a:headEnd/>
                  <a:tailEnd/>
                </a:ln>
              </p:spPr>
              <p:txBody>
                <a:bodyPr/>
                <a:lstStyle/>
                <a:p>
                  <a:endParaRPr lang="en-GB"/>
                </a:p>
              </p:txBody>
            </p:sp>
            <p:sp>
              <p:nvSpPr>
                <p:cNvPr id="28598" name="Line 553"/>
                <p:cNvSpPr>
                  <a:spLocks noChangeShapeType="1"/>
                </p:cNvSpPr>
                <p:nvPr/>
              </p:nvSpPr>
              <p:spPr bwMode="auto">
                <a:xfrm flipV="1">
                  <a:off x="1885" y="3546"/>
                  <a:ext cx="28" cy="29"/>
                </a:xfrm>
                <a:prstGeom prst="line">
                  <a:avLst/>
                </a:prstGeom>
                <a:noFill/>
                <a:ln w="7938">
                  <a:solidFill>
                    <a:srgbClr val="00FFFF"/>
                  </a:solidFill>
                  <a:round/>
                  <a:headEnd/>
                  <a:tailEnd/>
                </a:ln>
              </p:spPr>
              <p:txBody>
                <a:bodyPr/>
                <a:lstStyle/>
                <a:p>
                  <a:endParaRPr lang="en-GB"/>
                </a:p>
              </p:txBody>
            </p:sp>
            <p:sp>
              <p:nvSpPr>
                <p:cNvPr id="28599" name="Rectangle 554"/>
                <p:cNvSpPr>
                  <a:spLocks noChangeArrowheads="1"/>
                </p:cNvSpPr>
                <p:nvPr/>
              </p:nvSpPr>
              <p:spPr bwMode="auto">
                <a:xfrm>
                  <a:off x="1902" y="3524"/>
                  <a:ext cx="71" cy="74"/>
                </a:xfrm>
                <a:prstGeom prst="rect">
                  <a:avLst/>
                </a:prstGeom>
                <a:noFill/>
                <a:ln w="9525">
                  <a:noFill/>
                  <a:miter lim="800000"/>
                  <a:headEnd/>
                  <a:tailEnd/>
                </a:ln>
              </p:spPr>
              <p:txBody>
                <a:bodyPr/>
                <a:lstStyle/>
                <a:p>
                  <a:endParaRPr lang="en-US"/>
                </a:p>
              </p:txBody>
            </p:sp>
            <p:sp>
              <p:nvSpPr>
                <p:cNvPr id="28600" name="Line 555"/>
                <p:cNvSpPr>
                  <a:spLocks noChangeShapeType="1"/>
                </p:cNvSpPr>
                <p:nvPr/>
              </p:nvSpPr>
              <p:spPr bwMode="auto">
                <a:xfrm flipH="1" flipV="1">
                  <a:off x="1907" y="3529"/>
                  <a:ext cx="27" cy="29"/>
                </a:xfrm>
                <a:prstGeom prst="line">
                  <a:avLst/>
                </a:prstGeom>
                <a:noFill/>
                <a:ln w="7938">
                  <a:solidFill>
                    <a:srgbClr val="00FFFF"/>
                  </a:solidFill>
                  <a:round/>
                  <a:headEnd/>
                  <a:tailEnd/>
                </a:ln>
              </p:spPr>
              <p:txBody>
                <a:bodyPr/>
                <a:lstStyle/>
                <a:p>
                  <a:endParaRPr lang="en-GB"/>
                </a:p>
              </p:txBody>
            </p:sp>
            <p:sp>
              <p:nvSpPr>
                <p:cNvPr id="28601" name="Line 556"/>
                <p:cNvSpPr>
                  <a:spLocks noChangeShapeType="1"/>
                </p:cNvSpPr>
                <p:nvPr/>
              </p:nvSpPr>
              <p:spPr bwMode="auto">
                <a:xfrm>
                  <a:off x="1934" y="3558"/>
                  <a:ext cx="28" cy="29"/>
                </a:xfrm>
                <a:prstGeom prst="line">
                  <a:avLst/>
                </a:prstGeom>
                <a:noFill/>
                <a:ln w="7938">
                  <a:solidFill>
                    <a:srgbClr val="00FFFF"/>
                  </a:solidFill>
                  <a:round/>
                  <a:headEnd/>
                  <a:tailEnd/>
                </a:ln>
              </p:spPr>
              <p:txBody>
                <a:bodyPr/>
                <a:lstStyle/>
                <a:p>
                  <a:endParaRPr lang="en-GB"/>
                </a:p>
              </p:txBody>
            </p:sp>
            <p:sp>
              <p:nvSpPr>
                <p:cNvPr id="28602" name="Line 557"/>
                <p:cNvSpPr>
                  <a:spLocks noChangeShapeType="1"/>
                </p:cNvSpPr>
                <p:nvPr/>
              </p:nvSpPr>
              <p:spPr bwMode="auto">
                <a:xfrm flipH="1">
                  <a:off x="1907" y="3558"/>
                  <a:ext cx="27" cy="29"/>
                </a:xfrm>
                <a:prstGeom prst="line">
                  <a:avLst/>
                </a:prstGeom>
                <a:noFill/>
                <a:ln w="7938">
                  <a:solidFill>
                    <a:srgbClr val="00FFFF"/>
                  </a:solidFill>
                  <a:round/>
                  <a:headEnd/>
                  <a:tailEnd/>
                </a:ln>
              </p:spPr>
              <p:txBody>
                <a:bodyPr/>
                <a:lstStyle/>
                <a:p>
                  <a:endParaRPr lang="en-GB"/>
                </a:p>
              </p:txBody>
            </p:sp>
            <p:sp>
              <p:nvSpPr>
                <p:cNvPr id="28603" name="Line 558"/>
                <p:cNvSpPr>
                  <a:spLocks noChangeShapeType="1"/>
                </p:cNvSpPr>
                <p:nvPr/>
              </p:nvSpPr>
              <p:spPr bwMode="auto">
                <a:xfrm flipV="1">
                  <a:off x="1934" y="3529"/>
                  <a:ext cx="28" cy="29"/>
                </a:xfrm>
                <a:prstGeom prst="line">
                  <a:avLst/>
                </a:prstGeom>
                <a:noFill/>
                <a:ln w="7938">
                  <a:solidFill>
                    <a:srgbClr val="00FFFF"/>
                  </a:solidFill>
                  <a:round/>
                  <a:headEnd/>
                  <a:tailEnd/>
                </a:ln>
              </p:spPr>
              <p:txBody>
                <a:bodyPr/>
                <a:lstStyle/>
                <a:p>
                  <a:endParaRPr lang="en-GB"/>
                </a:p>
              </p:txBody>
            </p:sp>
            <p:sp>
              <p:nvSpPr>
                <p:cNvPr id="28604" name="Rectangle 559"/>
                <p:cNvSpPr>
                  <a:spLocks noChangeArrowheads="1"/>
                </p:cNvSpPr>
                <p:nvPr/>
              </p:nvSpPr>
              <p:spPr bwMode="auto">
                <a:xfrm>
                  <a:off x="1956" y="3506"/>
                  <a:ext cx="71" cy="75"/>
                </a:xfrm>
                <a:prstGeom prst="rect">
                  <a:avLst/>
                </a:prstGeom>
                <a:noFill/>
                <a:ln w="9525">
                  <a:noFill/>
                  <a:miter lim="800000"/>
                  <a:headEnd/>
                  <a:tailEnd/>
                </a:ln>
              </p:spPr>
              <p:txBody>
                <a:bodyPr/>
                <a:lstStyle/>
                <a:p>
                  <a:endParaRPr lang="en-US"/>
                </a:p>
              </p:txBody>
            </p:sp>
            <p:sp>
              <p:nvSpPr>
                <p:cNvPr id="28605" name="Line 560"/>
                <p:cNvSpPr>
                  <a:spLocks noChangeShapeType="1"/>
                </p:cNvSpPr>
                <p:nvPr/>
              </p:nvSpPr>
              <p:spPr bwMode="auto">
                <a:xfrm flipH="1" flipV="1">
                  <a:off x="1962" y="3512"/>
                  <a:ext cx="27" cy="29"/>
                </a:xfrm>
                <a:prstGeom prst="line">
                  <a:avLst/>
                </a:prstGeom>
                <a:noFill/>
                <a:ln w="7938">
                  <a:solidFill>
                    <a:srgbClr val="00FFFF"/>
                  </a:solidFill>
                  <a:round/>
                  <a:headEnd/>
                  <a:tailEnd/>
                </a:ln>
              </p:spPr>
              <p:txBody>
                <a:bodyPr/>
                <a:lstStyle/>
                <a:p>
                  <a:endParaRPr lang="en-GB"/>
                </a:p>
              </p:txBody>
            </p:sp>
            <p:sp>
              <p:nvSpPr>
                <p:cNvPr id="28606" name="Line 561"/>
                <p:cNvSpPr>
                  <a:spLocks noChangeShapeType="1"/>
                </p:cNvSpPr>
                <p:nvPr/>
              </p:nvSpPr>
              <p:spPr bwMode="auto">
                <a:xfrm>
                  <a:off x="1989" y="3541"/>
                  <a:ext cx="27" cy="28"/>
                </a:xfrm>
                <a:prstGeom prst="line">
                  <a:avLst/>
                </a:prstGeom>
                <a:noFill/>
                <a:ln w="7938">
                  <a:solidFill>
                    <a:srgbClr val="00FFFF"/>
                  </a:solidFill>
                  <a:round/>
                  <a:headEnd/>
                  <a:tailEnd/>
                </a:ln>
              </p:spPr>
              <p:txBody>
                <a:bodyPr/>
                <a:lstStyle/>
                <a:p>
                  <a:endParaRPr lang="en-GB"/>
                </a:p>
              </p:txBody>
            </p:sp>
            <p:sp>
              <p:nvSpPr>
                <p:cNvPr id="28607" name="Line 562"/>
                <p:cNvSpPr>
                  <a:spLocks noChangeShapeType="1"/>
                </p:cNvSpPr>
                <p:nvPr/>
              </p:nvSpPr>
              <p:spPr bwMode="auto">
                <a:xfrm flipH="1">
                  <a:off x="1962" y="3541"/>
                  <a:ext cx="27" cy="28"/>
                </a:xfrm>
                <a:prstGeom prst="line">
                  <a:avLst/>
                </a:prstGeom>
                <a:noFill/>
                <a:ln w="7938">
                  <a:solidFill>
                    <a:srgbClr val="00FFFF"/>
                  </a:solidFill>
                  <a:round/>
                  <a:headEnd/>
                  <a:tailEnd/>
                </a:ln>
              </p:spPr>
              <p:txBody>
                <a:bodyPr/>
                <a:lstStyle/>
                <a:p>
                  <a:endParaRPr lang="en-GB"/>
                </a:p>
              </p:txBody>
            </p:sp>
            <p:sp>
              <p:nvSpPr>
                <p:cNvPr id="28608" name="Line 563"/>
                <p:cNvSpPr>
                  <a:spLocks noChangeShapeType="1"/>
                </p:cNvSpPr>
                <p:nvPr/>
              </p:nvSpPr>
              <p:spPr bwMode="auto">
                <a:xfrm flipV="1">
                  <a:off x="1989" y="3512"/>
                  <a:ext cx="27" cy="29"/>
                </a:xfrm>
                <a:prstGeom prst="line">
                  <a:avLst/>
                </a:prstGeom>
                <a:noFill/>
                <a:ln w="7938">
                  <a:solidFill>
                    <a:srgbClr val="00FFFF"/>
                  </a:solidFill>
                  <a:round/>
                  <a:headEnd/>
                  <a:tailEnd/>
                </a:ln>
              </p:spPr>
              <p:txBody>
                <a:bodyPr/>
                <a:lstStyle/>
                <a:p>
                  <a:endParaRPr lang="en-GB"/>
                </a:p>
              </p:txBody>
            </p:sp>
            <p:sp>
              <p:nvSpPr>
                <p:cNvPr id="28609" name="Rectangle 564"/>
                <p:cNvSpPr>
                  <a:spLocks noChangeArrowheads="1"/>
                </p:cNvSpPr>
                <p:nvPr/>
              </p:nvSpPr>
              <p:spPr bwMode="auto">
                <a:xfrm>
                  <a:off x="2011" y="3483"/>
                  <a:ext cx="70" cy="75"/>
                </a:xfrm>
                <a:prstGeom prst="rect">
                  <a:avLst/>
                </a:prstGeom>
                <a:noFill/>
                <a:ln w="9525">
                  <a:noFill/>
                  <a:miter lim="800000"/>
                  <a:headEnd/>
                  <a:tailEnd/>
                </a:ln>
              </p:spPr>
              <p:txBody>
                <a:bodyPr/>
                <a:lstStyle/>
                <a:p>
                  <a:endParaRPr lang="en-US"/>
                </a:p>
              </p:txBody>
            </p:sp>
            <p:sp>
              <p:nvSpPr>
                <p:cNvPr id="28610" name="Line 565"/>
                <p:cNvSpPr>
                  <a:spLocks noChangeShapeType="1"/>
                </p:cNvSpPr>
                <p:nvPr/>
              </p:nvSpPr>
              <p:spPr bwMode="auto">
                <a:xfrm flipH="1" flipV="1">
                  <a:off x="2016" y="3489"/>
                  <a:ext cx="27" cy="29"/>
                </a:xfrm>
                <a:prstGeom prst="line">
                  <a:avLst/>
                </a:prstGeom>
                <a:noFill/>
                <a:ln w="7938">
                  <a:solidFill>
                    <a:srgbClr val="00FFFF"/>
                  </a:solidFill>
                  <a:round/>
                  <a:headEnd/>
                  <a:tailEnd/>
                </a:ln>
              </p:spPr>
              <p:txBody>
                <a:bodyPr/>
                <a:lstStyle/>
                <a:p>
                  <a:endParaRPr lang="en-GB"/>
                </a:p>
              </p:txBody>
            </p:sp>
            <p:sp>
              <p:nvSpPr>
                <p:cNvPr id="28611" name="Line 566"/>
                <p:cNvSpPr>
                  <a:spLocks noChangeShapeType="1"/>
                </p:cNvSpPr>
                <p:nvPr/>
              </p:nvSpPr>
              <p:spPr bwMode="auto">
                <a:xfrm>
                  <a:off x="2043" y="3518"/>
                  <a:ext cx="28" cy="28"/>
                </a:xfrm>
                <a:prstGeom prst="line">
                  <a:avLst/>
                </a:prstGeom>
                <a:noFill/>
                <a:ln w="7938">
                  <a:solidFill>
                    <a:srgbClr val="00FFFF"/>
                  </a:solidFill>
                  <a:round/>
                  <a:headEnd/>
                  <a:tailEnd/>
                </a:ln>
              </p:spPr>
              <p:txBody>
                <a:bodyPr/>
                <a:lstStyle/>
                <a:p>
                  <a:endParaRPr lang="en-GB"/>
                </a:p>
              </p:txBody>
            </p:sp>
            <p:sp>
              <p:nvSpPr>
                <p:cNvPr id="28612" name="Line 567"/>
                <p:cNvSpPr>
                  <a:spLocks noChangeShapeType="1"/>
                </p:cNvSpPr>
                <p:nvPr/>
              </p:nvSpPr>
              <p:spPr bwMode="auto">
                <a:xfrm flipH="1">
                  <a:off x="2016" y="3518"/>
                  <a:ext cx="27" cy="28"/>
                </a:xfrm>
                <a:prstGeom prst="line">
                  <a:avLst/>
                </a:prstGeom>
                <a:noFill/>
                <a:ln w="7938">
                  <a:solidFill>
                    <a:srgbClr val="00FFFF"/>
                  </a:solidFill>
                  <a:round/>
                  <a:headEnd/>
                  <a:tailEnd/>
                </a:ln>
              </p:spPr>
              <p:txBody>
                <a:bodyPr/>
                <a:lstStyle/>
                <a:p>
                  <a:endParaRPr lang="en-GB"/>
                </a:p>
              </p:txBody>
            </p:sp>
            <p:sp>
              <p:nvSpPr>
                <p:cNvPr id="28613" name="Line 568"/>
                <p:cNvSpPr>
                  <a:spLocks noChangeShapeType="1"/>
                </p:cNvSpPr>
                <p:nvPr/>
              </p:nvSpPr>
              <p:spPr bwMode="auto">
                <a:xfrm flipV="1">
                  <a:off x="2043" y="3489"/>
                  <a:ext cx="28" cy="29"/>
                </a:xfrm>
                <a:prstGeom prst="line">
                  <a:avLst/>
                </a:prstGeom>
                <a:noFill/>
                <a:ln w="7938">
                  <a:solidFill>
                    <a:srgbClr val="00FFFF"/>
                  </a:solidFill>
                  <a:round/>
                  <a:headEnd/>
                  <a:tailEnd/>
                </a:ln>
              </p:spPr>
              <p:txBody>
                <a:bodyPr/>
                <a:lstStyle/>
                <a:p>
                  <a:endParaRPr lang="en-GB"/>
                </a:p>
              </p:txBody>
            </p:sp>
            <p:sp>
              <p:nvSpPr>
                <p:cNvPr id="28614" name="Rectangle 569"/>
                <p:cNvSpPr>
                  <a:spLocks noChangeArrowheads="1"/>
                </p:cNvSpPr>
                <p:nvPr/>
              </p:nvSpPr>
              <p:spPr bwMode="auto">
                <a:xfrm>
                  <a:off x="2060" y="3455"/>
                  <a:ext cx="70" cy="74"/>
                </a:xfrm>
                <a:prstGeom prst="rect">
                  <a:avLst/>
                </a:prstGeom>
                <a:noFill/>
                <a:ln w="9525">
                  <a:noFill/>
                  <a:miter lim="800000"/>
                  <a:headEnd/>
                  <a:tailEnd/>
                </a:ln>
              </p:spPr>
              <p:txBody>
                <a:bodyPr/>
                <a:lstStyle/>
                <a:p>
                  <a:endParaRPr lang="en-US"/>
                </a:p>
              </p:txBody>
            </p:sp>
            <p:sp>
              <p:nvSpPr>
                <p:cNvPr id="28615" name="Line 570"/>
                <p:cNvSpPr>
                  <a:spLocks noChangeShapeType="1"/>
                </p:cNvSpPr>
                <p:nvPr/>
              </p:nvSpPr>
              <p:spPr bwMode="auto">
                <a:xfrm flipH="1" flipV="1">
                  <a:off x="2065" y="3460"/>
                  <a:ext cx="27" cy="29"/>
                </a:xfrm>
                <a:prstGeom prst="line">
                  <a:avLst/>
                </a:prstGeom>
                <a:noFill/>
                <a:ln w="7938">
                  <a:solidFill>
                    <a:srgbClr val="00FFFF"/>
                  </a:solidFill>
                  <a:round/>
                  <a:headEnd/>
                  <a:tailEnd/>
                </a:ln>
              </p:spPr>
              <p:txBody>
                <a:bodyPr/>
                <a:lstStyle/>
                <a:p>
                  <a:endParaRPr lang="en-GB"/>
                </a:p>
              </p:txBody>
            </p:sp>
            <p:sp>
              <p:nvSpPr>
                <p:cNvPr id="28616" name="Line 571"/>
                <p:cNvSpPr>
                  <a:spLocks noChangeShapeType="1"/>
                </p:cNvSpPr>
                <p:nvPr/>
              </p:nvSpPr>
              <p:spPr bwMode="auto">
                <a:xfrm>
                  <a:off x="2092" y="3489"/>
                  <a:ext cx="27" cy="29"/>
                </a:xfrm>
                <a:prstGeom prst="line">
                  <a:avLst/>
                </a:prstGeom>
                <a:noFill/>
                <a:ln w="7938">
                  <a:solidFill>
                    <a:srgbClr val="00FFFF"/>
                  </a:solidFill>
                  <a:round/>
                  <a:headEnd/>
                  <a:tailEnd/>
                </a:ln>
              </p:spPr>
              <p:txBody>
                <a:bodyPr/>
                <a:lstStyle/>
                <a:p>
                  <a:endParaRPr lang="en-GB"/>
                </a:p>
              </p:txBody>
            </p:sp>
            <p:sp>
              <p:nvSpPr>
                <p:cNvPr id="28617" name="Line 572"/>
                <p:cNvSpPr>
                  <a:spLocks noChangeShapeType="1"/>
                </p:cNvSpPr>
                <p:nvPr/>
              </p:nvSpPr>
              <p:spPr bwMode="auto">
                <a:xfrm flipH="1">
                  <a:off x="2065" y="3489"/>
                  <a:ext cx="27" cy="29"/>
                </a:xfrm>
                <a:prstGeom prst="line">
                  <a:avLst/>
                </a:prstGeom>
                <a:noFill/>
                <a:ln w="7938">
                  <a:solidFill>
                    <a:srgbClr val="00FFFF"/>
                  </a:solidFill>
                  <a:round/>
                  <a:headEnd/>
                  <a:tailEnd/>
                </a:ln>
              </p:spPr>
              <p:txBody>
                <a:bodyPr/>
                <a:lstStyle/>
                <a:p>
                  <a:endParaRPr lang="en-GB"/>
                </a:p>
              </p:txBody>
            </p:sp>
            <p:sp>
              <p:nvSpPr>
                <p:cNvPr id="28618" name="Line 573"/>
                <p:cNvSpPr>
                  <a:spLocks noChangeShapeType="1"/>
                </p:cNvSpPr>
                <p:nvPr/>
              </p:nvSpPr>
              <p:spPr bwMode="auto">
                <a:xfrm flipV="1">
                  <a:off x="2092" y="3460"/>
                  <a:ext cx="27" cy="29"/>
                </a:xfrm>
                <a:prstGeom prst="line">
                  <a:avLst/>
                </a:prstGeom>
                <a:noFill/>
                <a:ln w="7938">
                  <a:solidFill>
                    <a:srgbClr val="00FFFF"/>
                  </a:solidFill>
                  <a:round/>
                  <a:headEnd/>
                  <a:tailEnd/>
                </a:ln>
              </p:spPr>
              <p:txBody>
                <a:bodyPr/>
                <a:lstStyle/>
                <a:p>
                  <a:endParaRPr lang="en-GB"/>
                </a:p>
              </p:txBody>
            </p:sp>
            <p:sp>
              <p:nvSpPr>
                <p:cNvPr id="28619" name="Rectangle 574"/>
                <p:cNvSpPr>
                  <a:spLocks noChangeArrowheads="1"/>
                </p:cNvSpPr>
                <p:nvPr/>
              </p:nvSpPr>
              <p:spPr bwMode="auto">
                <a:xfrm>
                  <a:off x="2114" y="3420"/>
                  <a:ext cx="71" cy="75"/>
                </a:xfrm>
                <a:prstGeom prst="rect">
                  <a:avLst/>
                </a:prstGeom>
                <a:noFill/>
                <a:ln w="9525">
                  <a:noFill/>
                  <a:miter lim="800000"/>
                  <a:headEnd/>
                  <a:tailEnd/>
                </a:ln>
              </p:spPr>
              <p:txBody>
                <a:bodyPr/>
                <a:lstStyle/>
                <a:p>
                  <a:endParaRPr lang="en-US"/>
                </a:p>
              </p:txBody>
            </p:sp>
            <p:sp>
              <p:nvSpPr>
                <p:cNvPr id="28620" name="Line 575"/>
                <p:cNvSpPr>
                  <a:spLocks noChangeShapeType="1"/>
                </p:cNvSpPr>
                <p:nvPr/>
              </p:nvSpPr>
              <p:spPr bwMode="auto">
                <a:xfrm flipH="1" flipV="1">
                  <a:off x="2119" y="3426"/>
                  <a:ext cx="28" cy="29"/>
                </a:xfrm>
                <a:prstGeom prst="line">
                  <a:avLst/>
                </a:prstGeom>
                <a:noFill/>
                <a:ln w="7938">
                  <a:solidFill>
                    <a:srgbClr val="00FFFF"/>
                  </a:solidFill>
                  <a:round/>
                  <a:headEnd/>
                  <a:tailEnd/>
                </a:ln>
              </p:spPr>
              <p:txBody>
                <a:bodyPr/>
                <a:lstStyle/>
                <a:p>
                  <a:endParaRPr lang="en-GB"/>
                </a:p>
              </p:txBody>
            </p:sp>
            <p:sp>
              <p:nvSpPr>
                <p:cNvPr id="28621" name="Line 576"/>
                <p:cNvSpPr>
                  <a:spLocks noChangeShapeType="1"/>
                </p:cNvSpPr>
                <p:nvPr/>
              </p:nvSpPr>
              <p:spPr bwMode="auto">
                <a:xfrm>
                  <a:off x="2147" y="3455"/>
                  <a:ext cx="27" cy="28"/>
                </a:xfrm>
                <a:prstGeom prst="line">
                  <a:avLst/>
                </a:prstGeom>
                <a:noFill/>
                <a:ln w="7938">
                  <a:solidFill>
                    <a:srgbClr val="00FFFF"/>
                  </a:solidFill>
                  <a:round/>
                  <a:headEnd/>
                  <a:tailEnd/>
                </a:ln>
              </p:spPr>
              <p:txBody>
                <a:bodyPr/>
                <a:lstStyle/>
                <a:p>
                  <a:endParaRPr lang="en-GB"/>
                </a:p>
              </p:txBody>
            </p:sp>
            <p:sp>
              <p:nvSpPr>
                <p:cNvPr id="28622" name="Line 577"/>
                <p:cNvSpPr>
                  <a:spLocks noChangeShapeType="1"/>
                </p:cNvSpPr>
                <p:nvPr/>
              </p:nvSpPr>
              <p:spPr bwMode="auto">
                <a:xfrm flipH="1">
                  <a:off x="2119" y="3455"/>
                  <a:ext cx="28" cy="28"/>
                </a:xfrm>
                <a:prstGeom prst="line">
                  <a:avLst/>
                </a:prstGeom>
                <a:noFill/>
                <a:ln w="7938">
                  <a:solidFill>
                    <a:srgbClr val="00FFFF"/>
                  </a:solidFill>
                  <a:round/>
                  <a:headEnd/>
                  <a:tailEnd/>
                </a:ln>
              </p:spPr>
              <p:txBody>
                <a:bodyPr/>
                <a:lstStyle/>
                <a:p>
                  <a:endParaRPr lang="en-GB"/>
                </a:p>
              </p:txBody>
            </p:sp>
            <p:sp>
              <p:nvSpPr>
                <p:cNvPr id="28623" name="Line 578"/>
                <p:cNvSpPr>
                  <a:spLocks noChangeShapeType="1"/>
                </p:cNvSpPr>
                <p:nvPr/>
              </p:nvSpPr>
              <p:spPr bwMode="auto">
                <a:xfrm flipV="1">
                  <a:off x="2147" y="3426"/>
                  <a:ext cx="27" cy="29"/>
                </a:xfrm>
                <a:prstGeom prst="line">
                  <a:avLst/>
                </a:prstGeom>
                <a:noFill/>
                <a:ln w="7938">
                  <a:solidFill>
                    <a:srgbClr val="00FFFF"/>
                  </a:solidFill>
                  <a:round/>
                  <a:headEnd/>
                  <a:tailEnd/>
                </a:ln>
              </p:spPr>
              <p:txBody>
                <a:bodyPr/>
                <a:lstStyle/>
                <a:p>
                  <a:endParaRPr lang="en-GB"/>
                </a:p>
              </p:txBody>
            </p:sp>
            <p:sp>
              <p:nvSpPr>
                <p:cNvPr id="28624" name="Rectangle 579"/>
                <p:cNvSpPr>
                  <a:spLocks noChangeArrowheads="1"/>
                </p:cNvSpPr>
                <p:nvPr/>
              </p:nvSpPr>
              <p:spPr bwMode="auto">
                <a:xfrm>
                  <a:off x="2168" y="3386"/>
                  <a:ext cx="71" cy="74"/>
                </a:xfrm>
                <a:prstGeom prst="rect">
                  <a:avLst/>
                </a:prstGeom>
                <a:noFill/>
                <a:ln w="9525">
                  <a:noFill/>
                  <a:miter lim="800000"/>
                  <a:headEnd/>
                  <a:tailEnd/>
                </a:ln>
              </p:spPr>
              <p:txBody>
                <a:bodyPr/>
                <a:lstStyle/>
                <a:p>
                  <a:endParaRPr lang="en-US"/>
                </a:p>
              </p:txBody>
            </p:sp>
            <p:sp>
              <p:nvSpPr>
                <p:cNvPr id="28625" name="Line 580"/>
                <p:cNvSpPr>
                  <a:spLocks noChangeShapeType="1"/>
                </p:cNvSpPr>
                <p:nvPr/>
              </p:nvSpPr>
              <p:spPr bwMode="auto">
                <a:xfrm flipH="1" flipV="1">
                  <a:off x="2174" y="3391"/>
                  <a:ext cx="27" cy="29"/>
                </a:xfrm>
                <a:prstGeom prst="line">
                  <a:avLst/>
                </a:prstGeom>
                <a:noFill/>
                <a:ln w="7938">
                  <a:solidFill>
                    <a:srgbClr val="00FFFF"/>
                  </a:solidFill>
                  <a:round/>
                  <a:headEnd/>
                  <a:tailEnd/>
                </a:ln>
              </p:spPr>
              <p:txBody>
                <a:bodyPr/>
                <a:lstStyle/>
                <a:p>
                  <a:endParaRPr lang="en-GB"/>
                </a:p>
              </p:txBody>
            </p:sp>
            <p:sp>
              <p:nvSpPr>
                <p:cNvPr id="28626" name="Line 581"/>
                <p:cNvSpPr>
                  <a:spLocks noChangeShapeType="1"/>
                </p:cNvSpPr>
                <p:nvPr/>
              </p:nvSpPr>
              <p:spPr bwMode="auto">
                <a:xfrm>
                  <a:off x="2201" y="3420"/>
                  <a:ext cx="27" cy="29"/>
                </a:xfrm>
                <a:prstGeom prst="line">
                  <a:avLst/>
                </a:prstGeom>
                <a:noFill/>
                <a:ln w="7938">
                  <a:solidFill>
                    <a:srgbClr val="00FFFF"/>
                  </a:solidFill>
                  <a:round/>
                  <a:headEnd/>
                  <a:tailEnd/>
                </a:ln>
              </p:spPr>
              <p:txBody>
                <a:bodyPr/>
                <a:lstStyle/>
                <a:p>
                  <a:endParaRPr lang="en-GB"/>
                </a:p>
              </p:txBody>
            </p:sp>
            <p:sp>
              <p:nvSpPr>
                <p:cNvPr id="28627" name="Line 582"/>
                <p:cNvSpPr>
                  <a:spLocks noChangeShapeType="1"/>
                </p:cNvSpPr>
                <p:nvPr/>
              </p:nvSpPr>
              <p:spPr bwMode="auto">
                <a:xfrm flipH="1">
                  <a:off x="2174" y="3420"/>
                  <a:ext cx="27" cy="29"/>
                </a:xfrm>
                <a:prstGeom prst="line">
                  <a:avLst/>
                </a:prstGeom>
                <a:noFill/>
                <a:ln w="7938">
                  <a:solidFill>
                    <a:srgbClr val="00FFFF"/>
                  </a:solidFill>
                  <a:round/>
                  <a:headEnd/>
                  <a:tailEnd/>
                </a:ln>
              </p:spPr>
              <p:txBody>
                <a:bodyPr/>
                <a:lstStyle/>
                <a:p>
                  <a:endParaRPr lang="en-GB"/>
                </a:p>
              </p:txBody>
            </p:sp>
            <p:sp>
              <p:nvSpPr>
                <p:cNvPr id="28628" name="Line 583"/>
                <p:cNvSpPr>
                  <a:spLocks noChangeShapeType="1"/>
                </p:cNvSpPr>
                <p:nvPr/>
              </p:nvSpPr>
              <p:spPr bwMode="auto">
                <a:xfrm flipV="1">
                  <a:off x="2201" y="3391"/>
                  <a:ext cx="27" cy="29"/>
                </a:xfrm>
                <a:prstGeom prst="line">
                  <a:avLst/>
                </a:prstGeom>
                <a:noFill/>
                <a:ln w="7938">
                  <a:solidFill>
                    <a:srgbClr val="00FFFF"/>
                  </a:solidFill>
                  <a:round/>
                  <a:headEnd/>
                  <a:tailEnd/>
                </a:ln>
              </p:spPr>
              <p:txBody>
                <a:bodyPr/>
                <a:lstStyle/>
                <a:p>
                  <a:endParaRPr lang="en-GB"/>
                </a:p>
              </p:txBody>
            </p:sp>
            <p:sp>
              <p:nvSpPr>
                <p:cNvPr id="28629" name="Rectangle 584"/>
                <p:cNvSpPr>
                  <a:spLocks noChangeArrowheads="1"/>
                </p:cNvSpPr>
                <p:nvPr/>
              </p:nvSpPr>
              <p:spPr bwMode="auto">
                <a:xfrm>
                  <a:off x="2217" y="3351"/>
                  <a:ext cx="71" cy="75"/>
                </a:xfrm>
                <a:prstGeom prst="rect">
                  <a:avLst/>
                </a:prstGeom>
                <a:noFill/>
                <a:ln w="9525">
                  <a:noFill/>
                  <a:miter lim="800000"/>
                  <a:headEnd/>
                  <a:tailEnd/>
                </a:ln>
              </p:spPr>
              <p:txBody>
                <a:bodyPr/>
                <a:lstStyle/>
                <a:p>
                  <a:endParaRPr lang="en-US"/>
                </a:p>
              </p:txBody>
            </p:sp>
            <p:sp>
              <p:nvSpPr>
                <p:cNvPr id="28630" name="Line 585"/>
                <p:cNvSpPr>
                  <a:spLocks noChangeShapeType="1"/>
                </p:cNvSpPr>
                <p:nvPr/>
              </p:nvSpPr>
              <p:spPr bwMode="auto">
                <a:xfrm flipH="1" flipV="1">
                  <a:off x="2223" y="3357"/>
                  <a:ext cx="27" cy="29"/>
                </a:xfrm>
                <a:prstGeom prst="line">
                  <a:avLst/>
                </a:prstGeom>
                <a:noFill/>
                <a:ln w="7938">
                  <a:solidFill>
                    <a:srgbClr val="00FFFF"/>
                  </a:solidFill>
                  <a:round/>
                  <a:headEnd/>
                  <a:tailEnd/>
                </a:ln>
              </p:spPr>
              <p:txBody>
                <a:bodyPr/>
                <a:lstStyle/>
                <a:p>
                  <a:endParaRPr lang="en-GB"/>
                </a:p>
              </p:txBody>
            </p:sp>
            <p:sp>
              <p:nvSpPr>
                <p:cNvPr id="28631" name="Line 586"/>
                <p:cNvSpPr>
                  <a:spLocks noChangeShapeType="1"/>
                </p:cNvSpPr>
                <p:nvPr/>
              </p:nvSpPr>
              <p:spPr bwMode="auto">
                <a:xfrm>
                  <a:off x="2250" y="3386"/>
                  <a:ext cx="27" cy="28"/>
                </a:xfrm>
                <a:prstGeom prst="line">
                  <a:avLst/>
                </a:prstGeom>
                <a:noFill/>
                <a:ln w="7938">
                  <a:solidFill>
                    <a:srgbClr val="00FFFF"/>
                  </a:solidFill>
                  <a:round/>
                  <a:headEnd/>
                  <a:tailEnd/>
                </a:ln>
              </p:spPr>
              <p:txBody>
                <a:bodyPr/>
                <a:lstStyle/>
                <a:p>
                  <a:endParaRPr lang="en-GB"/>
                </a:p>
              </p:txBody>
            </p:sp>
            <p:sp>
              <p:nvSpPr>
                <p:cNvPr id="28632" name="Line 587"/>
                <p:cNvSpPr>
                  <a:spLocks noChangeShapeType="1"/>
                </p:cNvSpPr>
                <p:nvPr/>
              </p:nvSpPr>
              <p:spPr bwMode="auto">
                <a:xfrm flipH="1">
                  <a:off x="2223" y="3386"/>
                  <a:ext cx="27" cy="28"/>
                </a:xfrm>
                <a:prstGeom prst="line">
                  <a:avLst/>
                </a:prstGeom>
                <a:noFill/>
                <a:ln w="7938">
                  <a:solidFill>
                    <a:srgbClr val="00FFFF"/>
                  </a:solidFill>
                  <a:round/>
                  <a:headEnd/>
                  <a:tailEnd/>
                </a:ln>
              </p:spPr>
              <p:txBody>
                <a:bodyPr/>
                <a:lstStyle/>
                <a:p>
                  <a:endParaRPr lang="en-GB"/>
                </a:p>
              </p:txBody>
            </p:sp>
            <p:sp>
              <p:nvSpPr>
                <p:cNvPr id="28633" name="Line 588"/>
                <p:cNvSpPr>
                  <a:spLocks noChangeShapeType="1"/>
                </p:cNvSpPr>
                <p:nvPr/>
              </p:nvSpPr>
              <p:spPr bwMode="auto">
                <a:xfrm flipV="1">
                  <a:off x="2250" y="3357"/>
                  <a:ext cx="27" cy="29"/>
                </a:xfrm>
                <a:prstGeom prst="line">
                  <a:avLst/>
                </a:prstGeom>
                <a:noFill/>
                <a:ln w="7938">
                  <a:solidFill>
                    <a:srgbClr val="00FFFF"/>
                  </a:solidFill>
                  <a:round/>
                  <a:headEnd/>
                  <a:tailEnd/>
                </a:ln>
              </p:spPr>
              <p:txBody>
                <a:bodyPr/>
                <a:lstStyle/>
                <a:p>
                  <a:endParaRPr lang="en-GB"/>
                </a:p>
              </p:txBody>
            </p:sp>
            <p:sp>
              <p:nvSpPr>
                <p:cNvPr id="28634" name="Rectangle 589"/>
                <p:cNvSpPr>
                  <a:spLocks noChangeArrowheads="1"/>
                </p:cNvSpPr>
                <p:nvPr/>
              </p:nvSpPr>
              <p:spPr bwMode="auto">
                <a:xfrm>
                  <a:off x="2272" y="3311"/>
                  <a:ext cx="71" cy="75"/>
                </a:xfrm>
                <a:prstGeom prst="rect">
                  <a:avLst/>
                </a:prstGeom>
                <a:noFill/>
                <a:ln w="9525">
                  <a:noFill/>
                  <a:miter lim="800000"/>
                  <a:headEnd/>
                  <a:tailEnd/>
                </a:ln>
              </p:spPr>
              <p:txBody>
                <a:bodyPr/>
                <a:lstStyle/>
                <a:p>
                  <a:endParaRPr lang="en-US"/>
                </a:p>
              </p:txBody>
            </p:sp>
            <p:sp>
              <p:nvSpPr>
                <p:cNvPr id="28635" name="Line 590"/>
                <p:cNvSpPr>
                  <a:spLocks noChangeShapeType="1"/>
                </p:cNvSpPr>
                <p:nvPr/>
              </p:nvSpPr>
              <p:spPr bwMode="auto">
                <a:xfrm flipH="1" flipV="1">
                  <a:off x="2277" y="3317"/>
                  <a:ext cx="27" cy="28"/>
                </a:xfrm>
                <a:prstGeom prst="line">
                  <a:avLst/>
                </a:prstGeom>
                <a:noFill/>
                <a:ln w="7938">
                  <a:solidFill>
                    <a:srgbClr val="00FFFF"/>
                  </a:solidFill>
                  <a:round/>
                  <a:headEnd/>
                  <a:tailEnd/>
                </a:ln>
              </p:spPr>
              <p:txBody>
                <a:bodyPr/>
                <a:lstStyle/>
                <a:p>
                  <a:endParaRPr lang="en-GB"/>
                </a:p>
              </p:txBody>
            </p:sp>
            <p:sp>
              <p:nvSpPr>
                <p:cNvPr id="28636" name="Line 591"/>
                <p:cNvSpPr>
                  <a:spLocks noChangeShapeType="1"/>
                </p:cNvSpPr>
                <p:nvPr/>
              </p:nvSpPr>
              <p:spPr bwMode="auto">
                <a:xfrm>
                  <a:off x="2304" y="3345"/>
                  <a:ext cx="28" cy="29"/>
                </a:xfrm>
                <a:prstGeom prst="line">
                  <a:avLst/>
                </a:prstGeom>
                <a:noFill/>
                <a:ln w="7938">
                  <a:solidFill>
                    <a:srgbClr val="00FFFF"/>
                  </a:solidFill>
                  <a:round/>
                  <a:headEnd/>
                  <a:tailEnd/>
                </a:ln>
              </p:spPr>
              <p:txBody>
                <a:bodyPr/>
                <a:lstStyle/>
                <a:p>
                  <a:endParaRPr lang="en-GB"/>
                </a:p>
              </p:txBody>
            </p:sp>
            <p:sp>
              <p:nvSpPr>
                <p:cNvPr id="28637" name="Line 592"/>
                <p:cNvSpPr>
                  <a:spLocks noChangeShapeType="1"/>
                </p:cNvSpPr>
                <p:nvPr/>
              </p:nvSpPr>
              <p:spPr bwMode="auto">
                <a:xfrm flipH="1">
                  <a:off x="2277" y="3345"/>
                  <a:ext cx="27" cy="29"/>
                </a:xfrm>
                <a:prstGeom prst="line">
                  <a:avLst/>
                </a:prstGeom>
                <a:noFill/>
                <a:ln w="7938">
                  <a:solidFill>
                    <a:srgbClr val="00FFFF"/>
                  </a:solidFill>
                  <a:round/>
                  <a:headEnd/>
                  <a:tailEnd/>
                </a:ln>
              </p:spPr>
              <p:txBody>
                <a:bodyPr/>
                <a:lstStyle/>
                <a:p>
                  <a:endParaRPr lang="en-GB"/>
                </a:p>
              </p:txBody>
            </p:sp>
            <p:sp>
              <p:nvSpPr>
                <p:cNvPr id="28638" name="Line 593"/>
                <p:cNvSpPr>
                  <a:spLocks noChangeShapeType="1"/>
                </p:cNvSpPr>
                <p:nvPr/>
              </p:nvSpPr>
              <p:spPr bwMode="auto">
                <a:xfrm flipV="1">
                  <a:off x="2304" y="3317"/>
                  <a:ext cx="28" cy="28"/>
                </a:xfrm>
                <a:prstGeom prst="line">
                  <a:avLst/>
                </a:prstGeom>
                <a:noFill/>
                <a:ln w="7938">
                  <a:solidFill>
                    <a:srgbClr val="00FFFF"/>
                  </a:solidFill>
                  <a:round/>
                  <a:headEnd/>
                  <a:tailEnd/>
                </a:ln>
              </p:spPr>
              <p:txBody>
                <a:bodyPr/>
                <a:lstStyle/>
                <a:p>
                  <a:endParaRPr lang="en-GB"/>
                </a:p>
              </p:txBody>
            </p:sp>
            <p:sp>
              <p:nvSpPr>
                <p:cNvPr id="28639" name="Rectangle 594"/>
                <p:cNvSpPr>
                  <a:spLocks noChangeArrowheads="1"/>
                </p:cNvSpPr>
                <p:nvPr/>
              </p:nvSpPr>
              <p:spPr bwMode="auto">
                <a:xfrm>
                  <a:off x="2326" y="3277"/>
                  <a:ext cx="71" cy="74"/>
                </a:xfrm>
                <a:prstGeom prst="rect">
                  <a:avLst/>
                </a:prstGeom>
                <a:noFill/>
                <a:ln w="9525">
                  <a:noFill/>
                  <a:miter lim="800000"/>
                  <a:headEnd/>
                  <a:tailEnd/>
                </a:ln>
              </p:spPr>
              <p:txBody>
                <a:bodyPr/>
                <a:lstStyle/>
                <a:p>
                  <a:endParaRPr lang="en-US"/>
                </a:p>
              </p:txBody>
            </p:sp>
            <p:sp>
              <p:nvSpPr>
                <p:cNvPr id="28640" name="Line 595"/>
                <p:cNvSpPr>
                  <a:spLocks noChangeShapeType="1"/>
                </p:cNvSpPr>
                <p:nvPr/>
              </p:nvSpPr>
              <p:spPr bwMode="auto">
                <a:xfrm flipH="1" flipV="1">
                  <a:off x="2332" y="3282"/>
                  <a:ext cx="27" cy="29"/>
                </a:xfrm>
                <a:prstGeom prst="line">
                  <a:avLst/>
                </a:prstGeom>
                <a:noFill/>
                <a:ln w="7938">
                  <a:solidFill>
                    <a:srgbClr val="00FFFF"/>
                  </a:solidFill>
                  <a:round/>
                  <a:headEnd/>
                  <a:tailEnd/>
                </a:ln>
              </p:spPr>
              <p:txBody>
                <a:bodyPr/>
                <a:lstStyle/>
                <a:p>
                  <a:endParaRPr lang="en-GB"/>
                </a:p>
              </p:txBody>
            </p:sp>
            <p:sp>
              <p:nvSpPr>
                <p:cNvPr id="28641" name="Line 596"/>
                <p:cNvSpPr>
                  <a:spLocks noChangeShapeType="1"/>
                </p:cNvSpPr>
                <p:nvPr/>
              </p:nvSpPr>
              <p:spPr bwMode="auto">
                <a:xfrm>
                  <a:off x="2359" y="3311"/>
                  <a:ext cx="27" cy="29"/>
                </a:xfrm>
                <a:prstGeom prst="line">
                  <a:avLst/>
                </a:prstGeom>
                <a:noFill/>
                <a:ln w="7938">
                  <a:solidFill>
                    <a:srgbClr val="00FFFF"/>
                  </a:solidFill>
                  <a:round/>
                  <a:headEnd/>
                  <a:tailEnd/>
                </a:ln>
              </p:spPr>
              <p:txBody>
                <a:bodyPr/>
                <a:lstStyle/>
                <a:p>
                  <a:endParaRPr lang="en-GB"/>
                </a:p>
              </p:txBody>
            </p:sp>
            <p:sp>
              <p:nvSpPr>
                <p:cNvPr id="28642" name="Line 597"/>
                <p:cNvSpPr>
                  <a:spLocks noChangeShapeType="1"/>
                </p:cNvSpPr>
                <p:nvPr/>
              </p:nvSpPr>
              <p:spPr bwMode="auto">
                <a:xfrm flipH="1">
                  <a:off x="2332" y="3311"/>
                  <a:ext cx="27" cy="29"/>
                </a:xfrm>
                <a:prstGeom prst="line">
                  <a:avLst/>
                </a:prstGeom>
                <a:noFill/>
                <a:ln w="7938">
                  <a:solidFill>
                    <a:srgbClr val="00FFFF"/>
                  </a:solidFill>
                  <a:round/>
                  <a:headEnd/>
                  <a:tailEnd/>
                </a:ln>
              </p:spPr>
              <p:txBody>
                <a:bodyPr/>
                <a:lstStyle/>
                <a:p>
                  <a:endParaRPr lang="en-GB"/>
                </a:p>
              </p:txBody>
            </p:sp>
            <p:sp>
              <p:nvSpPr>
                <p:cNvPr id="28643" name="Line 598"/>
                <p:cNvSpPr>
                  <a:spLocks noChangeShapeType="1"/>
                </p:cNvSpPr>
                <p:nvPr/>
              </p:nvSpPr>
              <p:spPr bwMode="auto">
                <a:xfrm flipV="1">
                  <a:off x="2359" y="3282"/>
                  <a:ext cx="27" cy="29"/>
                </a:xfrm>
                <a:prstGeom prst="line">
                  <a:avLst/>
                </a:prstGeom>
                <a:noFill/>
                <a:ln w="7938">
                  <a:solidFill>
                    <a:srgbClr val="00FFFF"/>
                  </a:solidFill>
                  <a:round/>
                  <a:headEnd/>
                  <a:tailEnd/>
                </a:ln>
              </p:spPr>
              <p:txBody>
                <a:bodyPr/>
                <a:lstStyle/>
                <a:p>
                  <a:endParaRPr lang="en-GB"/>
                </a:p>
              </p:txBody>
            </p:sp>
            <p:sp>
              <p:nvSpPr>
                <p:cNvPr id="28644" name="Rectangle 599"/>
                <p:cNvSpPr>
                  <a:spLocks noChangeArrowheads="1"/>
                </p:cNvSpPr>
                <p:nvPr/>
              </p:nvSpPr>
              <p:spPr bwMode="auto">
                <a:xfrm>
                  <a:off x="2375" y="3236"/>
                  <a:ext cx="71" cy="75"/>
                </a:xfrm>
                <a:prstGeom prst="rect">
                  <a:avLst/>
                </a:prstGeom>
                <a:noFill/>
                <a:ln w="9525">
                  <a:noFill/>
                  <a:miter lim="800000"/>
                  <a:headEnd/>
                  <a:tailEnd/>
                </a:ln>
              </p:spPr>
              <p:txBody>
                <a:bodyPr/>
                <a:lstStyle/>
                <a:p>
                  <a:endParaRPr lang="en-US"/>
                </a:p>
              </p:txBody>
            </p:sp>
            <p:sp>
              <p:nvSpPr>
                <p:cNvPr id="28645" name="Line 600"/>
                <p:cNvSpPr>
                  <a:spLocks noChangeShapeType="1"/>
                </p:cNvSpPr>
                <p:nvPr/>
              </p:nvSpPr>
              <p:spPr bwMode="auto">
                <a:xfrm flipH="1" flipV="1">
                  <a:off x="2381" y="3242"/>
                  <a:ext cx="27" cy="29"/>
                </a:xfrm>
                <a:prstGeom prst="line">
                  <a:avLst/>
                </a:prstGeom>
                <a:noFill/>
                <a:ln w="7938">
                  <a:solidFill>
                    <a:srgbClr val="00FFFF"/>
                  </a:solidFill>
                  <a:round/>
                  <a:headEnd/>
                  <a:tailEnd/>
                </a:ln>
              </p:spPr>
              <p:txBody>
                <a:bodyPr/>
                <a:lstStyle/>
                <a:p>
                  <a:endParaRPr lang="en-GB"/>
                </a:p>
              </p:txBody>
            </p:sp>
            <p:sp>
              <p:nvSpPr>
                <p:cNvPr id="28646" name="Line 601"/>
                <p:cNvSpPr>
                  <a:spLocks noChangeShapeType="1"/>
                </p:cNvSpPr>
                <p:nvPr/>
              </p:nvSpPr>
              <p:spPr bwMode="auto">
                <a:xfrm>
                  <a:off x="2408" y="3271"/>
                  <a:ext cx="27" cy="28"/>
                </a:xfrm>
                <a:prstGeom prst="line">
                  <a:avLst/>
                </a:prstGeom>
                <a:noFill/>
                <a:ln w="7938">
                  <a:solidFill>
                    <a:srgbClr val="00FFFF"/>
                  </a:solidFill>
                  <a:round/>
                  <a:headEnd/>
                  <a:tailEnd/>
                </a:ln>
              </p:spPr>
              <p:txBody>
                <a:bodyPr/>
                <a:lstStyle/>
                <a:p>
                  <a:endParaRPr lang="en-GB"/>
                </a:p>
              </p:txBody>
            </p:sp>
            <p:sp>
              <p:nvSpPr>
                <p:cNvPr id="28647" name="Line 602"/>
                <p:cNvSpPr>
                  <a:spLocks noChangeShapeType="1"/>
                </p:cNvSpPr>
                <p:nvPr/>
              </p:nvSpPr>
              <p:spPr bwMode="auto">
                <a:xfrm flipH="1">
                  <a:off x="2381" y="3271"/>
                  <a:ext cx="27" cy="28"/>
                </a:xfrm>
                <a:prstGeom prst="line">
                  <a:avLst/>
                </a:prstGeom>
                <a:noFill/>
                <a:ln w="7938">
                  <a:solidFill>
                    <a:srgbClr val="00FFFF"/>
                  </a:solidFill>
                  <a:round/>
                  <a:headEnd/>
                  <a:tailEnd/>
                </a:ln>
              </p:spPr>
              <p:txBody>
                <a:bodyPr/>
                <a:lstStyle/>
                <a:p>
                  <a:endParaRPr lang="en-GB"/>
                </a:p>
              </p:txBody>
            </p:sp>
            <p:sp>
              <p:nvSpPr>
                <p:cNvPr id="28648" name="Line 603"/>
                <p:cNvSpPr>
                  <a:spLocks noChangeShapeType="1"/>
                </p:cNvSpPr>
                <p:nvPr/>
              </p:nvSpPr>
              <p:spPr bwMode="auto">
                <a:xfrm flipV="1">
                  <a:off x="2408" y="3242"/>
                  <a:ext cx="27" cy="29"/>
                </a:xfrm>
                <a:prstGeom prst="line">
                  <a:avLst/>
                </a:prstGeom>
                <a:noFill/>
                <a:ln w="7938">
                  <a:solidFill>
                    <a:srgbClr val="00FFFF"/>
                  </a:solidFill>
                  <a:round/>
                  <a:headEnd/>
                  <a:tailEnd/>
                </a:ln>
              </p:spPr>
              <p:txBody>
                <a:bodyPr/>
                <a:lstStyle/>
                <a:p>
                  <a:endParaRPr lang="en-GB"/>
                </a:p>
              </p:txBody>
            </p:sp>
            <p:sp>
              <p:nvSpPr>
                <p:cNvPr id="28649" name="Rectangle 604"/>
                <p:cNvSpPr>
                  <a:spLocks noChangeArrowheads="1"/>
                </p:cNvSpPr>
                <p:nvPr/>
              </p:nvSpPr>
              <p:spPr bwMode="auto">
                <a:xfrm>
                  <a:off x="2430" y="3208"/>
                  <a:ext cx="70" cy="74"/>
                </a:xfrm>
                <a:prstGeom prst="rect">
                  <a:avLst/>
                </a:prstGeom>
                <a:noFill/>
                <a:ln w="9525">
                  <a:noFill/>
                  <a:miter lim="800000"/>
                  <a:headEnd/>
                  <a:tailEnd/>
                </a:ln>
              </p:spPr>
              <p:txBody>
                <a:bodyPr/>
                <a:lstStyle/>
                <a:p>
                  <a:endParaRPr lang="en-US"/>
                </a:p>
              </p:txBody>
            </p:sp>
            <p:sp>
              <p:nvSpPr>
                <p:cNvPr id="28650" name="Line 605"/>
                <p:cNvSpPr>
                  <a:spLocks noChangeShapeType="1"/>
                </p:cNvSpPr>
                <p:nvPr/>
              </p:nvSpPr>
              <p:spPr bwMode="auto">
                <a:xfrm flipH="1" flipV="1">
                  <a:off x="2435" y="3213"/>
                  <a:ext cx="27" cy="29"/>
                </a:xfrm>
                <a:prstGeom prst="line">
                  <a:avLst/>
                </a:prstGeom>
                <a:noFill/>
                <a:ln w="7938">
                  <a:solidFill>
                    <a:srgbClr val="00FFFF"/>
                  </a:solidFill>
                  <a:round/>
                  <a:headEnd/>
                  <a:tailEnd/>
                </a:ln>
              </p:spPr>
              <p:txBody>
                <a:bodyPr/>
                <a:lstStyle/>
                <a:p>
                  <a:endParaRPr lang="en-GB"/>
                </a:p>
              </p:txBody>
            </p:sp>
            <p:sp>
              <p:nvSpPr>
                <p:cNvPr id="28651" name="Line 606"/>
                <p:cNvSpPr>
                  <a:spLocks noChangeShapeType="1"/>
                </p:cNvSpPr>
                <p:nvPr/>
              </p:nvSpPr>
              <p:spPr bwMode="auto">
                <a:xfrm>
                  <a:off x="2462" y="3242"/>
                  <a:ext cx="28" cy="29"/>
                </a:xfrm>
                <a:prstGeom prst="line">
                  <a:avLst/>
                </a:prstGeom>
                <a:noFill/>
                <a:ln w="7938">
                  <a:solidFill>
                    <a:srgbClr val="00FFFF"/>
                  </a:solidFill>
                  <a:round/>
                  <a:headEnd/>
                  <a:tailEnd/>
                </a:ln>
              </p:spPr>
              <p:txBody>
                <a:bodyPr/>
                <a:lstStyle/>
                <a:p>
                  <a:endParaRPr lang="en-GB"/>
                </a:p>
              </p:txBody>
            </p:sp>
            <p:sp>
              <p:nvSpPr>
                <p:cNvPr id="28652" name="Line 607"/>
                <p:cNvSpPr>
                  <a:spLocks noChangeShapeType="1"/>
                </p:cNvSpPr>
                <p:nvPr/>
              </p:nvSpPr>
              <p:spPr bwMode="auto">
                <a:xfrm flipH="1">
                  <a:off x="2435" y="3242"/>
                  <a:ext cx="27" cy="29"/>
                </a:xfrm>
                <a:prstGeom prst="line">
                  <a:avLst/>
                </a:prstGeom>
                <a:noFill/>
                <a:ln w="7938">
                  <a:solidFill>
                    <a:srgbClr val="00FFFF"/>
                  </a:solidFill>
                  <a:round/>
                  <a:headEnd/>
                  <a:tailEnd/>
                </a:ln>
              </p:spPr>
              <p:txBody>
                <a:bodyPr/>
                <a:lstStyle/>
                <a:p>
                  <a:endParaRPr lang="en-GB"/>
                </a:p>
              </p:txBody>
            </p:sp>
            <p:sp>
              <p:nvSpPr>
                <p:cNvPr id="28653" name="Line 608"/>
                <p:cNvSpPr>
                  <a:spLocks noChangeShapeType="1"/>
                </p:cNvSpPr>
                <p:nvPr/>
              </p:nvSpPr>
              <p:spPr bwMode="auto">
                <a:xfrm flipV="1">
                  <a:off x="2462" y="3213"/>
                  <a:ext cx="28" cy="29"/>
                </a:xfrm>
                <a:prstGeom prst="line">
                  <a:avLst/>
                </a:prstGeom>
                <a:noFill/>
                <a:ln w="7938">
                  <a:solidFill>
                    <a:srgbClr val="00FFFF"/>
                  </a:solidFill>
                  <a:round/>
                  <a:headEnd/>
                  <a:tailEnd/>
                </a:ln>
              </p:spPr>
              <p:txBody>
                <a:bodyPr/>
                <a:lstStyle/>
                <a:p>
                  <a:endParaRPr lang="en-GB"/>
                </a:p>
              </p:txBody>
            </p:sp>
            <p:sp>
              <p:nvSpPr>
                <p:cNvPr id="28654" name="Rectangle 609"/>
                <p:cNvSpPr>
                  <a:spLocks noChangeArrowheads="1"/>
                </p:cNvSpPr>
                <p:nvPr/>
              </p:nvSpPr>
              <p:spPr bwMode="auto">
                <a:xfrm>
                  <a:off x="2484" y="3179"/>
                  <a:ext cx="71" cy="75"/>
                </a:xfrm>
                <a:prstGeom prst="rect">
                  <a:avLst/>
                </a:prstGeom>
                <a:noFill/>
                <a:ln w="9525">
                  <a:noFill/>
                  <a:miter lim="800000"/>
                  <a:headEnd/>
                  <a:tailEnd/>
                </a:ln>
              </p:spPr>
              <p:txBody>
                <a:bodyPr/>
                <a:lstStyle/>
                <a:p>
                  <a:endParaRPr lang="en-US"/>
                </a:p>
              </p:txBody>
            </p:sp>
            <p:sp>
              <p:nvSpPr>
                <p:cNvPr id="28655" name="Line 610"/>
                <p:cNvSpPr>
                  <a:spLocks noChangeShapeType="1"/>
                </p:cNvSpPr>
                <p:nvPr/>
              </p:nvSpPr>
              <p:spPr bwMode="auto">
                <a:xfrm flipH="1" flipV="1">
                  <a:off x="2490" y="3185"/>
                  <a:ext cx="27" cy="28"/>
                </a:xfrm>
                <a:prstGeom prst="line">
                  <a:avLst/>
                </a:prstGeom>
                <a:noFill/>
                <a:ln w="7938">
                  <a:solidFill>
                    <a:srgbClr val="00FFFF"/>
                  </a:solidFill>
                  <a:round/>
                  <a:headEnd/>
                  <a:tailEnd/>
                </a:ln>
              </p:spPr>
              <p:txBody>
                <a:bodyPr/>
                <a:lstStyle/>
                <a:p>
                  <a:endParaRPr lang="en-GB"/>
                </a:p>
              </p:txBody>
            </p:sp>
            <p:sp>
              <p:nvSpPr>
                <p:cNvPr id="28656" name="Line 611"/>
                <p:cNvSpPr>
                  <a:spLocks noChangeShapeType="1"/>
                </p:cNvSpPr>
                <p:nvPr/>
              </p:nvSpPr>
              <p:spPr bwMode="auto">
                <a:xfrm>
                  <a:off x="2517" y="3213"/>
                  <a:ext cx="27" cy="29"/>
                </a:xfrm>
                <a:prstGeom prst="line">
                  <a:avLst/>
                </a:prstGeom>
                <a:noFill/>
                <a:ln w="7938">
                  <a:solidFill>
                    <a:srgbClr val="00FFFF"/>
                  </a:solidFill>
                  <a:round/>
                  <a:headEnd/>
                  <a:tailEnd/>
                </a:ln>
              </p:spPr>
              <p:txBody>
                <a:bodyPr/>
                <a:lstStyle/>
                <a:p>
                  <a:endParaRPr lang="en-GB"/>
                </a:p>
              </p:txBody>
            </p:sp>
            <p:sp>
              <p:nvSpPr>
                <p:cNvPr id="28657" name="Line 612"/>
                <p:cNvSpPr>
                  <a:spLocks noChangeShapeType="1"/>
                </p:cNvSpPr>
                <p:nvPr/>
              </p:nvSpPr>
              <p:spPr bwMode="auto">
                <a:xfrm flipH="1">
                  <a:off x="2490" y="3213"/>
                  <a:ext cx="27" cy="29"/>
                </a:xfrm>
                <a:prstGeom prst="line">
                  <a:avLst/>
                </a:prstGeom>
                <a:noFill/>
                <a:ln w="7938">
                  <a:solidFill>
                    <a:srgbClr val="00FFFF"/>
                  </a:solidFill>
                  <a:round/>
                  <a:headEnd/>
                  <a:tailEnd/>
                </a:ln>
              </p:spPr>
              <p:txBody>
                <a:bodyPr/>
                <a:lstStyle/>
                <a:p>
                  <a:endParaRPr lang="en-GB"/>
                </a:p>
              </p:txBody>
            </p:sp>
          </p:grpSp>
          <p:grpSp>
            <p:nvGrpSpPr>
              <p:cNvPr id="27860" name="Group 814"/>
              <p:cNvGrpSpPr>
                <a:grpSpLocks/>
              </p:cNvGrpSpPr>
              <p:nvPr/>
            </p:nvGrpSpPr>
            <p:grpSpPr bwMode="auto">
              <a:xfrm>
                <a:off x="1325" y="3139"/>
                <a:ext cx="2699" cy="522"/>
                <a:chOff x="1325" y="3139"/>
                <a:chExt cx="2699" cy="522"/>
              </a:xfrm>
            </p:grpSpPr>
            <p:sp>
              <p:nvSpPr>
                <p:cNvPr id="28258" name="Line 614"/>
                <p:cNvSpPr>
                  <a:spLocks noChangeShapeType="1"/>
                </p:cNvSpPr>
                <p:nvPr/>
              </p:nvSpPr>
              <p:spPr bwMode="auto">
                <a:xfrm flipV="1">
                  <a:off x="2517" y="3185"/>
                  <a:ext cx="27" cy="28"/>
                </a:xfrm>
                <a:prstGeom prst="line">
                  <a:avLst/>
                </a:prstGeom>
                <a:noFill/>
                <a:ln w="7938">
                  <a:solidFill>
                    <a:srgbClr val="00FFFF"/>
                  </a:solidFill>
                  <a:round/>
                  <a:headEnd/>
                  <a:tailEnd/>
                </a:ln>
              </p:spPr>
              <p:txBody>
                <a:bodyPr/>
                <a:lstStyle/>
                <a:p>
                  <a:endParaRPr lang="en-GB"/>
                </a:p>
              </p:txBody>
            </p:sp>
            <p:sp>
              <p:nvSpPr>
                <p:cNvPr id="28259" name="Rectangle 615"/>
                <p:cNvSpPr>
                  <a:spLocks noChangeArrowheads="1"/>
                </p:cNvSpPr>
                <p:nvPr/>
              </p:nvSpPr>
              <p:spPr bwMode="auto">
                <a:xfrm>
                  <a:off x="2533" y="3156"/>
                  <a:ext cx="71" cy="75"/>
                </a:xfrm>
                <a:prstGeom prst="rect">
                  <a:avLst/>
                </a:prstGeom>
                <a:noFill/>
                <a:ln w="9525">
                  <a:noFill/>
                  <a:miter lim="800000"/>
                  <a:headEnd/>
                  <a:tailEnd/>
                </a:ln>
              </p:spPr>
              <p:txBody>
                <a:bodyPr/>
                <a:lstStyle/>
                <a:p>
                  <a:endParaRPr lang="en-US"/>
                </a:p>
              </p:txBody>
            </p:sp>
            <p:sp>
              <p:nvSpPr>
                <p:cNvPr id="28260" name="Line 616"/>
                <p:cNvSpPr>
                  <a:spLocks noChangeShapeType="1"/>
                </p:cNvSpPr>
                <p:nvPr/>
              </p:nvSpPr>
              <p:spPr bwMode="auto">
                <a:xfrm flipH="1" flipV="1">
                  <a:off x="2538" y="3162"/>
                  <a:ext cx="28" cy="28"/>
                </a:xfrm>
                <a:prstGeom prst="line">
                  <a:avLst/>
                </a:prstGeom>
                <a:noFill/>
                <a:ln w="7938">
                  <a:solidFill>
                    <a:srgbClr val="00FFFF"/>
                  </a:solidFill>
                  <a:round/>
                  <a:headEnd/>
                  <a:tailEnd/>
                </a:ln>
              </p:spPr>
              <p:txBody>
                <a:bodyPr/>
                <a:lstStyle/>
                <a:p>
                  <a:endParaRPr lang="en-GB"/>
                </a:p>
              </p:txBody>
            </p:sp>
            <p:sp>
              <p:nvSpPr>
                <p:cNvPr id="28261" name="Line 617"/>
                <p:cNvSpPr>
                  <a:spLocks noChangeShapeType="1"/>
                </p:cNvSpPr>
                <p:nvPr/>
              </p:nvSpPr>
              <p:spPr bwMode="auto">
                <a:xfrm>
                  <a:off x="2566" y="3190"/>
                  <a:ext cx="27" cy="29"/>
                </a:xfrm>
                <a:prstGeom prst="line">
                  <a:avLst/>
                </a:prstGeom>
                <a:noFill/>
                <a:ln w="7938">
                  <a:solidFill>
                    <a:srgbClr val="00FFFF"/>
                  </a:solidFill>
                  <a:round/>
                  <a:headEnd/>
                  <a:tailEnd/>
                </a:ln>
              </p:spPr>
              <p:txBody>
                <a:bodyPr/>
                <a:lstStyle/>
                <a:p>
                  <a:endParaRPr lang="en-GB"/>
                </a:p>
              </p:txBody>
            </p:sp>
            <p:sp>
              <p:nvSpPr>
                <p:cNvPr id="28262" name="Line 618"/>
                <p:cNvSpPr>
                  <a:spLocks noChangeShapeType="1"/>
                </p:cNvSpPr>
                <p:nvPr/>
              </p:nvSpPr>
              <p:spPr bwMode="auto">
                <a:xfrm flipH="1">
                  <a:off x="2538" y="3190"/>
                  <a:ext cx="28" cy="29"/>
                </a:xfrm>
                <a:prstGeom prst="line">
                  <a:avLst/>
                </a:prstGeom>
                <a:noFill/>
                <a:ln w="7938">
                  <a:solidFill>
                    <a:srgbClr val="00FFFF"/>
                  </a:solidFill>
                  <a:round/>
                  <a:headEnd/>
                  <a:tailEnd/>
                </a:ln>
              </p:spPr>
              <p:txBody>
                <a:bodyPr/>
                <a:lstStyle/>
                <a:p>
                  <a:endParaRPr lang="en-GB"/>
                </a:p>
              </p:txBody>
            </p:sp>
            <p:sp>
              <p:nvSpPr>
                <p:cNvPr id="28263" name="Line 619"/>
                <p:cNvSpPr>
                  <a:spLocks noChangeShapeType="1"/>
                </p:cNvSpPr>
                <p:nvPr/>
              </p:nvSpPr>
              <p:spPr bwMode="auto">
                <a:xfrm flipV="1">
                  <a:off x="2566" y="3162"/>
                  <a:ext cx="27" cy="28"/>
                </a:xfrm>
                <a:prstGeom prst="line">
                  <a:avLst/>
                </a:prstGeom>
                <a:noFill/>
                <a:ln w="7938">
                  <a:solidFill>
                    <a:srgbClr val="00FFFF"/>
                  </a:solidFill>
                  <a:round/>
                  <a:headEnd/>
                  <a:tailEnd/>
                </a:ln>
              </p:spPr>
              <p:txBody>
                <a:bodyPr/>
                <a:lstStyle/>
                <a:p>
                  <a:endParaRPr lang="en-GB"/>
                </a:p>
              </p:txBody>
            </p:sp>
            <p:sp>
              <p:nvSpPr>
                <p:cNvPr id="28264" name="Rectangle 620"/>
                <p:cNvSpPr>
                  <a:spLocks noChangeArrowheads="1"/>
                </p:cNvSpPr>
                <p:nvPr/>
              </p:nvSpPr>
              <p:spPr bwMode="auto">
                <a:xfrm>
                  <a:off x="2587" y="3144"/>
                  <a:ext cx="71" cy="75"/>
                </a:xfrm>
                <a:prstGeom prst="rect">
                  <a:avLst/>
                </a:prstGeom>
                <a:noFill/>
                <a:ln w="9525">
                  <a:noFill/>
                  <a:miter lim="800000"/>
                  <a:headEnd/>
                  <a:tailEnd/>
                </a:ln>
              </p:spPr>
              <p:txBody>
                <a:bodyPr/>
                <a:lstStyle/>
                <a:p>
                  <a:endParaRPr lang="en-US"/>
                </a:p>
              </p:txBody>
            </p:sp>
            <p:sp>
              <p:nvSpPr>
                <p:cNvPr id="28265" name="Line 621"/>
                <p:cNvSpPr>
                  <a:spLocks noChangeShapeType="1"/>
                </p:cNvSpPr>
                <p:nvPr/>
              </p:nvSpPr>
              <p:spPr bwMode="auto">
                <a:xfrm flipH="1" flipV="1">
                  <a:off x="2593" y="3150"/>
                  <a:ext cx="27" cy="29"/>
                </a:xfrm>
                <a:prstGeom prst="line">
                  <a:avLst/>
                </a:prstGeom>
                <a:noFill/>
                <a:ln w="7938">
                  <a:solidFill>
                    <a:srgbClr val="00FFFF"/>
                  </a:solidFill>
                  <a:round/>
                  <a:headEnd/>
                  <a:tailEnd/>
                </a:ln>
              </p:spPr>
              <p:txBody>
                <a:bodyPr/>
                <a:lstStyle/>
                <a:p>
                  <a:endParaRPr lang="en-GB"/>
                </a:p>
              </p:txBody>
            </p:sp>
            <p:sp>
              <p:nvSpPr>
                <p:cNvPr id="28266" name="Line 622"/>
                <p:cNvSpPr>
                  <a:spLocks noChangeShapeType="1"/>
                </p:cNvSpPr>
                <p:nvPr/>
              </p:nvSpPr>
              <p:spPr bwMode="auto">
                <a:xfrm>
                  <a:off x="2620" y="3179"/>
                  <a:ext cx="27" cy="29"/>
                </a:xfrm>
                <a:prstGeom prst="line">
                  <a:avLst/>
                </a:prstGeom>
                <a:noFill/>
                <a:ln w="7938">
                  <a:solidFill>
                    <a:srgbClr val="00FFFF"/>
                  </a:solidFill>
                  <a:round/>
                  <a:headEnd/>
                  <a:tailEnd/>
                </a:ln>
              </p:spPr>
              <p:txBody>
                <a:bodyPr/>
                <a:lstStyle/>
                <a:p>
                  <a:endParaRPr lang="en-GB"/>
                </a:p>
              </p:txBody>
            </p:sp>
            <p:sp>
              <p:nvSpPr>
                <p:cNvPr id="28267" name="Line 623"/>
                <p:cNvSpPr>
                  <a:spLocks noChangeShapeType="1"/>
                </p:cNvSpPr>
                <p:nvPr/>
              </p:nvSpPr>
              <p:spPr bwMode="auto">
                <a:xfrm flipH="1">
                  <a:off x="2593" y="3179"/>
                  <a:ext cx="27" cy="29"/>
                </a:xfrm>
                <a:prstGeom prst="line">
                  <a:avLst/>
                </a:prstGeom>
                <a:noFill/>
                <a:ln w="7938">
                  <a:solidFill>
                    <a:srgbClr val="00FFFF"/>
                  </a:solidFill>
                  <a:round/>
                  <a:headEnd/>
                  <a:tailEnd/>
                </a:ln>
              </p:spPr>
              <p:txBody>
                <a:bodyPr/>
                <a:lstStyle/>
                <a:p>
                  <a:endParaRPr lang="en-GB"/>
                </a:p>
              </p:txBody>
            </p:sp>
            <p:sp>
              <p:nvSpPr>
                <p:cNvPr id="28268" name="Line 624"/>
                <p:cNvSpPr>
                  <a:spLocks noChangeShapeType="1"/>
                </p:cNvSpPr>
                <p:nvPr/>
              </p:nvSpPr>
              <p:spPr bwMode="auto">
                <a:xfrm flipV="1">
                  <a:off x="2620" y="3150"/>
                  <a:ext cx="27" cy="29"/>
                </a:xfrm>
                <a:prstGeom prst="line">
                  <a:avLst/>
                </a:prstGeom>
                <a:noFill/>
                <a:ln w="7938">
                  <a:solidFill>
                    <a:srgbClr val="00FFFF"/>
                  </a:solidFill>
                  <a:round/>
                  <a:headEnd/>
                  <a:tailEnd/>
                </a:ln>
              </p:spPr>
              <p:txBody>
                <a:bodyPr/>
                <a:lstStyle/>
                <a:p>
                  <a:endParaRPr lang="en-GB"/>
                </a:p>
              </p:txBody>
            </p:sp>
            <p:sp>
              <p:nvSpPr>
                <p:cNvPr id="28269" name="Rectangle 625"/>
                <p:cNvSpPr>
                  <a:spLocks noChangeArrowheads="1"/>
                </p:cNvSpPr>
                <p:nvPr/>
              </p:nvSpPr>
              <p:spPr bwMode="auto">
                <a:xfrm>
                  <a:off x="2642" y="3139"/>
                  <a:ext cx="71" cy="74"/>
                </a:xfrm>
                <a:prstGeom prst="rect">
                  <a:avLst/>
                </a:prstGeom>
                <a:noFill/>
                <a:ln w="9525">
                  <a:noFill/>
                  <a:miter lim="800000"/>
                  <a:headEnd/>
                  <a:tailEnd/>
                </a:ln>
              </p:spPr>
              <p:txBody>
                <a:bodyPr/>
                <a:lstStyle/>
                <a:p>
                  <a:endParaRPr lang="en-US"/>
                </a:p>
              </p:txBody>
            </p:sp>
            <p:sp>
              <p:nvSpPr>
                <p:cNvPr id="28270" name="Line 626"/>
                <p:cNvSpPr>
                  <a:spLocks noChangeShapeType="1"/>
                </p:cNvSpPr>
                <p:nvPr/>
              </p:nvSpPr>
              <p:spPr bwMode="auto">
                <a:xfrm flipH="1" flipV="1">
                  <a:off x="2647" y="3144"/>
                  <a:ext cx="28" cy="29"/>
                </a:xfrm>
                <a:prstGeom prst="line">
                  <a:avLst/>
                </a:prstGeom>
                <a:noFill/>
                <a:ln w="7938">
                  <a:solidFill>
                    <a:srgbClr val="00FFFF"/>
                  </a:solidFill>
                  <a:round/>
                  <a:headEnd/>
                  <a:tailEnd/>
                </a:ln>
              </p:spPr>
              <p:txBody>
                <a:bodyPr/>
                <a:lstStyle/>
                <a:p>
                  <a:endParaRPr lang="en-GB"/>
                </a:p>
              </p:txBody>
            </p:sp>
            <p:sp>
              <p:nvSpPr>
                <p:cNvPr id="28271" name="Line 627"/>
                <p:cNvSpPr>
                  <a:spLocks noChangeShapeType="1"/>
                </p:cNvSpPr>
                <p:nvPr/>
              </p:nvSpPr>
              <p:spPr bwMode="auto">
                <a:xfrm>
                  <a:off x="2675" y="3173"/>
                  <a:ext cx="27" cy="29"/>
                </a:xfrm>
                <a:prstGeom prst="line">
                  <a:avLst/>
                </a:prstGeom>
                <a:noFill/>
                <a:ln w="7938">
                  <a:solidFill>
                    <a:srgbClr val="00FFFF"/>
                  </a:solidFill>
                  <a:round/>
                  <a:headEnd/>
                  <a:tailEnd/>
                </a:ln>
              </p:spPr>
              <p:txBody>
                <a:bodyPr/>
                <a:lstStyle/>
                <a:p>
                  <a:endParaRPr lang="en-GB"/>
                </a:p>
              </p:txBody>
            </p:sp>
            <p:sp>
              <p:nvSpPr>
                <p:cNvPr id="28272" name="Line 628"/>
                <p:cNvSpPr>
                  <a:spLocks noChangeShapeType="1"/>
                </p:cNvSpPr>
                <p:nvPr/>
              </p:nvSpPr>
              <p:spPr bwMode="auto">
                <a:xfrm flipH="1">
                  <a:off x="2647" y="3173"/>
                  <a:ext cx="28" cy="29"/>
                </a:xfrm>
                <a:prstGeom prst="line">
                  <a:avLst/>
                </a:prstGeom>
                <a:noFill/>
                <a:ln w="7938">
                  <a:solidFill>
                    <a:srgbClr val="00FFFF"/>
                  </a:solidFill>
                  <a:round/>
                  <a:headEnd/>
                  <a:tailEnd/>
                </a:ln>
              </p:spPr>
              <p:txBody>
                <a:bodyPr/>
                <a:lstStyle/>
                <a:p>
                  <a:endParaRPr lang="en-GB"/>
                </a:p>
              </p:txBody>
            </p:sp>
            <p:sp>
              <p:nvSpPr>
                <p:cNvPr id="28273" name="Line 629"/>
                <p:cNvSpPr>
                  <a:spLocks noChangeShapeType="1"/>
                </p:cNvSpPr>
                <p:nvPr/>
              </p:nvSpPr>
              <p:spPr bwMode="auto">
                <a:xfrm flipV="1">
                  <a:off x="2675" y="3144"/>
                  <a:ext cx="27" cy="29"/>
                </a:xfrm>
                <a:prstGeom prst="line">
                  <a:avLst/>
                </a:prstGeom>
                <a:noFill/>
                <a:ln w="7938">
                  <a:solidFill>
                    <a:srgbClr val="00FFFF"/>
                  </a:solidFill>
                  <a:round/>
                  <a:headEnd/>
                  <a:tailEnd/>
                </a:ln>
              </p:spPr>
              <p:txBody>
                <a:bodyPr/>
                <a:lstStyle/>
                <a:p>
                  <a:endParaRPr lang="en-GB"/>
                </a:p>
              </p:txBody>
            </p:sp>
            <p:sp>
              <p:nvSpPr>
                <p:cNvPr id="28274" name="Rectangle 630"/>
                <p:cNvSpPr>
                  <a:spLocks noChangeArrowheads="1"/>
                </p:cNvSpPr>
                <p:nvPr/>
              </p:nvSpPr>
              <p:spPr bwMode="auto">
                <a:xfrm>
                  <a:off x="2691" y="3144"/>
                  <a:ext cx="71" cy="75"/>
                </a:xfrm>
                <a:prstGeom prst="rect">
                  <a:avLst/>
                </a:prstGeom>
                <a:noFill/>
                <a:ln w="9525">
                  <a:noFill/>
                  <a:miter lim="800000"/>
                  <a:headEnd/>
                  <a:tailEnd/>
                </a:ln>
              </p:spPr>
              <p:txBody>
                <a:bodyPr/>
                <a:lstStyle/>
                <a:p>
                  <a:endParaRPr lang="en-US"/>
                </a:p>
              </p:txBody>
            </p:sp>
            <p:sp>
              <p:nvSpPr>
                <p:cNvPr id="28275" name="Line 631"/>
                <p:cNvSpPr>
                  <a:spLocks noChangeShapeType="1"/>
                </p:cNvSpPr>
                <p:nvPr/>
              </p:nvSpPr>
              <p:spPr bwMode="auto">
                <a:xfrm flipH="1" flipV="1">
                  <a:off x="2696" y="3150"/>
                  <a:ext cx="27" cy="29"/>
                </a:xfrm>
                <a:prstGeom prst="line">
                  <a:avLst/>
                </a:prstGeom>
                <a:noFill/>
                <a:ln w="7938">
                  <a:solidFill>
                    <a:srgbClr val="00FFFF"/>
                  </a:solidFill>
                  <a:round/>
                  <a:headEnd/>
                  <a:tailEnd/>
                </a:ln>
              </p:spPr>
              <p:txBody>
                <a:bodyPr/>
                <a:lstStyle/>
                <a:p>
                  <a:endParaRPr lang="en-GB"/>
                </a:p>
              </p:txBody>
            </p:sp>
            <p:sp>
              <p:nvSpPr>
                <p:cNvPr id="28276" name="Line 632"/>
                <p:cNvSpPr>
                  <a:spLocks noChangeShapeType="1"/>
                </p:cNvSpPr>
                <p:nvPr/>
              </p:nvSpPr>
              <p:spPr bwMode="auto">
                <a:xfrm>
                  <a:off x="2723" y="3179"/>
                  <a:ext cx="28" cy="29"/>
                </a:xfrm>
                <a:prstGeom prst="line">
                  <a:avLst/>
                </a:prstGeom>
                <a:noFill/>
                <a:ln w="7938">
                  <a:solidFill>
                    <a:srgbClr val="00FFFF"/>
                  </a:solidFill>
                  <a:round/>
                  <a:headEnd/>
                  <a:tailEnd/>
                </a:ln>
              </p:spPr>
              <p:txBody>
                <a:bodyPr/>
                <a:lstStyle/>
                <a:p>
                  <a:endParaRPr lang="en-GB"/>
                </a:p>
              </p:txBody>
            </p:sp>
            <p:sp>
              <p:nvSpPr>
                <p:cNvPr id="28277" name="Line 633"/>
                <p:cNvSpPr>
                  <a:spLocks noChangeShapeType="1"/>
                </p:cNvSpPr>
                <p:nvPr/>
              </p:nvSpPr>
              <p:spPr bwMode="auto">
                <a:xfrm flipH="1">
                  <a:off x="2696" y="3179"/>
                  <a:ext cx="27" cy="29"/>
                </a:xfrm>
                <a:prstGeom prst="line">
                  <a:avLst/>
                </a:prstGeom>
                <a:noFill/>
                <a:ln w="7938">
                  <a:solidFill>
                    <a:srgbClr val="00FFFF"/>
                  </a:solidFill>
                  <a:round/>
                  <a:headEnd/>
                  <a:tailEnd/>
                </a:ln>
              </p:spPr>
              <p:txBody>
                <a:bodyPr/>
                <a:lstStyle/>
                <a:p>
                  <a:endParaRPr lang="en-GB"/>
                </a:p>
              </p:txBody>
            </p:sp>
            <p:sp>
              <p:nvSpPr>
                <p:cNvPr id="28278" name="Line 634"/>
                <p:cNvSpPr>
                  <a:spLocks noChangeShapeType="1"/>
                </p:cNvSpPr>
                <p:nvPr/>
              </p:nvSpPr>
              <p:spPr bwMode="auto">
                <a:xfrm flipV="1">
                  <a:off x="2723" y="3150"/>
                  <a:ext cx="28" cy="29"/>
                </a:xfrm>
                <a:prstGeom prst="line">
                  <a:avLst/>
                </a:prstGeom>
                <a:noFill/>
                <a:ln w="7938">
                  <a:solidFill>
                    <a:srgbClr val="00FFFF"/>
                  </a:solidFill>
                  <a:round/>
                  <a:headEnd/>
                  <a:tailEnd/>
                </a:ln>
              </p:spPr>
              <p:txBody>
                <a:bodyPr/>
                <a:lstStyle/>
                <a:p>
                  <a:endParaRPr lang="en-GB"/>
                </a:p>
              </p:txBody>
            </p:sp>
            <p:sp>
              <p:nvSpPr>
                <p:cNvPr id="28279" name="Rectangle 635"/>
                <p:cNvSpPr>
                  <a:spLocks noChangeArrowheads="1"/>
                </p:cNvSpPr>
                <p:nvPr/>
              </p:nvSpPr>
              <p:spPr bwMode="auto">
                <a:xfrm>
                  <a:off x="2745" y="3156"/>
                  <a:ext cx="71" cy="75"/>
                </a:xfrm>
                <a:prstGeom prst="rect">
                  <a:avLst/>
                </a:prstGeom>
                <a:noFill/>
                <a:ln w="9525">
                  <a:noFill/>
                  <a:miter lim="800000"/>
                  <a:headEnd/>
                  <a:tailEnd/>
                </a:ln>
              </p:spPr>
              <p:txBody>
                <a:bodyPr/>
                <a:lstStyle/>
                <a:p>
                  <a:endParaRPr lang="en-US"/>
                </a:p>
              </p:txBody>
            </p:sp>
            <p:sp>
              <p:nvSpPr>
                <p:cNvPr id="28280" name="Line 636"/>
                <p:cNvSpPr>
                  <a:spLocks noChangeShapeType="1"/>
                </p:cNvSpPr>
                <p:nvPr/>
              </p:nvSpPr>
              <p:spPr bwMode="auto">
                <a:xfrm flipH="1" flipV="1">
                  <a:off x="2751" y="3162"/>
                  <a:ext cx="27" cy="28"/>
                </a:xfrm>
                <a:prstGeom prst="line">
                  <a:avLst/>
                </a:prstGeom>
                <a:noFill/>
                <a:ln w="7938">
                  <a:solidFill>
                    <a:srgbClr val="00FFFF"/>
                  </a:solidFill>
                  <a:round/>
                  <a:headEnd/>
                  <a:tailEnd/>
                </a:ln>
              </p:spPr>
              <p:txBody>
                <a:bodyPr/>
                <a:lstStyle/>
                <a:p>
                  <a:endParaRPr lang="en-GB"/>
                </a:p>
              </p:txBody>
            </p:sp>
            <p:sp>
              <p:nvSpPr>
                <p:cNvPr id="28281" name="Line 637"/>
                <p:cNvSpPr>
                  <a:spLocks noChangeShapeType="1"/>
                </p:cNvSpPr>
                <p:nvPr/>
              </p:nvSpPr>
              <p:spPr bwMode="auto">
                <a:xfrm>
                  <a:off x="2778" y="3190"/>
                  <a:ext cx="27" cy="29"/>
                </a:xfrm>
                <a:prstGeom prst="line">
                  <a:avLst/>
                </a:prstGeom>
                <a:noFill/>
                <a:ln w="7938">
                  <a:solidFill>
                    <a:srgbClr val="00FFFF"/>
                  </a:solidFill>
                  <a:round/>
                  <a:headEnd/>
                  <a:tailEnd/>
                </a:ln>
              </p:spPr>
              <p:txBody>
                <a:bodyPr/>
                <a:lstStyle/>
                <a:p>
                  <a:endParaRPr lang="en-GB"/>
                </a:p>
              </p:txBody>
            </p:sp>
            <p:sp>
              <p:nvSpPr>
                <p:cNvPr id="28282" name="Line 638"/>
                <p:cNvSpPr>
                  <a:spLocks noChangeShapeType="1"/>
                </p:cNvSpPr>
                <p:nvPr/>
              </p:nvSpPr>
              <p:spPr bwMode="auto">
                <a:xfrm flipH="1">
                  <a:off x="2751" y="3190"/>
                  <a:ext cx="27" cy="29"/>
                </a:xfrm>
                <a:prstGeom prst="line">
                  <a:avLst/>
                </a:prstGeom>
                <a:noFill/>
                <a:ln w="7938">
                  <a:solidFill>
                    <a:srgbClr val="00FFFF"/>
                  </a:solidFill>
                  <a:round/>
                  <a:headEnd/>
                  <a:tailEnd/>
                </a:ln>
              </p:spPr>
              <p:txBody>
                <a:bodyPr/>
                <a:lstStyle/>
                <a:p>
                  <a:endParaRPr lang="en-GB"/>
                </a:p>
              </p:txBody>
            </p:sp>
            <p:sp>
              <p:nvSpPr>
                <p:cNvPr id="28283" name="Line 639"/>
                <p:cNvSpPr>
                  <a:spLocks noChangeShapeType="1"/>
                </p:cNvSpPr>
                <p:nvPr/>
              </p:nvSpPr>
              <p:spPr bwMode="auto">
                <a:xfrm flipV="1">
                  <a:off x="2778" y="3162"/>
                  <a:ext cx="27" cy="28"/>
                </a:xfrm>
                <a:prstGeom prst="line">
                  <a:avLst/>
                </a:prstGeom>
                <a:noFill/>
                <a:ln w="7938">
                  <a:solidFill>
                    <a:srgbClr val="00FFFF"/>
                  </a:solidFill>
                  <a:round/>
                  <a:headEnd/>
                  <a:tailEnd/>
                </a:ln>
              </p:spPr>
              <p:txBody>
                <a:bodyPr/>
                <a:lstStyle/>
                <a:p>
                  <a:endParaRPr lang="en-GB"/>
                </a:p>
              </p:txBody>
            </p:sp>
            <p:sp>
              <p:nvSpPr>
                <p:cNvPr id="28284" name="Rectangle 640"/>
                <p:cNvSpPr>
                  <a:spLocks noChangeArrowheads="1"/>
                </p:cNvSpPr>
                <p:nvPr/>
              </p:nvSpPr>
              <p:spPr bwMode="auto">
                <a:xfrm>
                  <a:off x="2794" y="3179"/>
                  <a:ext cx="71" cy="75"/>
                </a:xfrm>
                <a:prstGeom prst="rect">
                  <a:avLst/>
                </a:prstGeom>
                <a:noFill/>
                <a:ln w="9525">
                  <a:noFill/>
                  <a:miter lim="800000"/>
                  <a:headEnd/>
                  <a:tailEnd/>
                </a:ln>
              </p:spPr>
              <p:txBody>
                <a:bodyPr/>
                <a:lstStyle/>
                <a:p>
                  <a:endParaRPr lang="en-US"/>
                </a:p>
              </p:txBody>
            </p:sp>
            <p:sp>
              <p:nvSpPr>
                <p:cNvPr id="28285" name="Line 641"/>
                <p:cNvSpPr>
                  <a:spLocks noChangeShapeType="1"/>
                </p:cNvSpPr>
                <p:nvPr/>
              </p:nvSpPr>
              <p:spPr bwMode="auto">
                <a:xfrm flipH="1" flipV="1">
                  <a:off x="2800" y="3185"/>
                  <a:ext cx="27" cy="28"/>
                </a:xfrm>
                <a:prstGeom prst="line">
                  <a:avLst/>
                </a:prstGeom>
                <a:noFill/>
                <a:ln w="7938">
                  <a:solidFill>
                    <a:srgbClr val="00FFFF"/>
                  </a:solidFill>
                  <a:round/>
                  <a:headEnd/>
                  <a:tailEnd/>
                </a:ln>
              </p:spPr>
              <p:txBody>
                <a:bodyPr/>
                <a:lstStyle/>
                <a:p>
                  <a:endParaRPr lang="en-GB"/>
                </a:p>
              </p:txBody>
            </p:sp>
            <p:sp>
              <p:nvSpPr>
                <p:cNvPr id="28286" name="Line 642"/>
                <p:cNvSpPr>
                  <a:spLocks noChangeShapeType="1"/>
                </p:cNvSpPr>
                <p:nvPr/>
              </p:nvSpPr>
              <p:spPr bwMode="auto">
                <a:xfrm>
                  <a:off x="2827" y="3213"/>
                  <a:ext cx="27" cy="29"/>
                </a:xfrm>
                <a:prstGeom prst="line">
                  <a:avLst/>
                </a:prstGeom>
                <a:noFill/>
                <a:ln w="7938">
                  <a:solidFill>
                    <a:srgbClr val="00FFFF"/>
                  </a:solidFill>
                  <a:round/>
                  <a:headEnd/>
                  <a:tailEnd/>
                </a:ln>
              </p:spPr>
              <p:txBody>
                <a:bodyPr/>
                <a:lstStyle/>
                <a:p>
                  <a:endParaRPr lang="en-GB"/>
                </a:p>
              </p:txBody>
            </p:sp>
            <p:sp>
              <p:nvSpPr>
                <p:cNvPr id="28287" name="Line 643"/>
                <p:cNvSpPr>
                  <a:spLocks noChangeShapeType="1"/>
                </p:cNvSpPr>
                <p:nvPr/>
              </p:nvSpPr>
              <p:spPr bwMode="auto">
                <a:xfrm flipH="1">
                  <a:off x="2800" y="3213"/>
                  <a:ext cx="27" cy="29"/>
                </a:xfrm>
                <a:prstGeom prst="line">
                  <a:avLst/>
                </a:prstGeom>
                <a:noFill/>
                <a:ln w="7938">
                  <a:solidFill>
                    <a:srgbClr val="00FFFF"/>
                  </a:solidFill>
                  <a:round/>
                  <a:headEnd/>
                  <a:tailEnd/>
                </a:ln>
              </p:spPr>
              <p:txBody>
                <a:bodyPr/>
                <a:lstStyle/>
                <a:p>
                  <a:endParaRPr lang="en-GB"/>
                </a:p>
              </p:txBody>
            </p:sp>
            <p:sp>
              <p:nvSpPr>
                <p:cNvPr id="28288" name="Line 644"/>
                <p:cNvSpPr>
                  <a:spLocks noChangeShapeType="1"/>
                </p:cNvSpPr>
                <p:nvPr/>
              </p:nvSpPr>
              <p:spPr bwMode="auto">
                <a:xfrm flipV="1">
                  <a:off x="2827" y="3185"/>
                  <a:ext cx="27" cy="28"/>
                </a:xfrm>
                <a:prstGeom prst="line">
                  <a:avLst/>
                </a:prstGeom>
                <a:noFill/>
                <a:ln w="7938">
                  <a:solidFill>
                    <a:srgbClr val="00FFFF"/>
                  </a:solidFill>
                  <a:round/>
                  <a:headEnd/>
                  <a:tailEnd/>
                </a:ln>
              </p:spPr>
              <p:txBody>
                <a:bodyPr/>
                <a:lstStyle/>
                <a:p>
                  <a:endParaRPr lang="en-GB"/>
                </a:p>
              </p:txBody>
            </p:sp>
            <p:sp>
              <p:nvSpPr>
                <p:cNvPr id="28289" name="Rectangle 645"/>
                <p:cNvSpPr>
                  <a:spLocks noChangeArrowheads="1"/>
                </p:cNvSpPr>
                <p:nvPr/>
              </p:nvSpPr>
              <p:spPr bwMode="auto">
                <a:xfrm>
                  <a:off x="2849" y="3208"/>
                  <a:ext cx="70" cy="74"/>
                </a:xfrm>
                <a:prstGeom prst="rect">
                  <a:avLst/>
                </a:prstGeom>
                <a:noFill/>
                <a:ln w="9525">
                  <a:noFill/>
                  <a:miter lim="800000"/>
                  <a:headEnd/>
                  <a:tailEnd/>
                </a:ln>
              </p:spPr>
              <p:txBody>
                <a:bodyPr/>
                <a:lstStyle/>
                <a:p>
                  <a:endParaRPr lang="en-US"/>
                </a:p>
              </p:txBody>
            </p:sp>
            <p:sp>
              <p:nvSpPr>
                <p:cNvPr id="28290" name="Line 646"/>
                <p:cNvSpPr>
                  <a:spLocks noChangeShapeType="1"/>
                </p:cNvSpPr>
                <p:nvPr/>
              </p:nvSpPr>
              <p:spPr bwMode="auto">
                <a:xfrm flipH="1" flipV="1">
                  <a:off x="2854" y="3213"/>
                  <a:ext cx="27" cy="29"/>
                </a:xfrm>
                <a:prstGeom prst="line">
                  <a:avLst/>
                </a:prstGeom>
                <a:noFill/>
                <a:ln w="7938">
                  <a:solidFill>
                    <a:srgbClr val="00FFFF"/>
                  </a:solidFill>
                  <a:round/>
                  <a:headEnd/>
                  <a:tailEnd/>
                </a:ln>
              </p:spPr>
              <p:txBody>
                <a:bodyPr/>
                <a:lstStyle/>
                <a:p>
                  <a:endParaRPr lang="en-GB"/>
                </a:p>
              </p:txBody>
            </p:sp>
            <p:sp>
              <p:nvSpPr>
                <p:cNvPr id="28291" name="Line 647"/>
                <p:cNvSpPr>
                  <a:spLocks noChangeShapeType="1"/>
                </p:cNvSpPr>
                <p:nvPr/>
              </p:nvSpPr>
              <p:spPr bwMode="auto">
                <a:xfrm>
                  <a:off x="2881" y="3242"/>
                  <a:ext cx="27" cy="29"/>
                </a:xfrm>
                <a:prstGeom prst="line">
                  <a:avLst/>
                </a:prstGeom>
                <a:noFill/>
                <a:ln w="7938">
                  <a:solidFill>
                    <a:srgbClr val="00FFFF"/>
                  </a:solidFill>
                  <a:round/>
                  <a:headEnd/>
                  <a:tailEnd/>
                </a:ln>
              </p:spPr>
              <p:txBody>
                <a:bodyPr/>
                <a:lstStyle/>
                <a:p>
                  <a:endParaRPr lang="en-GB"/>
                </a:p>
              </p:txBody>
            </p:sp>
            <p:sp>
              <p:nvSpPr>
                <p:cNvPr id="28292" name="Line 648"/>
                <p:cNvSpPr>
                  <a:spLocks noChangeShapeType="1"/>
                </p:cNvSpPr>
                <p:nvPr/>
              </p:nvSpPr>
              <p:spPr bwMode="auto">
                <a:xfrm flipH="1">
                  <a:off x="2854" y="3242"/>
                  <a:ext cx="27" cy="29"/>
                </a:xfrm>
                <a:prstGeom prst="line">
                  <a:avLst/>
                </a:prstGeom>
                <a:noFill/>
                <a:ln w="7938">
                  <a:solidFill>
                    <a:srgbClr val="00FFFF"/>
                  </a:solidFill>
                  <a:round/>
                  <a:headEnd/>
                  <a:tailEnd/>
                </a:ln>
              </p:spPr>
              <p:txBody>
                <a:bodyPr/>
                <a:lstStyle/>
                <a:p>
                  <a:endParaRPr lang="en-GB"/>
                </a:p>
              </p:txBody>
            </p:sp>
            <p:sp>
              <p:nvSpPr>
                <p:cNvPr id="28293" name="Line 649"/>
                <p:cNvSpPr>
                  <a:spLocks noChangeShapeType="1"/>
                </p:cNvSpPr>
                <p:nvPr/>
              </p:nvSpPr>
              <p:spPr bwMode="auto">
                <a:xfrm flipV="1">
                  <a:off x="2881" y="3213"/>
                  <a:ext cx="27" cy="29"/>
                </a:xfrm>
                <a:prstGeom prst="line">
                  <a:avLst/>
                </a:prstGeom>
                <a:noFill/>
                <a:ln w="7938">
                  <a:solidFill>
                    <a:srgbClr val="00FFFF"/>
                  </a:solidFill>
                  <a:round/>
                  <a:headEnd/>
                  <a:tailEnd/>
                </a:ln>
              </p:spPr>
              <p:txBody>
                <a:bodyPr/>
                <a:lstStyle/>
                <a:p>
                  <a:endParaRPr lang="en-GB"/>
                </a:p>
              </p:txBody>
            </p:sp>
            <p:sp>
              <p:nvSpPr>
                <p:cNvPr id="28294" name="Rectangle 650"/>
                <p:cNvSpPr>
                  <a:spLocks noChangeArrowheads="1"/>
                </p:cNvSpPr>
                <p:nvPr/>
              </p:nvSpPr>
              <p:spPr bwMode="auto">
                <a:xfrm>
                  <a:off x="2903" y="3236"/>
                  <a:ext cx="71" cy="75"/>
                </a:xfrm>
                <a:prstGeom prst="rect">
                  <a:avLst/>
                </a:prstGeom>
                <a:noFill/>
                <a:ln w="9525">
                  <a:noFill/>
                  <a:miter lim="800000"/>
                  <a:headEnd/>
                  <a:tailEnd/>
                </a:ln>
              </p:spPr>
              <p:txBody>
                <a:bodyPr/>
                <a:lstStyle/>
                <a:p>
                  <a:endParaRPr lang="en-US"/>
                </a:p>
              </p:txBody>
            </p:sp>
            <p:sp>
              <p:nvSpPr>
                <p:cNvPr id="28295" name="Line 651"/>
                <p:cNvSpPr>
                  <a:spLocks noChangeShapeType="1"/>
                </p:cNvSpPr>
                <p:nvPr/>
              </p:nvSpPr>
              <p:spPr bwMode="auto">
                <a:xfrm flipH="1" flipV="1">
                  <a:off x="2908" y="3242"/>
                  <a:ext cx="28" cy="29"/>
                </a:xfrm>
                <a:prstGeom prst="line">
                  <a:avLst/>
                </a:prstGeom>
                <a:noFill/>
                <a:ln w="7938">
                  <a:solidFill>
                    <a:srgbClr val="00FFFF"/>
                  </a:solidFill>
                  <a:round/>
                  <a:headEnd/>
                  <a:tailEnd/>
                </a:ln>
              </p:spPr>
              <p:txBody>
                <a:bodyPr/>
                <a:lstStyle/>
                <a:p>
                  <a:endParaRPr lang="en-GB"/>
                </a:p>
              </p:txBody>
            </p:sp>
            <p:sp>
              <p:nvSpPr>
                <p:cNvPr id="28296" name="Line 652"/>
                <p:cNvSpPr>
                  <a:spLocks noChangeShapeType="1"/>
                </p:cNvSpPr>
                <p:nvPr/>
              </p:nvSpPr>
              <p:spPr bwMode="auto">
                <a:xfrm>
                  <a:off x="2936" y="3271"/>
                  <a:ext cx="27" cy="28"/>
                </a:xfrm>
                <a:prstGeom prst="line">
                  <a:avLst/>
                </a:prstGeom>
                <a:noFill/>
                <a:ln w="7938">
                  <a:solidFill>
                    <a:srgbClr val="00FFFF"/>
                  </a:solidFill>
                  <a:round/>
                  <a:headEnd/>
                  <a:tailEnd/>
                </a:ln>
              </p:spPr>
              <p:txBody>
                <a:bodyPr/>
                <a:lstStyle/>
                <a:p>
                  <a:endParaRPr lang="en-GB"/>
                </a:p>
              </p:txBody>
            </p:sp>
            <p:sp>
              <p:nvSpPr>
                <p:cNvPr id="28297" name="Line 653"/>
                <p:cNvSpPr>
                  <a:spLocks noChangeShapeType="1"/>
                </p:cNvSpPr>
                <p:nvPr/>
              </p:nvSpPr>
              <p:spPr bwMode="auto">
                <a:xfrm flipH="1">
                  <a:off x="2908" y="3271"/>
                  <a:ext cx="28" cy="28"/>
                </a:xfrm>
                <a:prstGeom prst="line">
                  <a:avLst/>
                </a:prstGeom>
                <a:noFill/>
                <a:ln w="7938">
                  <a:solidFill>
                    <a:srgbClr val="00FFFF"/>
                  </a:solidFill>
                  <a:round/>
                  <a:headEnd/>
                  <a:tailEnd/>
                </a:ln>
              </p:spPr>
              <p:txBody>
                <a:bodyPr/>
                <a:lstStyle/>
                <a:p>
                  <a:endParaRPr lang="en-GB"/>
                </a:p>
              </p:txBody>
            </p:sp>
            <p:sp>
              <p:nvSpPr>
                <p:cNvPr id="28298" name="Line 654"/>
                <p:cNvSpPr>
                  <a:spLocks noChangeShapeType="1"/>
                </p:cNvSpPr>
                <p:nvPr/>
              </p:nvSpPr>
              <p:spPr bwMode="auto">
                <a:xfrm flipV="1">
                  <a:off x="2936" y="3242"/>
                  <a:ext cx="27" cy="29"/>
                </a:xfrm>
                <a:prstGeom prst="line">
                  <a:avLst/>
                </a:prstGeom>
                <a:noFill/>
                <a:ln w="7938">
                  <a:solidFill>
                    <a:srgbClr val="00FFFF"/>
                  </a:solidFill>
                  <a:round/>
                  <a:headEnd/>
                  <a:tailEnd/>
                </a:ln>
              </p:spPr>
              <p:txBody>
                <a:bodyPr/>
                <a:lstStyle/>
                <a:p>
                  <a:endParaRPr lang="en-GB"/>
                </a:p>
              </p:txBody>
            </p:sp>
            <p:sp>
              <p:nvSpPr>
                <p:cNvPr id="28299" name="Rectangle 655"/>
                <p:cNvSpPr>
                  <a:spLocks noChangeArrowheads="1"/>
                </p:cNvSpPr>
                <p:nvPr/>
              </p:nvSpPr>
              <p:spPr bwMode="auto">
                <a:xfrm>
                  <a:off x="2952" y="3277"/>
                  <a:ext cx="71" cy="74"/>
                </a:xfrm>
                <a:prstGeom prst="rect">
                  <a:avLst/>
                </a:prstGeom>
                <a:noFill/>
                <a:ln w="9525">
                  <a:noFill/>
                  <a:miter lim="800000"/>
                  <a:headEnd/>
                  <a:tailEnd/>
                </a:ln>
              </p:spPr>
              <p:txBody>
                <a:bodyPr/>
                <a:lstStyle/>
                <a:p>
                  <a:endParaRPr lang="en-US"/>
                </a:p>
              </p:txBody>
            </p:sp>
            <p:sp>
              <p:nvSpPr>
                <p:cNvPr id="28300" name="Line 656"/>
                <p:cNvSpPr>
                  <a:spLocks noChangeShapeType="1"/>
                </p:cNvSpPr>
                <p:nvPr/>
              </p:nvSpPr>
              <p:spPr bwMode="auto">
                <a:xfrm flipH="1" flipV="1">
                  <a:off x="2957" y="3282"/>
                  <a:ext cx="28" cy="29"/>
                </a:xfrm>
                <a:prstGeom prst="line">
                  <a:avLst/>
                </a:prstGeom>
                <a:noFill/>
                <a:ln w="7938">
                  <a:solidFill>
                    <a:srgbClr val="00FFFF"/>
                  </a:solidFill>
                  <a:round/>
                  <a:headEnd/>
                  <a:tailEnd/>
                </a:ln>
              </p:spPr>
              <p:txBody>
                <a:bodyPr/>
                <a:lstStyle/>
                <a:p>
                  <a:endParaRPr lang="en-GB"/>
                </a:p>
              </p:txBody>
            </p:sp>
            <p:sp>
              <p:nvSpPr>
                <p:cNvPr id="28301" name="Line 657"/>
                <p:cNvSpPr>
                  <a:spLocks noChangeShapeType="1"/>
                </p:cNvSpPr>
                <p:nvPr/>
              </p:nvSpPr>
              <p:spPr bwMode="auto">
                <a:xfrm>
                  <a:off x="2985" y="3311"/>
                  <a:ext cx="27" cy="29"/>
                </a:xfrm>
                <a:prstGeom prst="line">
                  <a:avLst/>
                </a:prstGeom>
                <a:noFill/>
                <a:ln w="7938">
                  <a:solidFill>
                    <a:srgbClr val="00FFFF"/>
                  </a:solidFill>
                  <a:round/>
                  <a:headEnd/>
                  <a:tailEnd/>
                </a:ln>
              </p:spPr>
              <p:txBody>
                <a:bodyPr/>
                <a:lstStyle/>
                <a:p>
                  <a:endParaRPr lang="en-GB"/>
                </a:p>
              </p:txBody>
            </p:sp>
            <p:sp>
              <p:nvSpPr>
                <p:cNvPr id="28302" name="Line 658"/>
                <p:cNvSpPr>
                  <a:spLocks noChangeShapeType="1"/>
                </p:cNvSpPr>
                <p:nvPr/>
              </p:nvSpPr>
              <p:spPr bwMode="auto">
                <a:xfrm flipH="1">
                  <a:off x="2957" y="3311"/>
                  <a:ext cx="28" cy="29"/>
                </a:xfrm>
                <a:prstGeom prst="line">
                  <a:avLst/>
                </a:prstGeom>
                <a:noFill/>
                <a:ln w="7938">
                  <a:solidFill>
                    <a:srgbClr val="00FFFF"/>
                  </a:solidFill>
                  <a:round/>
                  <a:headEnd/>
                  <a:tailEnd/>
                </a:ln>
              </p:spPr>
              <p:txBody>
                <a:bodyPr/>
                <a:lstStyle/>
                <a:p>
                  <a:endParaRPr lang="en-GB"/>
                </a:p>
              </p:txBody>
            </p:sp>
            <p:sp>
              <p:nvSpPr>
                <p:cNvPr id="28303" name="Line 659"/>
                <p:cNvSpPr>
                  <a:spLocks noChangeShapeType="1"/>
                </p:cNvSpPr>
                <p:nvPr/>
              </p:nvSpPr>
              <p:spPr bwMode="auto">
                <a:xfrm flipV="1">
                  <a:off x="2985" y="3282"/>
                  <a:ext cx="27" cy="29"/>
                </a:xfrm>
                <a:prstGeom prst="line">
                  <a:avLst/>
                </a:prstGeom>
                <a:noFill/>
                <a:ln w="7938">
                  <a:solidFill>
                    <a:srgbClr val="00FFFF"/>
                  </a:solidFill>
                  <a:round/>
                  <a:headEnd/>
                  <a:tailEnd/>
                </a:ln>
              </p:spPr>
              <p:txBody>
                <a:bodyPr/>
                <a:lstStyle/>
                <a:p>
                  <a:endParaRPr lang="en-GB"/>
                </a:p>
              </p:txBody>
            </p:sp>
            <p:sp>
              <p:nvSpPr>
                <p:cNvPr id="28304" name="Rectangle 660"/>
                <p:cNvSpPr>
                  <a:spLocks noChangeArrowheads="1"/>
                </p:cNvSpPr>
                <p:nvPr/>
              </p:nvSpPr>
              <p:spPr bwMode="auto">
                <a:xfrm>
                  <a:off x="3006" y="3311"/>
                  <a:ext cx="71" cy="75"/>
                </a:xfrm>
                <a:prstGeom prst="rect">
                  <a:avLst/>
                </a:prstGeom>
                <a:noFill/>
                <a:ln w="9525">
                  <a:noFill/>
                  <a:miter lim="800000"/>
                  <a:headEnd/>
                  <a:tailEnd/>
                </a:ln>
              </p:spPr>
              <p:txBody>
                <a:bodyPr/>
                <a:lstStyle/>
                <a:p>
                  <a:endParaRPr lang="en-US"/>
                </a:p>
              </p:txBody>
            </p:sp>
            <p:sp>
              <p:nvSpPr>
                <p:cNvPr id="28305" name="Line 661"/>
                <p:cNvSpPr>
                  <a:spLocks noChangeShapeType="1"/>
                </p:cNvSpPr>
                <p:nvPr/>
              </p:nvSpPr>
              <p:spPr bwMode="auto">
                <a:xfrm flipH="1" flipV="1">
                  <a:off x="3012" y="3317"/>
                  <a:ext cx="27" cy="28"/>
                </a:xfrm>
                <a:prstGeom prst="line">
                  <a:avLst/>
                </a:prstGeom>
                <a:noFill/>
                <a:ln w="7938">
                  <a:solidFill>
                    <a:srgbClr val="00FFFF"/>
                  </a:solidFill>
                  <a:round/>
                  <a:headEnd/>
                  <a:tailEnd/>
                </a:ln>
              </p:spPr>
              <p:txBody>
                <a:bodyPr/>
                <a:lstStyle/>
                <a:p>
                  <a:endParaRPr lang="en-GB"/>
                </a:p>
              </p:txBody>
            </p:sp>
            <p:sp>
              <p:nvSpPr>
                <p:cNvPr id="28306" name="Line 662"/>
                <p:cNvSpPr>
                  <a:spLocks noChangeShapeType="1"/>
                </p:cNvSpPr>
                <p:nvPr/>
              </p:nvSpPr>
              <p:spPr bwMode="auto">
                <a:xfrm>
                  <a:off x="3039" y="3345"/>
                  <a:ext cx="27" cy="29"/>
                </a:xfrm>
                <a:prstGeom prst="line">
                  <a:avLst/>
                </a:prstGeom>
                <a:noFill/>
                <a:ln w="7938">
                  <a:solidFill>
                    <a:srgbClr val="00FFFF"/>
                  </a:solidFill>
                  <a:round/>
                  <a:headEnd/>
                  <a:tailEnd/>
                </a:ln>
              </p:spPr>
              <p:txBody>
                <a:bodyPr/>
                <a:lstStyle/>
                <a:p>
                  <a:endParaRPr lang="en-GB"/>
                </a:p>
              </p:txBody>
            </p:sp>
            <p:sp>
              <p:nvSpPr>
                <p:cNvPr id="28307" name="Line 663"/>
                <p:cNvSpPr>
                  <a:spLocks noChangeShapeType="1"/>
                </p:cNvSpPr>
                <p:nvPr/>
              </p:nvSpPr>
              <p:spPr bwMode="auto">
                <a:xfrm flipH="1">
                  <a:off x="3012" y="3345"/>
                  <a:ext cx="27" cy="29"/>
                </a:xfrm>
                <a:prstGeom prst="line">
                  <a:avLst/>
                </a:prstGeom>
                <a:noFill/>
                <a:ln w="7938">
                  <a:solidFill>
                    <a:srgbClr val="00FFFF"/>
                  </a:solidFill>
                  <a:round/>
                  <a:headEnd/>
                  <a:tailEnd/>
                </a:ln>
              </p:spPr>
              <p:txBody>
                <a:bodyPr/>
                <a:lstStyle/>
                <a:p>
                  <a:endParaRPr lang="en-GB"/>
                </a:p>
              </p:txBody>
            </p:sp>
            <p:sp>
              <p:nvSpPr>
                <p:cNvPr id="28308" name="Line 664"/>
                <p:cNvSpPr>
                  <a:spLocks noChangeShapeType="1"/>
                </p:cNvSpPr>
                <p:nvPr/>
              </p:nvSpPr>
              <p:spPr bwMode="auto">
                <a:xfrm flipV="1">
                  <a:off x="3039" y="3317"/>
                  <a:ext cx="27" cy="28"/>
                </a:xfrm>
                <a:prstGeom prst="line">
                  <a:avLst/>
                </a:prstGeom>
                <a:noFill/>
                <a:ln w="7938">
                  <a:solidFill>
                    <a:srgbClr val="00FFFF"/>
                  </a:solidFill>
                  <a:round/>
                  <a:headEnd/>
                  <a:tailEnd/>
                </a:ln>
              </p:spPr>
              <p:txBody>
                <a:bodyPr/>
                <a:lstStyle/>
                <a:p>
                  <a:endParaRPr lang="en-GB"/>
                </a:p>
              </p:txBody>
            </p:sp>
            <p:sp>
              <p:nvSpPr>
                <p:cNvPr id="28309" name="Rectangle 665"/>
                <p:cNvSpPr>
                  <a:spLocks noChangeArrowheads="1"/>
                </p:cNvSpPr>
                <p:nvPr/>
              </p:nvSpPr>
              <p:spPr bwMode="auto">
                <a:xfrm>
                  <a:off x="3061" y="3351"/>
                  <a:ext cx="71" cy="75"/>
                </a:xfrm>
                <a:prstGeom prst="rect">
                  <a:avLst/>
                </a:prstGeom>
                <a:noFill/>
                <a:ln w="9525">
                  <a:noFill/>
                  <a:miter lim="800000"/>
                  <a:headEnd/>
                  <a:tailEnd/>
                </a:ln>
              </p:spPr>
              <p:txBody>
                <a:bodyPr/>
                <a:lstStyle/>
                <a:p>
                  <a:endParaRPr lang="en-US"/>
                </a:p>
              </p:txBody>
            </p:sp>
            <p:sp>
              <p:nvSpPr>
                <p:cNvPr id="28310" name="Line 666"/>
                <p:cNvSpPr>
                  <a:spLocks noChangeShapeType="1"/>
                </p:cNvSpPr>
                <p:nvPr/>
              </p:nvSpPr>
              <p:spPr bwMode="auto">
                <a:xfrm flipH="1" flipV="1">
                  <a:off x="3066" y="3357"/>
                  <a:ext cx="28" cy="29"/>
                </a:xfrm>
                <a:prstGeom prst="line">
                  <a:avLst/>
                </a:prstGeom>
                <a:noFill/>
                <a:ln w="7938">
                  <a:solidFill>
                    <a:srgbClr val="00FFFF"/>
                  </a:solidFill>
                  <a:round/>
                  <a:headEnd/>
                  <a:tailEnd/>
                </a:ln>
              </p:spPr>
              <p:txBody>
                <a:bodyPr/>
                <a:lstStyle/>
                <a:p>
                  <a:endParaRPr lang="en-GB"/>
                </a:p>
              </p:txBody>
            </p:sp>
            <p:sp>
              <p:nvSpPr>
                <p:cNvPr id="28311" name="Line 667"/>
                <p:cNvSpPr>
                  <a:spLocks noChangeShapeType="1"/>
                </p:cNvSpPr>
                <p:nvPr/>
              </p:nvSpPr>
              <p:spPr bwMode="auto">
                <a:xfrm>
                  <a:off x="3094" y="3386"/>
                  <a:ext cx="27" cy="28"/>
                </a:xfrm>
                <a:prstGeom prst="line">
                  <a:avLst/>
                </a:prstGeom>
                <a:noFill/>
                <a:ln w="7938">
                  <a:solidFill>
                    <a:srgbClr val="00FFFF"/>
                  </a:solidFill>
                  <a:round/>
                  <a:headEnd/>
                  <a:tailEnd/>
                </a:ln>
              </p:spPr>
              <p:txBody>
                <a:bodyPr/>
                <a:lstStyle/>
                <a:p>
                  <a:endParaRPr lang="en-GB"/>
                </a:p>
              </p:txBody>
            </p:sp>
            <p:sp>
              <p:nvSpPr>
                <p:cNvPr id="28312" name="Line 668"/>
                <p:cNvSpPr>
                  <a:spLocks noChangeShapeType="1"/>
                </p:cNvSpPr>
                <p:nvPr/>
              </p:nvSpPr>
              <p:spPr bwMode="auto">
                <a:xfrm flipH="1">
                  <a:off x="3066" y="3386"/>
                  <a:ext cx="28" cy="28"/>
                </a:xfrm>
                <a:prstGeom prst="line">
                  <a:avLst/>
                </a:prstGeom>
                <a:noFill/>
                <a:ln w="7938">
                  <a:solidFill>
                    <a:srgbClr val="00FFFF"/>
                  </a:solidFill>
                  <a:round/>
                  <a:headEnd/>
                  <a:tailEnd/>
                </a:ln>
              </p:spPr>
              <p:txBody>
                <a:bodyPr/>
                <a:lstStyle/>
                <a:p>
                  <a:endParaRPr lang="en-GB"/>
                </a:p>
              </p:txBody>
            </p:sp>
            <p:sp>
              <p:nvSpPr>
                <p:cNvPr id="28313" name="Line 669"/>
                <p:cNvSpPr>
                  <a:spLocks noChangeShapeType="1"/>
                </p:cNvSpPr>
                <p:nvPr/>
              </p:nvSpPr>
              <p:spPr bwMode="auto">
                <a:xfrm flipV="1">
                  <a:off x="3094" y="3357"/>
                  <a:ext cx="27" cy="29"/>
                </a:xfrm>
                <a:prstGeom prst="line">
                  <a:avLst/>
                </a:prstGeom>
                <a:noFill/>
                <a:ln w="7938">
                  <a:solidFill>
                    <a:srgbClr val="00FFFF"/>
                  </a:solidFill>
                  <a:round/>
                  <a:headEnd/>
                  <a:tailEnd/>
                </a:ln>
              </p:spPr>
              <p:txBody>
                <a:bodyPr/>
                <a:lstStyle/>
                <a:p>
                  <a:endParaRPr lang="en-GB"/>
                </a:p>
              </p:txBody>
            </p:sp>
            <p:sp>
              <p:nvSpPr>
                <p:cNvPr id="28314" name="Rectangle 670"/>
                <p:cNvSpPr>
                  <a:spLocks noChangeArrowheads="1"/>
                </p:cNvSpPr>
                <p:nvPr/>
              </p:nvSpPr>
              <p:spPr bwMode="auto">
                <a:xfrm>
                  <a:off x="3110" y="3386"/>
                  <a:ext cx="71" cy="74"/>
                </a:xfrm>
                <a:prstGeom prst="rect">
                  <a:avLst/>
                </a:prstGeom>
                <a:noFill/>
                <a:ln w="9525">
                  <a:noFill/>
                  <a:miter lim="800000"/>
                  <a:headEnd/>
                  <a:tailEnd/>
                </a:ln>
              </p:spPr>
              <p:txBody>
                <a:bodyPr/>
                <a:lstStyle/>
                <a:p>
                  <a:endParaRPr lang="en-US"/>
                </a:p>
              </p:txBody>
            </p:sp>
            <p:sp>
              <p:nvSpPr>
                <p:cNvPr id="28315" name="Line 671"/>
                <p:cNvSpPr>
                  <a:spLocks noChangeShapeType="1"/>
                </p:cNvSpPr>
                <p:nvPr/>
              </p:nvSpPr>
              <p:spPr bwMode="auto">
                <a:xfrm flipH="1" flipV="1">
                  <a:off x="3115" y="3391"/>
                  <a:ext cx="27" cy="29"/>
                </a:xfrm>
                <a:prstGeom prst="line">
                  <a:avLst/>
                </a:prstGeom>
                <a:noFill/>
                <a:ln w="7938">
                  <a:solidFill>
                    <a:srgbClr val="00FFFF"/>
                  </a:solidFill>
                  <a:round/>
                  <a:headEnd/>
                  <a:tailEnd/>
                </a:ln>
              </p:spPr>
              <p:txBody>
                <a:bodyPr/>
                <a:lstStyle/>
                <a:p>
                  <a:endParaRPr lang="en-GB"/>
                </a:p>
              </p:txBody>
            </p:sp>
            <p:sp>
              <p:nvSpPr>
                <p:cNvPr id="28316" name="Line 672"/>
                <p:cNvSpPr>
                  <a:spLocks noChangeShapeType="1"/>
                </p:cNvSpPr>
                <p:nvPr/>
              </p:nvSpPr>
              <p:spPr bwMode="auto">
                <a:xfrm>
                  <a:off x="3142" y="3420"/>
                  <a:ext cx="28" cy="29"/>
                </a:xfrm>
                <a:prstGeom prst="line">
                  <a:avLst/>
                </a:prstGeom>
                <a:noFill/>
                <a:ln w="7938">
                  <a:solidFill>
                    <a:srgbClr val="00FFFF"/>
                  </a:solidFill>
                  <a:round/>
                  <a:headEnd/>
                  <a:tailEnd/>
                </a:ln>
              </p:spPr>
              <p:txBody>
                <a:bodyPr/>
                <a:lstStyle/>
                <a:p>
                  <a:endParaRPr lang="en-GB"/>
                </a:p>
              </p:txBody>
            </p:sp>
            <p:sp>
              <p:nvSpPr>
                <p:cNvPr id="28317" name="Line 673"/>
                <p:cNvSpPr>
                  <a:spLocks noChangeShapeType="1"/>
                </p:cNvSpPr>
                <p:nvPr/>
              </p:nvSpPr>
              <p:spPr bwMode="auto">
                <a:xfrm flipH="1">
                  <a:off x="3115" y="3420"/>
                  <a:ext cx="27" cy="29"/>
                </a:xfrm>
                <a:prstGeom prst="line">
                  <a:avLst/>
                </a:prstGeom>
                <a:noFill/>
                <a:ln w="7938">
                  <a:solidFill>
                    <a:srgbClr val="00FFFF"/>
                  </a:solidFill>
                  <a:round/>
                  <a:headEnd/>
                  <a:tailEnd/>
                </a:ln>
              </p:spPr>
              <p:txBody>
                <a:bodyPr/>
                <a:lstStyle/>
                <a:p>
                  <a:endParaRPr lang="en-GB"/>
                </a:p>
              </p:txBody>
            </p:sp>
            <p:sp>
              <p:nvSpPr>
                <p:cNvPr id="28318" name="Line 674"/>
                <p:cNvSpPr>
                  <a:spLocks noChangeShapeType="1"/>
                </p:cNvSpPr>
                <p:nvPr/>
              </p:nvSpPr>
              <p:spPr bwMode="auto">
                <a:xfrm flipV="1">
                  <a:off x="3142" y="3391"/>
                  <a:ext cx="28" cy="29"/>
                </a:xfrm>
                <a:prstGeom prst="line">
                  <a:avLst/>
                </a:prstGeom>
                <a:noFill/>
                <a:ln w="7938">
                  <a:solidFill>
                    <a:srgbClr val="00FFFF"/>
                  </a:solidFill>
                  <a:round/>
                  <a:headEnd/>
                  <a:tailEnd/>
                </a:ln>
              </p:spPr>
              <p:txBody>
                <a:bodyPr/>
                <a:lstStyle/>
                <a:p>
                  <a:endParaRPr lang="en-GB"/>
                </a:p>
              </p:txBody>
            </p:sp>
            <p:sp>
              <p:nvSpPr>
                <p:cNvPr id="28319" name="Rectangle 675"/>
                <p:cNvSpPr>
                  <a:spLocks noChangeArrowheads="1"/>
                </p:cNvSpPr>
                <p:nvPr/>
              </p:nvSpPr>
              <p:spPr bwMode="auto">
                <a:xfrm>
                  <a:off x="3164" y="3420"/>
                  <a:ext cx="71" cy="75"/>
                </a:xfrm>
                <a:prstGeom prst="rect">
                  <a:avLst/>
                </a:prstGeom>
                <a:noFill/>
                <a:ln w="9525">
                  <a:noFill/>
                  <a:miter lim="800000"/>
                  <a:headEnd/>
                  <a:tailEnd/>
                </a:ln>
              </p:spPr>
              <p:txBody>
                <a:bodyPr/>
                <a:lstStyle/>
                <a:p>
                  <a:endParaRPr lang="en-US"/>
                </a:p>
              </p:txBody>
            </p:sp>
            <p:sp>
              <p:nvSpPr>
                <p:cNvPr id="28320" name="Line 676"/>
                <p:cNvSpPr>
                  <a:spLocks noChangeShapeType="1"/>
                </p:cNvSpPr>
                <p:nvPr/>
              </p:nvSpPr>
              <p:spPr bwMode="auto">
                <a:xfrm flipH="1" flipV="1">
                  <a:off x="3170" y="3426"/>
                  <a:ext cx="27" cy="29"/>
                </a:xfrm>
                <a:prstGeom prst="line">
                  <a:avLst/>
                </a:prstGeom>
                <a:noFill/>
                <a:ln w="7938">
                  <a:solidFill>
                    <a:srgbClr val="00FFFF"/>
                  </a:solidFill>
                  <a:round/>
                  <a:headEnd/>
                  <a:tailEnd/>
                </a:ln>
              </p:spPr>
              <p:txBody>
                <a:bodyPr/>
                <a:lstStyle/>
                <a:p>
                  <a:endParaRPr lang="en-GB"/>
                </a:p>
              </p:txBody>
            </p:sp>
            <p:sp>
              <p:nvSpPr>
                <p:cNvPr id="28321" name="Line 677"/>
                <p:cNvSpPr>
                  <a:spLocks noChangeShapeType="1"/>
                </p:cNvSpPr>
                <p:nvPr/>
              </p:nvSpPr>
              <p:spPr bwMode="auto">
                <a:xfrm>
                  <a:off x="3197" y="3455"/>
                  <a:ext cx="27" cy="28"/>
                </a:xfrm>
                <a:prstGeom prst="line">
                  <a:avLst/>
                </a:prstGeom>
                <a:noFill/>
                <a:ln w="7938">
                  <a:solidFill>
                    <a:srgbClr val="00FFFF"/>
                  </a:solidFill>
                  <a:round/>
                  <a:headEnd/>
                  <a:tailEnd/>
                </a:ln>
              </p:spPr>
              <p:txBody>
                <a:bodyPr/>
                <a:lstStyle/>
                <a:p>
                  <a:endParaRPr lang="en-GB"/>
                </a:p>
              </p:txBody>
            </p:sp>
            <p:sp>
              <p:nvSpPr>
                <p:cNvPr id="28322" name="Line 678"/>
                <p:cNvSpPr>
                  <a:spLocks noChangeShapeType="1"/>
                </p:cNvSpPr>
                <p:nvPr/>
              </p:nvSpPr>
              <p:spPr bwMode="auto">
                <a:xfrm flipH="1">
                  <a:off x="3170" y="3455"/>
                  <a:ext cx="27" cy="28"/>
                </a:xfrm>
                <a:prstGeom prst="line">
                  <a:avLst/>
                </a:prstGeom>
                <a:noFill/>
                <a:ln w="7938">
                  <a:solidFill>
                    <a:srgbClr val="00FFFF"/>
                  </a:solidFill>
                  <a:round/>
                  <a:headEnd/>
                  <a:tailEnd/>
                </a:ln>
              </p:spPr>
              <p:txBody>
                <a:bodyPr/>
                <a:lstStyle/>
                <a:p>
                  <a:endParaRPr lang="en-GB"/>
                </a:p>
              </p:txBody>
            </p:sp>
            <p:sp>
              <p:nvSpPr>
                <p:cNvPr id="28323" name="Line 679"/>
                <p:cNvSpPr>
                  <a:spLocks noChangeShapeType="1"/>
                </p:cNvSpPr>
                <p:nvPr/>
              </p:nvSpPr>
              <p:spPr bwMode="auto">
                <a:xfrm flipV="1">
                  <a:off x="3197" y="3426"/>
                  <a:ext cx="27" cy="29"/>
                </a:xfrm>
                <a:prstGeom prst="line">
                  <a:avLst/>
                </a:prstGeom>
                <a:noFill/>
                <a:ln w="7938">
                  <a:solidFill>
                    <a:srgbClr val="00FFFF"/>
                  </a:solidFill>
                  <a:round/>
                  <a:headEnd/>
                  <a:tailEnd/>
                </a:ln>
              </p:spPr>
              <p:txBody>
                <a:bodyPr/>
                <a:lstStyle/>
                <a:p>
                  <a:endParaRPr lang="en-GB"/>
                </a:p>
              </p:txBody>
            </p:sp>
            <p:sp>
              <p:nvSpPr>
                <p:cNvPr id="28324" name="Rectangle 680"/>
                <p:cNvSpPr>
                  <a:spLocks noChangeArrowheads="1"/>
                </p:cNvSpPr>
                <p:nvPr/>
              </p:nvSpPr>
              <p:spPr bwMode="auto">
                <a:xfrm>
                  <a:off x="3219" y="3455"/>
                  <a:ext cx="70" cy="74"/>
                </a:xfrm>
                <a:prstGeom prst="rect">
                  <a:avLst/>
                </a:prstGeom>
                <a:noFill/>
                <a:ln w="9525">
                  <a:noFill/>
                  <a:miter lim="800000"/>
                  <a:headEnd/>
                  <a:tailEnd/>
                </a:ln>
              </p:spPr>
              <p:txBody>
                <a:bodyPr/>
                <a:lstStyle/>
                <a:p>
                  <a:endParaRPr lang="en-US"/>
                </a:p>
              </p:txBody>
            </p:sp>
            <p:sp>
              <p:nvSpPr>
                <p:cNvPr id="28325" name="Line 681"/>
                <p:cNvSpPr>
                  <a:spLocks noChangeShapeType="1"/>
                </p:cNvSpPr>
                <p:nvPr/>
              </p:nvSpPr>
              <p:spPr bwMode="auto">
                <a:xfrm flipH="1" flipV="1">
                  <a:off x="3224" y="3460"/>
                  <a:ext cx="27" cy="29"/>
                </a:xfrm>
                <a:prstGeom prst="line">
                  <a:avLst/>
                </a:prstGeom>
                <a:noFill/>
                <a:ln w="7938">
                  <a:solidFill>
                    <a:srgbClr val="00FFFF"/>
                  </a:solidFill>
                  <a:round/>
                  <a:headEnd/>
                  <a:tailEnd/>
                </a:ln>
              </p:spPr>
              <p:txBody>
                <a:bodyPr/>
                <a:lstStyle/>
                <a:p>
                  <a:endParaRPr lang="en-GB"/>
                </a:p>
              </p:txBody>
            </p:sp>
            <p:sp>
              <p:nvSpPr>
                <p:cNvPr id="28326" name="Line 682"/>
                <p:cNvSpPr>
                  <a:spLocks noChangeShapeType="1"/>
                </p:cNvSpPr>
                <p:nvPr/>
              </p:nvSpPr>
              <p:spPr bwMode="auto">
                <a:xfrm>
                  <a:off x="3251" y="3489"/>
                  <a:ext cx="28" cy="29"/>
                </a:xfrm>
                <a:prstGeom prst="line">
                  <a:avLst/>
                </a:prstGeom>
                <a:noFill/>
                <a:ln w="7938">
                  <a:solidFill>
                    <a:srgbClr val="00FFFF"/>
                  </a:solidFill>
                  <a:round/>
                  <a:headEnd/>
                  <a:tailEnd/>
                </a:ln>
              </p:spPr>
              <p:txBody>
                <a:bodyPr/>
                <a:lstStyle/>
                <a:p>
                  <a:endParaRPr lang="en-GB"/>
                </a:p>
              </p:txBody>
            </p:sp>
            <p:sp>
              <p:nvSpPr>
                <p:cNvPr id="28327" name="Line 683"/>
                <p:cNvSpPr>
                  <a:spLocks noChangeShapeType="1"/>
                </p:cNvSpPr>
                <p:nvPr/>
              </p:nvSpPr>
              <p:spPr bwMode="auto">
                <a:xfrm flipH="1">
                  <a:off x="3224" y="3489"/>
                  <a:ext cx="27" cy="29"/>
                </a:xfrm>
                <a:prstGeom prst="line">
                  <a:avLst/>
                </a:prstGeom>
                <a:noFill/>
                <a:ln w="7938">
                  <a:solidFill>
                    <a:srgbClr val="00FFFF"/>
                  </a:solidFill>
                  <a:round/>
                  <a:headEnd/>
                  <a:tailEnd/>
                </a:ln>
              </p:spPr>
              <p:txBody>
                <a:bodyPr/>
                <a:lstStyle/>
                <a:p>
                  <a:endParaRPr lang="en-GB"/>
                </a:p>
              </p:txBody>
            </p:sp>
            <p:sp>
              <p:nvSpPr>
                <p:cNvPr id="28328" name="Line 684"/>
                <p:cNvSpPr>
                  <a:spLocks noChangeShapeType="1"/>
                </p:cNvSpPr>
                <p:nvPr/>
              </p:nvSpPr>
              <p:spPr bwMode="auto">
                <a:xfrm flipV="1">
                  <a:off x="3251" y="3460"/>
                  <a:ext cx="28" cy="29"/>
                </a:xfrm>
                <a:prstGeom prst="line">
                  <a:avLst/>
                </a:prstGeom>
                <a:noFill/>
                <a:ln w="7938">
                  <a:solidFill>
                    <a:srgbClr val="00FFFF"/>
                  </a:solidFill>
                  <a:round/>
                  <a:headEnd/>
                  <a:tailEnd/>
                </a:ln>
              </p:spPr>
              <p:txBody>
                <a:bodyPr/>
                <a:lstStyle/>
                <a:p>
                  <a:endParaRPr lang="en-GB"/>
                </a:p>
              </p:txBody>
            </p:sp>
            <p:sp>
              <p:nvSpPr>
                <p:cNvPr id="28329" name="Rectangle 685"/>
                <p:cNvSpPr>
                  <a:spLocks noChangeArrowheads="1"/>
                </p:cNvSpPr>
                <p:nvPr/>
              </p:nvSpPr>
              <p:spPr bwMode="auto">
                <a:xfrm>
                  <a:off x="3268" y="3483"/>
                  <a:ext cx="70" cy="75"/>
                </a:xfrm>
                <a:prstGeom prst="rect">
                  <a:avLst/>
                </a:prstGeom>
                <a:noFill/>
                <a:ln w="9525">
                  <a:noFill/>
                  <a:miter lim="800000"/>
                  <a:headEnd/>
                  <a:tailEnd/>
                </a:ln>
              </p:spPr>
              <p:txBody>
                <a:bodyPr/>
                <a:lstStyle/>
                <a:p>
                  <a:endParaRPr lang="en-US"/>
                </a:p>
              </p:txBody>
            </p:sp>
            <p:sp>
              <p:nvSpPr>
                <p:cNvPr id="28330" name="Line 686"/>
                <p:cNvSpPr>
                  <a:spLocks noChangeShapeType="1"/>
                </p:cNvSpPr>
                <p:nvPr/>
              </p:nvSpPr>
              <p:spPr bwMode="auto">
                <a:xfrm flipH="1" flipV="1">
                  <a:off x="3273" y="3489"/>
                  <a:ext cx="27" cy="29"/>
                </a:xfrm>
                <a:prstGeom prst="line">
                  <a:avLst/>
                </a:prstGeom>
                <a:noFill/>
                <a:ln w="7938">
                  <a:solidFill>
                    <a:srgbClr val="00FFFF"/>
                  </a:solidFill>
                  <a:round/>
                  <a:headEnd/>
                  <a:tailEnd/>
                </a:ln>
              </p:spPr>
              <p:txBody>
                <a:bodyPr/>
                <a:lstStyle/>
                <a:p>
                  <a:endParaRPr lang="en-GB"/>
                </a:p>
              </p:txBody>
            </p:sp>
            <p:sp>
              <p:nvSpPr>
                <p:cNvPr id="28331" name="Line 687"/>
                <p:cNvSpPr>
                  <a:spLocks noChangeShapeType="1"/>
                </p:cNvSpPr>
                <p:nvPr/>
              </p:nvSpPr>
              <p:spPr bwMode="auto">
                <a:xfrm>
                  <a:off x="3300" y="3518"/>
                  <a:ext cx="27" cy="28"/>
                </a:xfrm>
                <a:prstGeom prst="line">
                  <a:avLst/>
                </a:prstGeom>
                <a:noFill/>
                <a:ln w="7938">
                  <a:solidFill>
                    <a:srgbClr val="00FFFF"/>
                  </a:solidFill>
                  <a:round/>
                  <a:headEnd/>
                  <a:tailEnd/>
                </a:ln>
              </p:spPr>
              <p:txBody>
                <a:bodyPr/>
                <a:lstStyle/>
                <a:p>
                  <a:endParaRPr lang="en-GB"/>
                </a:p>
              </p:txBody>
            </p:sp>
            <p:sp>
              <p:nvSpPr>
                <p:cNvPr id="28332" name="Line 688"/>
                <p:cNvSpPr>
                  <a:spLocks noChangeShapeType="1"/>
                </p:cNvSpPr>
                <p:nvPr/>
              </p:nvSpPr>
              <p:spPr bwMode="auto">
                <a:xfrm flipH="1">
                  <a:off x="3273" y="3518"/>
                  <a:ext cx="27" cy="28"/>
                </a:xfrm>
                <a:prstGeom prst="line">
                  <a:avLst/>
                </a:prstGeom>
                <a:noFill/>
                <a:ln w="7938">
                  <a:solidFill>
                    <a:srgbClr val="00FFFF"/>
                  </a:solidFill>
                  <a:round/>
                  <a:headEnd/>
                  <a:tailEnd/>
                </a:ln>
              </p:spPr>
              <p:txBody>
                <a:bodyPr/>
                <a:lstStyle/>
                <a:p>
                  <a:endParaRPr lang="en-GB"/>
                </a:p>
              </p:txBody>
            </p:sp>
            <p:sp>
              <p:nvSpPr>
                <p:cNvPr id="28333" name="Line 689"/>
                <p:cNvSpPr>
                  <a:spLocks noChangeShapeType="1"/>
                </p:cNvSpPr>
                <p:nvPr/>
              </p:nvSpPr>
              <p:spPr bwMode="auto">
                <a:xfrm flipV="1">
                  <a:off x="3300" y="3489"/>
                  <a:ext cx="27" cy="29"/>
                </a:xfrm>
                <a:prstGeom prst="line">
                  <a:avLst/>
                </a:prstGeom>
                <a:noFill/>
                <a:ln w="7938">
                  <a:solidFill>
                    <a:srgbClr val="00FFFF"/>
                  </a:solidFill>
                  <a:round/>
                  <a:headEnd/>
                  <a:tailEnd/>
                </a:ln>
              </p:spPr>
              <p:txBody>
                <a:bodyPr/>
                <a:lstStyle/>
                <a:p>
                  <a:endParaRPr lang="en-GB"/>
                </a:p>
              </p:txBody>
            </p:sp>
            <p:sp>
              <p:nvSpPr>
                <p:cNvPr id="28334" name="Rectangle 690"/>
                <p:cNvSpPr>
                  <a:spLocks noChangeArrowheads="1"/>
                </p:cNvSpPr>
                <p:nvPr/>
              </p:nvSpPr>
              <p:spPr bwMode="auto">
                <a:xfrm>
                  <a:off x="3322" y="3506"/>
                  <a:ext cx="71" cy="75"/>
                </a:xfrm>
                <a:prstGeom prst="rect">
                  <a:avLst/>
                </a:prstGeom>
                <a:noFill/>
                <a:ln w="9525">
                  <a:noFill/>
                  <a:miter lim="800000"/>
                  <a:headEnd/>
                  <a:tailEnd/>
                </a:ln>
              </p:spPr>
              <p:txBody>
                <a:bodyPr/>
                <a:lstStyle/>
                <a:p>
                  <a:endParaRPr lang="en-US"/>
                </a:p>
              </p:txBody>
            </p:sp>
            <p:sp>
              <p:nvSpPr>
                <p:cNvPr id="28335" name="Line 691"/>
                <p:cNvSpPr>
                  <a:spLocks noChangeShapeType="1"/>
                </p:cNvSpPr>
                <p:nvPr/>
              </p:nvSpPr>
              <p:spPr bwMode="auto">
                <a:xfrm flipH="1" flipV="1">
                  <a:off x="3327" y="3512"/>
                  <a:ext cx="28" cy="29"/>
                </a:xfrm>
                <a:prstGeom prst="line">
                  <a:avLst/>
                </a:prstGeom>
                <a:noFill/>
                <a:ln w="7938">
                  <a:solidFill>
                    <a:srgbClr val="00FFFF"/>
                  </a:solidFill>
                  <a:round/>
                  <a:headEnd/>
                  <a:tailEnd/>
                </a:ln>
              </p:spPr>
              <p:txBody>
                <a:bodyPr/>
                <a:lstStyle/>
                <a:p>
                  <a:endParaRPr lang="en-GB"/>
                </a:p>
              </p:txBody>
            </p:sp>
            <p:sp>
              <p:nvSpPr>
                <p:cNvPr id="28336" name="Line 692"/>
                <p:cNvSpPr>
                  <a:spLocks noChangeShapeType="1"/>
                </p:cNvSpPr>
                <p:nvPr/>
              </p:nvSpPr>
              <p:spPr bwMode="auto">
                <a:xfrm>
                  <a:off x="3355" y="3541"/>
                  <a:ext cx="27" cy="28"/>
                </a:xfrm>
                <a:prstGeom prst="line">
                  <a:avLst/>
                </a:prstGeom>
                <a:noFill/>
                <a:ln w="7938">
                  <a:solidFill>
                    <a:srgbClr val="00FFFF"/>
                  </a:solidFill>
                  <a:round/>
                  <a:headEnd/>
                  <a:tailEnd/>
                </a:ln>
              </p:spPr>
              <p:txBody>
                <a:bodyPr/>
                <a:lstStyle/>
                <a:p>
                  <a:endParaRPr lang="en-GB"/>
                </a:p>
              </p:txBody>
            </p:sp>
            <p:sp>
              <p:nvSpPr>
                <p:cNvPr id="28337" name="Line 693"/>
                <p:cNvSpPr>
                  <a:spLocks noChangeShapeType="1"/>
                </p:cNvSpPr>
                <p:nvPr/>
              </p:nvSpPr>
              <p:spPr bwMode="auto">
                <a:xfrm flipH="1">
                  <a:off x="3327" y="3541"/>
                  <a:ext cx="28" cy="28"/>
                </a:xfrm>
                <a:prstGeom prst="line">
                  <a:avLst/>
                </a:prstGeom>
                <a:noFill/>
                <a:ln w="7938">
                  <a:solidFill>
                    <a:srgbClr val="00FFFF"/>
                  </a:solidFill>
                  <a:round/>
                  <a:headEnd/>
                  <a:tailEnd/>
                </a:ln>
              </p:spPr>
              <p:txBody>
                <a:bodyPr/>
                <a:lstStyle/>
                <a:p>
                  <a:endParaRPr lang="en-GB"/>
                </a:p>
              </p:txBody>
            </p:sp>
            <p:sp>
              <p:nvSpPr>
                <p:cNvPr id="28338" name="Line 694"/>
                <p:cNvSpPr>
                  <a:spLocks noChangeShapeType="1"/>
                </p:cNvSpPr>
                <p:nvPr/>
              </p:nvSpPr>
              <p:spPr bwMode="auto">
                <a:xfrm flipV="1">
                  <a:off x="3355" y="3512"/>
                  <a:ext cx="27" cy="29"/>
                </a:xfrm>
                <a:prstGeom prst="line">
                  <a:avLst/>
                </a:prstGeom>
                <a:noFill/>
                <a:ln w="7938">
                  <a:solidFill>
                    <a:srgbClr val="00FFFF"/>
                  </a:solidFill>
                  <a:round/>
                  <a:headEnd/>
                  <a:tailEnd/>
                </a:ln>
              </p:spPr>
              <p:txBody>
                <a:bodyPr/>
                <a:lstStyle/>
                <a:p>
                  <a:endParaRPr lang="en-GB"/>
                </a:p>
              </p:txBody>
            </p:sp>
            <p:sp>
              <p:nvSpPr>
                <p:cNvPr id="28339" name="Rectangle 695"/>
                <p:cNvSpPr>
                  <a:spLocks noChangeArrowheads="1"/>
                </p:cNvSpPr>
                <p:nvPr/>
              </p:nvSpPr>
              <p:spPr bwMode="auto">
                <a:xfrm>
                  <a:off x="3376" y="3524"/>
                  <a:ext cx="71" cy="74"/>
                </a:xfrm>
                <a:prstGeom prst="rect">
                  <a:avLst/>
                </a:prstGeom>
                <a:noFill/>
                <a:ln w="9525">
                  <a:noFill/>
                  <a:miter lim="800000"/>
                  <a:headEnd/>
                  <a:tailEnd/>
                </a:ln>
              </p:spPr>
              <p:txBody>
                <a:bodyPr/>
                <a:lstStyle/>
                <a:p>
                  <a:endParaRPr lang="en-US"/>
                </a:p>
              </p:txBody>
            </p:sp>
            <p:sp>
              <p:nvSpPr>
                <p:cNvPr id="28340" name="Line 696"/>
                <p:cNvSpPr>
                  <a:spLocks noChangeShapeType="1"/>
                </p:cNvSpPr>
                <p:nvPr/>
              </p:nvSpPr>
              <p:spPr bwMode="auto">
                <a:xfrm flipH="1" flipV="1">
                  <a:off x="3382" y="3529"/>
                  <a:ext cx="27" cy="29"/>
                </a:xfrm>
                <a:prstGeom prst="line">
                  <a:avLst/>
                </a:prstGeom>
                <a:noFill/>
                <a:ln w="7938">
                  <a:solidFill>
                    <a:srgbClr val="00FFFF"/>
                  </a:solidFill>
                  <a:round/>
                  <a:headEnd/>
                  <a:tailEnd/>
                </a:ln>
              </p:spPr>
              <p:txBody>
                <a:bodyPr/>
                <a:lstStyle/>
                <a:p>
                  <a:endParaRPr lang="en-GB"/>
                </a:p>
              </p:txBody>
            </p:sp>
            <p:sp>
              <p:nvSpPr>
                <p:cNvPr id="28341" name="Line 697"/>
                <p:cNvSpPr>
                  <a:spLocks noChangeShapeType="1"/>
                </p:cNvSpPr>
                <p:nvPr/>
              </p:nvSpPr>
              <p:spPr bwMode="auto">
                <a:xfrm>
                  <a:off x="3409" y="3558"/>
                  <a:ext cx="27" cy="29"/>
                </a:xfrm>
                <a:prstGeom prst="line">
                  <a:avLst/>
                </a:prstGeom>
                <a:noFill/>
                <a:ln w="7938">
                  <a:solidFill>
                    <a:srgbClr val="00FFFF"/>
                  </a:solidFill>
                  <a:round/>
                  <a:headEnd/>
                  <a:tailEnd/>
                </a:ln>
              </p:spPr>
              <p:txBody>
                <a:bodyPr/>
                <a:lstStyle/>
                <a:p>
                  <a:endParaRPr lang="en-GB"/>
                </a:p>
              </p:txBody>
            </p:sp>
            <p:sp>
              <p:nvSpPr>
                <p:cNvPr id="28342" name="Line 698"/>
                <p:cNvSpPr>
                  <a:spLocks noChangeShapeType="1"/>
                </p:cNvSpPr>
                <p:nvPr/>
              </p:nvSpPr>
              <p:spPr bwMode="auto">
                <a:xfrm flipH="1">
                  <a:off x="3382" y="3558"/>
                  <a:ext cx="27" cy="29"/>
                </a:xfrm>
                <a:prstGeom prst="line">
                  <a:avLst/>
                </a:prstGeom>
                <a:noFill/>
                <a:ln w="7938">
                  <a:solidFill>
                    <a:srgbClr val="00FFFF"/>
                  </a:solidFill>
                  <a:round/>
                  <a:headEnd/>
                  <a:tailEnd/>
                </a:ln>
              </p:spPr>
              <p:txBody>
                <a:bodyPr/>
                <a:lstStyle/>
                <a:p>
                  <a:endParaRPr lang="en-GB"/>
                </a:p>
              </p:txBody>
            </p:sp>
            <p:sp>
              <p:nvSpPr>
                <p:cNvPr id="28343" name="Line 699"/>
                <p:cNvSpPr>
                  <a:spLocks noChangeShapeType="1"/>
                </p:cNvSpPr>
                <p:nvPr/>
              </p:nvSpPr>
              <p:spPr bwMode="auto">
                <a:xfrm flipV="1">
                  <a:off x="3409" y="3529"/>
                  <a:ext cx="27" cy="29"/>
                </a:xfrm>
                <a:prstGeom prst="line">
                  <a:avLst/>
                </a:prstGeom>
                <a:noFill/>
                <a:ln w="7938">
                  <a:solidFill>
                    <a:srgbClr val="00FFFF"/>
                  </a:solidFill>
                  <a:round/>
                  <a:headEnd/>
                  <a:tailEnd/>
                </a:ln>
              </p:spPr>
              <p:txBody>
                <a:bodyPr/>
                <a:lstStyle/>
                <a:p>
                  <a:endParaRPr lang="en-GB"/>
                </a:p>
              </p:txBody>
            </p:sp>
            <p:sp>
              <p:nvSpPr>
                <p:cNvPr id="28344" name="Rectangle 700"/>
                <p:cNvSpPr>
                  <a:spLocks noChangeArrowheads="1"/>
                </p:cNvSpPr>
                <p:nvPr/>
              </p:nvSpPr>
              <p:spPr bwMode="auto">
                <a:xfrm>
                  <a:off x="3425" y="3541"/>
                  <a:ext cx="71" cy="74"/>
                </a:xfrm>
                <a:prstGeom prst="rect">
                  <a:avLst/>
                </a:prstGeom>
                <a:noFill/>
                <a:ln w="9525">
                  <a:noFill/>
                  <a:miter lim="800000"/>
                  <a:headEnd/>
                  <a:tailEnd/>
                </a:ln>
              </p:spPr>
              <p:txBody>
                <a:bodyPr/>
                <a:lstStyle/>
                <a:p>
                  <a:endParaRPr lang="en-US"/>
                </a:p>
              </p:txBody>
            </p:sp>
            <p:sp>
              <p:nvSpPr>
                <p:cNvPr id="28345" name="Line 701"/>
                <p:cNvSpPr>
                  <a:spLocks noChangeShapeType="1"/>
                </p:cNvSpPr>
                <p:nvPr/>
              </p:nvSpPr>
              <p:spPr bwMode="auto">
                <a:xfrm flipH="1" flipV="1">
                  <a:off x="3431" y="3546"/>
                  <a:ext cx="27" cy="29"/>
                </a:xfrm>
                <a:prstGeom prst="line">
                  <a:avLst/>
                </a:prstGeom>
                <a:noFill/>
                <a:ln w="7938">
                  <a:solidFill>
                    <a:srgbClr val="00FFFF"/>
                  </a:solidFill>
                  <a:round/>
                  <a:headEnd/>
                  <a:tailEnd/>
                </a:ln>
              </p:spPr>
              <p:txBody>
                <a:bodyPr/>
                <a:lstStyle/>
                <a:p>
                  <a:endParaRPr lang="en-GB"/>
                </a:p>
              </p:txBody>
            </p:sp>
            <p:sp>
              <p:nvSpPr>
                <p:cNvPr id="28346" name="Line 702"/>
                <p:cNvSpPr>
                  <a:spLocks noChangeShapeType="1"/>
                </p:cNvSpPr>
                <p:nvPr/>
              </p:nvSpPr>
              <p:spPr bwMode="auto">
                <a:xfrm>
                  <a:off x="3458" y="3575"/>
                  <a:ext cx="27" cy="29"/>
                </a:xfrm>
                <a:prstGeom prst="line">
                  <a:avLst/>
                </a:prstGeom>
                <a:noFill/>
                <a:ln w="7938">
                  <a:solidFill>
                    <a:srgbClr val="00FFFF"/>
                  </a:solidFill>
                  <a:round/>
                  <a:headEnd/>
                  <a:tailEnd/>
                </a:ln>
              </p:spPr>
              <p:txBody>
                <a:bodyPr/>
                <a:lstStyle/>
                <a:p>
                  <a:endParaRPr lang="en-GB"/>
                </a:p>
              </p:txBody>
            </p:sp>
            <p:sp>
              <p:nvSpPr>
                <p:cNvPr id="28347" name="Line 703"/>
                <p:cNvSpPr>
                  <a:spLocks noChangeShapeType="1"/>
                </p:cNvSpPr>
                <p:nvPr/>
              </p:nvSpPr>
              <p:spPr bwMode="auto">
                <a:xfrm flipH="1">
                  <a:off x="3431" y="3575"/>
                  <a:ext cx="27" cy="29"/>
                </a:xfrm>
                <a:prstGeom prst="line">
                  <a:avLst/>
                </a:prstGeom>
                <a:noFill/>
                <a:ln w="7938">
                  <a:solidFill>
                    <a:srgbClr val="00FFFF"/>
                  </a:solidFill>
                  <a:round/>
                  <a:headEnd/>
                  <a:tailEnd/>
                </a:ln>
              </p:spPr>
              <p:txBody>
                <a:bodyPr/>
                <a:lstStyle/>
                <a:p>
                  <a:endParaRPr lang="en-GB"/>
                </a:p>
              </p:txBody>
            </p:sp>
            <p:sp>
              <p:nvSpPr>
                <p:cNvPr id="28348" name="Line 704"/>
                <p:cNvSpPr>
                  <a:spLocks noChangeShapeType="1"/>
                </p:cNvSpPr>
                <p:nvPr/>
              </p:nvSpPr>
              <p:spPr bwMode="auto">
                <a:xfrm flipV="1">
                  <a:off x="3458" y="3546"/>
                  <a:ext cx="27" cy="29"/>
                </a:xfrm>
                <a:prstGeom prst="line">
                  <a:avLst/>
                </a:prstGeom>
                <a:noFill/>
                <a:ln w="7938">
                  <a:solidFill>
                    <a:srgbClr val="00FFFF"/>
                  </a:solidFill>
                  <a:round/>
                  <a:headEnd/>
                  <a:tailEnd/>
                </a:ln>
              </p:spPr>
              <p:txBody>
                <a:bodyPr/>
                <a:lstStyle/>
                <a:p>
                  <a:endParaRPr lang="en-GB"/>
                </a:p>
              </p:txBody>
            </p:sp>
            <p:sp>
              <p:nvSpPr>
                <p:cNvPr id="28349" name="Rectangle 705"/>
                <p:cNvSpPr>
                  <a:spLocks noChangeArrowheads="1"/>
                </p:cNvSpPr>
                <p:nvPr/>
              </p:nvSpPr>
              <p:spPr bwMode="auto">
                <a:xfrm>
                  <a:off x="3480" y="3552"/>
                  <a:ext cx="71" cy="75"/>
                </a:xfrm>
                <a:prstGeom prst="rect">
                  <a:avLst/>
                </a:prstGeom>
                <a:noFill/>
                <a:ln w="9525">
                  <a:noFill/>
                  <a:miter lim="800000"/>
                  <a:headEnd/>
                  <a:tailEnd/>
                </a:ln>
              </p:spPr>
              <p:txBody>
                <a:bodyPr/>
                <a:lstStyle/>
                <a:p>
                  <a:endParaRPr lang="en-US"/>
                </a:p>
              </p:txBody>
            </p:sp>
            <p:sp>
              <p:nvSpPr>
                <p:cNvPr id="28350" name="Line 706"/>
                <p:cNvSpPr>
                  <a:spLocks noChangeShapeType="1"/>
                </p:cNvSpPr>
                <p:nvPr/>
              </p:nvSpPr>
              <p:spPr bwMode="auto">
                <a:xfrm flipH="1" flipV="1">
                  <a:off x="3485" y="3558"/>
                  <a:ext cx="28" cy="29"/>
                </a:xfrm>
                <a:prstGeom prst="line">
                  <a:avLst/>
                </a:prstGeom>
                <a:noFill/>
                <a:ln w="7938">
                  <a:solidFill>
                    <a:srgbClr val="00FFFF"/>
                  </a:solidFill>
                  <a:round/>
                  <a:headEnd/>
                  <a:tailEnd/>
                </a:ln>
              </p:spPr>
              <p:txBody>
                <a:bodyPr/>
                <a:lstStyle/>
                <a:p>
                  <a:endParaRPr lang="en-GB"/>
                </a:p>
              </p:txBody>
            </p:sp>
            <p:sp>
              <p:nvSpPr>
                <p:cNvPr id="28351" name="Line 707"/>
                <p:cNvSpPr>
                  <a:spLocks noChangeShapeType="1"/>
                </p:cNvSpPr>
                <p:nvPr/>
              </p:nvSpPr>
              <p:spPr bwMode="auto">
                <a:xfrm>
                  <a:off x="3513" y="3587"/>
                  <a:ext cx="27" cy="28"/>
                </a:xfrm>
                <a:prstGeom prst="line">
                  <a:avLst/>
                </a:prstGeom>
                <a:noFill/>
                <a:ln w="7938">
                  <a:solidFill>
                    <a:srgbClr val="00FFFF"/>
                  </a:solidFill>
                  <a:round/>
                  <a:headEnd/>
                  <a:tailEnd/>
                </a:ln>
              </p:spPr>
              <p:txBody>
                <a:bodyPr/>
                <a:lstStyle/>
                <a:p>
                  <a:endParaRPr lang="en-GB"/>
                </a:p>
              </p:txBody>
            </p:sp>
            <p:sp>
              <p:nvSpPr>
                <p:cNvPr id="28352" name="Line 708"/>
                <p:cNvSpPr>
                  <a:spLocks noChangeShapeType="1"/>
                </p:cNvSpPr>
                <p:nvPr/>
              </p:nvSpPr>
              <p:spPr bwMode="auto">
                <a:xfrm flipH="1">
                  <a:off x="3485" y="3587"/>
                  <a:ext cx="28" cy="28"/>
                </a:xfrm>
                <a:prstGeom prst="line">
                  <a:avLst/>
                </a:prstGeom>
                <a:noFill/>
                <a:ln w="7938">
                  <a:solidFill>
                    <a:srgbClr val="00FFFF"/>
                  </a:solidFill>
                  <a:round/>
                  <a:headEnd/>
                  <a:tailEnd/>
                </a:ln>
              </p:spPr>
              <p:txBody>
                <a:bodyPr/>
                <a:lstStyle/>
                <a:p>
                  <a:endParaRPr lang="en-GB"/>
                </a:p>
              </p:txBody>
            </p:sp>
            <p:sp>
              <p:nvSpPr>
                <p:cNvPr id="28353" name="Line 709"/>
                <p:cNvSpPr>
                  <a:spLocks noChangeShapeType="1"/>
                </p:cNvSpPr>
                <p:nvPr/>
              </p:nvSpPr>
              <p:spPr bwMode="auto">
                <a:xfrm flipV="1">
                  <a:off x="3513" y="3558"/>
                  <a:ext cx="27" cy="29"/>
                </a:xfrm>
                <a:prstGeom prst="line">
                  <a:avLst/>
                </a:prstGeom>
                <a:noFill/>
                <a:ln w="7938">
                  <a:solidFill>
                    <a:srgbClr val="00FFFF"/>
                  </a:solidFill>
                  <a:round/>
                  <a:headEnd/>
                  <a:tailEnd/>
                </a:ln>
              </p:spPr>
              <p:txBody>
                <a:bodyPr/>
                <a:lstStyle/>
                <a:p>
                  <a:endParaRPr lang="en-GB"/>
                </a:p>
              </p:txBody>
            </p:sp>
            <p:sp>
              <p:nvSpPr>
                <p:cNvPr id="28354" name="Rectangle 710"/>
                <p:cNvSpPr>
                  <a:spLocks noChangeArrowheads="1"/>
                </p:cNvSpPr>
                <p:nvPr/>
              </p:nvSpPr>
              <p:spPr bwMode="auto">
                <a:xfrm>
                  <a:off x="3534" y="3564"/>
                  <a:ext cx="71" cy="74"/>
                </a:xfrm>
                <a:prstGeom prst="rect">
                  <a:avLst/>
                </a:prstGeom>
                <a:noFill/>
                <a:ln w="9525">
                  <a:noFill/>
                  <a:miter lim="800000"/>
                  <a:headEnd/>
                  <a:tailEnd/>
                </a:ln>
              </p:spPr>
              <p:txBody>
                <a:bodyPr/>
                <a:lstStyle/>
                <a:p>
                  <a:endParaRPr lang="en-US"/>
                </a:p>
              </p:txBody>
            </p:sp>
            <p:sp>
              <p:nvSpPr>
                <p:cNvPr id="28355" name="Line 711"/>
                <p:cNvSpPr>
                  <a:spLocks noChangeShapeType="1"/>
                </p:cNvSpPr>
                <p:nvPr/>
              </p:nvSpPr>
              <p:spPr bwMode="auto">
                <a:xfrm flipH="1" flipV="1">
                  <a:off x="3540" y="3569"/>
                  <a:ext cx="27" cy="29"/>
                </a:xfrm>
                <a:prstGeom prst="line">
                  <a:avLst/>
                </a:prstGeom>
                <a:noFill/>
                <a:ln w="7938">
                  <a:solidFill>
                    <a:srgbClr val="00FFFF"/>
                  </a:solidFill>
                  <a:round/>
                  <a:headEnd/>
                  <a:tailEnd/>
                </a:ln>
              </p:spPr>
              <p:txBody>
                <a:bodyPr/>
                <a:lstStyle/>
                <a:p>
                  <a:endParaRPr lang="en-GB"/>
                </a:p>
              </p:txBody>
            </p:sp>
            <p:sp>
              <p:nvSpPr>
                <p:cNvPr id="28356" name="Line 712"/>
                <p:cNvSpPr>
                  <a:spLocks noChangeShapeType="1"/>
                </p:cNvSpPr>
                <p:nvPr/>
              </p:nvSpPr>
              <p:spPr bwMode="auto">
                <a:xfrm>
                  <a:off x="3567" y="3598"/>
                  <a:ext cx="27" cy="29"/>
                </a:xfrm>
                <a:prstGeom prst="line">
                  <a:avLst/>
                </a:prstGeom>
                <a:noFill/>
                <a:ln w="7938">
                  <a:solidFill>
                    <a:srgbClr val="00FFFF"/>
                  </a:solidFill>
                  <a:round/>
                  <a:headEnd/>
                  <a:tailEnd/>
                </a:ln>
              </p:spPr>
              <p:txBody>
                <a:bodyPr/>
                <a:lstStyle/>
                <a:p>
                  <a:endParaRPr lang="en-GB"/>
                </a:p>
              </p:txBody>
            </p:sp>
            <p:sp>
              <p:nvSpPr>
                <p:cNvPr id="28357" name="Line 713"/>
                <p:cNvSpPr>
                  <a:spLocks noChangeShapeType="1"/>
                </p:cNvSpPr>
                <p:nvPr/>
              </p:nvSpPr>
              <p:spPr bwMode="auto">
                <a:xfrm flipH="1">
                  <a:off x="3540" y="3598"/>
                  <a:ext cx="27" cy="29"/>
                </a:xfrm>
                <a:prstGeom prst="line">
                  <a:avLst/>
                </a:prstGeom>
                <a:noFill/>
                <a:ln w="7938">
                  <a:solidFill>
                    <a:srgbClr val="00FFFF"/>
                  </a:solidFill>
                  <a:round/>
                  <a:headEnd/>
                  <a:tailEnd/>
                </a:ln>
              </p:spPr>
              <p:txBody>
                <a:bodyPr/>
                <a:lstStyle/>
                <a:p>
                  <a:endParaRPr lang="en-GB"/>
                </a:p>
              </p:txBody>
            </p:sp>
            <p:sp>
              <p:nvSpPr>
                <p:cNvPr id="28358" name="Line 714"/>
                <p:cNvSpPr>
                  <a:spLocks noChangeShapeType="1"/>
                </p:cNvSpPr>
                <p:nvPr/>
              </p:nvSpPr>
              <p:spPr bwMode="auto">
                <a:xfrm flipV="1">
                  <a:off x="3567" y="3569"/>
                  <a:ext cx="27" cy="29"/>
                </a:xfrm>
                <a:prstGeom prst="line">
                  <a:avLst/>
                </a:prstGeom>
                <a:noFill/>
                <a:ln w="7938">
                  <a:solidFill>
                    <a:srgbClr val="00FFFF"/>
                  </a:solidFill>
                  <a:round/>
                  <a:headEnd/>
                  <a:tailEnd/>
                </a:ln>
              </p:spPr>
              <p:txBody>
                <a:bodyPr/>
                <a:lstStyle/>
                <a:p>
                  <a:endParaRPr lang="en-GB"/>
                </a:p>
              </p:txBody>
            </p:sp>
            <p:sp>
              <p:nvSpPr>
                <p:cNvPr id="28359" name="Rectangle 715"/>
                <p:cNvSpPr>
                  <a:spLocks noChangeArrowheads="1"/>
                </p:cNvSpPr>
                <p:nvPr/>
              </p:nvSpPr>
              <p:spPr bwMode="auto">
                <a:xfrm>
                  <a:off x="3583" y="3569"/>
                  <a:ext cx="71" cy="75"/>
                </a:xfrm>
                <a:prstGeom prst="rect">
                  <a:avLst/>
                </a:prstGeom>
                <a:noFill/>
                <a:ln w="9525">
                  <a:noFill/>
                  <a:miter lim="800000"/>
                  <a:headEnd/>
                  <a:tailEnd/>
                </a:ln>
              </p:spPr>
              <p:txBody>
                <a:bodyPr/>
                <a:lstStyle/>
                <a:p>
                  <a:endParaRPr lang="en-US"/>
                </a:p>
              </p:txBody>
            </p:sp>
            <p:sp>
              <p:nvSpPr>
                <p:cNvPr id="28360" name="Line 716"/>
                <p:cNvSpPr>
                  <a:spLocks noChangeShapeType="1"/>
                </p:cNvSpPr>
                <p:nvPr/>
              </p:nvSpPr>
              <p:spPr bwMode="auto">
                <a:xfrm flipH="1" flipV="1">
                  <a:off x="3589" y="3575"/>
                  <a:ext cx="27" cy="29"/>
                </a:xfrm>
                <a:prstGeom prst="line">
                  <a:avLst/>
                </a:prstGeom>
                <a:noFill/>
                <a:ln w="7938">
                  <a:solidFill>
                    <a:srgbClr val="00FFFF"/>
                  </a:solidFill>
                  <a:round/>
                  <a:headEnd/>
                  <a:tailEnd/>
                </a:ln>
              </p:spPr>
              <p:txBody>
                <a:bodyPr/>
                <a:lstStyle/>
                <a:p>
                  <a:endParaRPr lang="en-GB"/>
                </a:p>
              </p:txBody>
            </p:sp>
            <p:sp>
              <p:nvSpPr>
                <p:cNvPr id="28361" name="Line 717"/>
                <p:cNvSpPr>
                  <a:spLocks noChangeShapeType="1"/>
                </p:cNvSpPr>
                <p:nvPr/>
              </p:nvSpPr>
              <p:spPr bwMode="auto">
                <a:xfrm>
                  <a:off x="3616" y="3604"/>
                  <a:ext cx="27" cy="29"/>
                </a:xfrm>
                <a:prstGeom prst="line">
                  <a:avLst/>
                </a:prstGeom>
                <a:noFill/>
                <a:ln w="7938">
                  <a:solidFill>
                    <a:srgbClr val="00FFFF"/>
                  </a:solidFill>
                  <a:round/>
                  <a:headEnd/>
                  <a:tailEnd/>
                </a:ln>
              </p:spPr>
              <p:txBody>
                <a:bodyPr/>
                <a:lstStyle/>
                <a:p>
                  <a:endParaRPr lang="en-GB"/>
                </a:p>
              </p:txBody>
            </p:sp>
            <p:sp>
              <p:nvSpPr>
                <p:cNvPr id="28362" name="Line 718"/>
                <p:cNvSpPr>
                  <a:spLocks noChangeShapeType="1"/>
                </p:cNvSpPr>
                <p:nvPr/>
              </p:nvSpPr>
              <p:spPr bwMode="auto">
                <a:xfrm flipH="1">
                  <a:off x="3589" y="3604"/>
                  <a:ext cx="27" cy="29"/>
                </a:xfrm>
                <a:prstGeom prst="line">
                  <a:avLst/>
                </a:prstGeom>
                <a:noFill/>
                <a:ln w="7938">
                  <a:solidFill>
                    <a:srgbClr val="00FFFF"/>
                  </a:solidFill>
                  <a:round/>
                  <a:headEnd/>
                  <a:tailEnd/>
                </a:ln>
              </p:spPr>
              <p:txBody>
                <a:bodyPr/>
                <a:lstStyle/>
                <a:p>
                  <a:endParaRPr lang="en-GB"/>
                </a:p>
              </p:txBody>
            </p:sp>
            <p:sp>
              <p:nvSpPr>
                <p:cNvPr id="28363" name="Line 719"/>
                <p:cNvSpPr>
                  <a:spLocks noChangeShapeType="1"/>
                </p:cNvSpPr>
                <p:nvPr/>
              </p:nvSpPr>
              <p:spPr bwMode="auto">
                <a:xfrm flipV="1">
                  <a:off x="3616" y="3575"/>
                  <a:ext cx="27" cy="29"/>
                </a:xfrm>
                <a:prstGeom prst="line">
                  <a:avLst/>
                </a:prstGeom>
                <a:noFill/>
                <a:ln w="7938">
                  <a:solidFill>
                    <a:srgbClr val="00FFFF"/>
                  </a:solidFill>
                  <a:round/>
                  <a:headEnd/>
                  <a:tailEnd/>
                </a:ln>
              </p:spPr>
              <p:txBody>
                <a:bodyPr/>
                <a:lstStyle/>
                <a:p>
                  <a:endParaRPr lang="en-GB"/>
                </a:p>
              </p:txBody>
            </p:sp>
            <p:sp>
              <p:nvSpPr>
                <p:cNvPr id="28364" name="Rectangle 720"/>
                <p:cNvSpPr>
                  <a:spLocks noChangeArrowheads="1"/>
                </p:cNvSpPr>
                <p:nvPr/>
              </p:nvSpPr>
              <p:spPr bwMode="auto">
                <a:xfrm>
                  <a:off x="3638" y="3575"/>
                  <a:ext cx="70" cy="75"/>
                </a:xfrm>
                <a:prstGeom prst="rect">
                  <a:avLst/>
                </a:prstGeom>
                <a:noFill/>
                <a:ln w="9525">
                  <a:noFill/>
                  <a:miter lim="800000"/>
                  <a:headEnd/>
                  <a:tailEnd/>
                </a:ln>
              </p:spPr>
              <p:txBody>
                <a:bodyPr/>
                <a:lstStyle/>
                <a:p>
                  <a:endParaRPr lang="en-US"/>
                </a:p>
              </p:txBody>
            </p:sp>
            <p:sp>
              <p:nvSpPr>
                <p:cNvPr id="28365" name="Line 721"/>
                <p:cNvSpPr>
                  <a:spLocks noChangeShapeType="1"/>
                </p:cNvSpPr>
                <p:nvPr/>
              </p:nvSpPr>
              <p:spPr bwMode="auto">
                <a:xfrm flipH="1" flipV="1">
                  <a:off x="3643" y="3581"/>
                  <a:ext cx="27" cy="29"/>
                </a:xfrm>
                <a:prstGeom prst="line">
                  <a:avLst/>
                </a:prstGeom>
                <a:noFill/>
                <a:ln w="7938">
                  <a:solidFill>
                    <a:srgbClr val="00FFFF"/>
                  </a:solidFill>
                  <a:round/>
                  <a:headEnd/>
                  <a:tailEnd/>
                </a:ln>
              </p:spPr>
              <p:txBody>
                <a:bodyPr/>
                <a:lstStyle/>
                <a:p>
                  <a:endParaRPr lang="en-GB"/>
                </a:p>
              </p:txBody>
            </p:sp>
            <p:sp>
              <p:nvSpPr>
                <p:cNvPr id="28366" name="Line 722"/>
                <p:cNvSpPr>
                  <a:spLocks noChangeShapeType="1"/>
                </p:cNvSpPr>
                <p:nvPr/>
              </p:nvSpPr>
              <p:spPr bwMode="auto">
                <a:xfrm>
                  <a:off x="3670" y="3610"/>
                  <a:ext cx="28" cy="28"/>
                </a:xfrm>
                <a:prstGeom prst="line">
                  <a:avLst/>
                </a:prstGeom>
                <a:noFill/>
                <a:ln w="7938">
                  <a:solidFill>
                    <a:srgbClr val="00FFFF"/>
                  </a:solidFill>
                  <a:round/>
                  <a:headEnd/>
                  <a:tailEnd/>
                </a:ln>
              </p:spPr>
              <p:txBody>
                <a:bodyPr/>
                <a:lstStyle/>
                <a:p>
                  <a:endParaRPr lang="en-GB"/>
                </a:p>
              </p:txBody>
            </p:sp>
            <p:sp>
              <p:nvSpPr>
                <p:cNvPr id="28367" name="Line 723"/>
                <p:cNvSpPr>
                  <a:spLocks noChangeShapeType="1"/>
                </p:cNvSpPr>
                <p:nvPr/>
              </p:nvSpPr>
              <p:spPr bwMode="auto">
                <a:xfrm flipH="1">
                  <a:off x="3643" y="3610"/>
                  <a:ext cx="27" cy="28"/>
                </a:xfrm>
                <a:prstGeom prst="line">
                  <a:avLst/>
                </a:prstGeom>
                <a:noFill/>
                <a:ln w="7938">
                  <a:solidFill>
                    <a:srgbClr val="00FFFF"/>
                  </a:solidFill>
                  <a:round/>
                  <a:headEnd/>
                  <a:tailEnd/>
                </a:ln>
              </p:spPr>
              <p:txBody>
                <a:bodyPr/>
                <a:lstStyle/>
                <a:p>
                  <a:endParaRPr lang="en-GB"/>
                </a:p>
              </p:txBody>
            </p:sp>
            <p:sp>
              <p:nvSpPr>
                <p:cNvPr id="28368" name="Line 724"/>
                <p:cNvSpPr>
                  <a:spLocks noChangeShapeType="1"/>
                </p:cNvSpPr>
                <p:nvPr/>
              </p:nvSpPr>
              <p:spPr bwMode="auto">
                <a:xfrm flipV="1">
                  <a:off x="3670" y="3581"/>
                  <a:ext cx="28" cy="29"/>
                </a:xfrm>
                <a:prstGeom prst="line">
                  <a:avLst/>
                </a:prstGeom>
                <a:noFill/>
                <a:ln w="7938">
                  <a:solidFill>
                    <a:srgbClr val="00FFFF"/>
                  </a:solidFill>
                  <a:round/>
                  <a:headEnd/>
                  <a:tailEnd/>
                </a:ln>
              </p:spPr>
              <p:txBody>
                <a:bodyPr/>
                <a:lstStyle/>
                <a:p>
                  <a:endParaRPr lang="en-GB"/>
                </a:p>
              </p:txBody>
            </p:sp>
            <p:sp>
              <p:nvSpPr>
                <p:cNvPr id="28369" name="Rectangle 725"/>
                <p:cNvSpPr>
                  <a:spLocks noChangeArrowheads="1"/>
                </p:cNvSpPr>
                <p:nvPr/>
              </p:nvSpPr>
              <p:spPr bwMode="auto">
                <a:xfrm>
                  <a:off x="3692" y="3581"/>
                  <a:ext cx="71" cy="75"/>
                </a:xfrm>
                <a:prstGeom prst="rect">
                  <a:avLst/>
                </a:prstGeom>
                <a:noFill/>
                <a:ln w="9525">
                  <a:noFill/>
                  <a:miter lim="800000"/>
                  <a:headEnd/>
                  <a:tailEnd/>
                </a:ln>
              </p:spPr>
              <p:txBody>
                <a:bodyPr/>
                <a:lstStyle/>
                <a:p>
                  <a:endParaRPr lang="en-US"/>
                </a:p>
              </p:txBody>
            </p:sp>
            <p:sp>
              <p:nvSpPr>
                <p:cNvPr id="28370" name="Line 726"/>
                <p:cNvSpPr>
                  <a:spLocks noChangeShapeType="1"/>
                </p:cNvSpPr>
                <p:nvPr/>
              </p:nvSpPr>
              <p:spPr bwMode="auto">
                <a:xfrm flipH="1" flipV="1">
                  <a:off x="3698" y="3587"/>
                  <a:ext cx="27" cy="28"/>
                </a:xfrm>
                <a:prstGeom prst="line">
                  <a:avLst/>
                </a:prstGeom>
                <a:noFill/>
                <a:ln w="7938">
                  <a:solidFill>
                    <a:srgbClr val="00FFFF"/>
                  </a:solidFill>
                  <a:round/>
                  <a:headEnd/>
                  <a:tailEnd/>
                </a:ln>
              </p:spPr>
              <p:txBody>
                <a:bodyPr/>
                <a:lstStyle/>
                <a:p>
                  <a:endParaRPr lang="en-GB"/>
                </a:p>
              </p:txBody>
            </p:sp>
            <p:sp>
              <p:nvSpPr>
                <p:cNvPr id="28371" name="Line 727"/>
                <p:cNvSpPr>
                  <a:spLocks noChangeShapeType="1"/>
                </p:cNvSpPr>
                <p:nvPr/>
              </p:nvSpPr>
              <p:spPr bwMode="auto">
                <a:xfrm>
                  <a:off x="3725" y="3615"/>
                  <a:ext cx="27" cy="29"/>
                </a:xfrm>
                <a:prstGeom prst="line">
                  <a:avLst/>
                </a:prstGeom>
                <a:noFill/>
                <a:ln w="7938">
                  <a:solidFill>
                    <a:srgbClr val="00FFFF"/>
                  </a:solidFill>
                  <a:round/>
                  <a:headEnd/>
                  <a:tailEnd/>
                </a:ln>
              </p:spPr>
              <p:txBody>
                <a:bodyPr/>
                <a:lstStyle/>
                <a:p>
                  <a:endParaRPr lang="en-GB"/>
                </a:p>
              </p:txBody>
            </p:sp>
            <p:sp>
              <p:nvSpPr>
                <p:cNvPr id="28372" name="Line 728"/>
                <p:cNvSpPr>
                  <a:spLocks noChangeShapeType="1"/>
                </p:cNvSpPr>
                <p:nvPr/>
              </p:nvSpPr>
              <p:spPr bwMode="auto">
                <a:xfrm flipH="1">
                  <a:off x="3698" y="3615"/>
                  <a:ext cx="27" cy="29"/>
                </a:xfrm>
                <a:prstGeom prst="line">
                  <a:avLst/>
                </a:prstGeom>
                <a:noFill/>
                <a:ln w="7938">
                  <a:solidFill>
                    <a:srgbClr val="00FFFF"/>
                  </a:solidFill>
                  <a:round/>
                  <a:headEnd/>
                  <a:tailEnd/>
                </a:ln>
              </p:spPr>
              <p:txBody>
                <a:bodyPr/>
                <a:lstStyle/>
                <a:p>
                  <a:endParaRPr lang="en-GB"/>
                </a:p>
              </p:txBody>
            </p:sp>
            <p:sp>
              <p:nvSpPr>
                <p:cNvPr id="28373" name="Line 729"/>
                <p:cNvSpPr>
                  <a:spLocks noChangeShapeType="1"/>
                </p:cNvSpPr>
                <p:nvPr/>
              </p:nvSpPr>
              <p:spPr bwMode="auto">
                <a:xfrm flipV="1">
                  <a:off x="3725" y="3587"/>
                  <a:ext cx="27" cy="28"/>
                </a:xfrm>
                <a:prstGeom prst="line">
                  <a:avLst/>
                </a:prstGeom>
                <a:noFill/>
                <a:ln w="7938">
                  <a:solidFill>
                    <a:srgbClr val="00FFFF"/>
                  </a:solidFill>
                  <a:round/>
                  <a:headEnd/>
                  <a:tailEnd/>
                </a:ln>
              </p:spPr>
              <p:txBody>
                <a:bodyPr/>
                <a:lstStyle/>
                <a:p>
                  <a:endParaRPr lang="en-GB"/>
                </a:p>
              </p:txBody>
            </p:sp>
            <p:sp>
              <p:nvSpPr>
                <p:cNvPr id="28374" name="Rectangle 730"/>
                <p:cNvSpPr>
                  <a:spLocks noChangeArrowheads="1"/>
                </p:cNvSpPr>
                <p:nvPr/>
              </p:nvSpPr>
              <p:spPr bwMode="auto">
                <a:xfrm>
                  <a:off x="3741" y="3581"/>
                  <a:ext cx="71" cy="75"/>
                </a:xfrm>
                <a:prstGeom prst="rect">
                  <a:avLst/>
                </a:prstGeom>
                <a:noFill/>
                <a:ln w="9525">
                  <a:noFill/>
                  <a:miter lim="800000"/>
                  <a:headEnd/>
                  <a:tailEnd/>
                </a:ln>
              </p:spPr>
              <p:txBody>
                <a:bodyPr/>
                <a:lstStyle/>
                <a:p>
                  <a:endParaRPr lang="en-US"/>
                </a:p>
              </p:txBody>
            </p:sp>
            <p:sp>
              <p:nvSpPr>
                <p:cNvPr id="28375" name="Line 731"/>
                <p:cNvSpPr>
                  <a:spLocks noChangeShapeType="1"/>
                </p:cNvSpPr>
                <p:nvPr/>
              </p:nvSpPr>
              <p:spPr bwMode="auto">
                <a:xfrm flipH="1" flipV="1">
                  <a:off x="3746" y="3587"/>
                  <a:ext cx="28" cy="28"/>
                </a:xfrm>
                <a:prstGeom prst="line">
                  <a:avLst/>
                </a:prstGeom>
                <a:noFill/>
                <a:ln w="7938">
                  <a:solidFill>
                    <a:srgbClr val="00FFFF"/>
                  </a:solidFill>
                  <a:round/>
                  <a:headEnd/>
                  <a:tailEnd/>
                </a:ln>
              </p:spPr>
              <p:txBody>
                <a:bodyPr/>
                <a:lstStyle/>
                <a:p>
                  <a:endParaRPr lang="en-GB"/>
                </a:p>
              </p:txBody>
            </p:sp>
            <p:sp>
              <p:nvSpPr>
                <p:cNvPr id="28376" name="Line 732"/>
                <p:cNvSpPr>
                  <a:spLocks noChangeShapeType="1"/>
                </p:cNvSpPr>
                <p:nvPr/>
              </p:nvSpPr>
              <p:spPr bwMode="auto">
                <a:xfrm>
                  <a:off x="3774" y="3615"/>
                  <a:ext cx="27" cy="29"/>
                </a:xfrm>
                <a:prstGeom prst="line">
                  <a:avLst/>
                </a:prstGeom>
                <a:noFill/>
                <a:ln w="7938">
                  <a:solidFill>
                    <a:srgbClr val="00FFFF"/>
                  </a:solidFill>
                  <a:round/>
                  <a:headEnd/>
                  <a:tailEnd/>
                </a:ln>
              </p:spPr>
              <p:txBody>
                <a:bodyPr/>
                <a:lstStyle/>
                <a:p>
                  <a:endParaRPr lang="en-GB"/>
                </a:p>
              </p:txBody>
            </p:sp>
            <p:sp>
              <p:nvSpPr>
                <p:cNvPr id="28377" name="Line 733"/>
                <p:cNvSpPr>
                  <a:spLocks noChangeShapeType="1"/>
                </p:cNvSpPr>
                <p:nvPr/>
              </p:nvSpPr>
              <p:spPr bwMode="auto">
                <a:xfrm flipH="1">
                  <a:off x="3746" y="3615"/>
                  <a:ext cx="28" cy="29"/>
                </a:xfrm>
                <a:prstGeom prst="line">
                  <a:avLst/>
                </a:prstGeom>
                <a:noFill/>
                <a:ln w="7938">
                  <a:solidFill>
                    <a:srgbClr val="00FFFF"/>
                  </a:solidFill>
                  <a:round/>
                  <a:headEnd/>
                  <a:tailEnd/>
                </a:ln>
              </p:spPr>
              <p:txBody>
                <a:bodyPr/>
                <a:lstStyle/>
                <a:p>
                  <a:endParaRPr lang="en-GB"/>
                </a:p>
              </p:txBody>
            </p:sp>
            <p:sp>
              <p:nvSpPr>
                <p:cNvPr id="28378" name="Line 734"/>
                <p:cNvSpPr>
                  <a:spLocks noChangeShapeType="1"/>
                </p:cNvSpPr>
                <p:nvPr/>
              </p:nvSpPr>
              <p:spPr bwMode="auto">
                <a:xfrm flipV="1">
                  <a:off x="3774" y="3587"/>
                  <a:ext cx="27" cy="28"/>
                </a:xfrm>
                <a:prstGeom prst="line">
                  <a:avLst/>
                </a:prstGeom>
                <a:noFill/>
                <a:ln w="7938">
                  <a:solidFill>
                    <a:srgbClr val="00FFFF"/>
                  </a:solidFill>
                  <a:round/>
                  <a:headEnd/>
                  <a:tailEnd/>
                </a:ln>
              </p:spPr>
              <p:txBody>
                <a:bodyPr/>
                <a:lstStyle/>
                <a:p>
                  <a:endParaRPr lang="en-GB"/>
                </a:p>
              </p:txBody>
            </p:sp>
            <p:sp>
              <p:nvSpPr>
                <p:cNvPr id="28379" name="Rectangle 735"/>
                <p:cNvSpPr>
                  <a:spLocks noChangeArrowheads="1"/>
                </p:cNvSpPr>
                <p:nvPr/>
              </p:nvSpPr>
              <p:spPr bwMode="auto">
                <a:xfrm>
                  <a:off x="3795" y="3581"/>
                  <a:ext cx="71" cy="75"/>
                </a:xfrm>
                <a:prstGeom prst="rect">
                  <a:avLst/>
                </a:prstGeom>
                <a:noFill/>
                <a:ln w="9525">
                  <a:noFill/>
                  <a:miter lim="800000"/>
                  <a:headEnd/>
                  <a:tailEnd/>
                </a:ln>
              </p:spPr>
              <p:txBody>
                <a:bodyPr/>
                <a:lstStyle/>
                <a:p>
                  <a:endParaRPr lang="en-US"/>
                </a:p>
              </p:txBody>
            </p:sp>
            <p:sp>
              <p:nvSpPr>
                <p:cNvPr id="28380" name="Line 736"/>
                <p:cNvSpPr>
                  <a:spLocks noChangeShapeType="1"/>
                </p:cNvSpPr>
                <p:nvPr/>
              </p:nvSpPr>
              <p:spPr bwMode="auto">
                <a:xfrm flipH="1" flipV="1">
                  <a:off x="3801" y="3587"/>
                  <a:ext cx="27" cy="28"/>
                </a:xfrm>
                <a:prstGeom prst="line">
                  <a:avLst/>
                </a:prstGeom>
                <a:noFill/>
                <a:ln w="7938">
                  <a:solidFill>
                    <a:srgbClr val="00FFFF"/>
                  </a:solidFill>
                  <a:round/>
                  <a:headEnd/>
                  <a:tailEnd/>
                </a:ln>
              </p:spPr>
              <p:txBody>
                <a:bodyPr/>
                <a:lstStyle/>
                <a:p>
                  <a:endParaRPr lang="en-GB"/>
                </a:p>
              </p:txBody>
            </p:sp>
            <p:sp>
              <p:nvSpPr>
                <p:cNvPr id="28381" name="Line 737"/>
                <p:cNvSpPr>
                  <a:spLocks noChangeShapeType="1"/>
                </p:cNvSpPr>
                <p:nvPr/>
              </p:nvSpPr>
              <p:spPr bwMode="auto">
                <a:xfrm>
                  <a:off x="3828" y="3615"/>
                  <a:ext cx="27" cy="29"/>
                </a:xfrm>
                <a:prstGeom prst="line">
                  <a:avLst/>
                </a:prstGeom>
                <a:noFill/>
                <a:ln w="7938">
                  <a:solidFill>
                    <a:srgbClr val="00FFFF"/>
                  </a:solidFill>
                  <a:round/>
                  <a:headEnd/>
                  <a:tailEnd/>
                </a:ln>
              </p:spPr>
              <p:txBody>
                <a:bodyPr/>
                <a:lstStyle/>
                <a:p>
                  <a:endParaRPr lang="en-GB"/>
                </a:p>
              </p:txBody>
            </p:sp>
            <p:sp>
              <p:nvSpPr>
                <p:cNvPr id="28382" name="Line 738"/>
                <p:cNvSpPr>
                  <a:spLocks noChangeShapeType="1"/>
                </p:cNvSpPr>
                <p:nvPr/>
              </p:nvSpPr>
              <p:spPr bwMode="auto">
                <a:xfrm flipH="1">
                  <a:off x="3801" y="3615"/>
                  <a:ext cx="27" cy="29"/>
                </a:xfrm>
                <a:prstGeom prst="line">
                  <a:avLst/>
                </a:prstGeom>
                <a:noFill/>
                <a:ln w="7938">
                  <a:solidFill>
                    <a:srgbClr val="00FFFF"/>
                  </a:solidFill>
                  <a:round/>
                  <a:headEnd/>
                  <a:tailEnd/>
                </a:ln>
              </p:spPr>
              <p:txBody>
                <a:bodyPr/>
                <a:lstStyle/>
                <a:p>
                  <a:endParaRPr lang="en-GB"/>
                </a:p>
              </p:txBody>
            </p:sp>
            <p:sp>
              <p:nvSpPr>
                <p:cNvPr id="28383" name="Line 739"/>
                <p:cNvSpPr>
                  <a:spLocks noChangeShapeType="1"/>
                </p:cNvSpPr>
                <p:nvPr/>
              </p:nvSpPr>
              <p:spPr bwMode="auto">
                <a:xfrm flipV="1">
                  <a:off x="3828" y="3587"/>
                  <a:ext cx="27" cy="28"/>
                </a:xfrm>
                <a:prstGeom prst="line">
                  <a:avLst/>
                </a:prstGeom>
                <a:noFill/>
                <a:ln w="7938">
                  <a:solidFill>
                    <a:srgbClr val="00FFFF"/>
                  </a:solidFill>
                  <a:round/>
                  <a:headEnd/>
                  <a:tailEnd/>
                </a:ln>
              </p:spPr>
              <p:txBody>
                <a:bodyPr/>
                <a:lstStyle/>
                <a:p>
                  <a:endParaRPr lang="en-GB"/>
                </a:p>
              </p:txBody>
            </p:sp>
            <p:sp>
              <p:nvSpPr>
                <p:cNvPr id="28384" name="Rectangle 740"/>
                <p:cNvSpPr>
                  <a:spLocks noChangeArrowheads="1"/>
                </p:cNvSpPr>
                <p:nvPr/>
              </p:nvSpPr>
              <p:spPr bwMode="auto">
                <a:xfrm>
                  <a:off x="3850" y="3587"/>
                  <a:ext cx="71" cy="74"/>
                </a:xfrm>
                <a:prstGeom prst="rect">
                  <a:avLst/>
                </a:prstGeom>
                <a:noFill/>
                <a:ln w="9525">
                  <a:noFill/>
                  <a:miter lim="800000"/>
                  <a:headEnd/>
                  <a:tailEnd/>
                </a:ln>
              </p:spPr>
              <p:txBody>
                <a:bodyPr/>
                <a:lstStyle/>
                <a:p>
                  <a:endParaRPr lang="en-US"/>
                </a:p>
              </p:txBody>
            </p:sp>
            <p:sp>
              <p:nvSpPr>
                <p:cNvPr id="28385" name="Line 741"/>
                <p:cNvSpPr>
                  <a:spLocks noChangeShapeType="1"/>
                </p:cNvSpPr>
                <p:nvPr/>
              </p:nvSpPr>
              <p:spPr bwMode="auto">
                <a:xfrm flipH="1" flipV="1">
                  <a:off x="3855" y="3592"/>
                  <a:ext cx="28" cy="29"/>
                </a:xfrm>
                <a:prstGeom prst="line">
                  <a:avLst/>
                </a:prstGeom>
                <a:noFill/>
                <a:ln w="7938">
                  <a:solidFill>
                    <a:srgbClr val="00FFFF"/>
                  </a:solidFill>
                  <a:round/>
                  <a:headEnd/>
                  <a:tailEnd/>
                </a:ln>
              </p:spPr>
              <p:txBody>
                <a:bodyPr/>
                <a:lstStyle/>
                <a:p>
                  <a:endParaRPr lang="en-GB"/>
                </a:p>
              </p:txBody>
            </p:sp>
            <p:sp>
              <p:nvSpPr>
                <p:cNvPr id="28386" name="Line 742"/>
                <p:cNvSpPr>
                  <a:spLocks noChangeShapeType="1"/>
                </p:cNvSpPr>
                <p:nvPr/>
              </p:nvSpPr>
              <p:spPr bwMode="auto">
                <a:xfrm>
                  <a:off x="3883" y="3621"/>
                  <a:ext cx="27" cy="29"/>
                </a:xfrm>
                <a:prstGeom prst="line">
                  <a:avLst/>
                </a:prstGeom>
                <a:noFill/>
                <a:ln w="7938">
                  <a:solidFill>
                    <a:srgbClr val="00FFFF"/>
                  </a:solidFill>
                  <a:round/>
                  <a:headEnd/>
                  <a:tailEnd/>
                </a:ln>
              </p:spPr>
              <p:txBody>
                <a:bodyPr/>
                <a:lstStyle/>
                <a:p>
                  <a:endParaRPr lang="en-GB"/>
                </a:p>
              </p:txBody>
            </p:sp>
            <p:sp>
              <p:nvSpPr>
                <p:cNvPr id="28387" name="Line 743"/>
                <p:cNvSpPr>
                  <a:spLocks noChangeShapeType="1"/>
                </p:cNvSpPr>
                <p:nvPr/>
              </p:nvSpPr>
              <p:spPr bwMode="auto">
                <a:xfrm flipH="1">
                  <a:off x="3855" y="3621"/>
                  <a:ext cx="28" cy="29"/>
                </a:xfrm>
                <a:prstGeom prst="line">
                  <a:avLst/>
                </a:prstGeom>
                <a:noFill/>
                <a:ln w="7938">
                  <a:solidFill>
                    <a:srgbClr val="00FFFF"/>
                  </a:solidFill>
                  <a:round/>
                  <a:headEnd/>
                  <a:tailEnd/>
                </a:ln>
              </p:spPr>
              <p:txBody>
                <a:bodyPr/>
                <a:lstStyle/>
                <a:p>
                  <a:endParaRPr lang="en-GB"/>
                </a:p>
              </p:txBody>
            </p:sp>
            <p:sp>
              <p:nvSpPr>
                <p:cNvPr id="28388" name="Line 744"/>
                <p:cNvSpPr>
                  <a:spLocks noChangeShapeType="1"/>
                </p:cNvSpPr>
                <p:nvPr/>
              </p:nvSpPr>
              <p:spPr bwMode="auto">
                <a:xfrm flipV="1">
                  <a:off x="3883" y="3592"/>
                  <a:ext cx="27" cy="29"/>
                </a:xfrm>
                <a:prstGeom prst="line">
                  <a:avLst/>
                </a:prstGeom>
                <a:noFill/>
                <a:ln w="7938">
                  <a:solidFill>
                    <a:srgbClr val="00FFFF"/>
                  </a:solidFill>
                  <a:round/>
                  <a:headEnd/>
                  <a:tailEnd/>
                </a:ln>
              </p:spPr>
              <p:txBody>
                <a:bodyPr/>
                <a:lstStyle/>
                <a:p>
                  <a:endParaRPr lang="en-GB"/>
                </a:p>
              </p:txBody>
            </p:sp>
            <p:sp>
              <p:nvSpPr>
                <p:cNvPr id="28389" name="Rectangle 745"/>
                <p:cNvSpPr>
                  <a:spLocks noChangeArrowheads="1"/>
                </p:cNvSpPr>
                <p:nvPr/>
              </p:nvSpPr>
              <p:spPr bwMode="auto">
                <a:xfrm>
                  <a:off x="3899" y="3587"/>
                  <a:ext cx="71" cy="74"/>
                </a:xfrm>
                <a:prstGeom prst="rect">
                  <a:avLst/>
                </a:prstGeom>
                <a:noFill/>
                <a:ln w="9525">
                  <a:noFill/>
                  <a:miter lim="800000"/>
                  <a:headEnd/>
                  <a:tailEnd/>
                </a:ln>
              </p:spPr>
              <p:txBody>
                <a:bodyPr/>
                <a:lstStyle/>
                <a:p>
                  <a:endParaRPr lang="en-US"/>
                </a:p>
              </p:txBody>
            </p:sp>
            <p:sp>
              <p:nvSpPr>
                <p:cNvPr id="28390" name="Line 746"/>
                <p:cNvSpPr>
                  <a:spLocks noChangeShapeType="1"/>
                </p:cNvSpPr>
                <p:nvPr/>
              </p:nvSpPr>
              <p:spPr bwMode="auto">
                <a:xfrm flipH="1" flipV="1">
                  <a:off x="3904" y="3592"/>
                  <a:ext cx="28" cy="29"/>
                </a:xfrm>
                <a:prstGeom prst="line">
                  <a:avLst/>
                </a:prstGeom>
                <a:noFill/>
                <a:ln w="7938">
                  <a:solidFill>
                    <a:srgbClr val="00FFFF"/>
                  </a:solidFill>
                  <a:round/>
                  <a:headEnd/>
                  <a:tailEnd/>
                </a:ln>
              </p:spPr>
              <p:txBody>
                <a:bodyPr/>
                <a:lstStyle/>
                <a:p>
                  <a:endParaRPr lang="en-GB"/>
                </a:p>
              </p:txBody>
            </p:sp>
            <p:sp>
              <p:nvSpPr>
                <p:cNvPr id="28391" name="Line 747"/>
                <p:cNvSpPr>
                  <a:spLocks noChangeShapeType="1"/>
                </p:cNvSpPr>
                <p:nvPr/>
              </p:nvSpPr>
              <p:spPr bwMode="auto">
                <a:xfrm>
                  <a:off x="3932" y="3621"/>
                  <a:ext cx="27" cy="29"/>
                </a:xfrm>
                <a:prstGeom prst="line">
                  <a:avLst/>
                </a:prstGeom>
                <a:noFill/>
                <a:ln w="7938">
                  <a:solidFill>
                    <a:srgbClr val="00FFFF"/>
                  </a:solidFill>
                  <a:round/>
                  <a:headEnd/>
                  <a:tailEnd/>
                </a:ln>
              </p:spPr>
              <p:txBody>
                <a:bodyPr/>
                <a:lstStyle/>
                <a:p>
                  <a:endParaRPr lang="en-GB"/>
                </a:p>
              </p:txBody>
            </p:sp>
            <p:sp>
              <p:nvSpPr>
                <p:cNvPr id="28392" name="Line 748"/>
                <p:cNvSpPr>
                  <a:spLocks noChangeShapeType="1"/>
                </p:cNvSpPr>
                <p:nvPr/>
              </p:nvSpPr>
              <p:spPr bwMode="auto">
                <a:xfrm flipH="1">
                  <a:off x="3904" y="3621"/>
                  <a:ext cx="28" cy="29"/>
                </a:xfrm>
                <a:prstGeom prst="line">
                  <a:avLst/>
                </a:prstGeom>
                <a:noFill/>
                <a:ln w="7938">
                  <a:solidFill>
                    <a:srgbClr val="00FFFF"/>
                  </a:solidFill>
                  <a:round/>
                  <a:headEnd/>
                  <a:tailEnd/>
                </a:ln>
              </p:spPr>
              <p:txBody>
                <a:bodyPr/>
                <a:lstStyle/>
                <a:p>
                  <a:endParaRPr lang="en-GB"/>
                </a:p>
              </p:txBody>
            </p:sp>
            <p:sp>
              <p:nvSpPr>
                <p:cNvPr id="28393" name="Line 749"/>
                <p:cNvSpPr>
                  <a:spLocks noChangeShapeType="1"/>
                </p:cNvSpPr>
                <p:nvPr/>
              </p:nvSpPr>
              <p:spPr bwMode="auto">
                <a:xfrm flipV="1">
                  <a:off x="3932" y="3592"/>
                  <a:ext cx="27" cy="29"/>
                </a:xfrm>
                <a:prstGeom prst="line">
                  <a:avLst/>
                </a:prstGeom>
                <a:noFill/>
                <a:ln w="7938">
                  <a:solidFill>
                    <a:srgbClr val="00FFFF"/>
                  </a:solidFill>
                  <a:round/>
                  <a:headEnd/>
                  <a:tailEnd/>
                </a:ln>
              </p:spPr>
              <p:txBody>
                <a:bodyPr/>
                <a:lstStyle/>
                <a:p>
                  <a:endParaRPr lang="en-GB"/>
                </a:p>
              </p:txBody>
            </p:sp>
            <p:sp>
              <p:nvSpPr>
                <p:cNvPr id="28394" name="Rectangle 750"/>
                <p:cNvSpPr>
                  <a:spLocks noChangeArrowheads="1"/>
                </p:cNvSpPr>
                <p:nvPr/>
              </p:nvSpPr>
              <p:spPr bwMode="auto">
                <a:xfrm>
                  <a:off x="3953" y="3587"/>
                  <a:ext cx="71" cy="74"/>
                </a:xfrm>
                <a:prstGeom prst="rect">
                  <a:avLst/>
                </a:prstGeom>
                <a:noFill/>
                <a:ln w="9525">
                  <a:noFill/>
                  <a:miter lim="800000"/>
                  <a:headEnd/>
                  <a:tailEnd/>
                </a:ln>
              </p:spPr>
              <p:txBody>
                <a:bodyPr/>
                <a:lstStyle/>
                <a:p>
                  <a:endParaRPr lang="en-US"/>
                </a:p>
              </p:txBody>
            </p:sp>
            <p:sp>
              <p:nvSpPr>
                <p:cNvPr id="28395" name="Line 751"/>
                <p:cNvSpPr>
                  <a:spLocks noChangeShapeType="1"/>
                </p:cNvSpPr>
                <p:nvPr/>
              </p:nvSpPr>
              <p:spPr bwMode="auto">
                <a:xfrm flipH="1" flipV="1">
                  <a:off x="3959" y="3592"/>
                  <a:ext cx="27" cy="29"/>
                </a:xfrm>
                <a:prstGeom prst="line">
                  <a:avLst/>
                </a:prstGeom>
                <a:noFill/>
                <a:ln w="7938">
                  <a:solidFill>
                    <a:srgbClr val="00FFFF"/>
                  </a:solidFill>
                  <a:round/>
                  <a:headEnd/>
                  <a:tailEnd/>
                </a:ln>
              </p:spPr>
              <p:txBody>
                <a:bodyPr/>
                <a:lstStyle/>
                <a:p>
                  <a:endParaRPr lang="en-GB"/>
                </a:p>
              </p:txBody>
            </p:sp>
            <p:sp>
              <p:nvSpPr>
                <p:cNvPr id="28396" name="Line 752"/>
                <p:cNvSpPr>
                  <a:spLocks noChangeShapeType="1"/>
                </p:cNvSpPr>
                <p:nvPr/>
              </p:nvSpPr>
              <p:spPr bwMode="auto">
                <a:xfrm>
                  <a:off x="3986" y="3621"/>
                  <a:ext cx="27" cy="29"/>
                </a:xfrm>
                <a:prstGeom prst="line">
                  <a:avLst/>
                </a:prstGeom>
                <a:noFill/>
                <a:ln w="7938">
                  <a:solidFill>
                    <a:srgbClr val="00FFFF"/>
                  </a:solidFill>
                  <a:round/>
                  <a:headEnd/>
                  <a:tailEnd/>
                </a:ln>
              </p:spPr>
              <p:txBody>
                <a:bodyPr/>
                <a:lstStyle/>
                <a:p>
                  <a:endParaRPr lang="en-GB"/>
                </a:p>
              </p:txBody>
            </p:sp>
            <p:sp>
              <p:nvSpPr>
                <p:cNvPr id="28397" name="Line 753"/>
                <p:cNvSpPr>
                  <a:spLocks noChangeShapeType="1"/>
                </p:cNvSpPr>
                <p:nvPr/>
              </p:nvSpPr>
              <p:spPr bwMode="auto">
                <a:xfrm flipH="1">
                  <a:off x="3959" y="3621"/>
                  <a:ext cx="27" cy="29"/>
                </a:xfrm>
                <a:prstGeom prst="line">
                  <a:avLst/>
                </a:prstGeom>
                <a:noFill/>
                <a:ln w="7938">
                  <a:solidFill>
                    <a:srgbClr val="00FFFF"/>
                  </a:solidFill>
                  <a:round/>
                  <a:headEnd/>
                  <a:tailEnd/>
                </a:ln>
              </p:spPr>
              <p:txBody>
                <a:bodyPr/>
                <a:lstStyle/>
                <a:p>
                  <a:endParaRPr lang="en-GB"/>
                </a:p>
              </p:txBody>
            </p:sp>
            <p:sp>
              <p:nvSpPr>
                <p:cNvPr id="28398" name="Line 754"/>
                <p:cNvSpPr>
                  <a:spLocks noChangeShapeType="1"/>
                </p:cNvSpPr>
                <p:nvPr/>
              </p:nvSpPr>
              <p:spPr bwMode="auto">
                <a:xfrm flipV="1">
                  <a:off x="3986" y="3592"/>
                  <a:ext cx="27" cy="29"/>
                </a:xfrm>
                <a:prstGeom prst="line">
                  <a:avLst/>
                </a:prstGeom>
                <a:noFill/>
                <a:ln w="7938">
                  <a:solidFill>
                    <a:srgbClr val="00FFFF"/>
                  </a:solidFill>
                  <a:round/>
                  <a:headEnd/>
                  <a:tailEnd/>
                </a:ln>
              </p:spPr>
              <p:txBody>
                <a:bodyPr/>
                <a:lstStyle/>
                <a:p>
                  <a:endParaRPr lang="en-GB"/>
                </a:p>
              </p:txBody>
            </p:sp>
            <p:sp>
              <p:nvSpPr>
                <p:cNvPr id="28399" name="Rectangle 755"/>
                <p:cNvSpPr>
                  <a:spLocks noChangeArrowheads="1"/>
                </p:cNvSpPr>
                <p:nvPr/>
              </p:nvSpPr>
              <p:spPr bwMode="auto">
                <a:xfrm>
                  <a:off x="1325" y="3564"/>
                  <a:ext cx="71" cy="74"/>
                </a:xfrm>
                <a:prstGeom prst="rect">
                  <a:avLst/>
                </a:prstGeom>
                <a:noFill/>
                <a:ln w="9525">
                  <a:noFill/>
                  <a:miter lim="800000"/>
                  <a:headEnd/>
                  <a:tailEnd/>
                </a:ln>
              </p:spPr>
              <p:txBody>
                <a:bodyPr/>
                <a:lstStyle/>
                <a:p>
                  <a:endParaRPr lang="en-US"/>
                </a:p>
              </p:txBody>
            </p:sp>
            <p:sp>
              <p:nvSpPr>
                <p:cNvPr id="28400" name="Line 756"/>
                <p:cNvSpPr>
                  <a:spLocks noChangeShapeType="1"/>
                </p:cNvSpPr>
                <p:nvPr/>
              </p:nvSpPr>
              <p:spPr bwMode="auto">
                <a:xfrm flipH="1" flipV="1">
                  <a:off x="1330" y="3569"/>
                  <a:ext cx="28" cy="29"/>
                </a:xfrm>
                <a:prstGeom prst="line">
                  <a:avLst/>
                </a:prstGeom>
                <a:noFill/>
                <a:ln w="7938">
                  <a:solidFill>
                    <a:srgbClr val="800080"/>
                  </a:solidFill>
                  <a:round/>
                  <a:headEnd/>
                  <a:tailEnd/>
                </a:ln>
              </p:spPr>
              <p:txBody>
                <a:bodyPr/>
                <a:lstStyle/>
                <a:p>
                  <a:endParaRPr lang="en-GB"/>
                </a:p>
              </p:txBody>
            </p:sp>
            <p:sp>
              <p:nvSpPr>
                <p:cNvPr id="28401" name="Line 757"/>
                <p:cNvSpPr>
                  <a:spLocks noChangeShapeType="1"/>
                </p:cNvSpPr>
                <p:nvPr/>
              </p:nvSpPr>
              <p:spPr bwMode="auto">
                <a:xfrm>
                  <a:off x="1358" y="3598"/>
                  <a:ext cx="27" cy="29"/>
                </a:xfrm>
                <a:prstGeom prst="line">
                  <a:avLst/>
                </a:prstGeom>
                <a:noFill/>
                <a:ln w="7938">
                  <a:solidFill>
                    <a:srgbClr val="800080"/>
                  </a:solidFill>
                  <a:round/>
                  <a:headEnd/>
                  <a:tailEnd/>
                </a:ln>
              </p:spPr>
              <p:txBody>
                <a:bodyPr/>
                <a:lstStyle/>
                <a:p>
                  <a:endParaRPr lang="en-GB"/>
                </a:p>
              </p:txBody>
            </p:sp>
            <p:sp>
              <p:nvSpPr>
                <p:cNvPr id="28402" name="Line 758"/>
                <p:cNvSpPr>
                  <a:spLocks noChangeShapeType="1"/>
                </p:cNvSpPr>
                <p:nvPr/>
              </p:nvSpPr>
              <p:spPr bwMode="auto">
                <a:xfrm flipH="1">
                  <a:off x="1330" y="3598"/>
                  <a:ext cx="28" cy="29"/>
                </a:xfrm>
                <a:prstGeom prst="line">
                  <a:avLst/>
                </a:prstGeom>
                <a:noFill/>
                <a:ln w="7938">
                  <a:solidFill>
                    <a:srgbClr val="800080"/>
                  </a:solidFill>
                  <a:round/>
                  <a:headEnd/>
                  <a:tailEnd/>
                </a:ln>
              </p:spPr>
              <p:txBody>
                <a:bodyPr/>
                <a:lstStyle/>
                <a:p>
                  <a:endParaRPr lang="en-GB"/>
                </a:p>
              </p:txBody>
            </p:sp>
            <p:sp>
              <p:nvSpPr>
                <p:cNvPr id="28403" name="Line 759"/>
                <p:cNvSpPr>
                  <a:spLocks noChangeShapeType="1"/>
                </p:cNvSpPr>
                <p:nvPr/>
              </p:nvSpPr>
              <p:spPr bwMode="auto">
                <a:xfrm flipV="1">
                  <a:off x="1358" y="3569"/>
                  <a:ext cx="27" cy="29"/>
                </a:xfrm>
                <a:prstGeom prst="line">
                  <a:avLst/>
                </a:prstGeom>
                <a:noFill/>
                <a:ln w="7938">
                  <a:solidFill>
                    <a:srgbClr val="800080"/>
                  </a:solidFill>
                  <a:round/>
                  <a:headEnd/>
                  <a:tailEnd/>
                </a:ln>
              </p:spPr>
              <p:txBody>
                <a:bodyPr/>
                <a:lstStyle/>
                <a:p>
                  <a:endParaRPr lang="en-GB"/>
                </a:p>
              </p:txBody>
            </p:sp>
            <p:sp>
              <p:nvSpPr>
                <p:cNvPr id="28404" name="Line 760"/>
                <p:cNvSpPr>
                  <a:spLocks noChangeShapeType="1"/>
                </p:cNvSpPr>
                <p:nvPr/>
              </p:nvSpPr>
              <p:spPr bwMode="auto">
                <a:xfrm flipV="1">
                  <a:off x="1358" y="3569"/>
                  <a:ext cx="1" cy="29"/>
                </a:xfrm>
                <a:prstGeom prst="line">
                  <a:avLst/>
                </a:prstGeom>
                <a:noFill/>
                <a:ln w="7938">
                  <a:solidFill>
                    <a:srgbClr val="800080"/>
                  </a:solidFill>
                  <a:round/>
                  <a:headEnd/>
                  <a:tailEnd/>
                </a:ln>
              </p:spPr>
              <p:txBody>
                <a:bodyPr/>
                <a:lstStyle/>
                <a:p>
                  <a:endParaRPr lang="en-GB"/>
                </a:p>
              </p:txBody>
            </p:sp>
            <p:sp>
              <p:nvSpPr>
                <p:cNvPr id="28405" name="Line 761"/>
                <p:cNvSpPr>
                  <a:spLocks noChangeShapeType="1"/>
                </p:cNvSpPr>
                <p:nvPr/>
              </p:nvSpPr>
              <p:spPr bwMode="auto">
                <a:xfrm>
                  <a:off x="1358" y="3598"/>
                  <a:ext cx="1" cy="29"/>
                </a:xfrm>
                <a:prstGeom prst="line">
                  <a:avLst/>
                </a:prstGeom>
                <a:noFill/>
                <a:ln w="7938">
                  <a:solidFill>
                    <a:srgbClr val="800080"/>
                  </a:solidFill>
                  <a:round/>
                  <a:headEnd/>
                  <a:tailEnd/>
                </a:ln>
              </p:spPr>
              <p:txBody>
                <a:bodyPr/>
                <a:lstStyle/>
                <a:p>
                  <a:endParaRPr lang="en-GB"/>
                </a:p>
              </p:txBody>
            </p:sp>
            <p:sp>
              <p:nvSpPr>
                <p:cNvPr id="28406" name="Rectangle 762"/>
                <p:cNvSpPr>
                  <a:spLocks noChangeArrowheads="1"/>
                </p:cNvSpPr>
                <p:nvPr/>
              </p:nvSpPr>
              <p:spPr bwMode="auto">
                <a:xfrm>
                  <a:off x="1379" y="3558"/>
                  <a:ext cx="71" cy="75"/>
                </a:xfrm>
                <a:prstGeom prst="rect">
                  <a:avLst/>
                </a:prstGeom>
                <a:noFill/>
                <a:ln w="9525">
                  <a:noFill/>
                  <a:miter lim="800000"/>
                  <a:headEnd/>
                  <a:tailEnd/>
                </a:ln>
              </p:spPr>
              <p:txBody>
                <a:bodyPr/>
                <a:lstStyle/>
                <a:p>
                  <a:endParaRPr lang="en-US"/>
                </a:p>
              </p:txBody>
            </p:sp>
            <p:sp>
              <p:nvSpPr>
                <p:cNvPr id="28407" name="Line 763"/>
                <p:cNvSpPr>
                  <a:spLocks noChangeShapeType="1"/>
                </p:cNvSpPr>
                <p:nvPr/>
              </p:nvSpPr>
              <p:spPr bwMode="auto">
                <a:xfrm flipH="1" flipV="1">
                  <a:off x="1385" y="3564"/>
                  <a:ext cx="27" cy="28"/>
                </a:xfrm>
                <a:prstGeom prst="line">
                  <a:avLst/>
                </a:prstGeom>
                <a:noFill/>
                <a:ln w="7938">
                  <a:solidFill>
                    <a:srgbClr val="800080"/>
                  </a:solidFill>
                  <a:round/>
                  <a:headEnd/>
                  <a:tailEnd/>
                </a:ln>
              </p:spPr>
              <p:txBody>
                <a:bodyPr/>
                <a:lstStyle/>
                <a:p>
                  <a:endParaRPr lang="en-GB"/>
                </a:p>
              </p:txBody>
            </p:sp>
            <p:sp>
              <p:nvSpPr>
                <p:cNvPr id="28408" name="Line 764"/>
                <p:cNvSpPr>
                  <a:spLocks noChangeShapeType="1"/>
                </p:cNvSpPr>
                <p:nvPr/>
              </p:nvSpPr>
              <p:spPr bwMode="auto">
                <a:xfrm>
                  <a:off x="1412" y="3592"/>
                  <a:ext cx="27" cy="29"/>
                </a:xfrm>
                <a:prstGeom prst="line">
                  <a:avLst/>
                </a:prstGeom>
                <a:noFill/>
                <a:ln w="7938">
                  <a:solidFill>
                    <a:srgbClr val="800080"/>
                  </a:solidFill>
                  <a:round/>
                  <a:headEnd/>
                  <a:tailEnd/>
                </a:ln>
              </p:spPr>
              <p:txBody>
                <a:bodyPr/>
                <a:lstStyle/>
                <a:p>
                  <a:endParaRPr lang="en-GB"/>
                </a:p>
              </p:txBody>
            </p:sp>
            <p:sp>
              <p:nvSpPr>
                <p:cNvPr id="28409" name="Line 765"/>
                <p:cNvSpPr>
                  <a:spLocks noChangeShapeType="1"/>
                </p:cNvSpPr>
                <p:nvPr/>
              </p:nvSpPr>
              <p:spPr bwMode="auto">
                <a:xfrm flipH="1">
                  <a:off x="1385" y="3592"/>
                  <a:ext cx="27" cy="29"/>
                </a:xfrm>
                <a:prstGeom prst="line">
                  <a:avLst/>
                </a:prstGeom>
                <a:noFill/>
                <a:ln w="7938">
                  <a:solidFill>
                    <a:srgbClr val="800080"/>
                  </a:solidFill>
                  <a:round/>
                  <a:headEnd/>
                  <a:tailEnd/>
                </a:ln>
              </p:spPr>
              <p:txBody>
                <a:bodyPr/>
                <a:lstStyle/>
                <a:p>
                  <a:endParaRPr lang="en-GB"/>
                </a:p>
              </p:txBody>
            </p:sp>
            <p:sp>
              <p:nvSpPr>
                <p:cNvPr id="28410" name="Line 766"/>
                <p:cNvSpPr>
                  <a:spLocks noChangeShapeType="1"/>
                </p:cNvSpPr>
                <p:nvPr/>
              </p:nvSpPr>
              <p:spPr bwMode="auto">
                <a:xfrm flipV="1">
                  <a:off x="1412" y="3564"/>
                  <a:ext cx="27" cy="28"/>
                </a:xfrm>
                <a:prstGeom prst="line">
                  <a:avLst/>
                </a:prstGeom>
                <a:noFill/>
                <a:ln w="7938">
                  <a:solidFill>
                    <a:srgbClr val="800080"/>
                  </a:solidFill>
                  <a:round/>
                  <a:headEnd/>
                  <a:tailEnd/>
                </a:ln>
              </p:spPr>
              <p:txBody>
                <a:bodyPr/>
                <a:lstStyle/>
                <a:p>
                  <a:endParaRPr lang="en-GB"/>
                </a:p>
              </p:txBody>
            </p:sp>
            <p:sp>
              <p:nvSpPr>
                <p:cNvPr id="28411" name="Line 767"/>
                <p:cNvSpPr>
                  <a:spLocks noChangeShapeType="1"/>
                </p:cNvSpPr>
                <p:nvPr/>
              </p:nvSpPr>
              <p:spPr bwMode="auto">
                <a:xfrm flipV="1">
                  <a:off x="1412" y="3564"/>
                  <a:ext cx="1" cy="28"/>
                </a:xfrm>
                <a:prstGeom prst="line">
                  <a:avLst/>
                </a:prstGeom>
                <a:noFill/>
                <a:ln w="7938">
                  <a:solidFill>
                    <a:srgbClr val="800080"/>
                  </a:solidFill>
                  <a:round/>
                  <a:headEnd/>
                  <a:tailEnd/>
                </a:ln>
              </p:spPr>
              <p:txBody>
                <a:bodyPr/>
                <a:lstStyle/>
                <a:p>
                  <a:endParaRPr lang="en-GB"/>
                </a:p>
              </p:txBody>
            </p:sp>
            <p:sp>
              <p:nvSpPr>
                <p:cNvPr id="28412" name="Line 768"/>
                <p:cNvSpPr>
                  <a:spLocks noChangeShapeType="1"/>
                </p:cNvSpPr>
                <p:nvPr/>
              </p:nvSpPr>
              <p:spPr bwMode="auto">
                <a:xfrm>
                  <a:off x="1412" y="3592"/>
                  <a:ext cx="1" cy="29"/>
                </a:xfrm>
                <a:prstGeom prst="line">
                  <a:avLst/>
                </a:prstGeom>
                <a:noFill/>
                <a:ln w="7938">
                  <a:solidFill>
                    <a:srgbClr val="800080"/>
                  </a:solidFill>
                  <a:round/>
                  <a:headEnd/>
                  <a:tailEnd/>
                </a:ln>
              </p:spPr>
              <p:txBody>
                <a:bodyPr/>
                <a:lstStyle/>
                <a:p>
                  <a:endParaRPr lang="en-GB"/>
                </a:p>
              </p:txBody>
            </p:sp>
            <p:sp>
              <p:nvSpPr>
                <p:cNvPr id="28413" name="Rectangle 769"/>
                <p:cNvSpPr>
                  <a:spLocks noChangeArrowheads="1"/>
                </p:cNvSpPr>
                <p:nvPr/>
              </p:nvSpPr>
              <p:spPr bwMode="auto">
                <a:xfrm>
                  <a:off x="1428" y="3552"/>
                  <a:ext cx="71" cy="75"/>
                </a:xfrm>
                <a:prstGeom prst="rect">
                  <a:avLst/>
                </a:prstGeom>
                <a:noFill/>
                <a:ln w="9525">
                  <a:noFill/>
                  <a:miter lim="800000"/>
                  <a:headEnd/>
                  <a:tailEnd/>
                </a:ln>
              </p:spPr>
              <p:txBody>
                <a:bodyPr/>
                <a:lstStyle/>
                <a:p>
                  <a:endParaRPr lang="en-US"/>
                </a:p>
              </p:txBody>
            </p:sp>
            <p:sp>
              <p:nvSpPr>
                <p:cNvPr id="28414" name="Line 770"/>
                <p:cNvSpPr>
                  <a:spLocks noChangeShapeType="1"/>
                </p:cNvSpPr>
                <p:nvPr/>
              </p:nvSpPr>
              <p:spPr bwMode="auto">
                <a:xfrm flipH="1" flipV="1">
                  <a:off x="1434" y="3558"/>
                  <a:ext cx="27" cy="29"/>
                </a:xfrm>
                <a:prstGeom prst="line">
                  <a:avLst/>
                </a:prstGeom>
                <a:noFill/>
                <a:ln w="7938">
                  <a:solidFill>
                    <a:srgbClr val="800080"/>
                  </a:solidFill>
                  <a:round/>
                  <a:headEnd/>
                  <a:tailEnd/>
                </a:ln>
              </p:spPr>
              <p:txBody>
                <a:bodyPr/>
                <a:lstStyle/>
                <a:p>
                  <a:endParaRPr lang="en-GB"/>
                </a:p>
              </p:txBody>
            </p:sp>
            <p:sp>
              <p:nvSpPr>
                <p:cNvPr id="28415" name="Line 771"/>
                <p:cNvSpPr>
                  <a:spLocks noChangeShapeType="1"/>
                </p:cNvSpPr>
                <p:nvPr/>
              </p:nvSpPr>
              <p:spPr bwMode="auto">
                <a:xfrm>
                  <a:off x="1461" y="3587"/>
                  <a:ext cx="27" cy="28"/>
                </a:xfrm>
                <a:prstGeom prst="line">
                  <a:avLst/>
                </a:prstGeom>
                <a:noFill/>
                <a:ln w="7938">
                  <a:solidFill>
                    <a:srgbClr val="800080"/>
                  </a:solidFill>
                  <a:round/>
                  <a:headEnd/>
                  <a:tailEnd/>
                </a:ln>
              </p:spPr>
              <p:txBody>
                <a:bodyPr/>
                <a:lstStyle/>
                <a:p>
                  <a:endParaRPr lang="en-GB"/>
                </a:p>
              </p:txBody>
            </p:sp>
            <p:sp>
              <p:nvSpPr>
                <p:cNvPr id="28416" name="Line 772"/>
                <p:cNvSpPr>
                  <a:spLocks noChangeShapeType="1"/>
                </p:cNvSpPr>
                <p:nvPr/>
              </p:nvSpPr>
              <p:spPr bwMode="auto">
                <a:xfrm flipH="1">
                  <a:off x="1434" y="3587"/>
                  <a:ext cx="27" cy="28"/>
                </a:xfrm>
                <a:prstGeom prst="line">
                  <a:avLst/>
                </a:prstGeom>
                <a:noFill/>
                <a:ln w="7938">
                  <a:solidFill>
                    <a:srgbClr val="800080"/>
                  </a:solidFill>
                  <a:round/>
                  <a:headEnd/>
                  <a:tailEnd/>
                </a:ln>
              </p:spPr>
              <p:txBody>
                <a:bodyPr/>
                <a:lstStyle/>
                <a:p>
                  <a:endParaRPr lang="en-GB"/>
                </a:p>
              </p:txBody>
            </p:sp>
            <p:sp>
              <p:nvSpPr>
                <p:cNvPr id="28417" name="Line 773"/>
                <p:cNvSpPr>
                  <a:spLocks noChangeShapeType="1"/>
                </p:cNvSpPr>
                <p:nvPr/>
              </p:nvSpPr>
              <p:spPr bwMode="auto">
                <a:xfrm flipV="1">
                  <a:off x="1461" y="3558"/>
                  <a:ext cx="27" cy="29"/>
                </a:xfrm>
                <a:prstGeom prst="line">
                  <a:avLst/>
                </a:prstGeom>
                <a:noFill/>
                <a:ln w="7938">
                  <a:solidFill>
                    <a:srgbClr val="800080"/>
                  </a:solidFill>
                  <a:round/>
                  <a:headEnd/>
                  <a:tailEnd/>
                </a:ln>
              </p:spPr>
              <p:txBody>
                <a:bodyPr/>
                <a:lstStyle/>
                <a:p>
                  <a:endParaRPr lang="en-GB"/>
                </a:p>
              </p:txBody>
            </p:sp>
            <p:sp>
              <p:nvSpPr>
                <p:cNvPr id="28418" name="Line 774"/>
                <p:cNvSpPr>
                  <a:spLocks noChangeShapeType="1"/>
                </p:cNvSpPr>
                <p:nvPr/>
              </p:nvSpPr>
              <p:spPr bwMode="auto">
                <a:xfrm flipV="1">
                  <a:off x="1461" y="3558"/>
                  <a:ext cx="1" cy="29"/>
                </a:xfrm>
                <a:prstGeom prst="line">
                  <a:avLst/>
                </a:prstGeom>
                <a:noFill/>
                <a:ln w="7938">
                  <a:solidFill>
                    <a:srgbClr val="800080"/>
                  </a:solidFill>
                  <a:round/>
                  <a:headEnd/>
                  <a:tailEnd/>
                </a:ln>
              </p:spPr>
              <p:txBody>
                <a:bodyPr/>
                <a:lstStyle/>
                <a:p>
                  <a:endParaRPr lang="en-GB"/>
                </a:p>
              </p:txBody>
            </p:sp>
            <p:sp>
              <p:nvSpPr>
                <p:cNvPr id="28419" name="Line 775"/>
                <p:cNvSpPr>
                  <a:spLocks noChangeShapeType="1"/>
                </p:cNvSpPr>
                <p:nvPr/>
              </p:nvSpPr>
              <p:spPr bwMode="auto">
                <a:xfrm>
                  <a:off x="1461" y="3587"/>
                  <a:ext cx="1" cy="28"/>
                </a:xfrm>
                <a:prstGeom prst="line">
                  <a:avLst/>
                </a:prstGeom>
                <a:noFill/>
                <a:ln w="7938">
                  <a:solidFill>
                    <a:srgbClr val="800080"/>
                  </a:solidFill>
                  <a:round/>
                  <a:headEnd/>
                  <a:tailEnd/>
                </a:ln>
              </p:spPr>
              <p:txBody>
                <a:bodyPr/>
                <a:lstStyle/>
                <a:p>
                  <a:endParaRPr lang="en-GB"/>
                </a:p>
              </p:txBody>
            </p:sp>
            <p:sp>
              <p:nvSpPr>
                <p:cNvPr id="28420" name="Rectangle 776"/>
                <p:cNvSpPr>
                  <a:spLocks noChangeArrowheads="1"/>
                </p:cNvSpPr>
                <p:nvPr/>
              </p:nvSpPr>
              <p:spPr bwMode="auto">
                <a:xfrm>
                  <a:off x="1483" y="3546"/>
                  <a:ext cx="71" cy="75"/>
                </a:xfrm>
                <a:prstGeom prst="rect">
                  <a:avLst/>
                </a:prstGeom>
                <a:noFill/>
                <a:ln w="9525">
                  <a:noFill/>
                  <a:miter lim="800000"/>
                  <a:headEnd/>
                  <a:tailEnd/>
                </a:ln>
              </p:spPr>
              <p:txBody>
                <a:bodyPr/>
                <a:lstStyle/>
                <a:p>
                  <a:endParaRPr lang="en-US"/>
                </a:p>
              </p:txBody>
            </p:sp>
            <p:sp>
              <p:nvSpPr>
                <p:cNvPr id="28421" name="Line 777"/>
                <p:cNvSpPr>
                  <a:spLocks noChangeShapeType="1"/>
                </p:cNvSpPr>
                <p:nvPr/>
              </p:nvSpPr>
              <p:spPr bwMode="auto">
                <a:xfrm flipH="1" flipV="1">
                  <a:off x="1488" y="3552"/>
                  <a:ext cx="27" cy="29"/>
                </a:xfrm>
                <a:prstGeom prst="line">
                  <a:avLst/>
                </a:prstGeom>
                <a:noFill/>
                <a:ln w="7938">
                  <a:solidFill>
                    <a:srgbClr val="800080"/>
                  </a:solidFill>
                  <a:round/>
                  <a:headEnd/>
                  <a:tailEnd/>
                </a:ln>
              </p:spPr>
              <p:txBody>
                <a:bodyPr/>
                <a:lstStyle/>
                <a:p>
                  <a:endParaRPr lang="en-GB"/>
                </a:p>
              </p:txBody>
            </p:sp>
            <p:sp>
              <p:nvSpPr>
                <p:cNvPr id="28422" name="Line 778"/>
                <p:cNvSpPr>
                  <a:spLocks noChangeShapeType="1"/>
                </p:cNvSpPr>
                <p:nvPr/>
              </p:nvSpPr>
              <p:spPr bwMode="auto">
                <a:xfrm>
                  <a:off x="1515" y="3581"/>
                  <a:ext cx="28" cy="29"/>
                </a:xfrm>
                <a:prstGeom prst="line">
                  <a:avLst/>
                </a:prstGeom>
                <a:noFill/>
                <a:ln w="7938">
                  <a:solidFill>
                    <a:srgbClr val="800080"/>
                  </a:solidFill>
                  <a:round/>
                  <a:headEnd/>
                  <a:tailEnd/>
                </a:ln>
              </p:spPr>
              <p:txBody>
                <a:bodyPr/>
                <a:lstStyle/>
                <a:p>
                  <a:endParaRPr lang="en-GB"/>
                </a:p>
              </p:txBody>
            </p:sp>
            <p:sp>
              <p:nvSpPr>
                <p:cNvPr id="28423" name="Line 779"/>
                <p:cNvSpPr>
                  <a:spLocks noChangeShapeType="1"/>
                </p:cNvSpPr>
                <p:nvPr/>
              </p:nvSpPr>
              <p:spPr bwMode="auto">
                <a:xfrm flipH="1">
                  <a:off x="1488" y="3581"/>
                  <a:ext cx="27" cy="29"/>
                </a:xfrm>
                <a:prstGeom prst="line">
                  <a:avLst/>
                </a:prstGeom>
                <a:noFill/>
                <a:ln w="7938">
                  <a:solidFill>
                    <a:srgbClr val="800080"/>
                  </a:solidFill>
                  <a:round/>
                  <a:headEnd/>
                  <a:tailEnd/>
                </a:ln>
              </p:spPr>
              <p:txBody>
                <a:bodyPr/>
                <a:lstStyle/>
                <a:p>
                  <a:endParaRPr lang="en-GB"/>
                </a:p>
              </p:txBody>
            </p:sp>
            <p:sp>
              <p:nvSpPr>
                <p:cNvPr id="28424" name="Line 780"/>
                <p:cNvSpPr>
                  <a:spLocks noChangeShapeType="1"/>
                </p:cNvSpPr>
                <p:nvPr/>
              </p:nvSpPr>
              <p:spPr bwMode="auto">
                <a:xfrm flipV="1">
                  <a:off x="1515" y="3552"/>
                  <a:ext cx="28" cy="29"/>
                </a:xfrm>
                <a:prstGeom prst="line">
                  <a:avLst/>
                </a:prstGeom>
                <a:noFill/>
                <a:ln w="7938">
                  <a:solidFill>
                    <a:srgbClr val="800080"/>
                  </a:solidFill>
                  <a:round/>
                  <a:headEnd/>
                  <a:tailEnd/>
                </a:ln>
              </p:spPr>
              <p:txBody>
                <a:bodyPr/>
                <a:lstStyle/>
                <a:p>
                  <a:endParaRPr lang="en-GB"/>
                </a:p>
              </p:txBody>
            </p:sp>
            <p:sp>
              <p:nvSpPr>
                <p:cNvPr id="28425" name="Line 781"/>
                <p:cNvSpPr>
                  <a:spLocks noChangeShapeType="1"/>
                </p:cNvSpPr>
                <p:nvPr/>
              </p:nvSpPr>
              <p:spPr bwMode="auto">
                <a:xfrm flipV="1">
                  <a:off x="1515" y="3552"/>
                  <a:ext cx="1" cy="29"/>
                </a:xfrm>
                <a:prstGeom prst="line">
                  <a:avLst/>
                </a:prstGeom>
                <a:noFill/>
                <a:ln w="7938">
                  <a:solidFill>
                    <a:srgbClr val="800080"/>
                  </a:solidFill>
                  <a:round/>
                  <a:headEnd/>
                  <a:tailEnd/>
                </a:ln>
              </p:spPr>
              <p:txBody>
                <a:bodyPr/>
                <a:lstStyle/>
                <a:p>
                  <a:endParaRPr lang="en-GB"/>
                </a:p>
              </p:txBody>
            </p:sp>
            <p:sp>
              <p:nvSpPr>
                <p:cNvPr id="28426" name="Line 782"/>
                <p:cNvSpPr>
                  <a:spLocks noChangeShapeType="1"/>
                </p:cNvSpPr>
                <p:nvPr/>
              </p:nvSpPr>
              <p:spPr bwMode="auto">
                <a:xfrm>
                  <a:off x="1515" y="3581"/>
                  <a:ext cx="1" cy="29"/>
                </a:xfrm>
                <a:prstGeom prst="line">
                  <a:avLst/>
                </a:prstGeom>
                <a:noFill/>
                <a:ln w="7938">
                  <a:solidFill>
                    <a:srgbClr val="800080"/>
                  </a:solidFill>
                  <a:round/>
                  <a:headEnd/>
                  <a:tailEnd/>
                </a:ln>
              </p:spPr>
              <p:txBody>
                <a:bodyPr/>
                <a:lstStyle/>
                <a:p>
                  <a:endParaRPr lang="en-GB"/>
                </a:p>
              </p:txBody>
            </p:sp>
            <p:sp>
              <p:nvSpPr>
                <p:cNvPr id="28427" name="Rectangle 783"/>
                <p:cNvSpPr>
                  <a:spLocks noChangeArrowheads="1"/>
                </p:cNvSpPr>
                <p:nvPr/>
              </p:nvSpPr>
              <p:spPr bwMode="auto">
                <a:xfrm>
                  <a:off x="1537" y="3541"/>
                  <a:ext cx="71" cy="74"/>
                </a:xfrm>
                <a:prstGeom prst="rect">
                  <a:avLst/>
                </a:prstGeom>
                <a:noFill/>
                <a:ln w="9525">
                  <a:noFill/>
                  <a:miter lim="800000"/>
                  <a:headEnd/>
                  <a:tailEnd/>
                </a:ln>
              </p:spPr>
              <p:txBody>
                <a:bodyPr/>
                <a:lstStyle/>
                <a:p>
                  <a:endParaRPr lang="en-US"/>
                </a:p>
              </p:txBody>
            </p:sp>
            <p:sp>
              <p:nvSpPr>
                <p:cNvPr id="28428" name="Line 784"/>
                <p:cNvSpPr>
                  <a:spLocks noChangeShapeType="1"/>
                </p:cNvSpPr>
                <p:nvPr/>
              </p:nvSpPr>
              <p:spPr bwMode="auto">
                <a:xfrm flipH="1" flipV="1">
                  <a:off x="1543" y="3546"/>
                  <a:ext cx="27" cy="29"/>
                </a:xfrm>
                <a:prstGeom prst="line">
                  <a:avLst/>
                </a:prstGeom>
                <a:noFill/>
                <a:ln w="7938">
                  <a:solidFill>
                    <a:srgbClr val="800080"/>
                  </a:solidFill>
                  <a:round/>
                  <a:headEnd/>
                  <a:tailEnd/>
                </a:ln>
              </p:spPr>
              <p:txBody>
                <a:bodyPr/>
                <a:lstStyle/>
                <a:p>
                  <a:endParaRPr lang="en-GB"/>
                </a:p>
              </p:txBody>
            </p:sp>
            <p:sp>
              <p:nvSpPr>
                <p:cNvPr id="28429" name="Line 785"/>
                <p:cNvSpPr>
                  <a:spLocks noChangeShapeType="1"/>
                </p:cNvSpPr>
                <p:nvPr/>
              </p:nvSpPr>
              <p:spPr bwMode="auto">
                <a:xfrm>
                  <a:off x="1570" y="3575"/>
                  <a:ext cx="27" cy="29"/>
                </a:xfrm>
                <a:prstGeom prst="line">
                  <a:avLst/>
                </a:prstGeom>
                <a:noFill/>
                <a:ln w="7938">
                  <a:solidFill>
                    <a:srgbClr val="800080"/>
                  </a:solidFill>
                  <a:round/>
                  <a:headEnd/>
                  <a:tailEnd/>
                </a:ln>
              </p:spPr>
              <p:txBody>
                <a:bodyPr/>
                <a:lstStyle/>
                <a:p>
                  <a:endParaRPr lang="en-GB"/>
                </a:p>
              </p:txBody>
            </p:sp>
            <p:sp>
              <p:nvSpPr>
                <p:cNvPr id="28430" name="Line 786"/>
                <p:cNvSpPr>
                  <a:spLocks noChangeShapeType="1"/>
                </p:cNvSpPr>
                <p:nvPr/>
              </p:nvSpPr>
              <p:spPr bwMode="auto">
                <a:xfrm flipH="1">
                  <a:off x="1543" y="3575"/>
                  <a:ext cx="27" cy="29"/>
                </a:xfrm>
                <a:prstGeom prst="line">
                  <a:avLst/>
                </a:prstGeom>
                <a:noFill/>
                <a:ln w="7938">
                  <a:solidFill>
                    <a:srgbClr val="800080"/>
                  </a:solidFill>
                  <a:round/>
                  <a:headEnd/>
                  <a:tailEnd/>
                </a:ln>
              </p:spPr>
              <p:txBody>
                <a:bodyPr/>
                <a:lstStyle/>
                <a:p>
                  <a:endParaRPr lang="en-GB"/>
                </a:p>
              </p:txBody>
            </p:sp>
            <p:sp>
              <p:nvSpPr>
                <p:cNvPr id="28431" name="Line 787"/>
                <p:cNvSpPr>
                  <a:spLocks noChangeShapeType="1"/>
                </p:cNvSpPr>
                <p:nvPr/>
              </p:nvSpPr>
              <p:spPr bwMode="auto">
                <a:xfrm flipV="1">
                  <a:off x="1570" y="3546"/>
                  <a:ext cx="27" cy="29"/>
                </a:xfrm>
                <a:prstGeom prst="line">
                  <a:avLst/>
                </a:prstGeom>
                <a:noFill/>
                <a:ln w="7938">
                  <a:solidFill>
                    <a:srgbClr val="800080"/>
                  </a:solidFill>
                  <a:round/>
                  <a:headEnd/>
                  <a:tailEnd/>
                </a:ln>
              </p:spPr>
              <p:txBody>
                <a:bodyPr/>
                <a:lstStyle/>
                <a:p>
                  <a:endParaRPr lang="en-GB"/>
                </a:p>
              </p:txBody>
            </p:sp>
            <p:sp>
              <p:nvSpPr>
                <p:cNvPr id="28432" name="Line 788"/>
                <p:cNvSpPr>
                  <a:spLocks noChangeShapeType="1"/>
                </p:cNvSpPr>
                <p:nvPr/>
              </p:nvSpPr>
              <p:spPr bwMode="auto">
                <a:xfrm flipV="1">
                  <a:off x="1570" y="3546"/>
                  <a:ext cx="1" cy="29"/>
                </a:xfrm>
                <a:prstGeom prst="line">
                  <a:avLst/>
                </a:prstGeom>
                <a:noFill/>
                <a:ln w="7938">
                  <a:solidFill>
                    <a:srgbClr val="800080"/>
                  </a:solidFill>
                  <a:round/>
                  <a:headEnd/>
                  <a:tailEnd/>
                </a:ln>
              </p:spPr>
              <p:txBody>
                <a:bodyPr/>
                <a:lstStyle/>
                <a:p>
                  <a:endParaRPr lang="en-GB"/>
                </a:p>
              </p:txBody>
            </p:sp>
            <p:sp>
              <p:nvSpPr>
                <p:cNvPr id="28433" name="Line 789"/>
                <p:cNvSpPr>
                  <a:spLocks noChangeShapeType="1"/>
                </p:cNvSpPr>
                <p:nvPr/>
              </p:nvSpPr>
              <p:spPr bwMode="auto">
                <a:xfrm>
                  <a:off x="1570" y="3575"/>
                  <a:ext cx="1" cy="29"/>
                </a:xfrm>
                <a:prstGeom prst="line">
                  <a:avLst/>
                </a:prstGeom>
                <a:noFill/>
                <a:ln w="7938">
                  <a:solidFill>
                    <a:srgbClr val="800080"/>
                  </a:solidFill>
                  <a:round/>
                  <a:headEnd/>
                  <a:tailEnd/>
                </a:ln>
              </p:spPr>
              <p:txBody>
                <a:bodyPr/>
                <a:lstStyle/>
                <a:p>
                  <a:endParaRPr lang="en-GB"/>
                </a:p>
              </p:txBody>
            </p:sp>
            <p:sp>
              <p:nvSpPr>
                <p:cNvPr id="28434" name="Rectangle 790"/>
                <p:cNvSpPr>
                  <a:spLocks noChangeArrowheads="1"/>
                </p:cNvSpPr>
                <p:nvPr/>
              </p:nvSpPr>
              <p:spPr bwMode="auto">
                <a:xfrm>
                  <a:off x="1586" y="3529"/>
                  <a:ext cx="71" cy="75"/>
                </a:xfrm>
                <a:prstGeom prst="rect">
                  <a:avLst/>
                </a:prstGeom>
                <a:noFill/>
                <a:ln w="9525">
                  <a:noFill/>
                  <a:miter lim="800000"/>
                  <a:headEnd/>
                  <a:tailEnd/>
                </a:ln>
              </p:spPr>
              <p:txBody>
                <a:bodyPr/>
                <a:lstStyle/>
                <a:p>
                  <a:endParaRPr lang="en-US"/>
                </a:p>
              </p:txBody>
            </p:sp>
            <p:sp>
              <p:nvSpPr>
                <p:cNvPr id="28435" name="Line 791"/>
                <p:cNvSpPr>
                  <a:spLocks noChangeShapeType="1"/>
                </p:cNvSpPr>
                <p:nvPr/>
              </p:nvSpPr>
              <p:spPr bwMode="auto">
                <a:xfrm flipH="1" flipV="1">
                  <a:off x="1592" y="3535"/>
                  <a:ext cx="27" cy="29"/>
                </a:xfrm>
                <a:prstGeom prst="line">
                  <a:avLst/>
                </a:prstGeom>
                <a:noFill/>
                <a:ln w="7938">
                  <a:solidFill>
                    <a:srgbClr val="800080"/>
                  </a:solidFill>
                  <a:round/>
                  <a:headEnd/>
                  <a:tailEnd/>
                </a:ln>
              </p:spPr>
              <p:txBody>
                <a:bodyPr/>
                <a:lstStyle/>
                <a:p>
                  <a:endParaRPr lang="en-GB"/>
                </a:p>
              </p:txBody>
            </p:sp>
            <p:sp>
              <p:nvSpPr>
                <p:cNvPr id="28436" name="Line 792"/>
                <p:cNvSpPr>
                  <a:spLocks noChangeShapeType="1"/>
                </p:cNvSpPr>
                <p:nvPr/>
              </p:nvSpPr>
              <p:spPr bwMode="auto">
                <a:xfrm>
                  <a:off x="1619" y="3564"/>
                  <a:ext cx="27" cy="28"/>
                </a:xfrm>
                <a:prstGeom prst="line">
                  <a:avLst/>
                </a:prstGeom>
                <a:noFill/>
                <a:ln w="7938">
                  <a:solidFill>
                    <a:srgbClr val="800080"/>
                  </a:solidFill>
                  <a:round/>
                  <a:headEnd/>
                  <a:tailEnd/>
                </a:ln>
              </p:spPr>
              <p:txBody>
                <a:bodyPr/>
                <a:lstStyle/>
                <a:p>
                  <a:endParaRPr lang="en-GB"/>
                </a:p>
              </p:txBody>
            </p:sp>
            <p:sp>
              <p:nvSpPr>
                <p:cNvPr id="28437" name="Line 793"/>
                <p:cNvSpPr>
                  <a:spLocks noChangeShapeType="1"/>
                </p:cNvSpPr>
                <p:nvPr/>
              </p:nvSpPr>
              <p:spPr bwMode="auto">
                <a:xfrm flipH="1">
                  <a:off x="1592" y="3564"/>
                  <a:ext cx="27" cy="28"/>
                </a:xfrm>
                <a:prstGeom prst="line">
                  <a:avLst/>
                </a:prstGeom>
                <a:noFill/>
                <a:ln w="7938">
                  <a:solidFill>
                    <a:srgbClr val="800080"/>
                  </a:solidFill>
                  <a:round/>
                  <a:headEnd/>
                  <a:tailEnd/>
                </a:ln>
              </p:spPr>
              <p:txBody>
                <a:bodyPr/>
                <a:lstStyle/>
                <a:p>
                  <a:endParaRPr lang="en-GB"/>
                </a:p>
              </p:txBody>
            </p:sp>
            <p:sp>
              <p:nvSpPr>
                <p:cNvPr id="28438" name="Line 794"/>
                <p:cNvSpPr>
                  <a:spLocks noChangeShapeType="1"/>
                </p:cNvSpPr>
                <p:nvPr/>
              </p:nvSpPr>
              <p:spPr bwMode="auto">
                <a:xfrm flipV="1">
                  <a:off x="1619" y="3535"/>
                  <a:ext cx="27" cy="29"/>
                </a:xfrm>
                <a:prstGeom prst="line">
                  <a:avLst/>
                </a:prstGeom>
                <a:noFill/>
                <a:ln w="7938">
                  <a:solidFill>
                    <a:srgbClr val="800080"/>
                  </a:solidFill>
                  <a:round/>
                  <a:headEnd/>
                  <a:tailEnd/>
                </a:ln>
              </p:spPr>
              <p:txBody>
                <a:bodyPr/>
                <a:lstStyle/>
                <a:p>
                  <a:endParaRPr lang="en-GB"/>
                </a:p>
              </p:txBody>
            </p:sp>
            <p:sp>
              <p:nvSpPr>
                <p:cNvPr id="28439" name="Line 795"/>
                <p:cNvSpPr>
                  <a:spLocks noChangeShapeType="1"/>
                </p:cNvSpPr>
                <p:nvPr/>
              </p:nvSpPr>
              <p:spPr bwMode="auto">
                <a:xfrm flipV="1">
                  <a:off x="1619" y="3535"/>
                  <a:ext cx="1" cy="29"/>
                </a:xfrm>
                <a:prstGeom prst="line">
                  <a:avLst/>
                </a:prstGeom>
                <a:noFill/>
                <a:ln w="7938">
                  <a:solidFill>
                    <a:srgbClr val="800080"/>
                  </a:solidFill>
                  <a:round/>
                  <a:headEnd/>
                  <a:tailEnd/>
                </a:ln>
              </p:spPr>
              <p:txBody>
                <a:bodyPr/>
                <a:lstStyle/>
                <a:p>
                  <a:endParaRPr lang="en-GB"/>
                </a:p>
              </p:txBody>
            </p:sp>
            <p:sp>
              <p:nvSpPr>
                <p:cNvPr id="28440" name="Line 796"/>
                <p:cNvSpPr>
                  <a:spLocks noChangeShapeType="1"/>
                </p:cNvSpPr>
                <p:nvPr/>
              </p:nvSpPr>
              <p:spPr bwMode="auto">
                <a:xfrm>
                  <a:off x="1619" y="3564"/>
                  <a:ext cx="1" cy="28"/>
                </a:xfrm>
                <a:prstGeom prst="line">
                  <a:avLst/>
                </a:prstGeom>
                <a:noFill/>
                <a:ln w="7938">
                  <a:solidFill>
                    <a:srgbClr val="800080"/>
                  </a:solidFill>
                  <a:round/>
                  <a:headEnd/>
                  <a:tailEnd/>
                </a:ln>
              </p:spPr>
              <p:txBody>
                <a:bodyPr/>
                <a:lstStyle/>
                <a:p>
                  <a:endParaRPr lang="en-GB"/>
                </a:p>
              </p:txBody>
            </p:sp>
            <p:sp>
              <p:nvSpPr>
                <p:cNvPr id="28441" name="Rectangle 797"/>
                <p:cNvSpPr>
                  <a:spLocks noChangeArrowheads="1"/>
                </p:cNvSpPr>
                <p:nvPr/>
              </p:nvSpPr>
              <p:spPr bwMode="auto">
                <a:xfrm>
                  <a:off x="1641" y="3518"/>
                  <a:ext cx="70" cy="74"/>
                </a:xfrm>
                <a:prstGeom prst="rect">
                  <a:avLst/>
                </a:prstGeom>
                <a:noFill/>
                <a:ln w="9525">
                  <a:noFill/>
                  <a:miter lim="800000"/>
                  <a:headEnd/>
                  <a:tailEnd/>
                </a:ln>
              </p:spPr>
              <p:txBody>
                <a:bodyPr/>
                <a:lstStyle/>
                <a:p>
                  <a:endParaRPr lang="en-US"/>
                </a:p>
              </p:txBody>
            </p:sp>
            <p:sp>
              <p:nvSpPr>
                <p:cNvPr id="28442" name="Line 798"/>
                <p:cNvSpPr>
                  <a:spLocks noChangeShapeType="1"/>
                </p:cNvSpPr>
                <p:nvPr/>
              </p:nvSpPr>
              <p:spPr bwMode="auto">
                <a:xfrm flipH="1" flipV="1">
                  <a:off x="1646" y="3524"/>
                  <a:ext cx="27" cy="28"/>
                </a:xfrm>
                <a:prstGeom prst="line">
                  <a:avLst/>
                </a:prstGeom>
                <a:noFill/>
                <a:ln w="7938">
                  <a:solidFill>
                    <a:srgbClr val="800080"/>
                  </a:solidFill>
                  <a:round/>
                  <a:headEnd/>
                  <a:tailEnd/>
                </a:ln>
              </p:spPr>
              <p:txBody>
                <a:bodyPr/>
                <a:lstStyle/>
                <a:p>
                  <a:endParaRPr lang="en-GB"/>
                </a:p>
              </p:txBody>
            </p:sp>
            <p:sp>
              <p:nvSpPr>
                <p:cNvPr id="28443" name="Line 799"/>
                <p:cNvSpPr>
                  <a:spLocks noChangeShapeType="1"/>
                </p:cNvSpPr>
                <p:nvPr/>
              </p:nvSpPr>
              <p:spPr bwMode="auto">
                <a:xfrm>
                  <a:off x="1673" y="3552"/>
                  <a:ext cx="27" cy="29"/>
                </a:xfrm>
                <a:prstGeom prst="line">
                  <a:avLst/>
                </a:prstGeom>
                <a:noFill/>
                <a:ln w="7938">
                  <a:solidFill>
                    <a:srgbClr val="800080"/>
                  </a:solidFill>
                  <a:round/>
                  <a:headEnd/>
                  <a:tailEnd/>
                </a:ln>
              </p:spPr>
              <p:txBody>
                <a:bodyPr/>
                <a:lstStyle/>
                <a:p>
                  <a:endParaRPr lang="en-GB"/>
                </a:p>
              </p:txBody>
            </p:sp>
            <p:sp>
              <p:nvSpPr>
                <p:cNvPr id="28444" name="Line 800"/>
                <p:cNvSpPr>
                  <a:spLocks noChangeShapeType="1"/>
                </p:cNvSpPr>
                <p:nvPr/>
              </p:nvSpPr>
              <p:spPr bwMode="auto">
                <a:xfrm flipH="1">
                  <a:off x="1646" y="3552"/>
                  <a:ext cx="27" cy="29"/>
                </a:xfrm>
                <a:prstGeom prst="line">
                  <a:avLst/>
                </a:prstGeom>
                <a:noFill/>
                <a:ln w="7938">
                  <a:solidFill>
                    <a:srgbClr val="800080"/>
                  </a:solidFill>
                  <a:round/>
                  <a:headEnd/>
                  <a:tailEnd/>
                </a:ln>
              </p:spPr>
              <p:txBody>
                <a:bodyPr/>
                <a:lstStyle/>
                <a:p>
                  <a:endParaRPr lang="en-GB"/>
                </a:p>
              </p:txBody>
            </p:sp>
            <p:sp>
              <p:nvSpPr>
                <p:cNvPr id="28445" name="Line 801"/>
                <p:cNvSpPr>
                  <a:spLocks noChangeShapeType="1"/>
                </p:cNvSpPr>
                <p:nvPr/>
              </p:nvSpPr>
              <p:spPr bwMode="auto">
                <a:xfrm flipV="1">
                  <a:off x="1673" y="3524"/>
                  <a:ext cx="27" cy="28"/>
                </a:xfrm>
                <a:prstGeom prst="line">
                  <a:avLst/>
                </a:prstGeom>
                <a:noFill/>
                <a:ln w="7938">
                  <a:solidFill>
                    <a:srgbClr val="800080"/>
                  </a:solidFill>
                  <a:round/>
                  <a:headEnd/>
                  <a:tailEnd/>
                </a:ln>
              </p:spPr>
              <p:txBody>
                <a:bodyPr/>
                <a:lstStyle/>
                <a:p>
                  <a:endParaRPr lang="en-GB"/>
                </a:p>
              </p:txBody>
            </p:sp>
            <p:sp>
              <p:nvSpPr>
                <p:cNvPr id="28446" name="Line 802"/>
                <p:cNvSpPr>
                  <a:spLocks noChangeShapeType="1"/>
                </p:cNvSpPr>
                <p:nvPr/>
              </p:nvSpPr>
              <p:spPr bwMode="auto">
                <a:xfrm flipV="1">
                  <a:off x="1673" y="3524"/>
                  <a:ext cx="1" cy="28"/>
                </a:xfrm>
                <a:prstGeom prst="line">
                  <a:avLst/>
                </a:prstGeom>
                <a:noFill/>
                <a:ln w="7938">
                  <a:solidFill>
                    <a:srgbClr val="800080"/>
                  </a:solidFill>
                  <a:round/>
                  <a:headEnd/>
                  <a:tailEnd/>
                </a:ln>
              </p:spPr>
              <p:txBody>
                <a:bodyPr/>
                <a:lstStyle/>
                <a:p>
                  <a:endParaRPr lang="en-GB"/>
                </a:p>
              </p:txBody>
            </p:sp>
            <p:sp>
              <p:nvSpPr>
                <p:cNvPr id="28447" name="Line 803"/>
                <p:cNvSpPr>
                  <a:spLocks noChangeShapeType="1"/>
                </p:cNvSpPr>
                <p:nvPr/>
              </p:nvSpPr>
              <p:spPr bwMode="auto">
                <a:xfrm>
                  <a:off x="1673" y="3552"/>
                  <a:ext cx="1" cy="29"/>
                </a:xfrm>
                <a:prstGeom prst="line">
                  <a:avLst/>
                </a:prstGeom>
                <a:noFill/>
                <a:ln w="7938">
                  <a:solidFill>
                    <a:srgbClr val="800080"/>
                  </a:solidFill>
                  <a:round/>
                  <a:headEnd/>
                  <a:tailEnd/>
                </a:ln>
              </p:spPr>
              <p:txBody>
                <a:bodyPr/>
                <a:lstStyle/>
                <a:p>
                  <a:endParaRPr lang="en-GB"/>
                </a:p>
              </p:txBody>
            </p:sp>
            <p:sp>
              <p:nvSpPr>
                <p:cNvPr id="28448" name="Rectangle 804"/>
                <p:cNvSpPr>
                  <a:spLocks noChangeArrowheads="1"/>
                </p:cNvSpPr>
                <p:nvPr/>
              </p:nvSpPr>
              <p:spPr bwMode="auto">
                <a:xfrm>
                  <a:off x="1695" y="3512"/>
                  <a:ext cx="71" cy="75"/>
                </a:xfrm>
                <a:prstGeom prst="rect">
                  <a:avLst/>
                </a:prstGeom>
                <a:noFill/>
                <a:ln w="9525">
                  <a:noFill/>
                  <a:miter lim="800000"/>
                  <a:headEnd/>
                  <a:tailEnd/>
                </a:ln>
              </p:spPr>
              <p:txBody>
                <a:bodyPr/>
                <a:lstStyle/>
                <a:p>
                  <a:endParaRPr lang="en-US"/>
                </a:p>
              </p:txBody>
            </p:sp>
            <p:sp>
              <p:nvSpPr>
                <p:cNvPr id="28449" name="Line 805"/>
                <p:cNvSpPr>
                  <a:spLocks noChangeShapeType="1"/>
                </p:cNvSpPr>
                <p:nvPr/>
              </p:nvSpPr>
              <p:spPr bwMode="auto">
                <a:xfrm flipH="1" flipV="1">
                  <a:off x="1700" y="3518"/>
                  <a:ext cx="28" cy="28"/>
                </a:xfrm>
                <a:prstGeom prst="line">
                  <a:avLst/>
                </a:prstGeom>
                <a:noFill/>
                <a:ln w="7938">
                  <a:solidFill>
                    <a:srgbClr val="800080"/>
                  </a:solidFill>
                  <a:round/>
                  <a:headEnd/>
                  <a:tailEnd/>
                </a:ln>
              </p:spPr>
              <p:txBody>
                <a:bodyPr/>
                <a:lstStyle/>
                <a:p>
                  <a:endParaRPr lang="en-GB"/>
                </a:p>
              </p:txBody>
            </p:sp>
            <p:sp>
              <p:nvSpPr>
                <p:cNvPr id="28450" name="Line 806"/>
                <p:cNvSpPr>
                  <a:spLocks noChangeShapeType="1"/>
                </p:cNvSpPr>
                <p:nvPr/>
              </p:nvSpPr>
              <p:spPr bwMode="auto">
                <a:xfrm>
                  <a:off x="1728" y="3546"/>
                  <a:ext cx="27" cy="29"/>
                </a:xfrm>
                <a:prstGeom prst="line">
                  <a:avLst/>
                </a:prstGeom>
                <a:noFill/>
                <a:ln w="7938">
                  <a:solidFill>
                    <a:srgbClr val="800080"/>
                  </a:solidFill>
                  <a:round/>
                  <a:headEnd/>
                  <a:tailEnd/>
                </a:ln>
              </p:spPr>
              <p:txBody>
                <a:bodyPr/>
                <a:lstStyle/>
                <a:p>
                  <a:endParaRPr lang="en-GB"/>
                </a:p>
              </p:txBody>
            </p:sp>
            <p:sp>
              <p:nvSpPr>
                <p:cNvPr id="28451" name="Line 807"/>
                <p:cNvSpPr>
                  <a:spLocks noChangeShapeType="1"/>
                </p:cNvSpPr>
                <p:nvPr/>
              </p:nvSpPr>
              <p:spPr bwMode="auto">
                <a:xfrm flipH="1">
                  <a:off x="1700" y="3546"/>
                  <a:ext cx="28" cy="29"/>
                </a:xfrm>
                <a:prstGeom prst="line">
                  <a:avLst/>
                </a:prstGeom>
                <a:noFill/>
                <a:ln w="7938">
                  <a:solidFill>
                    <a:srgbClr val="800080"/>
                  </a:solidFill>
                  <a:round/>
                  <a:headEnd/>
                  <a:tailEnd/>
                </a:ln>
              </p:spPr>
              <p:txBody>
                <a:bodyPr/>
                <a:lstStyle/>
                <a:p>
                  <a:endParaRPr lang="en-GB"/>
                </a:p>
              </p:txBody>
            </p:sp>
            <p:sp>
              <p:nvSpPr>
                <p:cNvPr id="28452" name="Line 808"/>
                <p:cNvSpPr>
                  <a:spLocks noChangeShapeType="1"/>
                </p:cNvSpPr>
                <p:nvPr/>
              </p:nvSpPr>
              <p:spPr bwMode="auto">
                <a:xfrm flipV="1">
                  <a:off x="1728" y="3518"/>
                  <a:ext cx="27" cy="28"/>
                </a:xfrm>
                <a:prstGeom prst="line">
                  <a:avLst/>
                </a:prstGeom>
                <a:noFill/>
                <a:ln w="7938">
                  <a:solidFill>
                    <a:srgbClr val="800080"/>
                  </a:solidFill>
                  <a:round/>
                  <a:headEnd/>
                  <a:tailEnd/>
                </a:ln>
              </p:spPr>
              <p:txBody>
                <a:bodyPr/>
                <a:lstStyle/>
                <a:p>
                  <a:endParaRPr lang="en-GB"/>
                </a:p>
              </p:txBody>
            </p:sp>
            <p:sp>
              <p:nvSpPr>
                <p:cNvPr id="28453" name="Line 809"/>
                <p:cNvSpPr>
                  <a:spLocks noChangeShapeType="1"/>
                </p:cNvSpPr>
                <p:nvPr/>
              </p:nvSpPr>
              <p:spPr bwMode="auto">
                <a:xfrm flipV="1">
                  <a:off x="1728" y="3518"/>
                  <a:ext cx="1" cy="28"/>
                </a:xfrm>
                <a:prstGeom prst="line">
                  <a:avLst/>
                </a:prstGeom>
                <a:noFill/>
                <a:ln w="7938">
                  <a:solidFill>
                    <a:srgbClr val="800080"/>
                  </a:solidFill>
                  <a:round/>
                  <a:headEnd/>
                  <a:tailEnd/>
                </a:ln>
              </p:spPr>
              <p:txBody>
                <a:bodyPr/>
                <a:lstStyle/>
                <a:p>
                  <a:endParaRPr lang="en-GB"/>
                </a:p>
              </p:txBody>
            </p:sp>
            <p:sp>
              <p:nvSpPr>
                <p:cNvPr id="28454" name="Line 810"/>
                <p:cNvSpPr>
                  <a:spLocks noChangeShapeType="1"/>
                </p:cNvSpPr>
                <p:nvPr/>
              </p:nvSpPr>
              <p:spPr bwMode="auto">
                <a:xfrm>
                  <a:off x="1728" y="3546"/>
                  <a:ext cx="1" cy="29"/>
                </a:xfrm>
                <a:prstGeom prst="line">
                  <a:avLst/>
                </a:prstGeom>
                <a:noFill/>
                <a:ln w="7938">
                  <a:solidFill>
                    <a:srgbClr val="800080"/>
                  </a:solidFill>
                  <a:round/>
                  <a:headEnd/>
                  <a:tailEnd/>
                </a:ln>
              </p:spPr>
              <p:txBody>
                <a:bodyPr/>
                <a:lstStyle/>
                <a:p>
                  <a:endParaRPr lang="en-GB"/>
                </a:p>
              </p:txBody>
            </p:sp>
            <p:sp>
              <p:nvSpPr>
                <p:cNvPr id="28455" name="Rectangle 811"/>
                <p:cNvSpPr>
                  <a:spLocks noChangeArrowheads="1"/>
                </p:cNvSpPr>
                <p:nvPr/>
              </p:nvSpPr>
              <p:spPr bwMode="auto">
                <a:xfrm>
                  <a:off x="1744" y="3501"/>
                  <a:ext cx="71" cy="74"/>
                </a:xfrm>
                <a:prstGeom prst="rect">
                  <a:avLst/>
                </a:prstGeom>
                <a:noFill/>
                <a:ln w="9525">
                  <a:noFill/>
                  <a:miter lim="800000"/>
                  <a:headEnd/>
                  <a:tailEnd/>
                </a:ln>
              </p:spPr>
              <p:txBody>
                <a:bodyPr/>
                <a:lstStyle/>
                <a:p>
                  <a:endParaRPr lang="en-US"/>
                </a:p>
              </p:txBody>
            </p:sp>
            <p:sp>
              <p:nvSpPr>
                <p:cNvPr id="28456" name="Line 812"/>
                <p:cNvSpPr>
                  <a:spLocks noChangeShapeType="1"/>
                </p:cNvSpPr>
                <p:nvPr/>
              </p:nvSpPr>
              <p:spPr bwMode="auto">
                <a:xfrm flipH="1" flipV="1">
                  <a:off x="1749" y="3506"/>
                  <a:ext cx="28" cy="29"/>
                </a:xfrm>
                <a:prstGeom prst="line">
                  <a:avLst/>
                </a:prstGeom>
                <a:noFill/>
                <a:ln w="7938">
                  <a:solidFill>
                    <a:srgbClr val="800080"/>
                  </a:solidFill>
                  <a:round/>
                  <a:headEnd/>
                  <a:tailEnd/>
                </a:ln>
              </p:spPr>
              <p:txBody>
                <a:bodyPr/>
                <a:lstStyle/>
                <a:p>
                  <a:endParaRPr lang="en-GB"/>
                </a:p>
              </p:txBody>
            </p:sp>
            <p:sp>
              <p:nvSpPr>
                <p:cNvPr id="28457" name="Line 813"/>
                <p:cNvSpPr>
                  <a:spLocks noChangeShapeType="1"/>
                </p:cNvSpPr>
                <p:nvPr/>
              </p:nvSpPr>
              <p:spPr bwMode="auto">
                <a:xfrm>
                  <a:off x="1777" y="3535"/>
                  <a:ext cx="27" cy="29"/>
                </a:xfrm>
                <a:prstGeom prst="line">
                  <a:avLst/>
                </a:prstGeom>
                <a:noFill/>
                <a:ln w="7938">
                  <a:solidFill>
                    <a:srgbClr val="800080"/>
                  </a:solidFill>
                  <a:round/>
                  <a:headEnd/>
                  <a:tailEnd/>
                </a:ln>
              </p:spPr>
              <p:txBody>
                <a:bodyPr/>
                <a:lstStyle/>
                <a:p>
                  <a:endParaRPr lang="en-GB"/>
                </a:p>
              </p:txBody>
            </p:sp>
          </p:grpSp>
          <p:grpSp>
            <p:nvGrpSpPr>
              <p:cNvPr id="27861" name="Group 1015"/>
              <p:cNvGrpSpPr>
                <a:grpSpLocks/>
              </p:cNvGrpSpPr>
              <p:nvPr/>
            </p:nvGrpSpPr>
            <p:grpSpPr bwMode="auto">
              <a:xfrm>
                <a:off x="1749" y="3305"/>
                <a:ext cx="1540" cy="259"/>
                <a:chOff x="1749" y="3305"/>
                <a:chExt cx="1540" cy="259"/>
              </a:xfrm>
            </p:grpSpPr>
            <p:sp>
              <p:nvSpPr>
                <p:cNvPr id="28058" name="Line 815"/>
                <p:cNvSpPr>
                  <a:spLocks noChangeShapeType="1"/>
                </p:cNvSpPr>
                <p:nvPr/>
              </p:nvSpPr>
              <p:spPr bwMode="auto">
                <a:xfrm flipH="1">
                  <a:off x="1749" y="3535"/>
                  <a:ext cx="28" cy="29"/>
                </a:xfrm>
                <a:prstGeom prst="line">
                  <a:avLst/>
                </a:prstGeom>
                <a:noFill/>
                <a:ln w="7938">
                  <a:solidFill>
                    <a:srgbClr val="800080"/>
                  </a:solidFill>
                  <a:round/>
                  <a:headEnd/>
                  <a:tailEnd/>
                </a:ln>
              </p:spPr>
              <p:txBody>
                <a:bodyPr/>
                <a:lstStyle/>
                <a:p>
                  <a:endParaRPr lang="en-GB"/>
                </a:p>
              </p:txBody>
            </p:sp>
            <p:sp>
              <p:nvSpPr>
                <p:cNvPr id="28059" name="Line 816"/>
                <p:cNvSpPr>
                  <a:spLocks noChangeShapeType="1"/>
                </p:cNvSpPr>
                <p:nvPr/>
              </p:nvSpPr>
              <p:spPr bwMode="auto">
                <a:xfrm flipV="1">
                  <a:off x="1777" y="3506"/>
                  <a:ext cx="27" cy="29"/>
                </a:xfrm>
                <a:prstGeom prst="line">
                  <a:avLst/>
                </a:prstGeom>
                <a:noFill/>
                <a:ln w="7938">
                  <a:solidFill>
                    <a:srgbClr val="800080"/>
                  </a:solidFill>
                  <a:round/>
                  <a:headEnd/>
                  <a:tailEnd/>
                </a:ln>
              </p:spPr>
              <p:txBody>
                <a:bodyPr/>
                <a:lstStyle/>
                <a:p>
                  <a:endParaRPr lang="en-GB"/>
                </a:p>
              </p:txBody>
            </p:sp>
            <p:sp>
              <p:nvSpPr>
                <p:cNvPr id="28060" name="Line 817"/>
                <p:cNvSpPr>
                  <a:spLocks noChangeShapeType="1"/>
                </p:cNvSpPr>
                <p:nvPr/>
              </p:nvSpPr>
              <p:spPr bwMode="auto">
                <a:xfrm flipV="1">
                  <a:off x="1777" y="3506"/>
                  <a:ext cx="1" cy="29"/>
                </a:xfrm>
                <a:prstGeom prst="line">
                  <a:avLst/>
                </a:prstGeom>
                <a:noFill/>
                <a:ln w="7938">
                  <a:solidFill>
                    <a:srgbClr val="800080"/>
                  </a:solidFill>
                  <a:round/>
                  <a:headEnd/>
                  <a:tailEnd/>
                </a:ln>
              </p:spPr>
              <p:txBody>
                <a:bodyPr/>
                <a:lstStyle/>
                <a:p>
                  <a:endParaRPr lang="en-GB"/>
                </a:p>
              </p:txBody>
            </p:sp>
            <p:sp>
              <p:nvSpPr>
                <p:cNvPr id="28061" name="Line 818"/>
                <p:cNvSpPr>
                  <a:spLocks noChangeShapeType="1"/>
                </p:cNvSpPr>
                <p:nvPr/>
              </p:nvSpPr>
              <p:spPr bwMode="auto">
                <a:xfrm>
                  <a:off x="1777" y="3535"/>
                  <a:ext cx="1" cy="29"/>
                </a:xfrm>
                <a:prstGeom prst="line">
                  <a:avLst/>
                </a:prstGeom>
                <a:noFill/>
                <a:ln w="7938">
                  <a:solidFill>
                    <a:srgbClr val="800080"/>
                  </a:solidFill>
                  <a:round/>
                  <a:headEnd/>
                  <a:tailEnd/>
                </a:ln>
              </p:spPr>
              <p:txBody>
                <a:bodyPr/>
                <a:lstStyle/>
                <a:p>
                  <a:endParaRPr lang="en-GB"/>
                </a:p>
              </p:txBody>
            </p:sp>
            <p:sp>
              <p:nvSpPr>
                <p:cNvPr id="28062" name="Rectangle 819"/>
                <p:cNvSpPr>
                  <a:spLocks noChangeArrowheads="1"/>
                </p:cNvSpPr>
                <p:nvPr/>
              </p:nvSpPr>
              <p:spPr bwMode="auto">
                <a:xfrm>
                  <a:off x="1798" y="3483"/>
                  <a:ext cx="71" cy="75"/>
                </a:xfrm>
                <a:prstGeom prst="rect">
                  <a:avLst/>
                </a:prstGeom>
                <a:noFill/>
                <a:ln w="9525">
                  <a:noFill/>
                  <a:miter lim="800000"/>
                  <a:headEnd/>
                  <a:tailEnd/>
                </a:ln>
              </p:spPr>
              <p:txBody>
                <a:bodyPr/>
                <a:lstStyle/>
                <a:p>
                  <a:endParaRPr lang="en-US"/>
                </a:p>
              </p:txBody>
            </p:sp>
            <p:sp>
              <p:nvSpPr>
                <p:cNvPr id="28063" name="Line 820"/>
                <p:cNvSpPr>
                  <a:spLocks noChangeShapeType="1"/>
                </p:cNvSpPr>
                <p:nvPr/>
              </p:nvSpPr>
              <p:spPr bwMode="auto">
                <a:xfrm flipH="1" flipV="1">
                  <a:off x="1804" y="3489"/>
                  <a:ext cx="27" cy="29"/>
                </a:xfrm>
                <a:prstGeom prst="line">
                  <a:avLst/>
                </a:prstGeom>
                <a:noFill/>
                <a:ln w="7938">
                  <a:solidFill>
                    <a:srgbClr val="800080"/>
                  </a:solidFill>
                  <a:round/>
                  <a:headEnd/>
                  <a:tailEnd/>
                </a:ln>
              </p:spPr>
              <p:txBody>
                <a:bodyPr/>
                <a:lstStyle/>
                <a:p>
                  <a:endParaRPr lang="en-GB"/>
                </a:p>
              </p:txBody>
            </p:sp>
            <p:sp>
              <p:nvSpPr>
                <p:cNvPr id="28064" name="Line 821"/>
                <p:cNvSpPr>
                  <a:spLocks noChangeShapeType="1"/>
                </p:cNvSpPr>
                <p:nvPr/>
              </p:nvSpPr>
              <p:spPr bwMode="auto">
                <a:xfrm>
                  <a:off x="1831" y="3518"/>
                  <a:ext cx="27" cy="28"/>
                </a:xfrm>
                <a:prstGeom prst="line">
                  <a:avLst/>
                </a:prstGeom>
                <a:noFill/>
                <a:ln w="7938">
                  <a:solidFill>
                    <a:srgbClr val="800080"/>
                  </a:solidFill>
                  <a:round/>
                  <a:headEnd/>
                  <a:tailEnd/>
                </a:ln>
              </p:spPr>
              <p:txBody>
                <a:bodyPr/>
                <a:lstStyle/>
                <a:p>
                  <a:endParaRPr lang="en-GB"/>
                </a:p>
              </p:txBody>
            </p:sp>
            <p:sp>
              <p:nvSpPr>
                <p:cNvPr id="28065" name="Line 822"/>
                <p:cNvSpPr>
                  <a:spLocks noChangeShapeType="1"/>
                </p:cNvSpPr>
                <p:nvPr/>
              </p:nvSpPr>
              <p:spPr bwMode="auto">
                <a:xfrm flipH="1">
                  <a:off x="1804" y="3518"/>
                  <a:ext cx="27" cy="28"/>
                </a:xfrm>
                <a:prstGeom prst="line">
                  <a:avLst/>
                </a:prstGeom>
                <a:noFill/>
                <a:ln w="7938">
                  <a:solidFill>
                    <a:srgbClr val="800080"/>
                  </a:solidFill>
                  <a:round/>
                  <a:headEnd/>
                  <a:tailEnd/>
                </a:ln>
              </p:spPr>
              <p:txBody>
                <a:bodyPr/>
                <a:lstStyle/>
                <a:p>
                  <a:endParaRPr lang="en-GB"/>
                </a:p>
              </p:txBody>
            </p:sp>
            <p:sp>
              <p:nvSpPr>
                <p:cNvPr id="28066" name="Line 823"/>
                <p:cNvSpPr>
                  <a:spLocks noChangeShapeType="1"/>
                </p:cNvSpPr>
                <p:nvPr/>
              </p:nvSpPr>
              <p:spPr bwMode="auto">
                <a:xfrm flipV="1">
                  <a:off x="1831" y="3489"/>
                  <a:ext cx="27" cy="29"/>
                </a:xfrm>
                <a:prstGeom prst="line">
                  <a:avLst/>
                </a:prstGeom>
                <a:noFill/>
                <a:ln w="7938">
                  <a:solidFill>
                    <a:srgbClr val="800080"/>
                  </a:solidFill>
                  <a:round/>
                  <a:headEnd/>
                  <a:tailEnd/>
                </a:ln>
              </p:spPr>
              <p:txBody>
                <a:bodyPr/>
                <a:lstStyle/>
                <a:p>
                  <a:endParaRPr lang="en-GB"/>
                </a:p>
              </p:txBody>
            </p:sp>
            <p:sp>
              <p:nvSpPr>
                <p:cNvPr id="28067" name="Line 824"/>
                <p:cNvSpPr>
                  <a:spLocks noChangeShapeType="1"/>
                </p:cNvSpPr>
                <p:nvPr/>
              </p:nvSpPr>
              <p:spPr bwMode="auto">
                <a:xfrm flipV="1">
                  <a:off x="1831" y="3489"/>
                  <a:ext cx="1" cy="29"/>
                </a:xfrm>
                <a:prstGeom prst="line">
                  <a:avLst/>
                </a:prstGeom>
                <a:noFill/>
                <a:ln w="7938">
                  <a:solidFill>
                    <a:srgbClr val="800080"/>
                  </a:solidFill>
                  <a:round/>
                  <a:headEnd/>
                  <a:tailEnd/>
                </a:ln>
              </p:spPr>
              <p:txBody>
                <a:bodyPr/>
                <a:lstStyle/>
                <a:p>
                  <a:endParaRPr lang="en-GB"/>
                </a:p>
              </p:txBody>
            </p:sp>
            <p:sp>
              <p:nvSpPr>
                <p:cNvPr id="28068" name="Line 825"/>
                <p:cNvSpPr>
                  <a:spLocks noChangeShapeType="1"/>
                </p:cNvSpPr>
                <p:nvPr/>
              </p:nvSpPr>
              <p:spPr bwMode="auto">
                <a:xfrm>
                  <a:off x="1831" y="3518"/>
                  <a:ext cx="1" cy="28"/>
                </a:xfrm>
                <a:prstGeom prst="line">
                  <a:avLst/>
                </a:prstGeom>
                <a:noFill/>
                <a:ln w="7938">
                  <a:solidFill>
                    <a:srgbClr val="800080"/>
                  </a:solidFill>
                  <a:round/>
                  <a:headEnd/>
                  <a:tailEnd/>
                </a:ln>
              </p:spPr>
              <p:txBody>
                <a:bodyPr/>
                <a:lstStyle/>
                <a:p>
                  <a:endParaRPr lang="en-GB"/>
                </a:p>
              </p:txBody>
            </p:sp>
            <p:sp>
              <p:nvSpPr>
                <p:cNvPr id="28069" name="Rectangle 826"/>
                <p:cNvSpPr>
                  <a:spLocks noChangeArrowheads="1"/>
                </p:cNvSpPr>
                <p:nvPr/>
              </p:nvSpPr>
              <p:spPr bwMode="auto">
                <a:xfrm>
                  <a:off x="1853" y="3472"/>
                  <a:ext cx="71" cy="74"/>
                </a:xfrm>
                <a:prstGeom prst="rect">
                  <a:avLst/>
                </a:prstGeom>
                <a:noFill/>
                <a:ln w="9525">
                  <a:noFill/>
                  <a:miter lim="800000"/>
                  <a:headEnd/>
                  <a:tailEnd/>
                </a:ln>
              </p:spPr>
              <p:txBody>
                <a:bodyPr/>
                <a:lstStyle/>
                <a:p>
                  <a:endParaRPr lang="en-US"/>
                </a:p>
              </p:txBody>
            </p:sp>
            <p:sp>
              <p:nvSpPr>
                <p:cNvPr id="28070" name="Line 827"/>
                <p:cNvSpPr>
                  <a:spLocks noChangeShapeType="1"/>
                </p:cNvSpPr>
                <p:nvPr/>
              </p:nvSpPr>
              <p:spPr bwMode="auto">
                <a:xfrm flipH="1" flipV="1">
                  <a:off x="1858" y="3478"/>
                  <a:ext cx="27" cy="28"/>
                </a:xfrm>
                <a:prstGeom prst="line">
                  <a:avLst/>
                </a:prstGeom>
                <a:noFill/>
                <a:ln w="7938">
                  <a:solidFill>
                    <a:srgbClr val="800080"/>
                  </a:solidFill>
                  <a:round/>
                  <a:headEnd/>
                  <a:tailEnd/>
                </a:ln>
              </p:spPr>
              <p:txBody>
                <a:bodyPr/>
                <a:lstStyle/>
                <a:p>
                  <a:endParaRPr lang="en-GB"/>
                </a:p>
              </p:txBody>
            </p:sp>
            <p:sp>
              <p:nvSpPr>
                <p:cNvPr id="28071" name="Line 828"/>
                <p:cNvSpPr>
                  <a:spLocks noChangeShapeType="1"/>
                </p:cNvSpPr>
                <p:nvPr/>
              </p:nvSpPr>
              <p:spPr bwMode="auto">
                <a:xfrm>
                  <a:off x="1885" y="3506"/>
                  <a:ext cx="28" cy="29"/>
                </a:xfrm>
                <a:prstGeom prst="line">
                  <a:avLst/>
                </a:prstGeom>
                <a:noFill/>
                <a:ln w="7938">
                  <a:solidFill>
                    <a:srgbClr val="800080"/>
                  </a:solidFill>
                  <a:round/>
                  <a:headEnd/>
                  <a:tailEnd/>
                </a:ln>
              </p:spPr>
              <p:txBody>
                <a:bodyPr/>
                <a:lstStyle/>
                <a:p>
                  <a:endParaRPr lang="en-GB"/>
                </a:p>
              </p:txBody>
            </p:sp>
            <p:sp>
              <p:nvSpPr>
                <p:cNvPr id="28072" name="Line 829"/>
                <p:cNvSpPr>
                  <a:spLocks noChangeShapeType="1"/>
                </p:cNvSpPr>
                <p:nvPr/>
              </p:nvSpPr>
              <p:spPr bwMode="auto">
                <a:xfrm flipH="1">
                  <a:off x="1858" y="3506"/>
                  <a:ext cx="27" cy="29"/>
                </a:xfrm>
                <a:prstGeom prst="line">
                  <a:avLst/>
                </a:prstGeom>
                <a:noFill/>
                <a:ln w="7938">
                  <a:solidFill>
                    <a:srgbClr val="800080"/>
                  </a:solidFill>
                  <a:round/>
                  <a:headEnd/>
                  <a:tailEnd/>
                </a:ln>
              </p:spPr>
              <p:txBody>
                <a:bodyPr/>
                <a:lstStyle/>
                <a:p>
                  <a:endParaRPr lang="en-GB"/>
                </a:p>
              </p:txBody>
            </p:sp>
            <p:sp>
              <p:nvSpPr>
                <p:cNvPr id="28073" name="Line 830"/>
                <p:cNvSpPr>
                  <a:spLocks noChangeShapeType="1"/>
                </p:cNvSpPr>
                <p:nvPr/>
              </p:nvSpPr>
              <p:spPr bwMode="auto">
                <a:xfrm flipV="1">
                  <a:off x="1885" y="3478"/>
                  <a:ext cx="28" cy="28"/>
                </a:xfrm>
                <a:prstGeom prst="line">
                  <a:avLst/>
                </a:prstGeom>
                <a:noFill/>
                <a:ln w="7938">
                  <a:solidFill>
                    <a:srgbClr val="800080"/>
                  </a:solidFill>
                  <a:round/>
                  <a:headEnd/>
                  <a:tailEnd/>
                </a:ln>
              </p:spPr>
              <p:txBody>
                <a:bodyPr/>
                <a:lstStyle/>
                <a:p>
                  <a:endParaRPr lang="en-GB"/>
                </a:p>
              </p:txBody>
            </p:sp>
            <p:sp>
              <p:nvSpPr>
                <p:cNvPr id="28074" name="Line 831"/>
                <p:cNvSpPr>
                  <a:spLocks noChangeShapeType="1"/>
                </p:cNvSpPr>
                <p:nvPr/>
              </p:nvSpPr>
              <p:spPr bwMode="auto">
                <a:xfrm flipV="1">
                  <a:off x="1885" y="3478"/>
                  <a:ext cx="1" cy="28"/>
                </a:xfrm>
                <a:prstGeom prst="line">
                  <a:avLst/>
                </a:prstGeom>
                <a:noFill/>
                <a:ln w="7938">
                  <a:solidFill>
                    <a:srgbClr val="800080"/>
                  </a:solidFill>
                  <a:round/>
                  <a:headEnd/>
                  <a:tailEnd/>
                </a:ln>
              </p:spPr>
              <p:txBody>
                <a:bodyPr/>
                <a:lstStyle/>
                <a:p>
                  <a:endParaRPr lang="en-GB"/>
                </a:p>
              </p:txBody>
            </p:sp>
            <p:sp>
              <p:nvSpPr>
                <p:cNvPr id="28075" name="Line 832"/>
                <p:cNvSpPr>
                  <a:spLocks noChangeShapeType="1"/>
                </p:cNvSpPr>
                <p:nvPr/>
              </p:nvSpPr>
              <p:spPr bwMode="auto">
                <a:xfrm>
                  <a:off x="1885" y="3506"/>
                  <a:ext cx="1" cy="29"/>
                </a:xfrm>
                <a:prstGeom prst="line">
                  <a:avLst/>
                </a:prstGeom>
                <a:noFill/>
                <a:ln w="7938">
                  <a:solidFill>
                    <a:srgbClr val="800080"/>
                  </a:solidFill>
                  <a:round/>
                  <a:headEnd/>
                  <a:tailEnd/>
                </a:ln>
              </p:spPr>
              <p:txBody>
                <a:bodyPr/>
                <a:lstStyle/>
                <a:p>
                  <a:endParaRPr lang="en-GB"/>
                </a:p>
              </p:txBody>
            </p:sp>
            <p:sp>
              <p:nvSpPr>
                <p:cNvPr id="28076" name="Rectangle 833"/>
                <p:cNvSpPr>
                  <a:spLocks noChangeArrowheads="1"/>
                </p:cNvSpPr>
                <p:nvPr/>
              </p:nvSpPr>
              <p:spPr bwMode="auto">
                <a:xfrm>
                  <a:off x="1902" y="3460"/>
                  <a:ext cx="71" cy="75"/>
                </a:xfrm>
                <a:prstGeom prst="rect">
                  <a:avLst/>
                </a:prstGeom>
                <a:noFill/>
                <a:ln w="9525">
                  <a:noFill/>
                  <a:miter lim="800000"/>
                  <a:headEnd/>
                  <a:tailEnd/>
                </a:ln>
              </p:spPr>
              <p:txBody>
                <a:bodyPr/>
                <a:lstStyle/>
                <a:p>
                  <a:endParaRPr lang="en-US"/>
                </a:p>
              </p:txBody>
            </p:sp>
            <p:sp>
              <p:nvSpPr>
                <p:cNvPr id="28077" name="Line 834"/>
                <p:cNvSpPr>
                  <a:spLocks noChangeShapeType="1"/>
                </p:cNvSpPr>
                <p:nvPr/>
              </p:nvSpPr>
              <p:spPr bwMode="auto">
                <a:xfrm flipH="1" flipV="1">
                  <a:off x="1907" y="3466"/>
                  <a:ext cx="27" cy="29"/>
                </a:xfrm>
                <a:prstGeom prst="line">
                  <a:avLst/>
                </a:prstGeom>
                <a:noFill/>
                <a:ln w="7938">
                  <a:solidFill>
                    <a:srgbClr val="800080"/>
                  </a:solidFill>
                  <a:round/>
                  <a:headEnd/>
                  <a:tailEnd/>
                </a:ln>
              </p:spPr>
              <p:txBody>
                <a:bodyPr/>
                <a:lstStyle/>
                <a:p>
                  <a:endParaRPr lang="en-GB"/>
                </a:p>
              </p:txBody>
            </p:sp>
            <p:sp>
              <p:nvSpPr>
                <p:cNvPr id="28078" name="Line 835"/>
                <p:cNvSpPr>
                  <a:spLocks noChangeShapeType="1"/>
                </p:cNvSpPr>
                <p:nvPr/>
              </p:nvSpPr>
              <p:spPr bwMode="auto">
                <a:xfrm>
                  <a:off x="1934" y="3495"/>
                  <a:ext cx="28" cy="29"/>
                </a:xfrm>
                <a:prstGeom prst="line">
                  <a:avLst/>
                </a:prstGeom>
                <a:noFill/>
                <a:ln w="7938">
                  <a:solidFill>
                    <a:srgbClr val="800080"/>
                  </a:solidFill>
                  <a:round/>
                  <a:headEnd/>
                  <a:tailEnd/>
                </a:ln>
              </p:spPr>
              <p:txBody>
                <a:bodyPr/>
                <a:lstStyle/>
                <a:p>
                  <a:endParaRPr lang="en-GB"/>
                </a:p>
              </p:txBody>
            </p:sp>
            <p:sp>
              <p:nvSpPr>
                <p:cNvPr id="28079" name="Line 836"/>
                <p:cNvSpPr>
                  <a:spLocks noChangeShapeType="1"/>
                </p:cNvSpPr>
                <p:nvPr/>
              </p:nvSpPr>
              <p:spPr bwMode="auto">
                <a:xfrm flipH="1">
                  <a:off x="1907" y="3495"/>
                  <a:ext cx="27" cy="29"/>
                </a:xfrm>
                <a:prstGeom prst="line">
                  <a:avLst/>
                </a:prstGeom>
                <a:noFill/>
                <a:ln w="7938">
                  <a:solidFill>
                    <a:srgbClr val="800080"/>
                  </a:solidFill>
                  <a:round/>
                  <a:headEnd/>
                  <a:tailEnd/>
                </a:ln>
              </p:spPr>
              <p:txBody>
                <a:bodyPr/>
                <a:lstStyle/>
                <a:p>
                  <a:endParaRPr lang="en-GB"/>
                </a:p>
              </p:txBody>
            </p:sp>
            <p:sp>
              <p:nvSpPr>
                <p:cNvPr id="28080" name="Line 837"/>
                <p:cNvSpPr>
                  <a:spLocks noChangeShapeType="1"/>
                </p:cNvSpPr>
                <p:nvPr/>
              </p:nvSpPr>
              <p:spPr bwMode="auto">
                <a:xfrm flipV="1">
                  <a:off x="1934" y="3466"/>
                  <a:ext cx="28" cy="29"/>
                </a:xfrm>
                <a:prstGeom prst="line">
                  <a:avLst/>
                </a:prstGeom>
                <a:noFill/>
                <a:ln w="7938">
                  <a:solidFill>
                    <a:srgbClr val="800080"/>
                  </a:solidFill>
                  <a:round/>
                  <a:headEnd/>
                  <a:tailEnd/>
                </a:ln>
              </p:spPr>
              <p:txBody>
                <a:bodyPr/>
                <a:lstStyle/>
                <a:p>
                  <a:endParaRPr lang="en-GB"/>
                </a:p>
              </p:txBody>
            </p:sp>
            <p:sp>
              <p:nvSpPr>
                <p:cNvPr id="28081" name="Line 838"/>
                <p:cNvSpPr>
                  <a:spLocks noChangeShapeType="1"/>
                </p:cNvSpPr>
                <p:nvPr/>
              </p:nvSpPr>
              <p:spPr bwMode="auto">
                <a:xfrm flipV="1">
                  <a:off x="1934" y="3466"/>
                  <a:ext cx="1" cy="29"/>
                </a:xfrm>
                <a:prstGeom prst="line">
                  <a:avLst/>
                </a:prstGeom>
                <a:noFill/>
                <a:ln w="7938">
                  <a:solidFill>
                    <a:srgbClr val="800080"/>
                  </a:solidFill>
                  <a:round/>
                  <a:headEnd/>
                  <a:tailEnd/>
                </a:ln>
              </p:spPr>
              <p:txBody>
                <a:bodyPr/>
                <a:lstStyle/>
                <a:p>
                  <a:endParaRPr lang="en-GB"/>
                </a:p>
              </p:txBody>
            </p:sp>
            <p:sp>
              <p:nvSpPr>
                <p:cNvPr id="28082" name="Line 839"/>
                <p:cNvSpPr>
                  <a:spLocks noChangeShapeType="1"/>
                </p:cNvSpPr>
                <p:nvPr/>
              </p:nvSpPr>
              <p:spPr bwMode="auto">
                <a:xfrm>
                  <a:off x="1934" y="3495"/>
                  <a:ext cx="1" cy="29"/>
                </a:xfrm>
                <a:prstGeom prst="line">
                  <a:avLst/>
                </a:prstGeom>
                <a:noFill/>
                <a:ln w="7938">
                  <a:solidFill>
                    <a:srgbClr val="800080"/>
                  </a:solidFill>
                  <a:round/>
                  <a:headEnd/>
                  <a:tailEnd/>
                </a:ln>
              </p:spPr>
              <p:txBody>
                <a:bodyPr/>
                <a:lstStyle/>
                <a:p>
                  <a:endParaRPr lang="en-GB"/>
                </a:p>
              </p:txBody>
            </p:sp>
            <p:sp>
              <p:nvSpPr>
                <p:cNvPr id="28083" name="Rectangle 840"/>
                <p:cNvSpPr>
                  <a:spLocks noChangeArrowheads="1"/>
                </p:cNvSpPr>
                <p:nvPr/>
              </p:nvSpPr>
              <p:spPr bwMode="auto">
                <a:xfrm>
                  <a:off x="1956" y="3443"/>
                  <a:ext cx="71" cy="75"/>
                </a:xfrm>
                <a:prstGeom prst="rect">
                  <a:avLst/>
                </a:prstGeom>
                <a:noFill/>
                <a:ln w="9525">
                  <a:noFill/>
                  <a:miter lim="800000"/>
                  <a:headEnd/>
                  <a:tailEnd/>
                </a:ln>
              </p:spPr>
              <p:txBody>
                <a:bodyPr/>
                <a:lstStyle/>
                <a:p>
                  <a:endParaRPr lang="en-US"/>
                </a:p>
              </p:txBody>
            </p:sp>
            <p:sp>
              <p:nvSpPr>
                <p:cNvPr id="28084" name="Line 841"/>
                <p:cNvSpPr>
                  <a:spLocks noChangeShapeType="1"/>
                </p:cNvSpPr>
                <p:nvPr/>
              </p:nvSpPr>
              <p:spPr bwMode="auto">
                <a:xfrm flipH="1" flipV="1">
                  <a:off x="1962" y="3449"/>
                  <a:ext cx="27" cy="29"/>
                </a:xfrm>
                <a:prstGeom prst="line">
                  <a:avLst/>
                </a:prstGeom>
                <a:noFill/>
                <a:ln w="7938">
                  <a:solidFill>
                    <a:srgbClr val="800080"/>
                  </a:solidFill>
                  <a:round/>
                  <a:headEnd/>
                  <a:tailEnd/>
                </a:ln>
              </p:spPr>
              <p:txBody>
                <a:bodyPr/>
                <a:lstStyle/>
                <a:p>
                  <a:endParaRPr lang="en-GB"/>
                </a:p>
              </p:txBody>
            </p:sp>
            <p:sp>
              <p:nvSpPr>
                <p:cNvPr id="28085" name="Line 842"/>
                <p:cNvSpPr>
                  <a:spLocks noChangeShapeType="1"/>
                </p:cNvSpPr>
                <p:nvPr/>
              </p:nvSpPr>
              <p:spPr bwMode="auto">
                <a:xfrm>
                  <a:off x="1989" y="3478"/>
                  <a:ext cx="27" cy="28"/>
                </a:xfrm>
                <a:prstGeom prst="line">
                  <a:avLst/>
                </a:prstGeom>
                <a:noFill/>
                <a:ln w="7938">
                  <a:solidFill>
                    <a:srgbClr val="800080"/>
                  </a:solidFill>
                  <a:round/>
                  <a:headEnd/>
                  <a:tailEnd/>
                </a:ln>
              </p:spPr>
              <p:txBody>
                <a:bodyPr/>
                <a:lstStyle/>
                <a:p>
                  <a:endParaRPr lang="en-GB"/>
                </a:p>
              </p:txBody>
            </p:sp>
            <p:sp>
              <p:nvSpPr>
                <p:cNvPr id="28086" name="Line 843"/>
                <p:cNvSpPr>
                  <a:spLocks noChangeShapeType="1"/>
                </p:cNvSpPr>
                <p:nvPr/>
              </p:nvSpPr>
              <p:spPr bwMode="auto">
                <a:xfrm flipH="1">
                  <a:off x="1962" y="3478"/>
                  <a:ext cx="27" cy="28"/>
                </a:xfrm>
                <a:prstGeom prst="line">
                  <a:avLst/>
                </a:prstGeom>
                <a:noFill/>
                <a:ln w="7938">
                  <a:solidFill>
                    <a:srgbClr val="800080"/>
                  </a:solidFill>
                  <a:round/>
                  <a:headEnd/>
                  <a:tailEnd/>
                </a:ln>
              </p:spPr>
              <p:txBody>
                <a:bodyPr/>
                <a:lstStyle/>
                <a:p>
                  <a:endParaRPr lang="en-GB"/>
                </a:p>
              </p:txBody>
            </p:sp>
            <p:sp>
              <p:nvSpPr>
                <p:cNvPr id="28087" name="Line 844"/>
                <p:cNvSpPr>
                  <a:spLocks noChangeShapeType="1"/>
                </p:cNvSpPr>
                <p:nvPr/>
              </p:nvSpPr>
              <p:spPr bwMode="auto">
                <a:xfrm flipV="1">
                  <a:off x="1989" y="3449"/>
                  <a:ext cx="27" cy="29"/>
                </a:xfrm>
                <a:prstGeom prst="line">
                  <a:avLst/>
                </a:prstGeom>
                <a:noFill/>
                <a:ln w="7938">
                  <a:solidFill>
                    <a:srgbClr val="800080"/>
                  </a:solidFill>
                  <a:round/>
                  <a:headEnd/>
                  <a:tailEnd/>
                </a:ln>
              </p:spPr>
              <p:txBody>
                <a:bodyPr/>
                <a:lstStyle/>
                <a:p>
                  <a:endParaRPr lang="en-GB"/>
                </a:p>
              </p:txBody>
            </p:sp>
            <p:sp>
              <p:nvSpPr>
                <p:cNvPr id="28088" name="Line 845"/>
                <p:cNvSpPr>
                  <a:spLocks noChangeShapeType="1"/>
                </p:cNvSpPr>
                <p:nvPr/>
              </p:nvSpPr>
              <p:spPr bwMode="auto">
                <a:xfrm flipV="1">
                  <a:off x="1989" y="3449"/>
                  <a:ext cx="1" cy="29"/>
                </a:xfrm>
                <a:prstGeom prst="line">
                  <a:avLst/>
                </a:prstGeom>
                <a:noFill/>
                <a:ln w="7938">
                  <a:solidFill>
                    <a:srgbClr val="800080"/>
                  </a:solidFill>
                  <a:round/>
                  <a:headEnd/>
                  <a:tailEnd/>
                </a:ln>
              </p:spPr>
              <p:txBody>
                <a:bodyPr/>
                <a:lstStyle/>
                <a:p>
                  <a:endParaRPr lang="en-GB"/>
                </a:p>
              </p:txBody>
            </p:sp>
            <p:sp>
              <p:nvSpPr>
                <p:cNvPr id="28089" name="Line 846"/>
                <p:cNvSpPr>
                  <a:spLocks noChangeShapeType="1"/>
                </p:cNvSpPr>
                <p:nvPr/>
              </p:nvSpPr>
              <p:spPr bwMode="auto">
                <a:xfrm>
                  <a:off x="1989" y="3478"/>
                  <a:ext cx="1" cy="28"/>
                </a:xfrm>
                <a:prstGeom prst="line">
                  <a:avLst/>
                </a:prstGeom>
                <a:noFill/>
                <a:ln w="7938">
                  <a:solidFill>
                    <a:srgbClr val="800080"/>
                  </a:solidFill>
                  <a:round/>
                  <a:headEnd/>
                  <a:tailEnd/>
                </a:ln>
              </p:spPr>
              <p:txBody>
                <a:bodyPr/>
                <a:lstStyle/>
                <a:p>
                  <a:endParaRPr lang="en-GB"/>
                </a:p>
              </p:txBody>
            </p:sp>
            <p:sp>
              <p:nvSpPr>
                <p:cNvPr id="28090" name="Rectangle 847"/>
                <p:cNvSpPr>
                  <a:spLocks noChangeArrowheads="1"/>
                </p:cNvSpPr>
                <p:nvPr/>
              </p:nvSpPr>
              <p:spPr bwMode="auto">
                <a:xfrm>
                  <a:off x="2011" y="3426"/>
                  <a:ext cx="70" cy="75"/>
                </a:xfrm>
                <a:prstGeom prst="rect">
                  <a:avLst/>
                </a:prstGeom>
                <a:noFill/>
                <a:ln w="9525">
                  <a:noFill/>
                  <a:miter lim="800000"/>
                  <a:headEnd/>
                  <a:tailEnd/>
                </a:ln>
              </p:spPr>
              <p:txBody>
                <a:bodyPr/>
                <a:lstStyle/>
                <a:p>
                  <a:endParaRPr lang="en-US"/>
                </a:p>
              </p:txBody>
            </p:sp>
            <p:sp>
              <p:nvSpPr>
                <p:cNvPr id="28091" name="Line 848"/>
                <p:cNvSpPr>
                  <a:spLocks noChangeShapeType="1"/>
                </p:cNvSpPr>
                <p:nvPr/>
              </p:nvSpPr>
              <p:spPr bwMode="auto">
                <a:xfrm flipH="1" flipV="1">
                  <a:off x="2016" y="3432"/>
                  <a:ext cx="27" cy="28"/>
                </a:xfrm>
                <a:prstGeom prst="line">
                  <a:avLst/>
                </a:prstGeom>
                <a:noFill/>
                <a:ln w="7938">
                  <a:solidFill>
                    <a:srgbClr val="800080"/>
                  </a:solidFill>
                  <a:round/>
                  <a:headEnd/>
                  <a:tailEnd/>
                </a:ln>
              </p:spPr>
              <p:txBody>
                <a:bodyPr/>
                <a:lstStyle/>
                <a:p>
                  <a:endParaRPr lang="en-GB"/>
                </a:p>
              </p:txBody>
            </p:sp>
            <p:sp>
              <p:nvSpPr>
                <p:cNvPr id="28092" name="Line 849"/>
                <p:cNvSpPr>
                  <a:spLocks noChangeShapeType="1"/>
                </p:cNvSpPr>
                <p:nvPr/>
              </p:nvSpPr>
              <p:spPr bwMode="auto">
                <a:xfrm>
                  <a:off x="2043" y="3460"/>
                  <a:ext cx="28" cy="29"/>
                </a:xfrm>
                <a:prstGeom prst="line">
                  <a:avLst/>
                </a:prstGeom>
                <a:noFill/>
                <a:ln w="7938">
                  <a:solidFill>
                    <a:srgbClr val="800080"/>
                  </a:solidFill>
                  <a:round/>
                  <a:headEnd/>
                  <a:tailEnd/>
                </a:ln>
              </p:spPr>
              <p:txBody>
                <a:bodyPr/>
                <a:lstStyle/>
                <a:p>
                  <a:endParaRPr lang="en-GB"/>
                </a:p>
              </p:txBody>
            </p:sp>
            <p:sp>
              <p:nvSpPr>
                <p:cNvPr id="28093" name="Line 850"/>
                <p:cNvSpPr>
                  <a:spLocks noChangeShapeType="1"/>
                </p:cNvSpPr>
                <p:nvPr/>
              </p:nvSpPr>
              <p:spPr bwMode="auto">
                <a:xfrm flipH="1">
                  <a:off x="2016" y="3460"/>
                  <a:ext cx="27" cy="29"/>
                </a:xfrm>
                <a:prstGeom prst="line">
                  <a:avLst/>
                </a:prstGeom>
                <a:noFill/>
                <a:ln w="7938">
                  <a:solidFill>
                    <a:srgbClr val="800080"/>
                  </a:solidFill>
                  <a:round/>
                  <a:headEnd/>
                  <a:tailEnd/>
                </a:ln>
              </p:spPr>
              <p:txBody>
                <a:bodyPr/>
                <a:lstStyle/>
                <a:p>
                  <a:endParaRPr lang="en-GB"/>
                </a:p>
              </p:txBody>
            </p:sp>
            <p:sp>
              <p:nvSpPr>
                <p:cNvPr id="28094" name="Line 851"/>
                <p:cNvSpPr>
                  <a:spLocks noChangeShapeType="1"/>
                </p:cNvSpPr>
                <p:nvPr/>
              </p:nvSpPr>
              <p:spPr bwMode="auto">
                <a:xfrm flipV="1">
                  <a:off x="2043" y="3432"/>
                  <a:ext cx="28" cy="28"/>
                </a:xfrm>
                <a:prstGeom prst="line">
                  <a:avLst/>
                </a:prstGeom>
                <a:noFill/>
                <a:ln w="7938">
                  <a:solidFill>
                    <a:srgbClr val="800080"/>
                  </a:solidFill>
                  <a:round/>
                  <a:headEnd/>
                  <a:tailEnd/>
                </a:ln>
              </p:spPr>
              <p:txBody>
                <a:bodyPr/>
                <a:lstStyle/>
                <a:p>
                  <a:endParaRPr lang="en-GB"/>
                </a:p>
              </p:txBody>
            </p:sp>
            <p:sp>
              <p:nvSpPr>
                <p:cNvPr id="28095" name="Line 852"/>
                <p:cNvSpPr>
                  <a:spLocks noChangeShapeType="1"/>
                </p:cNvSpPr>
                <p:nvPr/>
              </p:nvSpPr>
              <p:spPr bwMode="auto">
                <a:xfrm flipV="1">
                  <a:off x="2043" y="3432"/>
                  <a:ext cx="1" cy="28"/>
                </a:xfrm>
                <a:prstGeom prst="line">
                  <a:avLst/>
                </a:prstGeom>
                <a:noFill/>
                <a:ln w="7938">
                  <a:solidFill>
                    <a:srgbClr val="800080"/>
                  </a:solidFill>
                  <a:round/>
                  <a:headEnd/>
                  <a:tailEnd/>
                </a:ln>
              </p:spPr>
              <p:txBody>
                <a:bodyPr/>
                <a:lstStyle/>
                <a:p>
                  <a:endParaRPr lang="en-GB"/>
                </a:p>
              </p:txBody>
            </p:sp>
            <p:sp>
              <p:nvSpPr>
                <p:cNvPr id="28096" name="Line 853"/>
                <p:cNvSpPr>
                  <a:spLocks noChangeShapeType="1"/>
                </p:cNvSpPr>
                <p:nvPr/>
              </p:nvSpPr>
              <p:spPr bwMode="auto">
                <a:xfrm>
                  <a:off x="2043" y="3460"/>
                  <a:ext cx="1" cy="29"/>
                </a:xfrm>
                <a:prstGeom prst="line">
                  <a:avLst/>
                </a:prstGeom>
                <a:noFill/>
                <a:ln w="7938">
                  <a:solidFill>
                    <a:srgbClr val="800080"/>
                  </a:solidFill>
                  <a:round/>
                  <a:headEnd/>
                  <a:tailEnd/>
                </a:ln>
              </p:spPr>
              <p:txBody>
                <a:bodyPr/>
                <a:lstStyle/>
                <a:p>
                  <a:endParaRPr lang="en-GB"/>
                </a:p>
              </p:txBody>
            </p:sp>
            <p:sp>
              <p:nvSpPr>
                <p:cNvPr id="28097" name="Rectangle 854"/>
                <p:cNvSpPr>
                  <a:spLocks noChangeArrowheads="1"/>
                </p:cNvSpPr>
                <p:nvPr/>
              </p:nvSpPr>
              <p:spPr bwMode="auto">
                <a:xfrm>
                  <a:off x="2060" y="3414"/>
                  <a:ext cx="70" cy="75"/>
                </a:xfrm>
                <a:prstGeom prst="rect">
                  <a:avLst/>
                </a:prstGeom>
                <a:noFill/>
                <a:ln w="9525">
                  <a:noFill/>
                  <a:miter lim="800000"/>
                  <a:headEnd/>
                  <a:tailEnd/>
                </a:ln>
              </p:spPr>
              <p:txBody>
                <a:bodyPr/>
                <a:lstStyle/>
                <a:p>
                  <a:endParaRPr lang="en-US"/>
                </a:p>
              </p:txBody>
            </p:sp>
            <p:sp>
              <p:nvSpPr>
                <p:cNvPr id="28098" name="Line 855"/>
                <p:cNvSpPr>
                  <a:spLocks noChangeShapeType="1"/>
                </p:cNvSpPr>
                <p:nvPr/>
              </p:nvSpPr>
              <p:spPr bwMode="auto">
                <a:xfrm flipH="1" flipV="1">
                  <a:off x="2065" y="3420"/>
                  <a:ext cx="27" cy="29"/>
                </a:xfrm>
                <a:prstGeom prst="line">
                  <a:avLst/>
                </a:prstGeom>
                <a:noFill/>
                <a:ln w="7938">
                  <a:solidFill>
                    <a:srgbClr val="800080"/>
                  </a:solidFill>
                  <a:round/>
                  <a:headEnd/>
                  <a:tailEnd/>
                </a:ln>
              </p:spPr>
              <p:txBody>
                <a:bodyPr/>
                <a:lstStyle/>
                <a:p>
                  <a:endParaRPr lang="en-GB"/>
                </a:p>
              </p:txBody>
            </p:sp>
            <p:sp>
              <p:nvSpPr>
                <p:cNvPr id="28099" name="Line 856"/>
                <p:cNvSpPr>
                  <a:spLocks noChangeShapeType="1"/>
                </p:cNvSpPr>
                <p:nvPr/>
              </p:nvSpPr>
              <p:spPr bwMode="auto">
                <a:xfrm>
                  <a:off x="2092" y="3449"/>
                  <a:ext cx="27" cy="29"/>
                </a:xfrm>
                <a:prstGeom prst="line">
                  <a:avLst/>
                </a:prstGeom>
                <a:noFill/>
                <a:ln w="7938">
                  <a:solidFill>
                    <a:srgbClr val="800080"/>
                  </a:solidFill>
                  <a:round/>
                  <a:headEnd/>
                  <a:tailEnd/>
                </a:ln>
              </p:spPr>
              <p:txBody>
                <a:bodyPr/>
                <a:lstStyle/>
                <a:p>
                  <a:endParaRPr lang="en-GB"/>
                </a:p>
              </p:txBody>
            </p:sp>
            <p:sp>
              <p:nvSpPr>
                <p:cNvPr id="28100" name="Line 857"/>
                <p:cNvSpPr>
                  <a:spLocks noChangeShapeType="1"/>
                </p:cNvSpPr>
                <p:nvPr/>
              </p:nvSpPr>
              <p:spPr bwMode="auto">
                <a:xfrm flipH="1">
                  <a:off x="2065" y="3449"/>
                  <a:ext cx="27" cy="29"/>
                </a:xfrm>
                <a:prstGeom prst="line">
                  <a:avLst/>
                </a:prstGeom>
                <a:noFill/>
                <a:ln w="7938">
                  <a:solidFill>
                    <a:srgbClr val="800080"/>
                  </a:solidFill>
                  <a:round/>
                  <a:headEnd/>
                  <a:tailEnd/>
                </a:ln>
              </p:spPr>
              <p:txBody>
                <a:bodyPr/>
                <a:lstStyle/>
                <a:p>
                  <a:endParaRPr lang="en-GB"/>
                </a:p>
              </p:txBody>
            </p:sp>
            <p:sp>
              <p:nvSpPr>
                <p:cNvPr id="28101" name="Line 858"/>
                <p:cNvSpPr>
                  <a:spLocks noChangeShapeType="1"/>
                </p:cNvSpPr>
                <p:nvPr/>
              </p:nvSpPr>
              <p:spPr bwMode="auto">
                <a:xfrm flipV="1">
                  <a:off x="2092" y="3420"/>
                  <a:ext cx="27" cy="29"/>
                </a:xfrm>
                <a:prstGeom prst="line">
                  <a:avLst/>
                </a:prstGeom>
                <a:noFill/>
                <a:ln w="7938">
                  <a:solidFill>
                    <a:srgbClr val="800080"/>
                  </a:solidFill>
                  <a:round/>
                  <a:headEnd/>
                  <a:tailEnd/>
                </a:ln>
              </p:spPr>
              <p:txBody>
                <a:bodyPr/>
                <a:lstStyle/>
                <a:p>
                  <a:endParaRPr lang="en-GB"/>
                </a:p>
              </p:txBody>
            </p:sp>
            <p:sp>
              <p:nvSpPr>
                <p:cNvPr id="28102" name="Line 859"/>
                <p:cNvSpPr>
                  <a:spLocks noChangeShapeType="1"/>
                </p:cNvSpPr>
                <p:nvPr/>
              </p:nvSpPr>
              <p:spPr bwMode="auto">
                <a:xfrm flipV="1">
                  <a:off x="2092" y="3420"/>
                  <a:ext cx="1" cy="29"/>
                </a:xfrm>
                <a:prstGeom prst="line">
                  <a:avLst/>
                </a:prstGeom>
                <a:noFill/>
                <a:ln w="7938">
                  <a:solidFill>
                    <a:srgbClr val="800080"/>
                  </a:solidFill>
                  <a:round/>
                  <a:headEnd/>
                  <a:tailEnd/>
                </a:ln>
              </p:spPr>
              <p:txBody>
                <a:bodyPr/>
                <a:lstStyle/>
                <a:p>
                  <a:endParaRPr lang="en-GB"/>
                </a:p>
              </p:txBody>
            </p:sp>
            <p:sp>
              <p:nvSpPr>
                <p:cNvPr id="28103" name="Line 860"/>
                <p:cNvSpPr>
                  <a:spLocks noChangeShapeType="1"/>
                </p:cNvSpPr>
                <p:nvPr/>
              </p:nvSpPr>
              <p:spPr bwMode="auto">
                <a:xfrm>
                  <a:off x="2092" y="3449"/>
                  <a:ext cx="1" cy="29"/>
                </a:xfrm>
                <a:prstGeom prst="line">
                  <a:avLst/>
                </a:prstGeom>
                <a:noFill/>
                <a:ln w="7938">
                  <a:solidFill>
                    <a:srgbClr val="800080"/>
                  </a:solidFill>
                  <a:round/>
                  <a:headEnd/>
                  <a:tailEnd/>
                </a:ln>
              </p:spPr>
              <p:txBody>
                <a:bodyPr/>
                <a:lstStyle/>
                <a:p>
                  <a:endParaRPr lang="en-GB"/>
                </a:p>
              </p:txBody>
            </p:sp>
            <p:sp>
              <p:nvSpPr>
                <p:cNvPr id="28104" name="Rectangle 861"/>
                <p:cNvSpPr>
                  <a:spLocks noChangeArrowheads="1"/>
                </p:cNvSpPr>
                <p:nvPr/>
              </p:nvSpPr>
              <p:spPr bwMode="auto">
                <a:xfrm>
                  <a:off x="2114" y="3397"/>
                  <a:ext cx="71" cy="75"/>
                </a:xfrm>
                <a:prstGeom prst="rect">
                  <a:avLst/>
                </a:prstGeom>
                <a:noFill/>
                <a:ln w="9525">
                  <a:noFill/>
                  <a:miter lim="800000"/>
                  <a:headEnd/>
                  <a:tailEnd/>
                </a:ln>
              </p:spPr>
              <p:txBody>
                <a:bodyPr/>
                <a:lstStyle/>
                <a:p>
                  <a:endParaRPr lang="en-US"/>
                </a:p>
              </p:txBody>
            </p:sp>
            <p:sp>
              <p:nvSpPr>
                <p:cNvPr id="28105" name="Line 862"/>
                <p:cNvSpPr>
                  <a:spLocks noChangeShapeType="1"/>
                </p:cNvSpPr>
                <p:nvPr/>
              </p:nvSpPr>
              <p:spPr bwMode="auto">
                <a:xfrm flipH="1" flipV="1">
                  <a:off x="2119" y="3403"/>
                  <a:ext cx="28" cy="29"/>
                </a:xfrm>
                <a:prstGeom prst="line">
                  <a:avLst/>
                </a:prstGeom>
                <a:noFill/>
                <a:ln w="7938">
                  <a:solidFill>
                    <a:srgbClr val="800080"/>
                  </a:solidFill>
                  <a:round/>
                  <a:headEnd/>
                  <a:tailEnd/>
                </a:ln>
              </p:spPr>
              <p:txBody>
                <a:bodyPr/>
                <a:lstStyle/>
                <a:p>
                  <a:endParaRPr lang="en-GB"/>
                </a:p>
              </p:txBody>
            </p:sp>
            <p:sp>
              <p:nvSpPr>
                <p:cNvPr id="28106" name="Line 863"/>
                <p:cNvSpPr>
                  <a:spLocks noChangeShapeType="1"/>
                </p:cNvSpPr>
                <p:nvPr/>
              </p:nvSpPr>
              <p:spPr bwMode="auto">
                <a:xfrm>
                  <a:off x="2147" y="3432"/>
                  <a:ext cx="27" cy="28"/>
                </a:xfrm>
                <a:prstGeom prst="line">
                  <a:avLst/>
                </a:prstGeom>
                <a:noFill/>
                <a:ln w="7938">
                  <a:solidFill>
                    <a:srgbClr val="800080"/>
                  </a:solidFill>
                  <a:round/>
                  <a:headEnd/>
                  <a:tailEnd/>
                </a:ln>
              </p:spPr>
              <p:txBody>
                <a:bodyPr/>
                <a:lstStyle/>
                <a:p>
                  <a:endParaRPr lang="en-GB"/>
                </a:p>
              </p:txBody>
            </p:sp>
            <p:sp>
              <p:nvSpPr>
                <p:cNvPr id="28107" name="Line 864"/>
                <p:cNvSpPr>
                  <a:spLocks noChangeShapeType="1"/>
                </p:cNvSpPr>
                <p:nvPr/>
              </p:nvSpPr>
              <p:spPr bwMode="auto">
                <a:xfrm flipH="1">
                  <a:off x="2119" y="3432"/>
                  <a:ext cx="28" cy="28"/>
                </a:xfrm>
                <a:prstGeom prst="line">
                  <a:avLst/>
                </a:prstGeom>
                <a:noFill/>
                <a:ln w="7938">
                  <a:solidFill>
                    <a:srgbClr val="800080"/>
                  </a:solidFill>
                  <a:round/>
                  <a:headEnd/>
                  <a:tailEnd/>
                </a:ln>
              </p:spPr>
              <p:txBody>
                <a:bodyPr/>
                <a:lstStyle/>
                <a:p>
                  <a:endParaRPr lang="en-GB"/>
                </a:p>
              </p:txBody>
            </p:sp>
            <p:sp>
              <p:nvSpPr>
                <p:cNvPr id="28108" name="Line 865"/>
                <p:cNvSpPr>
                  <a:spLocks noChangeShapeType="1"/>
                </p:cNvSpPr>
                <p:nvPr/>
              </p:nvSpPr>
              <p:spPr bwMode="auto">
                <a:xfrm flipV="1">
                  <a:off x="2147" y="3403"/>
                  <a:ext cx="27" cy="29"/>
                </a:xfrm>
                <a:prstGeom prst="line">
                  <a:avLst/>
                </a:prstGeom>
                <a:noFill/>
                <a:ln w="7938">
                  <a:solidFill>
                    <a:srgbClr val="800080"/>
                  </a:solidFill>
                  <a:round/>
                  <a:headEnd/>
                  <a:tailEnd/>
                </a:ln>
              </p:spPr>
              <p:txBody>
                <a:bodyPr/>
                <a:lstStyle/>
                <a:p>
                  <a:endParaRPr lang="en-GB"/>
                </a:p>
              </p:txBody>
            </p:sp>
            <p:sp>
              <p:nvSpPr>
                <p:cNvPr id="28109" name="Line 866"/>
                <p:cNvSpPr>
                  <a:spLocks noChangeShapeType="1"/>
                </p:cNvSpPr>
                <p:nvPr/>
              </p:nvSpPr>
              <p:spPr bwMode="auto">
                <a:xfrm flipV="1">
                  <a:off x="2147" y="3403"/>
                  <a:ext cx="1" cy="29"/>
                </a:xfrm>
                <a:prstGeom prst="line">
                  <a:avLst/>
                </a:prstGeom>
                <a:noFill/>
                <a:ln w="7938">
                  <a:solidFill>
                    <a:srgbClr val="800080"/>
                  </a:solidFill>
                  <a:round/>
                  <a:headEnd/>
                  <a:tailEnd/>
                </a:ln>
              </p:spPr>
              <p:txBody>
                <a:bodyPr/>
                <a:lstStyle/>
                <a:p>
                  <a:endParaRPr lang="en-GB"/>
                </a:p>
              </p:txBody>
            </p:sp>
            <p:sp>
              <p:nvSpPr>
                <p:cNvPr id="28110" name="Line 867"/>
                <p:cNvSpPr>
                  <a:spLocks noChangeShapeType="1"/>
                </p:cNvSpPr>
                <p:nvPr/>
              </p:nvSpPr>
              <p:spPr bwMode="auto">
                <a:xfrm>
                  <a:off x="2147" y="3432"/>
                  <a:ext cx="1" cy="28"/>
                </a:xfrm>
                <a:prstGeom prst="line">
                  <a:avLst/>
                </a:prstGeom>
                <a:noFill/>
                <a:ln w="7938">
                  <a:solidFill>
                    <a:srgbClr val="800080"/>
                  </a:solidFill>
                  <a:round/>
                  <a:headEnd/>
                  <a:tailEnd/>
                </a:ln>
              </p:spPr>
              <p:txBody>
                <a:bodyPr/>
                <a:lstStyle/>
                <a:p>
                  <a:endParaRPr lang="en-GB"/>
                </a:p>
              </p:txBody>
            </p:sp>
            <p:sp>
              <p:nvSpPr>
                <p:cNvPr id="28111" name="Rectangle 868"/>
                <p:cNvSpPr>
                  <a:spLocks noChangeArrowheads="1"/>
                </p:cNvSpPr>
                <p:nvPr/>
              </p:nvSpPr>
              <p:spPr bwMode="auto">
                <a:xfrm>
                  <a:off x="2168" y="3380"/>
                  <a:ext cx="71" cy="75"/>
                </a:xfrm>
                <a:prstGeom prst="rect">
                  <a:avLst/>
                </a:prstGeom>
                <a:noFill/>
                <a:ln w="9525">
                  <a:noFill/>
                  <a:miter lim="800000"/>
                  <a:headEnd/>
                  <a:tailEnd/>
                </a:ln>
              </p:spPr>
              <p:txBody>
                <a:bodyPr/>
                <a:lstStyle/>
                <a:p>
                  <a:endParaRPr lang="en-US"/>
                </a:p>
              </p:txBody>
            </p:sp>
            <p:sp>
              <p:nvSpPr>
                <p:cNvPr id="28112" name="Line 869"/>
                <p:cNvSpPr>
                  <a:spLocks noChangeShapeType="1"/>
                </p:cNvSpPr>
                <p:nvPr/>
              </p:nvSpPr>
              <p:spPr bwMode="auto">
                <a:xfrm flipH="1" flipV="1">
                  <a:off x="2174" y="3386"/>
                  <a:ext cx="27" cy="28"/>
                </a:xfrm>
                <a:prstGeom prst="line">
                  <a:avLst/>
                </a:prstGeom>
                <a:noFill/>
                <a:ln w="7938">
                  <a:solidFill>
                    <a:srgbClr val="800080"/>
                  </a:solidFill>
                  <a:round/>
                  <a:headEnd/>
                  <a:tailEnd/>
                </a:ln>
              </p:spPr>
              <p:txBody>
                <a:bodyPr/>
                <a:lstStyle/>
                <a:p>
                  <a:endParaRPr lang="en-GB"/>
                </a:p>
              </p:txBody>
            </p:sp>
            <p:sp>
              <p:nvSpPr>
                <p:cNvPr id="28113" name="Line 870"/>
                <p:cNvSpPr>
                  <a:spLocks noChangeShapeType="1"/>
                </p:cNvSpPr>
                <p:nvPr/>
              </p:nvSpPr>
              <p:spPr bwMode="auto">
                <a:xfrm>
                  <a:off x="2201" y="3414"/>
                  <a:ext cx="27" cy="29"/>
                </a:xfrm>
                <a:prstGeom prst="line">
                  <a:avLst/>
                </a:prstGeom>
                <a:noFill/>
                <a:ln w="7938">
                  <a:solidFill>
                    <a:srgbClr val="800080"/>
                  </a:solidFill>
                  <a:round/>
                  <a:headEnd/>
                  <a:tailEnd/>
                </a:ln>
              </p:spPr>
              <p:txBody>
                <a:bodyPr/>
                <a:lstStyle/>
                <a:p>
                  <a:endParaRPr lang="en-GB"/>
                </a:p>
              </p:txBody>
            </p:sp>
            <p:sp>
              <p:nvSpPr>
                <p:cNvPr id="28114" name="Line 871"/>
                <p:cNvSpPr>
                  <a:spLocks noChangeShapeType="1"/>
                </p:cNvSpPr>
                <p:nvPr/>
              </p:nvSpPr>
              <p:spPr bwMode="auto">
                <a:xfrm flipH="1">
                  <a:off x="2174" y="3414"/>
                  <a:ext cx="27" cy="29"/>
                </a:xfrm>
                <a:prstGeom prst="line">
                  <a:avLst/>
                </a:prstGeom>
                <a:noFill/>
                <a:ln w="7938">
                  <a:solidFill>
                    <a:srgbClr val="800080"/>
                  </a:solidFill>
                  <a:round/>
                  <a:headEnd/>
                  <a:tailEnd/>
                </a:ln>
              </p:spPr>
              <p:txBody>
                <a:bodyPr/>
                <a:lstStyle/>
                <a:p>
                  <a:endParaRPr lang="en-GB"/>
                </a:p>
              </p:txBody>
            </p:sp>
            <p:sp>
              <p:nvSpPr>
                <p:cNvPr id="28115" name="Line 872"/>
                <p:cNvSpPr>
                  <a:spLocks noChangeShapeType="1"/>
                </p:cNvSpPr>
                <p:nvPr/>
              </p:nvSpPr>
              <p:spPr bwMode="auto">
                <a:xfrm flipV="1">
                  <a:off x="2201" y="3386"/>
                  <a:ext cx="27" cy="28"/>
                </a:xfrm>
                <a:prstGeom prst="line">
                  <a:avLst/>
                </a:prstGeom>
                <a:noFill/>
                <a:ln w="7938">
                  <a:solidFill>
                    <a:srgbClr val="800080"/>
                  </a:solidFill>
                  <a:round/>
                  <a:headEnd/>
                  <a:tailEnd/>
                </a:ln>
              </p:spPr>
              <p:txBody>
                <a:bodyPr/>
                <a:lstStyle/>
                <a:p>
                  <a:endParaRPr lang="en-GB"/>
                </a:p>
              </p:txBody>
            </p:sp>
            <p:sp>
              <p:nvSpPr>
                <p:cNvPr id="28116" name="Line 873"/>
                <p:cNvSpPr>
                  <a:spLocks noChangeShapeType="1"/>
                </p:cNvSpPr>
                <p:nvPr/>
              </p:nvSpPr>
              <p:spPr bwMode="auto">
                <a:xfrm flipV="1">
                  <a:off x="2201" y="3386"/>
                  <a:ext cx="1" cy="28"/>
                </a:xfrm>
                <a:prstGeom prst="line">
                  <a:avLst/>
                </a:prstGeom>
                <a:noFill/>
                <a:ln w="7938">
                  <a:solidFill>
                    <a:srgbClr val="800080"/>
                  </a:solidFill>
                  <a:round/>
                  <a:headEnd/>
                  <a:tailEnd/>
                </a:ln>
              </p:spPr>
              <p:txBody>
                <a:bodyPr/>
                <a:lstStyle/>
                <a:p>
                  <a:endParaRPr lang="en-GB"/>
                </a:p>
              </p:txBody>
            </p:sp>
            <p:sp>
              <p:nvSpPr>
                <p:cNvPr id="28117" name="Line 874"/>
                <p:cNvSpPr>
                  <a:spLocks noChangeShapeType="1"/>
                </p:cNvSpPr>
                <p:nvPr/>
              </p:nvSpPr>
              <p:spPr bwMode="auto">
                <a:xfrm>
                  <a:off x="2201" y="3414"/>
                  <a:ext cx="1" cy="29"/>
                </a:xfrm>
                <a:prstGeom prst="line">
                  <a:avLst/>
                </a:prstGeom>
                <a:noFill/>
                <a:ln w="7938">
                  <a:solidFill>
                    <a:srgbClr val="800080"/>
                  </a:solidFill>
                  <a:round/>
                  <a:headEnd/>
                  <a:tailEnd/>
                </a:ln>
              </p:spPr>
              <p:txBody>
                <a:bodyPr/>
                <a:lstStyle/>
                <a:p>
                  <a:endParaRPr lang="en-GB"/>
                </a:p>
              </p:txBody>
            </p:sp>
            <p:sp>
              <p:nvSpPr>
                <p:cNvPr id="28118" name="Rectangle 875"/>
                <p:cNvSpPr>
                  <a:spLocks noChangeArrowheads="1"/>
                </p:cNvSpPr>
                <p:nvPr/>
              </p:nvSpPr>
              <p:spPr bwMode="auto">
                <a:xfrm>
                  <a:off x="2217" y="3368"/>
                  <a:ext cx="71" cy="75"/>
                </a:xfrm>
                <a:prstGeom prst="rect">
                  <a:avLst/>
                </a:prstGeom>
                <a:noFill/>
                <a:ln w="9525">
                  <a:noFill/>
                  <a:miter lim="800000"/>
                  <a:headEnd/>
                  <a:tailEnd/>
                </a:ln>
              </p:spPr>
              <p:txBody>
                <a:bodyPr/>
                <a:lstStyle/>
                <a:p>
                  <a:endParaRPr lang="en-US"/>
                </a:p>
              </p:txBody>
            </p:sp>
            <p:sp>
              <p:nvSpPr>
                <p:cNvPr id="28119" name="Line 876"/>
                <p:cNvSpPr>
                  <a:spLocks noChangeShapeType="1"/>
                </p:cNvSpPr>
                <p:nvPr/>
              </p:nvSpPr>
              <p:spPr bwMode="auto">
                <a:xfrm flipH="1" flipV="1">
                  <a:off x="2223" y="3374"/>
                  <a:ext cx="27" cy="29"/>
                </a:xfrm>
                <a:prstGeom prst="line">
                  <a:avLst/>
                </a:prstGeom>
                <a:noFill/>
                <a:ln w="7938">
                  <a:solidFill>
                    <a:srgbClr val="800080"/>
                  </a:solidFill>
                  <a:round/>
                  <a:headEnd/>
                  <a:tailEnd/>
                </a:ln>
              </p:spPr>
              <p:txBody>
                <a:bodyPr/>
                <a:lstStyle/>
                <a:p>
                  <a:endParaRPr lang="en-GB"/>
                </a:p>
              </p:txBody>
            </p:sp>
            <p:sp>
              <p:nvSpPr>
                <p:cNvPr id="28120" name="Line 877"/>
                <p:cNvSpPr>
                  <a:spLocks noChangeShapeType="1"/>
                </p:cNvSpPr>
                <p:nvPr/>
              </p:nvSpPr>
              <p:spPr bwMode="auto">
                <a:xfrm>
                  <a:off x="2250" y="3403"/>
                  <a:ext cx="27" cy="29"/>
                </a:xfrm>
                <a:prstGeom prst="line">
                  <a:avLst/>
                </a:prstGeom>
                <a:noFill/>
                <a:ln w="7938">
                  <a:solidFill>
                    <a:srgbClr val="800080"/>
                  </a:solidFill>
                  <a:round/>
                  <a:headEnd/>
                  <a:tailEnd/>
                </a:ln>
              </p:spPr>
              <p:txBody>
                <a:bodyPr/>
                <a:lstStyle/>
                <a:p>
                  <a:endParaRPr lang="en-GB"/>
                </a:p>
              </p:txBody>
            </p:sp>
            <p:sp>
              <p:nvSpPr>
                <p:cNvPr id="28121" name="Line 878"/>
                <p:cNvSpPr>
                  <a:spLocks noChangeShapeType="1"/>
                </p:cNvSpPr>
                <p:nvPr/>
              </p:nvSpPr>
              <p:spPr bwMode="auto">
                <a:xfrm flipH="1">
                  <a:off x="2223" y="3403"/>
                  <a:ext cx="27" cy="29"/>
                </a:xfrm>
                <a:prstGeom prst="line">
                  <a:avLst/>
                </a:prstGeom>
                <a:noFill/>
                <a:ln w="7938">
                  <a:solidFill>
                    <a:srgbClr val="800080"/>
                  </a:solidFill>
                  <a:round/>
                  <a:headEnd/>
                  <a:tailEnd/>
                </a:ln>
              </p:spPr>
              <p:txBody>
                <a:bodyPr/>
                <a:lstStyle/>
                <a:p>
                  <a:endParaRPr lang="en-GB"/>
                </a:p>
              </p:txBody>
            </p:sp>
            <p:sp>
              <p:nvSpPr>
                <p:cNvPr id="28122" name="Line 879"/>
                <p:cNvSpPr>
                  <a:spLocks noChangeShapeType="1"/>
                </p:cNvSpPr>
                <p:nvPr/>
              </p:nvSpPr>
              <p:spPr bwMode="auto">
                <a:xfrm flipV="1">
                  <a:off x="2250" y="3374"/>
                  <a:ext cx="27" cy="29"/>
                </a:xfrm>
                <a:prstGeom prst="line">
                  <a:avLst/>
                </a:prstGeom>
                <a:noFill/>
                <a:ln w="7938">
                  <a:solidFill>
                    <a:srgbClr val="800080"/>
                  </a:solidFill>
                  <a:round/>
                  <a:headEnd/>
                  <a:tailEnd/>
                </a:ln>
              </p:spPr>
              <p:txBody>
                <a:bodyPr/>
                <a:lstStyle/>
                <a:p>
                  <a:endParaRPr lang="en-GB"/>
                </a:p>
              </p:txBody>
            </p:sp>
            <p:sp>
              <p:nvSpPr>
                <p:cNvPr id="28123" name="Line 880"/>
                <p:cNvSpPr>
                  <a:spLocks noChangeShapeType="1"/>
                </p:cNvSpPr>
                <p:nvPr/>
              </p:nvSpPr>
              <p:spPr bwMode="auto">
                <a:xfrm flipV="1">
                  <a:off x="2250" y="3374"/>
                  <a:ext cx="1" cy="29"/>
                </a:xfrm>
                <a:prstGeom prst="line">
                  <a:avLst/>
                </a:prstGeom>
                <a:noFill/>
                <a:ln w="7938">
                  <a:solidFill>
                    <a:srgbClr val="800080"/>
                  </a:solidFill>
                  <a:round/>
                  <a:headEnd/>
                  <a:tailEnd/>
                </a:ln>
              </p:spPr>
              <p:txBody>
                <a:bodyPr/>
                <a:lstStyle/>
                <a:p>
                  <a:endParaRPr lang="en-GB"/>
                </a:p>
              </p:txBody>
            </p:sp>
            <p:sp>
              <p:nvSpPr>
                <p:cNvPr id="28124" name="Line 881"/>
                <p:cNvSpPr>
                  <a:spLocks noChangeShapeType="1"/>
                </p:cNvSpPr>
                <p:nvPr/>
              </p:nvSpPr>
              <p:spPr bwMode="auto">
                <a:xfrm>
                  <a:off x="2250" y="3403"/>
                  <a:ext cx="1" cy="29"/>
                </a:xfrm>
                <a:prstGeom prst="line">
                  <a:avLst/>
                </a:prstGeom>
                <a:noFill/>
                <a:ln w="7938">
                  <a:solidFill>
                    <a:srgbClr val="800080"/>
                  </a:solidFill>
                  <a:round/>
                  <a:headEnd/>
                  <a:tailEnd/>
                </a:ln>
              </p:spPr>
              <p:txBody>
                <a:bodyPr/>
                <a:lstStyle/>
                <a:p>
                  <a:endParaRPr lang="en-GB"/>
                </a:p>
              </p:txBody>
            </p:sp>
            <p:sp>
              <p:nvSpPr>
                <p:cNvPr id="28125" name="Rectangle 882"/>
                <p:cNvSpPr>
                  <a:spLocks noChangeArrowheads="1"/>
                </p:cNvSpPr>
                <p:nvPr/>
              </p:nvSpPr>
              <p:spPr bwMode="auto">
                <a:xfrm>
                  <a:off x="2272" y="3357"/>
                  <a:ext cx="71" cy="75"/>
                </a:xfrm>
                <a:prstGeom prst="rect">
                  <a:avLst/>
                </a:prstGeom>
                <a:noFill/>
                <a:ln w="9525">
                  <a:noFill/>
                  <a:miter lim="800000"/>
                  <a:headEnd/>
                  <a:tailEnd/>
                </a:ln>
              </p:spPr>
              <p:txBody>
                <a:bodyPr/>
                <a:lstStyle/>
                <a:p>
                  <a:endParaRPr lang="en-US"/>
                </a:p>
              </p:txBody>
            </p:sp>
            <p:sp>
              <p:nvSpPr>
                <p:cNvPr id="28126" name="Line 883"/>
                <p:cNvSpPr>
                  <a:spLocks noChangeShapeType="1"/>
                </p:cNvSpPr>
                <p:nvPr/>
              </p:nvSpPr>
              <p:spPr bwMode="auto">
                <a:xfrm flipH="1" flipV="1">
                  <a:off x="2277" y="3363"/>
                  <a:ext cx="27" cy="28"/>
                </a:xfrm>
                <a:prstGeom prst="line">
                  <a:avLst/>
                </a:prstGeom>
                <a:noFill/>
                <a:ln w="7938">
                  <a:solidFill>
                    <a:srgbClr val="800080"/>
                  </a:solidFill>
                  <a:round/>
                  <a:headEnd/>
                  <a:tailEnd/>
                </a:ln>
              </p:spPr>
              <p:txBody>
                <a:bodyPr/>
                <a:lstStyle/>
                <a:p>
                  <a:endParaRPr lang="en-GB"/>
                </a:p>
              </p:txBody>
            </p:sp>
            <p:sp>
              <p:nvSpPr>
                <p:cNvPr id="28127" name="Line 884"/>
                <p:cNvSpPr>
                  <a:spLocks noChangeShapeType="1"/>
                </p:cNvSpPr>
                <p:nvPr/>
              </p:nvSpPr>
              <p:spPr bwMode="auto">
                <a:xfrm>
                  <a:off x="2304" y="3391"/>
                  <a:ext cx="28" cy="29"/>
                </a:xfrm>
                <a:prstGeom prst="line">
                  <a:avLst/>
                </a:prstGeom>
                <a:noFill/>
                <a:ln w="7938">
                  <a:solidFill>
                    <a:srgbClr val="800080"/>
                  </a:solidFill>
                  <a:round/>
                  <a:headEnd/>
                  <a:tailEnd/>
                </a:ln>
              </p:spPr>
              <p:txBody>
                <a:bodyPr/>
                <a:lstStyle/>
                <a:p>
                  <a:endParaRPr lang="en-GB"/>
                </a:p>
              </p:txBody>
            </p:sp>
            <p:sp>
              <p:nvSpPr>
                <p:cNvPr id="28128" name="Line 885"/>
                <p:cNvSpPr>
                  <a:spLocks noChangeShapeType="1"/>
                </p:cNvSpPr>
                <p:nvPr/>
              </p:nvSpPr>
              <p:spPr bwMode="auto">
                <a:xfrm flipH="1">
                  <a:off x="2277" y="3391"/>
                  <a:ext cx="27" cy="29"/>
                </a:xfrm>
                <a:prstGeom prst="line">
                  <a:avLst/>
                </a:prstGeom>
                <a:noFill/>
                <a:ln w="7938">
                  <a:solidFill>
                    <a:srgbClr val="800080"/>
                  </a:solidFill>
                  <a:round/>
                  <a:headEnd/>
                  <a:tailEnd/>
                </a:ln>
              </p:spPr>
              <p:txBody>
                <a:bodyPr/>
                <a:lstStyle/>
                <a:p>
                  <a:endParaRPr lang="en-GB"/>
                </a:p>
              </p:txBody>
            </p:sp>
            <p:sp>
              <p:nvSpPr>
                <p:cNvPr id="28129" name="Line 886"/>
                <p:cNvSpPr>
                  <a:spLocks noChangeShapeType="1"/>
                </p:cNvSpPr>
                <p:nvPr/>
              </p:nvSpPr>
              <p:spPr bwMode="auto">
                <a:xfrm flipV="1">
                  <a:off x="2304" y="3363"/>
                  <a:ext cx="28" cy="28"/>
                </a:xfrm>
                <a:prstGeom prst="line">
                  <a:avLst/>
                </a:prstGeom>
                <a:noFill/>
                <a:ln w="7938">
                  <a:solidFill>
                    <a:srgbClr val="800080"/>
                  </a:solidFill>
                  <a:round/>
                  <a:headEnd/>
                  <a:tailEnd/>
                </a:ln>
              </p:spPr>
              <p:txBody>
                <a:bodyPr/>
                <a:lstStyle/>
                <a:p>
                  <a:endParaRPr lang="en-GB"/>
                </a:p>
              </p:txBody>
            </p:sp>
            <p:sp>
              <p:nvSpPr>
                <p:cNvPr id="28130" name="Line 887"/>
                <p:cNvSpPr>
                  <a:spLocks noChangeShapeType="1"/>
                </p:cNvSpPr>
                <p:nvPr/>
              </p:nvSpPr>
              <p:spPr bwMode="auto">
                <a:xfrm flipV="1">
                  <a:off x="2304" y="3363"/>
                  <a:ext cx="1" cy="28"/>
                </a:xfrm>
                <a:prstGeom prst="line">
                  <a:avLst/>
                </a:prstGeom>
                <a:noFill/>
                <a:ln w="7938">
                  <a:solidFill>
                    <a:srgbClr val="800080"/>
                  </a:solidFill>
                  <a:round/>
                  <a:headEnd/>
                  <a:tailEnd/>
                </a:ln>
              </p:spPr>
              <p:txBody>
                <a:bodyPr/>
                <a:lstStyle/>
                <a:p>
                  <a:endParaRPr lang="en-GB"/>
                </a:p>
              </p:txBody>
            </p:sp>
            <p:sp>
              <p:nvSpPr>
                <p:cNvPr id="28131" name="Line 888"/>
                <p:cNvSpPr>
                  <a:spLocks noChangeShapeType="1"/>
                </p:cNvSpPr>
                <p:nvPr/>
              </p:nvSpPr>
              <p:spPr bwMode="auto">
                <a:xfrm>
                  <a:off x="2304" y="3391"/>
                  <a:ext cx="1" cy="29"/>
                </a:xfrm>
                <a:prstGeom prst="line">
                  <a:avLst/>
                </a:prstGeom>
                <a:noFill/>
                <a:ln w="7938">
                  <a:solidFill>
                    <a:srgbClr val="800080"/>
                  </a:solidFill>
                  <a:round/>
                  <a:headEnd/>
                  <a:tailEnd/>
                </a:ln>
              </p:spPr>
              <p:txBody>
                <a:bodyPr/>
                <a:lstStyle/>
                <a:p>
                  <a:endParaRPr lang="en-GB"/>
                </a:p>
              </p:txBody>
            </p:sp>
            <p:sp>
              <p:nvSpPr>
                <p:cNvPr id="28132" name="Rectangle 889"/>
                <p:cNvSpPr>
                  <a:spLocks noChangeArrowheads="1"/>
                </p:cNvSpPr>
                <p:nvPr/>
              </p:nvSpPr>
              <p:spPr bwMode="auto">
                <a:xfrm>
                  <a:off x="2326" y="3340"/>
                  <a:ext cx="71" cy="74"/>
                </a:xfrm>
                <a:prstGeom prst="rect">
                  <a:avLst/>
                </a:prstGeom>
                <a:noFill/>
                <a:ln w="9525">
                  <a:noFill/>
                  <a:miter lim="800000"/>
                  <a:headEnd/>
                  <a:tailEnd/>
                </a:ln>
              </p:spPr>
              <p:txBody>
                <a:bodyPr/>
                <a:lstStyle/>
                <a:p>
                  <a:endParaRPr lang="en-US"/>
                </a:p>
              </p:txBody>
            </p:sp>
            <p:sp>
              <p:nvSpPr>
                <p:cNvPr id="28133" name="Line 890"/>
                <p:cNvSpPr>
                  <a:spLocks noChangeShapeType="1"/>
                </p:cNvSpPr>
                <p:nvPr/>
              </p:nvSpPr>
              <p:spPr bwMode="auto">
                <a:xfrm flipH="1" flipV="1">
                  <a:off x="2332" y="3345"/>
                  <a:ext cx="27" cy="29"/>
                </a:xfrm>
                <a:prstGeom prst="line">
                  <a:avLst/>
                </a:prstGeom>
                <a:noFill/>
                <a:ln w="7938">
                  <a:solidFill>
                    <a:srgbClr val="800080"/>
                  </a:solidFill>
                  <a:round/>
                  <a:headEnd/>
                  <a:tailEnd/>
                </a:ln>
              </p:spPr>
              <p:txBody>
                <a:bodyPr/>
                <a:lstStyle/>
                <a:p>
                  <a:endParaRPr lang="en-GB"/>
                </a:p>
              </p:txBody>
            </p:sp>
            <p:sp>
              <p:nvSpPr>
                <p:cNvPr id="28134" name="Line 891"/>
                <p:cNvSpPr>
                  <a:spLocks noChangeShapeType="1"/>
                </p:cNvSpPr>
                <p:nvPr/>
              </p:nvSpPr>
              <p:spPr bwMode="auto">
                <a:xfrm>
                  <a:off x="2359" y="3374"/>
                  <a:ext cx="27" cy="29"/>
                </a:xfrm>
                <a:prstGeom prst="line">
                  <a:avLst/>
                </a:prstGeom>
                <a:noFill/>
                <a:ln w="7938">
                  <a:solidFill>
                    <a:srgbClr val="800080"/>
                  </a:solidFill>
                  <a:round/>
                  <a:headEnd/>
                  <a:tailEnd/>
                </a:ln>
              </p:spPr>
              <p:txBody>
                <a:bodyPr/>
                <a:lstStyle/>
                <a:p>
                  <a:endParaRPr lang="en-GB"/>
                </a:p>
              </p:txBody>
            </p:sp>
            <p:sp>
              <p:nvSpPr>
                <p:cNvPr id="28135" name="Line 892"/>
                <p:cNvSpPr>
                  <a:spLocks noChangeShapeType="1"/>
                </p:cNvSpPr>
                <p:nvPr/>
              </p:nvSpPr>
              <p:spPr bwMode="auto">
                <a:xfrm flipH="1">
                  <a:off x="2332" y="3374"/>
                  <a:ext cx="27" cy="29"/>
                </a:xfrm>
                <a:prstGeom prst="line">
                  <a:avLst/>
                </a:prstGeom>
                <a:noFill/>
                <a:ln w="7938">
                  <a:solidFill>
                    <a:srgbClr val="800080"/>
                  </a:solidFill>
                  <a:round/>
                  <a:headEnd/>
                  <a:tailEnd/>
                </a:ln>
              </p:spPr>
              <p:txBody>
                <a:bodyPr/>
                <a:lstStyle/>
                <a:p>
                  <a:endParaRPr lang="en-GB"/>
                </a:p>
              </p:txBody>
            </p:sp>
            <p:sp>
              <p:nvSpPr>
                <p:cNvPr id="28136" name="Line 893"/>
                <p:cNvSpPr>
                  <a:spLocks noChangeShapeType="1"/>
                </p:cNvSpPr>
                <p:nvPr/>
              </p:nvSpPr>
              <p:spPr bwMode="auto">
                <a:xfrm flipV="1">
                  <a:off x="2359" y="3345"/>
                  <a:ext cx="27" cy="29"/>
                </a:xfrm>
                <a:prstGeom prst="line">
                  <a:avLst/>
                </a:prstGeom>
                <a:noFill/>
                <a:ln w="7938">
                  <a:solidFill>
                    <a:srgbClr val="800080"/>
                  </a:solidFill>
                  <a:round/>
                  <a:headEnd/>
                  <a:tailEnd/>
                </a:ln>
              </p:spPr>
              <p:txBody>
                <a:bodyPr/>
                <a:lstStyle/>
                <a:p>
                  <a:endParaRPr lang="en-GB"/>
                </a:p>
              </p:txBody>
            </p:sp>
            <p:sp>
              <p:nvSpPr>
                <p:cNvPr id="28137" name="Line 894"/>
                <p:cNvSpPr>
                  <a:spLocks noChangeShapeType="1"/>
                </p:cNvSpPr>
                <p:nvPr/>
              </p:nvSpPr>
              <p:spPr bwMode="auto">
                <a:xfrm flipV="1">
                  <a:off x="2359" y="3345"/>
                  <a:ext cx="1" cy="29"/>
                </a:xfrm>
                <a:prstGeom prst="line">
                  <a:avLst/>
                </a:prstGeom>
                <a:noFill/>
                <a:ln w="7938">
                  <a:solidFill>
                    <a:srgbClr val="800080"/>
                  </a:solidFill>
                  <a:round/>
                  <a:headEnd/>
                  <a:tailEnd/>
                </a:ln>
              </p:spPr>
              <p:txBody>
                <a:bodyPr/>
                <a:lstStyle/>
                <a:p>
                  <a:endParaRPr lang="en-GB"/>
                </a:p>
              </p:txBody>
            </p:sp>
            <p:sp>
              <p:nvSpPr>
                <p:cNvPr id="28138" name="Line 895"/>
                <p:cNvSpPr>
                  <a:spLocks noChangeShapeType="1"/>
                </p:cNvSpPr>
                <p:nvPr/>
              </p:nvSpPr>
              <p:spPr bwMode="auto">
                <a:xfrm>
                  <a:off x="2359" y="3374"/>
                  <a:ext cx="1" cy="29"/>
                </a:xfrm>
                <a:prstGeom prst="line">
                  <a:avLst/>
                </a:prstGeom>
                <a:noFill/>
                <a:ln w="7938">
                  <a:solidFill>
                    <a:srgbClr val="800080"/>
                  </a:solidFill>
                  <a:round/>
                  <a:headEnd/>
                  <a:tailEnd/>
                </a:ln>
              </p:spPr>
              <p:txBody>
                <a:bodyPr/>
                <a:lstStyle/>
                <a:p>
                  <a:endParaRPr lang="en-GB"/>
                </a:p>
              </p:txBody>
            </p:sp>
            <p:sp>
              <p:nvSpPr>
                <p:cNvPr id="28139" name="Rectangle 896"/>
                <p:cNvSpPr>
                  <a:spLocks noChangeArrowheads="1"/>
                </p:cNvSpPr>
                <p:nvPr/>
              </p:nvSpPr>
              <p:spPr bwMode="auto">
                <a:xfrm>
                  <a:off x="2375" y="3328"/>
                  <a:ext cx="71" cy="75"/>
                </a:xfrm>
                <a:prstGeom prst="rect">
                  <a:avLst/>
                </a:prstGeom>
                <a:noFill/>
                <a:ln w="9525">
                  <a:noFill/>
                  <a:miter lim="800000"/>
                  <a:headEnd/>
                  <a:tailEnd/>
                </a:ln>
              </p:spPr>
              <p:txBody>
                <a:bodyPr/>
                <a:lstStyle/>
                <a:p>
                  <a:endParaRPr lang="en-US"/>
                </a:p>
              </p:txBody>
            </p:sp>
            <p:sp>
              <p:nvSpPr>
                <p:cNvPr id="28140" name="Line 897"/>
                <p:cNvSpPr>
                  <a:spLocks noChangeShapeType="1"/>
                </p:cNvSpPr>
                <p:nvPr/>
              </p:nvSpPr>
              <p:spPr bwMode="auto">
                <a:xfrm flipH="1" flipV="1">
                  <a:off x="2381" y="3334"/>
                  <a:ext cx="27" cy="29"/>
                </a:xfrm>
                <a:prstGeom prst="line">
                  <a:avLst/>
                </a:prstGeom>
                <a:noFill/>
                <a:ln w="7938">
                  <a:solidFill>
                    <a:srgbClr val="800080"/>
                  </a:solidFill>
                  <a:round/>
                  <a:headEnd/>
                  <a:tailEnd/>
                </a:ln>
              </p:spPr>
              <p:txBody>
                <a:bodyPr/>
                <a:lstStyle/>
                <a:p>
                  <a:endParaRPr lang="en-GB"/>
                </a:p>
              </p:txBody>
            </p:sp>
            <p:sp>
              <p:nvSpPr>
                <p:cNvPr id="28141" name="Line 898"/>
                <p:cNvSpPr>
                  <a:spLocks noChangeShapeType="1"/>
                </p:cNvSpPr>
                <p:nvPr/>
              </p:nvSpPr>
              <p:spPr bwMode="auto">
                <a:xfrm>
                  <a:off x="2408" y="3363"/>
                  <a:ext cx="27" cy="28"/>
                </a:xfrm>
                <a:prstGeom prst="line">
                  <a:avLst/>
                </a:prstGeom>
                <a:noFill/>
                <a:ln w="7938">
                  <a:solidFill>
                    <a:srgbClr val="800080"/>
                  </a:solidFill>
                  <a:round/>
                  <a:headEnd/>
                  <a:tailEnd/>
                </a:ln>
              </p:spPr>
              <p:txBody>
                <a:bodyPr/>
                <a:lstStyle/>
                <a:p>
                  <a:endParaRPr lang="en-GB"/>
                </a:p>
              </p:txBody>
            </p:sp>
            <p:sp>
              <p:nvSpPr>
                <p:cNvPr id="28142" name="Line 899"/>
                <p:cNvSpPr>
                  <a:spLocks noChangeShapeType="1"/>
                </p:cNvSpPr>
                <p:nvPr/>
              </p:nvSpPr>
              <p:spPr bwMode="auto">
                <a:xfrm flipH="1">
                  <a:off x="2381" y="3363"/>
                  <a:ext cx="27" cy="28"/>
                </a:xfrm>
                <a:prstGeom prst="line">
                  <a:avLst/>
                </a:prstGeom>
                <a:noFill/>
                <a:ln w="7938">
                  <a:solidFill>
                    <a:srgbClr val="800080"/>
                  </a:solidFill>
                  <a:round/>
                  <a:headEnd/>
                  <a:tailEnd/>
                </a:ln>
              </p:spPr>
              <p:txBody>
                <a:bodyPr/>
                <a:lstStyle/>
                <a:p>
                  <a:endParaRPr lang="en-GB"/>
                </a:p>
              </p:txBody>
            </p:sp>
            <p:sp>
              <p:nvSpPr>
                <p:cNvPr id="28143" name="Line 900"/>
                <p:cNvSpPr>
                  <a:spLocks noChangeShapeType="1"/>
                </p:cNvSpPr>
                <p:nvPr/>
              </p:nvSpPr>
              <p:spPr bwMode="auto">
                <a:xfrm flipV="1">
                  <a:off x="2408" y="3334"/>
                  <a:ext cx="27" cy="29"/>
                </a:xfrm>
                <a:prstGeom prst="line">
                  <a:avLst/>
                </a:prstGeom>
                <a:noFill/>
                <a:ln w="7938">
                  <a:solidFill>
                    <a:srgbClr val="800080"/>
                  </a:solidFill>
                  <a:round/>
                  <a:headEnd/>
                  <a:tailEnd/>
                </a:ln>
              </p:spPr>
              <p:txBody>
                <a:bodyPr/>
                <a:lstStyle/>
                <a:p>
                  <a:endParaRPr lang="en-GB"/>
                </a:p>
              </p:txBody>
            </p:sp>
            <p:sp>
              <p:nvSpPr>
                <p:cNvPr id="28144" name="Line 901"/>
                <p:cNvSpPr>
                  <a:spLocks noChangeShapeType="1"/>
                </p:cNvSpPr>
                <p:nvPr/>
              </p:nvSpPr>
              <p:spPr bwMode="auto">
                <a:xfrm flipV="1">
                  <a:off x="2408" y="3334"/>
                  <a:ext cx="1" cy="29"/>
                </a:xfrm>
                <a:prstGeom prst="line">
                  <a:avLst/>
                </a:prstGeom>
                <a:noFill/>
                <a:ln w="7938">
                  <a:solidFill>
                    <a:srgbClr val="800080"/>
                  </a:solidFill>
                  <a:round/>
                  <a:headEnd/>
                  <a:tailEnd/>
                </a:ln>
              </p:spPr>
              <p:txBody>
                <a:bodyPr/>
                <a:lstStyle/>
                <a:p>
                  <a:endParaRPr lang="en-GB"/>
                </a:p>
              </p:txBody>
            </p:sp>
            <p:sp>
              <p:nvSpPr>
                <p:cNvPr id="28145" name="Line 902"/>
                <p:cNvSpPr>
                  <a:spLocks noChangeShapeType="1"/>
                </p:cNvSpPr>
                <p:nvPr/>
              </p:nvSpPr>
              <p:spPr bwMode="auto">
                <a:xfrm>
                  <a:off x="2408" y="3363"/>
                  <a:ext cx="1" cy="28"/>
                </a:xfrm>
                <a:prstGeom prst="line">
                  <a:avLst/>
                </a:prstGeom>
                <a:noFill/>
                <a:ln w="7938">
                  <a:solidFill>
                    <a:srgbClr val="800080"/>
                  </a:solidFill>
                  <a:round/>
                  <a:headEnd/>
                  <a:tailEnd/>
                </a:ln>
              </p:spPr>
              <p:txBody>
                <a:bodyPr/>
                <a:lstStyle/>
                <a:p>
                  <a:endParaRPr lang="en-GB"/>
                </a:p>
              </p:txBody>
            </p:sp>
            <p:sp>
              <p:nvSpPr>
                <p:cNvPr id="28146" name="Rectangle 903"/>
                <p:cNvSpPr>
                  <a:spLocks noChangeArrowheads="1"/>
                </p:cNvSpPr>
                <p:nvPr/>
              </p:nvSpPr>
              <p:spPr bwMode="auto">
                <a:xfrm>
                  <a:off x="2430" y="3322"/>
                  <a:ext cx="70" cy="75"/>
                </a:xfrm>
                <a:prstGeom prst="rect">
                  <a:avLst/>
                </a:prstGeom>
                <a:noFill/>
                <a:ln w="9525">
                  <a:noFill/>
                  <a:miter lim="800000"/>
                  <a:headEnd/>
                  <a:tailEnd/>
                </a:ln>
              </p:spPr>
              <p:txBody>
                <a:bodyPr/>
                <a:lstStyle/>
                <a:p>
                  <a:endParaRPr lang="en-US"/>
                </a:p>
              </p:txBody>
            </p:sp>
            <p:sp>
              <p:nvSpPr>
                <p:cNvPr id="28147" name="Line 904"/>
                <p:cNvSpPr>
                  <a:spLocks noChangeShapeType="1"/>
                </p:cNvSpPr>
                <p:nvPr/>
              </p:nvSpPr>
              <p:spPr bwMode="auto">
                <a:xfrm flipH="1" flipV="1">
                  <a:off x="2435" y="3328"/>
                  <a:ext cx="27" cy="29"/>
                </a:xfrm>
                <a:prstGeom prst="line">
                  <a:avLst/>
                </a:prstGeom>
                <a:noFill/>
                <a:ln w="7938">
                  <a:solidFill>
                    <a:srgbClr val="800080"/>
                  </a:solidFill>
                  <a:round/>
                  <a:headEnd/>
                  <a:tailEnd/>
                </a:ln>
              </p:spPr>
              <p:txBody>
                <a:bodyPr/>
                <a:lstStyle/>
                <a:p>
                  <a:endParaRPr lang="en-GB"/>
                </a:p>
              </p:txBody>
            </p:sp>
            <p:sp>
              <p:nvSpPr>
                <p:cNvPr id="28148" name="Line 905"/>
                <p:cNvSpPr>
                  <a:spLocks noChangeShapeType="1"/>
                </p:cNvSpPr>
                <p:nvPr/>
              </p:nvSpPr>
              <p:spPr bwMode="auto">
                <a:xfrm>
                  <a:off x="2462" y="3357"/>
                  <a:ext cx="28" cy="29"/>
                </a:xfrm>
                <a:prstGeom prst="line">
                  <a:avLst/>
                </a:prstGeom>
                <a:noFill/>
                <a:ln w="7938">
                  <a:solidFill>
                    <a:srgbClr val="800080"/>
                  </a:solidFill>
                  <a:round/>
                  <a:headEnd/>
                  <a:tailEnd/>
                </a:ln>
              </p:spPr>
              <p:txBody>
                <a:bodyPr/>
                <a:lstStyle/>
                <a:p>
                  <a:endParaRPr lang="en-GB"/>
                </a:p>
              </p:txBody>
            </p:sp>
            <p:sp>
              <p:nvSpPr>
                <p:cNvPr id="28149" name="Line 906"/>
                <p:cNvSpPr>
                  <a:spLocks noChangeShapeType="1"/>
                </p:cNvSpPr>
                <p:nvPr/>
              </p:nvSpPr>
              <p:spPr bwMode="auto">
                <a:xfrm flipH="1">
                  <a:off x="2435" y="3357"/>
                  <a:ext cx="27" cy="29"/>
                </a:xfrm>
                <a:prstGeom prst="line">
                  <a:avLst/>
                </a:prstGeom>
                <a:noFill/>
                <a:ln w="7938">
                  <a:solidFill>
                    <a:srgbClr val="800080"/>
                  </a:solidFill>
                  <a:round/>
                  <a:headEnd/>
                  <a:tailEnd/>
                </a:ln>
              </p:spPr>
              <p:txBody>
                <a:bodyPr/>
                <a:lstStyle/>
                <a:p>
                  <a:endParaRPr lang="en-GB"/>
                </a:p>
              </p:txBody>
            </p:sp>
            <p:sp>
              <p:nvSpPr>
                <p:cNvPr id="28150" name="Line 907"/>
                <p:cNvSpPr>
                  <a:spLocks noChangeShapeType="1"/>
                </p:cNvSpPr>
                <p:nvPr/>
              </p:nvSpPr>
              <p:spPr bwMode="auto">
                <a:xfrm flipV="1">
                  <a:off x="2462" y="3328"/>
                  <a:ext cx="28" cy="29"/>
                </a:xfrm>
                <a:prstGeom prst="line">
                  <a:avLst/>
                </a:prstGeom>
                <a:noFill/>
                <a:ln w="7938">
                  <a:solidFill>
                    <a:srgbClr val="800080"/>
                  </a:solidFill>
                  <a:round/>
                  <a:headEnd/>
                  <a:tailEnd/>
                </a:ln>
              </p:spPr>
              <p:txBody>
                <a:bodyPr/>
                <a:lstStyle/>
                <a:p>
                  <a:endParaRPr lang="en-GB"/>
                </a:p>
              </p:txBody>
            </p:sp>
            <p:sp>
              <p:nvSpPr>
                <p:cNvPr id="28151" name="Line 908"/>
                <p:cNvSpPr>
                  <a:spLocks noChangeShapeType="1"/>
                </p:cNvSpPr>
                <p:nvPr/>
              </p:nvSpPr>
              <p:spPr bwMode="auto">
                <a:xfrm flipV="1">
                  <a:off x="2462" y="3328"/>
                  <a:ext cx="1" cy="29"/>
                </a:xfrm>
                <a:prstGeom prst="line">
                  <a:avLst/>
                </a:prstGeom>
                <a:noFill/>
                <a:ln w="7938">
                  <a:solidFill>
                    <a:srgbClr val="800080"/>
                  </a:solidFill>
                  <a:round/>
                  <a:headEnd/>
                  <a:tailEnd/>
                </a:ln>
              </p:spPr>
              <p:txBody>
                <a:bodyPr/>
                <a:lstStyle/>
                <a:p>
                  <a:endParaRPr lang="en-GB"/>
                </a:p>
              </p:txBody>
            </p:sp>
            <p:sp>
              <p:nvSpPr>
                <p:cNvPr id="28152" name="Line 909"/>
                <p:cNvSpPr>
                  <a:spLocks noChangeShapeType="1"/>
                </p:cNvSpPr>
                <p:nvPr/>
              </p:nvSpPr>
              <p:spPr bwMode="auto">
                <a:xfrm>
                  <a:off x="2462" y="3357"/>
                  <a:ext cx="1" cy="29"/>
                </a:xfrm>
                <a:prstGeom prst="line">
                  <a:avLst/>
                </a:prstGeom>
                <a:noFill/>
                <a:ln w="7938">
                  <a:solidFill>
                    <a:srgbClr val="800080"/>
                  </a:solidFill>
                  <a:round/>
                  <a:headEnd/>
                  <a:tailEnd/>
                </a:ln>
              </p:spPr>
              <p:txBody>
                <a:bodyPr/>
                <a:lstStyle/>
                <a:p>
                  <a:endParaRPr lang="en-GB"/>
                </a:p>
              </p:txBody>
            </p:sp>
            <p:sp>
              <p:nvSpPr>
                <p:cNvPr id="28153" name="Rectangle 910"/>
                <p:cNvSpPr>
                  <a:spLocks noChangeArrowheads="1"/>
                </p:cNvSpPr>
                <p:nvPr/>
              </p:nvSpPr>
              <p:spPr bwMode="auto">
                <a:xfrm>
                  <a:off x="2484" y="3311"/>
                  <a:ext cx="71" cy="75"/>
                </a:xfrm>
                <a:prstGeom prst="rect">
                  <a:avLst/>
                </a:prstGeom>
                <a:noFill/>
                <a:ln w="9525">
                  <a:noFill/>
                  <a:miter lim="800000"/>
                  <a:headEnd/>
                  <a:tailEnd/>
                </a:ln>
              </p:spPr>
              <p:txBody>
                <a:bodyPr/>
                <a:lstStyle/>
                <a:p>
                  <a:endParaRPr lang="en-US"/>
                </a:p>
              </p:txBody>
            </p:sp>
            <p:sp>
              <p:nvSpPr>
                <p:cNvPr id="28154" name="Line 911"/>
                <p:cNvSpPr>
                  <a:spLocks noChangeShapeType="1"/>
                </p:cNvSpPr>
                <p:nvPr/>
              </p:nvSpPr>
              <p:spPr bwMode="auto">
                <a:xfrm flipH="1" flipV="1">
                  <a:off x="2490" y="3317"/>
                  <a:ext cx="27" cy="28"/>
                </a:xfrm>
                <a:prstGeom prst="line">
                  <a:avLst/>
                </a:prstGeom>
                <a:noFill/>
                <a:ln w="7938">
                  <a:solidFill>
                    <a:srgbClr val="800080"/>
                  </a:solidFill>
                  <a:round/>
                  <a:headEnd/>
                  <a:tailEnd/>
                </a:ln>
              </p:spPr>
              <p:txBody>
                <a:bodyPr/>
                <a:lstStyle/>
                <a:p>
                  <a:endParaRPr lang="en-GB"/>
                </a:p>
              </p:txBody>
            </p:sp>
            <p:sp>
              <p:nvSpPr>
                <p:cNvPr id="28155" name="Line 912"/>
                <p:cNvSpPr>
                  <a:spLocks noChangeShapeType="1"/>
                </p:cNvSpPr>
                <p:nvPr/>
              </p:nvSpPr>
              <p:spPr bwMode="auto">
                <a:xfrm>
                  <a:off x="2517" y="3345"/>
                  <a:ext cx="27" cy="29"/>
                </a:xfrm>
                <a:prstGeom prst="line">
                  <a:avLst/>
                </a:prstGeom>
                <a:noFill/>
                <a:ln w="7938">
                  <a:solidFill>
                    <a:srgbClr val="800080"/>
                  </a:solidFill>
                  <a:round/>
                  <a:headEnd/>
                  <a:tailEnd/>
                </a:ln>
              </p:spPr>
              <p:txBody>
                <a:bodyPr/>
                <a:lstStyle/>
                <a:p>
                  <a:endParaRPr lang="en-GB"/>
                </a:p>
              </p:txBody>
            </p:sp>
            <p:sp>
              <p:nvSpPr>
                <p:cNvPr id="28156" name="Line 913"/>
                <p:cNvSpPr>
                  <a:spLocks noChangeShapeType="1"/>
                </p:cNvSpPr>
                <p:nvPr/>
              </p:nvSpPr>
              <p:spPr bwMode="auto">
                <a:xfrm flipH="1">
                  <a:off x="2490" y="3345"/>
                  <a:ext cx="27" cy="29"/>
                </a:xfrm>
                <a:prstGeom prst="line">
                  <a:avLst/>
                </a:prstGeom>
                <a:noFill/>
                <a:ln w="7938">
                  <a:solidFill>
                    <a:srgbClr val="800080"/>
                  </a:solidFill>
                  <a:round/>
                  <a:headEnd/>
                  <a:tailEnd/>
                </a:ln>
              </p:spPr>
              <p:txBody>
                <a:bodyPr/>
                <a:lstStyle/>
                <a:p>
                  <a:endParaRPr lang="en-GB"/>
                </a:p>
              </p:txBody>
            </p:sp>
            <p:sp>
              <p:nvSpPr>
                <p:cNvPr id="28157" name="Line 914"/>
                <p:cNvSpPr>
                  <a:spLocks noChangeShapeType="1"/>
                </p:cNvSpPr>
                <p:nvPr/>
              </p:nvSpPr>
              <p:spPr bwMode="auto">
                <a:xfrm flipV="1">
                  <a:off x="2517" y="3317"/>
                  <a:ext cx="27" cy="28"/>
                </a:xfrm>
                <a:prstGeom prst="line">
                  <a:avLst/>
                </a:prstGeom>
                <a:noFill/>
                <a:ln w="7938">
                  <a:solidFill>
                    <a:srgbClr val="800080"/>
                  </a:solidFill>
                  <a:round/>
                  <a:headEnd/>
                  <a:tailEnd/>
                </a:ln>
              </p:spPr>
              <p:txBody>
                <a:bodyPr/>
                <a:lstStyle/>
                <a:p>
                  <a:endParaRPr lang="en-GB"/>
                </a:p>
              </p:txBody>
            </p:sp>
            <p:sp>
              <p:nvSpPr>
                <p:cNvPr id="28158" name="Line 915"/>
                <p:cNvSpPr>
                  <a:spLocks noChangeShapeType="1"/>
                </p:cNvSpPr>
                <p:nvPr/>
              </p:nvSpPr>
              <p:spPr bwMode="auto">
                <a:xfrm flipV="1">
                  <a:off x="2517" y="3317"/>
                  <a:ext cx="1" cy="28"/>
                </a:xfrm>
                <a:prstGeom prst="line">
                  <a:avLst/>
                </a:prstGeom>
                <a:noFill/>
                <a:ln w="7938">
                  <a:solidFill>
                    <a:srgbClr val="800080"/>
                  </a:solidFill>
                  <a:round/>
                  <a:headEnd/>
                  <a:tailEnd/>
                </a:ln>
              </p:spPr>
              <p:txBody>
                <a:bodyPr/>
                <a:lstStyle/>
                <a:p>
                  <a:endParaRPr lang="en-GB"/>
                </a:p>
              </p:txBody>
            </p:sp>
            <p:sp>
              <p:nvSpPr>
                <p:cNvPr id="28159" name="Line 916"/>
                <p:cNvSpPr>
                  <a:spLocks noChangeShapeType="1"/>
                </p:cNvSpPr>
                <p:nvPr/>
              </p:nvSpPr>
              <p:spPr bwMode="auto">
                <a:xfrm>
                  <a:off x="2517" y="3345"/>
                  <a:ext cx="1" cy="29"/>
                </a:xfrm>
                <a:prstGeom prst="line">
                  <a:avLst/>
                </a:prstGeom>
                <a:noFill/>
                <a:ln w="7938">
                  <a:solidFill>
                    <a:srgbClr val="800080"/>
                  </a:solidFill>
                  <a:round/>
                  <a:headEnd/>
                  <a:tailEnd/>
                </a:ln>
              </p:spPr>
              <p:txBody>
                <a:bodyPr/>
                <a:lstStyle/>
                <a:p>
                  <a:endParaRPr lang="en-GB"/>
                </a:p>
              </p:txBody>
            </p:sp>
            <p:sp>
              <p:nvSpPr>
                <p:cNvPr id="28160" name="Rectangle 917"/>
                <p:cNvSpPr>
                  <a:spLocks noChangeArrowheads="1"/>
                </p:cNvSpPr>
                <p:nvPr/>
              </p:nvSpPr>
              <p:spPr bwMode="auto">
                <a:xfrm>
                  <a:off x="2533" y="3311"/>
                  <a:ext cx="71" cy="75"/>
                </a:xfrm>
                <a:prstGeom prst="rect">
                  <a:avLst/>
                </a:prstGeom>
                <a:noFill/>
                <a:ln w="9525">
                  <a:noFill/>
                  <a:miter lim="800000"/>
                  <a:headEnd/>
                  <a:tailEnd/>
                </a:ln>
              </p:spPr>
              <p:txBody>
                <a:bodyPr/>
                <a:lstStyle/>
                <a:p>
                  <a:endParaRPr lang="en-US"/>
                </a:p>
              </p:txBody>
            </p:sp>
            <p:sp>
              <p:nvSpPr>
                <p:cNvPr id="28161" name="Line 918"/>
                <p:cNvSpPr>
                  <a:spLocks noChangeShapeType="1"/>
                </p:cNvSpPr>
                <p:nvPr/>
              </p:nvSpPr>
              <p:spPr bwMode="auto">
                <a:xfrm flipH="1" flipV="1">
                  <a:off x="2538" y="3317"/>
                  <a:ext cx="28" cy="28"/>
                </a:xfrm>
                <a:prstGeom prst="line">
                  <a:avLst/>
                </a:prstGeom>
                <a:noFill/>
                <a:ln w="7938">
                  <a:solidFill>
                    <a:srgbClr val="800080"/>
                  </a:solidFill>
                  <a:round/>
                  <a:headEnd/>
                  <a:tailEnd/>
                </a:ln>
              </p:spPr>
              <p:txBody>
                <a:bodyPr/>
                <a:lstStyle/>
                <a:p>
                  <a:endParaRPr lang="en-GB"/>
                </a:p>
              </p:txBody>
            </p:sp>
            <p:sp>
              <p:nvSpPr>
                <p:cNvPr id="28162" name="Line 919"/>
                <p:cNvSpPr>
                  <a:spLocks noChangeShapeType="1"/>
                </p:cNvSpPr>
                <p:nvPr/>
              </p:nvSpPr>
              <p:spPr bwMode="auto">
                <a:xfrm>
                  <a:off x="2566" y="3345"/>
                  <a:ext cx="27" cy="29"/>
                </a:xfrm>
                <a:prstGeom prst="line">
                  <a:avLst/>
                </a:prstGeom>
                <a:noFill/>
                <a:ln w="7938">
                  <a:solidFill>
                    <a:srgbClr val="800080"/>
                  </a:solidFill>
                  <a:round/>
                  <a:headEnd/>
                  <a:tailEnd/>
                </a:ln>
              </p:spPr>
              <p:txBody>
                <a:bodyPr/>
                <a:lstStyle/>
                <a:p>
                  <a:endParaRPr lang="en-GB"/>
                </a:p>
              </p:txBody>
            </p:sp>
            <p:sp>
              <p:nvSpPr>
                <p:cNvPr id="28163" name="Line 920"/>
                <p:cNvSpPr>
                  <a:spLocks noChangeShapeType="1"/>
                </p:cNvSpPr>
                <p:nvPr/>
              </p:nvSpPr>
              <p:spPr bwMode="auto">
                <a:xfrm flipH="1">
                  <a:off x="2538" y="3345"/>
                  <a:ext cx="28" cy="29"/>
                </a:xfrm>
                <a:prstGeom prst="line">
                  <a:avLst/>
                </a:prstGeom>
                <a:noFill/>
                <a:ln w="7938">
                  <a:solidFill>
                    <a:srgbClr val="800080"/>
                  </a:solidFill>
                  <a:round/>
                  <a:headEnd/>
                  <a:tailEnd/>
                </a:ln>
              </p:spPr>
              <p:txBody>
                <a:bodyPr/>
                <a:lstStyle/>
                <a:p>
                  <a:endParaRPr lang="en-GB"/>
                </a:p>
              </p:txBody>
            </p:sp>
            <p:sp>
              <p:nvSpPr>
                <p:cNvPr id="28164" name="Line 921"/>
                <p:cNvSpPr>
                  <a:spLocks noChangeShapeType="1"/>
                </p:cNvSpPr>
                <p:nvPr/>
              </p:nvSpPr>
              <p:spPr bwMode="auto">
                <a:xfrm flipV="1">
                  <a:off x="2566" y="3317"/>
                  <a:ext cx="27" cy="28"/>
                </a:xfrm>
                <a:prstGeom prst="line">
                  <a:avLst/>
                </a:prstGeom>
                <a:noFill/>
                <a:ln w="7938">
                  <a:solidFill>
                    <a:srgbClr val="800080"/>
                  </a:solidFill>
                  <a:round/>
                  <a:headEnd/>
                  <a:tailEnd/>
                </a:ln>
              </p:spPr>
              <p:txBody>
                <a:bodyPr/>
                <a:lstStyle/>
                <a:p>
                  <a:endParaRPr lang="en-GB"/>
                </a:p>
              </p:txBody>
            </p:sp>
            <p:sp>
              <p:nvSpPr>
                <p:cNvPr id="28165" name="Line 922"/>
                <p:cNvSpPr>
                  <a:spLocks noChangeShapeType="1"/>
                </p:cNvSpPr>
                <p:nvPr/>
              </p:nvSpPr>
              <p:spPr bwMode="auto">
                <a:xfrm flipV="1">
                  <a:off x="2566" y="3317"/>
                  <a:ext cx="1" cy="28"/>
                </a:xfrm>
                <a:prstGeom prst="line">
                  <a:avLst/>
                </a:prstGeom>
                <a:noFill/>
                <a:ln w="7938">
                  <a:solidFill>
                    <a:srgbClr val="800080"/>
                  </a:solidFill>
                  <a:round/>
                  <a:headEnd/>
                  <a:tailEnd/>
                </a:ln>
              </p:spPr>
              <p:txBody>
                <a:bodyPr/>
                <a:lstStyle/>
                <a:p>
                  <a:endParaRPr lang="en-GB"/>
                </a:p>
              </p:txBody>
            </p:sp>
            <p:sp>
              <p:nvSpPr>
                <p:cNvPr id="28166" name="Line 923"/>
                <p:cNvSpPr>
                  <a:spLocks noChangeShapeType="1"/>
                </p:cNvSpPr>
                <p:nvPr/>
              </p:nvSpPr>
              <p:spPr bwMode="auto">
                <a:xfrm>
                  <a:off x="2566" y="3345"/>
                  <a:ext cx="1" cy="29"/>
                </a:xfrm>
                <a:prstGeom prst="line">
                  <a:avLst/>
                </a:prstGeom>
                <a:noFill/>
                <a:ln w="7938">
                  <a:solidFill>
                    <a:srgbClr val="800080"/>
                  </a:solidFill>
                  <a:round/>
                  <a:headEnd/>
                  <a:tailEnd/>
                </a:ln>
              </p:spPr>
              <p:txBody>
                <a:bodyPr/>
                <a:lstStyle/>
                <a:p>
                  <a:endParaRPr lang="en-GB"/>
                </a:p>
              </p:txBody>
            </p:sp>
            <p:sp>
              <p:nvSpPr>
                <p:cNvPr id="28167" name="Rectangle 924"/>
                <p:cNvSpPr>
                  <a:spLocks noChangeArrowheads="1"/>
                </p:cNvSpPr>
                <p:nvPr/>
              </p:nvSpPr>
              <p:spPr bwMode="auto">
                <a:xfrm>
                  <a:off x="2587" y="3305"/>
                  <a:ext cx="71" cy="75"/>
                </a:xfrm>
                <a:prstGeom prst="rect">
                  <a:avLst/>
                </a:prstGeom>
                <a:noFill/>
                <a:ln w="9525">
                  <a:noFill/>
                  <a:miter lim="800000"/>
                  <a:headEnd/>
                  <a:tailEnd/>
                </a:ln>
              </p:spPr>
              <p:txBody>
                <a:bodyPr/>
                <a:lstStyle/>
                <a:p>
                  <a:endParaRPr lang="en-US"/>
                </a:p>
              </p:txBody>
            </p:sp>
            <p:sp>
              <p:nvSpPr>
                <p:cNvPr id="28168" name="Line 925"/>
                <p:cNvSpPr>
                  <a:spLocks noChangeShapeType="1"/>
                </p:cNvSpPr>
                <p:nvPr/>
              </p:nvSpPr>
              <p:spPr bwMode="auto">
                <a:xfrm flipH="1" flipV="1">
                  <a:off x="2593" y="3311"/>
                  <a:ext cx="27" cy="29"/>
                </a:xfrm>
                <a:prstGeom prst="line">
                  <a:avLst/>
                </a:prstGeom>
                <a:noFill/>
                <a:ln w="7938">
                  <a:solidFill>
                    <a:srgbClr val="800080"/>
                  </a:solidFill>
                  <a:round/>
                  <a:headEnd/>
                  <a:tailEnd/>
                </a:ln>
              </p:spPr>
              <p:txBody>
                <a:bodyPr/>
                <a:lstStyle/>
                <a:p>
                  <a:endParaRPr lang="en-GB"/>
                </a:p>
              </p:txBody>
            </p:sp>
            <p:sp>
              <p:nvSpPr>
                <p:cNvPr id="28169" name="Line 926"/>
                <p:cNvSpPr>
                  <a:spLocks noChangeShapeType="1"/>
                </p:cNvSpPr>
                <p:nvPr/>
              </p:nvSpPr>
              <p:spPr bwMode="auto">
                <a:xfrm>
                  <a:off x="2620" y="3340"/>
                  <a:ext cx="27" cy="28"/>
                </a:xfrm>
                <a:prstGeom prst="line">
                  <a:avLst/>
                </a:prstGeom>
                <a:noFill/>
                <a:ln w="7938">
                  <a:solidFill>
                    <a:srgbClr val="800080"/>
                  </a:solidFill>
                  <a:round/>
                  <a:headEnd/>
                  <a:tailEnd/>
                </a:ln>
              </p:spPr>
              <p:txBody>
                <a:bodyPr/>
                <a:lstStyle/>
                <a:p>
                  <a:endParaRPr lang="en-GB"/>
                </a:p>
              </p:txBody>
            </p:sp>
            <p:sp>
              <p:nvSpPr>
                <p:cNvPr id="28170" name="Line 927"/>
                <p:cNvSpPr>
                  <a:spLocks noChangeShapeType="1"/>
                </p:cNvSpPr>
                <p:nvPr/>
              </p:nvSpPr>
              <p:spPr bwMode="auto">
                <a:xfrm flipH="1">
                  <a:off x="2593" y="3340"/>
                  <a:ext cx="27" cy="28"/>
                </a:xfrm>
                <a:prstGeom prst="line">
                  <a:avLst/>
                </a:prstGeom>
                <a:noFill/>
                <a:ln w="7938">
                  <a:solidFill>
                    <a:srgbClr val="800080"/>
                  </a:solidFill>
                  <a:round/>
                  <a:headEnd/>
                  <a:tailEnd/>
                </a:ln>
              </p:spPr>
              <p:txBody>
                <a:bodyPr/>
                <a:lstStyle/>
                <a:p>
                  <a:endParaRPr lang="en-GB"/>
                </a:p>
              </p:txBody>
            </p:sp>
            <p:sp>
              <p:nvSpPr>
                <p:cNvPr id="28171" name="Line 928"/>
                <p:cNvSpPr>
                  <a:spLocks noChangeShapeType="1"/>
                </p:cNvSpPr>
                <p:nvPr/>
              </p:nvSpPr>
              <p:spPr bwMode="auto">
                <a:xfrm flipV="1">
                  <a:off x="2620" y="3311"/>
                  <a:ext cx="27" cy="29"/>
                </a:xfrm>
                <a:prstGeom prst="line">
                  <a:avLst/>
                </a:prstGeom>
                <a:noFill/>
                <a:ln w="7938">
                  <a:solidFill>
                    <a:srgbClr val="800080"/>
                  </a:solidFill>
                  <a:round/>
                  <a:headEnd/>
                  <a:tailEnd/>
                </a:ln>
              </p:spPr>
              <p:txBody>
                <a:bodyPr/>
                <a:lstStyle/>
                <a:p>
                  <a:endParaRPr lang="en-GB"/>
                </a:p>
              </p:txBody>
            </p:sp>
            <p:sp>
              <p:nvSpPr>
                <p:cNvPr id="28172" name="Line 929"/>
                <p:cNvSpPr>
                  <a:spLocks noChangeShapeType="1"/>
                </p:cNvSpPr>
                <p:nvPr/>
              </p:nvSpPr>
              <p:spPr bwMode="auto">
                <a:xfrm flipV="1">
                  <a:off x="2620" y="3311"/>
                  <a:ext cx="1" cy="29"/>
                </a:xfrm>
                <a:prstGeom prst="line">
                  <a:avLst/>
                </a:prstGeom>
                <a:noFill/>
                <a:ln w="7938">
                  <a:solidFill>
                    <a:srgbClr val="800080"/>
                  </a:solidFill>
                  <a:round/>
                  <a:headEnd/>
                  <a:tailEnd/>
                </a:ln>
              </p:spPr>
              <p:txBody>
                <a:bodyPr/>
                <a:lstStyle/>
                <a:p>
                  <a:endParaRPr lang="en-GB"/>
                </a:p>
              </p:txBody>
            </p:sp>
            <p:sp>
              <p:nvSpPr>
                <p:cNvPr id="28173" name="Line 930"/>
                <p:cNvSpPr>
                  <a:spLocks noChangeShapeType="1"/>
                </p:cNvSpPr>
                <p:nvPr/>
              </p:nvSpPr>
              <p:spPr bwMode="auto">
                <a:xfrm>
                  <a:off x="2620" y="3340"/>
                  <a:ext cx="1" cy="28"/>
                </a:xfrm>
                <a:prstGeom prst="line">
                  <a:avLst/>
                </a:prstGeom>
                <a:noFill/>
                <a:ln w="7938">
                  <a:solidFill>
                    <a:srgbClr val="800080"/>
                  </a:solidFill>
                  <a:round/>
                  <a:headEnd/>
                  <a:tailEnd/>
                </a:ln>
              </p:spPr>
              <p:txBody>
                <a:bodyPr/>
                <a:lstStyle/>
                <a:p>
                  <a:endParaRPr lang="en-GB"/>
                </a:p>
              </p:txBody>
            </p:sp>
            <p:sp>
              <p:nvSpPr>
                <p:cNvPr id="28174" name="Rectangle 931"/>
                <p:cNvSpPr>
                  <a:spLocks noChangeArrowheads="1"/>
                </p:cNvSpPr>
                <p:nvPr/>
              </p:nvSpPr>
              <p:spPr bwMode="auto">
                <a:xfrm>
                  <a:off x="2642" y="3305"/>
                  <a:ext cx="71" cy="75"/>
                </a:xfrm>
                <a:prstGeom prst="rect">
                  <a:avLst/>
                </a:prstGeom>
                <a:noFill/>
                <a:ln w="9525">
                  <a:noFill/>
                  <a:miter lim="800000"/>
                  <a:headEnd/>
                  <a:tailEnd/>
                </a:ln>
              </p:spPr>
              <p:txBody>
                <a:bodyPr/>
                <a:lstStyle/>
                <a:p>
                  <a:endParaRPr lang="en-US"/>
                </a:p>
              </p:txBody>
            </p:sp>
            <p:sp>
              <p:nvSpPr>
                <p:cNvPr id="28175" name="Line 932"/>
                <p:cNvSpPr>
                  <a:spLocks noChangeShapeType="1"/>
                </p:cNvSpPr>
                <p:nvPr/>
              </p:nvSpPr>
              <p:spPr bwMode="auto">
                <a:xfrm flipH="1" flipV="1">
                  <a:off x="2647" y="3311"/>
                  <a:ext cx="28" cy="29"/>
                </a:xfrm>
                <a:prstGeom prst="line">
                  <a:avLst/>
                </a:prstGeom>
                <a:noFill/>
                <a:ln w="7938">
                  <a:solidFill>
                    <a:srgbClr val="800080"/>
                  </a:solidFill>
                  <a:round/>
                  <a:headEnd/>
                  <a:tailEnd/>
                </a:ln>
              </p:spPr>
              <p:txBody>
                <a:bodyPr/>
                <a:lstStyle/>
                <a:p>
                  <a:endParaRPr lang="en-GB"/>
                </a:p>
              </p:txBody>
            </p:sp>
            <p:sp>
              <p:nvSpPr>
                <p:cNvPr id="28176" name="Line 933"/>
                <p:cNvSpPr>
                  <a:spLocks noChangeShapeType="1"/>
                </p:cNvSpPr>
                <p:nvPr/>
              </p:nvSpPr>
              <p:spPr bwMode="auto">
                <a:xfrm>
                  <a:off x="2675" y="3340"/>
                  <a:ext cx="27" cy="28"/>
                </a:xfrm>
                <a:prstGeom prst="line">
                  <a:avLst/>
                </a:prstGeom>
                <a:noFill/>
                <a:ln w="7938">
                  <a:solidFill>
                    <a:srgbClr val="800080"/>
                  </a:solidFill>
                  <a:round/>
                  <a:headEnd/>
                  <a:tailEnd/>
                </a:ln>
              </p:spPr>
              <p:txBody>
                <a:bodyPr/>
                <a:lstStyle/>
                <a:p>
                  <a:endParaRPr lang="en-GB"/>
                </a:p>
              </p:txBody>
            </p:sp>
            <p:sp>
              <p:nvSpPr>
                <p:cNvPr id="28177" name="Line 934"/>
                <p:cNvSpPr>
                  <a:spLocks noChangeShapeType="1"/>
                </p:cNvSpPr>
                <p:nvPr/>
              </p:nvSpPr>
              <p:spPr bwMode="auto">
                <a:xfrm flipH="1">
                  <a:off x="2647" y="3340"/>
                  <a:ext cx="28" cy="28"/>
                </a:xfrm>
                <a:prstGeom prst="line">
                  <a:avLst/>
                </a:prstGeom>
                <a:noFill/>
                <a:ln w="7938">
                  <a:solidFill>
                    <a:srgbClr val="800080"/>
                  </a:solidFill>
                  <a:round/>
                  <a:headEnd/>
                  <a:tailEnd/>
                </a:ln>
              </p:spPr>
              <p:txBody>
                <a:bodyPr/>
                <a:lstStyle/>
                <a:p>
                  <a:endParaRPr lang="en-GB"/>
                </a:p>
              </p:txBody>
            </p:sp>
            <p:sp>
              <p:nvSpPr>
                <p:cNvPr id="28178" name="Line 935"/>
                <p:cNvSpPr>
                  <a:spLocks noChangeShapeType="1"/>
                </p:cNvSpPr>
                <p:nvPr/>
              </p:nvSpPr>
              <p:spPr bwMode="auto">
                <a:xfrm flipV="1">
                  <a:off x="2675" y="3311"/>
                  <a:ext cx="27" cy="29"/>
                </a:xfrm>
                <a:prstGeom prst="line">
                  <a:avLst/>
                </a:prstGeom>
                <a:noFill/>
                <a:ln w="7938">
                  <a:solidFill>
                    <a:srgbClr val="800080"/>
                  </a:solidFill>
                  <a:round/>
                  <a:headEnd/>
                  <a:tailEnd/>
                </a:ln>
              </p:spPr>
              <p:txBody>
                <a:bodyPr/>
                <a:lstStyle/>
                <a:p>
                  <a:endParaRPr lang="en-GB"/>
                </a:p>
              </p:txBody>
            </p:sp>
            <p:sp>
              <p:nvSpPr>
                <p:cNvPr id="28179" name="Line 936"/>
                <p:cNvSpPr>
                  <a:spLocks noChangeShapeType="1"/>
                </p:cNvSpPr>
                <p:nvPr/>
              </p:nvSpPr>
              <p:spPr bwMode="auto">
                <a:xfrm flipV="1">
                  <a:off x="2675" y="3311"/>
                  <a:ext cx="1" cy="29"/>
                </a:xfrm>
                <a:prstGeom prst="line">
                  <a:avLst/>
                </a:prstGeom>
                <a:noFill/>
                <a:ln w="7938">
                  <a:solidFill>
                    <a:srgbClr val="800080"/>
                  </a:solidFill>
                  <a:round/>
                  <a:headEnd/>
                  <a:tailEnd/>
                </a:ln>
              </p:spPr>
              <p:txBody>
                <a:bodyPr/>
                <a:lstStyle/>
                <a:p>
                  <a:endParaRPr lang="en-GB"/>
                </a:p>
              </p:txBody>
            </p:sp>
            <p:sp>
              <p:nvSpPr>
                <p:cNvPr id="28180" name="Line 937"/>
                <p:cNvSpPr>
                  <a:spLocks noChangeShapeType="1"/>
                </p:cNvSpPr>
                <p:nvPr/>
              </p:nvSpPr>
              <p:spPr bwMode="auto">
                <a:xfrm>
                  <a:off x="2675" y="3340"/>
                  <a:ext cx="1" cy="28"/>
                </a:xfrm>
                <a:prstGeom prst="line">
                  <a:avLst/>
                </a:prstGeom>
                <a:noFill/>
                <a:ln w="7938">
                  <a:solidFill>
                    <a:srgbClr val="800080"/>
                  </a:solidFill>
                  <a:round/>
                  <a:headEnd/>
                  <a:tailEnd/>
                </a:ln>
              </p:spPr>
              <p:txBody>
                <a:bodyPr/>
                <a:lstStyle/>
                <a:p>
                  <a:endParaRPr lang="en-GB"/>
                </a:p>
              </p:txBody>
            </p:sp>
            <p:sp>
              <p:nvSpPr>
                <p:cNvPr id="28181" name="Rectangle 938"/>
                <p:cNvSpPr>
                  <a:spLocks noChangeArrowheads="1"/>
                </p:cNvSpPr>
                <p:nvPr/>
              </p:nvSpPr>
              <p:spPr bwMode="auto">
                <a:xfrm>
                  <a:off x="2691" y="3305"/>
                  <a:ext cx="71" cy="75"/>
                </a:xfrm>
                <a:prstGeom prst="rect">
                  <a:avLst/>
                </a:prstGeom>
                <a:noFill/>
                <a:ln w="9525">
                  <a:noFill/>
                  <a:miter lim="800000"/>
                  <a:headEnd/>
                  <a:tailEnd/>
                </a:ln>
              </p:spPr>
              <p:txBody>
                <a:bodyPr/>
                <a:lstStyle/>
                <a:p>
                  <a:endParaRPr lang="en-US"/>
                </a:p>
              </p:txBody>
            </p:sp>
            <p:sp>
              <p:nvSpPr>
                <p:cNvPr id="28182" name="Line 939"/>
                <p:cNvSpPr>
                  <a:spLocks noChangeShapeType="1"/>
                </p:cNvSpPr>
                <p:nvPr/>
              </p:nvSpPr>
              <p:spPr bwMode="auto">
                <a:xfrm flipH="1" flipV="1">
                  <a:off x="2696" y="3311"/>
                  <a:ext cx="27" cy="29"/>
                </a:xfrm>
                <a:prstGeom prst="line">
                  <a:avLst/>
                </a:prstGeom>
                <a:noFill/>
                <a:ln w="7938">
                  <a:solidFill>
                    <a:srgbClr val="800080"/>
                  </a:solidFill>
                  <a:round/>
                  <a:headEnd/>
                  <a:tailEnd/>
                </a:ln>
              </p:spPr>
              <p:txBody>
                <a:bodyPr/>
                <a:lstStyle/>
                <a:p>
                  <a:endParaRPr lang="en-GB"/>
                </a:p>
              </p:txBody>
            </p:sp>
            <p:sp>
              <p:nvSpPr>
                <p:cNvPr id="28183" name="Line 940"/>
                <p:cNvSpPr>
                  <a:spLocks noChangeShapeType="1"/>
                </p:cNvSpPr>
                <p:nvPr/>
              </p:nvSpPr>
              <p:spPr bwMode="auto">
                <a:xfrm>
                  <a:off x="2723" y="3340"/>
                  <a:ext cx="28" cy="28"/>
                </a:xfrm>
                <a:prstGeom prst="line">
                  <a:avLst/>
                </a:prstGeom>
                <a:noFill/>
                <a:ln w="7938">
                  <a:solidFill>
                    <a:srgbClr val="800080"/>
                  </a:solidFill>
                  <a:round/>
                  <a:headEnd/>
                  <a:tailEnd/>
                </a:ln>
              </p:spPr>
              <p:txBody>
                <a:bodyPr/>
                <a:lstStyle/>
                <a:p>
                  <a:endParaRPr lang="en-GB"/>
                </a:p>
              </p:txBody>
            </p:sp>
            <p:sp>
              <p:nvSpPr>
                <p:cNvPr id="28184" name="Line 941"/>
                <p:cNvSpPr>
                  <a:spLocks noChangeShapeType="1"/>
                </p:cNvSpPr>
                <p:nvPr/>
              </p:nvSpPr>
              <p:spPr bwMode="auto">
                <a:xfrm flipH="1">
                  <a:off x="2696" y="3340"/>
                  <a:ext cx="27" cy="28"/>
                </a:xfrm>
                <a:prstGeom prst="line">
                  <a:avLst/>
                </a:prstGeom>
                <a:noFill/>
                <a:ln w="7938">
                  <a:solidFill>
                    <a:srgbClr val="800080"/>
                  </a:solidFill>
                  <a:round/>
                  <a:headEnd/>
                  <a:tailEnd/>
                </a:ln>
              </p:spPr>
              <p:txBody>
                <a:bodyPr/>
                <a:lstStyle/>
                <a:p>
                  <a:endParaRPr lang="en-GB"/>
                </a:p>
              </p:txBody>
            </p:sp>
            <p:sp>
              <p:nvSpPr>
                <p:cNvPr id="28185" name="Line 942"/>
                <p:cNvSpPr>
                  <a:spLocks noChangeShapeType="1"/>
                </p:cNvSpPr>
                <p:nvPr/>
              </p:nvSpPr>
              <p:spPr bwMode="auto">
                <a:xfrm flipV="1">
                  <a:off x="2723" y="3311"/>
                  <a:ext cx="28" cy="29"/>
                </a:xfrm>
                <a:prstGeom prst="line">
                  <a:avLst/>
                </a:prstGeom>
                <a:noFill/>
                <a:ln w="7938">
                  <a:solidFill>
                    <a:srgbClr val="800080"/>
                  </a:solidFill>
                  <a:round/>
                  <a:headEnd/>
                  <a:tailEnd/>
                </a:ln>
              </p:spPr>
              <p:txBody>
                <a:bodyPr/>
                <a:lstStyle/>
                <a:p>
                  <a:endParaRPr lang="en-GB"/>
                </a:p>
              </p:txBody>
            </p:sp>
            <p:sp>
              <p:nvSpPr>
                <p:cNvPr id="28186" name="Line 943"/>
                <p:cNvSpPr>
                  <a:spLocks noChangeShapeType="1"/>
                </p:cNvSpPr>
                <p:nvPr/>
              </p:nvSpPr>
              <p:spPr bwMode="auto">
                <a:xfrm flipV="1">
                  <a:off x="2723" y="3311"/>
                  <a:ext cx="1" cy="29"/>
                </a:xfrm>
                <a:prstGeom prst="line">
                  <a:avLst/>
                </a:prstGeom>
                <a:noFill/>
                <a:ln w="7938">
                  <a:solidFill>
                    <a:srgbClr val="800080"/>
                  </a:solidFill>
                  <a:round/>
                  <a:headEnd/>
                  <a:tailEnd/>
                </a:ln>
              </p:spPr>
              <p:txBody>
                <a:bodyPr/>
                <a:lstStyle/>
                <a:p>
                  <a:endParaRPr lang="en-GB"/>
                </a:p>
              </p:txBody>
            </p:sp>
            <p:sp>
              <p:nvSpPr>
                <p:cNvPr id="28187" name="Line 944"/>
                <p:cNvSpPr>
                  <a:spLocks noChangeShapeType="1"/>
                </p:cNvSpPr>
                <p:nvPr/>
              </p:nvSpPr>
              <p:spPr bwMode="auto">
                <a:xfrm>
                  <a:off x="2723" y="3340"/>
                  <a:ext cx="1" cy="28"/>
                </a:xfrm>
                <a:prstGeom prst="line">
                  <a:avLst/>
                </a:prstGeom>
                <a:noFill/>
                <a:ln w="7938">
                  <a:solidFill>
                    <a:srgbClr val="800080"/>
                  </a:solidFill>
                  <a:round/>
                  <a:headEnd/>
                  <a:tailEnd/>
                </a:ln>
              </p:spPr>
              <p:txBody>
                <a:bodyPr/>
                <a:lstStyle/>
                <a:p>
                  <a:endParaRPr lang="en-GB"/>
                </a:p>
              </p:txBody>
            </p:sp>
            <p:sp>
              <p:nvSpPr>
                <p:cNvPr id="28188" name="Rectangle 945"/>
                <p:cNvSpPr>
                  <a:spLocks noChangeArrowheads="1"/>
                </p:cNvSpPr>
                <p:nvPr/>
              </p:nvSpPr>
              <p:spPr bwMode="auto">
                <a:xfrm>
                  <a:off x="2745" y="3311"/>
                  <a:ext cx="71" cy="75"/>
                </a:xfrm>
                <a:prstGeom prst="rect">
                  <a:avLst/>
                </a:prstGeom>
                <a:noFill/>
                <a:ln w="9525">
                  <a:noFill/>
                  <a:miter lim="800000"/>
                  <a:headEnd/>
                  <a:tailEnd/>
                </a:ln>
              </p:spPr>
              <p:txBody>
                <a:bodyPr/>
                <a:lstStyle/>
                <a:p>
                  <a:endParaRPr lang="en-US"/>
                </a:p>
              </p:txBody>
            </p:sp>
            <p:sp>
              <p:nvSpPr>
                <p:cNvPr id="28189" name="Line 946"/>
                <p:cNvSpPr>
                  <a:spLocks noChangeShapeType="1"/>
                </p:cNvSpPr>
                <p:nvPr/>
              </p:nvSpPr>
              <p:spPr bwMode="auto">
                <a:xfrm flipH="1" flipV="1">
                  <a:off x="2751" y="3317"/>
                  <a:ext cx="27" cy="28"/>
                </a:xfrm>
                <a:prstGeom prst="line">
                  <a:avLst/>
                </a:prstGeom>
                <a:noFill/>
                <a:ln w="7938">
                  <a:solidFill>
                    <a:srgbClr val="800080"/>
                  </a:solidFill>
                  <a:round/>
                  <a:headEnd/>
                  <a:tailEnd/>
                </a:ln>
              </p:spPr>
              <p:txBody>
                <a:bodyPr/>
                <a:lstStyle/>
                <a:p>
                  <a:endParaRPr lang="en-GB"/>
                </a:p>
              </p:txBody>
            </p:sp>
            <p:sp>
              <p:nvSpPr>
                <p:cNvPr id="28190" name="Line 947"/>
                <p:cNvSpPr>
                  <a:spLocks noChangeShapeType="1"/>
                </p:cNvSpPr>
                <p:nvPr/>
              </p:nvSpPr>
              <p:spPr bwMode="auto">
                <a:xfrm>
                  <a:off x="2778" y="3345"/>
                  <a:ext cx="27" cy="29"/>
                </a:xfrm>
                <a:prstGeom prst="line">
                  <a:avLst/>
                </a:prstGeom>
                <a:noFill/>
                <a:ln w="7938">
                  <a:solidFill>
                    <a:srgbClr val="800080"/>
                  </a:solidFill>
                  <a:round/>
                  <a:headEnd/>
                  <a:tailEnd/>
                </a:ln>
              </p:spPr>
              <p:txBody>
                <a:bodyPr/>
                <a:lstStyle/>
                <a:p>
                  <a:endParaRPr lang="en-GB"/>
                </a:p>
              </p:txBody>
            </p:sp>
            <p:sp>
              <p:nvSpPr>
                <p:cNvPr id="28191" name="Line 948"/>
                <p:cNvSpPr>
                  <a:spLocks noChangeShapeType="1"/>
                </p:cNvSpPr>
                <p:nvPr/>
              </p:nvSpPr>
              <p:spPr bwMode="auto">
                <a:xfrm flipH="1">
                  <a:off x="2751" y="3345"/>
                  <a:ext cx="27" cy="29"/>
                </a:xfrm>
                <a:prstGeom prst="line">
                  <a:avLst/>
                </a:prstGeom>
                <a:noFill/>
                <a:ln w="7938">
                  <a:solidFill>
                    <a:srgbClr val="800080"/>
                  </a:solidFill>
                  <a:round/>
                  <a:headEnd/>
                  <a:tailEnd/>
                </a:ln>
              </p:spPr>
              <p:txBody>
                <a:bodyPr/>
                <a:lstStyle/>
                <a:p>
                  <a:endParaRPr lang="en-GB"/>
                </a:p>
              </p:txBody>
            </p:sp>
            <p:sp>
              <p:nvSpPr>
                <p:cNvPr id="28192" name="Line 949"/>
                <p:cNvSpPr>
                  <a:spLocks noChangeShapeType="1"/>
                </p:cNvSpPr>
                <p:nvPr/>
              </p:nvSpPr>
              <p:spPr bwMode="auto">
                <a:xfrm flipV="1">
                  <a:off x="2778" y="3317"/>
                  <a:ext cx="27" cy="28"/>
                </a:xfrm>
                <a:prstGeom prst="line">
                  <a:avLst/>
                </a:prstGeom>
                <a:noFill/>
                <a:ln w="7938">
                  <a:solidFill>
                    <a:srgbClr val="800080"/>
                  </a:solidFill>
                  <a:round/>
                  <a:headEnd/>
                  <a:tailEnd/>
                </a:ln>
              </p:spPr>
              <p:txBody>
                <a:bodyPr/>
                <a:lstStyle/>
                <a:p>
                  <a:endParaRPr lang="en-GB"/>
                </a:p>
              </p:txBody>
            </p:sp>
            <p:sp>
              <p:nvSpPr>
                <p:cNvPr id="28193" name="Line 950"/>
                <p:cNvSpPr>
                  <a:spLocks noChangeShapeType="1"/>
                </p:cNvSpPr>
                <p:nvPr/>
              </p:nvSpPr>
              <p:spPr bwMode="auto">
                <a:xfrm flipV="1">
                  <a:off x="2778" y="3317"/>
                  <a:ext cx="1" cy="28"/>
                </a:xfrm>
                <a:prstGeom prst="line">
                  <a:avLst/>
                </a:prstGeom>
                <a:noFill/>
                <a:ln w="7938">
                  <a:solidFill>
                    <a:srgbClr val="800080"/>
                  </a:solidFill>
                  <a:round/>
                  <a:headEnd/>
                  <a:tailEnd/>
                </a:ln>
              </p:spPr>
              <p:txBody>
                <a:bodyPr/>
                <a:lstStyle/>
                <a:p>
                  <a:endParaRPr lang="en-GB"/>
                </a:p>
              </p:txBody>
            </p:sp>
            <p:sp>
              <p:nvSpPr>
                <p:cNvPr id="28194" name="Line 951"/>
                <p:cNvSpPr>
                  <a:spLocks noChangeShapeType="1"/>
                </p:cNvSpPr>
                <p:nvPr/>
              </p:nvSpPr>
              <p:spPr bwMode="auto">
                <a:xfrm>
                  <a:off x="2778" y="3345"/>
                  <a:ext cx="1" cy="29"/>
                </a:xfrm>
                <a:prstGeom prst="line">
                  <a:avLst/>
                </a:prstGeom>
                <a:noFill/>
                <a:ln w="7938">
                  <a:solidFill>
                    <a:srgbClr val="800080"/>
                  </a:solidFill>
                  <a:round/>
                  <a:headEnd/>
                  <a:tailEnd/>
                </a:ln>
              </p:spPr>
              <p:txBody>
                <a:bodyPr/>
                <a:lstStyle/>
                <a:p>
                  <a:endParaRPr lang="en-GB"/>
                </a:p>
              </p:txBody>
            </p:sp>
            <p:sp>
              <p:nvSpPr>
                <p:cNvPr id="28195" name="Rectangle 952"/>
                <p:cNvSpPr>
                  <a:spLocks noChangeArrowheads="1"/>
                </p:cNvSpPr>
                <p:nvPr/>
              </p:nvSpPr>
              <p:spPr bwMode="auto">
                <a:xfrm>
                  <a:off x="2794" y="3311"/>
                  <a:ext cx="71" cy="75"/>
                </a:xfrm>
                <a:prstGeom prst="rect">
                  <a:avLst/>
                </a:prstGeom>
                <a:noFill/>
                <a:ln w="9525">
                  <a:noFill/>
                  <a:miter lim="800000"/>
                  <a:headEnd/>
                  <a:tailEnd/>
                </a:ln>
              </p:spPr>
              <p:txBody>
                <a:bodyPr/>
                <a:lstStyle/>
                <a:p>
                  <a:endParaRPr lang="en-US"/>
                </a:p>
              </p:txBody>
            </p:sp>
            <p:sp>
              <p:nvSpPr>
                <p:cNvPr id="28196" name="Line 953"/>
                <p:cNvSpPr>
                  <a:spLocks noChangeShapeType="1"/>
                </p:cNvSpPr>
                <p:nvPr/>
              </p:nvSpPr>
              <p:spPr bwMode="auto">
                <a:xfrm flipH="1" flipV="1">
                  <a:off x="2800" y="3317"/>
                  <a:ext cx="27" cy="28"/>
                </a:xfrm>
                <a:prstGeom prst="line">
                  <a:avLst/>
                </a:prstGeom>
                <a:noFill/>
                <a:ln w="7938">
                  <a:solidFill>
                    <a:srgbClr val="800080"/>
                  </a:solidFill>
                  <a:round/>
                  <a:headEnd/>
                  <a:tailEnd/>
                </a:ln>
              </p:spPr>
              <p:txBody>
                <a:bodyPr/>
                <a:lstStyle/>
                <a:p>
                  <a:endParaRPr lang="en-GB"/>
                </a:p>
              </p:txBody>
            </p:sp>
            <p:sp>
              <p:nvSpPr>
                <p:cNvPr id="28197" name="Line 954"/>
                <p:cNvSpPr>
                  <a:spLocks noChangeShapeType="1"/>
                </p:cNvSpPr>
                <p:nvPr/>
              </p:nvSpPr>
              <p:spPr bwMode="auto">
                <a:xfrm>
                  <a:off x="2827" y="3345"/>
                  <a:ext cx="27" cy="29"/>
                </a:xfrm>
                <a:prstGeom prst="line">
                  <a:avLst/>
                </a:prstGeom>
                <a:noFill/>
                <a:ln w="7938">
                  <a:solidFill>
                    <a:srgbClr val="800080"/>
                  </a:solidFill>
                  <a:round/>
                  <a:headEnd/>
                  <a:tailEnd/>
                </a:ln>
              </p:spPr>
              <p:txBody>
                <a:bodyPr/>
                <a:lstStyle/>
                <a:p>
                  <a:endParaRPr lang="en-GB"/>
                </a:p>
              </p:txBody>
            </p:sp>
            <p:sp>
              <p:nvSpPr>
                <p:cNvPr id="28198" name="Line 955"/>
                <p:cNvSpPr>
                  <a:spLocks noChangeShapeType="1"/>
                </p:cNvSpPr>
                <p:nvPr/>
              </p:nvSpPr>
              <p:spPr bwMode="auto">
                <a:xfrm flipH="1">
                  <a:off x="2800" y="3345"/>
                  <a:ext cx="27" cy="29"/>
                </a:xfrm>
                <a:prstGeom prst="line">
                  <a:avLst/>
                </a:prstGeom>
                <a:noFill/>
                <a:ln w="7938">
                  <a:solidFill>
                    <a:srgbClr val="800080"/>
                  </a:solidFill>
                  <a:round/>
                  <a:headEnd/>
                  <a:tailEnd/>
                </a:ln>
              </p:spPr>
              <p:txBody>
                <a:bodyPr/>
                <a:lstStyle/>
                <a:p>
                  <a:endParaRPr lang="en-GB"/>
                </a:p>
              </p:txBody>
            </p:sp>
            <p:sp>
              <p:nvSpPr>
                <p:cNvPr id="28199" name="Line 956"/>
                <p:cNvSpPr>
                  <a:spLocks noChangeShapeType="1"/>
                </p:cNvSpPr>
                <p:nvPr/>
              </p:nvSpPr>
              <p:spPr bwMode="auto">
                <a:xfrm flipV="1">
                  <a:off x="2827" y="3317"/>
                  <a:ext cx="27" cy="28"/>
                </a:xfrm>
                <a:prstGeom prst="line">
                  <a:avLst/>
                </a:prstGeom>
                <a:noFill/>
                <a:ln w="7938">
                  <a:solidFill>
                    <a:srgbClr val="800080"/>
                  </a:solidFill>
                  <a:round/>
                  <a:headEnd/>
                  <a:tailEnd/>
                </a:ln>
              </p:spPr>
              <p:txBody>
                <a:bodyPr/>
                <a:lstStyle/>
                <a:p>
                  <a:endParaRPr lang="en-GB"/>
                </a:p>
              </p:txBody>
            </p:sp>
            <p:sp>
              <p:nvSpPr>
                <p:cNvPr id="28200" name="Line 957"/>
                <p:cNvSpPr>
                  <a:spLocks noChangeShapeType="1"/>
                </p:cNvSpPr>
                <p:nvPr/>
              </p:nvSpPr>
              <p:spPr bwMode="auto">
                <a:xfrm flipV="1">
                  <a:off x="2827" y="3317"/>
                  <a:ext cx="1" cy="28"/>
                </a:xfrm>
                <a:prstGeom prst="line">
                  <a:avLst/>
                </a:prstGeom>
                <a:noFill/>
                <a:ln w="7938">
                  <a:solidFill>
                    <a:srgbClr val="800080"/>
                  </a:solidFill>
                  <a:round/>
                  <a:headEnd/>
                  <a:tailEnd/>
                </a:ln>
              </p:spPr>
              <p:txBody>
                <a:bodyPr/>
                <a:lstStyle/>
                <a:p>
                  <a:endParaRPr lang="en-GB"/>
                </a:p>
              </p:txBody>
            </p:sp>
            <p:sp>
              <p:nvSpPr>
                <p:cNvPr id="28201" name="Line 958"/>
                <p:cNvSpPr>
                  <a:spLocks noChangeShapeType="1"/>
                </p:cNvSpPr>
                <p:nvPr/>
              </p:nvSpPr>
              <p:spPr bwMode="auto">
                <a:xfrm>
                  <a:off x="2827" y="3345"/>
                  <a:ext cx="1" cy="29"/>
                </a:xfrm>
                <a:prstGeom prst="line">
                  <a:avLst/>
                </a:prstGeom>
                <a:noFill/>
                <a:ln w="7938">
                  <a:solidFill>
                    <a:srgbClr val="800080"/>
                  </a:solidFill>
                  <a:round/>
                  <a:headEnd/>
                  <a:tailEnd/>
                </a:ln>
              </p:spPr>
              <p:txBody>
                <a:bodyPr/>
                <a:lstStyle/>
                <a:p>
                  <a:endParaRPr lang="en-GB"/>
                </a:p>
              </p:txBody>
            </p:sp>
            <p:sp>
              <p:nvSpPr>
                <p:cNvPr id="28202" name="Rectangle 959"/>
                <p:cNvSpPr>
                  <a:spLocks noChangeArrowheads="1"/>
                </p:cNvSpPr>
                <p:nvPr/>
              </p:nvSpPr>
              <p:spPr bwMode="auto">
                <a:xfrm>
                  <a:off x="2849" y="3322"/>
                  <a:ext cx="70" cy="75"/>
                </a:xfrm>
                <a:prstGeom prst="rect">
                  <a:avLst/>
                </a:prstGeom>
                <a:noFill/>
                <a:ln w="9525">
                  <a:noFill/>
                  <a:miter lim="800000"/>
                  <a:headEnd/>
                  <a:tailEnd/>
                </a:ln>
              </p:spPr>
              <p:txBody>
                <a:bodyPr/>
                <a:lstStyle/>
                <a:p>
                  <a:endParaRPr lang="en-US"/>
                </a:p>
              </p:txBody>
            </p:sp>
            <p:sp>
              <p:nvSpPr>
                <p:cNvPr id="28203" name="Line 960"/>
                <p:cNvSpPr>
                  <a:spLocks noChangeShapeType="1"/>
                </p:cNvSpPr>
                <p:nvPr/>
              </p:nvSpPr>
              <p:spPr bwMode="auto">
                <a:xfrm flipH="1" flipV="1">
                  <a:off x="2854" y="3328"/>
                  <a:ext cx="27" cy="29"/>
                </a:xfrm>
                <a:prstGeom prst="line">
                  <a:avLst/>
                </a:prstGeom>
                <a:noFill/>
                <a:ln w="7938">
                  <a:solidFill>
                    <a:srgbClr val="800080"/>
                  </a:solidFill>
                  <a:round/>
                  <a:headEnd/>
                  <a:tailEnd/>
                </a:ln>
              </p:spPr>
              <p:txBody>
                <a:bodyPr/>
                <a:lstStyle/>
                <a:p>
                  <a:endParaRPr lang="en-GB"/>
                </a:p>
              </p:txBody>
            </p:sp>
            <p:sp>
              <p:nvSpPr>
                <p:cNvPr id="28204" name="Line 961"/>
                <p:cNvSpPr>
                  <a:spLocks noChangeShapeType="1"/>
                </p:cNvSpPr>
                <p:nvPr/>
              </p:nvSpPr>
              <p:spPr bwMode="auto">
                <a:xfrm>
                  <a:off x="2881" y="3357"/>
                  <a:ext cx="27" cy="29"/>
                </a:xfrm>
                <a:prstGeom prst="line">
                  <a:avLst/>
                </a:prstGeom>
                <a:noFill/>
                <a:ln w="7938">
                  <a:solidFill>
                    <a:srgbClr val="800080"/>
                  </a:solidFill>
                  <a:round/>
                  <a:headEnd/>
                  <a:tailEnd/>
                </a:ln>
              </p:spPr>
              <p:txBody>
                <a:bodyPr/>
                <a:lstStyle/>
                <a:p>
                  <a:endParaRPr lang="en-GB"/>
                </a:p>
              </p:txBody>
            </p:sp>
            <p:sp>
              <p:nvSpPr>
                <p:cNvPr id="28205" name="Line 962"/>
                <p:cNvSpPr>
                  <a:spLocks noChangeShapeType="1"/>
                </p:cNvSpPr>
                <p:nvPr/>
              </p:nvSpPr>
              <p:spPr bwMode="auto">
                <a:xfrm flipH="1">
                  <a:off x="2854" y="3357"/>
                  <a:ext cx="27" cy="29"/>
                </a:xfrm>
                <a:prstGeom prst="line">
                  <a:avLst/>
                </a:prstGeom>
                <a:noFill/>
                <a:ln w="7938">
                  <a:solidFill>
                    <a:srgbClr val="800080"/>
                  </a:solidFill>
                  <a:round/>
                  <a:headEnd/>
                  <a:tailEnd/>
                </a:ln>
              </p:spPr>
              <p:txBody>
                <a:bodyPr/>
                <a:lstStyle/>
                <a:p>
                  <a:endParaRPr lang="en-GB"/>
                </a:p>
              </p:txBody>
            </p:sp>
            <p:sp>
              <p:nvSpPr>
                <p:cNvPr id="28206" name="Line 963"/>
                <p:cNvSpPr>
                  <a:spLocks noChangeShapeType="1"/>
                </p:cNvSpPr>
                <p:nvPr/>
              </p:nvSpPr>
              <p:spPr bwMode="auto">
                <a:xfrm flipV="1">
                  <a:off x="2881" y="3328"/>
                  <a:ext cx="27" cy="29"/>
                </a:xfrm>
                <a:prstGeom prst="line">
                  <a:avLst/>
                </a:prstGeom>
                <a:noFill/>
                <a:ln w="7938">
                  <a:solidFill>
                    <a:srgbClr val="800080"/>
                  </a:solidFill>
                  <a:round/>
                  <a:headEnd/>
                  <a:tailEnd/>
                </a:ln>
              </p:spPr>
              <p:txBody>
                <a:bodyPr/>
                <a:lstStyle/>
                <a:p>
                  <a:endParaRPr lang="en-GB"/>
                </a:p>
              </p:txBody>
            </p:sp>
            <p:sp>
              <p:nvSpPr>
                <p:cNvPr id="28207" name="Line 964"/>
                <p:cNvSpPr>
                  <a:spLocks noChangeShapeType="1"/>
                </p:cNvSpPr>
                <p:nvPr/>
              </p:nvSpPr>
              <p:spPr bwMode="auto">
                <a:xfrm flipV="1">
                  <a:off x="2881" y="3328"/>
                  <a:ext cx="1" cy="29"/>
                </a:xfrm>
                <a:prstGeom prst="line">
                  <a:avLst/>
                </a:prstGeom>
                <a:noFill/>
                <a:ln w="7938">
                  <a:solidFill>
                    <a:srgbClr val="800080"/>
                  </a:solidFill>
                  <a:round/>
                  <a:headEnd/>
                  <a:tailEnd/>
                </a:ln>
              </p:spPr>
              <p:txBody>
                <a:bodyPr/>
                <a:lstStyle/>
                <a:p>
                  <a:endParaRPr lang="en-GB"/>
                </a:p>
              </p:txBody>
            </p:sp>
            <p:sp>
              <p:nvSpPr>
                <p:cNvPr id="28208" name="Line 965"/>
                <p:cNvSpPr>
                  <a:spLocks noChangeShapeType="1"/>
                </p:cNvSpPr>
                <p:nvPr/>
              </p:nvSpPr>
              <p:spPr bwMode="auto">
                <a:xfrm>
                  <a:off x="2881" y="3357"/>
                  <a:ext cx="1" cy="29"/>
                </a:xfrm>
                <a:prstGeom prst="line">
                  <a:avLst/>
                </a:prstGeom>
                <a:noFill/>
                <a:ln w="7938">
                  <a:solidFill>
                    <a:srgbClr val="800080"/>
                  </a:solidFill>
                  <a:round/>
                  <a:headEnd/>
                  <a:tailEnd/>
                </a:ln>
              </p:spPr>
              <p:txBody>
                <a:bodyPr/>
                <a:lstStyle/>
                <a:p>
                  <a:endParaRPr lang="en-GB"/>
                </a:p>
              </p:txBody>
            </p:sp>
            <p:sp>
              <p:nvSpPr>
                <p:cNvPr id="28209" name="Rectangle 966"/>
                <p:cNvSpPr>
                  <a:spLocks noChangeArrowheads="1"/>
                </p:cNvSpPr>
                <p:nvPr/>
              </p:nvSpPr>
              <p:spPr bwMode="auto">
                <a:xfrm>
                  <a:off x="2903" y="3328"/>
                  <a:ext cx="71" cy="75"/>
                </a:xfrm>
                <a:prstGeom prst="rect">
                  <a:avLst/>
                </a:prstGeom>
                <a:noFill/>
                <a:ln w="9525">
                  <a:noFill/>
                  <a:miter lim="800000"/>
                  <a:headEnd/>
                  <a:tailEnd/>
                </a:ln>
              </p:spPr>
              <p:txBody>
                <a:bodyPr/>
                <a:lstStyle/>
                <a:p>
                  <a:endParaRPr lang="en-US"/>
                </a:p>
              </p:txBody>
            </p:sp>
            <p:sp>
              <p:nvSpPr>
                <p:cNvPr id="28210" name="Line 967"/>
                <p:cNvSpPr>
                  <a:spLocks noChangeShapeType="1"/>
                </p:cNvSpPr>
                <p:nvPr/>
              </p:nvSpPr>
              <p:spPr bwMode="auto">
                <a:xfrm flipH="1" flipV="1">
                  <a:off x="2908" y="3334"/>
                  <a:ext cx="28" cy="29"/>
                </a:xfrm>
                <a:prstGeom prst="line">
                  <a:avLst/>
                </a:prstGeom>
                <a:noFill/>
                <a:ln w="7938">
                  <a:solidFill>
                    <a:srgbClr val="800080"/>
                  </a:solidFill>
                  <a:round/>
                  <a:headEnd/>
                  <a:tailEnd/>
                </a:ln>
              </p:spPr>
              <p:txBody>
                <a:bodyPr/>
                <a:lstStyle/>
                <a:p>
                  <a:endParaRPr lang="en-GB"/>
                </a:p>
              </p:txBody>
            </p:sp>
            <p:sp>
              <p:nvSpPr>
                <p:cNvPr id="28211" name="Line 968"/>
                <p:cNvSpPr>
                  <a:spLocks noChangeShapeType="1"/>
                </p:cNvSpPr>
                <p:nvPr/>
              </p:nvSpPr>
              <p:spPr bwMode="auto">
                <a:xfrm>
                  <a:off x="2936" y="3363"/>
                  <a:ext cx="27" cy="28"/>
                </a:xfrm>
                <a:prstGeom prst="line">
                  <a:avLst/>
                </a:prstGeom>
                <a:noFill/>
                <a:ln w="7938">
                  <a:solidFill>
                    <a:srgbClr val="800080"/>
                  </a:solidFill>
                  <a:round/>
                  <a:headEnd/>
                  <a:tailEnd/>
                </a:ln>
              </p:spPr>
              <p:txBody>
                <a:bodyPr/>
                <a:lstStyle/>
                <a:p>
                  <a:endParaRPr lang="en-GB"/>
                </a:p>
              </p:txBody>
            </p:sp>
            <p:sp>
              <p:nvSpPr>
                <p:cNvPr id="28212" name="Line 969"/>
                <p:cNvSpPr>
                  <a:spLocks noChangeShapeType="1"/>
                </p:cNvSpPr>
                <p:nvPr/>
              </p:nvSpPr>
              <p:spPr bwMode="auto">
                <a:xfrm flipH="1">
                  <a:off x="2908" y="3363"/>
                  <a:ext cx="28" cy="28"/>
                </a:xfrm>
                <a:prstGeom prst="line">
                  <a:avLst/>
                </a:prstGeom>
                <a:noFill/>
                <a:ln w="7938">
                  <a:solidFill>
                    <a:srgbClr val="800080"/>
                  </a:solidFill>
                  <a:round/>
                  <a:headEnd/>
                  <a:tailEnd/>
                </a:ln>
              </p:spPr>
              <p:txBody>
                <a:bodyPr/>
                <a:lstStyle/>
                <a:p>
                  <a:endParaRPr lang="en-GB"/>
                </a:p>
              </p:txBody>
            </p:sp>
            <p:sp>
              <p:nvSpPr>
                <p:cNvPr id="28213" name="Line 970"/>
                <p:cNvSpPr>
                  <a:spLocks noChangeShapeType="1"/>
                </p:cNvSpPr>
                <p:nvPr/>
              </p:nvSpPr>
              <p:spPr bwMode="auto">
                <a:xfrm flipV="1">
                  <a:off x="2936" y="3334"/>
                  <a:ext cx="27" cy="29"/>
                </a:xfrm>
                <a:prstGeom prst="line">
                  <a:avLst/>
                </a:prstGeom>
                <a:noFill/>
                <a:ln w="7938">
                  <a:solidFill>
                    <a:srgbClr val="800080"/>
                  </a:solidFill>
                  <a:round/>
                  <a:headEnd/>
                  <a:tailEnd/>
                </a:ln>
              </p:spPr>
              <p:txBody>
                <a:bodyPr/>
                <a:lstStyle/>
                <a:p>
                  <a:endParaRPr lang="en-GB"/>
                </a:p>
              </p:txBody>
            </p:sp>
            <p:sp>
              <p:nvSpPr>
                <p:cNvPr id="28214" name="Line 971"/>
                <p:cNvSpPr>
                  <a:spLocks noChangeShapeType="1"/>
                </p:cNvSpPr>
                <p:nvPr/>
              </p:nvSpPr>
              <p:spPr bwMode="auto">
                <a:xfrm flipV="1">
                  <a:off x="2936" y="3334"/>
                  <a:ext cx="1" cy="29"/>
                </a:xfrm>
                <a:prstGeom prst="line">
                  <a:avLst/>
                </a:prstGeom>
                <a:noFill/>
                <a:ln w="7938">
                  <a:solidFill>
                    <a:srgbClr val="800080"/>
                  </a:solidFill>
                  <a:round/>
                  <a:headEnd/>
                  <a:tailEnd/>
                </a:ln>
              </p:spPr>
              <p:txBody>
                <a:bodyPr/>
                <a:lstStyle/>
                <a:p>
                  <a:endParaRPr lang="en-GB"/>
                </a:p>
              </p:txBody>
            </p:sp>
            <p:sp>
              <p:nvSpPr>
                <p:cNvPr id="28215" name="Line 972"/>
                <p:cNvSpPr>
                  <a:spLocks noChangeShapeType="1"/>
                </p:cNvSpPr>
                <p:nvPr/>
              </p:nvSpPr>
              <p:spPr bwMode="auto">
                <a:xfrm>
                  <a:off x="2936" y="3363"/>
                  <a:ext cx="1" cy="28"/>
                </a:xfrm>
                <a:prstGeom prst="line">
                  <a:avLst/>
                </a:prstGeom>
                <a:noFill/>
                <a:ln w="7938">
                  <a:solidFill>
                    <a:srgbClr val="800080"/>
                  </a:solidFill>
                  <a:round/>
                  <a:headEnd/>
                  <a:tailEnd/>
                </a:ln>
              </p:spPr>
              <p:txBody>
                <a:bodyPr/>
                <a:lstStyle/>
                <a:p>
                  <a:endParaRPr lang="en-GB"/>
                </a:p>
              </p:txBody>
            </p:sp>
            <p:sp>
              <p:nvSpPr>
                <p:cNvPr id="28216" name="Rectangle 973"/>
                <p:cNvSpPr>
                  <a:spLocks noChangeArrowheads="1"/>
                </p:cNvSpPr>
                <p:nvPr/>
              </p:nvSpPr>
              <p:spPr bwMode="auto">
                <a:xfrm>
                  <a:off x="2952" y="3340"/>
                  <a:ext cx="71" cy="74"/>
                </a:xfrm>
                <a:prstGeom prst="rect">
                  <a:avLst/>
                </a:prstGeom>
                <a:noFill/>
                <a:ln w="9525">
                  <a:noFill/>
                  <a:miter lim="800000"/>
                  <a:headEnd/>
                  <a:tailEnd/>
                </a:ln>
              </p:spPr>
              <p:txBody>
                <a:bodyPr/>
                <a:lstStyle/>
                <a:p>
                  <a:endParaRPr lang="en-US"/>
                </a:p>
              </p:txBody>
            </p:sp>
            <p:sp>
              <p:nvSpPr>
                <p:cNvPr id="28217" name="Line 974"/>
                <p:cNvSpPr>
                  <a:spLocks noChangeShapeType="1"/>
                </p:cNvSpPr>
                <p:nvPr/>
              </p:nvSpPr>
              <p:spPr bwMode="auto">
                <a:xfrm flipH="1" flipV="1">
                  <a:off x="2957" y="3345"/>
                  <a:ext cx="28" cy="29"/>
                </a:xfrm>
                <a:prstGeom prst="line">
                  <a:avLst/>
                </a:prstGeom>
                <a:noFill/>
                <a:ln w="7938">
                  <a:solidFill>
                    <a:srgbClr val="800080"/>
                  </a:solidFill>
                  <a:round/>
                  <a:headEnd/>
                  <a:tailEnd/>
                </a:ln>
              </p:spPr>
              <p:txBody>
                <a:bodyPr/>
                <a:lstStyle/>
                <a:p>
                  <a:endParaRPr lang="en-GB"/>
                </a:p>
              </p:txBody>
            </p:sp>
            <p:sp>
              <p:nvSpPr>
                <p:cNvPr id="28218" name="Line 975"/>
                <p:cNvSpPr>
                  <a:spLocks noChangeShapeType="1"/>
                </p:cNvSpPr>
                <p:nvPr/>
              </p:nvSpPr>
              <p:spPr bwMode="auto">
                <a:xfrm>
                  <a:off x="2985" y="3374"/>
                  <a:ext cx="27" cy="29"/>
                </a:xfrm>
                <a:prstGeom prst="line">
                  <a:avLst/>
                </a:prstGeom>
                <a:noFill/>
                <a:ln w="7938">
                  <a:solidFill>
                    <a:srgbClr val="800080"/>
                  </a:solidFill>
                  <a:round/>
                  <a:headEnd/>
                  <a:tailEnd/>
                </a:ln>
              </p:spPr>
              <p:txBody>
                <a:bodyPr/>
                <a:lstStyle/>
                <a:p>
                  <a:endParaRPr lang="en-GB"/>
                </a:p>
              </p:txBody>
            </p:sp>
            <p:sp>
              <p:nvSpPr>
                <p:cNvPr id="28219" name="Line 976"/>
                <p:cNvSpPr>
                  <a:spLocks noChangeShapeType="1"/>
                </p:cNvSpPr>
                <p:nvPr/>
              </p:nvSpPr>
              <p:spPr bwMode="auto">
                <a:xfrm flipH="1">
                  <a:off x="2957" y="3374"/>
                  <a:ext cx="28" cy="29"/>
                </a:xfrm>
                <a:prstGeom prst="line">
                  <a:avLst/>
                </a:prstGeom>
                <a:noFill/>
                <a:ln w="7938">
                  <a:solidFill>
                    <a:srgbClr val="800080"/>
                  </a:solidFill>
                  <a:round/>
                  <a:headEnd/>
                  <a:tailEnd/>
                </a:ln>
              </p:spPr>
              <p:txBody>
                <a:bodyPr/>
                <a:lstStyle/>
                <a:p>
                  <a:endParaRPr lang="en-GB"/>
                </a:p>
              </p:txBody>
            </p:sp>
            <p:sp>
              <p:nvSpPr>
                <p:cNvPr id="28220" name="Line 977"/>
                <p:cNvSpPr>
                  <a:spLocks noChangeShapeType="1"/>
                </p:cNvSpPr>
                <p:nvPr/>
              </p:nvSpPr>
              <p:spPr bwMode="auto">
                <a:xfrm flipV="1">
                  <a:off x="2985" y="3345"/>
                  <a:ext cx="27" cy="29"/>
                </a:xfrm>
                <a:prstGeom prst="line">
                  <a:avLst/>
                </a:prstGeom>
                <a:noFill/>
                <a:ln w="7938">
                  <a:solidFill>
                    <a:srgbClr val="800080"/>
                  </a:solidFill>
                  <a:round/>
                  <a:headEnd/>
                  <a:tailEnd/>
                </a:ln>
              </p:spPr>
              <p:txBody>
                <a:bodyPr/>
                <a:lstStyle/>
                <a:p>
                  <a:endParaRPr lang="en-GB"/>
                </a:p>
              </p:txBody>
            </p:sp>
            <p:sp>
              <p:nvSpPr>
                <p:cNvPr id="28221" name="Line 978"/>
                <p:cNvSpPr>
                  <a:spLocks noChangeShapeType="1"/>
                </p:cNvSpPr>
                <p:nvPr/>
              </p:nvSpPr>
              <p:spPr bwMode="auto">
                <a:xfrm flipV="1">
                  <a:off x="2985" y="3345"/>
                  <a:ext cx="1" cy="29"/>
                </a:xfrm>
                <a:prstGeom prst="line">
                  <a:avLst/>
                </a:prstGeom>
                <a:noFill/>
                <a:ln w="7938">
                  <a:solidFill>
                    <a:srgbClr val="800080"/>
                  </a:solidFill>
                  <a:round/>
                  <a:headEnd/>
                  <a:tailEnd/>
                </a:ln>
              </p:spPr>
              <p:txBody>
                <a:bodyPr/>
                <a:lstStyle/>
                <a:p>
                  <a:endParaRPr lang="en-GB"/>
                </a:p>
              </p:txBody>
            </p:sp>
            <p:sp>
              <p:nvSpPr>
                <p:cNvPr id="28222" name="Line 979"/>
                <p:cNvSpPr>
                  <a:spLocks noChangeShapeType="1"/>
                </p:cNvSpPr>
                <p:nvPr/>
              </p:nvSpPr>
              <p:spPr bwMode="auto">
                <a:xfrm>
                  <a:off x="2985" y="3374"/>
                  <a:ext cx="1" cy="29"/>
                </a:xfrm>
                <a:prstGeom prst="line">
                  <a:avLst/>
                </a:prstGeom>
                <a:noFill/>
                <a:ln w="7938">
                  <a:solidFill>
                    <a:srgbClr val="800080"/>
                  </a:solidFill>
                  <a:round/>
                  <a:headEnd/>
                  <a:tailEnd/>
                </a:ln>
              </p:spPr>
              <p:txBody>
                <a:bodyPr/>
                <a:lstStyle/>
                <a:p>
                  <a:endParaRPr lang="en-GB"/>
                </a:p>
              </p:txBody>
            </p:sp>
            <p:sp>
              <p:nvSpPr>
                <p:cNvPr id="28223" name="Rectangle 980"/>
                <p:cNvSpPr>
                  <a:spLocks noChangeArrowheads="1"/>
                </p:cNvSpPr>
                <p:nvPr/>
              </p:nvSpPr>
              <p:spPr bwMode="auto">
                <a:xfrm>
                  <a:off x="3006" y="3357"/>
                  <a:ext cx="71" cy="75"/>
                </a:xfrm>
                <a:prstGeom prst="rect">
                  <a:avLst/>
                </a:prstGeom>
                <a:noFill/>
                <a:ln w="9525">
                  <a:noFill/>
                  <a:miter lim="800000"/>
                  <a:headEnd/>
                  <a:tailEnd/>
                </a:ln>
              </p:spPr>
              <p:txBody>
                <a:bodyPr/>
                <a:lstStyle/>
                <a:p>
                  <a:endParaRPr lang="en-US"/>
                </a:p>
              </p:txBody>
            </p:sp>
            <p:sp>
              <p:nvSpPr>
                <p:cNvPr id="28224" name="Line 981"/>
                <p:cNvSpPr>
                  <a:spLocks noChangeShapeType="1"/>
                </p:cNvSpPr>
                <p:nvPr/>
              </p:nvSpPr>
              <p:spPr bwMode="auto">
                <a:xfrm flipH="1" flipV="1">
                  <a:off x="3012" y="3363"/>
                  <a:ext cx="27" cy="28"/>
                </a:xfrm>
                <a:prstGeom prst="line">
                  <a:avLst/>
                </a:prstGeom>
                <a:noFill/>
                <a:ln w="7938">
                  <a:solidFill>
                    <a:srgbClr val="800080"/>
                  </a:solidFill>
                  <a:round/>
                  <a:headEnd/>
                  <a:tailEnd/>
                </a:ln>
              </p:spPr>
              <p:txBody>
                <a:bodyPr/>
                <a:lstStyle/>
                <a:p>
                  <a:endParaRPr lang="en-GB"/>
                </a:p>
              </p:txBody>
            </p:sp>
            <p:sp>
              <p:nvSpPr>
                <p:cNvPr id="28225" name="Line 982"/>
                <p:cNvSpPr>
                  <a:spLocks noChangeShapeType="1"/>
                </p:cNvSpPr>
                <p:nvPr/>
              </p:nvSpPr>
              <p:spPr bwMode="auto">
                <a:xfrm>
                  <a:off x="3039" y="3391"/>
                  <a:ext cx="27" cy="29"/>
                </a:xfrm>
                <a:prstGeom prst="line">
                  <a:avLst/>
                </a:prstGeom>
                <a:noFill/>
                <a:ln w="7938">
                  <a:solidFill>
                    <a:srgbClr val="800080"/>
                  </a:solidFill>
                  <a:round/>
                  <a:headEnd/>
                  <a:tailEnd/>
                </a:ln>
              </p:spPr>
              <p:txBody>
                <a:bodyPr/>
                <a:lstStyle/>
                <a:p>
                  <a:endParaRPr lang="en-GB"/>
                </a:p>
              </p:txBody>
            </p:sp>
            <p:sp>
              <p:nvSpPr>
                <p:cNvPr id="28226" name="Line 983"/>
                <p:cNvSpPr>
                  <a:spLocks noChangeShapeType="1"/>
                </p:cNvSpPr>
                <p:nvPr/>
              </p:nvSpPr>
              <p:spPr bwMode="auto">
                <a:xfrm flipH="1">
                  <a:off x="3012" y="3391"/>
                  <a:ext cx="27" cy="29"/>
                </a:xfrm>
                <a:prstGeom prst="line">
                  <a:avLst/>
                </a:prstGeom>
                <a:noFill/>
                <a:ln w="7938">
                  <a:solidFill>
                    <a:srgbClr val="800080"/>
                  </a:solidFill>
                  <a:round/>
                  <a:headEnd/>
                  <a:tailEnd/>
                </a:ln>
              </p:spPr>
              <p:txBody>
                <a:bodyPr/>
                <a:lstStyle/>
                <a:p>
                  <a:endParaRPr lang="en-GB"/>
                </a:p>
              </p:txBody>
            </p:sp>
            <p:sp>
              <p:nvSpPr>
                <p:cNvPr id="28227" name="Line 984"/>
                <p:cNvSpPr>
                  <a:spLocks noChangeShapeType="1"/>
                </p:cNvSpPr>
                <p:nvPr/>
              </p:nvSpPr>
              <p:spPr bwMode="auto">
                <a:xfrm flipV="1">
                  <a:off x="3039" y="3363"/>
                  <a:ext cx="27" cy="28"/>
                </a:xfrm>
                <a:prstGeom prst="line">
                  <a:avLst/>
                </a:prstGeom>
                <a:noFill/>
                <a:ln w="7938">
                  <a:solidFill>
                    <a:srgbClr val="800080"/>
                  </a:solidFill>
                  <a:round/>
                  <a:headEnd/>
                  <a:tailEnd/>
                </a:ln>
              </p:spPr>
              <p:txBody>
                <a:bodyPr/>
                <a:lstStyle/>
                <a:p>
                  <a:endParaRPr lang="en-GB"/>
                </a:p>
              </p:txBody>
            </p:sp>
            <p:sp>
              <p:nvSpPr>
                <p:cNvPr id="28228" name="Line 985"/>
                <p:cNvSpPr>
                  <a:spLocks noChangeShapeType="1"/>
                </p:cNvSpPr>
                <p:nvPr/>
              </p:nvSpPr>
              <p:spPr bwMode="auto">
                <a:xfrm flipV="1">
                  <a:off x="3039" y="3363"/>
                  <a:ext cx="1" cy="28"/>
                </a:xfrm>
                <a:prstGeom prst="line">
                  <a:avLst/>
                </a:prstGeom>
                <a:noFill/>
                <a:ln w="7938">
                  <a:solidFill>
                    <a:srgbClr val="800080"/>
                  </a:solidFill>
                  <a:round/>
                  <a:headEnd/>
                  <a:tailEnd/>
                </a:ln>
              </p:spPr>
              <p:txBody>
                <a:bodyPr/>
                <a:lstStyle/>
                <a:p>
                  <a:endParaRPr lang="en-GB"/>
                </a:p>
              </p:txBody>
            </p:sp>
            <p:sp>
              <p:nvSpPr>
                <p:cNvPr id="28229" name="Line 986"/>
                <p:cNvSpPr>
                  <a:spLocks noChangeShapeType="1"/>
                </p:cNvSpPr>
                <p:nvPr/>
              </p:nvSpPr>
              <p:spPr bwMode="auto">
                <a:xfrm>
                  <a:off x="3039" y="3391"/>
                  <a:ext cx="1" cy="29"/>
                </a:xfrm>
                <a:prstGeom prst="line">
                  <a:avLst/>
                </a:prstGeom>
                <a:noFill/>
                <a:ln w="7938">
                  <a:solidFill>
                    <a:srgbClr val="800080"/>
                  </a:solidFill>
                  <a:round/>
                  <a:headEnd/>
                  <a:tailEnd/>
                </a:ln>
              </p:spPr>
              <p:txBody>
                <a:bodyPr/>
                <a:lstStyle/>
                <a:p>
                  <a:endParaRPr lang="en-GB"/>
                </a:p>
              </p:txBody>
            </p:sp>
            <p:sp>
              <p:nvSpPr>
                <p:cNvPr id="28230" name="Rectangle 987"/>
                <p:cNvSpPr>
                  <a:spLocks noChangeArrowheads="1"/>
                </p:cNvSpPr>
                <p:nvPr/>
              </p:nvSpPr>
              <p:spPr bwMode="auto">
                <a:xfrm>
                  <a:off x="3061" y="3368"/>
                  <a:ext cx="71" cy="75"/>
                </a:xfrm>
                <a:prstGeom prst="rect">
                  <a:avLst/>
                </a:prstGeom>
                <a:noFill/>
                <a:ln w="9525">
                  <a:noFill/>
                  <a:miter lim="800000"/>
                  <a:headEnd/>
                  <a:tailEnd/>
                </a:ln>
              </p:spPr>
              <p:txBody>
                <a:bodyPr/>
                <a:lstStyle/>
                <a:p>
                  <a:endParaRPr lang="en-US"/>
                </a:p>
              </p:txBody>
            </p:sp>
            <p:sp>
              <p:nvSpPr>
                <p:cNvPr id="28231" name="Line 988"/>
                <p:cNvSpPr>
                  <a:spLocks noChangeShapeType="1"/>
                </p:cNvSpPr>
                <p:nvPr/>
              </p:nvSpPr>
              <p:spPr bwMode="auto">
                <a:xfrm flipH="1" flipV="1">
                  <a:off x="3066" y="3374"/>
                  <a:ext cx="28" cy="29"/>
                </a:xfrm>
                <a:prstGeom prst="line">
                  <a:avLst/>
                </a:prstGeom>
                <a:noFill/>
                <a:ln w="7938">
                  <a:solidFill>
                    <a:srgbClr val="800080"/>
                  </a:solidFill>
                  <a:round/>
                  <a:headEnd/>
                  <a:tailEnd/>
                </a:ln>
              </p:spPr>
              <p:txBody>
                <a:bodyPr/>
                <a:lstStyle/>
                <a:p>
                  <a:endParaRPr lang="en-GB"/>
                </a:p>
              </p:txBody>
            </p:sp>
            <p:sp>
              <p:nvSpPr>
                <p:cNvPr id="28232" name="Line 989"/>
                <p:cNvSpPr>
                  <a:spLocks noChangeShapeType="1"/>
                </p:cNvSpPr>
                <p:nvPr/>
              </p:nvSpPr>
              <p:spPr bwMode="auto">
                <a:xfrm>
                  <a:off x="3094" y="3403"/>
                  <a:ext cx="27" cy="29"/>
                </a:xfrm>
                <a:prstGeom prst="line">
                  <a:avLst/>
                </a:prstGeom>
                <a:noFill/>
                <a:ln w="7938">
                  <a:solidFill>
                    <a:srgbClr val="800080"/>
                  </a:solidFill>
                  <a:round/>
                  <a:headEnd/>
                  <a:tailEnd/>
                </a:ln>
              </p:spPr>
              <p:txBody>
                <a:bodyPr/>
                <a:lstStyle/>
                <a:p>
                  <a:endParaRPr lang="en-GB"/>
                </a:p>
              </p:txBody>
            </p:sp>
            <p:sp>
              <p:nvSpPr>
                <p:cNvPr id="28233" name="Line 990"/>
                <p:cNvSpPr>
                  <a:spLocks noChangeShapeType="1"/>
                </p:cNvSpPr>
                <p:nvPr/>
              </p:nvSpPr>
              <p:spPr bwMode="auto">
                <a:xfrm flipH="1">
                  <a:off x="3066" y="3403"/>
                  <a:ext cx="28" cy="29"/>
                </a:xfrm>
                <a:prstGeom prst="line">
                  <a:avLst/>
                </a:prstGeom>
                <a:noFill/>
                <a:ln w="7938">
                  <a:solidFill>
                    <a:srgbClr val="800080"/>
                  </a:solidFill>
                  <a:round/>
                  <a:headEnd/>
                  <a:tailEnd/>
                </a:ln>
              </p:spPr>
              <p:txBody>
                <a:bodyPr/>
                <a:lstStyle/>
                <a:p>
                  <a:endParaRPr lang="en-GB"/>
                </a:p>
              </p:txBody>
            </p:sp>
            <p:sp>
              <p:nvSpPr>
                <p:cNvPr id="28234" name="Line 991"/>
                <p:cNvSpPr>
                  <a:spLocks noChangeShapeType="1"/>
                </p:cNvSpPr>
                <p:nvPr/>
              </p:nvSpPr>
              <p:spPr bwMode="auto">
                <a:xfrm flipV="1">
                  <a:off x="3094" y="3374"/>
                  <a:ext cx="27" cy="29"/>
                </a:xfrm>
                <a:prstGeom prst="line">
                  <a:avLst/>
                </a:prstGeom>
                <a:noFill/>
                <a:ln w="7938">
                  <a:solidFill>
                    <a:srgbClr val="800080"/>
                  </a:solidFill>
                  <a:round/>
                  <a:headEnd/>
                  <a:tailEnd/>
                </a:ln>
              </p:spPr>
              <p:txBody>
                <a:bodyPr/>
                <a:lstStyle/>
                <a:p>
                  <a:endParaRPr lang="en-GB"/>
                </a:p>
              </p:txBody>
            </p:sp>
            <p:sp>
              <p:nvSpPr>
                <p:cNvPr id="28235" name="Line 992"/>
                <p:cNvSpPr>
                  <a:spLocks noChangeShapeType="1"/>
                </p:cNvSpPr>
                <p:nvPr/>
              </p:nvSpPr>
              <p:spPr bwMode="auto">
                <a:xfrm flipV="1">
                  <a:off x="3094" y="3374"/>
                  <a:ext cx="1" cy="29"/>
                </a:xfrm>
                <a:prstGeom prst="line">
                  <a:avLst/>
                </a:prstGeom>
                <a:noFill/>
                <a:ln w="7938">
                  <a:solidFill>
                    <a:srgbClr val="800080"/>
                  </a:solidFill>
                  <a:round/>
                  <a:headEnd/>
                  <a:tailEnd/>
                </a:ln>
              </p:spPr>
              <p:txBody>
                <a:bodyPr/>
                <a:lstStyle/>
                <a:p>
                  <a:endParaRPr lang="en-GB"/>
                </a:p>
              </p:txBody>
            </p:sp>
            <p:sp>
              <p:nvSpPr>
                <p:cNvPr id="28236" name="Line 993"/>
                <p:cNvSpPr>
                  <a:spLocks noChangeShapeType="1"/>
                </p:cNvSpPr>
                <p:nvPr/>
              </p:nvSpPr>
              <p:spPr bwMode="auto">
                <a:xfrm>
                  <a:off x="3094" y="3403"/>
                  <a:ext cx="1" cy="29"/>
                </a:xfrm>
                <a:prstGeom prst="line">
                  <a:avLst/>
                </a:prstGeom>
                <a:noFill/>
                <a:ln w="7938">
                  <a:solidFill>
                    <a:srgbClr val="800080"/>
                  </a:solidFill>
                  <a:round/>
                  <a:headEnd/>
                  <a:tailEnd/>
                </a:ln>
              </p:spPr>
              <p:txBody>
                <a:bodyPr/>
                <a:lstStyle/>
                <a:p>
                  <a:endParaRPr lang="en-GB"/>
                </a:p>
              </p:txBody>
            </p:sp>
            <p:sp>
              <p:nvSpPr>
                <p:cNvPr id="28237" name="Rectangle 994"/>
                <p:cNvSpPr>
                  <a:spLocks noChangeArrowheads="1"/>
                </p:cNvSpPr>
                <p:nvPr/>
              </p:nvSpPr>
              <p:spPr bwMode="auto">
                <a:xfrm>
                  <a:off x="3110" y="3380"/>
                  <a:ext cx="71" cy="75"/>
                </a:xfrm>
                <a:prstGeom prst="rect">
                  <a:avLst/>
                </a:prstGeom>
                <a:noFill/>
                <a:ln w="9525">
                  <a:noFill/>
                  <a:miter lim="800000"/>
                  <a:headEnd/>
                  <a:tailEnd/>
                </a:ln>
              </p:spPr>
              <p:txBody>
                <a:bodyPr/>
                <a:lstStyle/>
                <a:p>
                  <a:endParaRPr lang="en-US"/>
                </a:p>
              </p:txBody>
            </p:sp>
            <p:sp>
              <p:nvSpPr>
                <p:cNvPr id="28238" name="Line 995"/>
                <p:cNvSpPr>
                  <a:spLocks noChangeShapeType="1"/>
                </p:cNvSpPr>
                <p:nvPr/>
              </p:nvSpPr>
              <p:spPr bwMode="auto">
                <a:xfrm flipH="1" flipV="1">
                  <a:off x="3115" y="3386"/>
                  <a:ext cx="27" cy="28"/>
                </a:xfrm>
                <a:prstGeom prst="line">
                  <a:avLst/>
                </a:prstGeom>
                <a:noFill/>
                <a:ln w="7938">
                  <a:solidFill>
                    <a:srgbClr val="800080"/>
                  </a:solidFill>
                  <a:round/>
                  <a:headEnd/>
                  <a:tailEnd/>
                </a:ln>
              </p:spPr>
              <p:txBody>
                <a:bodyPr/>
                <a:lstStyle/>
                <a:p>
                  <a:endParaRPr lang="en-GB"/>
                </a:p>
              </p:txBody>
            </p:sp>
            <p:sp>
              <p:nvSpPr>
                <p:cNvPr id="28239" name="Line 996"/>
                <p:cNvSpPr>
                  <a:spLocks noChangeShapeType="1"/>
                </p:cNvSpPr>
                <p:nvPr/>
              </p:nvSpPr>
              <p:spPr bwMode="auto">
                <a:xfrm>
                  <a:off x="3142" y="3414"/>
                  <a:ext cx="28" cy="29"/>
                </a:xfrm>
                <a:prstGeom prst="line">
                  <a:avLst/>
                </a:prstGeom>
                <a:noFill/>
                <a:ln w="7938">
                  <a:solidFill>
                    <a:srgbClr val="800080"/>
                  </a:solidFill>
                  <a:round/>
                  <a:headEnd/>
                  <a:tailEnd/>
                </a:ln>
              </p:spPr>
              <p:txBody>
                <a:bodyPr/>
                <a:lstStyle/>
                <a:p>
                  <a:endParaRPr lang="en-GB"/>
                </a:p>
              </p:txBody>
            </p:sp>
            <p:sp>
              <p:nvSpPr>
                <p:cNvPr id="28240" name="Line 997"/>
                <p:cNvSpPr>
                  <a:spLocks noChangeShapeType="1"/>
                </p:cNvSpPr>
                <p:nvPr/>
              </p:nvSpPr>
              <p:spPr bwMode="auto">
                <a:xfrm flipH="1">
                  <a:off x="3115" y="3414"/>
                  <a:ext cx="27" cy="29"/>
                </a:xfrm>
                <a:prstGeom prst="line">
                  <a:avLst/>
                </a:prstGeom>
                <a:noFill/>
                <a:ln w="7938">
                  <a:solidFill>
                    <a:srgbClr val="800080"/>
                  </a:solidFill>
                  <a:round/>
                  <a:headEnd/>
                  <a:tailEnd/>
                </a:ln>
              </p:spPr>
              <p:txBody>
                <a:bodyPr/>
                <a:lstStyle/>
                <a:p>
                  <a:endParaRPr lang="en-GB"/>
                </a:p>
              </p:txBody>
            </p:sp>
            <p:sp>
              <p:nvSpPr>
                <p:cNvPr id="28241" name="Line 998"/>
                <p:cNvSpPr>
                  <a:spLocks noChangeShapeType="1"/>
                </p:cNvSpPr>
                <p:nvPr/>
              </p:nvSpPr>
              <p:spPr bwMode="auto">
                <a:xfrm flipV="1">
                  <a:off x="3142" y="3386"/>
                  <a:ext cx="28" cy="28"/>
                </a:xfrm>
                <a:prstGeom prst="line">
                  <a:avLst/>
                </a:prstGeom>
                <a:noFill/>
                <a:ln w="7938">
                  <a:solidFill>
                    <a:srgbClr val="800080"/>
                  </a:solidFill>
                  <a:round/>
                  <a:headEnd/>
                  <a:tailEnd/>
                </a:ln>
              </p:spPr>
              <p:txBody>
                <a:bodyPr/>
                <a:lstStyle/>
                <a:p>
                  <a:endParaRPr lang="en-GB"/>
                </a:p>
              </p:txBody>
            </p:sp>
            <p:sp>
              <p:nvSpPr>
                <p:cNvPr id="28242" name="Line 999"/>
                <p:cNvSpPr>
                  <a:spLocks noChangeShapeType="1"/>
                </p:cNvSpPr>
                <p:nvPr/>
              </p:nvSpPr>
              <p:spPr bwMode="auto">
                <a:xfrm flipV="1">
                  <a:off x="3142" y="3386"/>
                  <a:ext cx="1" cy="28"/>
                </a:xfrm>
                <a:prstGeom prst="line">
                  <a:avLst/>
                </a:prstGeom>
                <a:noFill/>
                <a:ln w="7938">
                  <a:solidFill>
                    <a:srgbClr val="800080"/>
                  </a:solidFill>
                  <a:round/>
                  <a:headEnd/>
                  <a:tailEnd/>
                </a:ln>
              </p:spPr>
              <p:txBody>
                <a:bodyPr/>
                <a:lstStyle/>
                <a:p>
                  <a:endParaRPr lang="en-GB"/>
                </a:p>
              </p:txBody>
            </p:sp>
            <p:sp>
              <p:nvSpPr>
                <p:cNvPr id="28243" name="Line 1000"/>
                <p:cNvSpPr>
                  <a:spLocks noChangeShapeType="1"/>
                </p:cNvSpPr>
                <p:nvPr/>
              </p:nvSpPr>
              <p:spPr bwMode="auto">
                <a:xfrm>
                  <a:off x="3142" y="3414"/>
                  <a:ext cx="1" cy="29"/>
                </a:xfrm>
                <a:prstGeom prst="line">
                  <a:avLst/>
                </a:prstGeom>
                <a:noFill/>
                <a:ln w="7938">
                  <a:solidFill>
                    <a:srgbClr val="800080"/>
                  </a:solidFill>
                  <a:round/>
                  <a:headEnd/>
                  <a:tailEnd/>
                </a:ln>
              </p:spPr>
              <p:txBody>
                <a:bodyPr/>
                <a:lstStyle/>
                <a:p>
                  <a:endParaRPr lang="en-GB"/>
                </a:p>
              </p:txBody>
            </p:sp>
            <p:sp>
              <p:nvSpPr>
                <p:cNvPr id="28244" name="Rectangle 1001"/>
                <p:cNvSpPr>
                  <a:spLocks noChangeArrowheads="1"/>
                </p:cNvSpPr>
                <p:nvPr/>
              </p:nvSpPr>
              <p:spPr bwMode="auto">
                <a:xfrm>
                  <a:off x="3164" y="3397"/>
                  <a:ext cx="71" cy="75"/>
                </a:xfrm>
                <a:prstGeom prst="rect">
                  <a:avLst/>
                </a:prstGeom>
                <a:noFill/>
                <a:ln w="9525">
                  <a:noFill/>
                  <a:miter lim="800000"/>
                  <a:headEnd/>
                  <a:tailEnd/>
                </a:ln>
              </p:spPr>
              <p:txBody>
                <a:bodyPr/>
                <a:lstStyle/>
                <a:p>
                  <a:endParaRPr lang="en-US"/>
                </a:p>
              </p:txBody>
            </p:sp>
            <p:sp>
              <p:nvSpPr>
                <p:cNvPr id="28245" name="Line 1002"/>
                <p:cNvSpPr>
                  <a:spLocks noChangeShapeType="1"/>
                </p:cNvSpPr>
                <p:nvPr/>
              </p:nvSpPr>
              <p:spPr bwMode="auto">
                <a:xfrm flipH="1" flipV="1">
                  <a:off x="3170" y="3403"/>
                  <a:ext cx="27" cy="29"/>
                </a:xfrm>
                <a:prstGeom prst="line">
                  <a:avLst/>
                </a:prstGeom>
                <a:noFill/>
                <a:ln w="7938">
                  <a:solidFill>
                    <a:srgbClr val="800080"/>
                  </a:solidFill>
                  <a:round/>
                  <a:headEnd/>
                  <a:tailEnd/>
                </a:ln>
              </p:spPr>
              <p:txBody>
                <a:bodyPr/>
                <a:lstStyle/>
                <a:p>
                  <a:endParaRPr lang="en-GB"/>
                </a:p>
              </p:txBody>
            </p:sp>
            <p:sp>
              <p:nvSpPr>
                <p:cNvPr id="28246" name="Line 1003"/>
                <p:cNvSpPr>
                  <a:spLocks noChangeShapeType="1"/>
                </p:cNvSpPr>
                <p:nvPr/>
              </p:nvSpPr>
              <p:spPr bwMode="auto">
                <a:xfrm>
                  <a:off x="3197" y="3432"/>
                  <a:ext cx="27" cy="28"/>
                </a:xfrm>
                <a:prstGeom prst="line">
                  <a:avLst/>
                </a:prstGeom>
                <a:noFill/>
                <a:ln w="7938">
                  <a:solidFill>
                    <a:srgbClr val="800080"/>
                  </a:solidFill>
                  <a:round/>
                  <a:headEnd/>
                  <a:tailEnd/>
                </a:ln>
              </p:spPr>
              <p:txBody>
                <a:bodyPr/>
                <a:lstStyle/>
                <a:p>
                  <a:endParaRPr lang="en-GB"/>
                </a:p>
              </p:txBody>
            </p:sp>
            <p:sp>
              <p:nvSpPr>
                <p:cNvPr id="28247" name="Line 1004"/>
                <p:cNvSpPr>
                  <a:spLocks noChangeShapeType="1"/>
                </p:cNvSpPr>
                <p:nvPr/>
              </p:nvSpPr>
              <p:spPr bwMode="auto">
                <a:xfrm flipH="1">
                  <a:off x="3170" y="3432"/>
                  <a:ext cx="27" cy="28"/>
                </a:xfrm>
                <a:prstGeom prst="line">
                  <a:avLst/>
                </a:prstGeom>
                <a:noFill/>
                <a:ln w="7938">
                  <a:solidFill>
                    <a:srgbClr val="800080"/>
                  </a:solidFill>
                  <a:round/>
                  <a:headEnd/>
                  <a:tailEnd/>
                </a:ln>
              </p:spPr>
              <p:txBody>
                <a:bodyPr/>
                <a:lstStyle/>
                <a:p>
                  <a:endParaRPr lang="en-GB"/>
                </a:p>
              </p:txBody>
            </p:sp>
            <p:sp>
              <p:nvSpPr>
                <p:cNvPr id="28248" name="Line 1005"/>
                <p:cNvSpPr>
                  <a:spLocks noChangeShapeType="1"/>
                </p:cNvSpPr>
                <p:nvPr/>
              </p:nvSpPr>
              <p:spPr bwMode="auto">
                <a:xfrm flipV="1">
                  <a:off x="3197" y="3403"/>
                  <a:ext cx="27" cy="29"/>
                </a:xfrm>
                <a:prstGeom prst="line">
                  <a:avLst/>
                </a:prstGeom>
                <a:noFill/>
                <a:ln w="7938">
                  <a:solidFill>
                    <a:srgbClr val="800080"/>
                  </a:solidFill>
                  <a:round/>
                  <a:headEnd/>
                  <a:tailEnd/>
                </a:ln>
              </p:spPr>
              <p:txBody>
                <a:bodyPr/>
                <a:lstStyle/>
                <a:p>
                  <a:endParaRPr lang="en-GB"/>
                </a:p>
              </p:txBody>
            </p:sp>
            <p:sp>
              <p:nvSpPr>
                <p:cNvPr id="28249" name="Line 1006"/>
                <p:cNvSpPr>
                  <a:spLocks noChangeShapeType="1"/>
                </p:cNvSpPr>
                <p:nvPr/>
              </p:nvSpPr>
              <p:spPr bwMode="auto">
                <a:xfrm flipV="1">
                  <a:off x="3197" y="3403"/>
                  <a:ext cx="1" cy="29"/>
                </a:xfrm>
                <a:prstGeom prst="line">
                  <a:avLst/>
                </a:prstGeom>
                <a:noFill/>
                <a:ln w="7938">
                  <a:solidFill>
                    <a:srgbClr val="800080"/>
                  </a:solidFill>
                  <a:round/>
                  <a:headEnd/>
                  <a:tailEnd/>
                </a:ln>
              </p:spPr>
              <p:txBody>
                <a:bodyPr/>
                <a:lstStyle/>
                <a:p>
                  <a:endParaRPr lang="en-GB"/>
                </a:p>
              </p:txBody>
            </p:sp>
            <p:sp>
              <p:nvSpPr>
                <p:cNvPr id="28250" name="Line 1007"/>
                <p:cNvSpPr>
                  <a:spLocks noChangeShapeType="1"/>
                </p:cNvSpPr>
                <p:nvPr/>
              </p:nvSpPr>
              <p:spPr bwMode="auto">
                <a:xfrm>
                  <a:off x="3197" y="3432"/>
                  <a:ext cx="1" cy="28"/>
                </a:xfrm>
                <a:prstGeom prst="line">
                  <a:avLst/>
                </a:prstGeom>
                <a:noFill/>
                <a:ln w="7938">
                  <a:solidFill>
                    <a:srgbClr val="800080"/>
                  </a:solidFill>
                  <a:round/>
                  <a:headEnd/>
                  <a:tailEnd/>
                </a:ln>
              </p:spPr>
              <p:txBody>
                <a:bodyPr/>
                <a:lstStyle/>
                <a:p>
                  <a:endParaRPr lang="en-GB"/>
                </a:p>
              </p:txBody>
            </p:sp>
            <p:sp>
              <p:nvSpPr>
                <p:cNvPr id="28251" name="Rectangle 1008"/>
                <p:cNvSpPr>
                  <a:spLocks noChangeArrowheads="1"/>
                </p:cNvSpPr>
                <p:nvPr/>
              </p:nvSpPr>
              <p:spPr bwMode="auto">
                <a:xfrm>
                  <a:off x="3219" y="3414"/>
                  <a:ext cx="70" cy="75"/>
                </a:xfrm>
                <a:prstGeom prst="rect">
                  <a:avLst/>
                </a:prstGeom>
                <a:noFill/>
                <a:ln w="9525">
                  <a:noFill/>
                  <a:miter lim="800000"/>
                  <a:headEnd/>
                  <a:tailEnd/>
                </a:ln>
              </p:spPr>
              <p:txBody>
                <a:bodyPr/>
                <a:lstStyle/>
                <a:p>
                  <a:endParaRPr lang="en-US"/>
                </a:p>
              </p:txBody>
            </p:sp>
            <p:sp>
              <p:nvSpPr>
                <p:cNvPr id="28252" name="Line 1009"/>
                <p:cNvSpPr>
                  <a:spLocks noChangeShapeType="1"/>
                </p:cNvSpPr>
                <p:nvPr/>
              </p:nvSpPr>
              <p:spPr bwMode="auto">
                <a:xfrm flipH="1" flipV="1">
                  <a:off x="3224" y="3420"/>
                  <a:ext cx="27" cy="29"/>
                </a:xfrm>
                <a:prstGeom prst="line">
                  <a:avLst/>
                </a:prstGeom>
                <a:noFill/>
                <a:ln w="7938">
                  <a:solidFill>
                    <a:srgbClr val="800080"/>
                  </a:solidFill>
                  <a:round/>
                  <a:headEnd/>
                  <a:tailEnd/>
                </a:ln>
              </p:spPr>
              <p:txBody>
                <a:bodyPr/>
                <a:lstStyle/>
                <a:p>
                  <a:endParaRPr lang="en-GB"/>
                </a:p>
              </p:txBody>
            </p:sp>
            <p:sp>
              <p:nvSpPr>
                <p:cNvPr id="28253" name="Line 1010"/>
                <p:cNvSpPr>
                  <a:spLocks noChangeShapeType="1"/>
                </p:cNvSpPr>
                <p:nvPr/>
              </p:nvSpPr>
              <p:spPr bwMode="auto">
                <a:xfrm>
                  <a:off x="3251" y="3449"/>
                  <a:ext cx="28" cy="29"/>
                </a:xfrm>
                <a:prstGeom prst="line">
                  <a:avLst/>
                </a:prstGeom>
                <a:noFill/>
                <a:ln w="7938">
                  <a:solidFill>
                    <a:srgbClr val="800080"/>
                  </a:solidFill>
                  <a:round/>
                  <a:headEnd/>
                  <a:tailEnd/>
                </a:ln>
              </p:spPr>
              <p:txBody>
                <a:bodyPr/>
                <a:lstStyle/>
                <a:p>
                  <a:endParaRPr lang="en-GB"/>
                </a:p>
              </p:txBody>
            </p:sp>
            <p:sp>
              <p:nvSpPr>
                <p:cNvPr id="28254" name="Line 1011"/>
                <p:cNvSpPr>
                  <a:spLocks noChangeShapeType="1"/>
                </p:cNvSpPr>
                <p:nvPr/>
              </p:nvSpPr>
              <p:spPr bwMode="auto">
                <a:xfrm flipH="1">
                  <a:off x="3224" y="3449"/>
                  <a:ext cx="27" cy="29"/>
                </a:xfrm>
                <a:prstGeom prst="line">
                  <a:avLst/>
                </a:prstGeom>
                <a:noFill/>
                <a:ln w="7938">
                  <a:solidFill>
                    <a:srgbClr val="800080"/>
                  </a:solidFill>
                  <a:round/>
                  <a:headEnd/>
                  <a:tailEnd/>
                </a:ln>
              </p:spPr>
              <p:txBody>
                <a:bodyPr/>
                <a:lstStyle/>
                <a:p>
                  <a:endParaRPr lang="en-GB"/>
                </a:p>
              </p:txBody>
            </p:sp>
            <p:sp>
              <p:nvSpPr>
                <p:cNvPr id="28255" name="Line 1012"/>
                <p:cNvSpPr>
                  <a:spLocks noChangeShapeType="1"/>
                </p:cNvSpPr>
                <p:nvPr/>
              </p:nvSpPr>
              <p:spPr bwMode="auto">
                <a:xfrm flipV="1">
                  <a:off x="3251" y="3420"/>
                  <a:ext cx="28" cy="29"/>
                </a:xfrm>
                <a:prstGeom prst="line">
                  <a:avLst/>
                </a:prstGeom>
                <a:noFill/>
                <a:ln w="7938">
                  <a:solidFill>
                    <a:srgbClr val="800080"/>
                  </a:solidFill>
                  <a:round/>
                  <a:headEnd/>
                  <a:tailEnd/>
                </a:ln>
              </p:spPr>
              <p:txBody>
                <a:bodyPr/>
                <a:lstStyle/>
                <a:p>
                  <a:endParaRPr lang="en-GB"/>
                </a:p>
              </p:txBody>
            </p:sp>
            <p:sp>
              <p:nvSpPr>
                <p:cNvPr id="28256" name="Line 1013"/>
                <p:cNvSpPr>
                  <a:spLocks noChangeShapeType="1"/>
                </p:cNvSpPr>
                <p:nvPr/>
              </p:nvSpPr>
              <p:spPr bwMode="auto">
                <a:xfrm flipV="1">
                  <a:off x="3251" y="3420"/>
                  <a:ext cx="1" cy="29"/>
                </a:xfrm>
                <a:prstGeom prst="line">
                  <a:avLst/>
                </a:prstGeom>
                <a:noFill/>
                <a:ln w="7938">
                  <a:solidFill>
                    <a:srgbClr val="800080"/>
                  </a:solidFill>
                  <a:round/>
                  <a:headEnd/>
                  <a:tailEnd/>
                </a:ln>
              </p:spPr>
              <p:txBody>
                <a:bodyPr/>
                <a:lstStyle/>
                <a:p>
                  <a:endParaRPr lang="en-GB"/>
                </a:p>
              </p:txBody>
            </p:sp>
            <p:sp>
              <p:nvSpPr>
                <p:cNvPr id="28257" name="Line 1014"/>
                <p:cNvSpPr>
                  <a:spLocks noChangeShapeType="1"/>
                </p:cNvSpPr>
                <p:nvPr/>
              </p:nvSpPr>
              <p:spPr bwMode="auto">
                <a:xfrm>
                  <a:off x="3251" y="3449"/>
                  <a:ext cx="1" cy="29"/>
                </a:xfrm>
                <a:prstGeom prst="line">
                  <a:avLst/>
                </a:prstGeom>
                <a:noFill/>
                <a:ln w="7938">
                  <a:solidFill>
                    <a:srgbClr val="800080"/>
                  </a:solidFill>
                  <a:round/>
                  <a:headEnd/>
                  <a:tailEnd/>
                </a:ln>
              </p:spPr>
              <p:txBody>
                <a:bodyPr/>
                <a:lstStyle/>
                <a:p>
                  <a:endParaRPr lang="en-GB"/>
                </a:p>
              </p:txBody>
            </p:sp>
          </p:grpSp>
          <p:sp>
            <p:nvSpPr>
              <p:cNvPr id="27862" name="Rectangle 1016"/>
              <p:cNvSpPr>
                <a:spLocks noChangeArrowheads="1"/>
              </p:cNvSpPr>
              <p:nvPr/>
            </p:nvSpPr>
            <p:spPr bwMode="auto">
              <a:xfrm>
                <a:off x="3268" y="3426"/>
                <a:ext cx="70" cy="75"/>
              </a:xfrm>
              <a:prstGeom prst="rect">
                <a:avLst/>
              </a:prstGeom>
              <a:noFill/>
              <a:ln w="9525">
                <a:noFill/>
                <a:miter lim="800000"/>
                <a:headEnd/>
                <a:tailEnd/>
              </a:ln>
            </p:spPr>
            <p:txBody>
              <a:bodyPr/>
              <a:lstStyle/>
              <a:p>
                <a:endParaRPr lang="en-US"/>
              </a:p>
            </p:txBody>
          </p:sp>
          <p:sp>
            <p:nvSpPr>
              <p:cNvPr id="27863" name="Line 1017"/>
              <p:cNvSpPr>
                <a:spLocks noChangeShapeType="1"/>
              </p:cNvSpPr>
              <p:nvPr/>
            </p:nvSpPr>
            <p:spPr bwMode="auto">
              <a:xfrm flipH="1" flipV="1">
                <a:off x="3273" y="3432"/>
                <a:ext cx="27" cy="28"/>
              </a:xfrm>
              <a:prstGeom prst="line">
                <a:avLst/>
              </a:prstGeom>
              <a:noFill/>
              <a:ln w="7938">
                <a:solidFill>
                  <a:srgbClr val="800080"/>
                </a:solidFill>
                <a:round/>
                <a:headEnd/>
                <a:tailEnd/>
              </a:ln>
            </p:spPr>
            <p:txBody>
              <a:bodyPr/>
              <a:lstStyle/>
              <a:p>
                <a:endParaRPr lang="en-GB"/>
              </a:p>
            </p:txBody>
          </p:sp>
          <p:sp>
            <p:nvSpPr>
              <p:cNvPr id="27864" name="Line 1018"/>
              <p:cNvSpPr>
                <a:spLocks noChangeShapeType="1"/>
              </p:cNvSpPr>
              <p:nvPr/>
            </p:nvSpPr>
            <p:spPr bwMode="auto">
              <a:xfrm>
                <a:off x="3300" y="3460"/>
                <a:ext cx="27" cy="29"/>
              </a:xfrm>
              <a:prstGeom prst="line">
                <a:avLst/>
              </a:prstGeom>
              <a:noFill/>
              <a:ln w="7938">
                <a:solidFill>
                  <a:srgbClr val="800080"/>
                </a:solidFill>
                <a:round/>
                <a:headEnd/>
                <a:tailEnd/>
              </a:ln>
            </p:spPr>
            <p:txBody>
              <a:bodyPr/>
              <a:lstStyle/>
              <a:p>
                <a:endParaRPr lang="en-GB"/>
              </a:p>
            </p:txBody>
          </p:sp>
          <p:sp>
            <p:nvSpPr>
              <p:cNvPr id="27865" name="Line 1019"/>
              <p:cNvSpPr>
                <a:spLocks noChangeShapeType="1"/>
              </p:cNvSpPr>
              <p:nvPr/>
            </p:nvSpPr>
            <p:spPr bwMode="auto">
              <a:xfrm flipH="1">
                <a:off x="3273" y="3460"/>
                <a:ext cx="27" cy="29"/>
              </a:xfrm>
              <a:prstGeom prst="line">
                <a:avLst/>
              </a:prstGeom>
              <a:noFill/>
              <a:ln w="7938">
                <a:solidFill>
                  <a:srgbClr val="800080"/>
                </a:solidFill>
                <a:round/>
                <a:headEnd/>
                <a:tailEnd/>
              </a:ln>
            </p:spPr>
            <p:txBody>
              <a:bodyPr/>
              <a:lstStyle/>
              <a:p>
                <a:endParaRPr lang="en-GB"/>
              </a:p>
            </p:txBody>
          </p:sp>
          <p:sp>
            <p:nvSpPr>
              <p:cNvPr id="27866" name="Line 1020"/>
              <p:cNvSpPr>
                <a:spLocks noChangeShapeType="1"/>
              </p:cNvSpPr>
              <p:nvPr/>
            </p:nvSpPr>
            <p:spPr bwMode="auto">
              <a:xfrm flipV="1">
                <a:off x="3300" y="3432"/>
                <a:ext cx="27" cy="28"/>
              </a:xfrm>
              <a:prstGeom prst="line">
                <a:avLst/>
              </a:prstGeom>
              <a:noFill/>
              <a:ln w="7938">
                <a:solidFill>
                  <a:srgbClr val="800080"/>
                </a:solidFill>
                <a:round/>
                <a:headEnd/>
                <a:tailEnd/>
              </a:ln>
            </p:spPr>
            <p:txBody>
              <a:bodyPr/>
              <a:lstStyle/>
              <a:p>
                <a:endParaRPr lang="en-GB"/>
              </a:p>
            </p:txBody>
          </p:sp>
          <p:sp>
            <p:nvSpPr>
              <p:cNvPr id="27867" name="Line 1021"/>
              <p:cNvSpPr>
                <a:spLocks noChangeShapeType="1"/>
              </p:cNvSpPr>
              <p:nvPr/>
            </p:nvSpPr>
            <p:spPr bwMode="auto">
              <a:xfrm flipV="1">
                <a:off x="3300" y="3432"/>
                <a:ext cx="1" cy="28"/>
              </a:xfrm>
              <a:prstGeom prst="line">
                <a:avLst/>
              </a:prstGeom>
              <a:noFill/>
              <a:ln w="7938">
                <a:solidFill>
                  <a:srgbClr val="800080"/>
                </a:solidFill>
                <a:round/>
                <a:headEnd/>
                <a:tailEnd/>
              </a:ln>
            </p:spPr>
            <p:txBody>
              <a:bodyPr/>
              <a:lstStyle/>
              <a:p>
                <a:endParaRPr lang="en-GB"/>
              </a:p>
            </p:txBody>
          </p:sp>
          <p:sp>
            <p:nvSpPr>
              <p:cNvPr id="27868" name="Line 1022"/>
              <p:cNvSpPr>
                <a:spLocks noChangeShapeType="1"/>
              </p:cNvSpPr>
              <p:nvPr/>
            </p:nvSpPr>
            <p:spPr bwMode="auto">
              <a:xfrm>
                <a:off x="3300" y="3460"/>
                <a:ext cx="1" cy="29"/>
              </a:xfrm>
              <a:prstGeom prst="line">
                <a:avLst/>
              </a:prstGeom>
              <a:noFill/>
              <a:ln w="7938">
                <a:solidFill>
                  <a:srgbClr val="800080"/>
                </a:solidFill>
                <a:round/>
                <a:headEnd/>
                <a:tailEnd/>
              </a:ln>
            </p:spPr>
            <p:txBody>
              <a:bodyPr/>
              <a:lstStyle/>
              <a:p>
                <a:endParaRPr lang="en-GB"/>
              </a:p>
            </p:txBody>
          </p:sp>
          <p:sp>
            <p:nvSpPr>
              <p:cNvPr id="27869" name="Rectangle 1023"/>
              <p:cNvSpPr>
                <a:spLocks noChangeArrowheads="1"/>
              </p:cNvSpPr>
              <p:nvPr/>
            </p:nvSpPr>
            <p:spPr bwMode="auto">
              <a:xfrm>
                <a:off x="3322" y="3443"/>
                <a:ext cx="71" cy="75"/>
              </a:xfrm>
              <a:prstGeom prst="rect">
                <a:avLst/>
              </a:prstGeom>
              <a:noFill/>
              <a:ln w="9525">
                <a:noFill/>
                <a:miter lim="800000"/>
                <a:headEnd/>
                <a:tailEnd/>
              </a:ln>
            </p:spPr>
            <p:txBody>
              <a:bodyPr/>
              <a:lstStyle/>
              <a:p>
                <a:endParaRPr lang="en-US"/>
              </a:p>
            </p:txBody>
          </p:sp>
          <p:sp>
            <p:nvSpPr>
              <p:cNvPr id="27870" name="Line 1024"/>
              <p:cNvSpPr>
                <a:spLocks noChangeShapeType="1"/>
              </p:cNvSpPr>
              <p:nvPr/>
            </p:nvSpPr>
            <p:spPr bwMode="auto">
              <a:xfrm flipH="1" flipV="1">
                <a:off x="3327" y="3449"/>
                <a:ext cx="28" cy="29"/>
              </a:xfrm>
              <a:prstGeom prst="line">
                <a:avLst/>
              </a:prstGeom>
              <a:noFill/>
              <a:ln w="7938">
                <a:solidFill>
                  <a:srgbClr val="800080"/>
                </a:solidFill>
                <a:round/>
                <a:headEnd/>
                <a:tailEnd/>
              </a:ln>
            </p:spPr>
            <p:txBody>
              <a:bodyPr/>
              <a:lstStyle/>
              <a:p>
                <a:endParaRPr lang="en-GB"/>
              </a:p>
            </p:txBody>
          </p:sp>
          <p:sp>
            <p:nvSpPr>
              <p:cNvPr id="27871" name="Line 1025"/>
              <p:cNvSpPr>
                <a:spLocks noChangeShapeType="1"/>
              </p:cNvSpPr>
              <p:nvPr/>
            </p:nvSpPr>
            <p:spPr bwMode="auto">
              <a:xfrm>
                <a:off x="3355" y="3478"/>
                <a:ext cx="27" cy="28"/>
              </a:xfrm>
              <a:prstGeom prst="line">
                <a:avLst/>
              </a:prstGeom>
              <a:noFill/>
              <a:ln w="7938">
                <a:solidFill>
                  <a:srgbClr val="800080"/>
                </a:solidFill>
                <a:round/>
                <a:headEnd/>
                <a:tailEnd/>
              </a:ln>
            </p:spPr>
            <p:txBody>
              <a:bodyPr/>
              <a:lstStyle/>
              <a:p>
                <a:endParaRPr lang="en-GB"/>
              </a:p>
            </p:txBody>
          </p:sp>
          <p:sp>
            <p:nvSpPr>
              <p:cNvPr id="27872" name="Line 1026"/>
              <p:cNvSpPr>
                <a:spLocks noChangeShapeType="1"/>
              </p:cNvSpPr>
              <p:nvPr/>
            </p:nvSpPr>
            <p:spPr bwMode="auto">
              <a:xfrm flipH="1">
                <a:off x="3327" y="3478"/>
                <a:ext cx="28" cy="28"/>
              </a:xfrm>
              <a:prstGeom prst="line">
                <a:avLst/>
              </a:prstGeom>
              <a:noFill/>
              <a:ln w="7938">
                <a:solidFill>
                  <a:srgbClr val="800080"/>
                </a:solidFill>
                <a:round/>
                <a:headEnd/>
                <a:tailEnd/>
              </a:ln>
            </p:spPr>
            <p:txBody>
              <a:bodyPr/>
              <a:lstStyle/>
              <a:p>
                <a:endParaRPr lang="en-GB"/>
              </a:p>
            </p:txBody>
          </p:sp>
          <p:sp>
            <p:nvSpPr>
              <p:cNvPr id="27873" name="Line 1027"/>
              <p:cNvSpPr>
                <a:spLocks noChangeShapeType="1"/>
              </p:cNvSpPr>
              <p:nvPr/>
            </p:nvSpPr>
            <p:spPr bwMode="auto">
              <a:xfrm flipV="1">
                <a:off x="3355" y="3449"/>
                <a:ext cx="27" cy="29"/>
              </a:xfrm>
              <a:prstGeom prst="line">
                <a:avLst/>
              </a:prstGeom>
              <a:noFill/>
              <a:ln w="7938">
                <a:solidFill>
                  <a:srgbClr val="800080"/>
                </a:solidFill>
                <a:round/>
                <a:headEnd/>
                <a:tailEnd/>
              </a:ln>
            </p:spPr>
            <p:txBody>
              <a:bodyPr/>
              <a:lstStyle/>
              <a:p>
                <a:endParaRPr lang="en-GB"/>
              </a:p>
            </p:txBody>
          </p:sp>
          <p:sp>
            <p:nvSpPr>
              <p:cNvPr id="27874" name="Line 1028"/>
              <p:cNvSpPr>
                <a:spLocks noChangeShapeType="1"/>
              </p:cNvSpPr>
              <p:nvPr/>
            </p:nvSpPr>
            <p:spPr bwMode="auto">
              <a:xfrm flipV="1">
                <a:off x="3355" y="3449"/>
                <a:ext cx="1" cy="29"/>
              </a:xfrm>
              <a:prstGeom prst="line">
                <a:avLst/>
              </a:prstGeom>
              <a:noFill/>
              <a:ln w="7938">
                <a:solidFill>
                  <a:srgbClr val="800080"/>
                </a:solidFill>
                <a:round/>
                <a:headEnd/>
                <a:tailEnd/>
              </a:ln>
            </p:spPr>
            <p:txBody>
              <a:bodyPr/>
              <a:lstStyle/>
              <a:p>
                <a:endParaRPr lang="en-GB"/>
              </a:p>
            </p:txBody>
          </p:sp>
          <p:sp>
            <p:nvSpPr>
              <p:cNvPr id="27875" name="Line 1029"/>
              <p:cNvSpPr>
                <a:spLocks noChangeShapeType="1"/>
              </p:cNvSpPr>
              <p:nvPr/>
            </p:nvSpPr>
            <p:spPr bwMode="auto">
              <a:xfrm>
                <a:off x="3355" y="3478"/>
                <a:ext cx="1" cy="28"/>
              </a:xfrm>
              <a:prstGeom prst="line">
                <a:avLst/>
              </a:prstGeom>
              <a:noFill/>
              <a:ln w="7938">
                <a:solidFill>
                  <a:srgbClr val="800080"/>
                </a:solidFill>
                <a:round/>
                <a:headEnd/>
                <a:tailEnd/>
              </a:ln>
            </p:spPr>
            <p:txBody>
              <a:bodyPr/>
              <a:lstStyle/>
              <a:p>
                <a:endParaRPr lang="en-GB"/>
              </a:p>
            </p:txBody>
          </p:sp>
          <p:sp>
            <p:nvSpPr>
              <p:cNvPr id="27876" name="Rectangle 1030"/>
              <p:cNvSpPr>
                <a:spLocks noChangeArrowheads="1"/>
              </p:cNvSpPr>
              <p:nvPr/>
            </p:nvSpPr>
            <p:spPr bwMode="auto">
              <a:xfrm>
                <a:off x="3376" y="3460"/>
                <a:ext cx="71" cy="75"/>
              </a:xfrm>
              <a:prstGeom prst="rect">
                <a:avLst/>
              </a:prstGeom>
              <a:noFill/>
              <a:ln w="9525">
                <a:noFill/>
                <a:miter lim="800000"/>
                <a:headEnd/>
                <a:tailEnd/>
              </a:ln>
            </p:spPr>
            <p:txBody>
              <a:bodyPr/>
              <a:lstStyle/>
              <a:p>
                <a:endParaRPr lang="en-US"/>
              </a:p>
            </p:txBody>
          </p:sp>
          <p:sp>
            <p:nvSpPr>
              <p:cNvPr id="27877" name="Line 1031"/>
              <p:cNvSpPr>
                <a:spLocks noChangeShapeType="1"/>
              </p:cNvSpPr>
              <p:nvPr/>
            </p:nvSpPr>
            <p:spPr bwMode="auto">
              <a:xfrm flipH="1" flipV="1">
                <a:off x="3382" y="3466"/>
                <a:ext cx="27" cy="29"/>
              </a:xfrm>
              <a:prstGeom prst="line">
                <a:avLst/>
              </a:prstGeom>
              <a:noFill/>
              <a:ln w="7938">
                <a:solidFill>
                  <a:srgbClr val="800080"/>
                </a:solidFill>
                <a:round/>
                <a:headEnd/>
                <a:tailEnd/>
              </a:ln>
            </p:spPr>
            <p:txBody>
              <a:bodyPr/>
              <a:lstStyle/>
              <a:p>
                <a:endParaRPr lang="en-GB"/>
              </a:p>
            </p:txBody>
          </p:sp>
          <p:sp>
            <p:nvSpPr>
              <p:cNvPr id="27878" name="Line 1032"/>
              <p:cNvSpPr>
                <a:spLocks noChangeShapeType="1"/>
              </p:cNvSpPr>
              <p:nvPr/>
            </p:nvSpPr>
            <p:spPr bwMode="auto">
              <a:xfrm>
                <a:off x="3409" y="3495"/>
                <a:ext cx="27" cy="29"/>
              </a:xfrm>
              <a:prstGeom prst="line">
                <a:avLst/>
              </a:prstGeom>
              <a:noFill/>
              <a:ln w="7938">
                <a:solidFill>
                  <a:srgbClr val="800080"/>
                </a:solidFill>
                <a:round/>
                <a:headEnd/>
                <a:tailEnd/>
              </a:ln>
            </p:spPr>
            <p:txBody>
              <a:bodyPr/>
              <a:lstStyle/>
              <a:p>
                <a:endParaRPr lang="en-GB"/>
              </a:p>
            </p:txBody>
          </p:sp>
          <p:sp>
            <p:nvSpPr>
              <p:cNvPr id="27879" name="Line 1033"/>
              <p:cNvSpPr>
                <a:spLocks noChangeShapeType="1"/>
              </p:cNvSpPr>
              <p:nvPr/>
            </p:nvSpPr>
            <p:spPr bwMode="auto">
              <a:xfrm flipH="1">
                <a:off x="3382" y="3495"/>
                <a:ext cx="27" cy="29"/>
              </a:xfrm>
              <a:prstGeom prst="line">
                <a:avLst/>
              </a:prstGeom>
              <a:noFill/>
              <a:ln w="7938">
                <a:solidFill>
                  <a:srgbClr val="800080"/>
                </a:solidFill>
                <a:round/>
                <a:headEnd/>
                <a:tailEnd/>
              </a:ln>
            </p:spPr>
            <p:txBody>
              <a:bodyPr/>
              <a:lstStyle/>
              <a:p>
                <a:endParaRPr lang="en-GB"/>
              </a:p>
            </p:txBody>
          </p:sp>
          <p:sp>
            <p:nvSpPr>
              <p:cNvPr id="27880" name="Line 1034"/>
              <p:cNvSpPr>
                <a:spLocks noChangeShapeType="1"/>
              </p:cNvSpPr>
              <p:nvPr/>
            </p:nvSpPr>
            <p:spPr bwMode="auto">
              <a:xfrm flipV="1">
                <a:off x="3409" y="3466"/>
                <a:ext cx="27" cy="29"/>
              </a:xfrm>
              <a:prstGeom prst="line">
                <a:avLst/>
              </a:prstGeom>
              <a:noFill/>
              <a:ln w="7938">
                <a:solidFill>
                  <a:srgbClr val="800080"/>
                </a:solidFill>
                <a:round/>
                <a:headEnd/>
                <a:tailEnd/>
              </a:ln>
            </p:spPr>
            <p:txBody>
              <a:bodyPr/>
              <a:lstStyle/>
              <a:p>
                <a:endParaRPr lang="en-GB"/>
              </a:p>
            </p:txBody>
          </p:sp>
          <p:sp>
            <p:nvSpPr>
              <p:cNvPr id="27881" name="Line 1035"/>
              <p:cNvSpPr>
                <a:spLocks noChangeShapeType="1"/>
              </p:cNvSpPr>
              <p:nvPr/>
            </p:nvSpPr>
            <p:spPr bwMode="auto">
              <a:xfrm flipV="1">
                <a:off x="3409" y="3466"/>
                <a:ext cx="1" cy="29"/>
              </a:xfrm>
              <a:prstGeom prst="line">
                <a:avLst/>
              </a:prstGeom>
              <a:noFill/>
              <a:ln w="7938">
                <a:solidFill>
                  <a:srgbClr val="800080"/>
                </a:solidFill>
                <a:round/>
                <a:headEnd/>
                <a:tailEnd/>
              </a:ln>
            </p:spPr>
            <p:txBody>
              <a:bodyPr/>
              <a:lstStyle/>
              <a:p>
                <a:endParaRPr lang="en-GB"/>
              </a:p>
            </p:txBody>
          </p:sp>
          <p:sp>
            <p:nvSpPr>
              <p:cNvPr id="27882" name="Line 1036"/>
              <p:cNvSpPr>
                <a:spLocks noChangeShapeType="1"/>
              </p:cNvSpPr>
              <p:nvPr/>
            </p:nvSpPr>
            <p:spPr bwMode="auto">
              <a:xfrm>
                <a:off x="3409" y="3495"/>
                <a:ext cx="1" cy="29"/>
              </a:xfrm>
              <a:prstGeom prst="line">
                <a:avLst/>
              </a:prstGeom>
              <a:noFill/>
              <a:ln w="7938">
                <a:solidFill>
                  <a:srgbClr val="800080"/>
                </a:solidFill>
                <a:round/>
                <a:headEnd/>
                <a:tailEnd/>
              </a:ln>
            </p:spPr>
            <p:txBody>
              <a:bodyPr/>
              <a:lstStyle/>
              <a:p>
                <a:endParaRPr lang="en-GB"/>
              </a:p>
            </p:txBody>
          </p:sp>
          <p:sp>
            <p:nvSpPr>
              <p:cNvPr id="27883" name="Rectangle 1037"/>
              <p:cNvSpPr>
                <a:spLocks noChangeArrowheads="1"/>
              </p:cNvSpPr>
              <p:nvPr/>
            </p:nvSpPr>
            <p:spPr bwMode="auto">
              <a:xfrm>
                <a:off x="3425" y="3472"/>
                <a:ext cx="71" cy="74"/>
              </a:xfrm>
              <a:prstGeom prst="rect">
                <a:avLst/>
              </a:prstGeom>
              <a:noFill/>
              <a:ln w="9525">
                <a:noFill/>
                <a:miter lim="800000"/>
                <a:headEnd/>
                <a:tailEnd/>
              </a:ln>
            </p:spPr>
            <p:txBody>
              <a:bodyPr/>
              <a:lstStyle/>
              <a:p>
                <a:endParaRPr lang="en-US"/>
              </a:p>
            </p:txBody>
          </p:sp>
          <p:sp>
            <p:nvSpPr>
              <p:cNvPr id="27884" name="Line 1038"/>
              <p:cNvSpPr>
                <a:spLocks noChangeShapeType="1"/>
              </p:cNvSpPr>
              <p:nvPr/>
            </p:nvSpPr>
            <p:spPr bwMode="auto">
              <a:xfrm flipH="1" flipV="1">
                <a:off x="3431" y="3478"/>
                <a:ext cx="27" cy="28"/>
              </a:xfrm>
              <a:prstGeom prst="line">
                <a:avLst/>
              </a:prstGeom>
              <a:noFill/>
              <a:ln w="7938">
                <a:solidFill>
                  <a:srgbClr val="800080"/>
                </a:solidFill>
                <a:round/>
                <a:headEnd/>
                <a:tailEnd/>
              </a:ln>
            </p:spPr>
            <p:txBody>
              <a:bodyPr/>
              <a:lstStyle/>
              <a:p>
                <a:endParaRPr lang="en-GB"/>
              </a:p>
            </p:txBody>
          </p:sp>
          <p:sp>
            <p:nvSpPr>
              <p:cNvPr id="27885" name="Line 1039"/>
              <p:cNvSpPr>
                <a:spLocks noChangeShapeType="1"/>
              </p:cNvSpPr>
              <p:nvPr/>
            </p:nvSpPr>
            <p:spPr bwMode="auto">
              <a:xfrm>
                <a:off x="3458" y="3506"/>
                <a:ext cx="27" cy="29"/>
              </a:xfrm>
              <a:prstGeom prst="line">
                <a:avLst/>
              </a:prstGeom>
              <a:noFill/>
              <a:ln w="7938">
                <a:solidFill>
                  <a:srgbClr val="800080"/>
                </a:solidFill>
                <a:round/>
                <a:headEnd/>
                <a:tailEnd/>
              </a:ln>
            </p:spPr>
            <p:txBody>
              <a:bodyPr/>
              <a:lstStyle/>
              <a:p>
                <a:endParaRPr lang="en-GB"/>
              </a:p>
            </p:txBody>
          </p:sp>
          <p:sp>
            <p:nvSpPr>
              <p:cNvPr id="27886" name="Line 1040"/>
              <p:cNvSpPr>
                <a:spLocks noChangeShapeType="1"/>
              </p:cNvSpPr>
              <p:nvPr/>
            </p:nvSpPr>
            <p:spPr bwMode="auto">
              <a:xfrm flipH="1">
                <a:off x="3431" y="3506"/>
                <a:ext cx="27" cy="29"/>
              </a:xfrm>
              <a:prstGeom prst="line">
                <a:avLst/>
              </a:prstGeom>
              <a:noFill/>
              <a:ln w="7938">
                <a:solidFill>
                  <a:srgbClr val="800080"/>
                </a:solidFill>
                <a:round/>
                <a:headEnd/>
                <a:tailEnd/>
              </a:ln>
            </p:spPr>
            <p:txBody>
              <a:bodyPr/>
              <a:lstStyle/>
              <a:p>
                <a:endParaRPr lang="en-GB"/>
              </a:p>
            </p:txBody>
          </p:sp>
          <p:sp>
            <p:nvSpPr>
              <p:cNvPr id="27887" name="Line 1041"/>
              <p:cNvSpPr>
                <a:spLocks noChangeShapeType="1"/>
              </p:cNvSpPr>
              <p:nvPr/>
            </p:nvSpPr>
            <p:spPr bwMode="auto">
              <a:xfrm flipV="1">
                <a:off x="3458" y="3478"/>
                <a:ext cx="27" cy="28"/>
              </a:xfrm>
              <a:prstGeom prst="line">
                <a:avLst/>
              </a:prstGeom>
              <a:noFill/>
              <a:ln w="7938">
                <a:solidFill>
                  <a:srgbClr val="800080"/>
                </a:solidFill>
                <a:round/>
                <a:headEnd/>
                <a:tailEnd/>
              </a:ln>
            </p:spPr>
            <p:txBody>
              <a:bodyPr/>
              <a:lstStyle/>
              <a:p>
                <a:endParaRPr lang="en-GB"/>
              </a:p>
            </p:txBody>
          </p:sp>
          <p:sp>
            <p:nvSpPr>
              <p:cNvPr id="27888" name="Line 1042"/>
              <p:cNvSpPr>
                <a:spLocks noChangeShapeType="1"/>
              </p:cNvSpPr>
              <p:nvPr/>
            </p:nvSpPr>
            <p:spPr bwMode="auto">
              <a:xfrm flipV="1">
                <a:off x="3458" y="3478"/>
                <a:ext cx="1" cy="28"/>
              </a:xfrm>
              <a:prstGeom prst="line">
                <a:avLst/>
              </a:prstGeom>
              <a:noFill/>
              <a:ln w="7938">
                <a:solidFill>
                  <a:srgbClr val="800080"/>
                </a:solidFill>
                <a:round/>
                <a:headEnd/>
                <a:tailEnd/>
              </a:ln>
            </p:spPr>
            <p:txBody>
              <a:bodyPr/>
              <a:lstStyle/>
              <a:p>
                <a:endParaRPr lang="en-GB"/>
              </a:p>
            </p:txBody>
          </p:sp>
          <p:sp>
            <p:nvSpPr>
              <p:cNvPr id="27889" name="Line 1043"/>
              <p:cNvSpPr>
                <a:spLocks noChangeShapeType="1"/>
              </p:cNvSpPr>
              <p:nvPr/>
            </p:nvSpPr>
            <p:spPr bwMode="auto">
              <a:xfrm>
                <a:off x="3458" y="3506"/>
                <a:ext cx="1" cy="29"/>
              </a:xfrm>
              <a:prstGeom prst="line">
                <a:avLst/>
              </a:prstGeom>
              <a:noFill/>
              <a:ln w="7938">
                <a:solidFill>
                  <a:srgbClr val="800080"/>
                </a:solidFill>
                <a:round/>
                <a:headEnd/>
                <a:tailEnd/>
              </a:ln>
            </p:spPr>
            <p:txBody>
              <a:bodyPr/>
              <a:lstStyle/>
              <a:p>
                <a:endParaRPr lang="en-GB"/>
              </a:p>
            </p:txBody>
          </p:sp>
          <p:sp>
            <p:nvSpPr>
              <p:cNvPr id="27890" name="Rectangle 1044"/>
              <p:cNvSpPr>
                <a:spLocks noChangeArrowheads="1"/>
              </p:cNvSpPr>
              <p:nvPr/>
            </p:nvSpPr>
            <p:spPr bwMode="auto">
              <a:xfrm>
                <a:off x="3480" y="3483"/>
                <a:ext cx="71" cy="75"/>
              </a:xfrm>
              <a:prstGeom prst="rect">
                <a:avLst/>
              </a:prstGeom>
              <a:noFill/>
              <a:ln w="9525">
                <a:noFill/>
                <a:miter lim="800000"/>
                <a:headEnd/>
                <a:tailEnd/>
              </a:ln>
            </p:spPr>
            <p:txBody>
              <a:bodyPr/>
              <a:lstStyle/>
              <a:p>
                <a:endParaRPr lang="en-US"/>
              </a:p>
            </p:txBody>
          </p:sp>
          <p:sp>
            <p:nvSpPr>
              <p:cNvPr id="27891" name="Line 1045"/>
              <p:cNvSpPr>
                <a:spLocks noChangeShapeType="1"/>
              </p:cNvSpPr>
              <p:nvPr/>
            </p:nvSpPr>
            <p:spPr bwMode="auto">
              <a:xfrm flipH="1" flipV="1">
                <a:off x="3485" y="3489"/>
                <a:ext cx="28" cy="29"/>
              </a:xfrm>
              <a:prstGeom prst="line">
                <a:avLst/>
              </a:prstGeom>
              <a:noFill/>
              <a:ln w="7938">
                <a:solidFill>
                  <a:srgbClr val="800080"/>
                </a:solidFill>
                <a:round/>
                <a:headEnd/>
                <a:tailEnd/>
              </a:ln>
            </p:spPr>
            <p:txBody>
              <a:bodyPr/>
              <a:lstStyle/>
              <a:p>
                <a:endParaRPr lang="en-GB"/>
              </a:p>
            </p:txBody>
          </p:sp>
          <p:sp>
            <p:nvSpPr>
              <p:cNvPr id="27892" name="Line 1046"/>
              <p:cNvSpPr>
                <a:spLocks noChangeShapeType="1"/>
              </p:cNvSpPr>
              <p:nvPr/>
            </p:nvSpPr>
            <p:spPr bwMode="auto">
              <a:xfrm>
                <a:off x="3513" y="3518"/>
                <a:ext cx="27" cy="28"/>
              </a:xfrm>
              <a:prstGeom prst="line">
                <a:avLst/>
              </a:prstGeom>
              <a:noFill/>
              <a:ln w="7938">
                <a:solidFill>
                  <a:srgbClr val="800080"/>
                </a:solidFill>
                <a:round/>
                <a:headEnd/>
                <a:tailEnd/>
              </a:ln>
            </p:spPr>
            <p:txBody>
              <a:bodyPr/>
              <a:lstStyle/>
              <a:p>
                <a:endParaRPr lang="en-GB"/>
              </a:p>
            </p:txBody>
          </p:sp>
          <p:sp>
            <p:nvSpPr>
              <p:cNvPr id="27893" name="Line 1047"/>
              <p:cNvSpPr>
                <a:spLocks noChangeShapeType="1"/>
              </p:cNvSpPr>
              <p:nvPr/>
            </p:nvSpPr>
            <p:spPr bwMode="auto">
              <a:xfrm flipH="1">
                <a:off x="3485" y="3518"/>
                <a:ext cx="28" cy="28"/>
              </a:xfrm>
              <a:prstGeom prst="line">
                <a:avLst/>
              </a:prstGeom>
              <a:noFill/>
              <a:ln w="7938">
                <a:solidFill>
                  <a:srgbClr val="800080"/>
                </a:solidFill>
                <a:round/>
                <a:headEnd/>
                <a:tailEnd/>
              </a:ln>
            </p:spPr>
            <p:txBody>
              <a:bodyPr/>
              <a:lstStyle/>
              <a:p>
                <a:endParaRPr lang="en-GB"/>
              </a:p>
            </p:txBody>
          </p:sp>
          <p:sp>
            <p:nvSpPr>
              <p:cNvPr id="27894" name="Line 1048"/>
              <p:cNvSpPr>
                <a:spLocks noChangeShapeType="1"/>
              </p:cNvSpPr>
              <p:nvPr/>
            </p:nvSpPr>
            <p:spPr bwMode="auto">
              <a:xfrm flipV="1">
                <a:off x="3513" y="3489"/>
                <a:ext cx="27" cy="29"/>
              </a:xfrm>
              <a:prstGeom prst="line">
                <a:avLst/>
              </a:prstGeom>
              <a:noFill/>
              <a:ln w="7938">
                <a:solidFill>
                  <a:srgbClr val="800080"/>
                </a:solidFill>
                <a:round/>
                <a:headEnd/>
                <a:tailEnd/>
              </a:ln>
            </p:spPr>
            <p:txBody>
              <a:bodyPr/>
              <a:lstStyle/>
              <a:p>
                <a:endParaRPr lang="en-GB"/>
              </a:p>
            </p:txBody>
          </p:sp>
          <p:sp>
            <p:nvSpPr>
              <p:cNvPr id="27895" name="Line 1049"/>
              <p:cNvSpPr>
                <a:spLocks noChangeShapeType="1"/>
              </p:cNvSpPr>
              <p:nvPr/>
            </p:nvSpPr>
            <p:spPr bwMode="auto">
              <a:xfrm flipV="1">
                <a:off x="3513" y="3489"/>
                <a:ext cx="1" cy="29"/>
              </a:xfrm>
              <a:prstGeom prst="line">
                <a:avLst/>
              </a:prstGeom>
              <a:noFill/>
              <a:ln w="7938">
                <a:solidFill>
                  <a:srgbClr val="800080"/>
                </a:solidFill>
                <a:round/>
                <a:headEnd/>
                <a:tailEnd/>
              </a:ln>
            </p:spPr>
            <p:txBody>
              <a:bodyPr/>
              <a:lstStyle/>
              <a:p>
                <a:endParaRPr lang="en-GB"/>
              </a:p>
            </p:txBody>
          </p:sp>
          <p:sp>
            <p:nvSpPr>
              <p:cNvPr id="27896" name="Line 1050"/>
              <p:cNvSpPr>
                <a:spLocks noChangeShapeType="1"/>
              </p:cNvSpPr>
              <p:nvPr/>
            </p:nvSpPr>
            <p:spPr bwMode="auto">
              <a:xfrm>
                <a:off x="3513" y="3518"/>
                <a:ext cx="1" cy="28"/>
              </a:xfrm>
              <a:prstGeom prst="line">
                <a:avLst/>
              </a:prstGeom>
              <a:noFill/>
              <a:ln w="7938">
                <a:solidFill>
                  <a:srgbClr val="800080"/>
                </a:solidFill>
                <a:round/>
                <a:headEnd/>
                <a:tailEnd/>
              </a:ln>
            </p:spPr>
            <p:txBody>
              <a:bodyPr/>
              <a:lstStyle/>
              <a:p>
                <a:endParaRPr lang="en-GB"/>
              </a:p>
            </p:txBody>
          </p:sp>
          <p:sp>
            <p:nvSpPr>
              <p:cNvPr id="27897" name="Rectangle 1051"/>
              <p:cNvSpPr>
                <a:spLocks noChangeArrowheads="1"/>
              </p:cNvSpPr>
              <p:nvPr/>
            </p:nvSpPr>
            <p:spPr bwMode="auto">
              <a:xfrm>
                <a:off x="3534" y="3501"/>
                <a:ext cx="71" cy="74"/>
              </a:xfrm>
              <a:prstGeom prst="rect">
                <a:avLst/>
              </a:prstGeom>
              <a:noFill/>
              <a:ln w="9525">
                <a:noFill/>
                <a:miter lim="800000"/>
                <a:headEnd/>
                <a:tailEnd/>
              </a:ln>
            </p:spPr>
            <p:txBody>
              <a:bodyPr/>
              <a:lstStyle/>
              <a:p>
                <a:endParaRPr lang="en-US"/>
              </a:p>
            </p:txBody>
          </p:sp>
          <p:sp>
            <p:nvSpPr>
              <p:cNvPr id="27898" name="Line 1052"/>
              <p:cNvSpPr>
                <a:spLocks noChangeShapeType="1"/>
              </p:cNvSpPr>
              <p:nvPr/>
            </p:nvSpPr>
            <p:spPr bwMode="auto">
              <a:xfrm flipH="1" flipV="1">
                <a:off x="3540" y="3506"/>
                <a:ext cx="27" cy="29"/>
              </a:xfrm>
              <a:prstGeom prst="line">
                <a:avLst/>
              </a:prstGeom>
              <a:noFill/>
              <a:ln w="7938">
                <a:solidFill>
                  <a:srgbClr val="800080"/>
                </a:solidFill>
                <a:round/>
                <a:headEnd/>
                <a:tailEnd/>
              </a:ln>
            </p:spPr>
            <p:txBody>
              <a:bodyPr/>
              <a:lstStyle/>
              <a:p>
                <a:endParaRPr lang="en-GB"/>
              </a:p>
            </p:txBody>
          </p:sp>
          <p:sp>
            <p:nvSpPr>
              <p:cNvPr id="27899" name="Line 1053"/>
              <p:cNvSpPr>
                <a:spLocks noChangeShapeType="1"/>
              </p:cNvSpPr>
              <p:nvPr/>
            </p:nvSpPr>
            <p:spPr bwMode="auto">
              <a:xfrm>
                <a:off x="3567" y="3535"/>
                <a:ext cx="27" cy="29"/>
              </a:xfrm>
              <a:prstGeom prst="line">
                <a:avLst/>
              </a:prstGeom>
              <a:noFill/>
              <a:ln w="7938">
                <a:solidFill>
                  <a:srgbClr val="800080"/>
                </a:solidFill>
                <a:round/>
                <a:headEnd/>
                <a:tailEnd/>
              </a:ln>
            </p:spPr>
            <p:txBody>
              <a:bodyPr/>
              <a:lstStyle/>
              <a:p>
                <a:endParaRPr lang="en-GB"/>
              </a:p>
            </p:txBody>
          </p:sp>
          <p:sp>
            <p:nvSpPr>
              <p:cNvPr id="27900" name="Line 1054"/>
              <p:cNvSpPr>
                <a:spLocks noChangeShapeType="1"/>
              </p:cNvSpPr>
              <p:nvPr/>
            </p:nvSpPr>
            <p:spPr bwMode="auto">
              <a:xfrm flipH="1">
                <a:off x="3540" y="3535"/>
                <a:ext cx="27" cy="29"/>
              </a:xfrm>
              <a:prstGeom prst="line">
                <a:avLst/>
              </a:prstGeom>
              <a:noFill/>
              <a:ln w="7938">
                <a:solidFill>
                  <a:srgbClr val="800080"/>
                </a:solidFill>
                <a:round/>
                <a:headEnd/>
                <a:tailEnd/>
              </a:ln>
            </p:spPr>
            <p:txBody>
              <a:bodyPr/>
              <a:lstStyle/>
              <a:p>
                <a:endParaRPr lang="en-GB"/>
              </a:p>
            </p:txBody>
          </p:sp>
          <p:sp>
            <p:nvSpPr>
              <p:cNvPr id="27901" name="Line 1055"/>
              <p:cNvSpPr>
                <a:spLocks noChangeShapeType="1"/>
              </p:cNvSpPr>
              <p:nvPr/>
            </p:nvSpPr>
            <p:spPr bwMode="auto">
              <a:xfrm flipV="1">
                <a:off x="3567" y="3506"/>
                <a:ext cx="27" cy="29"/>
              </a:xfrm>
              <a:prstGeom prst="line">
                <a:avLst/>
              </a:prstGeom>
              <a:noFill/>
              <a:ln w="7938">
                <a:solidFill>
                  <a:srgbClr val="800080"/>
                </a:solidFill>
                <a:round/>
                <a:headEnd/>
                <a:tailEnd/>
              </a:ln>
            </p:spPr>
            <p:txBody>
              <a:bodyPr/>
              <a:lstStyle/>
              <a:p>
                <a:endParaRPr lang="en-GB"/>
              </a:p>
            </p:txBody>
          </p:sp>
          <p:sp>
            <p:nvSpPr>
              <p:cNvPr id="27902" name="Line 1056"/>
              <p:cNvSpPr>
                <a:spLocks noChangeShapeType="1"/>
              </p:cNvSpPr>
              <p:nvPr/>
            </p:nvSpPr>
            <p:spPr bwMode="auto">
              <a:xfrm flipV="1">
                <a:off x="3567" y="3506"/>
                <a:ext cx="1" cy="29"/>
              </a:xfrm>
              <a:prstGeom prst="line">
                <a:avLst/>
              </a:prstGeom>
              <a:noFill/>
              <a:ln w="7938">
                <a:solidFill>
                  <a:srgbClr val="800080"/>
                </a:solidFill>
                <a:round/>
                <a:headEnd/>
                <a:tailEnd/>
              </a:ln>
            </p:spPr>
            <p:txBody>
              <a:bodyPr/>
              <a:lstStyle/>
              <a:p>
                <a:endParaRPr lang="en-GB"/>
              </a:p>
            </p:txBody>
          </p:sp>
          <p:sp>
            <p:nvSpPr>
              <p:cNvPr id="27903" name="Line 1057"/>
              <p:cNvSpPr>
                <a:spLocks noChangeShapeType="1"/>
              </p:cNvSpPr>
              <p:nvPr/>
            </p:nvSpPr>
            <p:spPr bwMode="auto">
              <a:xfrm>
                <a:off x="3567" y="3535"/>
                <a:ext cx="1" cy="29"/>
              </a:xfrm>
              <a:prstGeom prst="line">
                <a:avLst/>
              </a:prstGeom>
              <a:noFill/>
              <a:ln w="7938">
                <a:solidFill>
                  <a:srgbClr val="800080"/>
                </a:solidFill>
                <a:round/>
                <a:headEnd/>
                <a:tailEnd/>
              </a:ln>
            </p:spPr>
            <p:txBody>
              <a:bodyPr/>
              <a:lstStyle/>
              <a:p>
                <a:endParaRPr lang="en-GB"/>
              </a:p>
            </p:txBody>
          </p:sp>
          <p:sp>
            <p:nvSpPr>
              <p:cNvPr id="27904" name="Rectangle 1058"/>
              <p:cNvSpPr>
                <a:spLocks noChangeArrowheads="1"/>
              </p:cNvSpPr>
              <p:nvPr/>
            </p:nvSpPr>
            <p:spPr bwMode="auto">
              <a:xfrm>
                <a:off x="3583" y="3512"/>
                <a:ext cx="71" cy="75"/>
              </a:xfrm>
              <a:prstGeom prst="rect">
                <a:avLst/>
              </a:prstGeom>
              <a:noFill/>
              <a:ln w="9525">
                <a:noFill/>
                <a:miter lim="800000"/>
                <a:headEnd/>
                <a:tailEnd/>
              </a:ln>
            </p:spPr>
            <p:txBody>
              <a:bodyPr/>
              <a:lstStyle/>
              <a:p>
                <a:endParaRPr lang="en-US"/>
              </a:p>
            </p:txBody>
          </p:sp>
          <p:sp>
            <p:nvSpPr>
              <p:cNvPr id="27905" name="Line 1059"/>
              <p:cNvSpPr>
                <a:spLocks noChangeShapeType="1"/>
              </p:cNvSpPr>
              <p:nvPr/>
            </p:nvSpPr>
            <p:spPr bwMode="auto">
              <a:xfrm flipH="1" flipV="1">
                <a:off x="3589" y="3518"/>
                <a:ext cx="27" cy="28"/>
              </a:xfrm>
              <a:prstGeom prst="line">
                <a:avLst/>
              </a:prstGeom>
              <a:noFill/>
              <a:ln w="7938">
                <a:solidFill>
                  <a:srgbClr val="800080"/>
                </a:solidFill>
                <a:round/>
                <a:headEnd/>
                <a:tailEnd/>
              </a:ln>
            </p:spPr>
            <p:txBody>
              <a:bodyPr/>
              <a:lstStyle/>
              <a:p>
                <a:endParaRPr lang="en-GB"/>
              </a:p>
            </p:txBody>
          </p:sp>
          <p:sp>
            <p:nvSpPr>
              <p:cNvPr id="27906" name="Line 1060"/>
              <p:cNvSpPr>
                <a:spLocks noChangeShapeType="1"/>
              </p:cNvSpPr>
              <p:nvPr/>
            </p:nvSpPr>
            <p:spPr bwMode="auto">
              <a:xfrm>
                <a:off x="3616" y="3546"/>
                <a:ext cx="27" cy="29"/>
              </a:xfrm>
              <a:prstGeom prst="line">
                <a:avLst/>
              </a:prstGeom>
              <a:noFill/>
              <a:ln w="7938">
                <a:solidFill>
                  <a:srgbClr val="800080"/>
                </a:solidFill>
                <a:round/>
                <a:headEnd/>
                <a:tailEnd/>
              </a:ln>
            </p:spPr>
            <p:txBody>
              <a:bodyPr/>
              <a:lstStyle/>
              <a:p>
                <a:endParaRPr lang="en-GB"/>
              </a:p>
            </p:txBody>
          </p:sp>
          <p:sp>
            <p:nvSpPr>
              <p:cNvPr id="27907" name="Line 1061"/>
              <p:cNvSpPr>
                <a:spLocks noChangeShapeType="1"/>
              </p:cNvSpPr>
              <p:nvPr/>
            </p:nvSpPr>
            <p:spPr bwMode="auto">
              <a:xfrm flipH="1">
                <a:off x="3589" y="3546"/>
                <a:ext cx="27" cy="29"/>
              </a:xfrm>
              <a:prstGeom prst="line">
                <a:avLst/>
              </a:prstGeom>
              <a:noFill/>
              <a:ln w="7938">
                <a:solidFill>
                  <a:srgbClr val="800080"/>
                </a:solidFill>
                <a:round/>
                <a:headEnd/>
                <a:tailEnd/>
              </a:ln>
            </p:spPr>
            <p:txBody>
              <a:bodyPr/>
              <a:lstStyle/>
              <a:p>
                <a:endParaRPr lang="en-GB"/>
              </a:p>
            </p:txBody>
          </p:sp>
          <p:sp>
            <p:nvSpPr>
              <p:cNvPr id="27908" name="Line 1062"/>
              <p:cNvSpPr>
                <a:spLocks noChangeShapeType="1"/>
              </p:cNvSpPr>
              <p:nvPr/>
            </p:nvSpPr>
            <p:spPr bwMode="auto">
              <a:xfrm flipV="1">
                <a:off x="3616" y="3518"/>
                <a:ext cx="27" cy="28"/>
              </a:xfrm>
              <a:prstGeom prst="line">
                <a:avLst/>
              </a:prstGeom>
              <a:noFill/>
              <a:ln w="7938">
                <a:solidFill>
                  <a:srgbClr val="800080"/>
                </a:solidFill>
                <a:round/>
                <a:headEnd/>
                <a:tailEnd/>
              </a:ln>
            </p:spPr>
            <p:txBody>
              <a:bodyPr/>
              <a:lstStyle/>
              <a:p>
                <a:endParaRPr lang="en-GB"/>
              </a:p>
            </p:txBody>
          </p:sp>
          <p:sp>
            <p:nvSpPr>
              <p:cNvPr id="27909" name="Line 1063"/>
              <p:cNvSpPr>
                <a:spLocks noChangeShapeType="1"/>
              </p:cNvSpPr>
              <p:nvPr/>
            </p:nvSpPr>
            <p:spPr bwMode="auto">
              <a:xfrm flipV="1">
                <a:off x="3616" y="3518"/>
                <a:ext cx="1" cy="28"/>
              </a:xfrm>
              <a:prstGeom prst="line">
                <a:avLst/>
              </a:prstGeom>
              <a:noFill/>
              <a:ln w="7938">
                <a:solidFill>
                  <a:srgbClr val="800080"/>
                </a:solidFill>
                <a:round/>
                <a:headEnd/>
                <a:tailEnd/>
              </a:ln>
            </p:spPr>
            <p:txBody>
              <a:bodyPr/>
              <a:lstStyle/>
              <a:p>
                <a:endParaRPr lang="en-GB"/>
              </a:p>
            </p:txBody>
          </p:sp>
          <p:sp>
            <p:nvSpPr>
              <p:cNvPr id="27910" name="Line 1064"/>
              <p:cNvSpPr>
                <a:spLocks noChangeShapeType="1"/>
              </p:cNvSpPr>
              <p:nvPr/>
            </p:nvSpPr>
            <p:spPr bwMode="auto">
              <a:xfrm>
                <a:off x="3616" y="3546"/>
                <a:ext cx="1" cy="29"/>
              </a:xfrm>
              <a:prstGeom prst="line">
                <a:avLst/>
              </a:prstGeom>
              <a:noFill/>
              <a:ln w="7938">
                <a:solidFill>
                  <a:srgbClr val="800080"/>
                </a:solidFill>
                <a:round/>
                <a:headEnd/>
                <a:tailEnd/>
              </a:ln>
            </p:spPr>
            <p:txBody>
              <a:bodyPr/>
              <a:lstStyle/>
              <a:p>
                <a:endParaRPr lang="en-GB"/>
              </a:p>
            </p:txBody>
          </p:sp>
          <p:sp>
            <p:nvSpPr>
              <p:cNvPr id="27911" name="Rectangle 1065"/>
              <p:cNvSpPr>
                <a:spLocks noChangeArrowheads="1"/>
              </p:cNvSpPr>
              <p:nvPr/>
            </p:nvSpPr>
            <p:spPr bwMode="auto">
              <a:xfrm>
                <a:off x="3638" y="3518"/>
                <a:ext cx="70" cy="74"/>
              </a:xfrm>
              <a:prstGeom prst="rect">
                <a:avLst/>
              </a:prstGeom>
              <a:noFill/>
              <a:ln w="9525">
                <a:noFill/>
                <a:miter lim="800000"/>
                <a:headEnd/>
                <a:tailEnd/>
              </a:ln>
            </p:spPr>
            <p:txBody>
              <a:bodyPr/>
              <a:lstStyle/>
              <a:p>
                <a:endParaRPr lang="en-US"/>
              </a:p>
            </p:txBody>
          </p:sp>
          <p:sp>
            <p:nvSpPr>
              <p:cNvPr id="27912" name="Line 1066"/>
              <p:cNvSpPr>
                <a:spLocks noChangeShapeType="1"/>
              </p:cNvSpPr>
              <p:nvPr/>
            </p:nvSpPr>
            <p:spPr bwMode="auto">
              <a:xfrm flipH="1" flipV="1">
                <a:off x="3643" y="3524"/>
                <a:ext cx="27" cy="28"/>
              </a:xfrm>
              <a:prstGeom prst="line">
                <a:avLst/>
              </a:prstGeom>
              <a:noFill/>
              <a:ln w="7938">
                <a:solidFill>
                  <a:srgbClr val="800080"/>
                </a:solidFill>
                <a:round/>
                <a:headEnd/>
                <a:tailEnd/>
              </a:ln>
            </p:spPr>
            <p:txBody>
              <a:bodyPr/>
              <a:lstStyle/>
              <a:p>
                <a:endParaRPr lang="en-GB"/>
              </a:p>
            </p:txBody>
          </p:sp>
          <p:sp>
            <p:nvSpPr>
              <p:cNvPr id="27913" name="Line 1067"/>
              <p:cNvSpPr>
                <a:spLocks noChangeShapeType="1"/>
              </p:cNvSpPr>
              <p:nvPr/>
            </p:nvSpPr>
            <p:spPr bwMode="auto">
              <a:xfrm>
                <a:off x="3670" y="3552"/>
                <a:ext cx="28" cy="29"/>
              </a:xfrm>
              <a:prstGeom prst="line">
                <a:avLst/>
              </a:prstGeom>
              <a:noFill/>
              <a:ln w="7938">
                <a:solidFill>
                  <a:srgbClr val="800080"/>
                </a:solidFill>
                <a:round/>
                <a:headEnd/>
                <a:tailEnd/>
              </a:ln>
            </p:spPr>
            <p:txBody>
              <a:bodyPr/>
              <a:lstStyle/>
              <a:p>
                <a:endParaRPr lang="en-GB"/>
              </a:p>
            </p:txBody>
          </p:sp>
          <p:sp>
            <p:nvSpPr>
              <p:cNvPr id="27914" name="Line 1068"/>
              <p:cNvSpPr>
                <a:spLocks noChangeShapeType="1"/>
              </p:cNvSpPr>
              <p:nvPr/>
            </p:nvSpPr>
            <p:spPr bwMode="auto">
              <a:xfrm flipH="1">
                <a:off x="3643" y="3552"/>
                <a:ext cx="27" cy="29"/>
              </a:xfrm>
              <a:prstGeom prst="line">
                <a:avLst/>
              </a:prstGeom>
              <a:noFill/>
              <a:ln w="7938">
                <a:solidFill>
                  <a:srgbClr val="800080"/>
                </a:solidFill>
                <a:round/>
                <a:headEnd/>
                <a:tailEnd/>
              </a:ln>
            </p:spPr>
            <p:txBody>
              <a:bodyPr/>
              <a:lstStyle/>
              <a:p>
                <a:endParaRPr lang="en-GB"/>
              </a:p>
            </p:txBody>
          </p:sp>
          <p:sp>
            <p:nvSpPr>
              <p:cNvPr id="27915" name="Line 1069"/>
              <p:cNvSpPr>
                <a:spLocks noChangeShapeType="1"/>
              </p:cNvSpPr>
              <p:nvPr/>
            </p:nvSpPr>
            <p:spPr bwMode="auto">
              <a:xfrm flipV="1">
                <a:off x="3670" y="3524"/>
                <a:ext cx="28" cy="28"/>
              </a:xfrm>
              <a:prstGeom prst="line">
                <a:avLst/>
              </a:prstGeom>
              <a:noFill/>
              <a:ln w="7938">
                <a:solidFill>
                  <a:srgbClr val="800080"/>
                </a:solidFill>
                <a:round/>
                <a:headEnd/>
                <a:tailEnd/>
              </a:ln>
            </p:spPr>
            <p:txBody>
              <a:bodyPr/>
              <a:lstStyle/>
              <a:p>
                <a:endParaRPr lang="en-GB"/>
              </a:p>
            </p:txBody>
          </p:sp>
          <p:sp>
            <p:nvSpPr>
              <p:cNvPr id="27916" name="Line 1070"/>
              <p:cNvSpPr>
                <a:spLocks noChangeShapeType="1"/>
              </p:cNvSpPr>
              <p:nvPr/>
            </p:nvSpPr>
            <p:spPr bwMode="auto">
              <a:xfrm flipV="1">
                <a:off x="3670" y="3524"/>
                <a:ext cx="1" cy="28"/>
              </a:xfrm>
              <a:prstGeom prst="line">
                <a:avLst/>
              </a:prstGeom>
              <a:noFill/>
              <a:ln w="7938">
                <a:solidFill>
                  <a:srgbClr val="800080"/>
                </a:solidFill>
                <a:round/>
                <a:headEnd/>
                <a:tailEnd/>
              </a:ln>
            </p:spPr>
            <p:txBody>
              <a:bodyPr/>
              <a:lstStyle/>
              <a:p>
                <a:endParaRPr lang="en-GB"/>
              </a:p>
            </p:txBody>
          </p:sp>
          <p:sp>
            <p:nvSpPr>
              <p:cNvPr id="27917" name="Line 1071"/>
              <p:cNvSpPr>
                <a:spLocks noChangeShapeType="1"/>
              </p:cNvSpPr>
              <p:nvPr/>
            </p:nvSpPr>
            <p:spPr bwMode="auto">
              <a:xfrm>
                <a:off x="3670" y="3552"/>
                <a:ext cx="1" cy="29"/>
              </a:xfrm>
              <a:prstGeom prst="line">
                <a:avLst/>
              </a:prstGeom>
              <a:noFill/>
              <a:ln w="7938">
                <a:solidFill>
                  <a:srgbClr val="800080"/>
                </a:solidFill>
                <a:round/>
                <a:headEnd/>
                <a:tailEnd/>
              </a:ln>
            </p:spPr>
            <p:txBody>
              <a:bodyPr/>
              <a:lstStyle/>
              <a:p>
                <a:endParaRPr lang="en-GB"/>
              </a:p>
            </p:txBody>
          </p:sp>
          <p:sp>
            <p:nvSpPr>
              <p:cNvPr id="27918" name="Rectangle 1072"/>
              <p:cNvSpPr>
                <a:spLocks noChangeArrowheads="1"/>
              </p:cNvSpPr>
              <p:nvPr/>
            </p:nvSpPr>
            <p:spPr bwMode="auto">
              <a:xfrm>
                <a:off x="3692" y="3529"/>
                <a:ext cx="71" cy="75"/>
              </a:xfrm>
              <a:prstGeom prst="rect">
                <a:avLst/>
              </a:prstGeom>
              <a:noFill/>
              <a:ln w="9525">
                <a:noFill/>
                <a:miter lim="800000"/>
                <a:headEnd/>
                <a:tailEnd/>
              </a:ln>
            </p:spPr>
            <p:txBody>
              <a:bodyPr/>
              <a:lstStyle/>
              <a:p>
                <a:endParaRPr lang="en-US"/>
              </a:p>
            </p:txBody>
          </p:sp>
          <p:sp>
            <p:nvSpPr>
              <p:cNvPr id="27919" name="Line 1073"/>
              <p:cNvSpPr>
                <a:spLocks noChangeShapeType="1"/>
              </p:cNvSpPr>
              <p:nvPr/>
            </p:nvSpPr>
            <p:spPr bwMode="auto">
              <a:xfrm flipH="1" flipV="1">
                <a:off x="3698" y="3535"/>
                <a:ext cx="27" cy="29"/>
              </a:xfrm>
              <a:prstGeom prst="line">
                <a:avLst/>
              </a:prstGeom>
              <a:noFill/>
              <a:ln w="7938">
                <a:solidFill>
                  <a:srgbClr val="800080"/>
                </a:solidFill>
                <a:round/>
                <a:headEnd/>
                <a:tailEnd/>
              </a:ln>
            </p:spPr>
            <p:txBody>
              <a:bodyPr/>
              <a:lstStyle/>
              <a:p>
                <a:endParaRPr lang="en-GB"/>
              </a:p>
            </p:txBody>
          </p:sp>
          <p:sp>
            <p:nvSpPr>
              <p:cNvPr id="27920" name="Line 1074"/>
              <p:cNvSpPr>
                <a:spLocks noChangeShapeType="1"/>
              </p:cNvSpPr>
              <p:nvPr/>
            </p:nvSpPr>
            <p:spPr bwMode="auto">
              <a:xfrm>
                <a:off x="3725" y="3564"/>
                <a:ext cx="27" cy="28"/>
              </a:xfrm>
              <a:prstGeom prst="line">
                <a:avLst/>
              </a:prstGeom>
              <a:noFill/>
              <a:ln w="7938">
                <a:solidFill>
                  <a:srgbClr val="800080"/>
                </a:solidFill>
                <a:round/>
                <a:headEnd/>
                <a:tailEnd/>
              </a:ln>
            </p:spPr>
            <p:txBody>
              <a:bodyPr/>
              <a:lstStyle/>
              <a:p>
                <a:endParaRPr lang="en-GB"/>
              </a:p>
            </p:txBody>
          </p:sp>
          <p:sp>
            <p:nvSpPr>
              <p:cNvPr id="27921" name="Line 1075"/>
              <p:cNvSpPr>
                <a:spLocks noChangeShapeType="1"/>
              </p:cNvSpPr>
              <p:nvPr/>
            </p:nvSpPr>
            <p:spPr bwMode="auto">
              <a:xfrm flipH="1">
                <a:off x="3698" y="3564"/>
                <a:ext cx="27" cy="28"/>
              </a:xfrm>
              <a:prstGeom prst="line">
                <a:avLst/>
              </a:prstGeom>
              <a:noFill/>
              <a:ln w="7938">
                <a:solidFill>
                  <a:srgbClr val="800080"/>
                </a:solidFill>
                <a:round/>
                <a:headEnd/>
                <a:tailEnd/>
              </a:ln>
            </p:spPr>
            <p:txBody>
              <a:bodyPr/>
              <a:lstStyle/>
              <a:p>
                <a:endParaRPr lang="en-GB"/>
              </a:p>
            </p:txBody>
          </p:sp>
          <p:sp>
            <p:nvSpPr>
              <p:cNvPr id="27922" name="Line 1076"/>
              <p:cNvSpPr>
                <a:spLocks noChangeShapeType="1"/>
              </p:cNvSpPr>
              <p:nvPr/>
            </p:nvSpPr>
            <p:spPr bwMode="auto">
              <a:xfrm flipV="1">
                <a:off x="3725" y="3535"/>
                <a:ext cx="27" cy="29"/>
              </a:xfrm>
              <a:prstGeom prst="line">
                <a:avLst/>
              </a:prstGeom>
              <a:noFill/>
              <a:ln w="7938">
                <a:solidFill>
                  <a:srgbClr val="800080"/>
                </a:solidFill>
                <a:round/>
                <a:headEnd/>
                <a:tailEnd/>
              </a:ln>
            </p:spPr>
            <p:txBody>
              <a:bodyPr/>
              <a:lstStyle/>
              <a:p>
                <a:endParaRPr lang="en-GB"/>
              </a:p>
            </p:txBody>
          </p:sp>
          <p:sp>
            <p:nvSpPr>
              <p:cNvPr id="27923" name="Line 1077"/>
              <p:cNvSpPr>
                <a:spLocks noChangeShapeType="1"/>
              </p:cNvSpPr>
              <p:nvPr/>
            </p:nvSpPr>
            <p:spPr bwMode="auto">
              <a:xfrm flipV="1">
                <a:off x="3725" y="3535"/>
                <a:ext cx="1" cy="29"/>
              </a:xfrm>
              <a:prstGeom prst="line">
                <a:avLst/>
              </a:prstGeom>
              <a:noFill/>
              <a:ln w="7938">
                <a:solidFill>
                  <a:srgbClr val="800080"/>
                </a:solidFill>
                <a:round/>
                <a:headEnd/>
                <a:tailEnd/>
              </a:ln>
            </p:spPr>
            <p:txBody>
              <a:bodyPr/>
              <a:lstStyle/>
              <a:p>
                <a:endParaRPr lang="en-GB"/>
              </a:p>
            </p:txBody>
          </p:sp>
          <p:sp>
            <p:nvSpPr>
              <p:cNvPr id="27924" name="Line 1078"/>
              <p:cNvSpPr>
                <a:spLocks noChangeShapeType="1"/>
              </p:cNvSpPr>
              <p:nvPr/>
            </p:nvSpPr>
            <p:spPr bwMode="auto">
              <a:xfrm>
                <a:off x="3725" y="3564"/>
                <a:ext cx="1" cy="28"/>
              </a:xfrm>
              <a:prstGeom prst="line">
                <a:avLst/>
              </a:prstGeom>
              <a:noFill/>
              <a:ln w="7938">
                <a:solidFill>
                  <a:srgbClr val="800080"/>
                </a:solidFill>
                <a:round/>
                <a:headEnd/>
                <a:tailEnd/>
              </a:ln>
            </p:spPr>
            <p:txBody>
              <a:bodyPr/>
              <a:lstStyle/>
              <a:p>
                <a:endParaRPr lang="en-GB"/>
              </a:p>
            </p:txBody>
          </p:sp>
          <p:sp>
            <p:nvSpPr>
              <p:cNvPr id="27925" name="Rectangle 1079"/>
              <p:cNvSpPr>
                <a:spLocks noChangeArrowheads="1"/>
              </p:cNvSpPr>
              <p:nvPr/>
            </p:nvSpPr>
            <p:spPr bwMode="auto">
              <a:xfrm>
                <a:off x="3741" y="3541"/>
                <a:ext cx="71" cy="74"/>
              </a:xfrm>
              <a:prstGeom prst="rect">
                <a:avLst/>
              </a:prstGeom>
              <a:noFill/>
              <a:ln w="9525">
                <a:noFill/>
                <a:miter lim="800000"/>
                <a:headEnd/>
                <a:tailEnd/>
              </a:ln>
            </p:spPr>
            <p:txBody>
              <a:bodyPr/>
              <a:lstStyle/>
              <a:p>
                <a:endParaRPr lang="en-US"/>
              </a:p>
            </p:txBody>
          </p:sp>
          <p:sp>
            <p:nvSpPr>
              <p:cNvPr id="27926" name="Line 1080"/>
              <p:cNvSpPr>
                <a:spLocks noChangeShapeType="1"/>
              </p:cNvSpPr>
              <p:nvPr/>
            </p:nvSpPr>
            <p:spPr bwMode="auto">
              <a:xfrm flipH="1" flipV="1">
                <a:off x="3746" y="3546"/>
                <a:ext cx="28" cy="29"/>
              </a:xfrm>
              <a:prstGeom prst="line">
                <a:avLst/>
              </a:prstGeom>
              <a:noFill/>
              <a:ln w="7938">
                <a:solidFill>
                  <a:srgbClr val="800080"/>
                </a:solidFill>
                <a:round/>
                <a:headEnd/>
                <a:tailEnd/>
              </a:ln>
            </p:spPr>
            <p:txBody>
              <a:bodyPr/>
              <a:lstStyle/>
              <a:p>
                <a:endParaRPr lang="en-GB"/>
              </a:p>
            </p:txBody>
          </p:sp>
          <p:sp>
            <p:nvSpPr>
              <p:cNvPr id="27927" name="Line 1081"/>
              <p:cNvSpPr>
                <a:spLocks noChangeShapeType="1"/>
              </p:cNvSpPr>
              <p:nvPr/>
            </p:nvSpPr>
            <p:spPr bwMode="auto">
              <a:xfrm>
                <a:off x="3774" y="3575"/>
                <a:ext cx="27" cy="29"/>
              </a:xfrm>
              <a:prstGeom prst="line">
                <a:avLst/>
              </a:prstGeom>
              <a:noFill/>
              <a:ln w="7938">
                <a:solidFill>
                  <a:srgbClr val="800080"/>
                </a:solidFill>
                <a:round/>
                <a:headEnd/>
                <a:tailEnd/>
              </a:ln>
            </p:spPr>
            <p:txBody>
              <a:bodyPr/>
              <a:lstStyle/>
              <a:p>
                <a:endParaRPr lang="en-GB"/>
              </a:p>
            </p:txBody>
          </p:sp>
          <p:sp>
            <p:nvSpPr>
              <p:cNvPr id="27928" name="Line 1082"/>
              <p:cNvSpPr>
                <a:spLocks noChangeShapeType="1"/>
              </p:cNvSpPr>
              <p:nvPr/>
            </p:nvSpPr>
            <p:spPr bwMode="auto">
              <a:xfrm flipH="1">
                <a:off x="3746" y="3575"/>
                <a:ext cx="28" cy="29"/>
              </a:xfrm>
              <a:prstGeom prst="line">
                <a:avLst/>
              </a:prstGeom>
              <a:noFill/>
              <a:ln w="7938">
                <a:solidFill>
                  <a:srgbClr val="800080"/>
                </a:solidFill>
                <a:round/>
                <a:headEnd/>
                <a:tailEnd/>
              </a:ln>
            </p:spPr>
            <p:txBody>
              <a:bodyPr/>
              <a:lstStyle/>
              <a:p>
                <a:endParaRPr lang="en-GB"/>
              </a:p>
            </p:txBody>
          </p:sp>
          <p:sp>
            <p:nvSpPr>
              <p:cNvPr id="27929" name="Line 1083"/>
              <p:cNvSpPr>
                <a:spLocks noChangeShapeType="1"/>
              </p:cNvSpPr>
              <p:nvPr/>
            </p:nvSpPr>
            <p:spPr bwMode="auto">
              <a:xfrm flipV="1">
                <a:off x="3774" y="3546"/>
                <a:ext cx="27" cy="29"/>
              </a:xfrm>
              <a:prstGeom prst="line">
                <a:avLst/>
              </a:prstGeom>
              <a:noFill/>
              <a:ln w="7938">
                <a:solidFill>
                  <a:srgbClr val="800080"/>
                </a:solidFill>
                <a:round/>
                <a:headEnd/>
                <a:tailEnd/>
              </a:ln>
            </p:spPr>
            <p:txBody>
              <a:bodyPr/>
              <a:lstStyle/>
              <a:p>
                <a:endParaRPr lang="en-GB"/>
              </a:p>
            </p:txBody>
          </p:sp>
          <p:sp>
            <p:nvSpPr>
              <p:cNvPr id="27930" name="Line 1084"/>
              <p:cNvSpPr>
                <a:spLocks noChangeShapeType="1"/>
              </p:cNvSpPr>
              <p:nvPr/>
            </p:nvSpPr>
            <p:spPr bwMode="auto">
              <a:xfrm flipV="1">
                <a:off x="3774" y="3546"/>
                <a:ext cx="1" cy="29"/>
              </a:xfrm>
              <a:prstGeom prst="line">
                <a:avLst/>
              </a:prstGeom>
              <a:noFill/>
              <a:ln w="7938">
                <a:solidFill>
                  <a:srgbClr val="800080"/>
                </a:solidFill>
                <a:round/>
                <a:headEnd/>
                <a:tailEnd/>
              </a:ln>
            </p:spPr>
            <p:txBody>
              <a:bodyPr/>
              <a:lstStyle/>
              <a:p>
                <a:endParaRPr lang="en-GB"/>
              </a:p>
            </p:txBody>
          </p:sp>
          <p:sp>
            <p:nvSpPr>
              <p:cNvPr id="27931" name="Line 1085"/>
              <p:cNvSpPr>
                <a:spLocks noChangeShapeType="1"/>
              </p:cNvSpPr>
              <p:nvPr/>
            </p:nvSpPr>
            <p:spPr bwMode="auto">
              <a:xfrm>
                <a:off x="3774" y="3575"/>
                <a:ext cx="1" cy="29"/>
              </a:xfrm>
              <a:prstGeom prst="line">
                <a:avLst/>
              </a:prstGeom>
              <a:noFill/>
              <a:ln w="7938">
                <a:solidFill>
                  <a:srgbClr val="800080"/>
                </a:solidFill>
                <a:round/>
                <a:headEnd/>
                <a:tailEnd/>
              </a:ln>
            </p:spPr>
            <p:txBody>
              <a:bodyPr/>
              <a:lstStyle/>
              <a:p>
                <a:endParaRPr lang="en-GB"/>
              </a:p>
            </p:txBody>
          </p:sp>
          <p:sp>
            <p:nvSpPr>
              <p:cNvPr id="27932" name="Rectangle 1086"/>
              <p:cNvSpPr>
                <a:spLocks noChangeArrowheads="1"/>
              </p:cNvSpPr>
              <p:nvPr/>
            </p:nvSpPr>
            <p:spPr bwMode="auto">
              <a:xfrm>
                <a:off x="3795" y="3546"/>
                <a:ext cx="71" cy="75"/>
              </a:xfrm>
              <a:prstGeom prst="rect">
                <a:avLst/>
              </a:prstGeom>
              <a:noFill/>
              <a:ln w="9525">
                <a:noFill/>
                <a:miter lim="800000"/>
                <a:headEnd/>
                <a:tailEnd/>
              </a:ln>
            </p:spPr>
            <p:txBody>
              <a:bodyPr/>
              <a:lstStyle/>
              <a:p>
                <a:endParaRPr lang="en-US"/>
              </a:p>
            </p:txBody>
          </p:sp>
          <p:sp>
            <p:nvSpPr>
              <p:cNvPr id="27933" name="Line 1087"/>
              <p:cNvSpPr>
                <a:spLocks noChangeShapeType="1"/>
              </p:cNvSpPr>
              <p:nvPr/>
            </p:nvSpPr>
            <p:spPr bwMode="auto">
              <a:xfrm flipH="1" flipV="1">
                <a:off x="3801" y="3552"/>
                <a:ext cx="27" cy="29"/>
              </a:xfrm>
              <a:prstGeom prst="line">
                <a:avLst/>
              </a:prstGeom>
              <a:noFill/>
              <a:ln w="7938">
                <a:solidFill>
                  <a:srgbClr val="800080"/>
                </a:solidFill>
                <a:round/>
                <a:headEnd/>
                <a:tailEnd/>
              </a:ln>
            </p:spPr>
            <p:txBody>
              <a:bodyPr/>
              <a:lstStyle/>
              <a:p>
                <a:endParaRPr lang="en-GB"/>
              </a:p>
            </p:txBody>
          </p:sp>
          <p:sp>
            <p:nvSpPr>
              <p:cNvPr id="27934" name="Line 1088"/>
              <p:cNvSpPr>
                <a:spLocks noChangeShapeType="1"/>
              </p:cNvSpPr>
              <p:nvPr/>
            </p:nvSpPr>
            <p:spPr bwMode="auto">
              <a:xfrm>
                <a:off x="3828" y="3581"/>
                <a:ext cx="27" cy="29"/>
              </a:xfrm>
              <a:prstGeom prst="line">
                <a:avLst/>
              </a:prstGeom>
              <a:noFill/>
              <a:ln w="7938">
                <a:solidFill>
                  <a:srgbClr val="800080"/>
                </a:solidFill>
                <a:round/>
                <a:headEnd/>
                <a:tailEnd/>
              </a:ln>
            </p:spPr>
            <p:txBody>
              <a:bodyPr/>
              <a:lstStyle/>
              <a:p>
                <a:endParaRPr lang="en-GB"/>
              </a:p>
            </p:txBody>
          </p:sp>
          <p:sp>
            <p:nvSpPr>
              <p:cNvPr id="27935" name="Line 1089"/>
              <p:cNvSpPr>
                <a:spLocks noChangeShapeType="1"/>
              </p:cNvSpPr>
              <p:nvPr/>
            </p:nvSpPr>
            <p:spPr bwMode="auto">
              <a:xfrm flipH="1">
                <a:off x="3801" y="3581"/>
                <a:ext cx="27" cy="29"/>
              </a:xfrm>
              <a:prstGeom prst="line">
                <a:avLst/>
              </a:prstGeom>
              <a:noFill/>
              <a:ln w="7938">
                <a:solidFill>
                  <a:srgbClr val="800080"/>
                </a:solidFill>
                <a:round/>
                <a:headEnd/>
                <a:tailEnd/>
              </a:ln>
            </p:spPr>
            <p:txBody>
              <a:bodyPr/>
              <a:lstStyle/>
              <a:p>
                <a:endParaRPr lang="en-GB"/>
              </a:p>
            </p:txBody>
          </p:sp>
          <p:sp>
            <p:nvSpPr>
              <p:cNvPr id="27936" name="Line 1090"/>
              <p:cNvSpPr>
                <a:spLocks noChangeShapeType="1"/>
              </p:cNvSpPr>
              <p:nvPr/>
            </p:nvSpPr>
            <p:spPr bwMode="auto">
              <a:xfrm flipV="1">
                <a:off x="3828" y="3552"/>
                <a:ext cx="27" cy="29"/>
              </a:xfrm>
              <a:prstGeom prst="line">
                <a:avLst/>
              </a:prstGeom>
              <a:noFill/>
              <a:ln w="7938">
                <a:solidFill>
                  <a:srgbClr val="800080"/>
                </a:solidFill>
                <a:round/>
                <a:headEnd/>
                <a:tailEnd/>
              </a:ln>
            </p:spPr>
            <p:txBody>
              <a:bodyPr/>
              <a:lstStyle/>
              <a:p>
                <a:endParaRPr lang="en-GB"/>
              </a:p>
            </p:txBody>
          </p:sp>
          <p:sp>
            <p:nvSpPr>
              <p:cNvPr id="27937" name="Line 1091"/>
              <p:cNvSpPr>
                <a:spLocks noChangeShapeType="1"/>
              </p:cNvSpPr>
              <p:nvPr/>
            </p:nvSpPr>
            <p:spPr bwMode="auto">
              <a:xfrm flipV="1">
                <a:off x="3828" y="3552"/>
                <a:ext cx="1" cy="29"/>
              </a:xfrm>
              <a:prstGeom prst="line">
                <a:avLst/>
              </a:prstGeom>
              <a:noFill/>
              <a:ln w="7938">
                <a:solidFill>
                  <a:srgbClr val="800080"/>
                </a:solidFill>
                <a:round/>
                <a:headEnd/>
                <a:tailEnd/>
              </a:ln>
            </p:spPr>
            <p:txBody>
              <a:bodyPr/>
              <a:lstStyle/>
              <a:p>
                <a:endParaRPr lang="en-GB"/>
              </a:p>
            </p:txBody>
          </p:sp>
          <p:sp>
            <p:nvSpPr>
              <p:cNvPr id="27938" name="Line 1092"/>
              <p:cNvSpPr>
                <a:spLocks noChangeShapeType="1"/>
              </p:cNvSpPr>
              <p:nvPr/>
            </p:nvSpPr>
            <p:spPr bwMode="auto">
              <a:xfrm>
                <a:off x="3828" y="3581"/>
                <a:ext cx="1" cy="29"/>
              </a:xfrm>
              <a:prstGeom prst="line">
                <a:avLst/>
              </a:prstGeom>
              <a:noFill/>
              <a:ln w="7938">
                <a:solidFill>
                  <a:srgbClr val="800080"/>
                </a:solidFill>
                <a:round/>
                <a:headEnd/>
                <a:tailEnd/>
              </a:ln>
            </p:spPr>
            <p:txBody>
              <a:bodyPr/>
              <a:lstStyle/>
              <a:p>
                <a:endParaRPr lang="en-GB"/>
              </a:p>
            </p:txBody>
          </p:sp>
          <p:sp>
            <p:nvSpPr>
              <p:cNvPr id="27939" name="Rectangle 1093"/>
              <p:cNvSpPr>
                <a:spLocks noChangeArrowheads="1"/>
              </p:cNvSpPr>
              <p:nvPr/>
            </p:nvSpPr>
            <p:spPr bwMode="auto">
              <a:xfrm>
                <a:off x="3850" y="3552"/>
                <a:ext cx="71" cy="75"/>
              </a:xfrm>
              <a:prstGeom prst="rect">
                <a:avLst/>
              </a:prstGeom>
              <a:noFill/>
              <a:ln w="9525">
                <a:noFill/>
                <a:miter lim="800000"/>
                <a:headEnd/>
                <a:tailEnd/>
              </a:ln>
            </p:spPr>
            <p:txBody>
              <a:bodyPr/>
              <a:lstStyle/>
              <a:p>
                <a:endParaRPr lang="en-US"/>
              </a:p>
            </p:txBody>
          </p:sp>
          <p:sp>
            <p:nvSpPr>
              <p:cNvPr id="27940" name="Line 1094"/>
              <p:cNvSpPr>
                <a:spLocks noChangeShapeType="1"/>
              </p:cNvSpPr>
              <p:nvPr/>
            </p:nvSpPr>
            <p:spPr bwMode="auto">
              <a:xfrm flipH="1" flipV="1">
                <a:off x="3855" y="3558"/>
                <a:ext cx="28" cy="29"/>
              </a:xfrm>
              <a:prstGeom prst="line">
                <a:avLst/>
              </a:prstGeom>
              <a:noFill/>
              <a:ln w="7938">
                <a:solidFill>
                  <a:srgbClr val="800080"/>
                </a:solidFill>
                <a:round/>
                <a:headEnd/>
                <a:tailEnd/>
              </a:ln>
            </p:spPr>
            <p:txBody>
              <a:bodyPr/>
              <a:lstStyle/>
              <a:p>
                <a:endParaRPr lang="en-GB"/>
              </a:p>
            </p:txBody>
          </p:sp>
          <p:sp>
            <p:nvSpPr>
              <p:cNvPr id="27941" name="Line 1095"/>
              <p:cNvSpPr>
                <a:spLocks noChangeShapeType="1"/>
              </p:cNvSpPr>
              <p:nvPr/>
            </p:nvSpPr>
            <p:spPr bwMode="auto">
              <a:xfrm>
                <a:off x="3883" y="3587"/>
                <a:ext cx="27" cy="28"/>
              </a:xfrm>
              <a:prstGeom prst="line">
                <a:avLst/>
              </a:prstGeom>
              <a:noFill/>
              <a:ln w="7938">
                <a:solidFill>
                  <a:srgbClr val="800080"/>
                </a:solidFill>
                <a:round/>
                <a:headEnd/>
                <a:tailEnd/>
              </a:ln>
            </p:spPr>
            <p:txBody>
              <a:bodyPr/>
              <a:lstStyle/>
              <a:p>
                <a:endParaRPr lang="en-GB"/>
              </a:p>
            </p:txBody>
          </p:sp>
          <p:sp>
            <p:nvSpPr>
              <p:cNvPr id="27942" name="Line 1096"/>
              <p:cNvSpPr>
                <a:spLocks noChangeShapeType="1"/>
              </p:cNvSpPr>
              <p:nvPr/>
            </p:nvSpPr>
            <p:spPr bwMode="auto">
              <a:xfrm flipH="1">
                <a:off x="3855" y="3587"/>
                <a:ext cx="28" cy="28"/>
              </a:xfrm>
              <a:prstGeom prst="line">
                <a:avLst/>
              </a:prstGeom>
              <a:noFill/>
              <a:ln w="7938">
                <a:solidFill>
                  <a:srgbClr val="800080"/>
                </a:solidFill>
                <a:round/>
                <a:headEnd/>
                <a:tailEnd/>
              </a:ln>
            </p:spPr>
            <p:txBody>
              <a:bodyPr/>
              <a:lstStyle/>
              <a:p>
                <a:endParaRPr lang="en-GB"/>
              </a:p>
            </p:txBody>
          </p:sp>
          <p:sp>
            <p:nvSpPr>
              <p:cNvPr id="27943" name="Line 1097"/>
              <p:cNvSpPr>
                <a:spLocks noChangeShapeType="1"/>
              </p:cNvSpPr>
              <p:nvPr/>
            </p:nvSpPr>
            <p:spPr bwMode="auto">
              <a:xfrm flipV="1">
                <a:off x="3883" y="3558"/>
                <a:ext cx="27" cy="29"/>
              </a:xfrm>
              <a:prstGeom prst="line">
                <a:avLst/>
              </a:prstGeom>
              <a:noFill/>
              <a:ln w="7938">
                <a:solidFill>
                  <a:srgbClr val="800080"/>
                </a:solidFill>
                <a:round/>
                <a:headEnd/>
                <a:tailEnd/>
              </a:ln>
            </p:spPr>
            <p:txBody>
              <a:bodyPr/>
              <a:lstStyle/>
              <a:p>
                <a:endParaRPr lang="en-GB"/>
              </a:p>
            </p:txBody>
          </p:sp>
          <p:sp>
            <p:nvSpPr>
              <p:cNvPr id="27944" name="Line 1098"/>
              <p:cNvSpPr>
                <a:spLocks noChangeShapeType="1"/>
              </p:cNvSpPr>
              <p:nvPr/>
            </p:nvSpPr>
            <p:spPr bwMode="auto">
              <a:xfrm flipV="1">
                <a:off x="3883" y="3558"/>
                <a:ext cx="1" cy="29"/>
              </a:xfrm>
              <a:prstGeom prst="line">
                <a:avLst/>
              </a:prstGeom>
              <a:noFill/>
              <a:ln w="7938">
                <a:solidFill>
                  <a:srgbClr val="800080"/>
                </a:solidFill>
                <a:round/>
                <a:headEnd/>
                <a:tailEnd/>
              </a:ln>
            </p:spPr>
            <p:txBody>
              <a:bodyPr/>
              <a:lstStyle/>
              <a:p>
                <a:endParaRPr lang="en-GB"/>
              </a:p>
            </p:txBody>
          </p:sp>
          <p:sp>
            <p:nvSpPr>
              <p:cNvPr id="27945" name="Line 1099"/>
              <p:cNvSpPr>
                <a:spLocks noChangeShapeType="1"/>
              </p:cNvSpPr>
              <p:nvPr/>
            </p:nvSpPr>
            <p:spPr bwMode="auto">
              <a:xfrm>
                <a:off x="3883" y="3587"/>
                <a:ext cx="1" cy="28"/>
              </a:xfrm>
              <a:prstGeom prst="line">
                <a:avLst/>
              </a:prstGeom>
              <a:noFill/>
              <a:ln w="7938">
                <a:solidFill>
                  <a:srgbClr val="800080"/>
                </a:solidFill>
                <a:round/>
                <a:headEnd/>
                <a:tailEnd/>
              </a:ln>
            </p:spPr>
            <p:txBody>
              <a:bodyPr/>
              <a:lstStyle/>
              <a:p>
                <a:endParaRPr lang="en-GB"/>
              </a:p>
            </p:txBody>
          </p:sp>
          <p:sp>
            <p:nvSpPr>
              <p:cNvPr id="27946" name="Rectangle 1100"/>
              <p:cNvSpPr>
                <a:spLocks noChangeArrowheads="1"/>
              </p:cNvSpPr>
              <p:nvPr/>
            </p:nvSpPr>
            <p:spPr bwMode="auto">
              <a:xfrm>
                <a:off x="3899" y="3558"/>
                <a:ext cx="71" cy="75"/>
              </a:xfrm>
              <a:prstGeom prst="rect">
                <a:avLst/>
              </a:prstGeom>
              <a:noFill/>
              <a:ln w="9525">
                <a:noFill/>
                <a:miter lim="800000"/>
                <a:headEnd/>
                <a:tailEnd/>
              </a:ln>
            </p:spPr>
            <p:txBody>
              <a:bodyPr/>
              <a:lstStyle/>
              <a:p>
                <a:endParaRPr lang="en-US"/>
              </a:p>
            </p:txBody>
          </p:sp>
          <p:sp>
            <p:nvSpPr>
              <p:cNvPr id="27947" name="Line 1101"/>
              <p:cNvSpPr>
                <a:spLocks noChangeShapeType="1"/>
              </p:cNvSpPr>
              <p:nvPr/>
            </p:nvSpPr>
            <p:spPr bwMode="auto">
              <a:xfrm flipH="1" flipV="1">
                <a:off x="3904" y="3564"/>
                <a:ext cx="28" cy="28"/>
              </a:xfrm>
              <a:prstGeom prst="line">
                <a:avLst/>
              </a:prstGeom>
              <a:noFill/>
              <a:ln w="7938">
                <a:solidFill>
                  <a:srgbClr val="800080"/>
                </a:solidFill>
                <a:round/>
                <a:headEnd/>
                <a:tailEnd/>
              </a:ln>
            </p:spPr>
            <p:txBody>
              <a:bodyPr/>
              <a:lstStyle/>
              <a:p>
                <a:endParaRPr lang="en-GB"/>
              </a:p>
            </p:txBody>
          </p:sp>
          <p:sp>
            <p:nvSpPr>
              <p:cNvPr id="27948" name="Line 1102"/>
              <p:cNvSpPr>
                <a:spLocks noChangeShapeType="1"/>
              </p:cNvSpPr>
              <p:nvPr/>
            </p:nvSpPr>
            <p:spPr bwMode="auto">
              <a:xfrm>
                <a:off x="3932" y="3592"/>
                <a:ext cx="27" cy="29"/>
              </a:xfrm>
              <a:prstGeom prst="line">
                <a:avLst/>
              </a:prstGeom>
              <a:noFill/>
              <a:ln w="7938">
                <a:solidFill>
                  <a:srgbClr val="800080"/>
                </a:solidFill>
                <a:round/>
                <a:headEnd/>
                <a:tailEnd/>
              </a:ln>
            </p:spPr>
            <p:txBody>
              <a:bodyPr/>
              <a:lstStyle/>
              <a:p>
                <a:endParaRPr lang="en-GB"/>
              </a:p>
            </p:txBody>
          </p:sp>
          <p:sp>
            <p:nvSpPr>
              <p:cNvPr id="27949" name="Line 1103"/>
              <p:cNvSpPr>
                <a:spLocks noChangeShapeType="1"/>
              </p:cNvSpPr>
              <p:nvPr/>
            </p:nvSpPr>
            <p:spPr bwMode="auto">
              <a:xfrm flipH="1">
                <a:off x="3904" y="3592"/>
                <a:ext cx="28" cy="29"/>
              </a:xfrm>
              <a:prstGeom prst="line">
                <a:avLst/>
              </a:prstGeom>
              <a:noFill/>
              <a:ln w="7938">
                <a:solidFill>
                  <a:srgbClr val="800080"/>
                </a:solidFill>
                <a:round/>
                <a:headEnd/>
                <a:tailEnd/>
              </a:ln>
            </p:spPr>
            <p:txBody>
              <a:bodyPr/>
              <a:lstStyle/>
              <a:p>
                <a:endParaRPr lang="en-GB"/>
              </a:p>
            </p:txBody>
          </p:sp>
          <p:sp>
            <p:nvSpPr>
              <p:cNvPr id="27950" name="Line 1104"/>
              <p:cNvSpPr>
                <a:spLocks noChangeShapeType="1"/>
              </p:cNvSpPr>
              <p:nvPr/>
            </p:nvSpPr>
            <p:spPr bwMode="auto">
              <a:xfrm flipV="1">
                <a:off x="3932" y="3564"/>
                <a:ext cx="27" cy="28"/>
              </a:xfrm>
              <a:prstGeom prst="line">
                <a:avLst/>
              </a:prstGeom>
              <a:noFill/>
              <a:ln w="7938">
                <a:solidFill>
                  <a:srgbClr val="800080"/>
                </a:solidFill>
                <a:round/>
                <a:headEnd/>
                <a:tailEnd/>
              </a:ln>
            </p:spPr>
            <p:txBody>
              <a:bodyPr/>
              <a:lstStyle/>
              <a:p>
                <a:endParaRPr lang="en-GB"/>
              </a:p>
            </p:txBody>
          </p:sp>
          <p:sp>
            <p:nvSpPr>
              <p:cNvPr id="27951" name="Line 1105"/>
              <p:cNvSpPr>
                <a:spLocks noChangeShapeType="1"/>
              </p:cNvSpPr>
              <p:nvPr/>
            </p:nvSpPr>
            <p:spPr bwMode="auto">
              <a:xfrm flipV="1">
                <a:off x="3932" y="3564"/>
                <a:ext cx="1" cy="28"/>
              </a:xfrm>
              <a:prstGeom prst="line">
                <a:avLst/>
              </a:prstGeom>
              <a:noFill/>
              <a:ln w="7938">
                <a:solidFill>
                  <a:srgbClr val="800080"/>
                </a:solidFill>
                <a:round/>
                <a:headEnd/>
                <a:tailEnd/>
              </a:ln>
            </p:spPr>
            <p:txBody>
              <a:bodyPr/>
              <a:lstStyle/>
              <a:p>
                <a:endParaRPr lang="en-GB"/>
              </a:p>
            </p:txBody>
          </p:sp>
          <p:sp>
            <p:nvSpPr>
              <p:cNvPr id="27952" name="Line 1106"/>
              <p:cNvSpPr>
                <a:spLocks noChangeShapeType="1"/>
              </p:cNvSpPr>
              <p:nvPr/>
            </p:nvSpPr>
            <p:spPr bwMode="auto">
              <a:xfrm>
                <a:off x="3932" y="3592"/>
                <a:ext cx="1" cy="29"/>
              </a:xfrm>
              <a:prstGeom prst="line">
                <a:avLst/>
              </a:prstGeom>
              <a:noFill/>
              <a:ln w="7938">
                <a:solidFill>
                  <a:srgbClr val="800080"/>
                </a:solidFill>
                <a:round/>
                <a:headEnd/>
                <a:tailEnd/>
              </a:ln>
            </p:spPr>
            <p:txBody>
              <a:bodyPr/>
              <a:lstStyle/>
              <a:p>
                <a:endParaRPr lang="en-GB"/>
              </a:p>
            </p:txBody>
          </p:sp>
          <p:sp>
            <p:nvSpPr>
              <p:cNvPr id="27953" name="Rectangle 1107"/>
              <p:cNvSpPr>
                <a:spLocks noChangeArrowheads="1"/>
              </p:cNvSpPr>
              <p:nvPr/>
            </p:nvSpPr>
            <p:spPr bwMode="auto">
              <a:xfrm>
                <a:off x="3953" y="3564"/>
                <a:ext cx="71" cy="74"/>
              </a:xfrm>
              <a:prstGeom prst="rect">
                <a:avLst/>
              </a:prstGeom>
              <a:noFill/>
              <a:ln w="9525">
                <a:noFill/>
                <a:miter lim="800000"/>
                <a:headEnd/>
                <a:tailEnd/>
              </a:ln>
            </p:spPr>
            <p:txBody>
              <a:bodyPr/>
              <a:lstStyle/>
              <a:p>
                <a:endParaRPr lang="en-US"/>
              </a:p>
            </p:txBody>
          </p:sp>
          <p:sp>
            <p:nvSpPr>
              <p:cNvPr id="27954" name="Line 1108"/>
              <p:cNvSpPr>
                <a:spLocks noChangeShapeType="1"/>
              </p:cNvSpPr>
              <p:nvPr/>
            </p:nvSpPr>
            <p:spPr bwMode="auto">
              <a:xfrm flipH="1" flipV="1">
                <a:off x="3959" y="3569"/>
                <a:ext cx="27" cy="29"/>
              </a:xfrm>
              <a:prstGeom prst="line">
                <a:avLst/>
              </a:prstGeom>
              <a:noFill/>
              <a:ln w="7938">
                <a:solidFill>
                  <a:srgbClr val="800080"/>
                </a:solidFill>
                <a:round/>
                <a:headEnd/>
                <a:tailEnd/>
              </a:ln>
            </p:spPr>
            <p:txBody>
              <a:bodyPr/>
              <a:lstStyle/>
              <a:p>
                <a:endParaRPr lang="en-GB"/>
              </a:p>
            </p:txBody>
          </p:sp>
          <p:sp>
            <p:nvSpPr>
              <p:cNvPr id="27955" name="Line 1109"/>
              <p:cNvSpPr>
                <a:spLocks noChangeShapeType="1"/>
              </p:cNvSpPr>
              <p:nvPr/>
            </p:nvSpPr>
            <p:spPr bwMode="auto">
              <a:xfrm>
                <a:off x="3986" y="3598"/>
                <a:ext cx="27" cy="29"/>
              </a:xfrm>
              <a:prstGeom prst="line">
                <a:avLst/>
              </a:prstGeom>
              <a:noFill/>
              <a:ln w="7938">
                <a:solidFill>
                  <a:srgbClr val="800080"/>
                </a:solidFill>
                <a:round/>
                <a:headEnd/>
                <a:tailEnd/>
              </a:ln>
            </p:spPr>
            <p:txBody>
              <a:bodyPr/>
              <a:lstStyle/>
              <a:p>
                <a:endParaRPr lang="en-GB"/>
              </a:p>
            </p:txBody>
          </p:sp>
          <p:sp>
            <p:nvSpPr>
              <p:cNvPr id="27956" name="Line 1110"/>
              <p:cNvSpPr>
                <a:spLocks noChangeShapeType="1"/>
              </p:cNvSpPr>
              <p:nvPr/>
            </p:nvSpPr>
            <p:spPr bwMode="auto">
              <a:xfrm flipH="1">
                <a:off x="3959" y="3598"/>
                <a:ext cx="27" cy="29"/>
              </a:xfrm>
              <a:prstGeom prst="line">
                <a:avLst/>
              </a:prstGeom>
              <a:noFill/>
              <a:ln w="7938">
                <a:solidFill>
                  <a:srgbClr val="800080"/>
                </a:solidFill>
                <a:round/>
                <a:headEnd/>
                <a:tailEnd/>
              </a:ln>
            </p:spPr>
            <p:txBody>
              <a:bodyPr/>
              <a:lstStyle/>
              <a:p>
                <a:endParaRPr lang="en-GB"/>
              </a:p>
            </p:txBody>
          </p:sp>
          <p:sp>
            <p:nvSpPr>
              <p:cNvPr id="27957" name="Line 1111"/>
              <p:cNvSpPr>
                <a:spLocks noChangeShapeType="1"/>
              </p:cNvSpPr>
              <p:nvPr/>
            </p:nvSpPr>
            <p:spPr bwMode="auto">
              <a:xfrm flipV="1">
                <a:off x="3986" y="3569"/>
                <a:ext cx="27" cy="29"/>
              </a:xfrm>
              <a:prstGeom prst="line">
                <a:avLst/>
              </a:prstGeom>
              <a:noFill/>
              <a:ln w="7938">
                <a:solidFill>
                  <a:srgbClr val="800080"/>
                </a:solidFill>
                <a:round/>
                <a:headEnd/>
                <a:tailEnd/>
              </a:ln>
            </p:spPr>
            <p:txBody>
              <a:bodyPr/>
              <a:lstStyle/>
              <a:p>
                <a:endParaRPr lang="en-GB"/>
              </a:p>
            </p:txBody>
          </p:sp>
          <p:sp>
            <p:nvSpPr>
              <p:cNvPr id="27958" name="Line 1112"/>
              <p:cNvSpPr>
                <a:spLocks noChangeShapeType="1"/>
              </p:cNvSpPr>
              <p:nvPr/>
            </p:nvSpPr>
            <p:spPr bwMode="auto">
              <a:xfrm flipV="1">
                <a:off x="3986" y="3569"/>
                <a:ext cx="1" cy="29"/>
              </a:xfrm>
              <a:prstGeom prst="line">
                <a:avLst/>
              </a:prstGeom>
              <a:noFill/>
              <a:ln w="7938">
                <a:solidFill>
                  <a:srgbClr val="800080"/>
                </a:solidFill>
                <a:round/>
                <a:headEnd/>
                <a:tailEnd/>
              </a:ln>
            </p:spPr>
            <p:txBody>
              <a:bodyPr/>
              <a:lstStyle/>
              <a:p>
                <a:endParaRPr lang="en-GB"/>
              </a:p>
            </p:txBody>
          </p:sp>
          <p:sp>
            <p:nvSpPr>
              <p:cNvPr id="27959" name="Line 1113"/>
              <p:cNvSpPr>
                <a:spLocks noChangeShapeType="1"/>
              </p:cNvSpPr>
              <p:nvPr/>
            </p:nvSpPr>
            <p:spPr bwMode="auto">
              <a:xfrm>
                <a:off x="3986" y="3598"/>
                <a:ext cx="1" cy="29"/>
              </a:xfrm>
              <a:prstGeom prst="line">
                <a:avLst/>
              </a:prstGeom>
              <a:noFill/>
              <a:ln w="7938">
                <a:solidFill>
                  <a:srgbClr val="800080"/>
                </a:solidFill>
                <a:round/>
                <a:headEnd/>
                <a:tailEnd/>
              </a:ln>
            </p:spPr>
            <p:txBody>
              <a:bodyPr/>
              <a:lstStyle/>
              <a:p>
                <a:endParaRPr lang="en-GB"/>
              </a:p>
            </p:txBody>
          </p:sp>
          <p:sp>
            <p:nvSpPr>
              <p:cNvPr id="27960" name="Oval 1114"/>
              <p:cNvSpPr>
                <a:spLocks noChangeArrowheads="1"/>
              </p:cNvSpPr>
              <p:nvPr/>
            </p:nvSpPr>
            <p:spPr bwMode="auto">
              <a:xfrm>
                <a:off x="1330" y="3535"/>
                <a:ext cx="49" cy="52"/>
              </a:xfrm>
              <a:prstGeom prst="ellipse">
                <a:avLst/>
              </a:prstGeom>
              <a:solidFill>
                <a:srgbClr val="800000"/>
              </a:solidFill>
              <a:ln w="7938">
                <a:solidFill>
                  <a:srgbClr val="800000"/>
                </a:solidFill>
                <a:round/>
                <a:headEnd/>
                <a:tailEnd/>
              </a:ln>
            </p:spPr>
            <p:txBody>
              <a:bodyPr/>
              <a:lstStyle/>
              <a:p>
                <a:endParaRPr lang="en-US"/>
              </a:p>
            </p:txBody>
          </p:sp>
          <p:sp>
            <p:nvSpPr>
              <p:cNvPr id="27961" name="Oval 1115"/>
              <p:cNvSpPr>
                <a:spLocks noChangeArrowheads="1"/>
              </p:cNvSpPr>
              <p:nvPr/>
            </p:nvSpPr>
            <p:spPr bwMode="auto">
              <a:xfrm>
                <a:off x="1385" y="3529"/>
                <a:ext cx="49" cy="52"/>
              </a:xfrm>
              <a:prstGeom prst="ellipse">
                <a:avLst/>
              </a:prstGeom>
              <a:solidFill>
                <a:srgbClr val="800000"/>
              </a:solidFill>
              <a:ln w="7938">
                <a:solidFill>
                  <a:srgbClr val="800000"/>
                </a:solidFill>
                <a:round/>
                <a:headEnd/>
                <a:tailEnd/>
              </a:ln>
            </p:spPr>
            <p:txBody>
              <a:bodyPr/>
              <a:lstStyle/>
              <a:p>
                <a:endParaRPr lang="en-US"/>
              </a:p>
            </p:txBody>
          </p:sp>
          <p:sp>
            <p:nvSpPr>
              <p:cNvPr id="27962" name="Oval 1116"/>
              <p:cNvSpPr>
                <a:spLocks noChangeArrowheads="1"/>
              </p:cNvSpPr>
              <p:nvPr/>
            </p:nvSpPr>
            <p:spPr bwMode="auto">
              <a:xfrm>
                <a:off x="1434" y="3524"/>
                <a:ext cx="49" cy="51"/>
              </a:xfrm>
              <a:prstGeom prst="ellipse">
                <a:avLst/>
              </a:prstGeom>
              <a:solidFill>
                <a:srgbClr val="800000"/>
              </a:solidFill>
              <a:ln w="7938">
                <a:solidFill>
                  <a:srgbClr val="800000"/>
                </a:solidFill>
                <a:round/>
                <a:headEnd/>
                <a:tailEnd/>
              </a:ln>
            </p:spPr>
            <p:txBody>
              <a:bodyPr/>
              <a:lstStyle/>
              <a:p>
                <a:endParaRPr lang="en-US"/>
              </a:p>
            </p:txBody>
          </p:sp>
          <p:sp>
            <p:nvSpPr>
              <p:cNvPr id="27963" name="Oval 1117"/>
              <p:cNvSpPr>
                <a:spLocks noChangeArrowheads="1"/>
              </p:cNvSpPr>
              <p:nvPr/>
            </p:nvSpPr>
            <p:spPr bwMode="auto">
              <a:xfrm>
                <a:off x="1488" y="3518"/>
                <a:ext cx="49" cy="51"/>
              </a:xfrm>
              <a:prstGeom prst="ellipse">
                <a:avLst/>
              </a:prstGeom>
              <a:solidFill>
                <a:srgbClr val="800000"/>
              </a:solidFill>
              <a:ln w="7938">
                <a:solidFill>
                  <a:srgbClr val="800000"/>
                </a:solidFill>
                <a:round/>
                <a:headEnd/>
                <a:tailEnd/>
              </a:ln>
            </p:spPr>
            <p:txBody>
              <a:bodyPr/>
              <a:lstStyle/>
              <a:p>
                <a:endParaRPr lang="en-US"/>
              </a:p>
            </p:txBody>
          </p:sp>
          <p:sp>
            <p:nvSpPr>
              <p:cNvPr id="27964" name="Oval 1118"/>
              <p:cNvSpPr>
                <a:spLocks noChangeArrowheads="1"/>
              </p:cNvSpPr>
              <p:nvPr/>
            </p:nvSpPr>
            <p:spPr bwMode="auto">
              <a:xfrm>
                <a:off x="1543" y="3512"/>
                <a:ext cx="49" cy="52"/>
              </a:xfrm>
              <a:prstGeom prst="ellipse">
                <a:avLst/>
              </a:prstGeom>
              <a:solidFill>
                <a:srgbClr val="800000"/>
              </a:solidFill>
              <a:ln w="7938">
                <a:solidFill>
                  <a:srgbClr val="800000"/>
                </a:solidFill>
                <a:round/>
                <a:headEnd/>
                <a:tailEnd/>
              </a:ln>
            </p:spPr>
            <p:txBody>
              <a:bodyPr/>
              <a:lstStyle/>
              <a:p>
                <a:endParaRPr lang="en-US"/>
              </a:p>
            </p:txBody>
          </p:sp>
          <p:sp>
            <p:nvSpPr>
              <p:cNvPr id="27965" name="Oval 1119"/>
              <p:cNvSpPr>
                <a:spLocks noChangeArrowheads="1"/>
              </p:cNvSpPr>
              <p:nvPr/>
            </p:nvSpPr>
            <p:spPr bwMode="auto">
              <a:xfrm>
                <a:off x="1592" y="3501"/>
                <a:ext cx="49" cy="51"/>
              </a:xfrm>
              <a:prstGeom prst="ellipse">
                <a:avLst/>
              </a:prstGeom>
              <a:solidFill>
                <a:srgbClr val="800000"/>
              </a:solidFill>
              <a:ln w="7938">
                <a:solidFill>
                  <a:srgbClr val="800000"/>
                </a:solidFill>
                <a:round/>
                <a:headEnd/>
                <a:tailEnd/>
              </a:ln>
            </p:spPr>
            <p:txBody>
              <a:bodyPr/>
              <a:lstStyle/>
              <a:p>
                <a:endParaRPr lang="en-US"/>
              </a:p>
            </p:txBody>
          </p:sp>
          <p:sp>
            <p:nvSpPr>
              <p:cNvPr id="27966" name="Oval 1120"/>
              <p:cNvSpPr>
                <a:spLocks noChangeArrowheads="1"/>
              </p:cNvSpPr>
              <p:nvPr/>
            </p:nvSpPr>
            <p:spPr bwMode="auto">
              <a:xfrm>
                <a:off x="1646" y="3495"/>
                <a:ext cx="49" cy="51"/>
              </a:xfrm>
              <a:prstGeom prst="ellipse">
                <a:avLst/>
              </a:prstGeom>
              <a:solidFill>
                <a:srgbClr val="800000"/>
              </a:solidFill>
              <a:ln w="7938">
                <a:solidFill>
                  <a:srgbClr val="800000"/>
                </a:solidFill>
                <a:round/>
                <a:headEnd/>
                <a:tailEnd/>
              </a:ln>
            </p:spPr>
            <p:txBody>
              <a:bodyPr/>
              <a:lstStyle/>
              <a:p>
                <a:endParaRPr lang="en-US"/>
              </a:p>
            </p:txBody>
          </p:sp>
          <p:sp>
            <p:nvSpPr>
              <p:cNvPr id="27967" name="Oval 1121"/>
              <p:cNvSpPr>
                <a:spLocks noChangeArrowheads="1"/>
              </p:cNvSpPr>
              <p:nvPr/>
            </p:nvSpPr>
            <p:spPr bwMode="auto">
              <a:xfrm>
                <a:off x="1700" y="3489"/>
                <a:ext cx="49" cy="52"/>
              </a:xfrm>
              <a:prstGeom prst="ellipse">
                <a:avLst/>
              </a:prstGeom>
              <a:solidFill>
                <a:srgbClr val="800000"/>
              </a:solidFill>
              <a:ln w="7938">
                <a:solidFill>
                  <a:srgbClr val="800000"/>
                </a:solidFill>
                <a:round/>
                <a:headEnd/>
                <a:tailEnd/>
              </a:ln>
            </p:spPr>
            <p:txBody>
              <a:bodyPr/>
              <a:lstStyle/>
              <a:p>
                <a:endParaRPr lang="en-US"/>
              </a:p>
            </p:txBody>
          </p:sp>
          <p:sp>
            <p:nvSpPr>
              <p:cNvPr id="27968" name="Oval 1122"/>
              <p:cNvSpPr>
                <a:spLocks noChangeArrowheads="1"/>
              </p:cNvSpPr>
              <p:nvPr/>
            </p:nvSpPr>
            <p:spPr bwMode="auto">
              <a:xfrm>
                <a:off x="1749" y="3478"/>
                <a:ext cx="49" cy="51"/>
              </a:xfrm>
              <a:prstGeom prst="ellipse">
                <a:avLst/>
              </a:prstGeom>
              <a:solidFill>
                <a:srgbClr val="800000"/>
              </a:solidFill>
              <a:ln w="7938">
                <a:solidFill>
                  <a:srgbClr val="800000"/>
                </a:solidFill>
                <a:round/>
                <a:headEnd/>
                <a:tailEnd/>
              </a:ln>
            </p:spPr>
            <p:txBody>
              <a:bodyPr/>
              <a:lstStyle/>
              <a:p>
                <a:endParaRPr lang="en-US"/>
              </a:p>
            </p:txBody>
          </p:sp>
          <p:sp>
            <p:nvSpPr>
              <p:cNvPr id="27969" name="Oval 1123"/>
              <p:cNvSpPr>
                <a:spLocks noChangeArrowheads="1"/>
              </p:cNvSpPr>
              <p:nvPr/>
            </p:nvSpPr>
            <p:spPr bwMode="auto">
              <a:xfrm>
                <a:off x="1804" y="3472"/>
                <a:ext cx="49" cy="52"/>
              </a:xfrm>
              <a:prstGeom prst="ellipse">
                <a:avLst/>
              </a:prstGeom>
              <a:solidFill>
                <a:srgbClr val="800000"/>
              </a:solidFill>
              <a:ln w="7938">
                <a:solidFill>
                  <a:srgbClr val="800000"/>
                </a:solidFill>
                <a:round/>
                <a:headEnd/>
                <a:tailEnd/>
              </a:ln>
            </p:spPr>
            <p:txBody>
              <a:bodyPr/>
              <a:lstStyle/>
              <a:p>
                <a:endParaRPr lang="en-US"/>
              </a:p>
            </p:txBody>
          </p:sp>
          <p:sp>
            <p:nvSpPr>
              <p:cNvPr id="27970" name="Oval 1124"/>
              <p:cNvSpPr>
                <a:spLocks noChangeArrowheads="1"/>
              </p:cNvSpPr>
              <p:nvPr/>
            </p:nvSpPr>
            <p:spPr bwMode="auto">
              <a:xfrm>
                <a:off x="1858" y="3466"/>
                <a:ext cx="49" cy="52"/>
              </a:xfrm>
              <a:prstGeom prst="ellipse">
                <a:avLst/>
              </a:prstGeom>
              <a:solidFill>
                <a:srgbClr val="800000"/>
              </a:solidFill>
              <a:ln w="7938">
                <a:solidFill>
                  <a:srgbClr val="800000"/>
                </a:solidFill>
                <a:round/>
                <a:headEnd/>
                <a:tailEnd/>
              </a:ln>
            </p:spPr>
            <p:txBody>
              <a:bodyPr/>
              <a:lstStyle/>
              <a:p>
                <a:endParaRPr lang="en-US"/>
              </a:p>
            </p:txBody>
          </p:sp>
          <p:sp>
            <p:nvSpPr>
              <p:cNvPr id="27971" name="Oval 1125"/>
              <p:cNvSpPr>
                <a:spLocks noChangeArrowheads="1"/>
              </p:cNvSpPr>
              <p:nvPr/>
            </p:nvSpPr>
            <p:spPr bwMode="auto">
              <a:xfrm>
                <a:off x="1907" y="3455"/>
                <a:ext cx="49" cy="51"/>
              </a:xfrm>
              <a:prstGeom prst="ellipse">
                <a:avLst/>
              </a:prstGeom>
              <a:solidFill>
                <a:srgbClr val="800000"/>
              </a:solidFill>
              <a:ln w="7938">
                <a:solidFill>
                  <a:srgbClr val="800000"/>
                </a:solidFill>
                <a:round/>
                <a:headEnd/>
                <a:tailEnd/>
              </a:ln>
            </p:spPr>
            <p:txBody>
              <a:bodyPr/>
              <a:lstStyle/>
              <a:p>
                <a:endParaRPr lang="en-US"/>
              </a:p>
            </p:txBody>
          </p:sp>
          <p:sp>
            <p:nvSpPr>
              <p:cNvPr id="27972" name="Oval 1126"/>
              <p:cNvSpPr>
                <a:spLocks noChangeArrowheads="1"/>
              </p:cNvSpPr>
              <p:nvPr/>
            </p:nvSpPr>
            <p:spPr bwMode="auto">
              <a:xfrm>
                <a:off x="1962" y="3449"/>
                <a:ext cx="49" cy="52"/>
              </a:xfrm>
              <a:prstGeom prst="ellipse">
                <a:avLst/>
              </a:prstGeom>
              <a:solidFill>
                <a:srgbClr val="800000"/>
              </a:solidFill>
              <a:ln w="7938">
                <a:solidFill>
                  <a:srgbClr val="800000"/>
                </a:solidFill>
                <a:round/>
                <a:headEnd/>
                <a:tailEnd/>
              </a:ln>
            </p:spPr>
            <p:txBody>
              <a:bodyPr/>
              <a:lstStyle/>
              <a:p>
                <a:endParaRPr lang="en-US"/>
              </a:p>
            </p:txBody>
          </p:sp>
          <p:sp>
            <p:nvSpPr>
              <p:cNvPr id="27973" name="Oval 1127"/>
              <p:cNvSpPr>
                <a:spLocks noChangeArrowheads="1"/>
              </p:cNvSpPr>
              <p:nvPr/>
            </p:nvSpPr>
            <p:spPr bwMode="auto">
              <a:xfrm>
                <a:off x="2016" y="3443"/>
                <a:ext cx="49" cy="52"/>
              </a:xfrm>
              <a:prstGeom prst="ellipse">
                <a:avLst/>
              </a:prstGeom>
              <a:solidFill>
                <a:srgbClr val="800000"/>
              </a:solidFill>
              <a:ln w="7938">
                <a:solidFill>
                  <a:srgbClr val="800000"/>
                </a:solidFill>
                <a:round/>
                <a:headEnd/>
                <a:tailEnd/>
              </a:ln>
            </p:spPr>
            <p:txBody>
              <a:bodyPr/>
              <a:lstStyle/>
              <a:p>
                <a:endParaRPr lang="en-US"/>
              </a:p>
            </p:txBody>
          </p:sp>
          <p:sp>
            <p:nvSpPr>
              <p:cNvPr id="27974" name="Oval 1128"/>
              <p:cNvSpPr>
                <a:spLocks noChangeArrowheads="1"/>
              </p:cNvSpPr>
              <p:nvPr/>
            </p:nvSpPr>
            <p:spPr bwMode="auto">
              <a:xfrm>
                <a:off x="2065" y="3437"/>
                <a:ext cx="49" cy="52"/>
              </a:xfrm>
              <a:prstGeom prst="ellipse">
                <a:avLst/>
              </a:prstGeom>
              <a:solidFill>
                <a:srgbClr val="800000"/>
              </a:solidFill>
              <a:ln w="7938">
                <a:solidFill>
                  <a:srgbClr val="800000"/>
                </a:solidFill>
                <a:round/>
                <a:headEnd/>
                <a:tailEnd/>
              </a:ln>
            </p:spPr>
            <p:txBody>
              <a:bodyPr/>
              <a:lstStyle/>
              <a:p>
                <a:endParaRPr lang="en-US"/>
              </a:p>
            </p:txBody>
          </p:sp>
          <p:sp>
            <p:nvSpPr>
              <p:cNvPr id="27975" name="Oval 1129"/>
              <p:cNvSpPr>
                <a:spLocks noChangeArrowheads="1"/>
              </p:cNvSpPr>
              <p:nvPr/>
            </p:nvSpPr>
            <p:spPr bwMode="auto">
              <a:xfrm>
                <a:off x="2119" y="3426"/>
                <a:ext cx="49" cy="52"/>
              </a:xfrm>
              <a:prstGeom prst="ellipse">
                <a:avLst/>
              </a:prstGeom>
              <a:solidFill>
                <a:srgbClr val="800000"/>
              </a:solidFill>
              <a:ln w="7938">
                <a:solidFill>
                  <a:srgbClr val="800000"/>
                </a:solidFill>
                <a:round/>
                <a:headEnd/>
                <a:tailEnd/>
              </a:ln>
            </p:spPr>
            <p:txBody>
              <a:bodyPr/>
              <a:lstStyle/>
              <a:p>
                <a:endParaRPr lang="en-US"/>
              </a:p>
            </p:txBody>
          </p:sp>
          <p:sp>
            <p:nvSpPr>
              <p:cNvPr id="27976" name="Oval 1130"/>
              <p:cNvSpPr>
                <a:spLocks noChangeArrowheads="1"/>
              </p:cNvSpPr>
              <p:nvPr/>
            </p:nvSpPr>
            <p:spPr bwMode="auto">
              <a:xfrm>
                <a:off x="2174" y="3420"/>
                <a:ext cx="49" cy="52"/>
              </a:xfrm>
              <a:prstGeom prst="ellipse">
                <a:avLst/>
              </a:prstGeom>
              <a:solidFill>
                <a:srgbClr val="800000"/>
              </a:solidFill>
              <a:ln w="7938">
                <a:solidFill>
                  <a:srgbClr val="800000"/>
                </a:solidFill>
                <a:round/>
                <a:headEnd/>
                <a:tailEnd/>
              </a:ln>
            </p:spPr>
            <p:txBody>
              <a:bodyPr/>
              <a:lstStyle/>
              <a:p>
                <a:endParaRPr lang="en-US"/>
              </a:p>
            </p:txBody>
          </p:sp>
          <p:sp>
            <p:nvSpPr>
              <p:cNvPr id="27977" name="Oval 1131"/>
              <p:cNvSpPr>
                <a:spLocks noChangeArrowheads="1"/>
              </p:cNvSpPr>
              <p:nvPr/>
            </p:nvSpPr>
            <p:spPr bwMode="auto">
              <a:xfrm>
                <a:off x="2223" y="3414"/>
                <a:ext cx="49" cy="52"/>
              </a:xfrm>
              <a:prstGeom prst="ellipse">
                <a:avLst/>
              </a:prstGeom>
              <a:solidFill>
                <a:srgbClr val="800000"/>
              </a:solidFill>
              <a:ln w="7938">
                <a:solidFill>
                  <a:srgbClr val="800000"/>
                </a:solidFill>
                <a:round/>
                <a:headEnd/>
                <a:tailEnd/>
              </a:ln>
            </p:spPr>
            <p:txBody>
              <a:bodyPr/>
              <a:lstStyle/>
              <a:p>
                <a:endParaRPr lang="en-US"/>
              </a:p>
            </p:txBody>
          </p:sp>
          <p:sp>
            <p:nvSpPr>
              <p:cNvPr id="27978" name="Oval 1132"/>
              <p:cNvSpPr>
                <a:spLocks noChangeArrowheads="1"/>
              </p:cNvSpPr>
              <p:nvPr/>
            </p:nvSpPr>
            <p:spPr bwMode="auto">
              <a:xfrm>
                <a:off x="2277" y="3409"/>
                <a:ext cx="49" cy="51"/>
              </a:xfrm>
              <a:prstGeom prst="ellipse">
                <a:avLst/>
              </a:prstGeom>
              <a:solidFill>
                <a:srgbClr val="800000"/>
              </a:solidFill>
              <a:ln w="7938">
                <a:solidFill>
                  <a:srgbClr val="800000"/>
                </a:solidFill>
                <a:round/>
                <a:headEnd/>
                <a:tailEnd/>
              </a:ln>
            </p:spPr>
            <p:txBody>
              <a:bodyPr/>
              <a:lstStyle/>
              <a:p>
                <a:endParaRPr lang="en-US"/>
              </a:p>
            </p:txBody>
          </p:sp>
          <p:sp>
            <p:nvSpPr>
              <p:cNvPr id="27979" name="Oval 1133"/>
              <p:cNvSpPr>
                <a:spLocks noChangeArrowheads="1"/>
              </p:cNvSpPr>
              <p:nvPr/>
            </p:nvSpPr>
            <p:spPr bwMode="auto">
              <a:xfrm>
                <a:off x="2332" y="3409"/>
                <a:ext cx="49" cy="51"/>
              </a:xfrm>
              <a:prstGeom prst="ellipse">
                <a:avLst/>
              </a:prstGeom>
              <a:solidFill>
                <a:srgbClr val="800000"/>
              </a:solidFill>
              <a:ln w="7938">
                <a:solidFill>
                  <a:srgbClr val="800000"/>
                </a:solidFill>
                <a:round/>
                <a:headEnd/>
                <a:tailEnd/>
              </a:ln>
            </p:spPr>
            <p:txBody>
              <a:bodyPr/>
              <a:lstStyle/>
              <a:p>
                <a:endParaRPr lang="en-US"/>
              </a:p>
            </p:txBody>
          </p:sp>
          <p:sp>
            <p:nvSpPr>
              <p:cNvPr id="27980" name="Oval 1134"/>
              <p:cNvSpPr>
                <a:spLocks noChangeArrowheads="1"/>
              </p:cNvSpPr>
              <p:nvPr/>
            </p:nvSpPr>
            <p:spPr bwMode="auto">
              <a:xfrm>
                <a:off x="2381" y="3403"/>
                <a:ext cx="49" cy="52"/>
              </a:xfrm>
              <a:prstGeom prst="ellipse">
                <a:avLst/>
              </a:prstGeom>
              <a:solidFill>
                <a:srgbClr val="800000"/>
              </a:solidFill>
              <a:ln w="7938">
                <a:solidFill>
                  <a:srgbClr val="800000"/>
                </a:solidFill>
                <a:round/>
                <a:headEnd/>
                <a:tailEnd/>
              </a:ln>
            </p:spPr>
            <p:txBody>
              <a:bodyPr/>
              <a:lstStyle/>
              <a:p>
                <a:endParaRPr lang="en-US"/>
              </a:p>
            </p:txBody>
          </p:sp>
          <p:sp>
            <p:nvSpPr>
              <p:cNvPr id="27981" name="Oval 1135"/>
              <p:cNvSpPr>
                <a:spLocks noChangeArrowheads="1"/>
              </p:cNvSpPr>
              <p:nvPr/>
            </p:nvSpPr>
            <p:spPr bwMode="auto">
              <a:xfrm>
                <a:off x="2435" y="3397"/>
                <a:ext cx="49" cy="52"/>
              </a:xfrm>
              <a:prstGeom prst="ellipse">
                <a:avLst/>
              </a:prstGeom>
              <a:solidFill>
                <a:srgbClr val="800000"/>
              </a:solidFill>
              <a:ln w="7938">
                <a:solidFill>
                  <a:srgbClr val="800000"/>
                </a:solidFill>
                <a:round/>
                <a:headEnd/>
                <a:tailEnd/>
              </a:ln>
            </p:spPr>
            <p:txBody>
              <a:bodyPr/>
              <a:lstStyle/>
              <a:p>
                <a:endParaRPr lang="en-US"/>
              </a:p>
            </p:txBody>
          </p:sp>
          <p:sp>
            <p:nvSpPr>
              <p:cNvPr id="27982" name="Oval 1136"/>
              <p:cNvSpPr>
                <a:spLocks noChangeArrowheads="1"/>
              </p:cNvSpPr>
              <p:nvPr/>
            </p:nvSpPr>
            <p:spPr bwMode="auto">
              <a:xfrm>
                <a:off x="2490" y="3397"/>
                <a:ext cx="48" cy="52"/>
              </a:xfrm>
              <a:prstGeom prst="ellipse">
                <a:avLst/>
              </a:prstGeom>
              <a:solidFill>
                <a:srgbClr val="800000"/>
              </a:solidFill>
              <a:ln w="7938">
                <a:solidFill>
                  <a:srgbClr val="800000"/>
                </a:solidFill>
                <a:round/>
                <a:headEnd/>
                <a:tailEnd/>
              </a:ln>
            </p:spPr>
            <p:txBody>
              <a:bodyPr/>
              <a:lstStyle/>
              <a:p>
                <a:endParaRPr lang="en-US"/>
              </a:p>
            </p:txBody>
          </p:sp>
          <p:sp>
            <p:nvSpPr>
              <p:cNvPr id="27983" name="Oval 1137"/>
              <p:cNvSpPr>
                <a:spLocks noChangeArrowheads="1"/>
              </p:cNvSpPr>
              <p:nvPr/>
            </p:nvSpPr>
            <p:spPr bwMode="auto">
              <a:xfrm>
                <a:off x="2538" y="3391"/>
                <a:ext cx="49" cy="52"/>
              </a:xfrm>
              <a:prstGeom prst="ellipse">
                <a:avLst/>
              </a:prstGeom>
              <a:solidFill>
                <a:srgbClr val="800000"/>
              </a:solidFill>
              <a:ln w="7938">
                <a:solidFill>
                  <a:srgbClr val="800000"/>
                </a:solidFill>
                <a:round/>
                <a:headEnd/>
                <a:tailEnd/>
              </a:ln>
            </p:spPr>
            <p:txBody>
              <a:bodyPr/>
              <a:lstStyle/>
              <a:p>
                <a:endParaRPr lang="en-US"/>
              </a:p>
            </p:txBody>
          </p:sp>
          <p:sp>
            <p:nvSpPr>
              <p:cNvPr id="27984" name="Oval 1138"/>
              <p:cNvSpPr>
                <a:spLocks noChangeArrowheads="1"/>
              </p:cNvSpPr>
              <p:nvPr/>
            </p:nvSpPr>
            <p:spPr bwMode="auto">
              <a:xfrm>
                <a:off x="2593" y="3391"/>
                <a:ext cx="49" cy="52"/>
              </a:xfrm>
              <a:prstGeom prst="ellipse">
                <a:avLst/>
              </a:prstGeom>
              <a:solidFill>
                <a:srgbClr val="800000"/>
              </a:solidFill>
              <a:ln w="7938">
                <a:solidFill>
                  <a:srgbClr val="800000"/>
                </a:solidFill>
                <a:round/>
                <a:headEnd/>
                <a:tailEnd/>
              </a:ln>
            </p:spPr>
            <p:txBody>
              <a:bodyPr/>
              <a:lstStyle/>
              <a:p>
                <a:endParaRPr lang="en-US"/>
              </a:p>
            </p:txBody>
          </p:sp>
          <p:sp>
            <p:nvSpPr>
              <p:cNvPr id="27985" name="Oval 1139"/>
              <p:cNvSpPr>
                <a:spLocks noChangeArrowheads="1"/>
              </p:cNvSpPr>
              <p:nvPr/>
            </p:nvSpPr>
            <p:spPr bwMode="auto">
              <a:xfrm>
                <a:off x="2647" y="3391"/>
                <a:ext cx="49" cy="52"/>
              </a:xfrm>
              <a:prstGeom prst="ellipse">
                <a:avLst/>
              </a:prstGeom>
              <a:solidFill>
                <a:srgbClr val="800000"/>
              </a:solidFill>
              <a:ln w="7938">
                <a:solidFill>
                  <a:srgbClr val="800000"/>
                </a:solidFill>
                <a:round/>
                <a:headEnd/>
                <a:tailEnd/>
              </a:ln>
            </p:spPr>
            <p:txBody>
              <a:bodyPr/>
              <a:lstStyle/>
              <a:p>
                <a:endParaRPr lang="en-US"/>
              </a:p>
            </p:txBody>
          </p:sp>
          <p:sp>
            <p:nvSpPr>
              <p:cNvPr id="27986" name="Oval 1140"/>
              <p:cNvSpPr>
                <a:spLocks noChangeArrowheads="1"/>
              </p:cNvSpPr>
              <p:nvPr/>
            </p:nvSpPr>
            <p:spPr bwMode="auto">
              <a:xfrm>
                <a:off x="2696" y="3391"/>
                <a:ext cx="49" cy="52"/>
              </a:xfrm>
              <a:prstGeom prst="ellipse">
                <a:avLst/>
              </a:prstGeom>
              <a:solidFill>
                <a:srgbClr val="800000"/>
              </a:solidFill>
              <a:ln w="7938">
                <a:solidFill>
                  <a:srgbClr val="800000"/>
                </a:solidFill>
                <a:round/>
                <a:headEnd/>
                <a:tailEnd/>
              </a:ln>
            </p:spPr>
            <p:txBody>
              <a:bodyPr/>
              <a:lstStyle/>
              <a:p>
                <a:endParaRPr lang="en-US"/>
              </a:p>
            </p:txBody>
          </p:sp>
          <p:sp>
            <p:nvSpPr>
              <p:cNvPr id="27987" name="Oval 1141"/>
              <p:cNvSpPr>
                <a:spLocks noChangeArrowheads="1"/>
              </p:cNvSpPr>
              <p:nvPr/>
            </p:nvSpPr>
            <p:spPr bwMode="auto">
              <a:xfrm>
                <a:off x="2751" y="3391"/>
                <a:ext cx="49" cy="52"/>
              </a:xfrm>
              <a:prstGeom prst="ellipse">
                <a:avLst/>
              </a:prstGeom>
              <a:solidFill>
                <a:srgbClr val="800000"/>
              </a:solidFill>
              <a:ln w="7938">
                <a:solidFill>
                  <a:srgbClr val="800000"/>
                </a:solidFill>
                <a:round/>
                <a:headEnd/>
                <a:tailEnd/>
              </a:ln>
            </p:spPr>
            <p:txBody>
              <a:bodyPr/>
              <a:lstStyle/>
              <a:p>
                <a:endParaRPr lang="en-US"/>
              </a:p>
            </p:txBody>
          </p:sp>
          <p:sp>
            <p:nvSpPr>
              <p:cNvPr id="27988" name="Oval 1142"/>
              <p:cNvSpPr>
                <a:spLocks noChangeArrowheads="1"/>
              </p:cNvSpPr>
              <p:nvPr/>
            </p:nvSpPr>
            <p:spPr bwMode="auto">
              <a:xfrm>
                <a:off x="2800" y="3397"/>
                <a:ext cx="49" cy="52"/>
              </a:xfrm>
              <a:prstGeom prst="ellipse">
                <a:avLst/>
              </a:prstGeom>
              <a:solidFill>
                <a:srgbClr val="800000"/>
              </a:solidFill>
              <a:ln w="7938">
                <a:solidFill>
                  <a:srgbClr val="800000"/>
                </a:solidFill>
                <a:round/>
                <a:headEnd/>
                <a:tailEnd/>
              </a:ln>
            </p:spPr>
            <p:txBody>
              <a:bodyPr/>
              <a:lstStyle/>
              <a:p>
                <a:endParaRPr lang="en-US"/>
              </a:p>
            </p:txBody>
          </p:sp>
          <p:sp>
            <p:nvSpPr>
              <p:cNvPr id="27989" name="Oval 1143"/>
              <p:cNvSpPr>
                <a:spLocks noChangeArrowheads="1"/>
              </p:cNvSpPr>
              <p:nvPr/>
            </p:nvSpPr>
            <p:spPr bwMode="auto">
              <a:xfrm>
                <a:off x="2854" y="3397"/>
                <a:ext cx="49" cy="52"/>
              </a:xfrm>
              <a:prstGeom prst="ellipse">
                <a:avLst/>
              </a:prstGeom>
              <a:solidFill>
                <a:srgbClr val="800000"/>
              </a:solidFill>
              <a:ln w="7938">
                <a:solidFill>
                  <a:srgbClr val="800000"/>
                </a:solidFill>
                <a:round/>
                <a:headEnd/>
                <a:tailEnd/>
              </a:ln>
            </p:spPr>
            <p:txBody>
              <a:bodyPr/>
              <a:lstStyle/>
              <a:p>
                <a:endParaRPr lang="en-US"/>
              </a:p>
            </p:txBody>
          </p:sp>
          <p:sp>
            <p:nvSpPr>
              <p:cNvPr id="27990" name="Oval 1144"/>
              <p:cNvSpPr>
                <a:spLocks noChangeArrowheads="1"/>
              </p:cNvSpPr>
              <p:nvPr/>
            </p:nvSpPr>
            <p:spPr bwMode="auto">
              <a:xfrm>
                <a:off x="2908" y="3403"/>
                <a:ext cx="49" cy="52"/>
              </a:xfrm>
              <a:prstGeom prst="ellipse">
                <a:avLst/>
              </a:prstGeom>
              <a:solidFill>
                <a:srgbClr val="800000"/>
              </a:solidFill>
              <a:ln w="7938">
                <a:solidFill>
                  <a:srgbClr val="800000"/>
                </a:solidFill>
                <a:round/>
                <a:headEnd/>
                <a:tailEnd/>
              </a:ln>
            </p:spPr>
            <p:txBody>
              <a:bodyPr/>
              <a:lstStyle/>
              <a:p>
                <a:endParaRPr lang="en-US"/>
              </a:p>
            </p:txBody>
          </p:sp>
          <p:sp>
            <p:nvSpPr>
              <p:cNvPr id="27991" name="Oval 1145"/>
              <p:cNvSpPr>
                <a:spLocks noChangeArrowheads="1"/>
              </p:cNvSpPr>
              <p:nvPr/>
            </p:nvSpPr>
            <p:spPr bwMode="auto">
              <a:xfrm>
                <a:off x="2957" y="3409"/>
                <a:ext cx="49" cy="51"/>
              </a:xfrm>
              <a:prstGeom prst="ellipse">
                <a:avLst/>
              </a:prstGeom>
              <a:solidFill>
                <a:srgbClr val="800000"/>
              </a:solidFill>
              <a:ln w="7938">
                <a:solidFill>
                  <a:srgbClr val="800000"/>
                </a:solidFill>
                <a:round/>
                <a:headEnd/>
                <a:tailEnd/>
              </a:ln>
            </p:spPr>
            <p:txBody>
              <a:bodyPr/>
              <a:lstStyle/>
              <a:p>
                <a:endParaRPr lang="en-US"/>
              </a:p>
            </p:txBody>
          </p:sp>
          <p:sp>
            <p:nvSpPr>
              <p:cNvPr id="27992" name="Oval 1146"/>
              <p:cNvSpPr>
                <a:spLocks noChangeArrowheads="1"/>
              </p:cNvSpPr>
              <p:nvPr/>
            </p:nvSpPr>
            <p:spPr bwMode="auto">
              <a:xfrm>
                <a:off x="3012" y="3409"/>
                <a:ext cx="49" cy="51"/>
              </a:xfrm>
              <a:prstGeom prst="ellipse">
                <a:avLst/>
              </a:prstGeom>
              <a:solidFill>
                <a:srgbClr val="800000"/>
              </a:solidFill>
              <a:ln w="7938">
                <a:solidFill>
                  <a:srgbClr val="800000"/>
                </a:solidFill>
                <a:round/>
                <a:headEnd/>
                <a:tailEnd/>
              </a:ln>
            </p:spPr>
            <p:txBody>
              <a:bodyPr/>
              <a:lstStyle/>
              <a:p>
                <a:endParaRPr lang="en-US"/>
              </a:p>
            </p:txBody>
          </p:sp>
          <p:sp>
            <p:nvSpPr>
              <p:cNvPr id="27993" name="Oval 1147"/>
              <p:cNvSpPr>
                <a:spLocks noChangeArrowheads="1"/>
              </p:cNvSpPr>
              <p:nvPr/>
            </p:nvSpPr>
            <p:spPr bwMode="auto">
              <a:xfrm>
                <a:off x="3066" y="3414"/>
                <a:ext cx="49" cy="52"/>
              </a:xfrm>
              <a:prstGeom prst="ellipse">
                <a:avLst/>
              </a:prstGeom>
              <a:solidFill>
                <a:srgbClr val="800000"/>
              </a:solidFill>
              <a:ln w="7938">
                <a:solidFill>
                  <a:srgbClr val="800000"/>
                </a:solidFill>
                <a:round/>
                <a:headEnd/>
                <a:tailEnd/>
              </a:ln>
            </p:spPr>
            <p:txBody>
              <a:bodyPr/>
              <a:lstStyle/>
              <a:p>
                <a:endParaRPr lang="en-US"/>
              </a:p>
            </p:txBody>
          </p:sp>
          <p:sp>
            <p:nvSpPr>
              <p:cNvPr id="27994" name="Oval 1148"/>
              <p:cNvSpPr>
                <a:spLocks noChangeArrowheads="1"/>
              </p:cNvSpPr>
              <p:nvPr/>
            </p:nvSpPr>
            <p:spPr bwMode="auto">
              <a:xfrm>
                <a:off x="3115" y="3420"/>
                <a:ext cx="49" cy="52"/>
              </a:xfrm>
              <a:prstGeom prst="ellipse">
                <a:avLst/>
              </a:prstGeom>
              <a:solidFill>
                <a:srgbClr val="800000"/>
              </a:solidFill>
              <a:ln w="7938">
                <a:solidFill>
                  <a:srgbClr val="800000"/>
                </a:solidFill>
                <a:round/>
                <a:headEnd/>
                <a:tailEnd/>
              </a:ln>
            </p:spPr>
            <p:txBody>
              <a:bodyPr/>
              <a:lstStyle/>
              <a:p>
                <a:endParaRPr lang="en-US"/>
              </a:p>
            </p:txBody>
          </p:sp>
          <p:sp>
            <p:nvSpPr>
              <p:cNvPr id="27995" name="Oval 1149"/>
              <p:cNvSpPr>
                <a:spLocks noChangeArrowheads="1"/>
              </p:cNvSpPr>
              <p:nvPr/>
            </p:nvSpPr>
            <p:spPr bwMode="auto">
              <a:xfrm>
                <a:off x="3170" y="3426"/>
                <a:ext cx="49" cy="52"/>
              </a:xfrm>
              <a:prstGeom prst="ellipse">
                <a:avLst/>
              </a:prstGeom>
              <a:solidFill>
                <a:srgbClr val="800000"/>
              </a:solidFill>
              <a:ln w="7938">
                <a:solidFill>
                  <a:srgbClr val="800000"/>
                </a:solidFill>
                <a:round/>
                <a:headEnd/>
                <a:tailEnd/>
              </a:ln>
            </p:spPr>
            <p:txBody>
              <a:bodyPr/>
              <a:lstStyle/>
              <a:p>
                <a:endParaRPr lang="en-US"/>
              </a:p>
            </p:txBody>
          </p:sp>
          <p:sp>
            <p:nvSpPr>
              <p:cNvPr id="27996" name="Oval 1150"/>
              <p:cNvSpPr>
                <a:spLocks noChangeArrowheads="1"/>
              </p:cNvSpPr>
              <p:nvPr/>
            </p:nvSpPr>
            <p:spPr bwMode="auto">
              <a:xfrm>
                <a:off x="3224" y="3437"/>
                <a:ext cx="49" cy="52"/>
              </a:xfrm>
              <a:prstGeom prst="ellipse">
                <a:avLst/>
              </a:prstGeom>
              <a:solidFill>
                <a:srgbClr val="800000"/>
              </a:solidFill>
              <a:ln w="7938">
                <a:solidFill>
                  <a:srgbClr val="800000"/>
                </a:solidFill>
                <a:round/>
                <a:headEnd/>
                <a:tailEnd/>
              </a:ln>
            </p:spPr>
            <p:txBody>
              <a:bodyPr/>
              <a:lstStyle/>
              <a:p>
                <a:endParaRPr lang="en-US"/>
              </a:p>
            </p:txBody>
          </p:sp>
          <p:sp>
            <p:nvSpPr>
              <p:cNvPr id="27997" name="Oval 1151"/>
              <p:cNvSpPr>
                <a:spLocks noChangeArrowheads="1"/>
              </p:cNvSpPr>
              <p:nvPr/>
            </p:nvSpPr>
            <p:spPr bwMode="auto">
              <a:xfrm>
                <a:off x="3273" y="3443"/>
                <a:ext cx="49" cy="52"/>
              </a:xfrm>
              <a:prstGeom prst="ellipse">
                <a:avLst/>
              </a:prstGeom>
              <a:solidFill>
                <a:srgbClr val="800000"/>
              </a:solidFill>
              <a:ln w="7938">
                <a:solidFill>
                  <a:srgbClr val="800000"/>
                </a:solidFill>
                <a:round/>
                <a:headEnd/>
                <a:tailEnd/>
              </a:ln>
            </p:spPr>
            <p:txBody>
              <a:bodyPr/>
              <a:lstStyle/>
              <a:p>
                <a:endParaRPr lang="en-US"/>
              </a:p>
            </p:txBody>
          </p:sp>
          <p:sp>
            <p:nvSpPr>
              <p:cNvPr id="27998" name="Oval 1152"/>
              <p:cNvSpPr>
                <a:spLocks noChangeArrowheads="1"/>
              </p:cNvSpPr>
              <p:nvPr/>
            </p:nvSpPr>
            <p:spPr bwMode="auto">
              <a:xfrm>
                <a:off x="3327" y="3449"/>
                <a:ext cx="49" cy="52"/>
              </a:xfrm>
              <a:prstGeom prst="ellipse">
                <a:avLst/>
              </a:prstGeom>
              <a:solidFill>
                <a:srgbClr val="800000"/>
              </a:solidFill>
              <a:ln w="7938">
                <a:solidFill>
                  <a:srgbClr val="800000"/>
                </a:solidFill>
                <a:round/>
                <a:headEnd/>
                <a:tailEnd/>
              </a:ln>
            </p:spPr>
            <p:txBody>
              <a:bodyPr/>
              <a:lstStyle/>
              <a:p>
                <a:endParaRPr lang="en-US"/>
              </a:p>
            </p:txBody>
          </p:sp>
          <p:sp>
            <p:nvSpPr>
              <p:cNvPr id="27999" name="Oval 1153"/>
              <p:cNvSpPr>
                <a:spLocks noChangeArrowheads="1"/>
              </p:cNvSpPr>
              <p:nvPr/>
            </p:nvSpPr>
            <p:spPr bwMode="auto">
              <a:xfrm>
                <a:off x="3382" y="3455"/>
                <a:ext cx="49" cy="51"/>
              </a:xfrm>
              <a:prstGeom prst="ellipse">
                <a:avLst/>
              </a:prstGeom>
              <a:solidFill>
                <a:srgbClr val="800000"/>
              </a:solidFill>
              <a:ln w="7938">
                <a:solidFill>
                  <a:srgbClr val="800000"/>
                </a:solidFill>
                <a:round/>
                <a:headEnd/>
                <a:tailEnd/>
              </a:ln>
            </p:spPr>
            <p:txBody>
              <a:bodyPr/>
              <a:lstStyle/>
              <a:p>
                <a:endParaRPr lang="en-US"/>
              </a:p>
            </p:txBody>
          </p:sp>
          <p:sp>
            <p:nvSpPr>
              <p:cNvPr id="28000" name="Oval 1154"/>
              <p:cNvSpPr>
                <a:spLocks noChangeArrowheads="1"/>
              </p:cNvSpPr>
              <p:nvPr/>
            </p:nvSpPr>
            <p:spPr bwMode="auto">
              <a:xfrm>
                <a:off x="3431" y="3466"/>
                <a:ext cx="49" cy="52"/>
              </a:xfrm>
              <a:prstGeom prst="ellipse">
                <a:avLst/>
              </a:prstGeom>
              <a:solidFill>
                <a:srgbClr val="800000"/>
              </a:solidFill>
              <a:ln w="7938">
                <a:solidFill>
                  <a:srgbClr val="800000"/>
                </a:solidFill>
                <a:round/>
                <a:headEnd/>
                <a:tailEnd/>
              </a:ln>
            </p:spPr>
            <p:txBody>
              <a:bodyPr/>
              <a:lstStyle/>
              <a:p>
                <a:endParaRPr lang="en-US"/>
              </a:p>
            </p:txBody>
          </p:sp>
          <p:sp>
            <p:nvSpPr>
              <p:cNvPr id="28001" name="Oval 1155"/>
              <p:cNvSpPr>
                <a:spLocks noChangeArrowheads="1"/>
              </p:cNvSpPr>
              <p:nvPr/>
            </p:nvSpPr>
            <p:spPr bwMode="auto">
              <a:xfrm>
                <a:off x="3485" y="3472"/>
                <a:ext cx="49" cy="52"/>
              </a:xfrm>
              <a:prstGeom prst="ellipse">
                <a:avLst/>
              </a:prstGeom>
              <a:solidFill>
                <a:srgbClr val="800000"/>
              </a:solidFill>
              <a:ln w="7938">
                <a:solidFill>
                  <a:srgbClr val="800000"/>
                </a:solidFill>
                <a:round/>
                <a:headEnd/>
                <a:tailEnd/>
              </a:ln>
            </p:spPr>
            <p:txBody>
              <a:bodyPr/>
              <a:lstStyle/>
              <a:p>
                <a:endParaRPr lang="en-US"/>
              </a:p>
            </p:txBody>
          </p:sp>
          <p:sp>
            <p:nvSpPr>
              <p:cNvPr id="28002" name="Oval 1156"/>
              <p:cNvSpPr>
                <a:spLocks noChangeArrowheads="1"/>
              </p:cNvSpPr>
              <p:nvPr/>
            </p:nvSpPr>
            <p:spPr bwMode="auto">
              <a:xfrm>
                <a:off x="3540" y="3478"/>
                <a:ext cx="49" cy="51"/>
              </a:xfrm>
              <a:prstGeom prst="ellipse">
                <a:avLst/>
              </a:prstGeom>
              <a:solidFill>
                <a:srgbClr val="800000"/>
              </a:solidFill>
              <a:ln w="7938">
                <a:solidFill>
                  <a:srgbClr val="800000"/>
                </a:solidFill>
                <a:round/>
                <a:headEnd/>
                <a:tailEnd/>
              </a:ln>
            </p:spPr>
            <p:txBody>
              <a:bodyPr/>
              <a:lstStyle/>
              <a:p>
                <a:endParaRPr lang="en-US"/>
              </a:p>
            </p:txBody>
          </p:sp>
          <p:sp>
            <p:nvSpPr>
              <p:cNvPr id="28003" name="Oval 1157"/>
              <p:cNvSpPr>
                <a:spLocks noChangeArrowheads="1"/>
              </p:cNvSpPr>
              <p:nvPr/>
            </p:nvSpPr>
            <p:spPr bwMode="auto">
              <a:xfrm>
                <a:off x="3589" y="3489"/>
                <a:ext cx="49" cy="52"/>
              </a:xfrm>
              <a:prstGeom prst="ellipse">
                <a:avLst/>
              </a:prstGeom>
              <a:solidFill>
                <a:srgbClr val="800000"/>
              </a:solidFill>
              <a:ln w="7938">
                <a:solidFill>
                  <a:srgbClr val="800000"/>
                </a:solidFill>
                <a:round/>
                <a:headEnd/>
                <a:tailEnd/>
              </a:ln>
            </p:spPr>
            <p:txBody>
              <a:bodyPr/>
              <a:lstStyle/>
              <a:p>
                <a:endParaRPr lang="en-US"/>
              </a:p>
            </p:txBody>
          </p:sp>
          <p:sp>
            <p:nvSpPr>
              <p:cNvPr id="28004" name="Oval 1158"/>
              <p:cNvSpPr>
                <a:spLocks noChangeArrowheads="1"/>
              </p:cNvSpPr>
              <p:nvPr/>
            </p:nvSpPr>
            <p:spPr bwMode="auto">
              <a:xfrm>
                <a:off x="3643" y="3495"/>
                <a:ext cx="49" cy="51"/>
              </a:xfrm>
              <a:prstGeom prst="ellipse">
                <a:avLst/>
              </a:prstGeom>
              <a:solidFill>
                <a:srgbClr val="800000"/>
              </a:solidFill>
              <a:ln w="7938">
                <a:solidFill>
                  <a:srgbClr val="800000"/>
                </a:solidFill>
                <a:round/>
                <a:headEnd/>
                <a:tailEnd/>
              </a:ln>
            </p:spPr>
            <p:txBody>
              <a:bodyPr/>
              <a:lstStyle/>
              <a:p>
                <a:endParaRPr lang="en-US"/>
              </a:p>
            </p:txBody>
          </p:sp>
          <p:sp>
            <p:nvSpPr>
              <p:cNvPr id="28005" name="Oval 1159"/>
              <p:cNvSpPr>
                <a:spLocks noChangeArrowheads="1"/>
              </p:cNvSpPr>
              <p:nvPr/>
            </p:nvSpPr>
            <p:spPr bwMode="auto">
              <a:xfrm>
                <a:off x="3698" y="3501"/>
                <a:ext cx="48" cy="51"/>
              </a:xfrm>
              <a:prstGeom prst="ellipse">
                <a:avLst/>
              </a:prstGeom>
              <a:solidFill>
                <a:srgbClr val="800000"/>
              </a:solidFill>
              <a:ln w="7938">
                <a:solidFill>
                  <a:srgbClr val="800000"/>
                </a:solidFill>
                <a:round/>
                <a:headEnd/>
                <a:tailEnd/>
              </a:ln>
            </p:spPr>
            <p:txBody>
              <a:bodyPr/>
              <a:lstStyle/>
              <a:p>
                <a:endParaRPr lang="en-US"/>
              </a:p>
            </p:txBody>
          </p:sp>
          <p:sp>
            <p:nvSpPr>
              <p:cNvPr id="28006" name="Oval 1160"/>
              <p:cNvSpPr>
                <a:spLocks noChangeArrowheads="1"/>
              </p:cNvSpPr>
              <p:nvPr/>
            </p:nvSpPr>
            <p:spPr bwMode="auto">
              <a:xfrm>
                <a:off x="3746" y="3512"/>
                <a:ext cx="49" cy="52"/>
              </a:xfrm>
              <a:prstGeom prst="ellipse">
                <a:avLst/>
              </a:prstGeom>
              <a:solidFill>
                <a:srgbClr val="800000"/>
              </a:solidFill>
              <a:ln w="7938">
                <a:solidFill>
                  <a:srgbClr val="800000"/>
                </a:solidFill>
                <a:round/>
                <a:headEnd/>
                <a:tailEnd/>
              </a:ln>
            </p:spPr>
            <p:txBody>
              <a:bodyPr/>
              <a:lstStyle/>
              <a:p>
                <a:endParaRPr lang="en-US"/>
              </a:p>
            </p:txBody>
          </p:sp>
          <p:sp>
            <p:nvSpPr>
              <p:cNvPr id="28007" name="Oval 1161"/>
              <p:cNvSpPr>
                <a:spLocks noChangeArrowheads="1"/>
              </p:cNvSpPr>
              <p:nvPr/>
            </p:nvSpPr>
            <p:spPr bwMode="auto">
              <a:xfrm>
                <a:off x="3801" y="3518"/>
                <a:ext cx="49" cy="51"/>
              </a:xfrm>
              <a:prstGeom prst="ellipse">
                <a:avLst/>
              </a:prstGeom>
              <a:solidFill>
                <a:srgbClr val="800000"/>
              </a:solidFill>
              <a:ln w="7938">
                <a:solidFill>
                  <a:srgbClr val="800000"/>
                </a:solidFill>
                <a:round/>
                <a:headEnd/>
                <a:tailEnd/>
              </a:ln>
            </p:spPr>
            <p:txBody>
              <a:bodyPr/>
              <a:lstStyle/>
              <a:p>
                <a:endParaRPr lang="en-US"/>
              </a:p>
            </p:txBody>
          </p:sp>
          <p:sp>
            <p:nvSpPr>
              <p:cNvPr id="28008" name="Oval 1162"/>
              <p:cNvSpPr>
                <a:spLocks noChangeArrowheads="1"/>
              </p:cNvSpPr>
              <p:nvPr/>
            </p:nvSpPr>
            <p:spPr bwMode="auto">
              <a:xfrm>
                <a:off x="3855" y="3524"/>
                <a:ext cx="49" cy="51"/>
              </a:xfrm>
              <a:prstGeom prst="ellipse">
                <a:avLst/>
              </a:prstGeom>
              <a:solidFill>
                <a:srgbClr val="800000"/>
              </a:solidFill>
              <a:ln w="7938">
                <a:solidFill>
                  <a:srgbClr val="800000"/>
                </a:solidFill>
                <a:round/>
                <a:headEnd/>
                <a:tailEnd/>
              </a:ln>
            </p:spPr>
            <p:txBody>
              <a:bodyPr/>
              <a:lstStyle/>
              <a:p>
                <a:endParaRPr lang="en-US"/>
              </a:p>
            </p:txBody>
          </p:sp>
          <p:sp>
            <p:nvSpPr>
              <p:cNvPr id="28009" name="Oval 1163"/>
              <p:cNvSpPr>
                <a:spLocks noChangeArrowheads="1"/>
              </p:cNvSpPr>
              <p:nvPr/>
            </p:nvSpPr>
            <p:spPr bwMode="auto">
              <a:xfrm>
                <a:off x="3904" y="3529"/>
                <a:ext cx="49" cy="52"/>
              </a:xfrm>
              <a:prstGeom prst="ellipse">
                <a:avLst/>
              </a:prstGeom>
              <a:solidFill>
                <a:srgbClr val="800000"/>
              </a:solidFill>
              <a:ln w="7938">
                <a:solidFill>
                  <a:srgbClr val="800000"/>
                </a:solidFill>
                <a:round/>
                <a:headEnd/>
                <a:tailEnd/>
              </a:ln>
            </p:spPr>
            <p:txBody>
              <a:bodyPr/>
              <a:lstStyle/>
              <a:p>
                <a:endParaRPr lang="en-US"/>
              </a:p>
            </p:txBody>
          </p:sp>
          <p:sp>
            <p:nvSpPr>
              <p:cNvPr id="28010" name="Oval 1164"/>
              <p:cNvSpPr>
                <a:spLocks noChangeArrowheads="1"/>
              </p:cNvSpPr>
              <p:nvPr/>
            </p:nvSpPr>
            <p:spPr bwMode="auto">
              <a:xfrm>
                <a:off x="3959" y="3535"/>
                <a:ext cx="49" cy="52"/>
              </a:xfrm>
              <a:prstGeom prst="ellipse">
                <a:avLst/>
              </a:prstGeom>
              <a:solidFill>
                <a:srgbClr val="800000"/>
              </a:solidFill>
              <a:ln w="7938">
                <a:solidFill>
                  <a:srgbClr val="800000"/>
                </a:solidFill>
                <a:round/>
                <a:headEnd/>
                <a:tailEnd/>
              </a:ln>
            </p:spPr>
            <p:txBody>
              <a:bodyPr/>
              <a:lstStyle/>
              <a:p>
                <a:endParaRPr lang="en-US"/>
              </a:p>
            </p:txBody>
          </p:sp>
          <p:sp>
            <p:nvSpPr>
              <p:cNvPr id="28011" name="Rectangle 1166"/>
              <p:cNvSpPr>
                <a:spLocks noChangeArrowheads="1"/>
              </p:cNvSpPr>
              <p:nvPr/>
            </p:nvSpPr>
            <p:spPr bwMode="auto">
              <a:xfrm>
                <a:off x="1173" y="3535"/>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a:latin typeface="Times New Roman" pitchFamily="18" charset="0"/>
                </a:endParaRPr>
              </a:p>
            </p:txBody>
          </p:sp>
          <p:sp>
            <p:nvSpPr>
              <p:cNvPr id="28012" name="Rectangle 1167"/>
              <p:cNvSpPr>
                <a:spLocks noChangeArrowheads="1"/>
              </p:cNvSpPr>
              <p:nvPr/>
            </p:nvSpPr>
            <p:spPr bwMode="auto">
              <a:xfrm>
                <a:off x="1058" y="3219"/>
                <a:ext cx="256"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0.2</a:t>
                </a:r>
                <a:endParaRPr lang="en-US">
                  <a:latin typeface="Times New Roman" pitchFamily="18" charset="0"/>
                </a:endParaRPr>
              </a:p>
            </p:txBody>
          </p:sp>
          <p:sp>
            <p:nvSpPr>
              <p:cNvPr id="28013" name="Rectangle 1168"/>
              <p:cNvSpPr>
                <a:spLocks noChangeArrowheads="1"/>
              </p:cNvSpPr>
              <p:nvPr/>
            </p:nvSpPr>
            <p:spPr bwMode="auto">
              <a:xfrm>
                <a:off x="1058" y="2903"/>
                <a:ext cx="256"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0.4</a:t>
                </a:r>
                <a:endParaRPr lang="en-US">
                  <a:latin typeface="Times New Roman" pitchFamily="18" charset="0"/>
                </a:endParaRPr>
              </a:p>
            </p:txBody>
          </p:sp>
          <p:sp>
            <p:nvSpPr>
              <p:cNvPr id="28014" name="Rectangle 1169"/>
              <p:cNvSpPr>
                <a:spLocks noChangeArrowheads="1"/>
              </p:cNvSpPr>
              <p:nvPr/>
            </p:nvSpPr>
            <p:spPr bwMode="auto">
              <a:xfrm>
                <a:off x="1058" y="2581"/>
                <a:ext cx="256"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0.6</a:t>
                </a:r>
                <a:endParaRPr lang="en-US">
                  <a:latin typeface="Times New Roman" pitchFamily="18" charset="0"/>
                </a:endParaRPr>
              </a:p>
            </p:txBody>
          </p:sp>
          <p:sp>
            <p:nvSpPr>
              <p:cNvPr id="28015" name="Rectangle 1170"/>
              <p:cNvSpPr>
                <a:spLocks noChangeArrowheads="1"/>
              </p:cNvSpPr>
              <p:nvPr/>
            </p:nvSpPr>
            <p:spPr bwMode="auto">
              <a:xfrm>
                <a:off x="1058" y="2266"/>
                <a:ext cx="256"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0.8</a:t>
                </a:r>
                <a:endParaRPr lang="en-US">
                  <a:latin typeface="Times New Roman" pitchFamily="18" charset="0"/>
                </a:endParaRPr>
              </a:p>
            </p:txBody>
          </p:sp>
          <p:sp>
            <p:nvSpPr>
              <p:cNvPr id="28016" name="Rectangle 1171"/>
              <p:cNvSpPr>
                <a:spLocks noChangeArrowheads="1"/>
              </p:cNvSpPr>
              <p:nvPr/>
            </p:nvSpPr>
            <p:spPr bwMode="auto">
              <a:xfrm>
                <a:off x="1173" y="1950"/>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a:t>
                </a:r>
                <a:endParaRPr lang="en-US">
                  <a:latin typeface="Times New Roman" pitchFamily="18" charset="0"/>
                </a:endParaRPr>
              </a:p>
            </p:txBody>
          </p:sp>
          <p:sp>
            <p:nvSpPr>
              <p:cNvPr id="28017" name="Rectangle 1172"/>
              <p:cNvSpPr>
                <a:spLocks noChangeArrowheads="1"/>
              </p:cNvSpPr>
              <p:nvPr/>
            </p:nvSpPr>
            <p:spPr bwMode="auto">
              <a:xfrm>
                <a:off x="1298" y="3753"/>
                <a:ext cx="185"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a:t>
                </a:r>
                <a:endParaRPr lang="en-US">
                  <a:latin typeface="Times New Roman" pitchFamily="18" charset="0"/>
                </a:endParaRPr>
              </a:p>
            </p:txBody>
          </p:sp>
          <p:sp>
            <p:nvSpPr>
              <p:cNvPr id="28018" name="Rectangle 1173"/>
              <p:cNvSpPr>
                <a:spLocks noChangeArrowheads="1"/>
              </p:cNvSpPr>
              <p:nvPr/>
            </p:nvSpPr>
            <p:spPr bwMode="auto">
              <a:xfrm>
                <a:off x="1559" y="3753"/>
                <a:ext cx="185"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a:t>
                </a:r>
                <a:endParaRPr lang="en-US">
                  <a:latin typeface="Times New Roman" pitchFamily="18" charset="0"/>
                </a:endParaRPr>
              </a:p>
            </p:txBody>
          </p:sp>
          <p:sp>
            <p:nvSpPr>
              <p:cNvPr id="28019" name="Rectangle 1174"/>
              <p:cNvSpPr>
                <a:spLocks noChangeArrowheads="1"/>
              </p:cNvSpPr>
              <p:nvPr/>
            </p:nvSpPr>
            <p:spPr bwMode="auto">
              <a:xfrm>
                <a:off x="1826" y="3753"/>
                <a:ext cx="185"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a:t>
                </a:r>
                <a:endParaRPr lang="en-US">
                  <a:latin typeface="Times New Roman" pitchFamily="18" charset="0"/>
                </a:endParaRPr>
              </a:p>
            </p:txBody>
          </p:sp>
          <p:sp>
            <p:nvSpPr>
              <p:cNvPr id="28020" name="Rectangle 1175"/>
              <p:cNvSpPr>
                <a:spLocks noChangeArrowheads="1"/>
              </p:cNvSpPr>
              <p:nvPr/>
            </p:nvSpPr>
            <p:spPr bwMode="auto">
              <a:xfrm>
                <a:off x="2087" y="3753"/>
                <a:ext cx="185"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a:t>
                </a:r>
                <a:endParaRPr lang="en-US">
                  <a:latin typeface="Times New Roman" pitchFamily="18" charset="0"/>
                </a:endParaRPr>
              </a:p>
            </p:txBody>
          </p:sp>
          <p:sp>
            <p:nvSpPr>
              <p:cNvPr id="28021" name="Rectangle 1176"/>
              <p:cNvSpPr>
                <a:spLocks noChangeArrowheads="1"/>
              </p:cNvSpPr>
              <p:nvPr/>
            </p:nvSpPr>
            <p:spPr bwMode="auto">
              <a:xfrm>
                <a:off x="2348" y="3753"/>
                <a:ext cx="185"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a:t>
                </a:r>
                <a:endParaRPr lang="en-US">
                  <a:latin typeface="Times New Roman" pitchFamily="18" charset="0"/>
                </a:endParaRPr>
              </a:p>
            </p:txBody>
          </p:sp>
          <p:sp>
            <p:nvSpPr>
              <p:cNvPr id="28022" name="Rectangle 1177"/>
              <p:cNvSpPr>
                <a:spLocks noChangeArrowheads="1"/>
              </p:cNvSpPr>
              <p:nvPr/>
            </p:nvSpPr>
            <p:spPr bwMode="auto">
              <a:xfrm>
                <a:off x="2636"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a:latin typeface="Times New Roman" pitchFamily="18" charset="0"/>
                </a:endParaRPr>
              </a:p>
            </p:txBody>
          </p:sp>
          <p:sp>
            <p:nvSpPr>
              <p:cNvPr id="28023" name="Rectangle 1178"/>
              <p:cNvSpPr>
                <a:spLocks noChangeArrowheads="1"/>
              </p:cNvSpPr>
              <p:nvPr/>
            </p:nvSpPr>
            <p:spPr bwMode="auto">
              <a:xfrm>
                <a:off x="2898"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a:t>
                </a:r>
                <a:endParaRPr lang="en-US">
                  <a:latin typeface="Times New Roman" pitchFamily="18" charset="0"/>
                </a:endParaRPr>
              </a:p>
            </p:txBody>
          </p:sp>
          <p:sp>
            <p:nvSpPr>
              <p:cNvPr id="28024" name="Rectangle 1179"/>
              <p:cNvSpPr>
                <a:spLocks noChangeArrowheads="1"/>
              </p:cNvSpPr>
              <p:nvPr/>
            </p:nvSpPr>
            <p:spPr bwMode="auto">
              <a:xfrm>
                <a:off x="3159"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a:t>
                </a:r>
                <a:endParaRPr lang="en-US">
                  <a:latin typeface="Times New Roman" pitchFamily="18" charset="0"/>
                </a:endParaRPr>
              </a:p>
            </p:txBody>
          </p:sp>
          <p:sp>
            <p:nvSpPr>
              <p:cNvPr id="28025" name="Rectangle 1180"/>
              <p:cNvSpPr>
                <a:spLocks noChangeArrowheads="1"/>
              </p:cNvSpPr>
              <p:nvPr/>
            </p:nvSpPr>
            <p:spPr bwMode="auto">
              <a:xfrm>
                <a:off x="3420"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a:t>
                </a:r>
                <a:endParaRPr lang="en-US">
                  <a:latin typeface="Times New Roman" pitchFamily="18" charset="0"/>
                </a:endParaRPr>
              </a:p>
            </p:txBody>
          </p:sp>
          <p:sp>
            <p:nvSpPr>
              <p:cNvPr id="28026" name="Rectangle 1181"/>
              <p:cNvSpPr>
                <a:spLocks noChangeArrowheads="1"/>
              </p:cNvSpPr>
              <p:nvPr/>
            </p:nvSpPr>
            <p:spPr bwMode="auto">
              <a:xfrm>
                <a:off x="3687"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a:t>
                </a:r>
                <a:endParaRPr lang="en-US">
                  <a:latin typeface="Times New Roman" pitchFamily="18" charset="0"/>
                </a:endParaRPr>
              </a:p>
            </p:txBody>
          </p:sp>
          <p:sp>
            <p:nvSpPr>
              <p:cNvPr id="28027" name="Rectangle 1182"/>
              <p:cNvSpPr>
                <a:spLocks noChangeArrowheads="1"/>
              </p:cNvSpPr>
              <p:nvPr/>
            </p:nvSpPr>
            <p:spPr bwMode="auto">
              <a:xfrm>
                <a:off x="3948" y="3753"/>
                <a:ext cx="142" cy="201"/>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a:t>
                </a:r>
                <a:endParaRPr lang="en-US">
                  <a:latin typeface="Times New Roman" pitchFamily="18" charset="0"/>
                </a:endParaRPr>
              </a:p>
            </p:txBody>
          </p:sp>
          <p:sp>
            <p:nvSpPr>
              <p:cNvPr id="28028" name="Rectangle 1184"/>
              <p:cNvSpPr>
                <a:spLocks noChangeArrowheads="1"/>
              </p:cNvSpPr>
              <p:nvPr/>
            </p:nvSpPr>
            <p:spPr bwMode="auto">
              <a:xfrm rot="-5400000">
                <a:off x="658" y="2750"/>
                <a:ext cx="533" cy="182"/>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Prob(x)</a:t>
                </a:r>
                <a:endParaRPr lang="en-US">
                  <a:latin typeface="Times New Roman" pitchFamily="18" charset="0"/>
                </a:endParaRPr>
              </a:p>
            </p:txBody>
          </p:sp>
          <p:sp>
            <p:nvSpPr>
              <p:cNvPr id="28029" name="Rectangle 1185"/>
              <p:cNvSpPr>
                <a:spLocks noChangeArrowheads="1"/>
              </p:cNvSpPr>
              <p:nvPr/>
            </p:nvSpPr>
            <p:spPr bwMode="auto">
              <a:xfrm>
                <a:off x="4160" y="2174"/>
                <a:ext cx="996" cy="1309"/>
              </a:xfrm>
              <a:prstGeom prst="rect">
                <a:avLst/>
              </a:prstGeom>
              <a:solidFill>
                <a:srgbClr val="FFFFFF"/>
              </a:solidFill>
              <a:ln w="0">
                <a:solidFill>
                  <a:srgbClr val="000000"/>
                </a:solidFill>
                <a:miter lim="800000"/>
                <a:headEnd/>
                <a:tailEnd/>
              </a:ln>
            </p:spPr>
            <p:txBody>
              <a:bodyPr/>
              <a:lstStyle/>
              <a:p>
                <a:endParaRPr lang="en-US"/>
              </a:p>
            </p:txBody>
          </p:sp>
          <p:sp>
            <p:nvSpPr>
              <p:cNvPr id="28030" name="Line 1186"/>
              <p:cNvSpPr>
                <a:spLocks noChangeShapeType="1"/>
              </p:cNvSpPr>
              <p:nvPr/>
            </p:nvSpPr>
            <p:spPr bwMode="auto">
              <a:xfrm>
                <a:off x="4204" y="2294"/>
                <a:ext cx="234" cy="1"/>
              </a:xfrm>
              <a:prstGeom prst="line">
                <a:avLst/>
              </a:prstGeom>
              <a:noFill/>
              <a:ln w="7938">
                <a:solidFill>
                  <a:srgbClr val="000080"/>
                </a:solidFill>
                <a:round/>
                <a:headEnd/>
                <a:tailEnd/>
              </a:ln>
            </p:spPr>
            <p:txBody>
              <a:bodyPr/>
              <a:lstStyle/>
              <a:p>
                <a:endParaRPr lang="en-GB"/>
              </a:p>
            </p:txBody>
          </p:sp>
          <p:sp>
            <p:nvSpPr>
              <p:cNvPr id="28031" name="Freeform 1187"/>
              <p:cNvSpPr>
                <a:spLocks/>
              </p:cNvSpPr>
              <p:nvPr/>
            </p:nvSpPr>
            <p:spPr bwMode="auto">
              <a:xfrm>
                <a:off x="4291" y="2266"/>
                <a:ext cx="54" cy="57"/>
              </a:xfrm>
              <a:custGeom>
                <a:avLst/>
                <a:gdLst>
                  <a:gd name="T0" fmla="*/ 27 w 54"/>
                  <a:gd name="T1" fmla="*/ 0 h 57"/>
                  <a:gd name="T2" fmla="*/ 54 w 54"/>
                  <a:gd name="T3" fmla="*/ 28 h 57"/>
                  <a:gd name="T4" fmla="*/ 27 w 54"/>
                  <a:gd name="T5" fmla="*/ 57 h 57"/>
                  <a:gd name="T6" fmla="*/ 0 w 54"/>
                  <a:gd name="T7" fmla="*/ 28 h 57"/>
                  <a:gd name="T8" fmla="*/ 27 w 54"/>
                  <a:gd name="T9" fmla="*/ 0 h 57"/>
                  <a:gd name="T10" fmla="*/ 0 60000 65536"/>
                  <a:gd name="T11" fmla="*/ 0 60000 65536"/>
                  <a:gd name="T12" fmla="*/ 0 60000 65536"/>
                  <a:gd name="T13" fmla="*/ 0 60000 65536"/>
                  <a:gd name="T14" fmla="*/ 0 60000 65536"/>
                  <a:gd name="T15" fmla="*/ 0 w 54"/>
                  <a:gd name="T16" fmla="*/ 0 h 57"/>
                  <a:gd name="T17" fmla="*/ 54 w 54"/>
                  <a:gd name="T18" fmla="*/ 57 h 57"/>
                </a:gdLst>
                <a:ahLst/>
                <a:cxnLst>
                  <a:cxn ang="T10">
                    <a:pos x="T0" y="T1"/>
                  </a:cxn>
                  <a:cxn ang="T11">
                    <a:pos x="T2" y="T3"/>
                  </a:cxn>
                  <a:cxn ang="T12">
                    <a:pos x="T4" y="T5"/>
                  </a:cxn>
                  <a:cxn ang="T13">
                    <a:pos x="T6" y="T7"/>
                  </a:cxn>
                  <a:cxn ang="T14">
                    <a:pos x="T8" y="T9"/>
                  </a:cxn>
                </a:cxnLst>
                <a:rect l="T15" t="T16" r="T17" b="T18"/>
                <a:pathLst>
                  <a:path w="54" h="57">
                    <a:moveTo>
                      <a:pt x="27" y="0"/>
                    </a:moveTo>
                    <a:lnTo>
                      <a:pt x="54" y="28"/>
                    </a:lnTo>
                    <a:lnTo>
                      <a:pt x="27" y="57"/>
                    </a:lnTo>
                    <a:lnTo>
                      <a:pt x="0" y="28"/>
                    </a:lnTo>
                    <a:lnTo>
                      <a:pt x="27" y="0"/>
                    </a:lnTo>
                    <a:close/>
                  </a:path>
                </a:pathLst>
              </a:custGeom>
              <a:solidFill>
                <a:srgbClr val="000080"/>
              </a:solidFill>
              <a:ln w="7938">
                <a:solidFill>
                  <a:srgbClr val="000080"/>
                </a:solidFill>
                <a:round/>
                <a:headEnd/>
                <a:tailEnd/>
              </a:ln>
            </p:spPr>
            <p:txBody>
              <a:bodyPr/>
              <a:lstStyle/>
              <a:p>
                <a:endParaRPr lang="en-GB"/>
              </a:p>
            </p:txBody>
          </p:sp>
          <p:sp>
            <p:nvSpPr>
              <p:cNvPr id="28032" name="Rectangle 1188"/>
              <p:cNvSpPr>
                <a:spLocks noChangeArrowheads="1"/>
              </p:cNvSpPr>
              <p:nvPr/>
            </p:nvSpPr>
            <p:spPr bwMode="auto">
              <a:xfrm>
                <a:off x="4476" y="2202"/>
                <a:ext cx="707"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0.25</a:t>
                </a:r>
                <a:endParaRPr lang="en-US">
                  <a:latin typeface="Times New Roman" pitchFamily="18" charset="0"/>
                </a:endParaRPr>
              </a:p>
            </p:txBody>
          </p:sp>
          <p:sp>
            <p:nvSpPr>
              <p:cNvPr id="28033" name="Line 1189"/>
              <p:cNvSpPr>
                <a:spLocks noChangeShapeType="1"/>
              </p:cNvSpPr>
              <p:nvPr/>
            </p:nvSpPr>
            <p:spPr bwMode="auto">
              <a:xfrm>
                <a:off x="4204" y="2513"/>
                <a:ext cx="234" cy="1"/>
              </a:xfrm>
              <a:prstGeom prst="line">
                <a:avLst/>
              </a:prstGeom>
              <a:noFill/>
              <a:ln w="7938">
                <a:solidFill>
                  <a:srgbClr val="FF00FF"/>
                </a:solidFill>
                <a:round/>
                <a:headEnd/>
                <a:tailEnd/>
              </a:ln>
            </p:spPr>
            <p:txBody>
              <a:bodyPr/>
              <a:lstStyle/>
              <a:p>
                <a:endParaRPr lang="en-GB"/>
              </a:p>
            </p:txBody>
          </p:sp>
          <p:sp>
            <p:nvSpPr>
              <p:cNvPr id="28034" name="Rectangle 1190"/>
              <p:cNvSpPr>
                <a:spLocks noChangeArrowheads="1"/>
              </p:cNvSpPr>
              <p:nvPr/>
            </p:nvSpPr>
            <p:spPr bwMode="auto">
              <a:xfrm>
                <a:off x="4291" y="2484"/>
                <a:ext cx="49" cy="52"/>
              </a:xfrm>
              <a:prstGeom prst="rect">
                <a:avLst/>
              </a:prstGeom>
              <a:solidFill>
                <a:srgbClr val="FF00FF"/>
              </a:solidFill>
              <a:ln w="7938">
                <a:solidFill>
                  <a:srgbClr val="FF00FF"/>
                </a:solidFill>
                <a:miter lim="800000"/>
                <a:headEnd/>
                <a:tailEnd/>
              </a:ln>
            </p:spPr>
            <p:txBody>
              <a:bodyPr/>
              <a:lstStyle/>
              <a:p>
                <a:endParaRPr lang="en-US"/>
              </a:p>
            </p:txBody>
          </p:sp>
          <p:sp>
            <p:nvSpPr>
              <p:cNvPr id="28035" name="Rectangle 1191"/>
              <p:cNvSpPr>
                <a:spLocks noChangeArrowheads="1"/>
              </p:cNvSpPr>
              <p:nvPr/>
            </p:nvSpPr>
            <p:spPr bwMode="auto">
              <a:xfrm>
                <a:off x="4476" y="2421"/>
                <a:ext cx="62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0.5</a:t>
                </a:r>
                <a:endParaRPr lang="en-US">
                  <a:latin typeface="Times New Roman" pitchFamily="18" charset="0"/>
                </a:endParaRPr>
              </a:p>
            </p:txBody>
          </p:sp>
          <p:sp>
            <p:nvSpPr>
              <p:cNvPr id="28036" name="Line 1192"/>
              <p:cNvSpPr>
                <a:spLocks noChangeShapeType="1"/>
              </p:cNvSpPr>
              <p:nvPr/>
            </p:nvSpPr>
            <p:spPr bwMode="auto">
              <a:xfrm>
                <a:off x="4204" y="2731"/>
                <a:ext cx="234" cy="1"/>
              </a:xfrm>
              <a:prstGeom prst="line">
                <a:avLst/>
              </a:prstGeom>
              <a:noFill/>
              <a:ln w="7938">
                <a:solidFill>
                  <a:srgbClr val="008000"/>
                </a:solidFill>
                <a:round/>
                <a:headEnd/>
                <a:tailEnd/>
              </a:ln>
            </p:spPr>
            <p:txBody>
              <a:bodyPr/>
              <a:lstStyle/>
              <a:p>
                <a:endParaRPr lang="en-GB"/>
              </a:p>
            </p:txBody>
          </p:sp>
          <p:sp>
            <p:nvSpPr>
              <p:cNvPr id="28037" name="Freeform 1193"/>
              <p:cNvSpPr>
                <a:spLocks/>
              </p:cNvSpPr>
              <p:nvPr/>
            </p:nvSpPr>
            <p:spPr bwMode="auto">
              <a:xfrm>
                <a:off x="4291" y="2702"/>
                <a:ext cx="54" cy="58"/>
              </a:xfrm>
              <a:custGeom>
                <a:avLst/>
                <a:gdLst>
                  <a:gd name="T0" fmla="*/ 27 w 54"/>
                  <a:gd name="T1" fmla="*/ 0 h 58"/>
                  <a:gd name="T2" fmla="*/ 54 w 54"/>
                  <a:gd name="T3" fmla="*/ 58 h 58"/>
                  <a:gd name="T4" fmla="*/ 0 w 54"/>
                  <a:gd name="T5" fmla="*/ 58 h 58"/>
                  <a:gd name="T6" fmla="*/ 27 w 54"/>
                  <a:gd name="T7" fmla="*/ 0 h 58"/>
                  <a:gd name="T8" fmla="*/ 0 60000 65536"/>
                  <a:gd name="T9" fmla="*/ 0 60000 65536"/>
                  <a:gd name="T10" fmla="*/ 0 60000 65536"/>
                  <a:gd name="T11" fmla="*/ 0 60000 65536"/>
                  <a:gd name="T12" fmla="*/ 0 w 54"/>
                  <a:gd name="T13" fmla="*/ 0 h 58"/>
                  <a:gd name="T14" fmla="*/ 54 w 54"/>
                  <a:gd name="T15" fmla="*/ 58 h 58"/>
                </a:gdLst>
                <a:ahLst/>
                <a:cxnLst>
                  <a:cxn ang="T8">
                    <a:pos x="T0" y="T1"/>
                  </a:cxn>
                  <a:cxn ang="T9">
                    <a:pos x="T2" y="T3"/>
                  </a:cxn>
                  <a:cxn ang="T10">
                    <a:pos x="T4" y="T5"/>
                  </a:cxn>
                  <a:cxn ang="T11">
                    <a:pos x="T6" y="T7"/>
                  </a:cxn>
                </a:cxnLst>
                <a:rect l="T12" t="T13" r="T14" b="T15"/>
                <a:pathLst>
                  <a:path w="54" h="58">
                    <a:moveTo>
                      <a:pt x="27" y="0"/>
                    </a:moveTo>
                    <a:lnTo>
                      <a:pt x="54" y="58"/>
                    </a:lnTo>
                    <a:lnTo>
                      <a:pt x="0" y="58"/>
                    </a:lnTo>
                    <a:lnTo>
                      <a:pt x="27" y="0"/>
                    </a:lnTo>
                    <a:close/>
                  </a:path>
                </a:pathLst>
              </a:custGeom>
              <a:solidFill>
                <a:srgbClr val="008000"/>
              </a:solidFill>
              <a:ln w="7938">
                <a:solidFill>
                  <a:srgbClr val="008000"/>
                </a:solidFill>
                <a:round/>
                <a:headEnd/>
                <a:tailEnd/>
              </a:ln>
            </p:spPr>
            <p:txBody>
              <a:bodyPr/>
              <a:lstStyle/>
              <a:p>
                <a:endParaRPr lang="en-GB"/>
              </a:p>
            </p:txBody>
          </p:sp>
          <p:sp>
            <p:nvSpPr>
              <p:cNvPr id="28038" name="Rectangle 1194"/>
              <p:cNvSpPr>
                <a:spLocks noChangeArrowheads="1"/>
              </p:cNvSpPr>
              <p:nvPr/>
            </p:nvSpPr>
            <p:spPr bwMode="auto">
              <a:xfrm>
                <a:off x="4476" y="2639"/>
                <a:ext cx="49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1</a:t>
                </a:r>
                <a:endParaRPr lang="en-US">
                  <a:latin typeface="Times New Roman" pitchFamily="18" charset="0"/>
                </a:endParaRPr>
              </a:p>
            </p:txBody>
          </p:sp>
          <p:sp>
            <p:nvSpPr>
              <p:cNvPr id="28039" name="Line 1195"/>
              <p:cNvSpPr>
                <a:spLocks noChangeShapeType="1"/>
              </p:cNvSpPr>
              <p:nvPr/>
            </p:nvSpPr>
            <p:spPr bwMode="auto">
              <a:xfrm>
                <a:off x="4204" y="2949"/>
                <a:ext cx="234" cy="1"/>
              </a:xfrm>
              <a:prstGeom prst="line">
                <a:avLst/>
              </a:prstGeom>
              <a:noFill/>
              <a:ln w="7938">
                <a:solidFill>
                  <a:srgbClr val="00FFFF"/>
                </a:solidFill>
                <a:round/>
                <a:headEnd/>
                <a:tailEnd/>
              </a:ln>
            </p:spPr>
            <p:txBody>
              <a:bodyPr/>
              <a:lstStyle/>
              <a:p>
                <a:endParaRPr lang="en-GB"/>
              </a:p>
            </p:txBody>
          </p:sp>
          <p:sp>
            <p:nvSpPr>
              <p:cNvPr id="28040" name="Rectangle 1196"/>
              <p:cNvSpPr>
                <a:spLocks noChangeArrowheads="1"/>
              </p:cNvSpPr>
              <p:nvPr/>
            </p:nvSpPr>
            <p:spPr bwMode="auto">
              <a:xfrm>
                <a:off x="4285" y="2915"/>
                <a:ext cx="71" cy="74"/>
              </a:xfrm>
              <a:prstGeom prst="rect">
                <a:avLst/>
              </a:prstGeom>
              <a:noFill/>
              <a:ln w="9525">
                <a:noFill/>
                <a:miter lim="800000"/>
                <a:headEnd/>
                <a:tailEnd/>
              </a:ln>
            </p:spPr>
            <p:txBody>
              <a:bodyPr/>
              <a:lstStyle/>
              <a:p>
                <a:endParaRPr lang="en-US"/>
              </a:p>
            </p:txBody>
          </p:sp>
          <p:sp>
            <p:nvSpPr>
              <p:cNvPr id="28041" name="Line 1197"/>
              <p:cNvSpPr>
                <a:spLocks noChangeShapeType="1"/>
              </p:cNvSpPr>
              <p:nvPr/>
            </p:nvSpPr>
            <p:spPr bwMode="auto">
              <a:xfrm flipH="1" flipV="1">
                <a:off x="4291" y="2920"/>
                <a:ext cx="27" cy="29"/>
              </a:xfrm>
              <a:prstGeom prst="line">
                <a:avLst/>
              </a:prstGeom>
              <a:noFill/>
              <a:ln w="7938">
                <a:solidFill>
                  <a:srgbClr val="00FFFF"/>
                </a:solidFill>
                <a:round/>
                <a:headEnd/>
                <a:tailEnd/>
              </a:ln>
            </p:spPr>
            <p:txBody>
              <a:bodyPr/>
              <a:lstStyle/>
              <a:p>
                <a:endParaRPr lang="en-GB"/>
              </a:p>
            </p:txBody>
          </p:sp>
          <p:sp>
            <p:nvSpPr>
              <p:cNvPr id="28042" name="Line 1198"/>
              <p:cNvSpPr>
                <a:spLocks noChangeShapeType="1"/>
              </p:cNvSpPr>
              <p:nvPr/>
            </p:nvSpPr>
            <p:spPr bwMode="auto">
              <a:xfrm>
                <a:off x="4318" y="2949"/>
                <a:ext cx="27" cy="29"/>
              </a:xfrm>
              <a:prstGeom prst="line">
                <a:avLst/>
              </a:prstGeom>
              <a:noFill/>
              <a:ln w="7938">
                <a:solidFill>
                  <a:srgbClr val="00FFFF"/>
                </a:solidFill>
                <a:round/>
                <a:headEnd/>
                <a:tailEnd/>
              </a:ln>
            </p:spPr>
            <p:txBody>
              <a:bodyPr/>
              <a:lstStyle/>
              <a:p>
                <a:endParaRPr lang="en-GB"/>
              </a:p>
            </p:txBody>
          </p:sp>
          <p:sp>
            <p:nvSpPr>
              <p:cNvPr id="28043" name="Line 1199"/>
              <p:cNvSpPr>
                <a:spLocks noChangeShapeType="1"/>
              </p:cNvSpPr>
              <p:nvPr/>
            </p:nvSpPr>
            <p:spPr bwMode="auto">
              <a:xfrm flipH="1">
                <a:off x="4291" y="2949"/>
                <a:ext cx="27" cy="29"/>
              </a:xfrm>
              <a:prstGeom prst="line">
                <a:avLst/>
              </a:prstGeom>
              <a:noFill/>
              <a:ln w="7938">
                <a:solidFill>
                  <a:srgbClr val="00FFFF"/>
                </a:solidFill>
                <a:round/>
                <a:headEnd/>
                <a:tailEnd/>
              </a:ln>
            </p:spPr>
            <p:txBody>
              <a:bodyPr/>
              <a:lstStyle/>
              <a:p>
                <a:endParaRPr lang="en-GB"/>
              </a:p>
            </p:txBody>
          </p:sp>
          <p:sp>
            <p:nvSpPr>
              <p:cNvPr id="28044" name="Line 1200"/>
              <p:cNvSpPr>
                <a:spLocks noChangeShapeType="1"/>
              </p:cNvSpPr>
              <p:nvPr/>
            </p:nvSpPr>
            <p:spPr bwMode="auto">
              <a:xfrm flipV="1">
                <a:off x="4318" y="2920"/>
                <a:ext cx="27" cy="29"/>
              </a:xfrm>
              <a:prstGeom prst="line">
                <a:avLst/>
              </a:prstGeom>
              <a:noFill/>
              <a:ln w="7938">
                <a:solidFill>
                  <a:srgbClr val="00FFFF"/>
                </a:solidFill>
                <a:round/>
                <a:headEnd/>
                <a:tailEnd/>
              </a:ln>
            </p:spPr>
            <p:txBody>
              <a:bodyPr/>
              <a:lstStyle/>
              <a:p>
                <a:endParaRPr lang="en-GB"/>
              </a:p>
            </p:txBody>
          </p:sp>
          <p:sp>
            <p:nvSpPr>
              <p:cNvPr id="28045" name="Rectangle 1201"/>
              <p:cNvSpPr>
                <a:spLocks noChangeArrowheads="1"/>
              </p:cNvSpPr>
              <p:nvPr/>
            </p:nvSpPr>
            <p:spPr bwMode="auto">
              <a:xfrm>
                <a:off x="4476" y="2857"/>
                <a:ext cx="49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2</a:t>
                </a:r>
                <a:endParaRPr lang="en-US">
                  <a:latin typeface="Times New Roman" pitchFamily="18" charset="0"/>
                </a:endParaRPr>
              </a:p>
            </p:txBody>
          </p:sp>
          <p:sp>
            <p:nvSpPr>
              <p:cNvPr id="28046" name="Line 1202"/>
              <p:cNvSpPr>
                <a:spLocks noChangeShapeType="1"/>
              </p:cNvSpPr>
              <p:nvPr/>
            </p:nvSpPr>
            <p:spPr bwMode="auto">
              <a:xfrm>
                <a:off x="4204" y="3167"/>
                <a:ext cx="234" cy="1"/>
              </a:xfrm>
              <a:prstGeom prst="line">
                <a:avLst/>
              </a:prstGeom>
              <a:noFill/>
              <a:ln w="7938">
                <a:solidFill>
                  <a:srgbClr val="800080"/>
                </a:solidFill>
                <a:round/>
                <a:headEnd/>
                <a:tailEnd/>
              </a:ln>
            </p:spPr>
            <p:txBody>
              <a:bodyPr/>
              <a:lstStyle/>
              <a:p>
                <a:endParaRPr lang="en-GB"/>
              </a:p>
            </p:txBody>
          </p:sp>
          <p:sp>
            <p:nvSpPr>
              <p:cNvPr id="28047" name="Rectangle 1203"/>
              <p:cNvSpPr>
                <a:spLocks noChangeArrowheads="1"/>
              </p:cNvSpPr>
              <p:nvPr/>
            </p:nvSpPr>
            <p:spPr bwMode="auto">
              <a:xfrm>
                <a:off x="4285" y="3133"/>
                <a:ext cx="71" cy="75"/>
              </a:xfrm>
              <a:prstGeom prst="rect">
                <a:avLst/>
              </a:prstGeom>
              <a:noFill/>
              <a:ln w="9525">
                <a:noFill/>
                <a:miter lim="800000"/>
                <a:headEnd/>
                <a:tailEnd/>
              </a:ln>
            </p:spPr>
            <p:txBody>
              <a:bodyPr/>
              <a:lstStyle/>
              <a:p>
                <a:endParaRPr lang="en-US"/>
              </a:p>
            </p:txBody>
          </p:sp>
          <p:sp>
            <p:nvSpPr>
              <p:cNvPr id="28048" name="Line 1204"/>
              <p:cNvSpPr>
                <a:spLocks noChangeShapeType="1"/>
              </p:cNvSpPr>
              <p:nvPr/>
            </p:nvSpPr>
            <p:spPr bwMode="auto">
              <a:xfrm flipH="1" flipV="1">
                <a:off x="4291" y="3139"/>
                <a:ext cx="27" cy="28"/>
              </a:xfrm>
              <a:prstGeom prst="line">
                <a:avLst/>
              </a:prstGeom>
              <a:noFill/>
              <a:ln w="7938">
                <a:solidFill>
                  <a:srgbClr val="800080"/>
                </a:solidFill>
                <a:round/>
                <a:headEnd/>
                <a:tailEnd/>
              </a:ln>
            </p:spPr>
            <p:txBody>
              <a:bodyPr/>
              <a:lstStyle/>
              <a:p>
                <a:endParaRPr lang="en-GB"/>
              </a:p>
            </p:txBody>
          </p:sp>
          <p:sp>
            <p:nvSpPr>
              <p:cNvPr id="28049" name="Line 1205"/>
              <p:cNvSpPr>
                <a:spLocks noChangeShapeType="1"/>
              </p:cNvSpPr>
              <p:nvPr/>
            </p:nvSpPr>
            <p:spPr bwMode="auto">
              <a:xfrm>
                <a:off x="4318" y="3167"/>
                <a:ext cx="27" cy="29"/>
              </a:xfrm>
              <a:prstGeom prst="line">
                <a:avLst/>
              </a:prstGeom>
              <a:noFill/>
              <a:ln w="7938">
                <a:solidFill>
                  <a:srgbClr val="800080"/>
                </a:solidFill>
                <a:round/>
                <a:headEnd/>
                <a:tailEnd/>
              </a:ln>
            </p:spPr>
            <p:txBody>
              <a:bodyPr/>
              <a:lstStyle/>
              <a:p>
                <a:endParaRPr lang="en-GB"/>
              </a:p>
            </p:txBody>
          </p:sp>
          <p:sp>
            <p:nvSpPr>
              <p:cNvPr id="28050" name="Line 1206"/>
              <p:cNvSpPr>
                <a:spLocks noChangeShapeType="1"/>
              </p:cNvSpPr>
              <p:nvPr/>
            </p:nvSpPr>
            <p:spPr bwMode="auto">
              <a:xfrm flipH="1">
                <a:off x="4291" y="3167"/>
                <a:ext cx="27" cy="29"/>
              </a:xfrm>
              <a:prstGeom prst="line">
                <a:avLst/>
              </a:prstGeom>
              <a:noFill/>
              <a:ln w="7938">
                <a:solidFill>
                  <a:srgbClr val="800080"/>
                </a:solidFill>
                <a:round/>
                <a:headEnd/>
                <a:tailEnd/>
              </a:ln>
            </p:spPr>
            <p:txBody>
              <a:bodyPr/>
              <a:lstStyle/>
              <a:p>
                <a:endParaRPr lang="en-GB"/>
              </a:p>
            </p:txBody>
          </p:sp>
          <p:sp>
            <p:nvSpPr>
              <p:cNvPr id="28051" name="Line 1207"/>
              <p:cNvSpPr>
                <a:spLocks noChangeShapeType="1"/>
              </p:cNvSpPr>
              <p:nvPr/>
            </p:nvSpPr>
            <p:spPr bwMode="auto">
              <a:xfrm flipV="1">
                <a:off x="4318" y="3139"/>
                <a:ext cx="27" cy="28"/>
              </a:xfrm>
              <a:prstGeom prst="line">
                <a:avLst/>
              </a:prstGeom>
              <a:noFill/>
              <a:ln w="7938">
                <a:solidFill>
                  <a:srgbClr val="800080"/>
                </a:solidFill>
                <a:round/>
                <a:headEnd/>
                <a:tailEnd/>
              </a:ln>
            </p:spPr>
            <p:txBody>
              <a:bodyPr/>
              <a:lstStyle/>
              <a:p>
                <a:endParaRPr lang="en-GB"/>
              </a:p>
            </p:txBody>
          </p:sp>
          <p:sp>
            <p:nvSpPr>
              <p:cNvPr id="28052" name="Line 1208"/>
              <p:cNvSpPr>
                <a:spLocks noChangeShapeType="1"/>
              </p:cNvSpPr>
              <p:nvPr/>
            </p:nvSpPr>
            <p:spPr bwMode="auto">
              <a:xfrm flipV="1">
                <a:off x="4318" y="3139"/>
                <a:ext cx="1" cy="28"/>
              </a:xfrm>
              <a:prstGeom prst="line">
                <a:avLst/>
              </a:prstGeom>
              <a:noFill/>
              <a:ln w="7938">
                <a:solidFill>
                  <a:srgbClr val="800080"/>
                </a:solidFill>
                <a:round/>
                <a:headEnd/>
                <a:tailEnd/>
              </a:ln>
            </p:spPr>
            <p:txBody>
              <a:bodyPr/>
              <a:lstStyle/>
              <a:p>
                <a:endParaRPr lang="en-GB"/>
              </a:p>
            </p:txBody>
          </p:sp>
          <p:sp>
            <p:nvSpPr>
              <p:cNvPr id="28053" name="Line 1209"/>
              <p:cNvSpPr>
                <a:spLocks noChangeShapeType="1"/>
              </p:cNvSpPr>
              <p:nvPr/>
            </p:nvSpPr>
            <p:spPr bwMode="auto">
              <a:xfrm>
                <a:off x="4318" y="3167"/>
                <a:ext cx="1" cy="29"/>
              </a:xfrm>
              <a:prstGeom prst="line">
                <a:avLst/>
              </a:prstGeom>
              <a:noFill/>
              <a:ln w="7938">
                <a:solidFill>
                  <a:srgbClr val="800080"/>
                </a:solidFill>
                <a:round/>
                <a:headEnd/>
                <a:tailEnd/>
              </a:ln>
            </p:spPr>
            <p:txBody>
              <a:bodyPr/>
              <a:lstStyle/>
              <a:p>
                <a:endParaRPr lang="en-GB"/>
              </a:p>
            </p:txBody>
          </p:sp>
          <p:sp>
            <p:nvSpPr>
              <p:cNvPr id="28054" name="Rectangle 1210"/>
              <p:cNvSpPr>
                <a:spLocks noChangeArrowheads="1"/>
              </p:cNvSpPr>
              <p:nvPr/>
            </p:nvSpPr>
            <p:spPr bwMode="auto">
              <a:xfrm>
                <a:off x="4476" y="3075"/>
                <a:ext cx="49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5</a:t>
                </a:r>
                <a:endParaRPr lang="en-US">
                  <a:latin typeface="Times New Roman" pitchFamily="18" charset="0"/>
                </a:endParaRPr>
              </a:p>
            </p:txBody>
          </p:sp>
          <p:sp>
            <p:nvSpPr>
              <p:cNvPr id="28055" name="Line 1211"/>
              <p:cNvSpPr>
                <a:spLocks noChangeShapeType="1"/>
              </p:cNvSpPr>
              <p:nvPr/>
            </p:nvSpPr>
            <p:spPr bwMode="auto">
              <a:xfrm>
                <a:off x="4204" y="3386"/>
                <a:ext cx="234" cy="1"/>
              </a:xfrm>
              <a:prstGeom prst="line">
                <a:avLst/>
              </a:prstGeom>
              <a:noFill/>
              <a:ln w="7938">
                <a:solidFill>
                  <a:srgbClr val="800000"/>
                </a:solidFill>
                <a:round/>
                <a:headEnd/>
                <a:tailEnd/>
              </a:ln>
            </p:spPr>
            <p:txBody>
              <a:bodyPr/>
              <a:lstStyle/>
              <a:p>
                <a:endParaRPr lang="en-GB"/>
              </a:p>
            </p:txBody>
          </p:sp>
          <p:sp>
            <p:nvSpPr>
              <p:cNvPr id="28056" name="Oval 1212"/>
              <p:cNvSpPr>
                <a:spLocks noChangeArrowheads="1"/>
              </p:cNvSpPr>
              <p:nvPr/>
            </p:nvSpPr>
            <p:spPr bwMode="auto">
              <a:xfrm>
                <a:off x="4291" y="3357"/>
                <a:ext cx="49" cy="52"/>
              </a:xfrm>
              <a:prstGeom prst="ellipse">
                <a:avLst/>
              </a:prstGeom>
              <a:solidFill>
                <a:srgbClr val="800000"/>
              </a:solidFill>
              <a:ln w="7938">
                <a:solidFill>
                  <a:srgbClr val="800000"/>
                </a:solidFill>
                <a:round/>
                <a:headEnd/>
                <a:tailEnd/>
              </a:ln>
            </p:spPr>
            <p:txBody>
              <a:bodyPr/>
              <a:lstStyle/>
              <a:p>
                <a:endParaRPr lang="en-US"/>
              </a:p>
            </p:txBody>
          </p:sp>
          <p:sp>
            <p:nvSpPr>
              <p:cNvPr id="28057" name="Rectangle 1213"/>
              <p:cNvSpPr>
                <a:spLocks noChangeArrowheads="1"/>
              </p:cNvSpPr>
              <p:nvPr/>
            </p:nvSpPr>
            <p:spPr bwMode="auto">
              <a:xfrm>
                <a:off x="4476" y="3294"/>
                <a:ext cx="580"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Var = 10</a:t>
                </a:r>
                <a:endParaRPr lang="en-US">
                  <a:latin typeface="Times New Roman" pitchFamily="18" charset="0"/>
                </a:endParaRPr>
              </a:p>
            </p:txBody>
          </p:sp>
        </p:grpSp>
      </p:grpSp>
      <p:sp>
        <p:nvSpPr>
          <p:cNvPr id="27655" name="Rectangle 2"/>
          <p:cNvSpPr>
            <a:spLocks noGrp="1" noChangeArrowheads="1"/>
          </p:cNvSpPr>
          <p:nvPr>
            <p:ph type="title"/>
          </p:nvPr>
        </p:nvSpPr>
        <p:spPr>
          <a:xfrm>
            <a:off x="304800" y="-76200"/>
            <a:ext cx="8686800" cy="914400"/>
          </a:xfrm>
        </p:spPr>
        <p:txBody>
          <a:bodyPr/>
          <a:lstStyle/>
          <a:p>
            <a:pPr eaLnBrk="1" hangingPunct="1"/>
            <a:r>
              <a:rPr lang="en-US" sz="3200" smtClean="0"/>
              <a:t>Normal Distribution</a:t>
            </a:r>
          </a:p>
        </p:txBody>
      </p:sp>
      <p:graphicFrame>
        <p:nvGraphicFramePr>
          <p:cNvPr id="27650" name="Object 7"/>
          <p:cNvGraphicFramePr>
            <a:graphicFrameLocks noChangeAspect="1"/>
          </p:cNvGraphicFramePr>
          <p:nvPr>
            <p:extLst>
              <p:ext uri="{D42A27DB-BD31-4B8C-83A1-F6EECF244321}">
                <p14:modId xmlns:p14="http://schemas.microsoft.com/office/powerpoint/2010/main" val="1346678522"/>
              </p:ext>
            </p:extLst>
          </p:nvPr>
        </p:nvGraphicFramePr>
        <p:xfrm>
          <a:off x="669925" y="1128713"/>
          <a:ext cx="4867275" cy="2319337"/>
        </p:xfrm>
        <a:graphic>
          <a:graphicData uri="http://schemas.openxmlformats.org/presentationml/2006/ole">
            <mc:AlternateContent xmlns:mc="http://schemas.openxmlformats.org/markup-compatibility/2006">
              <mc:Choice xmlns:v="urn:schemas-microsoft-com:vml" Requires="v">
                <p:oleObj spid="_x0000_s27673" name="Equation" r:id="rId4" imgW="2361960" imgH="1168200" progId="Equation.3">
                  <p:embed/>
                </p:oleObj>
              </mc:Choice>
              <mc:Fallback>
                <p:oleObj name="Equation" r:id="rId4" imgW="2361960" imgH="1168200" progId="Equation.3">
                  <p:embed/>
                  <p:pic>
                    <p:nvPicPr>
                      <p:cNvPr id="0" name="Object 7"/>
                      <p:cNvPicPr>
                        <a:picLocks noChangeAspect="1" noChangeArrowheads="1"/>
                      </p:cNvPicPr>
                      <p:nvPr/>
                    </p:nvPicPr>
                    <p:blipFill>
                      <a:blip r:embed="rId5"/>
                      <a:srcRect/>
                      <a:stretch>
                        <a:fillRect/>
                      </a:stretch>
                    </p:blipFill>
                    <p:spPr bwMode="auto">
                      <a:xfrm>
                        <a:off x="669925" y="1128713"/>
                        <a:ext cx="4867275" cy="231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Text Box 10"/>
          <p:cNvSpPr txBox="1">
            <a:spLocks noChangeArrowheads="1"/>
          </p:cNvSpPr>
          <p:nvPr/>
        </p:nvSpPr>
        <p:spPr bwMode="auto">
          <a:xfrm>
            <a:off x="6608763" y="1412875"/>
            <a:ext cx="1855787" cy="830263"/>
          </a:xfrm>
          <a:prstGeom prst="rect">
            <a:avLst/>
          </a:prstGeom>
          <a:noFill/>
          <a:ln w="9525">
            <a:noFill/>
            <a:miter lim="800000"/>
            <a:headEnd/>
            <a:tailEnd/>
          </a:ln>
        </p:spPr>
        <p:txBody>
          <a:bodyPr wrap="none">
            <a:spAutoFit/>
          </a:bodyPr>
          <a:lstStyle/>
          <a:p>
            <a:r>
              <a:rPr lang="en-US" sz="2400" i="1">
                <a:latin typeface="Times New Roman" pitchFamily="18" charset="0"/>
              </a:rPr>
              <a:t>E[x]</a:t>
            </a:r>
            <a:r>
              <a:rPr lang="en-US" sz="2400">
                <a:latin typeface="Times New Roman" pitchFamily="18" charset="0"/>
              </a:rPr>
              <a:t> = </a:t>
            </a:r>
            <a:r>
              <a:rPr lang="en-US" sz="2400" i="1">
                <a:latin typeface="Times New Roman" pitchFamily="18" charset="0"/>
              </a:rPr>
              <a:t>μ</a:t>
            </a:r>
          </a:p>
          <a:p>
            <a:r>
              <a:rPr lang="en-US" sz="2400">
                <a:latin typeface="Times New Roman" pitchFamily="18" charset="0"/>
              </a:rPr>
              <a:t>Variance = </a:t>
            </a:r>
            <a:r>
              <a:rPr lang="en-US" sz="2400" i="1">
                <a:latin typeface="Times New Roman" pitchFamily="18" charset="0"/>
                <a:cs typeface="Times New Roman" pitchFamily="18" charset="0"/>
              </a:rPr>
              <a:t>σ</a:t>
            </a:r>
            <a:r>
              <a:rPr lang="en-US" sz="2400" i="1" baseline="30000">
                <a:latin typeface="Times New Roman" pitchFamily="18" charset="0"/>
                <a:cs typeface="Times New Roman" pitchFamily="18" charset="0"/>
              </a:rPr>
              <a:t>2</a:t>
            </a:r>
            <a:endParaRPr lang="en-US" sz="2400" i="1">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1443" name="Rectangle 3"/>
          <p:cNvSpPr>
            <a:spLocks noGrp="1" noChangeArrowheads="1"/>
          </p:cNvSpPr>
          <p:nvPr>
            <p:ph type="title"/>
          </p:nvPr>
        </p:nvSpPr>
        <p:spPr>
          <a:xfrm>
            <a:off x="0" y="228600"/>
            <a:ext cx="8915400" cy="717550"/>
          </a:xfrm>
        </p:spPr>
        <p:txBody>
          <a:bodyPr/>
          <a:lstStyle/>
          <a:p>
            <a:pPr eaLnBrk="1" hangingPunct="1"/>
            <a:r>
              <a:rPr lang="en-US" sz="3200" smtClean="0"/>
              <a:t>Normal Distribution</a:t>
            </a:r>
          </a:p>
        </p:txBody>
      </p:sp>
      <p:sp>
        <p:nvSpPr>
          <p:cNvPr id="61444" name="Content Placeholder 3"/>
          <p:cNvSpPr>
            <a:spLocks noGrp="1"/>
          </p:cNvSpPr>
          <p:nvPr>
            <p:ph idx="1"/>
          </p:nvPr>
        </p:nvSpPr>
        <p:spPr>
          <a:xfrm>
            <a:off x="228600" y="1447800"/>
            <a:ext cx="8915400" cy="4114800"/>
          </a:xfrm>
        </p:spPr>
        <p:txBody>
          <a:bodyPr/>
          <a:lstStyle/>
          <a:p>
            <a:pPr marL="0">
              <a:buFontTx/>
              <a:buNone/>
            </a:pPr>
            <a:r>
              <a:rPr lang="en-US" sz="2800" b="1" smtClean="0"/>
              <a:t>How do the data arise?</a:t>
            </a:r>
          </a:p>
          <a:p>
            <a:pPr marL="0">
              <a:buFontTx/>
              <a:buNone/>
            </a:pPr>
            <a:r>
              <a:rPr lang="en-US" sz="2400" smtClean="0"/>
              <a:t>Often, the process we model represents the sum of continuous variables (ex., growth increment in trees increases on soil C content).</a:t>
            </a:r>
          </a:p>
          <a:p>
            <a:pPr marL="0">
              <a:buFontTx/>
              <a:buNone/>
            </a:pPr>
            <a:endParaRPr lang="en-US" sz="2400" smtClean="0"/>
          </a:p>
          <a:p>
            <a:pPr marL="0">
              <a:buFontTx/>
              <a:buNone/>
            </a:pPr>
            <a:r>
              <a:rPr lang="en-US" sz="2400" smtClean="0"/>
              <a:t>The fact that sums of things tend to be normally distributed is what stands behind the central limit theorem, which shows that the mean of random variables will be normally distributed even when the variables themselves follow other distributions.</a:t>
            </a:r>
          </a:p>
          <a:p>
            <a:pPr marL="0">
              <a:buFontTx/>
              <a:buNone/>
            </a:pPr>
            <a:endParaRPr lang="en-US" sz="2400" smtClean="0"/>
          </a:p>
          <a:p>
            <a:pPr marL="0">
              <a:buFontTx/>
              <a:buNone/>
            </a:pPr>
            <a:r>
              <a:rPr lang="en-US" sz="2400" smtClean="0"/>
              <a:t>With large sample sizes, many other distributions (Poisson, Gamma etc) can be approximated by a normal</a:t>
            </a:r>
            <a:endParaRPr lang="en-GB"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8676" name="Rectangle 3"/>
          <p:cNvSpPr>
            <a:spLocks noGrp="1" noChangeArrowheads="1"/>
          </p:cNvSpPr>
          <p:nvPr>
            <p:ph type="title"/>
          </p:nvPr>
        </p:nvSpPr>
        <p:spPr>
          <a:xfrm>
            <a:off x="0" y="228600"/>
            <a:ext cx="8915400" cy="717550"/>
          </a:xfrm>
        </p:spPr>
        <p:txBody>
          <a:bodyPr/>
          <a:lstStyle/>
          <a:p>
            <a:pPr eaLnBrk="1" hangingPunct="1"/>
            <a:r>
              <a:rPr lang="en-US" sz="3200" smtClean="0"/>
              <a:t>Normal Distribution</a:t>
            </a:r>
          </a:p>
        </p:txBody>
      </p:sp>
      <p:graphicFrame>
        <p:nvGraphicFramePr>
          <p:cNvPr id="28674" name="Object 7"/>
          <p:cNvGraphicFramePr>
            <a:graphicFrameLocks noChangeAspect="1"/>
          </p:cNvGraphicFramePr>
          <p:nvPr>
            <p:extLst>
              <p:ext uri="{D42A27DB-BD31-4B8C-83A1-F6EECF244321}">
                <p14:modId xmlns:p14="http://schemas.microsoft.com/office/powerpoint/2010/main" val="3640355541"/>
              </p:ext>
            </p:extLst>
          </p:nvPr>
        </p:nvGraphicFramePr>
        <p:xfrm>
          <a:off x="1127125" y="2119313"/>
          <a:ext cx="4868863" cy="1362075"/>
        </p:xfrm>
        <a:graphic>
          <a:graphicData uri="http://schemas.openxmlformats.org/presentationml/2006/ole">
            <mc:AlternateContent xmlns:mc="http://schemas.openxmlformats.org/markup-compatibility/2006">
              <mc:Choice xmlns:v="urn:schemas-microsoft-com:vml" Requires="v">
                <p:oleObj spid="_x0000_s28697" name="Equation" r:id="rId4" imgW="2361960" imgH="685800" progId="Equation.3">
                  <p:embed/>
                </p:oleObj>
              </mc:Choice>
              <mc:Fallback>
                <p:oleObj name="Equation" r:id="rId4" imgW="2361960" imgH="685800" progId="Equation.3">
                  <p:embed/>
                  <p:pic>
                    <p:nvPicPr>
                      <p:cNvPr id="0" name="Object 7"/>
                      <p:cNvPicPr>
                        <a:picLocks noChangeAspect="1" noChangeArrowheads="1"/>
                      </p:cNvPicPr>
                      <p:nvPr/>
                    </p:nvPicPr>
                    <p:blipFill>
                      <a:blip r:embed="rId5"/>
                      <a:srcRect/>
                      <a:stretch>
                        <a:fillRect/>
                      </a:stretch>
                    </p:blipFill>
                    <p:spPr bwMode="auto">
                      <a:xfrm>
                        <a:off x="1127125" y="2119313"/>
                        <a:ext cx="4868863"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TextBox 5"/>
          <p:cNvSpPr txBox="1">
            <a:spLocks noChangeArrowheads="1"/>
          </p:cNvSpPr>
          <p:nvPr/>
        </p:nvSpPr>
        <p:spPr bwMode="auto">
          <a:xfrm>
            <a:off x="4419600" y="3354388"/>
            <a:ext cx="4114800" cy="3046412"/>
          </a:xfrm>
          <a:prstGeom prst="rect">
            <a:avLst/>
          </a:prstGeom>
          <a:noFill/>
          <a:ln w="9525">
            <a:noFill/>
            <a:miter lim="800000"/>
            <a:headEnd/>
            <a:tailEnd/>
          </a:ln>
        </p:spPr>
        <p:txBody>
          <a:bodyPr>
            <a:spAutoFit/>
          </a:bodyPr>
          <a:lstStyle/>
          <a:p>
            <a:pPr>
              <a:buFont typeface="Wingdings" pitchFamily="2" charset="2"/>
              <a:buChar char="Ø"/>
            </a:pPr>
            <a:r>
              <a:rPr lang="en-US" sz="2400" dirty="0">
                <a:solidFill>
                  <a:srgbClr val="FF0000"/>
                </a:solidFill>
                <a:latin typeface="Arial" charset="0"/>
              </a:rPr>
              <a:t>What are the data?</a:t>
            </a:r>
          </a:p>
          <a:p>
            <a:pPr>
              <a:buFont typeface="Wingdings" pitchFamily="2" charset="2"/>
              <a:buChar char="Ø"/>
            </a:pPr>
            <a:endParaRPr lang="en-US" sz="2400" dirty="0">
              <a:solidFill>
                <a:srgbClr val="FF0000"/>
              </a:solidFill>
              <a:latin typeface="Arial" charset="0"/>
            </a:endParaRPr>
          </a:p>
          <a:p>
            <a:pPr>
              <a:buFont typeface="Wingdings" pitchFamily="2" charset="2"/>
              <a:buChar char="Ø"/>
            </a:pPr>
            <a:r>
              <a:rPr lang="en-US" sz="2400" dirty="0">
                <a:solidFill>
                  <a:srgbClr val="FF0000"/>
                </a:solidFill>
                <a:latin typeface="Arial" charset="0"/>
              </a:rPr>
              <a:t>What parameters do we want to estimate?</a:t>
            </a:r>
          </a:p>
          <a:p>
            <a:pPr>
              <a:buFont typeface="Wingdings" pitchFamily="2" charset="2"/>
              <a:buChar char="Ø"/>
            </a:pPr>
            <a:endParaRPr lang="en-US" sz="2400" dirty="0">
              <a:solidFill>
                <a:srgbClr val="FF0000"/>
              </a:solidFill>
              <a:latin typeface="Arial" charset="0"/>
            </a:endParaRPr>
          </a:p>
          <a:p>
            <a:pPr>
              <a:buFont typeface="Wingdings" pitchFamily="2" charset="2"/>
              <a:buChar char="Ø"/>
            </a:pPr>
            <a:r>
              <a:rPr lang="en-US" sz="2400" dirty="0">
                <a:solidFill>
                  <a:srgbClr val="FF0000"/>
                </a:solidFill>
                <a:latin typeface="Arial" charset="0"/>
              </a:rPr>
              <a:t>What terms control the uncertainty?</a:t>
            </a:r>
          </a:p>
          <a:p>
            <a:pPr>
              <a:buFont typeface="Wingdings" pitchFamily="2" charset="2"/>
              <a:buChar char="Ø"/>
            </a:pPr>
            <a:endParaRPr lang="en-GB" sz="2400"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0650"/>
            <a:ext cx="6975475" cy="717550"/>
          </a:xfrm>
        </p:spPr>
        <p:txBody>
          <a:bodyPr/>
          <a:lstStyle/>
          <a:p>
            <a:r>
              <a:rPr lang="en-US" dirty="0" smtClean="0"/>
              <a:t>A JAGS aside</a:t>
            </a:r>
            <a:endParaRPr lang="en-GB" dirty="0"/>
          </a:p>
        </p:txBody>
      </p:sp>
      <p:sp>
        <p:nvSpPr>
          <p:cNvPr id="3" name="Content Placeholder 2"/>
          <p:cNvSpPr>
            <a:spLocks noGrp="1"/>
          </p:cNvSpPr>
          <p:nvPr>
            <p:ph idx="1"/>
          </p:nvPr>
        </p:nvSpPr>
        <p:spPr>
          <a:xfrm>
            <a:off x="685800" y="1905000"/>
            <a:ext cx="7721600" cy="4114800"/>
          </a:xfrm>
        </p:spPr>
        <p:txBody>
          <a:bodyPr/>
          <a:lstStyle/>
          <a:p>
            <a:r>
              <a:rPr lang="en-US" sz="3000" dirty="0" smtClean="0"/>
              <a:t>Note that in JAGS, the normal distribution is parameterized in terms of precision, </a:t>
            </a:r>
            <a:r>
              <a:rPr lang="el-GR" sz="3000" dirty="0" smtClean="0">
                <a:cs typeface="Calibri"/>
              </a:rPr>
              <a:t>τ</a:t>
            </a:r>
            <a:r>
              <a:rPr lang="en-US" sz="3000" dirty="0" smtClean="0">
                <a:cs typeface="Calibri"/>
              </a:rPr>
              <a:t> (tau). </a:t>
            </a:r>
            <a:endParaRPr lang="en-US" sz="3000" dirty="0" smtClean="0">
              <a:cs typeface="Calibri"/>
            </a:endParaRPr>
          </a:p>
          <a:p>
            <a:endParaRPr lang="en-US" sz="3000" dirty="0" smtClean="0">
              <a:cs typeface="Calibri"/>
            </a:endParaRPr>
          </a:p>
          <a:p>
            <a:r>
              <a:rPr lang="en-US" sz="3000" dirty="0" smtClean="0">
                <a:cs typeface="Calibri"/>
              </a:rPr>
              <a:t>Precision is the inverse of variance, so a when we use a small precision as a prior, it’s equivalent to a large variance  (i.e., the uncertainty for that parameter is large).</a:t>
            </a:r>
            <a:endParaRPr lang="en-GB"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9155" name="Rectangle 2"/>
          <p:cNvSpPr>
            <a:spLocks noGrp="1" noChangeArrowheads="1"/>
          </p:cNvSpPr>
          <p:nvPr>
            <p:ph type="title"/>
          </p:nvPr>
        </p:nvSpPr>
        <p:spPr>
          <a:xfrm>
            <a:off x="228600" y="0"/>
            <a:ext cx="8610600" cy="838200"/>
          </a:xfrm>
        </p:spPr>
        <p:txBody>
          <a:bodyPr/>
          <a:lstStyle/>
          <a:p>
            <a:pPr eaLnBrk="1" hangingPunct="1"/>
            <a:r>
              <a:rPr lang="en-US" sz="3200" dirty="0" smtClean="0">
                <a:solidFill>
                  <a:schemeClr val="accent2"/>
                </a:solidFill>
              </a:rPr>
              <a:t>Types of random variables</a:t>
            </a:r>
          </a:p>
        </p:txBody>
      </p:sp>
      <p:sp>
        <p:nvSpPr>
          <p:cNvPr id="49156" name="Rectangle 3"/>
          <p:cNvSpPr>
            <a:spLocks noGrp="1" noChangeArrowheads="1"/>
          </p:cNvSpPr>
          <p:nvPr>
            <p:ph type="body" idx="1"/>
          </p:nvPr>
        </p:nvSpPr>
        <p:spPr>
          <a:xfrm>
            <a:off x="457200" y="1600200"/>
            <a:ext cx="8305800" cy="4114800"/>
          </a:xfrm>
        </p:spPr>
        <p:txBody>
          <a:bodyPr/>
          <a:lstStyle/>
          <a:p>
            <a:pPr eaLnBrk="1" hangingPunct="1">
              <a:lnSpc>
                <a:spcPct val="90000"/>
              </a:lnSpc>
              <a:buClr>
                <a:schemeClr val="tx2"/>
              </a:buClr>
            </a:pPr>
            <a:r>
              <a:rPr lang="en-US" b="1" i="1" dirty="0" smtClean="0">
                <a:solidFill>
                  <a:srgbClr val="FF0000"/>
                </a:solidFill>
              </a:rPr>
              <a:t>Discrete </a:t>
            </a:r>
            <a:r>
              <a:rPr lang="en-US" dirty="0" smtClean="0"/>
              <a:t>random variables take only integer values (e.g. counts, memberships in categories). They are represented by </a:t>
            </a:r>
            <a:r>
              <a:rPr lang="en-US" b="1" i="1" dirty="0" smtClean="0">
                <a:solidFill>
                  <a:srgbClr val="FF0000"/>
                </a:solidFill>
              </a:rPr>
              <a:t>probability mass functions</a:t>
            </a:r>
            <a:r>
              <a:rPr lang="en-US" dirty="0" smtClean="0"/>
              <a:t>.</a:t>
            </a:r>
          </a:p>
          <a:p>
            <a:pPr eaLnBrk="1" hangingPunct="1">
              <a:lnSpc>
                <a:spcPct val="90000"/>
              </a:lnSpc>
              <a:buClr>
                <a:schemeClr val="tx2"/>
              </a:buClr>
            </a:pPr>
            <a:endParaRPr lang="en-US" dirty="0" smtClean="0"/>
          </a:p>
          <a:p>
            <a:pPr eaLnBrk="1" hangingPunct="1">
              <a:lnSpc>
                <a:spcPct val="90000"/>
              </a:lnSpc>
              <a:buClr>
                <a:schemeClr val="tx2"/>
              </a:buClr>
            </a:pPr>
            <a:r>
              <a:rPr lang="en-US" b="1" i="1" dirty="0" smtClean="0">
                <a:solidFill>
                  <a:srgbClr val="FF0000"/>
                </a:solidFill>
              </a:rPr>
              <a:t>Continuous</a:t>
            </a:r>
            <a:r>
              <a:rPr lang="en-US" dirty="0" smtClean="0"/>
              <a:t> random variables are represented by </a:t>
            </a:r>
            <a:r>
              <a:rPr lang="en-US" b="1" i="1" dirty="0" smtClean="0">
                <a:solidFill>
                  <a:srgbClr val="FF0000"/>
                </a:solidFill>
              </a:rPr>
              <a:t>probability density functions</a:t>
            </a:r>
            <a:r>
              <a:rPr lang="en-US" dirty="0" smtClean="0"/>
              <a:t>. </a:t>
            </a:r>
          </a:p>
        </p:txBody>
      </p:sp>
    </p:spTree>
    <p:extLst>
      <p:ext uri="{BB962C8B-B14F-4D97-AF65-F5344CB8AC3E}">
        <p14:creationId xmlns:p14="http://schemas.microsoft.com/office/powerpoint/2010/main" val="1145951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Straight Connector 1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9701" name="Rectangle 2"/>
          <p:cNvSpPr>
            <a:spLocks noGrp="1" noChangeArrowheads="1"/>
          </p:cNvSpPr>
          <p:nvPr>
            <p:ph type="title"/>
          </p:nvPr>
        </p:nvSpPr>
        <p:spPr>
          <a:xfrm>
            <a:off x="228600" y="-76200"/>
            <a:ext cx="8686800" cy="914400"/>
          </a:xfrm>
        </p:spPr>
        <p:txBody>
          <a:bodyPr/>
          <a:lstStyle/>
          <a:p>
            <a:pPr eaLnBrk="1" hangingPunct="1"/>
            <a:r>
              <a:rPr lang="en-US" sz="2600" smtClean="0"/>
              <a:t>Lognormal: One tail and no negative values</a:t>
            </a:r>
          </a:p>
        </p:txBody>
      </p:sp>
      <p:graphicFrame>
        <p:nvGraphicFramePr>
          <p:cNvPr id="29698" name="Object 7"/>
          <p:cNvGraphicFramePr>
            <a:graphicFrameLocks noChangeAspect="1"/>
          </p:cNvGraphicFramePr>
          <p:nvPr>
            <p:extLst>
              <p:ext uri="{D42A27DB-BD31-4B8C-83A1-F6EECF244321}">
                <p14:modId xmlns:p14="http://schemas.microsoft.com/office/powerpoint/2010/main" val="304570421"/>
              </p:ext>
            </p:extLst>
          </p:nvPr>
        </p:nvGraphicFramePr>
        <p:xfrm>
          <a:off x="304800" y="993775"/>
          <a:ext cx="5051425" cy="3241675"/>
        </p:xfrm>
        <a:graphic>
          <a:graphicData uri="http://schemas.openxmlformats.org/presentationml/2006/ole">
            <mc:AlternateContent xmlns:mc="http://schemas.openxmlformats.org/markup-compatibility/2006">
              <mc:Choice xmlns:v="urn:schemas-microsoft-com:vml" Requires="v">
                <p:oleObj spid="_x0000_s29744" name="Equation" r:id="rId4" imgW="2857320" imgH="1828800" progId="Equation.3">
                  <p:embed/>
                </p:oleObj>
              </mc:Choice>
              <mc:Fallback>
                <p:oleObj name="Equation" r:id="rId4" imgW="2857320" imgH="1828800" progId="Equation.3">
                  <p:embed/>
                  <p:pic>
                    <p:nvPicPr>
                      <p:cNvPr id="0" name="Object 7"/>
                      <p:cNvPicPr>
                        <a:picLocks noChangeAspect="1" noChangeArrowheads="1"/>
                      </p:cNvPicPr>
                      <p:nvPr/>
                    </p:nvPicPr>
                    <p:blipFill>
                      <a:blip r:embed="rId5"/>
                      <a:srcRect/>
                      <a:stretch>
                        <a:fillRect/>
                      </a:stretch>
                    </p:blipFill>
                    <p:spPr bwMode="auto">
                      <a:xfrm>
                        <a:off x="304800" y="993775"/>
                        <a:ext cx="5051425"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702" name="Group 114"/>
          <p:cNvGrpSpPr>
            <a:grpSpLocks/>
          </p:cNvGrpSpPr>
          <p:nvPr/>
        </p:nvGrpSpPr>
        <p:grpSpPr bwMode="auto">
          <a:xfrm>
            <a:off x="3827463" y="2644775"/>
            <a:ext cx="6002337" cy="3603804"/>
            <a:chOff x="3675063" y="3178175"/>
            <a:chExt cx="6002337" cy="3603625"/>
          </a:xfrm>
        </p:grpSpPr>
        <p:sp>
          <p:nvSpPr>
            <p:cNvPr id="29703" name="Rectangle 109"/>
            <p:cNvSpPr>
              <a:spLocks noChangeArrowheads="1"/>
            </p:cNvSpPr>
            <p:nvPr/>
          </p:nvSpPr>
          <p:spPr bwMode="auto">
            <a:xfrm>
              <a:off x="3675063" y="3178175"/>
              <a:ext cx="211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0.8</a:t>
              </a:r>
              <a:endParaRPr lang="en-US">
                <a:latin typeface="Times New Roman" pitchFamily="18" charset="0"/>
              </a:endParaRPr>
            </a:p>
          </p:txBody>
        </p:sp>
        <p:sp>
          <p:nvSpPr>
            <p:cNvPr id="29704" name="Rectangle 13"/>
            <p:cNvSpPr>
              <a:spLocks noChangeArrowheads="1"/>
            </p:cNvSpPr>
            <p:nvPr/>
          </p:nvSpPr>
          <p:spPr bwMode="auto">
            <a:xfrm>
              <a:off x="4027488" y="3182937"/>
              <a:ext cx="5554662" cy="3281363"/>
            </a:xfrm>
            <a:prstGeom prst="rect">
              <a:avLst/>
            </a:prstGeom>
            <a:noFill/>
            <a:ln w="9525">
              <a:noFill/>
              <a:miter lim="800000"/>
              <a:headEnd/>
              <a:tailEnd/>
            </a:ln>
          </p:spPr>
          <p:txBody>
            <a:bodyPr/>
            <a:lstStyle/>
            <a:p>
              <a:endParaRPr lang="en-US"/>
            </a:p>
          </p:txBody>
        </p:sp>
        <p:sp>
          <p:nvSpPr>
            <p:cNvPr id="29705" name="Line 14"/>
            <p:cNvSpPr>
              <a:spLocks noChangeShapeType="1"/>
            </p:cNvSpPr>
            <p:nvPr/>
          </p:nvSpPr>
          <p:spPr bwMode="auto">
            <a:xfrm>
              <a:off x="4027488" y="6057900"/>
              <a:ext cx="5554662" cy="1587"/>
            </a:xfrm>
            <a:prstGeom prst="line">
              <a:avLst/>
            </a:prstGeom>
            <a:noFill/>
            <a:ln w="0">
              <a:solidFill>
                <a:srgbClr val="FFFFFF"/>
              </a:solidFill>
              <a:round/>
              <a:headEnd/>
              <a:tailEnd/>
            </a:ln>
          </p:spPr>
          <p:txBody>
            <a:bodyPr/>
            <a:lstStyle/>
            <a:p>
              <a:endParaRPr lang="en-GB"/>
            </a:p>
          </p:txBody>
        </p:sp>
        <p:sp>
          <p:nvSpPr>
            <p:cNvPr id="29706" name="Line 15"/>
            <p:cNvSpPr>
              <a:spLocks noChangeShapeType="1"/>
            </p:cNvSpPr>
            <p:nvPr/>
          </p:nvSpPr>
          <p:spPr bwMode="auto">
            <a:xfrm>
              <a:off x="4027488" y="5641975"/>
              <a:ext cx="5554662" cy="1587"/>
            </a:xfrm>
            <a:prstGeom prst="line">
              <a:avLst/>
            </a:prstGeom>
            <a:noFill/>
            <a:ln w="0">
              <a:solidFill>
                <a:srgbClr val="FFFFFF"/>
              </a:solidFill>
              <a:round/>
              <a:headEnd/>
              <a:tailEnd/>
            </a:ln>
          </p:spPr>
          <p:txBody>
            <a:bodyPr/>
            <a:lstStyle/>
            <a:p>
              <a:endParaRPr lang="en-GB"/>
            </a:p>
          </p:txBody>
        </p:sp>
        <p:sp>
          <p:nvSpPr>
            <p:cNvPr id="29707" name="Line 16"/>
            <p:cNvSpPr>
              <a:spLocks noChangeShapeType="1"/>
            </p:cNvSpPr>
            <p:nvPr/>
          </p:nvSpPr>
          <p:spPr bwMode="auto">
            <a:xfrm>
              <a:off x="4027488" y="5235575"/>
              <a:ext cx="5554662" cy="1587"/>
            </a:xfrm>
            <a:prstGeom prst="line">
              <a:avLst/>
            </a:prstGeom>
            <a:noFill/>
            <a:ln w="0">
              <a:solidFill>
                <a:srgbClr val="FFFFFF"/>
              </a:solidFill>
              <a:round/>
              <a:headEnd/>
              <a:tailEnd/>
            </a:ln>
          </p:spPr>
          <p:txBody>
            <a:bodyPr/>
            <a:lstStyle/>
            <a:p>
              <a:endParaRPr lang="en-GB"/>
            </a:p>
          </p:txBody>
        </p:sp>
        <p:sp>
          <p:nvSpPr>
            <p:cNvPr id="29708" name="Line 17"/>
            <p:cNvSpPr>
              <a:spLocks noChangeShapeType="1"/>
            </p:cNvSpPr>
            <p:nvPr/>
          </p:nvSpPr>
          <p:spPr bwMode="auto">
            <a:xfrm>
              <a:off x="4027488" y="4827587"/>
              <a:ext cx="5554662" cy="1588"/>
            </a:xfrm>
            <a:prstGeom prst="line">
              <a:avLst/>
            </a:prstGeom>
            <a:noFill/>
            <a:ln w="0">
              <a:solidFill>
                <a:srgbClr val="FFFFFF"/>
              </a:solidFill>
              <a:round/>
              <a:headEnd/>
              <a:tailEnd/>
            </a:ln>
          </p:spPr>
          <p:txBody>
            <a:bodyPr/>
            <a:lstStyle/>
            <a:p>
              <a:endParaRPr lang="en-GB"/>
            </a:p>
          </p:txBody>
        </p:sp>
        <p:sp>
          <p:nvSpPr>
            <p:cNvPr id="29709" name="Line 18"/>
            <p:cNvSpPr>
              <a:spLocks noChangeShapeType="1"/>
            </p:cNvSpPr>
            <p:nvPr/>
          </p:nvSpPr>
          <p:spPr bwMode="auto">
            <a:xfrm>
              <a:off x="4027488" y="4411662"/>
              <a:ext cx="5554662" cy="1588"/>
            </a:xfrm>
            <a:prstGeom prst="line">
              <a:avLst/>
            </a:prstGeom>
            <a:noFill/>
            <a:ln w="0">
              <a:solidFill>
                <a:srgbClr val="FFFFFF"/>
              </a:solidFill>
              <a:round/>
              <a:headEnd/>
              <a:tailEnd/>
            </a:ln>
          </p:spPr>
          <p:txBody>
            <a:bodyPr/>
            <a:lstStyle/>
            <a:p>
              <a:endParaRPr lang="en-GB"/>
            </a:p>
          </p:txBody>
        </p:sp>
        <p:sp>
          <p:nvSpPr>
            <p:cNvPr id="29710" name="Line 19"/>
            <p:cNvSpPr>
              <a:spLocks noChangeShapeType="1"/>
            </p:cNvSpPr>
            <p:nvPr/>
          </p:nvSpPr>
          <p:spPr bwMode="auto">
            <a:xfrm>
              <a:off x="4027488" y="4005262"/>
              <a:ext cx="5554662" cy="1588"/>
            </a:xfrm>
            <a:prstGeom prst="line">
              <a:avLst/>
            </a:prstGeom>
            <a:noFill/>
            <a:ln w="0">
              <a:solidFill>
                <a:srgbClr val="FFFFFF"/>
              </a:solidFill>
              <a:round/>
              <a:headEnd/>
              <a:tailEnd/>
            </a:ln>
          </p:spPr>
          <p:txBody>
            <a:bodyPr/>
            <a:lstStyle/>
            <a:p>
              <a:endParaRPr lang="en-GB"/>
            </a:p>
          </p:txBody>
        </p:sp>
        <p:sp>
          <p:nvSpPr>
            <p:cNvPr id="29711" name="Line 20"/>
            <p:cNvSpPr>
              <a:spLocks noChangeShapeType="1"/>
            </p:cNvSpPr>
            <p:nvPr/>
          </p:nvSpPr>
          <p:spPr bwMode="auto">
            <a:xfrm>
              <a:off x="4027488" y="3589337"/>
              <a:ext cx="5554662" cy="1588"/>
            </a:xfrm>
            <a:prstGeom prst="line">
              <a:avLst/>
            </a:prstGeom>
            <a:noFill/>
            <a:ln w="0">
              <a:solidFill>
                <a:srgbClr val="FFFFFF"/>
              </a:solidFill>
              <a:round/>
              <a:headEnd/>
              <a:tailEnd/>
            </a:ln>
          </p:spPr>
          <p:txBody>
            <a:bodyPr/>
            <a:lstStyle/>
            <a:p>
              <a:endParaRPr lang="en-GB"/>
            </a:p>
          </p:txBody>
        </p:sp>
        <p:sp>
          <p:nvSpPr>
            <p:cNvPr id="29712" name="Line 21"/>
            <p:cNvSpPr>
              <a:spLocks noChangeShapeType="1"/>
            </p:cNvSpPr>
            <p:nvPr/>
          </p:nvSpPr>
          <p:spPr bwMode="auto">
            <a:xfrm>
              <a:off x="4027488" y="3182937"/>
              <a:ext cx="5554662" cy="1588"/>
            </a:xfrm>
            <a:prstGeom prst="line">
              <a:avLst/>
            </a:prstGeom>
            <a:noFill/>
            <a:ln w="0">
              <a:solidFill>
                <a:srgbClr val="FFFFFF"/>
              </a:solidFill>
              <a:round/>
              <a:headEnd/>
              <a:tailEnd/>
            </a:ln>
          </p:spPr>
          <p:txBody>
            <a:bodyPr/>
            <a:lstStyle/>
            <a:p>
              <a:endParaRPr lang="en-GB"/>
            </a:p>
          </p:txBody>
        </p:sp>
        <p:sp>
          <p:nvSpPr>
            <p:cNvPr id="29713" name="Line 23"/>
            <p:cNvSpPr>
              <a:spLocks noChangeShapeType="1"/>
            </p:cNvSpPr>
            <p:nvPr/>
          </p:nvSpPr>
          <p:spPr bwMode="auto">
            <a:xfrm>
              <a:off x="4027488" y="3182937"/>
              <a:ext cx="1587" cy="3281363"/>
            </a:xfrm>
            <a:prstGeom prst="line">
              <a:avLst/>
            </a:prstGeom>
            <a:noFill/>
            <a:ln w="0">
              <a:solidFill>
                <a:srgbClr val="000000"/>
              </a:solidFill>
              <a:round/>
              <a:headEnd/>
              <a:tailEnd/>
            </a:ln>
          </p:spPr>
          <p:txBody>
            <a:bodyPr/>
            <a:lstStyle/>
            <a:p>
              <a:endParaRPr lang="en-GB"/>
            </a:p>
          </p:txBody>
        </p:sp>
        <p:sp>
          <p:nvSpPr>
            <p:cNvPr id="29714" name="Line 24"/>
            <p:cNvSpPr>
              <a:spLocks noChangeShapeType="1"/>
            </p:cNvSpPr>
            <p:nvPr/>
          </p:nvSpPr>
          <p:spPr bwMode="auto">
            <a:xfrm>
              <a:off x="3987800" y="6464300"/>
              <a:ext cx="39688" cy="1587"/>
            </a:xfrm>
            <a:prstGeom prst="line">
              <a:avLst/>
            </a:prstGeom>
            <a:noFill/>
            <a:ln w="0">
              <a:solidFill>
                <a:srgbClr val="000000"/>
              </a:solidFill>
              <a:round/>
              <a:headEnd/>
              <a:tailEnd/>
            </a:ln>
          </p:spPr>
          <p:txBody>
            <a:bodyPr/>
            <a:lstStyle/>
            <a:p>
              <a:endParaRPr lang="en-GB"/>
            </a:p>
          </p:txBody>
        </p:sp>
        <p:sp>
          <p:nvSpPr>
            <p:cNvPr id="29715" name="Line 25"/>
            <p:cNvSpPr>
              <a:spLocks noChangeShapeType="1"/>
            </p:cNvSpPr>
            <p:nvPr/>
          </p:nvSpPr>
          <p:spPr bwMode="auto">
            <a:xfrm>
              <a:off x="3987800" y="6057900"/>
              <a:ext cx="39688" cy="1587"/>
            </a:xfrm>
            <a:prstGeom prst="line">
              <a:avLst/>
            </a:prstGeom>
            <a:noFill/>
            <a:ln w="0">
              <a:solidFill>
                <a:srgbClr val="000000"/>
              </a:solidFill>
              <a:round/>
              <a:headEnd/>
              <a:tailEnd/>
            </a:ln>
          </p:spPr>
          <p:txBody>
            <a:bodyPr/>
            <a:lstStyle/>
            <a:p>
              <a:endParaRPr lang="en-GB"/>
            </a:p>
          </p:txBody>
        </p:sp>
        <p:sp>
          <p:nvSpPr>
            <p:cNvPr id="29716" name="Line 26"/>
            <p:cNvSpPr>
              <a:spLocks noChangeShapeType="1"/>
            </p:cNvSpPr>
            <p:nvPr/>
          </p:nvSpPr>
          <p:spPr bwMode="auto">
            <a:xfrm>
              <a:off x="3987800" y="5641975"/>
              <a:ext cx="39688" cy="1587"/>
            </a:xfrm>
            <a:prstGeom prst="line">
              <a:avLst/>
            </a:prstGeom>
            <a:noFill/>
            <a:ln w="0">
              <a:solidFill>
                <a:srgbClr val="000000"/>
              </a:solidFill>
              <a:round/>
              <a:headEnd/>
              <a:tailEnd/>
            </a:ln>
          </p:spPr>
          <p:txBody>
            <a:bodyPr/>
            <a:lstStyle/>
            <a:p>
              <a:endParaRPr lang="en-GB"/>
            </a:p>
          </p:txBody>
        </p:sp>
        <p:sp>
          <p:nvSpPr>
            <p:cNvPr id="29717" name="Line 27"/>
            <p:cNvSpPr>
              <a:spLocks noChangeShapeType="1"/>
            </p:cNvSpPr>
            <p:nvPr/>
          </p:nvSpPr>
          <p:spPr bwMode="auto">
            <a:xfrm>
              <a:off x="3987800" y="5235575"/>
              <a:ext cx="39688" cy="1587"/>
            </a:xfrm>
            <a:prstGeom prst="line">
              <a:avLst/>
            </a:prstGeom>
            <a:noFill/>
            <a:ln w="0">
              <a:solidFill>
                <a:srgbClr val="000000"/>
              </a:solidFill>
              <a:round/>
              <a:headEnd/>
              <a:tailEnd/>
            </a:ln>
          </p:spPr>
          <p:txBody>
            <a:bodyPr/>
            <a:lstStyle/>
            <a:p>
              <a:endParaRPr lang="en-GB"/>
            </a:p>
          </p:txBody>
        </p:sp>
        <p:sp>
          <p:nvSpPr>
            <p:cNvPr id="29718" name="Line 28"/>
            <p:cNvSpPr>
              <a:spLocks noChangeShapeType="1"/>
            </p:cNvSpPr>
            <p:nvPr/>
          </p:nvSpPr>
          <p:spPr bwMode="auto">
            <a:xfrm>
              <a:off x="3987800" y="4827587"/>
              <a:ext cx="39688" cy="1588"/>
            </a:xfrm>
            <a:prstGeom prst="line">
              <a:avLst/>
            </a:prstGeom>
            <a:noFill/>
            <a:ln w="0">
              <a:solidFill>
                <a:srgbClr val="000000"/>
              </a:solidFill>
              <a:round/>
              <a:headEnd/>
              <a:tailEnd/>
            </a:ln>
          </p:spPr>
          <p:txBody>
            <a:bodyPr/>
            <a:lstStyle/>
            <a:p>
              <a:endParaRPr lang="en-GB"/>
            </a:p>
          </p:txBody>
        </p:sp>
        <p:sp>
          <p:nvSpPr>
            <p:cNvPr id="29719" name="Line 29"/>
            <p:cNvSpPr>
              <a:spLocks noChangeShapeType="1"/>
            </p:cNvSpPr>
            <p:nvPr/>
          </p:nvSpPr>
          <p:spPr bwMode="auto">
            <a:xfrm>
              <a:off x="3987800" y="4411662"/>
              <a:ext cx="39688" cy="1588"/>
            </a:xfrm>
            <a:prstGeom prst="line">
              <a:avLst/>
            </a:prstGeom>
            <a:noFill/>
            <a:ln w="0">
              <a:solidFill>
                <a:srgbClr val="000000"/>
              </a:solidFill>
              <a:round/>
              <a:headEnd/>
              <a:tailEnd/>
            </a:ln>
          </p:spPr>
          <p:txBody>
            <a:bodyPr/>
            <a:lstStyle/>
            <a:p>
              <a:endParaRPr lang="en-GB"/>
            </a:p>
          </p:txBody>
        </p:sp>
        <p:sp>
          <p:nvSpPr>
            <p:cNvPr id="29720" name="Line 30"/>
            <p:cNvSpPr>
              <a:spLocks noChangeShapeType="1"/>
            </p:cNvSpPr>
            <p:nvPr/>
          </p:nvSpPr>
          <p:spPr bwMode="auto">
            <a:xfrm>
              <a:off x="3987800" y="4005262"/>
              <a:ext cx="39688" cy="1588"/>
            </a:xfrm>
            <a:prstGeom prst="line">
              <a:avLst/>
            </a:prstGeom>
            <a:noFill/>
            <a:ln w="0">
              <a:solidFill>
                <a:srgbClr val="000000"/>
              </a:solidFill>
              <a:round/>
              <a:headEnd/>
              <a:tailEnd/>
            </a:ln>
          </p:spPr>
          <p:txBody>
            <a:bodyPr/>
            <a:lstStyle/>
            <a:p>
              <a:endParaRPr lang="en-GB"/>
            </a:p>
          </p:txBody>
        </p:sp>
        <p:sp>
          <p:nvSpPr>
            <p:cNvPr id="29721" name="Line 31"/>
            <p:cNvSpPr>
              <a:spLocks noChangeShapeType="1"/>
            </p:cNvSpPr>
            <p:nvPr/>
          </p:nvSpPr>
          <p:spPr bwMode="auto">
            <a:xfrm>
              <a:off x="3987800" y="3589337"/>
              <a:ext cx="39688" cy="1588"/>
            </a:xfrm>
            <a:prstGeom prst="line">
              <a:avLst/>
            </a:prstGeom>
            <a:noFill/>
            <a:ln w="0">
              <a:solidFill>
                <a:srgbClr val="000000"/>
              </a:solidFill>
              <a:round/>
              <a:headEnd/>
              <a:tailEnd/>
            </a:ln>
          </p:spPr>
          <p:txBody>
            <a:bodyPr/>
            <a:lstStyle/>
            <a:p>
              <a:endParaRPr lang="en-GB"/>
            </a:p>
          </p:txBody>
        </p:sp>
        <p:sp>
          <p:nvSpPr>
            <p:cNvPr id="29722" name="Line 32"/>
            <p:cNvSpPr>
              <a:spLocks noChangeShapeType="1"/>
            </p:cNvSpPr>
            <p:nvPr/>
          </p:nvSpPr>
          <p:spPr bwMode="auto">
            <a:xfrm>
              <a:off x="3987800" y="3182937"/>
              <a:ext cx="39688" cy="1588"/>
            </a:xfrm>
            <a:prstGeom prst="line">
              <a:avLst/>
            </a:prstGeom>
            <a:noFill/>
            <a:ln w="0">
              <a:solidFill>
                <a:srgbClr val="000000"/>
              </a:solidFill>
              <a:round/>
              <a:headEnd/>
              <a:tailEnd/>
            </a:ln>
          </p:spPr>
          <p:txBody>
            <a:bodyPr/>
            <a:lstStyle/>
            <a:p>
              <a:endParaRPr lang="en-GB"/>
            </a:p>
          </p:txBody>
        </p:sp>
        <p:sp>
          <p:nvSpPr>
            <p:cNvPr id="29723" name="Line 33"/>
            <p:cNvSpPr>
              <a:spLocks noChangeShapeType="1"/>
            </p:cNvSpPr>
            <p:nvPr/>
          </p:nvSpPr>
          <p:spPr bwMode="auto">
            <a:xfrm>
              <a:off x="4027488" y="6464300"/>
              <a:ext cx="5554662" cy="1587"/>
            </a:xfrm>
            <a:prstGeom prst="line">
              <a:avLst/>
            </a:prstGeom>
            <a:noFill/>
            <a:ln w="0">
              <a:solidFill>
                <a:srgbClr val="000000"/>
              </a:solidFill>
              <a:round/>
              <a:headEnd/>
              <a:tailEnd/>
            </a:ln>
          </p:spPr>
          <p:txBody>
            <a:bodyPr/>
            <a:lstStyle/>
            <a:p>
              <a:endParaRPr lang="en-GB"/>
            </a:p>
          </p:txBody>
        </p:sp>
        <p:sp>
          <p:nvSpPr>
            <p:cNvPr id="29724" name="Line 34"/>
            <p:cNvSpPr>
              <a:spLocks noChangeShapeType="1"/>
            </p:cNvSpPr>
            <p:nvPr/>
          </p:nvSpPr>
          <p:spPr bwMode="auto">
            <a:xfrm flipV="1">
              <a:off x="4027488" y="6464300"/>
              <a:ext cx="1587" cy="47625"/>
            </a:xfrm>
            <a:prstGeom prst="line">
              <a:avLst/>
            </a:prstGeom>
            <a:noFill/>
            <a:ln w="0">
              <a:solidFill>
                <a:srgbClr val="000000"/>
              </a:solidFill>
              <a:round/>
              <a:headEnd/>
              <a:tailEnd/>
            </a:ln>
          </p:spPr>
          <p:txBody>
            <a:bodyPr/>
            <a:lstStyle/>
            <a:p>
              <a:endParaRPr lang="en-GB"/>
            </a:p>
          </p:txBody>
        </p:sp>
        <p:sp>
          <p:nvSpPr>
            <p:cNvPr id="29725" name="Line 35"/>
            <p:cNvSpPr>
              <a:spLocks noChangeShapeType="1"/>
            </p:cNvSpPr>
            <p:nvPr/>
          </p:nvSpPr>
          <p:spPr bwMode="auto">
            <a:xfrm flipV="1">
              <a:off x="4819650" y="6464300"/>
              <a:ext cx="1588" cy="47625"/>
            </a:xfrm>
            <a:prstGeom prst="line">
              <a:avLst/>
            </a:prstGeom>
            <a:noFill/>
            <a:ln w="0">
              <a:solidFill>
                <a:srgbClr val="000000"/>
              </a:solidFill>
              <a:round/>
              <a:headEnd/>
              <a:tailEnd/>
            </a:ln>
          </p:spPr>
          <p:txBody>
            <a:bodyPr/>
            <a:lstStyle/>
            <a:p>
              <a:endParaRPr lang="en-GB"/>
            </a:p>
          </p:txBody>
        </p:sp>
        <p:sp>
          <p:nvSpPr>
            <p:cNvPr id="29726" name="Line 36"/>
            <p:cNvSpPr>
              <a:spLocks noChangeShapeType="1"/>
            </p:cNvSpPr>
            <p:nvPr/>
          </p:nvSpPr>
          <p:spPr bwMode="auto">
            <a:xfrm flipV="1">
              <a:off x="5611813" y="6464300"/>
              <a:ext cx="1587" cy="47625"/>
            </a:xfrm>
            <a:prstGeom prst="line">
              <a:avLst/>
            </a:prstGeom>
            <a:noFill/>
            <a:ln w="0">
              <a:solidFill>
                <a:srgbClr val="000000"/>
              </a:solidFill>
              <a:round/>
              <a:headEnd/>
              <a:tailEnd/>
            </a:ln>
          </p:spPr>
          <p:txBody>
            <a:bodyPr/>
            <a:lstStyle/>
            <a:p>
              <a:endParaRPr lang="en-GB"/>
            </a:p>
          </p:txBody>
        </p:sp>
        <p:sp>
          <p:nvSpPr>
            <p:cNvPr id="29727" name="Line 37"/>
            <p:cNvSpPr>
              <a:spLocks noChangeShapeType="1"/>
            </p:cNvSpPr>
            <p:nvPr/>
          </p:nvSpPr>
          <p:spPr bwMode="auto">
            <a:xfrm flipV="1">
              <a:off x="6405563" y="6464300"/>
              <a:ext cx="1587" cy="47625"/>
            </a:xfrm>
            <a:prstGeom prst="line">
              <a:avLst/>
            </a:prstGeom>
            <a:noFill/>
            <a:ln w="0">
              <a:solidFill>
                <a:srgbClr val="000000"/>
              </a:solidFill>
              <a:round/>
              <a:headEnd/>
              <a:tailEnd/>
            </a:ln>
          </p:spPr>
          <p:txBody>
            <a:bodyPr/>
            <a:lstStyle/>
            <a:p>
              <a:endParaRPr lang="en-GB"/>
            </a:p>
          </p:txBody>
        </p:sp>
        <p:sp>
          <p:nvSpPr>
            <p:cNvPr id="29728" name="Line 38"/>
            <p:cNvSpPr>
              <a:spLocks noChangeShapeType="1"/>
            </p:cNvSpPr>
            <p:nvPr/>
          </p:nvSpPr>
          <p:spPr bwMode="auto">
            <a:xfrm flipV="1">
              <a:off x="7205663" y="6464300"/>
              <a:ext cx="1587" cy="47625"/>
            </a:xfrm>
            <a:prstGeom prst="line">
              <a:avLst/>
            </a:prstGeom>
            <a:noFill/>
            <a:ln w="0">
              <a:solidFill>
                <a:srgbClr val="000000"/>
              </a:solidFill>
              <a:round/>
              <a:headEnd/>
              <a:tailEnd/>
            </a:ln>
          </p:spPr>
          <p:txBody>
            <a:bodyPr/>
            <a:lstStyle/>
            <a:p>
              <a:endParaRPr lang="en-GB"/>
            </a:p>
          </p:txBody>
        </p:sp>
        <p:sp>
          <p:nvSpPr>
            <p:cNvPr id="29729" name="Line 39"/>
            <p:cNvSpPr>
              <a:spLocks noChangeShapeType="1"/>
            </p:cNvSpPr>
            <p:nvPr/>
          </p:nvSpPr>
          <p:spPr bwMode="auto">
            <a:xfrm flipV="1">
              <a:off x="7997825" y="6464300"/>
              <a:ext cx="1588" cy="47625"/>
            </a:xfrm>
            <a:prstGeom prst="line">
              <a:avLst/>
            </a:prstGeom>
            <a:noFill/>
            <a:ln w="0">
              <a:solidFill>
                <a:srgbClr val="000000"/>
              </a:solidFill>
              <a:round/>
              <a:headEnd/>
              <a:tailEnd/>
            </a:ln>
          </p:spPr>
          <p:txBody>
            <a:bodyPr/>
            <a:lstStyle/>
            <a:p>
              <a:endParaRPr lang="en-GB"/>
            </a:p>
          </p:txBody>
        </p:sp>
        <p:sp>
          <p:nvSpPr>
            <p:cNvPr id="29730" name="Line 40"/>
            <p:cNvSpPr>
              <a:spLocks noChangeShapeType="1"/>
            </p:cNvSpPr>
            <p:nvPr/>
          </p:nvSpPr>
          <p:spPr bwMode="auto">
            <a:xfrm flipV="1">
              <a:off x="8789988" y="6464300"/>
              <a:ext cx="1587" cy="47625"/>
            </a:xfrm>
            <a:prstGeom prst="line">
              <a:avLst/>
            </a:prstGeom>
            <a:noFill/>
            <a:ln w="0">
              <a:solidFill>
                <a:srgbClr val="000000"/>
              </a:solidFill>
              <a:round/>
              <a:headEnd/>
              <a:tailEnd/>
            </a:ln>
          </p:spPr>
          <p:txBody>
            <a:bodyPr/>
            <a:lstStyle/>
            <a:p>
              <a:endParaRPr lang="en-GB"/>
            </a:p>
          </p:txBody>
        </p:sp>
        <p:sp>
          <p:nvSpPr>
            <p:cNvPr id="29731" name="Line 41"/>
            <p:cNvSpPr>
              <a:spLocks noChangeShapeType="1"/>
            </p:cNvSpPr>
            <p:nvPr/>
          </p:nvSpPr>
          <p:spPr bwMode="auto">
            <a:xfrm flipV="1">
              <a:off x="9582150" y="6464300"/>
              <a:ext cx="1588" cy="47625"/>
            </a:xfrm>
            <a:prstGeom prst="line">
              <a:avLst/>
            </a:prstGeom>
            <a:noFill/>
            <a:ln w="0">
              <a:solidFill>
                <a:srgbClr val="000000"/>
              </a:solidFill>
              <a:round/>
              <a:headEnd/>
              <a:tailEnd/>
            </a:ln>
          </p:spPr>
          <p:txBody>
            <a:bodyPr/>
            <a:lstStyle/>
            <a:p>
              <a:endParaRPr lang="en-GB"/>
            </a:p>
          </p:txBody>
        </p:sp>
        <p:sp>
          <p:nvSpPr>
            <p:cNvPr id="29732" name="Line 42"/>
            <p:cNvSpPr>
              <a:spLocks noChangeShapeType="1"/>
            </p:cNvSpPr>
            <p:nvPr/>
          </p:nvSpPr>
          <p:spPr bwMode="auto">
            <a:xfrm flipV="1">
              <a:off x="4035425" y="6230937"/>
              <a:ext cx="80963" cy="233363"/>
            </a:xfrm>
            <a:prstGeom prst="line">
              <a:avLst/>
            </a:prstGeom>
            <a:noFill/>
            <a:ln w="15875">
              <a:solidFill>
                <a:srgbClr val="0000FF"/>
              </a:solidFill>
              <a:round/>
              <a:headEnd/>
              <a:tailEnd/>
            </a:ln>
          </p:spPr>
          <p:txBody>
            <a:bodyPr/>
            <a:lstStyle/>
            <a:p>
              <a:endParaRPr lang="en-GB"/>
            </a:p>
          </p:txBody>
        </p:sp>
        <p:sp>
          <p:nvSpPr>
            <p:cNvPr id="29733" name="Rectangle 101"/>
            <p:cNvSpPr>
              <a:spLocks noChangeArrowheads="1"/>
            </p:cNvSpPr>
            <p:nvPr/>
          </p:nvSpPr>
          <p:spPr bwMode="auto">
            <a:xfrm>
              <a:off x="3851275" y="6376987"/>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latin typeface="Times New Roman" pitchFamily="18" charset="0"/>
              </a:endParaRPr>
            </a:p>
          </p:txBody>
        </p:sp>
        <p:sp>
          <p:nvSpPr>
            <p:cNvPr id="29734" name="Rectangle 102"/>
            <p:cNvSpPr>
              <a:spLocks noChangeArrowheads="1"/>
            </p:cNvSpPr>
            <p:nvPr/>
          </p:nvSpPr>
          <p:spPr bwMode="auto">
            <a:xfrm>
              <a:off x="3748088" y="5970587"/>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a:t>
              </a:r>
              <a:endParaRPr lang="en-US">
                <a:latin typeface="Times New Roman" pitchFamily="18" charset="0"/>
              </a:endParaRPr>
            </a:p>
          </p:txBody>
        </p:sp>
        <p:sp>
          <p:nvSpPr>
            <p:cNvPr id="29735" name="Rectangle 103"/>
            <p:cNvSpPr>
              <a:spLocks noChangeArrowheads="1"/>
            </p:cNvSpPr>
            <p:nvPr/>
          </p:nvSpPr>
          <p:spPr bwMode="auto">
            <a:xfrm>
              <a:off x="3748088" y="5554662"/>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0.2</a:t>
              </a:r>
              <a:endParaRPr lang="en-US">
                <a:latin typeface="Times New Roman" pitchFamily="18" charset="0"/>
              </a:endParaRPr>
            </a:p>
          </p:txBody>
        </p:sp>
        <p:sp>
          <p:nvSpPr>
            <p:cNvPr id="29736" name="Rectangle 104"/>
            <p:cNvSpPr>
              <a:spLocks noChangeArrowheads="1"/>
            </p:cNvSpPr>
            <p:nvPr/>
          </p:nvSpPr>
          <p:spPr bwMode="auto">
            <a:xfrm>
              <a:off x="3748088" y="5148262"/>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0.3</a:t>
              </a:r>
              <a:endParaRPr lang="en-US">
                <a:latin typeface="Times New Roman" pitchFamily="18" charset="0"/>
              </a:endParaRPr>
            </a:p>
          </p:txBody>
        </p:sp>
        <p:sp>
          <p:nvSpPr>
            <p:cNvPr id="29737" name="Rectangle 105"/>
            <p:cNvSpPr>
              <a:spLocks noChangeArrowheads="1"/>
            </p:cNvSpPr>
            <p:nvPr/>
          </p:nvSpPr>
          <p:spPr bwMode="auto">
            <a:xfrm>
              <a:off x="3748088" y="4741862"/>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0.4</a:t>
              </a:r>
              <a:endParaRPr lang="en-US">
                <a:latin typeface="Times New Roman" pitchFamily="18" charset="0"/>
              </a:endParaRPr>
            </a:p>
          </p:txBody>
        </p:sp>
        <p:sp>
          <p:nvSpPr>
            <p:cNvPr id="29738" name="Rectangle 106"/>
            <p:cNvSpPr>
              <a:spLocks noChangeArrowheads="1"/>
            </p:cNvSpPr>
            <p:nvPr/>
          </p:nvSpPr>
          <p:spPr bwMode="auto">
            <a:xfrm>
              <a:off x="3748088" y="4324350"/>
              <a:ext cx="211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0.5</a:t>
              </a:r>
              <a:endParaRPr lang="en-US">
                <a:latin typeface="Times New Roman" pitchFamily="18" charset="0"/>
              </a:endParaRPr>
            </a:p>
          </p:txBody>
        </p:sp>
        <p:sp>
          <p:nvSpPr>
            <p:cNvPr id="29739" name="Rectangle 107"/>
            <p:cNvSpPr>
              <a:spLocks noChangeArrowheads="1"/>
            </p:cNvSpPr>
            <p:nvPr/>
          </p:nvSpPr>
          <p:spPr bwMode="auto">
            <a:xfrm>
              <a:off x="3748088" y="3917950"/>
              <a:ext cx="211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0.6</a:t>
              </a:r>
              <a:endParaRPr lang="en-US">
                <a:latin typeface="Times New Roman" pitchFamily="18" charset="0"/>
              </a:endParaRPr>
            </a:p>
          </p:txBody>
        </p:sp>
        <p:sp>
          <p:nvSpPr>
            <p:cNvPr id="29740" name="Rectangle 108"/>
            <p:cNvSpPr>
              <a:spLocks noChangeArrowheads="1"/>
            </p:cNvSpPr>
            <p:nvPr/>
          </p:nvSpPr>
          <p:spPr bwMode="auto">
            <a:xfrm>
              <a:off x="3748088" y="3502025"/>
              <a:ext cx="211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0.7</a:t>
              </a:r>
              <a:endParaRPr lang="en-US">
                <a:latin typeface="Times New Roman" pitchFamily="18" charset="0"/>
              </a:endParaRPr>
            </a:p>
          </p:txBody>
        </p:sp>
        <p:sp>
          <p:nvSpPr>
            <p:cNvPr id="29741" name="Rectangle 110"/>
            <p:cNvSpPr>
              <a:spLocks noChangeArrowheads="1"/>
            </p:cNvSpPr>
            <p:nvPr/>
          </p:nvSpPr>
          <p:spPr bwMode="auto">
            <a:xfrm>
              <a:off x="3995738" y="6599237"/>
              <a:ext cx="841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latin typeface="Times New Roman" pitchFamily="18" charset="0"/>
              </a:endParaRPr>
            </a:p>
          </p:txBody>
        </p:sp>
        <p:sp>
          <p:nvSpPr>
            <p:cNvPr id="29742" name="Rectangle 111"/>
            <p:cNvSpPr>
              <a:spLocks noChangeArrowheads="1"/>
            </p:cNvSpPr>
            <p:nvPr/>
          </p:nvSpPr>
          <p:spPr bwMode="auto">
            <a:xfrm>
              <a:off x="4748213"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a:latin typeface="Times New Roman" pitchFamily="18" charset="0"/>
              </a:endParaRPr>
            </a:p>
          </p:txBody>
        </p:sp>
        <p:sp>
          <p:nvSpPr>
            <p:cNvPr id="29743" name="Rectangle 112"/>
            <p:cNvSpPr>
              <a:spLocks noChangeArrowheads="1"/>
            </p:cNvSpPr>
            <p:nvPr/>
          </p:nvSpPr>
          <p:spPr bwMode="auto">
            <a:xfrm>
              <a:off x="5540375"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20</a:t>
              </a:r>
              <a:endParaRPr lang="en-US">
                <a:latin typeface="Times New Roman" pitchFamily="18" charset="0"/>
              </a:endParaRPr>
            </a:p>
          </p:txBody>
        </p:sp>
        <p:sp>
          <p:nvSpPr>
            <p:cNvPr id="29744" name="Rectangle 113"/>
            <p:cNvSpPr>
              <a:spLocks noChangeArrowheads="1"/>
            </p:cNvSpPr>
            <p:nvPr/>
          </p:nvSpPr>
          <p:spPr bwMode="auto">
            <a:xfrm>
              <a:off x="6332538"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30</a:t>
              </a:r>
              <a:endParaRPr lang="en-US">
                <a:latin typeface="Times New Roman" pitchFamily="18" charset="0"/>
              </a:endParaRPr>
            </a:p>
          </p:txBody>
        </p:sp>
        <p:sp>
          <p:nvSpPr>
            <p:cNvPr id="29745" name="Rectangle 114"/>
            <p:cNvSpPr>
              <a:spLocks noChangeArrowheads="1"/>
            </p:cNvSpPr>
            <p:nvPr/>
          </p:nvSpPr>
          <p:spPr bwMode="auto">
            <a:xfrm>
              <a:off x="7132638"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40</a:t>
              </a:r>
              <a:endParaRPr lang="en-US">
                <a:latin typeface="Times New Roman" pitchFamily="18" charset="0"/>
              </a:endParaRPr>
            </a:p>
          </p:txBody>
        </p:sp>
        <p:sp>
          <p:nvSpPr>
            <p:cNvPr id="29746" name="Rectangle 115"/>
            <p:cNvSpPr>
              <a:spLocks noChangeArrowheads="1"/>
            </p:cNvSpPr>
            <p:nvPr/>
          </p:nvSpPr>
          <p:spPr bwMode="auto">
            <a:xfrm>
              <a:off x="7924800"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50</a:t>
              </a:r>
              <a:endParaRPr lang="en-US">
                <a:latin typeface="Times New Roman" pitchFamily="18" charset="0"/>
              </a:endParaRPr>
            </a:p>
          </p:txBody>
        </p:sp>
        <p:sp>
          <p:nvSpPr>
            <p:cNvPr id="29747" name="Rectangle 116"/>
            <p:cNvSpPr>
              <a:spLocks noChangeArrowheads="1"/>
            </p:cNvSpPr>
            <p:nvPr/>
          </p:nvSpPr>
          <p:spPr bwMode="auto">
            <a:xfrm>
              <a:off x="8716963"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60</a:t>
              </a:r>
              <a:endParaRPr lang="en-US">
                <a:latin typeface="Times New Roman" pitchFamily="18" charset="0"/>
              </a:endParaRPr>
            </a:p>
          </p:txBody>
        </p:sp>
        <p:sp>
          <p:nvSpPr>
            <p:cNvPr id="29748" name="Rectangle 117"/>
            <p:cNvSpPr>
              <a:spLocks noChangeArrowheads="1"/>
            </p:cNvSpPr>
            <p:nvPr/>
          </p:nvSpPr>
          <p:spPr bwMode="auto">
            <a:xfrm>
              <a:off x="9509125" y="6599237"/>
              <a:ext cx="168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70</a:t>
              </a:r>
              <a:endParaRPr lang="en-US">
                <a:latin typeface="Times New Roman" pitchFamily="18" charset="0"/>
              </a:endParaRPr>
            </a:p>
          </p:txBody>
        </p:sp>
        <p:grpSp>
          <p:nvGrpSpPr>
            <p:cNvPr id="29749" name="Group 122"/>
            <p:cNvGrpSpPr>
              <a:grpSpLocks/>
            </p:cNvGrpSpPr>
            <p:nvPr/>
          </p:nvGrpSpPr>
          <p:grpSpPr bwMode="auto">
            <a:xfrm>
              <a:off x="4116388" y="3700462"/>
              <a:ext cx="4600575" cy="2759075"/>
              <a:chOff x="1345" y="2171"/>
              <a:chExt cx="2898" cy="1738"/>
            </a:xfrm>
          </p:grpSpPr>
          <p:sp>
            <p:nvSpPr>
              <p:cNvPr id="29752" name="Line 43"/>
              <p:cNvSpPr>
                <a:spLocks noChangeShapeType="1"/>
              </p:cNvSpPr>
              <p:nvPr/>
            </p:nvSpPr>
            <p:spPr bwMode="auto">
              <a:xfrm flipV="1">
                <a:off x="1345" y="3280"/>
                <a:ext cx="50" cy="512"/>
              </a:xfrm>
              <a:prstGeom prst="line">
                <a:avLst/>
              </a:prstGeom>
              <a:noFill/>
              <a:ln w="15875">
                <a:solidFill>
                  <a:srgbClr val="0000FF"/>
                </a:solidFill>
                <a:round/>
                <a:headEnd/>
                <a:tailEnd/>
              </a:ln>
            </p:spPr>
            <p:txBody>
              <a:bodyPr/>
              <a:lstStyle/>
              <a:p>
                <a:endParaRPr lang="en-GB"/>
              </a:p>
            </p:txBody>
          </p:sp>
          <p:sp>
            <p:nvSpPr>
              <p:cNvPr id="29753" name="Line 44"/>
              <p:cNvSpPr>
                <a:spLocks noChangeShapeType="1"/>
              </p:cNvSpPr>
              <p:nvPr/>
            </p:nvSpPr>
            <p:spPr bwMode="auto">
              <a:xfrm flipV="1">
                <a:off x="1395" y="2736"/>
                <a:ext cx="45" cy="544"/>
              </a:xfrm>
              <a:prstGeom prst="line">
                <a:avLst/>
              </a:prstGeom>
              <a:noFill/>
              <a:ln w="15875">
                <a:solidFill>
                  <a:srgbClr val="0000FF"/>
                </a:solidFill>
                <a:round/>
                <a:headEnd/>
                <a:tailEnd/>
              </a:ln>
            </p:spPr>
            <p:txBody>
              <a:bodyPr/>
              <a:lstStyle/>
              <a:p>
                <a:endParaRPr lang="en-GB"/>
              </a:p>
            </p:txBody>
          </p:sp>
          <p:sp>
            <p:nvSpPr>
              <p:cNvPr id="29754" name="Line 45"/>
              <p:cNvSpPr>
                <a:spLocks noChangeShapeType="1"/>
              </p:cNvSpPr>
              <p:nvPr/>
            </p:nvSpPr>
            <p:spPr bwMode="auto">
              <a:xfrm flipV="1">
                <a:off x="1446" y="2421"/>
                <a:ext cx="50" cy="347"/>
              </a:xfrm>
              <a:prstGeom prst="line">
                <a:avLst/>
              </a:prstGeom>
              <a:noFill/>
              <a:ln w="15875">
                <a:solidFill>
                  <a:srgbClr val="0000FF"/>
                </a:solidFill>
                <a:round/>
                <a:headEnd/>
                <a:tailEnd/>
              </a:ln>
            </p:spPr>
            <p:txBody>
              <a:bodyPr/>
              <a:lstStyle/>
              <a:p>
                <a:endParaRPr lang="en-GB"/>
              </a:p>
            </p:txBody>
          </p:sp>
          <p:sp>
            <p:nvSpPr>
              <p:cNvPr id="29755" name="Line 46"/>
              <p:cNvSpPr>
                <a:spLocks noChangeShapeType="1"/>
              </p:cNvSpPr>
              <p:nvPr/>
            </p:nvSpPr>
            <p:spPr bwMode="auto">
              <a:xfrm flipV="1">
                <a:off x="1496" y="2238"/>
                <a:ext cx="50" cy="183"/>
              </a:xfrm>
              <a:prstGeom prst="line">
                <a:avLst/>
              </a:prstGeom>
              <a:noFill/>
              <a:ln w="15875">
                <a:solidFill>
                  <a:srgbClr val="0000FF"/>
                </a:solidFill>
                <a:round/>
                <a:headEnd/>
                <a:tailEnd/>
              </a:ln>
            </p:spPr>
            <p:txBody>
              <a:bodyPr/>
              <a:lstStyle/>
              <a:p>
                <a:endParaRPr lang="en-GB"/>
              </a:p>
            </p:txBody>
          </p:sp>
          <p:sp>
            <p:nvSpPr>
              <p:cNvPr id="29756" name="Line 47"/>
              <p:cNvSpPr>
                <a:spLocks noChangeShapeType="1"/>
              </p:cNvSpPr>
              <p:nvPr/>
            </p:nvSpPr>
            <p:spPr bwMode="auto">
              <a:xfrm flipV="1">
                <a:off x="1546" y="2171"/>
                <a:ext cx="46" cy="67"/>
              </a:xfrm>
              <a:prstGeom prst="line">
                <a:avLst/>
              </a:prstGeom>
              <a:noFill/>
              <a:ln w="15875">
                <a:solidFill>
                  <a:srgbClr val="0000FF"/>
                </a:solidFill>
                <a:round/>
                <a:headEnd/>
                <a:tailEnd/>
              </a:ln>
            </p:spPr>
            <p:txBody>
              <a:bodyPr/>
              <a:lstStyle/>
              <a:p>
                <a:endParaRPr lang="en-GB"/>
              </a:p>
            </p:txBody>
          </p:sp>
          <p:sp>
            <p:nvSpPr>
              <p:cNvPr id="29757" name="Line 48"/>
              <p:cNvSpPr>
                <a:spLocks noChangeShapeType="1"/>
              </p:cNvSpPr>
              <p:nvPr/>
            </p:nvSpPr>
            <p:spPr bwMode="auto">
              <a:xfrm>
                <a:off x="1592" y="2171"/>
                <a:ext cx="50" cy="18"/>
              </a:xfrm>
              <a:prstGeom prst="line">
                <a:avLst/>
              </a:prstGeom>
              <a:noFill/>
              <a:ln w="15875">
                <a:solidFill>
                  <a:srgbClr val="0000FF"/>
                </a:solidFill>
                <a:round/>
                <a:headEnd/>
                <a:tailEnd/>
              </a:ln>
            </p:spPr>
            <p:txBody>
              <a:bodyPr/>
              <a:lstStyle/>
              <a:p>
                <a:endParaRPr lang="en-GB"/>
              </a:p>
            </p:txBody>
          </p:sp>
          <p:sp>
            <p:nvSpPr>
              <p:cNvPr id="29758" name="Line 49"/>
              <p:cNvSpPr>
                <a:spLocks noChangeShapeType="1"/>
              </p:cNvSpPr>
              <p:nvPr/>
            </p:nvSpPr>
            <p:spPr bwMode="auto">
              <a:xfrm>
                <a:off x="1642" y="2189"/>
                <a:ext cx="51" cy="67"/>
              </a:xfrm>
              <a:prstGeom prst="line">
                <a:avLst/>
              </a:prstGeom>
              <a:noFill/>
              <a:ln w="15875">
                <a:solidFill>
                  <a:srgbClr val="0000FF"/>
                </a:solidFill>
                <a:round/>
                <a:headEnd/>
                <a:tailEnd/>
              </a:ln>
            </p:spPr>
            <p:txBody>
              <a:bodyPr/>
              <a:lstStyle/>
              <a:p>
                <a:endParaRPr lang="en-GB"/>
              </a:p>
            </p:txBody>
          </p:sp>
          <p:sp>
            <p:nvSpPr>
              <p:cNvPr id="29759" name="Line 50"/>
              <p:cNvSpPr>
                <a:spLocks noChangeShapeType="1"/>
              </p:cNvSpPr>
              <p:nvPr/>
            </p:nvSpPr>
            <p:spPr bwMode="auto">
              <a:xfrm>
                <a:off x="1693" y="2256"/>
                <a:ext cx="50" cy="98"/>
              </a:xfrm>
              <a:prstGeom prst="line">
                <a:avLst/>
              </a:prstGeom>
              <a:noFill/>
              <a:ln w="15875">
                <a:solidFill>
                  <a:srgbClr val="0000FF"/>
                </a:solidFill>
                <a:round/>
                <a:headEnd/>
                <a:tailEnd/>
              </a:ln>
            </p:spPr>
            <p:txBody>
              <a:bodyPr/>
              <a:lstStyle/>
              <a:p>
                <a:endParaRPr lang="en-GB"/>
              </a:p>
            </p:txBody>
          </p:sp>
          <p:sp>
            <p:nvSpPr>
              <p:cNvPr id="29760" name="Line 51"/>
              <p:cNvSpPr>
                <a:spLocks noChangeShapeType="1"/>
              </p:cNvSpPr>
              <p:nvPr/>
            </p:nvSpPr>
            <p:spPr bwMode="auto">
              <a:xfrm>
                <a:off x="1743" y="2354"/>
                <a:ext cx="50" cy="109"/>
              </a:xfrm>
              <a:prstGeom prst="line">
                <a:avLst/>
              </a:prstGeom>
              <a:noFill/>
              <a:ln w="15875">
                <a:solidFill>
                  <a:srgbClr val="0000FF"/>
                </a:solidFill>
                <a:round/>
                <a:headEnd/>
                <a:tailEnd/>
              </a:ln>
            </p:spPr>
            <p:txBody>
              <a:bodyPr/>
              <a:lstStyle/>
              <a:p>
                <a:endParaRPr lang="en-GB"/>
              </a:p>
            </p:txBody>
          </p:sp>
          <p:sp>
            <p:nvSpPr>
              <p:cNvPr id="29761" name="Line 52"/>
              <p:cNvSpPr>
                <a:spLocks noChangeShapeType="1"/>
              </p:cNvSpPr>
              <p:nvPr/>
            </p:nvSpPr>
            <p:spPr bwMode="auto">
              <a:xfrm>
                <a:off x="1793" y="2463"/>
                <a:ext cx="51" cy="116"/>
              </a:xfrm>
              <a:prstGeom prst="line">
                <a:avLst/>
              </a:prstGeom>
              <a:noFill/>
              <a:ln w="15875">
                <a:solidFill>
                  <a:srgbClr val="0000FF"/>
                </a:solidFill>
                <a:round/>
                <a:headEnd/>
                <a:tailEnd/>
              </a:ln>
            </p:spPr>
            <p:txBody>
              <a:bodyPr/>
              <a:lstStyle/>
              <a:p>
                <a:endParaRPr lang="en-GB"/>
              </a:p>
            </p:txBody>
          </p:sp>
          <p:sp>
            <p:nvSpPr>
              <p:cNvPr id="29762" name="Line 53"/>
              <p:cNvSpPr>
                <a:spLocks noChangeShapeType="1"/>
              </p:cNvSpPr>
              <p:nvPr/>
            </p:nvSpPr>
            <p:spPr bwMode="auto">
              <a:xfrm>
                <a:off x="1844" y="2579"/>
                <a:ext cx="50" cy="110"/>
              </a:xfrm>
              <a:prstGeom prst="line">
                <a:avLst/>
              </a:prstGeom>
              <a:noFill/>
              <a:ln w="15875">
                <a:solidFill>
                  <a:srgbClr val="0000FF"/>
                </a:solidFill>
                <a:round/>
                <a:headEnd/>
                <a:tailEnd/>
              </a:ln>
            </p:spPr>
            <p:txBody>
              <a:bodyPr/>
              <a:lstStyle/>
              <a:p>
                <a:endParaRPr lang="en-GB"/>
              </a:p>
            </p:txBody>
          </p:sp>
          <p:sp>
            <p:nvSpPr>
              <p:cNvPr id="29763" name="Line 54"/>
              <p:cNvSpPr>
                <a:spLocks noChangeShapeType="1"/>
              </p:cNvSpPr>
              <p:nvPr/>
            </p:nvSpPr>
            <p:spPr bwMode="auto">
              <a:xfrm>
                <a:off x="1894" y="2689"/>
                <a:ext cx="51" cy="104"/>
              </a:xfrm>
              <a:prstGeom prst="line">
                <a:avLst/>
              </a:prstGeom>
              <a:noFill/>
              <a:ln w="15875">
                <a:solidFill>
                  <a:srgbClr val="0000FF"/>
                </a:solidFill>
                <a:round/>
                <a:headEnd/>
                <a:tailEnd/>
              </a:ln>
            </p:spPr>
            <p:txBody>
              <a:bodyPr/>
              <a:lstStyle/>
              <a:p>
                <a:endParaRPr lang="en-GB"/>
              </a:p>
            </p:txBody>
          </p:sp>
          <p:sp>
            <p:nvSpPr>
              <p:cNvPr id="29764" name="Line 55"/>
              <p:cNvSpPr>
                <a:spLocks noChangeShapeType="1"/>
              </p:cNvSpPr>
              <p:nvPr/>
            </p:nvSpPr>
            <p:spPr bwMode="auto">
              <a:xfrm>
                <a:off x="1945" y="2793"/>
                <a:ext cx="42" cy="87"/>
              </a:xfrm>
              <a:prstGeom prst="line">
                <a:avLst/>
              </a:prstGeom>
              <a:noFill/>
              <a:ln w="15875">
                <a:solidFill>
                  <a:srgbClr val="0000FF"/>
                </a:solidFill>
                <a:round/>
                <a:headEnd/>
                <a:tailEnd/>
              </a:ln>
            </p:spPr>
            <p:txBody>
              <a:bodyPr/>
              <a:lstStyle/>
              <a:p>
                <a:endParaRPr lang="en-GB"/>
              </a:p>
            </p:txBody>
          </p:sp>
          <p:sp>
            <p:nvSpPr>
              <p:cNvPr id="29765" name="Line 56"/>
              <p:cNvSpPr>
                <a:spLocks noChangeShapeType="1"/>
              </p:cNvSpPr>
              <p:nvPr/>
            </p:nvSpPr>
            <p:spPr bwMode="auto">
              <a:xfrm>
                <a:off x="1995" y="2896"/>
                <a:ext cx="51" cy="92"/>
              </a:xfrm>
              <a:prstGeom prst="line">
                <a:avLst/>
              </a:prstGeom>
              <a:noFill/>
              <a:ln w="15875">
                <a:solidFill>
                  <a:srgbClr val="0000FF"/>
                </a:solidFill>
                <a:round/>
                <a:headEnd/>
                <a:tailEnd/>
              </a:ln>
            </p:spPr>
            <p:txBody>
              <a:bodyPr/>
              <a:lstStyle/>
              <a:p>
                <a:endParaRPr lang="en-GB"/>
              </a:p>
            </p:txBody>
          </p:sp>
          <p:sp>
            <p:nvSpPr>
              <p:cNvPr id="29766" name="Line 57"/>
              <p:cNvSpPr>
                <a:spLocks noChangeShapeType="1"/>
              </p:cNvSpPr>
              <p:nvPr/>
            </p:nvSpPr>
            <p:spPr bwMode="auto">
              <a:xfrm>
                <a:off x="2046" y="2988"/>
                <a:ext cx="50" cy="85"/>
              </a:xfrm>
              <a:prstGeom prst="line">
                <a:avLst/>
              </a:prstGeom>
              <a:noFill/>
              <a:ln w="15875">
                <a:solidFill>
                  <a:srgbClr val="0000FF"/>
                </a:solidFill>
                <a:round/>
                <a:headEnd/>
                <a:tailEnd/>
              </a:ln>
            </p:spPr>
            <p:txBody>
              <a:bodyPr/>
              <a:lstStyle/>
              <a:p>
                <a:endParaRPr lang="en-GB"/>
              </a:p>
            </p:txBody>
          </p:sp>
          <p:sp>
            <p:nvSpPr>
              <p:cNvPr id="29767" name="Line 58"/>
              <p:cNvSpPr>
                <a:spLocks noChangeShapeType="1"/>
              </p:cNvSpPr>
              <p:nvPr/>
            </p:nvSpPr>
            <p:spPr bwMode="auto">
              <a:xfrm>
                <a:off x="2096" y="3073"/>
                <a:ext cx="50" cy="79"/>
              </a:xfrm>
              <a:prstGeom prst="line">
                <a:avLst/>
              </a:prstGeom>
              <a:noFill/>
              <a:ln w="15875">
                <a:solidFill>
                  <a:srgbClr val="0000FF"/>
                </a:solidFill>
                <a:round/>
                <a:headEnd/>
                <a:tailEnd/>
              </a:ln>
            </p:spPr>
            <p:txBody>
              <a:bodyPr/>
              <a:lstStyle/>
              <a:p>
                <a:endParaRPr lang="en-GB"/>
              </a:p>
            </p:txBody>
          </p:sp>
          <p:sp>
            <p:nvSpPr>
              <p:cNvPr id="29768" name="Line 59"/>
              <p:cNvSpPr>
                <a:spLocks noChangeShapeType="1"/>
              </p:cNvSpPr>
              <p:nvPr/>
            </p:nvSpPr>
            <p:spPr bwMode="auto">
              <a:xfrm>
                <a:off x="2146" y="3152"/>
                <a:ext cx="46" cy="73"/>
              </a:xfrm>
              <a:prstGeom prst="line">
                <a:avLst/>
              </a:prstGeom>
              <a:noFill/>
              <a:ln w="15875">
                <a:solidFill>
                  <a:srgbClr val="0000FF"/>
                </a:solidFill>
                <a:round/>
                <a:headEnd/>
                <a:tailEnd/>
              </a:ln>
            </p:spPr>
            <p:txBody>
              <a:bodyPr/>
              <a:lstStyle/>
              <a:p>
                <a:endParaRPr lang="en-GB"/>
              </a:p>
            </p:txBody>
          </p:sp>
          <p:sp>
            <p:nvSpPr>
              <p:cNvPr id="29769" name="Line 60"/>
              <p:cNvSpPr>
                <a:spLocks noChangeShapeType="1"/>
              </p:cNvSpPr>
              <p:nvPr/>
            </p:nvSpPr>
            <p:spPr bwMode="auto">
              <a:xfrm>
                <a:off x="2192" y="3225"/>
                <a:ext cx="50" cy="61"/>
              </a:xfrm>
              <a:prstGeom prst="line">
                <a:avLst/>
              </a:prstGeom>
              <a:noFill/>
              <a:ln w="15875">
                <a:solidFill>
                  <a:srgbClr val="0000FF"/>
                </a:solidFill>
                <a:round/>
                <a:headEnd/>
                <a:tailEnd/>
              </a:ln>
            </p:spPr>
            <p:txBody>
              <a:bodyPr/>
              <a:lstStyle/>
              <a:p>
                <a:endParaRPr lang="en-GB"/>
              </a:p>
            </p:txBody>
          </p:sp>
          <p:sp>
            <p:nvSpPr>
              <p:cNvPr id="29770" name="Line 61"/>
              <p:cNvSpPr>
                <a:spLocks noChangeShapeType="1"/>
              </p:cNvSpPr>
              <p:nvPr/>
            </p:nvSpPr>
            <p:spPr bwMode="auto">
              <a:xfrm>
                <a:off x="2242" y="3286"/>
                <a:ext cx="51" cy="61"/>
              </a:xfrm>
              <a:prstGeom prst="line">
                <a:avLst/>
              </a:prstGeom>
              <a:noFill/>
              <a:ln w="15875">
                <a:solidFill>
                  <a:srgbClr val="0000FF"/>
                </a:solidFill>
                <a:round/>
                <a:headEnd/>
                <a:tailEnd/>
              </a:ln>
            </p:spPr>
            <p:txBody>
              <a:bodyPr/>
              <a:lstStyle/>
              <a:p>
                <a:endParaRPr lang="en-GB"/>
              </a:p>
            </p:txBody>
          </p:sp>
          <p:sp>
            <p:nvSpPr>
              <p:cNvPr id="29771" name="Line 62"/>
              <p:cNvSpPr>
                <a:spLocks noChangeShapeType="1"/>
              </p:cNvSpPr>
              <p:nvPr/>
            </p:nvSpPr>
            <p:spPr bwMode="auto">
              <a:xfrm>
                <a:off x="2293" y="3347"/>
                <a:ext cx="50" cy="55"/>
              </a:xfrm>
              <a:prstGeom prst="line">
                <a:avLst/>
              </a:prstGeom>
              <a:noFill/>
              <a:ln w="15875">
                <a:solidFill>
                  <a:srgbClr val="0000FF"/>
                </a:solidFill>
                <a:round/>
                <a:headEnd/>
                <a:tailEnd/>
              </a:ln>
            </p:spPr>
            <p:txBody>
              <a:bodyPr/>
              <a:lstStyle/>
              <a:p>
                <a:endParaRPr lang="en-GB"/>
              </a:p>
            </p:txBody>
          </p:sp>
          <p:sp>
            <p:nvSpPr>
              <p:cNvPr id="29772" name="Line 63"/>
              <p:cNvSpPr>
                <a:spLocks noChangeShapeType="1"/>
              </p:cNvSpPr>
              <p:nvPr/>
            </p:nvSpPr>
            <p:spPr bwMode="auto">
              <a:xfrm>
                <a:off x="2343" y="3402"/>
                <a:ext cx="50" cy="49"/>
              </a:xfrm>
              <a:prstGeom prst="line">
                <a:avLst/>
              </a:prstGeom>
              <a:noFill/>
              <a:ln w="15875">
                <a:solidFill>
                  <a:srgbClr val="0000FF"/>
                </a:solidFill>
                <a:round/>
                <a:headEnd/>
                <a:tailEnd/>
              </a:ln>
            </p:spPr>
            <p:txBody>
              <a:bodyPr/>
              <a:lstStyle/>
              <a:p>
                <a:endParaRPr lang="en-GB"/>
              </a:p>
            </p:txBody>
          </p:sp>
          <p:sp>
            <p:nvSpPr>
              <p:cNvPr id="29773" name="Line 64"/>
              <p:cNvSpPr>
                <a:spLocks noChangeShapeType="1"/>
              </p:cNvSpPr>
              <p:nvPr/>
            </p:nvSpPr>
            <p:spPr bwMode="auto">
              <a:xfrm>
                <a:off x="2393" y="3451"/>
                <a:ext cx="51" cy="43"/>
              </a:xfrm>
              <a:prstGeom prst="line">
                <a:avLst/>
              </a:prstGeom>
              <a:noFill/>
              <a:ln w="15875">
                <a:solidFill>
                  <a:srgbClr val="0000FF"/>
                </a:solidFill>
                <a:round/>
                <a:headEnd/>
                <a:tailEnd/>
              </a:ln>
            </p:spPr>
            <p:txBody>
              <a:bodyPr/>
              <a:lstStyle/>
              <a:p>
                <a:endParaRPr lang="en-GB"/>
              </a:p>
            </p:txBody>
          </p:sp>
          <p:sp>
            <p:nvSpPr>
              <p:cNvPr id="29774" name="Line 65"/>
              <p:cNvSpPr>
                <a:spLocks noChangeShapeType="1"/>
              </p:cNvSpPr>
              <p:nvPr/>
            </p:nvSpPr>
            <p:spPr bwMode="auto">
              <a:xfrm>
                <a:off x="2444" y="3494"/>
                <a:ext cx="50" cy="36"/>
              </a:xfrm>
              <a:prstGeom prst="line">
                <a:avLst/>
              </a:prstGeom>
              <a:noFill/>
              <a:ln w="15875">
                <a:solidFill>
                  <a:srgbClr val="0000FF"/>
                </a:solidFill>
                <a:round/>
                <a:headEnd/>
                <a:tailEnd/>
              </a:ln>
            </p:spPr>
            <p:txBody>
              <a:bodyPr/>
              <a:lstStyle/>
              <a:p>
                <a:endParaRPr lang="en-GB"/>
              </a:p>
            </p:txBody>
          </p:sp>
          <p:sp>
            <p:nvSpPr>
              <p:cNvPr id="29775" name="Line 66"/>
              <p:cNvSpPr>
                <a:spLocks noChangeShapeType="1"/>
              </p:cNvSpPr>
              <p:nvPr/>
            </p:nvSpPr>
            <p:spPr bwMode="auto">
              <a:xfrm>
                <a:off x="2494" y="3530"/>
                <a:ext cx="51" cy="37"/>
              </a:xfrm>
              <a:prstGeom prst="line">
                <a:avLst/>
              </a:prstGeom>
              <a:noFill/>
              <a:ln w="15875">
                <a:solidFill>
                  <a:srgbClr val="0000FF"/>
                </a:solidFill>
                <a:round/>
                <a:headEnd/>
                <a:tailEnd/>
              </a:ln>
            </p:spPr>
            <p:txBody>
              <a:bodyPr/>
              <a:lstStyle/>
              <a:p>
                <a:endParaRPr lang="en-GB"/>
              </a:p>
            </p:txBody>
          </p:sp>
          <p:sp>
            <p:nvSpPr>
              <p:cNvPr id="29776" name="Line 67"/>
              <p:cNvSpPr>
                <a:spLocks noChangeShapeType="1"/>
              </p:cNvSpPr>
              <p:nvPr/>
            </p:nvSpPr>
            <p:spPr bwMode="auto">
              <a:xfrm>
                <a:off x="2545" y="3567"/>
                <a:ext cx="50" cy="30"/>
              </a:xfrm>
              <a:prstGeom prst="line">
                <a:avLst/>
              </a:prstGeom>
              <a:noFill/>
              <a:ln w="15875">
                <a:solidFill>
                  <a:srgbClr val="0000FF"/>
                </a:solidFill>
                <a:round/>
                <a:headEnd/>
                <a:tailEnd/>
              </a:ln>
            </p:spPr>
            <p:txBody>
              <a:bodyPr/>
              <a:lstStyle/>
              <a:p>
                <a:endParaRPr lang="en-GB"/>
              </a:p>
            </p:txBody>
          </p:sp>
          <p:sp>
            <p:nvSpPr>
              <p:cNvPr id="29777" name="Line 68"/>
              <p:cNvSpPr>
                <a:spLocks noChangeShapeType="1"/>
              </p:cNvSpPr>
              <p:nvPr/>
            </p:nvSpPr>
            <p:spPr bwMode="auto">
              <a:xfrm>
                <a:off x="2595" y="3597"/>
                <a:ext cx="50" cy="31"/>
              </a:xfrm>
              <a:prstGeom prst="line">
                <a:avLst/>
              </a:prstGeom>
              <a:noFill/>
              <a:ln w="15875">
                <a:solidFill>
                  <a:srgbClr val="0000FF"/>
                </a:solidFill>
                <a:round/>
                <a:headEnd/>
                <a:tailEnd/>
              </a:ln>
            </p:spPr>
            <p:txBody>
              <a:bodyPr/>
              <a:lstStyle/>
              <a:p>
                <a:endParaRPr lang="en-GB"/>
              </a:p>
            </p:txBody>
          </p:sp>
          <p:sp>
            <p:nvSpPr>
              <p:cNvPr id="29778" name="Line 69"/>
              <p:cNvSpPr>
                <a:spLocks noChangeShapeType="1"/>
              </p:cNvSpPr>
              <p:nvPr/>
            </p:nvSpPr>
            <p:spPr bwMode="auto">
              <a:xfrm>
                <a:off x="2645" y="3628"/>
                <a:ext cx="51" cy="24"/>
              </a:xfrm>
              <a:prstGeom prst="line">
                <a:avLst/>
              </a:prstGeom>
              <a:noFill/>
              <a:ln w="15875">
                <a:solidFill>
                  <a:srgbClr val="0000FF"/>
                </a:solidFill>
                <a:round/>
                <a:headEnd/>
                <a:tailEnd/>
              </a:ln>
            </p:spPr>
            <p:txBody>
              <a:bodyPr/>
              <a:lstStyle/>
              <a:p>
                <a:endParaRPr lang="en-GB"/>
              </a:p>
            </p:txBody>
          </p:sp>
          <p:sp>
            <p:nvSpPr>
              <p:cNvPr id="29779" name="Line 70"/>
              <p:cNvSpPr>
                <a:spLocks noChangeShapeType="1"/>
              </p:cNvSpPr>
              <p:nvPr/>
            </p:nvSpPr>
            <p:spPr bwMode="auto">
              <a:xfrm>
                <a:off x="2696" y="3652"/>
                <a:ext cx="50" cy="25"/>
              </a:xfrm>
              <a:prstGeom prst="line">
                <a:avLst/>
              </a:prstGeom>
              <a:noFill/>
              <a:ln w="15875">
                <a:solidFill>
                  <a:srgbClr val="0000FF"/>
                </a:solidFill>
                <a:round/>
                <a:headEnd/>
                <a:tailEnd/>
              </a:ln>
            </p:spPr>
            <p:txBody>
              <a:bodyPr/>
              <a:lstStyle/>
              <a:p>
                <a:endParaRPr lang="en-GB"/>
              </a:p>
            </p:txBody>
          </p:sp>
          <p:sp>
            <p:nvSpPr>
              <p:cNvPr id="29780" name="Line 71"/>
              <p:cNvSpPr>
                <a:spLocks noChangeShapeType="1"/>
              </p:cNvSpPr>
              <p:nvPr/>
            </p:nvSpPr>
            <p:spPr bwMode="auto">
              <a:xfrm>
                <a:off x="2746" y="3677"/>
                <a:ext cx="46" cy="18"/>
              </a:xfrm>
              <a:prstGeom prst="line">
                <a:avLst/>
              </a:prstGeom>
              <a:noFill/>
              <a:ln w="15875">
                <a:solidFill>
                  <a:srgbClr val="0000FF"/>
                </a:solidFill>
                <a:round/>
                <a:headEnd/>
                <a:tailEnd/>
              </a:ln>
            </p:spPr>
            <p:txBody>
              <a:bodyPr/>
              <a:lstStyle/>
              <a:p>
                <a:endParaRPr lang="en-GB"/>
              </a:p>
            </p:txBody>
          </p:sp>
          <p:sp>
            <p:nvSpPr>
              <p:cNvPr id="29781" name="Line 72"/>
              <p:cNvSpPr>
                <a:spLocks noChangeShapeType="1"/>
              </p:cNvSpPr>
              <p:nvPr/>
            </p:nvSpPr>
            <p:spPr bwMode="auto">
              <a:xfrm>
                <a:off x="2792" y="3695"/>
                <a:ext cx="50" cy="24"/>
              </a:xfrm>
              <a:prstGeom prst="line">
                <a:avLst/>
              </a:prstGeom>
              <a:noFill/>
              <a:ln w="15875">
                <a:solidFill>
                  <a:srgbClr val="0000FF"/>
                </a:solidFill>
                <a:round/>
                <a:headEnd/>
                <a:tailEnd/>
              </a:ln>
            </p:spPr>
            <p:txBody>
              <a:bodyPr/>
              <a:lstStyle/>
              <a:p>
                <a:endParaRPr lang="en-GB"/>
              </a:p>
            </p:txBody>
          </p:sp>
          <p:sp>
            <p:nvSpPr>
              <p:cNvPr id="29782" name="Line 73"/>
              <p:cNvSpPr>
                <a:spLocks noChangeShapeType="1"/>
              </p:cNvSpPr>
              <p:nvPr/>
            </p:nvSpPr>
            <p:spPr bwMode="auto">
              <a:xfrm>
                <a:off x="2842" y="3719"/>
                <a:ext cx="50" cy="19"/>
              </a:xfrm>
              <a:prstGeom prst="line">
                <a:avLst/>
              </a:prstGeom>
              <a:noFill/>
              <a:ln w="15875">
                <a:solidFill>
                  <a:srgbClr val="0000FF"/>
                </a:solidFill>
                <a:round/>
                <a:headEnd/>
                <a:tailEnd/>
              </a:ln>
            </p:spPr>
            <p:txBody>
              <a:bodyPr/>
              <a:lstStyle/>
              <a:p>
                <a:endParaRPr lang="en-GB"/>
              </a:p>
            </p:txBody>
          </p:sp>
          <p:sp>
            <p:nvSpPr>
              <p:cNvPr id="29783" name="Line 74"/>
              <p:cNvSpPr>
                <a:spLocks noChangeShapeType="1"/>
              </p:cNvSpPr>
              <p:nvPr/>
            </p:nvSpPr>
            <p:spPr bwMode="auto">
              <a:xfrm>
                <a:off x="2892" y="3738"/>
                <a:ext cx="51" cy="12"/>
              </a:xfrm>
              <a:prstGeom prst="line">
                <a:avLst/>
              </a:prstGeom>
              <a:noFill/>
              <a:ln w="15875">
                <a:solidFill>
                  <a:srgbClr val="0000FF"/>
                </a:solidFill>
                <a:round/>
                <a:headEnd/>
                <a:tailEnd/>
              </a:ln>
            </p:spPr>
            <p:txBody>
              <a:bodyPr/>
              <a:lstStyle/>
              <a:p>
                <a:endParaRPr lang="en-GB"/>
              </a:p>
            </p:txBody>
          </p:sp>
          <p:sp>
            <p:nvSpPr>
              <p:cNvPr id="29784" name="Line 75"/>
              <p:cNvSpPr>
                <a:spLocks noChangeShapeType="1"/>
              </p:cNvSpPr>
              <p:nvPr/>
            </p:nvSpPr>
            <p:spPr bwMode="auto">
              <a:xfrm>
                <a:off x="2943" y="3750"/>
                <a:ext cx="50" cy="18"/>
              </a:xfrm>
              <a:prstGeom prst="line">
                <a:avLst/>
              </a:prstGeom>
              <a:noFill/>
              <a:ln w="15875">
                <a:solidFill>
                  <a:srgbClr val="0000FF"/>
                </a:solidFill>
                <a:round/>
                <a:headEnd/>
                <a:tailEnd/>
              </a:ln>
            </p:spPr>
            <p:txBody>
              <a:bodyPr/>
              <a:lstStyle/>
              <a:p>
                <a:endParaRPr lang="en-GB"/>
              </a:p>
            </p:txBody>
          </p:sp>
          <p:sp>
            <p:nvSpPr>
              <p:cNvPr id="29785" name="Line 76"/>
              <p:cNvSpPr>
                <a:spLocks noChangeShapeType="1"/>
              </p:cNvSpPr>
              <p:nvPr/>
            </p:nvSpPr>
            <p:spPr bwMode="auto">
              <a:xfrm>
                <a:off x="2993" y="3768"/>
                <a:ext cx="51" cy="12"/>
              </a:xfrm>
              <a:prstGeom prst="line">
                <a:avLst/>
              </a:prstGeom>
              <a:noFill/>
              <a:ln w="15875">
                <a:solidFill>
                  <a:srgbClr val="0000FF"/>
                </a:solidFill>
                <a:round/>
                <a:headEnd/>
                <a:tailEnd/>
              </a:ln>
            </p:spPr>
            <p:txBody>
              <a:bodyPr/>
              <a:lstStyle/>
              <a:p>
                <a:endParaRPr lang="en-GB"/>
              </a:p>
            </p:txBody>
          </p:sp>
          <p:sp>
            <p:nvSpPr>
              <p:cNvPr id="29786" name="Line 77"/>
              <p:cNvSpPr>
                <a:spLocks noChangeShapeType="1"/>
              </p:cNvSpPr>
              <p:nvPr/>
            </p:nvSpPr>
            <p:spPr bwMode="auto">
              <a:xfrm>
                <a:off x="3044" y="3780"/>
                <a:ext cx="50" cy="12"/>
              </a:xfrm>
              <a:prstGeom prst="line">
                <a:avLst/>
              </a:prstGeom>
              <a:noFill/>
              <a:ln w="15875">
                <a:solidFill>
                  <a:srgbClr val="0000FF"/>
                </a:solidFill>
                <a:round/>
                <a:headEnd/>
                <a:tailEnd/>
              </a:ln>
            </p:spPr>
            <p:txBody>
              <a:bodyPr/>
              <a:lstStyle/>
              <a:p>
                <a:endParaRPr lang="en-GB"/>
              </a:p>
            </p:txBody>
          </p:sp>
          <p:sp>
            <p:nvSpPr>
              <p:cNvPr id="29787" name="Line 78"/>
              <p:cNvSpPr>
                <a:spLocks noChangeShapeType="1"/>
              </p:cNvSpPr>
              <p:nvPr/>
            </p:nvSpPr>
            <p:spPr bwMode="auto">
              <a:xfrm>
                <a:off x="3094" y="3792"/>
                <a:ext cx="50" cy="13"/>
              </a:xfrm>
              <a:prstGeom prst="line">
                <a:avLst/>
              </a:prstGeom>
              <a:noFill/>
              <a:ln w="15875">
                <a:solidFill>
                  <a:srgbClr val="0000FF"/>
                </a:solidFill>
                <a:round/>
                <a:headEnd/>
                <a:tailEnd/>
              </a:ln>
            </p:spPr>
            <p:txBody>
              <a:bodyPr/>
              <a:lstStyle/>
              <a:p>
                <a:endParaRPr lang="en-GB"/>
              </a:p>
            </p:txBody>
          </p:sp>
          <p:sp>
            <p:nvSpPr>
              <p:cNvPr id="29788" name="Line 79"/>
              <p:cNvSpPr>
                <a:spLocks noChangeShapeType="1"/>
              </p:cNvSpPr>
              <p:nvPr/>
            </p:nvSpPr>
            <p:spPr bwMode="auto">
              <a:xfrm>
                <a:off x="3144" y="3805"/>
                <a:ext cx="51" cy="6"/>
              </a:xfrm>
              <a:prstGeom prst="line">
                <a:avLst/>
              </a:prstGeom>
              <a:noFill/>
              <a:ln w="15875">
                <a:solidFill>
                  <a:srgbClr val="0000FF"/>
                </a:solidFill>
                <a:round/>
                <a:headEnd/>
                <a:tailEnd/>
              </a:ln>
            </p:spPr>
            <p:txBody>
              <a:bodyPr/>
              <a:lstStyle/>
              <a:p>
                <a:endParaRPr lang="en-GB"/>
              </a:p>
            </p:txBody>
          </p:sp>
          <p:sp>
            <p:nvSpPr>
              <p:cNvPr id="29789" name="Line 80"/>
              <p:cNvSpPr>
                <a:spLocks noChangeShapeType="1"/>
              </p:cNvSpPr>
              <p:nvPr/>
            </p:nvSpPr>
            <p:spPr bwMode="auto">
              <a:xfrm>
                <a:off x="3195" y="3811"/>
                <a:ext cx="50" cy="12"/>
              </a:xfrm>
              <a:prstGeom prst="line">
                <a:avLst/>
              </a:prstGeom>
              <a:noFill/>
              <a:ln w="15875">
                <a:solidFill>
                  <a:srgbClr val="0000FF"/>
                </a:solidFill>
                <a:round/>
                <a:headEnd/>
                <a:tailEnd/>
              </a:ln>
            </p:spPr>
            <p:txBody>
              <a:bodyPr/>
              <a:lstStyle/>
              <a:p>
                <a:endParaRPr lang="en-GB"/>
              </a:p>
            </p:txBody>
          </p:sp>
          <p:sp>
            <p:nvSpPr>
              <p:cNvPr id="29790" name="Line 81"/>
              <p:cNvSpPr>
                <a:spLocks noChangeShapeType="1"/>
              </p:cNvSpPr>
              <p:nvPr/>
            </p:nvSpPr>
            <p:spPr bwMode="auto">
              <a:xfrm>
                <a:off x="3245" y="3823"/>
                <a:ext cx="51" cy="6"/>
              </a:xfrm>
              <a:prstGeom prst="line">
                <a:avLst/>
              </a:prstGeom>
              <a:noFill/>
              <a:ln w="15875">
                <a:solidFill>
                  <a:srgbClr val="0000FF"/>
                </a:solidFill>
                <a:round/>
                <a:headEnd/>
                <a:tailEnd/>
              </a:ln>
            </p:spPr>
            <p:txBody>
              <a:bodyPr/>
              <a:lstStyle/>
              <a:p>
                <a:endParaRPr lang="en-GB"/>
              </a:p>
            </p:txBody>
          </p:sp>
          <p:sp>
            <p:nvSpPr>
              <p:cNvPr id="29791" name="Line 82"/>
              <p:cNvSpPr>
                <a:spLocks noChangeShapeType="1"/>
              </p:cNvSpPr>
              <p:nvPr/>
            </p:nvSpPr>
            <p:spPr bwMode="auto">
              <a:xfrm>
                <a:off x="3296" y="3829"/>
                <a:ext cx="45" cy="6"/>
              </a:xfrm>
              <a:prstGeom prst="line">
                <a:avLst/>
              </a:prstGeom>
              <a:noFill/>
              <a:ln w="15875">
                <a:solidFill>
                  <a:srgbClr val="0000FF"/>
                </a:solidFill>
                <a:round/>
                <a:headEnd/>
                <a:tailEnd/>
              </a:ln>
            </p:spPr>
            <p:txBody>
              <a:bodyPr/>
              <a:lstStyle/>
              <a:p>
                <a:endParaRPr lang="en-GB"/>
              </a:p>
            </p:txBody>
          </p:sp>
          <p:sp>
            <p:nvSpPr>
              <p:cNvPr id="29792" name="Line 83"/>
              <p:cNvSpPr>
                <a:spLocks noChangeShapeType="1"/>
              </p:cNvSpPr>
              <p:nvPr/>
            </p:nvSpPr>
            <p:spPr bwMode="auto">
              <a:xfrm>
                <a:off x="3341" y="3835"/>
                <a:ext cx="50" cy="12"/>
              </a:xfrm>
              <a:prstGeom prst="line">
                <a:avLst/>
              </a:prstGeom>
              <a:noFill/>
              <a:ln w="15875">
                <a:solidFill>
                  <a:srgbClr val="0000FF"/>
                </a:solidFill>
                <a:round/>
                <a:headEnd/>
                <a:tailEnd/>
              </a:ln>
            </p:spPr>
            <p:txBody>
              <a:bodyPr/>
              <a:lstStyle/>
              <a:p>
                <a:endParaRPr lang="en-GB"/>
              </a:p>
            </p:txBody>
          </p:sp>
          <p:sp>
            <p:nvSpPr>
              <p:cNvPr id="29793" name="Line 84"/>
              <p:cNvSpPr>
                <a:spLocks noChangeShapeType="1"/>
              </p:cNvSpPr>
              <p:nvPr/>
            </p:nvSpPr>
            <p:spPr bwMode="auto">
              <a:xfrm>
                <a:off x="3391" y="3847"/>
                <a:ext cx="51" cy="6"/>
              </a:xfrm>
              <a:prstGeom prst="line">
                <a:avLst/>
              </a:prstGeom>
              <a:noFill/>
              <a:ln w="15875">
                <a:solidFill>
                  <a:srgbClr val="0000FF"/>
                </a:solidFill>
                <a:round/>
                <a:headEnd/>
                <a:tailEnd/>
              </a:ln>
            </p:spPr>
            <p:txBody>
              <a:bodyPr/>
              <a:lstStyle/>
              <a:p>
                <a:endParaRPr lang="en-GB"/>
              </a:p>
            </p:txBody>
          </p:sp>
          <p:sp>
            <p:nvSpPr>
              <p:cNvPr id="29794" name="Line 85"/>
              <p:cNvSpPr>
                <a:spLocks noChangeShapeType="1"/>
              </p:cNvSpPr>
              <p:nvPr/>
            </p:nvSpPr>
            <p:spPr bwMode="auto">
              <a:xfrm>
                <a:off x="3442" y="3853"/>
                <a:ext cx="50" cy="7"/>
              </a:xfrm>
              <a:prstGeom prst="line">
                <a:avLst/>
              </a:prstGeom>
              <a:noFill/>
              <a:ln w="15875">
                <a:solidFill>
                  <a:srgbClr val="0000FF"/>
                </a:solidFill>
                <a:round/>
                <a:headEnd/>
                <a:tailEnd/>
              </a:ln>
            </p:spPr>
            <p:txBody>
              <a:bodyPr/>
              <a:lstStyle/>
              <a:p>
                <a:endParaRPr lang="en-GB"/>
              </a:p>
            </p:txBody>
          </p:sp>
          <p:sp>
            <p:nvSpPr>
              <p:cNvPr id="29795" name="Line 86"/>
              <p:cNvSpPr>
                <a:spLocks noChangeShapeType="1"/>
              </p:cNvSpPr>
              <p:nvPr/>
            </p:nvSpPr>
            <p:spPr bwMode="auto">
              <a:xfrm>
                <a:off x="3492" y="3860"/>
                <a:ext cx="51" cy="6"/>
              </a:xfrm>
              <a:prstGeom prst="line">
                <a:avLst/>
              </a:prstGeom>
              <a:noFill/>
              <a:ln w="15875">
                <a:solidFill>
                  <a:srgbClr val="0000FF"/>
                </a:solidFill>
                <a:round/>
                <a:headEnd/>
                <a:tailEnd/>
              </a:ln>
            </p:spPr>
            <p:txBody>
              <a:bodyPr/>
              <a:lstStyle/>
              <a:p>
                <a:endParaRPr lang="en-GB"/>
              </a:p>
            </p:txBody>
          </p:sp>
          <p:sp>
            <p:nvSpPr>
              <p:cNvPr id="29796" name="Line 87"/>
              <p:cNvSpPr>
                <a:spLocks noChangeShapeType="1"/>
              </p:cNvSpPr>
              <p:nvPr/>
            </p:nvSpPr>
            <p:spPr bwMode="auto">
              <a:xfrm>
                <a:off x="3543" y="3866"/>
                <a:ext cx="50" cy="1"/>
              </a:xfrm>
              <a:prstGeom prst="line">
                <a:avLst/>
              </a:prstGeom>
              <a:noFill/>
              <a:ln w="15875">
                <a:solidFill>
                  <a:srgbClr val="0000FF"/>
                </a:solidFill>
                <a:round/>
                <a:headEnd/>
                <a:tailEnd/>
              </a:ln>
            </p:spPr>
            <p:txBody>
              <a:bodyPr/>
              <a:lstStyle/>
              <a:p>
                <a:endParaRPr lang="en-GB"/>
              </a:p>
            </p:txBody>
          </p:sp>
          <p:sp>
            <p:nvSpPr>
              <p:cNvPr id="29797" name="Line 88"/>
              <p:cNvSpPr>
                <a:spLocks noChangeShapeType="1"/>
              </p:cNvSpPr>
              <p:nvPr/>
            </p:nvSpPr>
            <p:spPr bwMode="auto">
              <a:xfrm>
                <a:off x="3593" y="3866"/>
                <a:ext cx="51" cy="6"/>
              </a:xfrm>
              <a:prstGeom prst="line">
                <a:avLst/>
              </a:prstGeom>
              <a:noFill/>
              <a:ln w="15875">
                <a:solidFill>
                  <a:srgbClr val="0000FF"/>
                </a:solidFill>
                <a:round/>
                <a:headEnd/>
                <a:tailEnd/>
              </a:ln>
            </p:spPr>
            <p:txBody>
              <a:bodyPr/>
              <a:lstStyle/>
              <a:p>
                <a:endParaRPr lang="en-GB"/>
              </a:p>
            </p:txBody>
          </p:sp>
          <p:sp>
            <p:nvSpPr>
              <p:cNvPr id="29798" name="Line 89"/>
              <p:cNvSpPr>
                <a:spLocks noChangeShapeType="1"/>
              </p:cNvSpPr>
              <p:nvPr/>
            </p:nvSpPr>
            <p:spPr bwMode="auto">
              <a:xfrm>
                <a:off x="3644" y="3872"/>
                <a:ext cx="50" cy="6"/>
              </a:xfrm>
              <a:prstGeom prst="line">
                <a:avLst/>
              </a:prstGeom>
              <a:noFill/>
              <a:ln w="15875">
                <a:solidFill>
                  <a:srgbClr val="0000FF"/>
                </a:solidFill>
                <a:round/>
                <a:headEnd/>
                <a:tailEnd/>
              </a:ln>
            </p:spPr>
            <p:txBody>
              <a:bodyPr/>
              <a:lstStyle/>
              <a:p>
                <a:endParaRPr lang="en-GB"/>
              </a:p>
            </p:txBody>
          </p:sp>
          <p:sp>
            <p:nvSpPr>
              <p:cNvPr id="29799" name="Line 90"/>
              <p:cNvSpPr>
                <a:spLocks noChangeShapeType="1"/>
              </p:cNvSpPr>
              <p:nvPr/>
            </p:nvSpPr>
            <p:spPr bwMode="auto">
              <a:xfrm>
                <a:off x="3694" y="3878"/>
                <a:ext cx="50" cy="6"/>
              </a:xfrm>
              <a:prstGeom prst="line">
                <a:avLst/>
              </a:prstGeom>
              <a:noFill/>
              <a:ln w="15875">
                <a:solidFill>
                  <a:srgbClr val="0000FF"/>
                </a:solidFill>
                <a:round/>
                <a:headEnd/>
                <a:tailEnd/>
              </a:ln>
            </p:spPr>
            <p:txBody>
              <a:bodyPr/>
              <a:lstStyle/>
              <a:p>
                <a:endParaRPr lang="en-GB"/>
              </a:p>
            </p:txBody>
          </p:sp>
          <p:sp>
            <p:nvSpPr>
              <p:cNvPr id="29800" name="Line 91"/>
              <p:cNvSpPr>
                <a:spLocks noChangeShapeType="1"/>
              </p:cNvSpPr>
              <p:nvPr/>
            </p:nvSpPr>
            <p:spPr bwMode="auto">
              <a:xfrm>
                <a:off x="3744" y="3884"/>
                <a:ext cx="51" cy="1"/>
              </a:xfrm>
              <a:prstGeom prst="line">
                <a:avLst/>
              </a:prstGeom>
              <a:noFill/>
              <a:ln w="15875">
                <a:solidFill>
                  <a:srgbClr val="0000FF"/>
                </a:solidFill>
                <a:round/>
                <a:headEnd/>
                <a:tailEnd/>
              </a:ln>
            </p:spPr>
            <p:txBody>
              <a:bodyPr/>
              <a:lstStyle/>
              <a:p>
                <a:endParaRPr lang="en-GB"/>
              </a:p>
            </p:txBody>
          </p:sp>
          <p:sp>
            <p:nvSpPr>
              <p:cNvPr id="29801" name="Line 92"/>
              <p:cNvSpPr>
                <a:spLocks noChangeShapeType="1"/>
              </p:cNvSpPr>
              <p:nvPr/>
            </p:nvSpPr>
            <p:spPr bwMode="auto">
              <a:xfrm>
                <a:off x="3795" y="3884"/>
                <a:ext cx="50" cy="6"/>
              </a:xfrm>
              <a:prstGeom prst="line">
                <a:avLst/>
              </a:prstGeom>
              <a:noFill/>
              <a:ln w="15875">
                <a:solidFill>
                  <a:srgbClr val="0000FF"/>
                </a:solidFill>
                <a:round/>
                <a:headEnd/>
                <a:tailEnd/>
              </a:ln>
            </p:spPr>
            <p:txBody>
              <a:bodyPr/>
              <a:lstStyle/>
              <a:p>
                <a:endParaRPr lang="en-GB"/>
              </a:p>
            </p:txBody>
          </p:sp>
          <p:sp>
            <p:nvSpPr>
              <p:cNvPr id="29802" name="Line 93"/>
              <p:cNvSpPr>
                <a:spLocks noChangeShapeType="1"/>
              </p:cNvSpPr>
              <p:nvPr/>
            </p:nvSpPr>
            <p:spPr bwMode="auto">
              <a:xfrm>
                <a:off x="3845" y="3890"/>
                <a:ext cx="51" cy="1"/>
              </a:xfrm>
              <a:prstGeom prst="line">
                <a:avLst/>
              </a:prstGeom>
              <a:noFill/>
              <a:ln w="15875">
                <a:solidFill>
                  <a:srgbClr val="0000FF"/>
                </a:solidFill>
                <a:round/>
                <a:headEnd/>
                <a:tailEnd/>
              </a:ln>
            </p:spPr>
            <p:txBody>
              <a:bodyPr/>
              <a:lstStyle/>
              <a:p>
                <a:endParaRPr lang="en-GB"/>
              </a:p>
            </p:txBody>
          </p:sp>
          <p:sp>
            <p:nvSpPr>
              <p:cNvPr id="29803" name="Line 94"/>
              <p:cNvSpPr>
                <a:spLocks noChangeShapeType="1"/>
              </p:cNvSpPr>
              <p:nvPr/>
            </p:nvSpPr>
            <p:spPr bwMode="auto">
              <a:xfrm>
                <a:off x="3896" y="3890"/>
                <a:ext cx="45" cy="6"/>
              </a:xfrm>
              <a:prstGeom prst="line">
                <a:avLst/>
              </a:prstGeom>
              <a:noFill/>
              <a:ln w="15875">
                <a:solidFill>
                  <a:srgbClr val="0000FF"/>
                </a:solidFill>
                <a:round/>
                <a:headEnd/>
                <a:tailEnd/>
              </a:ln>
            </p:spPr>
            <p:txBody>
              <a:bodyPr/>
              <a:lstStyle/>
              <a:p>
                <a:endParaRPr lang="en-GB"/>
              </a:p>
            </p:txBody>
          </p:sp>
          <p:sp>
            <p:nvSpPr>
              <p:cNvPr id="29804" name="Line 95"/>
              <p:cNvSpPr>
                <a:spLocks noChangeShapeType="1"/>
              </p:cNvSpPr>
              <p:nvPr/>
            </p:nvSpPr>
            <p:spPr bwMode="auto">
              <a:xfrm>
                <a:off x="3941" y="3896"/>
                <a:ext cx="50" cy="1"/>
              </a:xfrm>
              <a:prstGeom prst="line">
                <a:avLst/>
              </a:prstGeom>
              <a:noFill/>
              <a:ln w="15875">
                <a:solidFill>
                  <a:srgbClr val="0000FF"/>
                </a:solidFill>
                <a:round/>
                <a:headEnd/>
                <a:tailEnd/>
              </a:ln>
            </p:spPr>
            <p:txBody>
              <a:bodyPr/>
              <a:lstStyle/>
              <a:p>
                <a:endParaRPr lang="en-GB"/>
              </a:p>
            </p:txBody>
          </p:sp>
          <p:sp>
            <p:nvSpPr>
              <p:cNvPr id="29805" name="Line 96"/>
              <p:cNvSpPr>
                <a:spLocks noChangeShapeType="1"/>
              </p:cNvSpPr>
              <p:nvPr/>
            </p:nvSpPr>
            <p:spPr bwMode="auto">
              <a:xfrm>
                <a:off x="3991" y="3896"/>
                <a:ext cx="51" cy="6"/>
              </a:xfrm>
              <a:prstGeom prst="line">
                <a:avLst/>
              </a:prstGeom>
              <a:noFill/>
              <a:ln w="15875">
                <a:solidFill>
                  <a:srgbClr val="0000FF"/>
                </a:solidFill>
                <a:round/>
                <a:headEnd/>
                <a:tailEnd/>
              </a:ln>
            </p:spPr>
            <p:txBody>
              <a:bodyPr/>
              <a:lstStyle/>
              <a:p>
                <a:endParaRPr lang="en-GB"/>
              </a:p>
            </p:txBody>
          </p:sp>
          <p:sp>
            <p:nvSpPr>
              <p:cNvPr id="29806" name="Line 97"/>
              <p:cNvSpPr>
                <a:spLocks noChangeShapeType="1"/>
              </p:cNvSpPr>
              <p:nvPr/>
            </p:nvSpPr>
            <p:spPr bwMode="auto">
              <a:xfrm>
                <a:off x="4042" y="3902"/>
                <a:ext cx="50" cy="1"/>
              </a:xfrm>
              <a:prstGeom prst="line">
                <a:avLst/>
              </a:prstGeom>
              <a:noFill/>
              <a:ln w="15875">
                <a:solidFill>
                  <a:srgbClr val="0000FF"/>
                </a:solidFill>
                <a:round/>
                <a:headEnd/>
                <a:tailEnd/>
              </a:ln>
            </p:spPr>
            <p:txBody>
              <a:bodyPr/>
              <a:lstStyle/>
              <a:p>
                <a:endParaRPr lang="en-GB"/>
              </a:p>
            </p:txBody>
          </p:sp>
          <p:sp>
            <p:nvSpPr>
              <p:cNvPr id="29807" name="Line 98"/>
              <p:cNvSpPr>
                <a:spLocks noChangeShapeType="1"/>
              </p:cNvSpPr>
              <p:nvPr/>
            </p:nvSpPr>
            <p:spPr bwMode="auto">
              <a:xfrm>
                <a:off x="4092" y="3902"/>
                <a:ext cx="51" cy="1"/>
              </a:xfrm>
              <a:prstGeom prst="line">
                <a:avLst/>
              </a:prstGeom>
              <a:noFill/>
              <a:ln w="15875">
                <a:solidFill>
                  <a:srgbClr val="0000FF"/>
                </a:solidFill>
                <a:round/>
                <a:headEnd/>
                <a:tailEnd/>
              </a:ln>
            </p:spPr>
            <p:txBody>
              <a:bodyPr/>
              <a:lstStyle/>
              <a:p>
                <a:endParaRPr lang="en-GB"/>
              </a:p>
            </p:txBody>
          </p:sp>
          <p:sp>
            <p:nvSpPr>
              <p:cNvPr id="29808" name="Line 99"/>
              <p:cNvSpPr>
                <a:spLocks noChangeShapeType="1"/>
              </p:cNvSpPr>
              <p:nvPr/>
            </p:nvSpPr>
            <p:spPr bwMode="auto">
              <a:xfrm>
                <a:off x="4143" y="3902"/>
                <a:ext cx="50" cy="6"/>
              </a:xfrm>
              <a:prstGeom prst="line">
                <a:avLst/>
              </a:prstGeom>
              <a:noFill/>
              <a:ln w="15875">
                <a:solidFill>
                  <a:srgbClr val="0000FF"/>
                </a:solidFill>
                <a:round/>
                <a:headEnd/>
                <a:tailEnd/>
              </a:ln>
            </p:spPr>
            <p:txBody>
              <a:bodyPr/>
              <a:lstStyle/>
              <a:p>
                <a:endParaRPr lang="en-GB"/>
              </a:p>
            </p:txBody>
          </p:sp>
          <p:sp>
            <p:nvSpPr>
              <p:cNvPr id="29809" name="Line 100"/>
              <p:cNvSpPr>
                <a:spLocks noChangeShapeType="1"/>
              </p:cNvSpPr>
              <p:nvPr/>
            </p:nvSpPr>
            <p:spPr bwMode="auto">
              <a:xfrm>
                <a:off x="4193" y="3908"/>
                <a:ext cx="50" cy="1"/>
              </a:xfrm>
              <a:prstGeom prst="line">
                <a:avLst/>
              </a:prstGeom>
              <a:noFill/>
              <a:ln w="15875">
                <a:solidFill>
                  <a:srgbClr val="0000FF"/>
                </a:solidFill>
                <a:round/>
                <a:headEnd/>
                <a:tailEnd/>
              </a:ln>
            </p:spPr>
            <p:txBody>
              <a:bodyPr/>
              <a:lstStyle/>
              <a:p>
                <a:endParaRPr lang="en-GB"/>
              </a:p>
            </p:txBody>
          </p:sp>
          <p:sp>
            <p:nvSpPr>
              <p:cNvPr id="29810" name="Line 10"/>
              <p:cNvSpPr>
                <a:spLocks noChangeShapeType="1"/>
              </p:cNvSpPr>
              <p:nvPr/>
            </p:nvSpPr>
            <p:spPr bwMode="auto">
              <a:xfrm flipH="1">
                <a:off x="2010" y="2924"/>
                <a:ext cx="240" cy="144"/>
              </a:xfrm>
              <a:prstGeom prst="line">
                <a:avLst/>
              </a:prstGeom>
              <a:noFill/>
              <a:ln w="9525">
                <a:solidFill>
                  <a:schemeClr val="tx1"/>
                </a:solidFill>
                <a:round/>
                <a:headEnd/>
                <a:tailEnd type="triangle" w="med" len="med"/>
              </a:ln>
            </p:spPr>
            <p:txBody>
              <a:bodyPr/>
              <a:lstStyle/>
              <a:p>
                <a:endParaRPr lang="en-GB"/>
              </a:p>
            </p:txBody>
          </p:sp>
          <p:sp>
            <p:nvSpPr>
              <p:cNvPr id="29811" name="Text Box 11"/>
              <p:cNvSpPr txBox="1">
                <a:spLocks noChangeArrowheads="1"/>
              </p:cNvSpPr>
              <p:nvPr/>
            </p:nvSpPr>
            <p:spPr bwMode="auto">
              <a:xfrm>
                <a:off x="2288" y="2710"/>
                <a:ext cx="1628" cy="291"/>
              </a:xfrm>
              <a:prstGeom prst="rect">
                <a:avLst/>
              </a:prstGeom>
              <a:noFill/>
              <a:ln w="9525">
                <a:noFill/>
                <a:miter lim="800000"/>
                <a:headEnd/>
                <a:tailEnd/>
              </a:ln>
            </p:spPr>
            <p:txBody>
              <a:bodyPr wrap="none">
                <a:spAutoFit/>
              </a:bodyPr>
              <a:lstStyle/>
              <a:p>
                <a:r>
                  <a:rPr lang="en-US" sz="2400" i="1">
                    <a:solidFill>
                      <a:srgbClr val="FF0000"/>
                    </a:solidFill>
                    <a:latin typeface="Times New Roman" pitchFamily="18" charset="0"/>
                  </a:rPr>
                  <a:t>y</a:t>
                </a:r>
                <a:r>
                  <a:rPr lang="en-US" sz="2400">
                    <a:solidFill>
                      <a:srgbClr val="FF0000"/>
                    </a:solidFill>
                    <a:latin typeface="Times New Roman" pitchFamily="18" charset="0"/>
                  </a:rPr>
                  <a:t> is always positive</a:t>
                </a:r>
              </a:p>
            </p:txBody>
          </p:sp>
        </p:grpSp>
        <p:sp>
          <p:nvSpPr>
            <p:cNvPr id="29751" name="Rectangle 120"/>
            <p:cNvSpPr>
              <a:spLocks noChangeArrowheads="1"/>
            </p:cNvSpPr>
            <p:nvPr/>
          </p:nvSpPr>
          <p:spPr bwMode="auto">
            <a:xfrm>
              <a:off x="3962400" y="6569075"/>
              <a:ext cx="88900" cy="212725"/>
            </a:xfrm>
            <a:prstGeom prst="rect">
              <a:avLst/>
            </a:prstGeom>
            <a:noFill/>
            <a:ln w="9525">
              <a:noFill/>
              <a:miter lim="800000"/>
              <a:headEnd/>
              <a:tailEnd/>
            </a:ln>
          </p:spPr>
          <p:txBody>
            <a:bodyPr wrap="none" lIns="0" tIns="0" rIns="0" bIns="0">
              <a:spAutoFit/>
            </a:bodyPr>
            <a:lstStyle/>
            <a:p>
              <a:r>
                <a:rPr lang="en-US" sz="1400" i="1">
                  <a:solidFill>
                    <a:srgbClr val="000000"/>
                  </a:solidFill>
                  <a:latin typeface="Arial" charset="0"/>
                </a:rPr>
                <a:t>x</a:t>
              </a:r>
            </a:p>
          </p:txBody>
        </p:sp>
      </p:grpSp>
      <p:graphicFrame>
        <p:nvGraphicFramePr>
          <p:cNvPr id="29699" name="Object 115"/>
          <p:cNvGraphicFramePr>
            <a:graphicFrameLocks noChangeAspect="1"/>
          </p:cNvGraphicFramePr>
          <p:nvPr/>
        </p:nvGraphicFramePr>
        <p:xfrm>
          <a:off x="93663" y="5715000"/>
          <a:ext cx="3640137" cy="685800"/>
        </p:xfrm>
        <a:graphic>
          <a:graphicData uri="http://schemas.openxmlformats.org/presentationml/2006/ole">
            <mc:AlternateContent xmlns:mc="http://schemas.openxmlformats.org/markup-compatibility/2006">
              <mc:Choice xmlns:v="urn:schemas-microsoft-com:vml" Requires="v">
                <p:oleObj spid="_x0000_s29745" name="Equation" r:id="rId6" imgW="2628720" imgH="495000" progId="Equation.3">
                  <p:embed/>
                </p:oleObj>
              </mc:Choice>
              <mc:Fallback>
                <p:oleObj name="Equation" r:id="rId6" imgW="2628720" imgH="495000" progId="Equation.3">
                  <p:embed/>
                  <p:pic>
                    <p:nvPicPr>
                      <p:cNvPr id="0" name="Object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5715000"/>
                        <a:ext cx="36401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2467" name="Rectangle 2"/>
          <p:cNvSpPr>
            <a:spLocks noGrp="1" noChangeArrowheads="1"/>
          </p:cNvSpPr>
          <p:nvPr>
            <p:ph type="title"/>
          </p:nvPr>
        </p:nvSpPr>
        <p:spPr>
          <a:xfrm>
            <a:off x="228600" y="-152400"/>
            <a:ext cx="8686800" cy="914400"/>
          </a:xfrm>
        </p:spPr>
        <p:txBody>
          <a:bodyPr/>
          <a:lstStyle/>
          <a:p>
            <a:pPr eaLnBrk="1" hangingPunct="1"/>
            <a:r>
              <a:rPr lang="en-US" sz="2400" smtClean="0"/>
              <a:t>Lognormal: Radial growth data</a:t>
            </a:r>
          </a:p>
        </p:txBody>
      </p:sp>
      <p:grpSp>
        <p:nvGrpSpPr>
          <p:cNvPr id="62468" name="Group 133"/>
          <p:cNvGrpSpPr>
            <a:grpSpLocks/>
          </p:cNvGrpSpPr>
          <p:nvPr/>
        </p:nvGrpSpPr>
        <p:grpSpPr bwMode="auto">
          <a:xfrm>
            <a:off x="706438" y="2168525"/>
            <a:ext cx="7872412" cy="3394075"/>
            <a:chOff x="445" y="1366"/>
            <a:chExt cx="4959" cy="2138"/>
          </a:xfrm>
        </p:grpSpPr>
        <p:sp>
          <p:nvSpPr>
            <p:cNvPr id="62470" name="Line 15"/>
            <p:cNvSpPr>
              <a:spLocks noChangeShapeType="1"/>
            </p:cNvSpPr>
            <p:nvPr/>
          </p:nvSpPr>
          <p:spPr bwMode="auto">
            <a:xfrm>
              <a:off x="825" y="3114"/>
              <a:ext cx="1692" cy="1"/>
            </a:xfrm>
            <a:prstGeom prst="line">
              <a:avLst/>
            </a:prstGeom>
            <a:noFill/>
            <a:ln w="7938">
              <a:solidFill>
                <a:srgbClr val="000000"/>
              </a:solidFill>
              <a:round/>
              <a:headEnd/>
              <a:tailEnd/>
            </a:ln>
          </p:spPr>
          <p:txBody>
            <a:bodyPr/>
            <a:lstStyle/>
            <a:p>
              <a:endParaRPr lang="en-GB"/>
            </a:p>
          </p:txBody>
        </p:sp>
        <p:sp>
          <p:nvSpPr>
            <p:cNvPr id="62471" name="Line 16"/>
            <p:cNvSpPr>
              <a:spLocks noChangeShapeType="1"/>
            </p:cNvSpPr>
            <p:nvPr/>
          </p:nvSpPr>
          <p:spPr bwMode="auto">
            <a:xfrm>
              <a:off x="825" y="3063"/>
              <a:ext cx="1" cy="51"/>
            </a:xfrm>
            <a:prstGeom prst="line">
              <a:avLst/>
            </a:prstGeom>
            <a:noFill/>
            <a:ln w="7938">
              <a:solidFill>
                <a:srgbClr val="000000"/>
              </a:solidFill>
              <a:round/>
              <a:headEnd/>
              <a:tailEnd/>
            </a:ln>
          </p:spPr>
          <p:txBody>
            <a:bodyPr/>
            <a:lstStyle/>
            <a:p>
              <a:endParaRPr lang="en-GB"/>
            </a:p>
          </p:txBody>
        </p:sp>
        <p:sp>
          <p:nvSpPr>
            <p:cNvPr id="62472" name="Rectangle 17"/>
            <p:cNvSpPr>
              <a:spLocks noChangeArrowheads="1"/>
            </p:cNvSpPr>
            <p:nvPr/>
          </p:nvSpPr>
          <p:spPr bwMode="auto">
            <a:xfrm>
              <a:off x="797"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a:t>
              </a:r>
              <a:endParaRPr lang="en-US">
                <a:latin typeface="Times New Roman" pitchFamily="18" charset="0"/>
              </a:endParaRPr>
            </a:p>
          </p:txBody>
        </p:sp>
        <p:sp>
          <p:nvSpPr>
            <p:cNvPr id="62473" name="Line 18"/>
            <p:cNvSpPr>
              <a:spLocks noChangeShapeType="1"/>
            </p:cNvSpPr>
            <p:nvPr/>
          </p:nvSpPr>
          <p:spPr bwMode="auto">
            <a:xfrm>
              <a:off x="1248" y="3063"/>
              <a:ext cx="1" cy="51"/>
            </a:xfrm>
            <a:prstGeom prst="line">
              <a:avLst/>
            </a:prstGeom>
            <a:noFill/>
            <a:ln w="7938">
              <a:solidFill>
                <a:srgbClr val="000000"/>
              </a:solidFill>
              <a:round/>
              <a:headEnd/>
              <a:tailEnd/>
            </a:ln>
          </p:spPr>
          <p:txBody>
            <a:bodyPr/>
            <a:lstStyle/>
            <a:p>
              <a:endParaRPr lang="en-GB"/>
            </a:p>
          </p:txBody>
        </p:sp>
        <p:sp>
          <p:nvSpPr>
            <p:cNvPr id="62474" name="Rectangle 19"/>
            <p:cNvSpPr>
              <a:spLocks noChangeArrowheads="1"/>
            </p:cNvSpPr>
            <p:nvPr/>
          </p:nvSpPr>
          <p:spPr bwMode="auto">
            <a:xfrm>
              <a:off x="1220"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1</a:t>
              </a:r>
              <a:endParaRPr lang="en-US">
                <a:latin typeface="Times New Roman" pitchFamily="18" charset="0"/>
              </a:endParaRPr>
            </a:p>
          </p:txBody>
        </p:sp>
        <p:sp>
          <p:nvSpPr>
            <p:cNvPr id="62475" name="Line 20"/>
            <p:cNvSpPr>
              <a:spLocks noChangeShapeType="1"/>
            </p:cNvSpPr>
            <p:nvPr/>
          </p:nvSpPr>
          <p:spPr bwMode="auto">
            <a:xfrm>
              <a:off x="1671" y="3063"/>
              <a:ext cx="1" cy="51"/>
            </a:xfrm>
            <a:prstGeom prst="line">
              <a:avLst/>
            </a:prstGeom>
            <a:noFill/>
            <a:ln w="7938">
              <a:solidFill>
                <a:srgbClr val="000000"/>
              </a:solidFill>
              <a:round/>
              <a:headEnd/>
              <a:tailEnd/>
            </a:ln>
          </p:spPr>
          <p:txBody>
            <a:bodyPr/>
            <a:lstStyle/>
            <a:p>
              <a:endParaRPr lang="en-GB"/>
            </a:p>
          </p:txBody>
        </p:sp>
        <p:sp>
          <p:nvSpPr>
            <p:cNvPr id="62476" name="Rectangle 21"/>
            <p:cNvSpPr>
              <a:spLocks noChangeArrowheads="1"/>
            </p:cNvSpPr>
            <p:nvPr/>
          </p:nvSpPr>
          <p:spPr bwMode="auto">
            <a:xfrm>
              <a:off x="1643"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2</a:t>
              </a:r>
              <a:endParaRPr lang="en-US">
                <a:latin typeface="Times New Roman" pitchFamily="18" charset="0"/>
              </a:endParaRPr>
            </a:p>
          </p:txBody>
        </p:sp>
        <p:sp>
          <p:nvSpPr>
            <p:cNvPr id="62477" name="Line 22"/>
            <p:cNvSpPr>
              <a:spLocks noChangeShapeType="1"/>
            </p:cNvSpPr>
            <p:nvPr/>
          </p:nvSpPr>
          <p:spPr bwMode="auto">
            <a:xfrm>
              <a:off x="2094" y="3063"/>
              <a:ext cx="1" cy="51"/>
            </a:xfrm>
            <a:prstGeom prst="line">
              <a:avLst/>
            </a:prstGeom>
            <a:noFill/>
            <a:ln w="7938">
              <a:solidFill>
                <a:srgbClr val="000000"/>
              </a:solidFill>
              <a:round/>
              <a:headEnd/>
              <a:tailEnd/>
            </a:ln>
          </p:spPr>
          <p:txBody>
            <a:bodyPr/>
            <a:lstStyle/>
            <a:p>
              <a:endParaRPr lang="en-GB"/>
            </a:p>
          </p:txBody>
        </p:sp>
        <p:sp>
          <p:nvSpPr>
            <p:cNvPr id="62478" name="Rectangle 23"/>
            <p:cNvSpPr>
              <a:spLocks noChangeArrowheads="1"/>
            </p:cNvSpPr>
            <p:nvPr/>
          </p:nvSpPr>
          <p:spPr bwMode="auto">
            <a:xfrm>
              <a:off x="2067"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3</a:t>
              </a:r>
              <a:endParaRPr lang="en-US">
                <a:latin typeface="Times New Roman" pitchFamily="18" charset="0"/>
              </a:endParaRPr>
            </a:p>
          </p:txBody>
        </p:sp>
        <p:sp>
          <p:nvSpPr>
            <p:cNvPr id="62479" name="Line 24"/>
            <p:cNvSpPr>
              <a:spLocks noChangeShapeType="1"/>
            </p:cNvSpPr>
            <p:nvPr/>
          </p:nvSpPr>
          <p:spPr bwMode="auto">
            <a:xfrm>
              <a:off x="2517" y="3063"/>
              <a:ext cx="1" cy="51"/>
            </a:xfrm>
            <a:prstGeom prst="line">
              <a:avLst/>
            </a:prstGeom>
            <a:noFill/>
            <a:ln w="7938">
              <a:solidFill>
                <a:srgbClr val="000000"/>
              </a:solidFill>
              <a:round/>
              <a:headEnd/>
              <a:tailEnd/>
            </a:ln>
          </p:spPr>
          <p:txBody>
            <a:bodyPr/>
            <a:lstStyle/>
            <a:p>
              <a:endParaRPr lang="en-GB"/>
            </a:p>
          </p:txBody>
        </p:sp>
        <p:sp>
          <p:nvSpPr>
            <p:cNvPr id="62480" name="Rectangle 25"/>
            <p:cNvSpPr>
              <a:spLocks noChangeArrowheads="1"/>
            </p:cNvSpPr>
            <p:nvPr/>
          </p:nvSpPr>
          <p:spPr bwMode="auto">
            <a:xfrm>
              <a:off x="2489"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4</a:t>
              </a:r>
              <a:endParaRPr lang="en-US">
                <a:latin typeface="Times New Roman" pitchFamily="18" charset="0"/>
              </a:endParaRPr>
            </a:p>
          </p:txBody>
        </p:sp>
        <p:sp>
          <p:nvSpPr>
            <p:cNvPr id="62481" name="Rectangle 26"/>
            <p:cNvSpPr>
              <a:spLocks noChangeArrowheads="1"/>
            </p:cNvSpPr>
            <p:nvPr/>
          </p:nvSpPr>
          <p:spPr bwMode="auto">
            <a:xfrm>
              <a:off x="1422" y="3267"/>
              <a:ext cx="55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HEMLOCK</a:t>
              </a:r>
              <a:endParaRPr lang="en-US">
                <a:latin typeface="Times New Roman" pitchFamily="18" charset="0"/>
              </a:endParaRPr>
            </a:p>
          </p:txBody>
        </p:sp>
        <p:sp>
          <p:nvSpPr>
            <p:cNvPr id="62482" name="Line 27"/>
            <p:cNvSpPr>
              <a:spLocks noChangeShapeType="1"/>
            </p:cNvSpPr>
            <p:nvPr/>
          </p:nvSpPr>
          <p:spPr bwMode="auto">
            <a:xfrm flipV="1">
              <a:off x="825" y="1422"/>
              <a:ext cx="1" cy="1692"/>
            </a:xfrm>
            <a:prstGeom prst="line">
              <a:avLst/>
            </a:prstGeom>
            <a:noFill/>
            <a:ln w="7938">
              <a:solidFill>
                <a:srgbClr val="000000"/>
              </a:solidFill>
              <a:round/>
              <a:headEnd/>
              <a:tailEnd/>
            </a:ln>
          </p:spPr>
          <p:txBody>
            <a:bodyPr/>
            <a:lstStyle/>
            <a:p>
              <a:endParaRPr lang="en-GB"/>
            </a:p>
          </p:txBody>
        </p:sp>
        <p:sp>
          <p:nvSpPr>
            <p:cNvPr id="62483" name="Line 28"/>
            <p:cNvSpPr>
              <a:spLocks noChangeShapeType="1"/>
            </p:cNvSpPr>
            <p:nvPr/>
          </p:nvSpPr>
          <p:spPr bwMode="auto">
            <a:xfrm flipH="1">
              <a:off x="825" y="3114"/>
              <a:ext cx="51" cy="1"/>
            </a:xfrm>
            <a:prstGeom prst="line">
              <a:avLst/>
            </a:prstGeom>
            <a:noFill/>
            <a:ln w="7938">
              <a:solidFill>
                <a:srgbClr val="000000"/>
              </a:solidFill>
              <a:round/>
              <a:headEnd/>
              <a:tailEnd/>
            </a:ln>
          </p:spPr>
          <p:txBody>
            <a:bodyPr/>
            <a:lstStyle/>
            <a:p>
              <a:endParaRPr lang="en-GB"/>
            </a:p>
          </p:txBody>
        </p:sp>
        <p:sp>
          <p:nvSpPr>
            <p:cNvPr id="62484" name="Rectangle 29"/>
            <p:cNvSpPr>
              <a:spLocks noChangeArrowheads="1"/>
            </p:cNvSpPr>
            <p:nvPr/>
          </p:nvSpPr>
          <p:spPr bwMode="auto">
            <a:xfrm>
              <a:off x="746" y="3057"/>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a:t>
              </a:r>
              <a:endParaRPr lang="en-US">
                <a:latin typeface="Times New Roman" pitchFamily="18" charset="0"/>
              </a:endParaRPr>
            </a:p>
          </p:txBody>
        </p:sp>
        <p:sp>
          <p:nvSpPr>
            <p:cNvPr id="62485" name="Line 30"/>
            <p:cNvSpPr>
              <a:spLocks noChangeShapeType="1"/>
            </p:cNvSpPr>
            <p:nvPr/>
          </p:nvSpPr>
          <p:spPr bwMode="auto">
            <a:xfrm flipH="1">
              <a:off x="825" y="2550"/>
              <a:ext cx="51" cy="1"/>
            </a:xfrm>
            <a:prstGeom prst="line">
              <a:avLst/>
            </a:prstGeom>
            <a:noFill/>
            <a:ln w="7938">
              <a:solidFill>
                <a:srgbClr val="000000"/>
              </a:solidFill>
              <a:round/>
              <a:headEnd/>
              <a:tailEnd/>
            </a:ln>
          </p:spPr>
          <p:txBody>
            <a:bodyPr/>
            <a:lstStyle/>
            <a:p>
              <a:endParaRPr lang="en-GB"/>
            </a:p>
          </p:txBody>
        </p:sp>
        <p:sp>
          <p:nvSpPr>
            <p:cNvPr id="62486" name="Rectangle 31"/>
            <p:cNvSpPr>
              <a:spLocks noChangeArrowheads="1"/>
            </p:cNvSpPr>
            <p:nvPr/>
          </p:nvSpPr>
          <p:spPr bwMode="auto">
            <a:xfrm>
              <a:off x="690" y="2493"/>
              <a:ext cx="12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50</a:t>
              </a:r>
              <a:endParaRPr lang="en-US">
                <a:latin typeface="Times New Roman" pitchFamily="18" charset="0"/>
              </a:endParaRPr>
            </a:p>
          </p:txBody>
        </p:sp>
        <p:sp>
          <p:nvSpPr>
            <p:cNvPr id="62487" name="Line 32"/>
            <p:cNvSpPr>
              <a:spLocks noChangeShapeType="1"/>
            </p:cNvSpPr>
            <p:nvPr/>
          </p:nvSpPr>
          <p:spPr bwMode="auto">
            <a:xfrm flipH="1">
              <a:off x="825" y="1986"/>
              <a:ext cx="51" cy="1"/>
            </a:xfrm>
            <a:prstGeom prst="line">
              <a:avLst/>
            </a:prstGeom>
            <a:noFill/>
            <a:ln w="7938">
              <a:solidFill>
                <a:srgbClr val="000000"/>
              </a:solidFill>
              <a:round/>
              <a:headEnd/>
              <a:tailEnd/>
            </a:ln>
          </p:spPr>
          <p:txBody>
            <a:bodyPr/>
            <a:lstStyle/>
            <a:p>
              <a:endParaRPr lang="en-GB"/>
            </a:p>
          </p:txBody>
        </p:sp>
        <p:sp>
          <p:nvSpPr>
            <p:cNvPr id="62488" name="Rectangle 33"/>
            <p:cNvSpPr>
              <a:spLocks noChangeArrowheads="1"/>
            </p:cNvSpPr>
            <p:nvPr/>
          </p:nvSpPr>
          <p:spPr bwMode="auto">
            <a:xfrm>
              <a:off x="634" y="1930"/>
              <a:ext cx="186"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100</a:t>
              </a:r>
              <a:endParaRPr lang="en-US">
                <a:latin typeface="Times New Roman" pitchFamily="18" charset="0"/>
              </a:endParaRPr>
            </a:p>
          </p:txBody>
        </p:sp>
        <p:sp>
          <p:nvSpPr>
            <p:cNvPr id="62489" name="Line 34"/>
            <p:cNvSpPr>
              <a:spLocks noChangeShapeType="1"/>
            </p:cNvSpPr>
            <p:nvPr/>
          </p:nvSpPr>
          <p:spPr bwMode="auto">
            <a:xfrm flipH="1">
              <a:off x="825" y="1422"/>
              <a:ext cx="51" cy="1"/>
            </a:xfrm>
            <a:prstGeom prst="line">
              <a:avLst/>
            </a:prstGeom>
            <a:noFill/>
            <a:ln w="7938">
              <a:solidFill>
                <a:srgbClr val="000000"/>
              </a:solidFill>
              <a:round/>
              <a:headEnd/>
              <a:tailEnd/>
            </a:ln>
          </p:spPr>
          <p:txBody>
            <a:bodyPr/>
            <a:lstStyle/>
            <a:p>
              <a:endParaRPr lang="en-GB"/>
            </a:p>
          </p:txBody>
        </p:sp>
        <p:sp>
          <p:nvSpPr>
            <p:cNvPr id="62490" name="Rectangle 35"/>
            <p:cNvSpPr>
              <a:spLocks noChangeArrowheads="1"/>
            </p:cNvSpPr>
            <p:nvPr/>
          </p:nvSpPr>
          <p:spPr bwMode="auto">
            <a:xfrm>
              <a:off x="634" y="1366"/>
              <a:ext cx="186"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150</a:t>
              </a:r>
              <a:endParaRPr lang="en-US">
                <a:latin typeface="Times New Roman" pitchFamily="18" charset="0"/>
              </a:endParaRPr>
            </a:p>
          </p:txBody>
        </p:sp>
        <p:sp>
          <p:nvSpPr>
            <p:cNvPr id="62491" name="Rectangle 36"/>
            <p:cNvSpPr>
              <a:spLocks noChangeArrowheads="1"/>
            </p:cNvSpPr>
            <p:nvPr/>
          </p:nvSpPr>
          <p:spPr bwMode="auto">
            <a:xfrm rot="-5400000">
              <a:off x="363" y="2185"/>
              <a:ext cx="298"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Count</a:t>
              </a:r>
              <a:endParaRPr lang="en-US">
                <a:latin typeface="Times New Roman" pitchFamily="18" charset="0"/>
              </a:endParaRPr>
            </a:p>
          </p:txBody>
        </p:sp>
        <p:sp>
          <p:nvSpPr>
            <p:cNvPr id="62492" name="Line 37"/>
            <p:cNvSpPr>
              <a:spLocks noChangeShapeType="1"/>
            </p:cNvSpPr>
            <p:nvPr/>
          </p:nvSpPr>
          <p:spPr bwMode="auto">
            <a:xfrm flipV="1">
              <a:off x="2517" y="1422"/>
              <a:ext cx="1" cy="1692"/>
            </a:xfrm>
            <a:prstGeom prst="line">
              <a:avLst/>
            </a:prstGeom>
            <a:noFill/>
            <a:ln w="7938">
              <a:solidFill>
                <a:srgbClr val="000000"/>
              </a:solidFill>
              <a:round/>
              <a:headEnd/>
              <a:tailEnd/>
            </a:ln>
          </p:spPr>
          <p:txBody>
            <a:bodyPr/>
            <a:lstStyle/>
            <a:p>
              <a:endParaRPr lang="en-GB"/>
            </a:p>
          </p:txBody>
        </p:sp>
        <p:sp>
          <p:nvSpPr>
            <p:cNvPr id="62493" name="Line 38"/>
            <p:cNvSpPr>
              <a:spLocks noChangeShapeType="1"/>
            </p:cNvSpPr>
            <p:nvPr/>
          </p:nvSpPr>
          <p:spPr bwMode="auto">
            <a:xfrm>
              <a:off x="2467" y="3114"/>
              <a:ext cx="50" cy="1"/>
            </a:xfrm>
            <a:prstGeom prst="line">
              <a:avLst/>
            </a:prstGeom>
            <a:noFill/>
            <a:ln w="7938">
              <a:solidFill>
                <a:srgbClr val="000000"/>
              </a:solidFill>
              <a:round/>
              <a:headEnd/>
              <a:tailEnd/>
            </a:ln>
          </p:spPr>
          <p:txBody>
            <a:bodyPr/>
            <a:lstStyle/>
            <a:p>
              <a:endParaRPr lang="en-GB"/>
            </a:p>
          </p:txBody>
        </p:sp>
        <p:sp>
          <p:nvSpPr>
            <p:cNvPr id="62494" name="Rectangle 39"/>
            <p:cNvSpPr>
              <a:spLocks noChangeArrowheads="1"/>
            </p:cNvSpPr>
            <p:nvPr/>
          </p:nvSpPr>
          <p:spPr bwMode="auto">
            <a:xfrm>
              <a:off x="2541" y="3057"/>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0.0</a:t>
              </a:r>
              <a:endParaRPr lang="en-US">
                <a:latin typeface="Times New Roman" pitchFamily="18" charset="0"/>
              </a:endParaRPr>
            </a:p>
          </p:txBody>
        </p:sp>
        <p:sp>
          <p:nvSpPr>
            <p:cNvPr id="62495" name="Line 40"/>
            <p:cNvSpPr>
              <a:spLocks noChangeShapeType="1"/>
            </p:cNvSpPr>
            <p:nvPr/>
          </p:nvSpPr>
          <p:spPr bwMode="auto">
            <a:xfrm>
              <a:off x="2467" y="2457"/>
              <a:ext cx="50" cy="1"/>
            </a:xfrm>
            <a:prstGeom prst="line">
              <a:avLst/>
            </a:prstGeom>
            <a:noFill/>
            <a:ln w="7938">
              <a:solidFill>
                <a:srgbClr val="000000"/>
              </a:solidFill>
              <a:round/>
              <a:headEnd/>
              <a:tailEnd/>
            </a:ln>
          </p:spPr>
          <p:txBody>
            <a:bodyPr/>
            <a:lstStyle/>
            <a:p>
              <a:endParaRPr lang="en-GB"/>
            </a:p>
          </p:txBody>
        </p:sp>
        <p:sp>
          <p:nvSpPr>
            <p:cNvPr id="62496" name="Rectangle 41"/>
            <p:cNvSpPr>
              <a:spLocks noChangeArrowheads="1"/>
            </p:cNvSpPr>
            <p:nvPr/>
          </p:nvSpPr>
          <p:spPr bwMode="auto">
            <a:xfrm>
              <a:off x="2541" y="2401"/>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0.1</a:t>
              </a:r>
              <a:endParaRPr lang="en-US">
                <a:latin typeface="Times New Roman" pitchFamily="18" charset="0"/>
              </a:endParaRPr>
            </a:p>
          </p:txBody>
        </p:sp>
        <p:sp>
          <p:nvSpPr>
            <p:cNvPr id="62497" name="Line 42"/>
            <p:cNvSpPr>
              <a:spLocks noChangeShapeType="1"/>
            </p:cNvSpPr>
            <p:nvPr/>
          </p:nvSpPr>
          <p:spPr bwMode="auto">
            <a:xfrm>
              <a:off x="2467" y="1801"/>
              <a:ext cx="50" cy="1"/>
            </a:xfrm>
            <a:prstGeom prst="line">
              <a:avLst/>
            </a:prstGeom>
            <a:noFill/>
            <a:ln w="7938">
              <a:solidFill>
                <a:srgbClr val="000000"/>
              </a:solidFill>
              <a:round/>
              <a:headEnd/>
              <a:tailEnd/>
            </a:ln>
          </p:spPr>
          <p:txBody>
            <a:bodyPr/>
            <a:lstStyle/>
            <a:p>
              <a:endParaRPr lang="en-GB"/>
            </a:p>
          </p:txBody>
        </p:sp>
        <p:sp>
          <p:nvSpPr>
            <p:cNvPr id="62498" name="Rectangle 43"/>
            <p:cNvSpPr>
              <a:spLocks noChangeArrowheads="1"/>
            </p:cNvSpPr>
            <p:nvPr/>
          </p:nvSpPr>
          <p:spPr bwMode="auto">
            <a:xfrm>
              <a:off x="2541" y="1744"/>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0.2</a:t>
              </a:r>
              <a:endParaRPr lang="en-US">
                <a:latin typeface="Times New Roman" pitchFamily="18" charset="0"/>
              </a:endParaRPr>
            </a:p>
          </p:txBody>
        </p:sp>
        <p:sp>
          <p:nvSpPr>
            <p:cNvPr id="62499" name="Rectangle 44"/>
            <p:cNvSpPr>
              <a:spLocks noChangeArrowheads="1"/>
            </p:cNvSpPr>
            <p:nvPr/>
          </p:nvSpPr>
          <p:spPr bwMode="auto">
            <a:xfrm rot="5400000">
              <a:off x="2343" y="2243"/>
              <a:ext cx="91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Proportion per Bar</a:t>
              </a:r>
              <a:endParaRPr lang="en-US">
                <a:latin typeface="Times New Roman" pitchFamily="18" charset="0"/>
              </a:endParaRPr>
            </a:p>
          </p:txBody>
        </p:sp>
        <p:sp>
          <p:nvSpPr>
            <p:cNvPr id="62500" name="Line 45"/>
            <p:cNvSpPr>
              <a:spLocks noChangeShapeType="1"/>
            </p:cNvSpPr>
            <p:nvPr/>
          </p:nvSpPr>
          <p:spPr bwMode="auto">
            <a:xfrm>
              <a:off x="825" y="1422"/>
              <a:ext cx="1692" cy="1"/>
            </a:xfrm>
            <a:prstGeom prst="line">
              <a:avLst/>
            </a:prstGeom>
            <a:noFill/>
            <a:ln w="7938">
              <a:solidFill>
                <a:srgbClr val="000000"/>
              </a:solidFill>
              <a:round/>
              <a:headEnd/>
              <a:tailEnd/>
            </a:ln>
          </p:spPr>
          <p:txBody>
            <a:bodyPr/>
            <a:lstStyle/>
            <a:p>
              <a:endParaRPr lang="en-GB"/>
            </a:p>
          </p:txBody>
        </p:sp>
        <p:sp>
          <p:nvSpPr>
            <p:cNvPr id="62501" name="Line 46"/>
            <p:cNvSpPr>
              <a:spLocks noChangeShapeType="1"/>
            </p:cNvSpPr>
            <p:nvPr/>
          </p:nvSpPr>
          <p:spPr bwMode="auto">
            <a:xfrm flipV="1">
              <a:off x="825" y="1422"/>
              <a:ext cx="1" cy="51"/>
            </a:xfrm>
            <a:prstGeom prst="line">
              <a:avLst/>
            </a:prstGeom>
            <a:noFill/>
            <a:ln w="7938">
              <a:solidFill>
                <a:srgbClr val="000000"/>
              </a:solidFill>
              <a:round/>
              <a:headEnd/>
              <a:tailEnd/>
            </a:ln>
          </p:spPr>
          <p:txBody>
            <a:bodyPr/>
            <a:lstStyle/>
            <a:p>
              <a:endParaRPr lang="en-GB"/>
            </a:p>
          </p:txBody>
        </p:sp>
        <p:sp>
          <p:nvSpPr>
            <p:cNvPr id="62502" name="Line 47"/>
            <p:cNvSpPr>
              <a:spLocks noChangeShapeType="1"/>
            </p:cNvSpPr>
            <p:nvPr/>
          </p:nvSpPr>
          <p:spPr bwMode="auto">
            <a:xfrm flipV="1">
              <a:off x="1248" y="1422"/>
              <a:ext cx="1" cy="51"/>
            </a:xfrm>
            <a:prstGeom prst="line">
              <a:avLst/>
            </a:prstGeom>
            <a:noFill/>
            <a:ln w="7938">
              <a:solidFill>
                <a:srgbClr val="000000"/>
              </a:solidFill>
              <a:round/>
              <a:headEnd/>
              <a:tailEnd/>
            </a:ln>
          </p:spPr>
          <p:txBody>
            <a:bodyPr/>
            <a:lstStyle/>
            <a:p>
              <a:endParaRPr lang="en-GB"/>
            </a:p>
          </p:txBody>
        </p:sp>
        <p:sp>
          <p:nvSpPr>
            <p:cNvPr id="62503" name="Line 48"/>
            <p:cNvSpPr>
              <a:spLocks noChangeShapeType="1"/>
            </p:cNvSpPr>
            <p:nvPr/>
          </p:nvSpPr>
          <p:spPr bwMode="auto">
            <a:xfrm flipV="1">
              <a:off x="1671" y="1422"/>
              <a:ext cx="1" cy="51"/>
            </a:xfrm>
            <a:prstGeom prst="line">
              <a:avLst/>
            </a:prstGeom>
            <a:noFill/>
            <a:ln w="7938">
              <a:solidFill>
                <a:srgbClr val="000000"/>
              </a:solidFill>
              <a:round/>
              <a:headEnd/>
              <a:tailEnd/>
            </a:ln>
          </p:spPr>
          <p:txBody>
            <a:bodyPr/>
            <a:lstStyle/>
            <a:p>
              <a:endParaRPr lang="en-GB"/>
            </a:p>
          </p:txBody>
        </p:sp>
        <p:sp>
          <p:nvSpPr>
            <p:cNvPr id="62504" name="Line 49"/>
            <p:cNvSpPr>
              <a:spLocks noChangeShapeType="1"/>
            </p:cNvSpPr>
            <p:nvPr/>
          </p:nvSpPr>
          <p:spPr bwMode="auto">
            <a:xfrm flipV="1">
              <a:off x="2094" y="1422"/>
              <a:ext cx="1" cy="51"/>
            </a:xfrm>
            <a:prstGeom prst="line">
              <a:avLst/>
            </a:prstGeom>
            <a:noFill/>
            <a:ln w="7938">
              <a:solidFill>
                <a:srgbClr val="000000"/>
              </a:solidFill>
              <a:round/>
              <a:headEnd/>
              <a:tailEnd/>
            </a:ln>
          </p:spPr>
          <p:txBody>
            <a:bodyPr/>
            <a:lstStyle/>
            <a:p>
              <a:endParaRPr lang="en-GB"/>
            </a:p>
          </p:txBody>
        </p:sp>
        <p:sp>
          <p:nvSpPr>
            <p:cNvPr id="62505" name="Line 50"/>
            <p:cNvSpPr>
              <a:spLocks noChangeShapeType="1"/>
            </p:cNvSpPr>
            <p:nvPr/>
          </p:nvSpPr>
          <p:spPr bwMode="auto">
            <a:xfrm flipV="1">
              <a:off x="2517" y="1422"/>
              <a:ext cx="1" cy="51"/>
            </a:xfrm>
            <a:prstGeom prst="line">
              <a:avLst/>
            </a:prstGeom>
            <a:noFill/>
            <a:ln w="7938">
              <a:solidFill>
                <a:srgbClr val="000000"/>
              </a:solidFill>
              <a:round/>
              <a:headEnd/>
              <a:tailEnd/>
            </a:ln>
          </p:spPr>
          <p:txBody>
            <a:bodyPr/>
            <a:lstStyle/>
            <a:p>
              <a:endParaRPr lang="en-GB"/>
            </a:p>
          </p:txBody>
        </p:sp>
        <p:sp>
          <p:nvSpPr>
            <p:cNvPr id="62506" name="Freeform 51"/>
            <p:cNvSpPr>
              <a:spLocks/>
            </p:cNvSpPr>
            <p:nvPr/>
          </p:nvSpPr>
          <p:spPr bwMode="auto">
            <a:xfrm>
              <a:off x="825" y="2606"/>
              <a:ext cx="61" cy="508"/>
            </a:xfrm>
            <a:custGeom>
              <a:avLst/>
              <a:gdLst>
                <a:gd name="T0" fmla="*/ 0 w 206"/>
                <a:gd name="T1" fmla="*/ 4 h 1728"/>
                <a:gd name="T2" fmla="*/ 0 w 206"/>
                <a:gd name="T3" fmla="*/ 0 h 1728"/>
                <a:gd name="T4" fmla="*/ 0 w 206"/>
                <a:gd name="T5" fmla="*/ 0 h 1728"/>
                <a:gd name="T6" fmla="*/ 0 w 206"/>
                <a:gd name="T7" fmla="*/ 0 h 1728"/>
                <a:gd name="T8" fmla="*/ 0 w 206"/>
                <a:gd name="T9" fmla="*/ 0 h 1728"/>
                <a:gd name="T10" fmla="*/ 0 w 206"/>
                <a:gd name="T11" fmla="*/ 4 h 1728"/>
                <a:gd name="T12" fmla="*/ 0 w 206"/>
                <a:gd name="T13" fmla="*/ 4 h 1728"/>
                <a:gd name="T14" fmla="*/ 0 w 206"/>
                <a:gd name="T15" fmla="*/ 4 h 1728"/>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728"/>
                <a:gd name="T26" fmla="*/ 206 w 206"/>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728">
                  <a:moveTo>
                    <a:pt x="0" y="1728"/>
                  </a:moveTo>
                  <a:lnTo>
                    <a:pt x="0" y="0"/>
                  </a:lnTo>
                  <a:lnTo>
                    <a:pt x="206" y="0"/>
                  </a:lnTo>
                  <a:lnTo>
                    <a:pt x="206" y="1728"/>
                  </a:lnTo>
                  <a:lnTo>
                    <a:pt x="0" y="1728"/>
                  </a:lnTo>
                </a:path>
              </a:pathLst>
            </a:custGeom>
            <a:noFill/>
            <a:ln w="7938">
              <a:solidFill>
                <a:srgbClr val="0000F2"/>
              </a:solidFill>
              <a:round/>
              <a:headEnd/>
              <a:tailEnd/>
            </a:ln>
          </p:spPr>
          <p:txBody>
            <a:bodyPr/>
            <a:lstStyle/>
            <a:p>
              <a:endParaRPr lang="en-GB"/>
            </a:p>
          </p:txBody>
        </p:sp>
        <p:sp>
          <p:nvSpPr>
            <p:cNvPr id="62507" name="Freeform 52"/>
            <p:cNvSpPr>
              <a:spLocks/>
            </p:cNvSpPr>
            <p:nvPr/>
          </p:nvSpPr>
          <p:spPr bwMode="auto">
            <a:xfrm>
              <a:off x="886" y="1997"/>
              <a:ext cx="60" cy="1117"/>
            </a:xfrm>
            <a:custGeom>
              <a:avLst/>
              <a:gdLst>
                <a:gd name="T0" fmla="*/ 0 w 206"/>
                <a:gd name="T1" fmla="*/ 8 h 3801"/>
                <a:gd name="T2" fmla="*/ 0 w 206"/>
                <a:gd name="T3" fmla="*/ 0 h 3801"/>
                <a:gd name="T4" fmla="*/ 0 w 206"/>
                <a:gd name="T5" fmla="*/ 0 h 3801"/>
                <a:gd name="T6" fmla="*/ 0 w 206"/>
                <a:gd name="T7" fmla="*/ 0 h 3801"/>
                <a:gd name="T8" fmla="*/ 0 w 206"/>
                <a:gd name="T9" fmla="*/ 0 h 3801"/>
                <a:gd name="T10" fmla="*/ 0 w 206"/>
                <a:gd name="T11" fmla="*/ 8 h 3801"/>
                <a:gd name="T12" fmla="*/ 0 w 206"/>
                <a:gd name="T13" fmla="*/ 8 h 3801"/>
                <a:gd name="T14" fmla="*/ 0 w 206"/>
                <a:gd name="T15" fmla="*/ 8 h 380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3801"/>
                <a:gd name="T26" fmla="*/ 206 w 206"/>
                <a:gd name="T27" fmla="*/ 3801 h 3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3801">
                  <a:moveTo>
                    <a:pt x="0" y="3801"/>
                  </a:moveTo>
                  <a:lnTo>
                    <a:pt x="0" y="0"/>
                  </a:lnTo>
                  <a:lnTo>
                    <a:pt x="206" y="0"/>
                  </a:lnTo>
                  <a:lnTo>
                    <a:pt x="206" y="3801"/>
                  </a:lnTo>
                  <a:lnTo>
                    <a:pt x="0" y="3801"/>
                  </a:lnTo>
                </a:path>
              </a:pathLst>
            </a:custGeom>
            <a:noFill/>
            <a:ln w="7938">
              <a:solidFill>
                <a:srgbClr val="0000F2"/>
              </a:solidFill>
              <a:round/>
              <a:headEnd/>
              <a:tailEnd/>
            </a:ln>
          </p:spPr>
          <p:txBody>
            <a:bodyPr/>
            <a:lstStyle/>
            <a:p>
              <a:endParaRPr lang="en-GB"/>
            </a:p>
          </p:txBody>
        </p:sp>
        <p:sp>
          <p:nvSpPr>
            <p:cNvPr id="62508" name="Freeform 53"/>
            <p:cNvSpPr>
              <a:spLocks/>
            </p:cNvSpPr>
            <p:nvPr/>
          </p:nvSpPr>
          <p:spPr bwMode="auto">
            <a:xfrm>
              <a:off x="946" y="2212"/>
              <a:ext cx="61" cy="902"/>
            </a:xfrm>
            <a:custGeom>
              <a:avLst/>
              <a:gdLst>
                <a:gd name="T0" fmla="*/ 0 w 205"/>
                <a:gd name="T1" fmla="*/ 7 h 3072"/>
                <a:gd name="T2" fmla="*/ 0 w 205"/>
                <a:gd name="T3" fmla="*/ 0 h 3072"/>
                <a:gd name="T4" fmla="*/ 0 w 205"/>
                <a:gd name="T5" fmla="*/ 0 h 3072"/>
                <a:gd name="T6" fmla="*/ 0 w 205"/>
                <a:gd name="T7" fmla="*/ 0 h 3072"/>
                <a:gd name="T8" fmla="*/ 0 w 205"/>
                <a:gd name="T9" fmla="*/ 0 h 3072"/>
                <a:gd name="T10" fmla="*/ 0 w 205"/>
                <a:gd name="T11" fmla="*/ 7 h 3072"/>
                <a:gd name="T12" fmla="*/ 0 w 205"/>
                <a:gd name="T13" fmla="*/ 7 h 3072"/>
                <a:gd name="T14" fmla="*/ 0 w 205"/>
                <a:gd name="T15" fmla="*/ 7 h 3072"/>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3072"/>
                <a:gd name="T26" fmla="*/ 205 w 205"/>
                <a:gd name="T27" fmla="*/ 3072 h 30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3072">
                  <a:moveTo>
                    <a:pt x="0" y="3072"/>
                  </a:moveTo>
                  <a:lnTo>
                    <a:pt x="0" y="0"/>
                  </a:lnTo>
                  <a:lnTo>
                    <a:pt x="205" y="0"/>
                  </a:lnTo>
                  <a:lnTo>
                    <a:pt x="205" y="3072"/>
                  </a:lnTo>
                  <a:lnTo>
                    <a:pt x="0" y="3072"/>
                  </a:lnTo>
                </a:path>
              </a:pathLst>
            </a:custGeom>
            <a:noFill/>
            <a:ln w="7938">
              <a:solidFill>
                <a:srgbClr val="0000F2"/>
              </a:solidFill>
              <a:round/>
              <a:headEnd/>
              <a:tailEnd/>
            </a:ln>
          </p:spPr>
          <p:txBody>
            <a:bodyPr/>
            <a:lstStyle/>
            <a:p>
              <a:endParaRPr lang="en-GB"/>
            </a:p>
          </p:txBody>
        </p:sp>
        <p:sp>
          <p:nvSpPr>
            <p:cNvPr id="62509" name="Freeform 54"/>
            <p:cNvSpPr>
              <a:spLocks/>
            </p:cNvSpPr>
            <p:nvPr/>
          </p:nvSpPr>
          <p:spPr bwMode="auto">
            <a:xfrm>
              <a:off x="1007" y="2358"/>
              <a:ext cx="60" cy="756"/>
            </a:xfrm>
            <a:custGeom>
              <a:avLst/>
              <a:gdLst>
                <a:gd name="T0" fmla="*/ 0 w 206"/>
                <a:gd name="T1" fmla="*/ 6 h 2573"/>
                <a:gd name="T2" fmla="*/ 0 w 206"/>
                <a:gd name="T3" fmla="*/ 0 h 2573"/>
                <a:gd name="T4" fmla="*/ 0 w 206"/>
                <a:gd name="T5" fmla="*/ 0 h 2573"/>
                <a:gd name="T6" fmla="*/ 0 w 206"/>
                <a:gd name="T7" fmla="*/ 0 h 2573"/>
                <a:gd name="T8" fmla="*/ 0 w 206"/>
                <a:gd name="T9" fmla="*/ 0 h 2573"/>
                <a:gd name="T10" fmla="*/ 0 w 206"/>
                <a:gd name="T11" fmla="*/ 6 h 2573"/>
                <a:gd name="T12" fmla="*/ 0 w 206"/>
                <a:gd name="T13" fmla="*/ 6 h 2573"/>
                <a:gd name="T14" fmla="*/ 0 w 206"/>
                <a:gd name="T15" fmla="*/ 6 h 2573"/>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2573"/>
                <a:gd name="T26" fmla="*/ 206 w 206"/>
                <a:gd name="T27" fmla="*/ 2573 h 25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2573">
                  <a:moveTo>
                    <a:pt x="0" y="2573"/>
                  </a:moveTo>
                  <a:lnTo>
                    <a:pt x="0" y="0"/>
                  </a:lnTo>
                  <a:lnTo>
                    <a:pt x="206" y="0"/>
                  </a:lnTo>
                  <a:lnTo>
                    <a:pt x="206" y="2573"/>
                  </a:lnTo>
                  <a:lnTo>
                    <a:pt x="0" y="2573"/>
                  </a:lnTo>
                </a:path>
              </a:pathLst>
            </a:custGeom>
            <a:noFill/>
            <a:ln w="7938">
              <a:solidFill>
                <a:srgbClr val="0000F2"/>
              </a:solidFill>
              <a:round/>
              <a:headEnd/>
              <a:tailEnd/>
            </a:ln>
          </p:spPr>
          <p:txBody>
            <a:bodyPr/>
            <a:lstStyle/>
            <a:p>
              <a:endParaRPr lang="en-GB"/>
            </a:p>
          </p:txBody>
        </p:sp>
        <p:sp>
          <p:nvSpPr>
            <p:cNvPr id="62510" name="Freeform 55"/>
            <p:cNvSpPr>
              <a:spLocks/>
            </p:cNvSpPr>
            <p:nvPr/>
          </p:nvSpPr>
          <p:spPr bwMode="auto">
            <a:xfrm>
              <a:off x="1067" y="2539"/>
              <a:ext cx="61" cy="575"/>
            </a:xfrm>
            <a:custGeom>
              <a:avLst/>
              <a:gdLst>
                <a:gd name="T0" fmla="*/ 0 w 206"/>
                <a:gd name="T1" fmla="*/ 4 h 1958"/>
                <a:gd name="T2" fmla="*/ 0 w 206"/>
                <a:gd name="T3" fmla="*/ 0 h 1958"/>
                <a:gd name="T4" fmla="*/ 0 w 206"/>
                <a:gd name="T5" fmla="*/ 0 h 1958"/>
                <a:gd name="T6" fmla="*/ 0 w 206"/>
                <a:gd name="T7" fmla="*/ 0 h 1958"/>
                <a:gd name="T8" fmla="*/ 0 w 206"/>
                <a:gd name="T9" fmla="*/ 0 h 1958"/>
                <a:gd name="T10" fmla="*/ 0 w 206"/>
                <a:gd name="T11" fmla="*/ 4 h 1958"/>
                <a:gd name="T12" fmla="*/ 0 w 206"/>
                <a:gd name="T13" fmla="*/ 4 h 1958"/>
                <a:gd name="T14" fmla="*/ 0 w 206"/>
                <a:gd name="T15" fmla="*/ 4 h 1958"/>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958"/>
                <a:gd name="T26" fmla="*/ 206 w 206"/>
                <a:gd name="T27" fmla="*/ 1958 h 1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958">
                  <a:moveTo>
                    <a:pt x="0" y="1958"/>
                  </a:moveTo>
                  <a:lnTo>
                    <a:pt x="0" y="0"/>
                  </a:lnTo>
                  <a:lnTo>
                    <a:pt x="206" y="0"/>
                  </a:lnTo>
                  <a:lnTo>
                    <a:pt x="206" y="1958"/>
                  </a:lnTo>
                  <a:lnTo>
                    <a:pt x="0" y="1958"/>
                  </a:lnTo>
                </a:path>
              </a:pathLst>
            </a:custGeom>
            <a:noFill/>
            <a:ln w="7938">
              <a:solidFill>
                <a:srgbClr val="0000F2"/>
              </a:solidFill>
              <a:round/>
              <a:headEnd/>
              <a:tailEnd/>
            </a:ln>
          </p:spPr>
          <p:txBody>
            <a:bodyPr/>
            <a:lstStyle/>
            <a:p>
              <a:endParaRPr lang="en-GB"/>
            </a:p>
          </p:txBody>
        </p:sp>
        <p:sp>
          <p:nvSpPr>
            <p:cNvPr id="62511" name="Freeform 56"/>
            <p:cNvSpPr>
              <a:spLocks/>
            </p:cNvSpPr>
            <p:nvPr/>
          </p:nvSpPr>
          <p:spPr bwMode="auto">
            <a:xfrm>
              <a:off x="1128" y="2448"/>
              <a:ext cx="60" cy="666"/>
            </a:xfrm>
            <a:custGeom>
              <a:avLst/>
              <a:gdLst>
                <a:gd name="T0" fmla="*/ 0 w 205"/>
                <a:gd name="T1" fmla="*/ 5 h 2266"/>
                <a:gd name="T2" fmla="*/ 0 w 205"/>
                <a:gd name="T3" fmla="*/ 0 h 2266"/>
                <a:gd name="T4" fmla="*/ 0 w 205"/>
                <a:gd name="T5" fmla="*/ 0 h 2266"/>
                <a:gd name="T6" fmla="*/ 0 w 205"/>
                <a:gd name="T7" fmla="*/ 0 h 2266"/>
                <a:gd name="T8" fmla="*/ 0 w 205"/>
                <a:gd name="T9" fmla="*/ 0 h 2266"/>
                <a:gd name="T10" fmla="*/ 0 w 205"/>
                <a:gd name="T11" fmla="*/ 5 h 2266"/>
                <a:gd name="T12" fmla="*/ 0 w 205"/>
                <a:gd name="T13" fmla="*/ 5 h 2266"/>
                <a:gd name="T14" fmla="*/ 0 w 205"/>
                <a:gd name="T15" fmla="*/ 5 h 2266"/>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2266"/>
                <a:gd name="T26" fmla="*/ 205 w 205"/>
                <a:gd name="T27" fmla="*/ 2266 h 2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2266">
                  <a:moveTo>
                    <a:pt x="0" y="2266"/>
                  </a:moveTo>
                  <a:lnTo>
                    <a:pt x="0" y="0"/>
                  </a:lnTo>
                  <a:lnTo>
                    <a:pt x="205" y="0"/>
                  </a:lnTo>
                  <a:lnTo>
                    <a:pt x="205" y="2266"/>
                  </a:lnTo>
                  <a:lnTo>
                    <a:pt x="0" y="2266"/>
                  </a:lnTo>
                </a:path>
              </a:pathLst>
            </a:custGeom>
            <a:noFill/>
            <a:ln w="7938">
              <a:solidFill>
                <a:srgbClr val="0000F2"/>
              </a:solidFill>
              <a:round/>
              <a:headEnd/>
              <a:tailEnd/>
            </a:ln>
          </p:spPr>
          <p:txBody>
            <a:bodyPr/>
            <a:lstStyle/>
            <a:p>
              <a:endParaRPr lang="en-GB"/>
            </a:p>
          </p:txBody>
        </p:sp>
        <p:sp>
          <p:nvSpPr>
            <p:cNvPr id="62512" name="Freeform 57"/>
            <p:cNvSpPr>
              <a:spLocks/>
            </p:cNvSpPr>
            <p:nvPr/>
          </p:nvSpPr>
          <p:spPr bwMode="auto">
            <a:xfrm>
              <a:off x="1188" y="2663"/>
              <a:ext cx="60" cy="451"/>
            </a:xfrm>
            <a:custGeom>
              <a:avLst/>
              <a:gdLst>
                <a:gd name="T0" fmla="*/ 0 w 206"/>
                <a:gd name="T1" fmla="*/ 3 h 1536"/>
                <a:gd name="T2" fmla="*/ 0 w 206"/>
                <a:gd name="T3" fmla="*/ 0 h 1536"/>
                <a:gd name="T4" fmla="*/ 0 w 206"/>
                <a:gd name="T5" fmla="*/ 0 h 1536"/>
                <a:gd name="T6" fmla="*/ 0 w 206"/>
                <a:gd name="T7" fmla="*/ 0 h 1536"/>
                <a:gd name="T8" fmla="*/ 0 w 206"/>
                <a:gd name="T9" fmla="*/ 0 h 1536"/>
                <a:gd name="T10" fmla="*/ 0 w 206"/>
                <a:gd name="T11" fmla="*/ 3 h 1536"/>
                <a:gd name="T12" fmla="*/ 0 w 206"/>
                <a:gd name="T13" fmla="*/ 3 h 1536"/>
                <a:gd name="T14" fmla="*/ 0 w 206"/>
                <a:gd name="T15" fmla="*/ 3 h 1536"/>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536"/>
                <a:gd name="T26" fmla="*/ 206 w 206"/>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536">
                  <a:moveTo>
                    <a:pt x="0" y="1536"/>
                  </a:moveTo>
                  <a:lnTo>
                    <a:pt x="0" y="0"/>
                  </a:lnTo>
                  <a:lnTo>
                    <a:pt x="206" y="0"/>
                  </a:lnTo>
                  <a:lnTo>
                    <a:pt x="206" y="1536"/>
                  </a:lnTo>
                  <a:lnTo>
                    <a:pt x="0" y="1536"/>
                  </a:lnTo>
                </a:path>
              </a:pathLst>
            </a:custGeom>
            <a:noFill/>
            <a:ln w="7938">
              <a:solidFill>
                <a:srgbClr val="0000F2"/>
              </a:solidFill>
              <a:round/>
              <a:headEnd/>
              <a:tailEnd/>
            </a:ln>
          </p:spPr>
          <p:txBody>
            <a:bodyPr/>
            <a:lstStyle/>
            <a:p>
              <a:endParaRPr lang="en-GB"/>
            </a:p>
          </p:txBody>
        </p:sp>
        <p:sp>
          <p:nvSpPr>
            <p:cNvPr id="62513" name="Freeform 58"/>
            <p:cNvSpPr>
              <a:spLocks/>
            </p:cNvSpPr>
            <p:nvPr/>
          </p:nvSpPr>
          <p:spPr bwMode="auto">
            <a:xfrm>
              <a:off x="1248" y="2719"/>
              <a:ext cx="61" cy="395"/>
            </a:xfrm>
            <a:custGeom>
              <a:avLst/>
              <a:gdLst>
                <a:gd name="T0" fmla="*/ 0 w 206"/>
                <a:gd name="T1" fmla="*/ 3 h 1344"/>
                <a:gd name="T2" fmla="*/ 0 w 206"/>
                <a:gd name="T3" fmla="*/ 0 h 1344"/>
                <a:gd name="T4" fmla="*/ 0 w 206"/>
                <a:gd name="T5" fmla="*/ 0 h 1344"/>
                <a:gd name="T6" fmla="*/ 0 w 206"/>
                <a:gd name="T7" fmla="*/ 0 h 1344"/>
                <a:gd name="T8" fmla="*/ 0 w 206"/>
                <a:gd name="T9" fmla="*/ 0 h 1344"/>
                <a:gd name="T10" fmla="*/ 0 w 206"/>
                <a:gd name="T11" fmla="*/ 3 h 1344"/>
                <a:gd name="T12" fmla="*/ 0 w 206"/>
                <a:gd name="T13" fmla="*/ 3 h 1344"/>
                <a:gd name="T14" fmla="*/ 0 w 206"/>
                <a:gd name="T15" fmla="*/ 3 h 1344"/>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344"/>
                <a:gd name="T26" fmla="*/ 206 w 20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344">
                  <a:moveTo>
                    <a:pt x="0" y="1344"/>
                  </a:moveTo>
                  <a:lnTo>
                    <a:pt x="0" y="0"/>
                  </a:lnTo>
                  <a:lnTo>
                    <a:pt x="206" y="0"/>
                  </a:lnTo>
                  <a:lnTo>
                    <a:pt x="206" y="1344"/>
                  </a:lnTo>
                  <a:lnTo>
                    <a:pt x="0" y="1344"/>
                  </a:lnTo>
                </a:path>
              </a:pathLst>
            </a:custGeom>
            <a:noFill/>
            <a:ln w="7938">
              <a:solidFill>
                <a:srgbClr val="0000F2"/>
              </a:solidFill>
              <a:round/>
              <a:headEnd/>
              <a:tailEnd/>
            </a:ln>
          </p:spPr>
          <p:txBody>
            <a:bodyPr/>
            <a:lstStyle/>
            <a:p>
              <a:endParaRPr lang="en-GB"/>
            </a:p>
          </p:txBody>
        </p:sp>
        <p:sp>
          <p:nvSpPr>
            <p:cNvPr id="62514" name="Freeform 59"/>
            <p:cNvSpPr>
              <a:spLocks/>
            </p:cNvSpPr>
            <p:nvPr/>
          </p:nvSpPr>
          <p:spPr bwMode="auto">
            <a:xfrm>
              <a:off x="1309" y="2730"/>
              <a:ext cx="60" cy="384"/>
            </a:xfrm>
            <a:custGeom>
              <a:avLst/>
              <a:gdLst>
                <a:gd name="T0" fmla="*/ 0 w 206"/>
                <a:gd name="T1" fmla="*/ 3 h 1306"/>
                <a:gd name="T2" fmla="*/ 0 w 206"/>
                <a:gd name="T3" fmla="*/ 0 h 1306"/>
                <a:gd name="T4" fmla="*/ 0 w 206"/>
                <a:gd name="T5" fmla="*/ 0 h 1306"/>
                <a:gd name="T6" fmla="*/ 0 w 206"/>
                <a:gd name="T7" fmla="*/ 0 h 1306"/>
                <a:gd name="T8" fmla="*/ 0 w 206"/>
                <a:gd name="T9" fmla="*/ 0 h 1306"/>
                <a:gd name="T10" fmla="*/ 0 w 206"/>
                <a:gd name="T11" fmla="*/ 3 h 1306"/>
                <a:gd name="T12" fmla="*/ 0 w 206"/>
                <a:gd name="T13" fmla="*/ 3 h 1306"/>
                <a:gd name="T14" fmla="*/ 0 w 206"/>
                <a:gd name="T15" fmla="*/ 3 h 1306"/>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306"/>
                <a:gd name="T26" fmla="*/ 206 w 206"/>
                <a:gd name="T27" fmla="*/ 1306 h 1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306">
                  <a:moveTo>
                    <a:pt x="0" y="1306"/>
                  </a:moveTo>
                  <a:lnTo>
                    <a:pt x="0" y="0"/>
                  </a:lnTo>
                  <a:lnTo>
                    <a:pt x="206" y="0"/>
                  </a:lnTo>
                  <a:lnTo>
                    <a:pt x="206" y="1306"/>
                  </a:lnTo>
                  <a:lnTo>
                    <a:pt x="0" y="1306"/>
                  </a:lnTo>
                </a:path>
              </a:pathLst>
            </a:custGeom>
            <a:noFill/>
            <a:ln w="7938">
              <a:solidFill>
                <a:srgbClr val="0000F2"/>
              </a:solidFill>
              <a:round/>
              <a:headEnd/>
              <a:tailEnd/>
            </a:ln>
          </p:spPr>
          <p:txBody>
            <a:bodyPr/>
            <a:lstStyle/>
            <a:p>
              <a:endParaRPr lang="en-GB"/>
            </a:p>
          </p:txBody>
        </p:sp>
        <p:sp>
          <p:nvSpPr>
            <p:cNvPr id="62515" name="Freeform 60"/>
            <p:cNvSpPr>
              <a:spLocks/>
            </p:cNvSpPr>
            <p:nvPr/>
          </p:nvSpPr>
          <p:spPr bwMode="auto">
            <a:xfrm>
              <a:off x="1369" y="2899"/>
              <a:ext cx="61" cy="215"/>
            </a:xfrm>
            <a:custGeom>
              <a:avLst/>
              <a:gdLst>
                <a:gd name="T0" fmla="*/ 0 w 205"/>
                <a:gd name="T1" fmla="*/ 2 h 730"/>
                <a:gd name="T2" fmla="*/ 0 w 205"/>
                <a:gd name="T3" fmla="*/ 0 h 730"/>
                <a:gd name="T4" fmla="*/ 0 w 205"/>
                <a:gd name="T5" fmla="*/ 0 h 730"/>
                <a:gd name="T6" fmla="*/ 0 w 205"/>
                <a:gd name="T7" fmla="*/ 0 h 730"/>
                <a:gd name="T8" fmla="*/ 0 w 205"/>
                <a:gd name="T9" fmla="*/ 0 h 730"/>
                <a:gd name="T10" fmla="*/ 0 w 205"/>
                <a:gd name="T11" fmla="*/ 2 h 730"/>
                <a:gd name="T12" fmla="*/ 0 w 205"/>
                <a:gd name="T13" fmla="*/ 2 h 730"/>
                <a:gd name="T14" fmla="*/ 0 w 205"/>
                <a:gd name="T15" fmla="*/ 2 h 730"/>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730"/>
                <a:gd name="T26" fmla="*/ 205 w 205"/>
                <a:gd name="T27" fmla="*/ 730 h 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730">
                  <a:moveTo>
                    <a:pt x="0" y="730"/>
                  </a:moveTo>
                  <a:lnTo>
                    <a:pt x="0" y="0"/>
                  </a:lnTo>
                  <a:lnTo>
                    <a:pt x="205" y="0"/>
                  </a:lnTo>
                  <a:lnTo>
                    <a:pt x="205" y="730"/>
                  </a:lnTo>
                  <a:lnTo>
                    <a:pt x="0" y="730"/>
                  </a:lnTo>
                </a:path>
              </a:pathLst>
            </a:custGeom>
            <a:noFill/>
            <a:ln w="7938">
              <a:solidFill>
                <a:srgbClr val="0000F2"/>
              </a:solidFill>
              <a:round/>
              <a:headEnd/>
              <a:tailEnd/>
            </a:ln>
          </p:spPr>
          <p:txBody>
            <a:bodyPr/>
            <a:lstStyle/>
            <a:p>
              <a:endParaRPr lang="en-GB"/>
            </a:p>
          </p:txBody>
        </p:sp>
        <p:sp>
          <p:nvSpPr>
            <p:cNvPr id="62516" name="Freeform 61"/>
            <p:cNvSpPr>
              <a:spLocks/>
            </p:cNvSpPr>
            <p:nvPr/>
          </p:nvSpPr>
          <p:spPr bwMode="auto">
            <a:xfrm>
              <a:off x="1430" y="2978"/>
              <a:ext cx="60" cy="136"/>
            </a:xfrm>
            <a:custGeom>
              <a:avLst/>
              <a:gdLst>
                <a:gd name="T0" fmla="*/ 0 w 206"/>
                <a:gd name="T1" fmla="*/ 1 h 461"/>
                <a:gd name="T2" fmla="*/ 0 w 206"/>
                <a:gd name="T3" fmla="*/ 0 h 461"/>
                <a:gd name="T4" fmla="*/ 0 w 206"/>
                <a:gd name="T5" fmla="*/ 0 h 461"/>
                <a:gd name="T6" fmla="*/ 0 w 206"/>
                <a:gd name="T7" fmla="*/ 0 h 461"/>
                <a:gd name="T8" fmla="*/ 0 w 206"/>
                <a:gd name="T9" fmla="*/ 0 h 461"/>
                <a:gd name="T10" fmla="*/ 0 w 206"/>
                <a:gd name="T11" fmla="*/ 1 h 461"/>
                <a:gd name="T12" fmla="*/ 0 w 206"/>
                <a:gd name="T13" fmla="*/ 1 h 461"/>
                <a:gd name="T14" fmla="*/ 0 w 206"/>
                <a:gd name="T15" fmla="*/ 1 h 46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461"/>
                <a:gd name="T26" fmla="*/ 206 w 206"/>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461">
                  <a:moveTo>
                    <a:pt x="0" y="461"/>
                  </a:moveTo>
                  <a:lnTo>
                    <a:pt x="0" y="0"/>
                  </a:lnTo>
                  <a:lnTo>
                    <a:pt x="206" y="0"/>
                  </a:lnTo>
                  <a:lnTo>
                    <a:pt x="206" y="461"/>
                  </a:lnTo>
                  <a:lnTo>
                    <a:pt x="0" y="461"/>
                  </a:lnTo>
                </a:path>
              </a:pathLst>
            </a:custGeom>
            <a:noFill/>
            <a:ln w="7938">
              <a:solidFill>
                <a:srgbClr val="0000F2"/>
              </a:solidFill>
              <a:round/>
              <a:headEnd/>
              <a:tailEnd/>
            </a:ln>
          </p:spPr>
          <p:txBody>
            <a:bodyPr/>
            <a:lstStyle/>
            <a:p>
              <a:endParaRPr lang="en-GB"/>
            </a:p>
          </p:txBody>
        </p:sp>
        <p:sp>
          <p:nvSpPr>
            <p:cNvPr id="62517" name="Freeform 62"/>
            <p:cNvSpPr>
              <a:spLocks/>
            </p:cNvSpPr>
            <p:nvPr/>
          </p:nvSpPr>
          <p:spPr bwMode="auto">
            <a:xfrm>
              <a:off x="1490" y="2978"/>
              <a:ext cx="61" cy="136"/>
            </a:xfrm>
            <a:custGeom>
              <a:avLst/>
              <a:gdLst>
                <a:gd name="T0" fmla="*/ 0 w 206"/>
                <a:gd name="T1" fmla="*/ 1 h 461"/>
                <a:gd name="T2" fmla="*/ 0 w 206"/>
                <a:gd name="T3" fmla="*/ 0 h 461"/>
                <a:gd name="T4" fmla="*/ 0 w 206"/>
                <a:gd name="T5" fmla="*/ 0 h 461"/>
                <a:gd name="T6" fmla="*/ 0 w 206"/>
                <a:gd name="T7" fmla="*/ 0 h 461"/>
                <a:gd name="T8" fmla="*/ 0 w 206"/>
                <a:gd name="T9" fmla="*/ 0 h 461"/>
                <a:gd name="T10" fmla="*/ 0 w 206"/>
                <a:gd name="T11" fmla="*/ 1 h 461"/>
                <a:gd name="T12" fmla="*/ 0 w 206"/>
                <a:gd name="T13" fmla="*/ 1 h 461"/>
                <a:gd name="T14" fmla="*/ 0 w 206"/>
                <a:gd name="T15" fmla="*/ 1 h 46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461"/>
                <a:gd name="T26" fmla="*/ 206 w 206"/>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461">
                  <a:moveTo>
                    <a:pt x="0" y="461"/>
                  </a:moveTo>
                  <a:lnTo>
                    <a:pt x="0" y="0"/>
                  </a:lnTo>
                  <a:lnTo>
                    <a:pt x="206" y="0"/>
                  </a:lnTo>
                  <a:lnTo>
                    <a:pt x="206" y="461"/>
                  </a:lnTo>
                  <a:lnTo>
                    <a:pt x="0" y="461"/>
                  </a:lnTo>
                </a:path>
              </a:pathLst>
            </a:custGeom>
            <a:noFill/>
            <a:ln w="7938">
              <a:solidFill>
                <a:srgbClr val="0000F2"/>
              </a:solidFill>
              <a:round/>
              <a:headEnd/>
              <a:tailEnd/>
            </a:ln>
          </p:spPr>
          <p:txBody>
            <a:bodyPr/>
            <a:lstStyle/>
            <a:p>
              <a:endParaRPr lang="en-GB"/>
            </a:p>
          </p:txBody>
        </p:sp>
        <p:sp>
          <p:nvSpPr>
            <p:cNvPr id="62518" name="Freeform 63"/>
            <p:cNvSpPr>
              <a:spLocks/>
            </p:cNvSpPr>
            <p:nvPr/>
          </p:nvSpPr>
          <p:spPr bwMode="auto">
            <a:xfrm>
              <a:off x="1551" y="3057"/>
              <a:ext cx="60" cy="57"/>
            </a:xfrm>
            <a:custGeom>
              <a:avLst/>
              <a:gdLst>
                <a:gd name="T0" fmla="*/ 0 w 205"/>
                <a:gd name="T1" fmla="*/ 0 h 192"/>
                <a:gd name="T2" fmla="*/ 0 w 205"/>
                <a:gd name="T3" fmla="*/ 0 h 192"/>
                <a:gd name="T4" fmla="*/ 0 w 205"/>
                <a:gd name="T5" fmla="*/ 0 h 192"/>
                <a:gd name="T6" fmla="*/ 0 w 205"/>
                <a:gd name="T7" fmla="*/ 0 h 192"/>
                <a:gd name="T8" fmla="*/ 0 w 205"/>
                <a:gd name="T9" fmla="*/ 0 h 192"/>
                <a:gd name="T10" fmla="*/ 0 w 205"/>
                <a:gd name="T11" fmla="*/ 0 h 192"/>
                <a:gd name="T12" fmla="*/ 0 w 205"/>
                <a:gd name="T13" fmla="*/ 0 h 192"/>
                <a:gd name="T14" fmla="*/ 0 w 205"/>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92"/>
                <a:gd name="T26" fmla="*/ 205 w 205"/>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92">
                  <a:moveTo>
                    <a:pt x="0" y="192"/>
                  </a:moveTo>
                  <a:lnTo>
                    <a:pt x="0" y="0"/>
                  </a:lnTo>
                  <a:lnTo>
                    <a:pt x="205" y="0"/>
                  </a:lnTo>
                  <a:lnTo>
                    <a:pt x="205" y="192"/>
                  </a:lnTo>
                  <a:lnTo>
                    <a:pt x="0" y="192"/>
                  </a:lnTo>
                </a:path>
              </a:pathLst>
            </a:custGeom>
            <a:noFill/>
            <a:ln w="7938">
              <a:solidFill>
                <a:srgbClr val="0000F2"/>
              </a:solidFill>
              <a:round/>
              <a:headEnd/>
              <a:tailEnd/>
            </a:ln>
          </p:spPr>
          <p:txBody>
            <a:bodyPr/>
            <a:lstStyle/>
            <a:p>
              <a:endParaRPr lang="en-GB"/>
            </a:p>
          </p:txBody>
        </p:sp>
        <p:sp>
          <p:nvSpPr>
            <p:cNvPr id="62519" name="Freeform 64"/>
            <p:cNvSpPr>
              <a:spLocks/>
            </p:cNvSpPr>
            <p:nvPr/>
          </p:nvSpPr>
          <p:spPr bwMode="auto">
            <a:xfrm>
              <a:off x="1611" y="3057"/>
              <a:ext cx="60" cy="57"/>
            </a:xfrm>
            <a:custGeom>
              <a:avLst/>
              <a:gdLst>
                <a:gd name="T0" fmla="*/ 0 w 206"/>
                <a:gd name="T1" fmla="*/ 0 h 192"/>
                <a:gd name="T2" fmla="*/ 0 w 206"/>
                <a:gd name="T3" fmla="*/ 0 h 192"/>
                <a:gd name="T4" fmla="*/ 0 w 206"/>
                <a:gd name="T5" fmla="*/ 0 h 192"/>
                <a:gd name="T6" fmla="*/ 0 w 206"/>
                <a:gd name="T7" fmla="*/ 0 h 192"/>
                <a:gd name="T8" fmla="*/ 0 w 206"/>
                <a:gd name="T9" fmla="*/ 0 h 192"/>
                <a:gd name="T10" fmla="*/ 0 w 206"/>
                <a:gd name="T11" fmla="*/ 0 h 192"/>
                <a:gd name="T12" fmla="*/ 0 w 206"/>
                <a:gd name="T13" fmla="*/ 0 h 192"/>
                <a:gd name="T14" fmla="*/ 0 w 206"/>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92"/>
                <a:gd name="T26" fmla="*/ 206 w 206"/>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92">
                  <a:moveTo>
                    <a:pt x="0" y="192"/>
                  </a:moveTo>
                  <a:lnTo>
                    <a:pt x="0" y="0"/>
                  </a:lnTo>
                  <a:lnTo>
                    <a:pt x="206" y="0"/>
                  </a:lnTo>
                  <a:lnTo>
                    <a:pt x="206" y="192"/>
                  </a:lnTo>
                  <a:lnTo>
                    <a:pt x="0" y="192"/>
                  </a:lnTo>
                </a:path>
              </a:pathLst>
            </a:custGeom>
            <a:noFill/>
            <a:ln w="7938">
              <a:solidFill>
                <a:srgbClr val="0000F2"/>
              </a:solidFill>
              <a:round/>
              <a:headEnd/>
              <a:tailEnd/>
            </a:ln>
          </p:spPr>
          <p:txBody>
            <a:bodyPr/>
            <a:lstStyle/>
            <a:p>
              <a:endParaRPr lang="en-GB"/>
            </a:p>
          </p:txBody>
        </p:sp>
        <p:sp>
          <p:nvSpPr>
            <p:cNvPr id="62520" name="Freeform 65"/>
            <p:cNvSpPr>
              <a:spLocks/>
            </p:cNvSpPr>
            <p:nvPr/>
          </p:nvSpPr>
          <p:spPr bwMode="auto">
            <a:xfrm>
              <a:off x="1671" y="3057"/>
              <a:ext cx="61" cy="57"/>
            </a:xfrm>
            <a:custGeom>
              <a:avLst/>
              <a:gdLst>
                <a:gd name="T0" fmla="*/ 0 w 206"/>
                <a:gd name="T1" fmla="*/ 0 h 192"/>
                <a:gd name="T2" fmla="*/ 0 w 206"/>
                <a:gd name="T3" fmla="*/ 0 h 192"/>
                <a:gd name="T4" fmla="*/ 0 w 206"/>
                <a:gd name="T5" fmla="*/ 0 h 192"/>
                <a:gd name="T6" fmla="*/ 0 w 206"/>
                <a:gd name="T7" fmla="*/ 0 h 192"/>
                <a:gd name="T8" fmla="*/ 0 w 206"/>
                <a:gd name="T9" fmla="*/ 0 h 192"/>
                <a:gd name="T10" fmla="*/ 0 w 206"/>
                <a:gd name="T11" fmla="*/ 0 h 192"/>
                <a:gd name="T12" fmla="*/ 0 w 206"/>
                <a:gd name="T13" fmla="*/ 0 h 192"/>
                <a:gd name="T14" fmla="*/ 0 w 206"/>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92"/>
                <a:gd name="T26" fmla="*/ 206 w 206"/>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92">
                  <a:moveTo>
                    <a:pt x="0" y="192"/>
                  </a:moveTo>
                  <a:lnTo>
                    <a:pt x="0" y="0"/>
                  </a:lnTo>
                  <a:lnTo>
                    <a:pt x="206" y="0"/>
                  </a:lnTo>
                  <a:lnTo>
                    <a:pt x="206" y="192"/>
                  </a:lnTo>
                  <a:lnTo>
                    <a:pt x="0" y="192"/>
                  </a:lnTo>
                </a:path>
              </a:pathLst>
            </a:custGeom>
            <a:noFill/>
            <a:ln w="7938">
              <a:solidFill>
                <a:srgbClr val="0000F2"/>
              </a:solidFill>
              <a:round/>
              <a:headEnd/>
              <a:tailEnd/>
            </a:ln>
          </p:spPr>
          <p:txBody>
            <a:bodyPr/>
            <a:lstStyle/>
            <a:p>
              <a:endParaRPr lang="en-GB"/>
            </a:p>
          </p:txBody>
        </p:sp>
        <p:sp>
          <p:nvSpPr>
            <p:cNvPr id="62521" name="Freeform 66"/>
            <p:cNvSpPr>
              <a:spLocks/>
            </p:cNvSpPr>
            <p:nvPr/>
          </p:nvSpPr>
          <p:spPr bwMode="auto">
            <a:xfrm>
              <a:off x="1732" y="3069"/>
              <a:ext cx="60" cy="45"/>
            </a:xfrm>
            <a:custGeom>
              <a:avLst/>
              <a:gdLst>
                <a:gd name="T0" fmla="*/ 0 w 206"/>
                <a:gd name="T1" fmla="*/ 0 h 154"/>
                <a:gd name="T2" fmla="*/ 0 w 206"/>
                <a:gd name="T3" fmla="*/ 0 h 154"/>
                <a:gd name="T4" fmla="*/ 0 w 206"/>
                <a:gd name="T5" fmla="*/ 0 h 154"/>
                <a:gd name="T6" fmla="*/ 0 w 206"/>
                <a:gd name="T7" fmla="*/ 0 h 154"/>
                <a:gd name="T8" fmla="*/ 0 w 206"/>
                <a:gd name="T9" fmla="*/ 0 h 154"/>
                <a:gd name="T10" fmla="*/ 0 w 206"/>
                <a:gd name="T11" fmla="*/ 0 h 154"/>
                <a:gd name="T12" fmla="*/ 0 w 206"/>
                <a:gd name="T13" fmla="*/ 0 h 154"/>
                <a:gd name="T14" fmla="*/ 0 w 206"/>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54"/>
                <a:gd name="T26" fmla="*/ 206 w 206"/>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54">
                  <a:moveTo>
                    <a:pt x="0" y="154"/>
                  </a:moveTo>
                  <a:lnTo>
                    <a:pt x="0" y="0"/>
                  </a:lnTo>
                  <a:lnTo>
                    <a:pt x="206" y="0"/>
                  </a:lnTo>
                  <a:lnTo>
                    <a:pt x="206" y="154"/>
                  </a:lnTo>
                  <a:lnTo>
                    <a:pt x="0" y="154"/>
                  </a:lnTo>
                </a:path>
              </a:pathLst>
            </a:custGeom>
            <a:noFill/>
            <a:ln w="7938">
              <a:solidFill>
                <a:srgbClr val="0000F2"/>
              </a:solidFill>
              <a:round/>
              <a:headEnd/>
              <a:tailEnd/>
            </a:ln>
          </p:spPr>
          <p:txBody>
            <a:bodyPr/>
            <a:lstStyle/>
            <a:p>
              <a:endParaRPr lang="en-GB"/>
            </a:p>
          </p:txBody>
        </p:sp>
        <p:sp>
          <p:nvSpPr>
            <p:cNvPr id="62522" name="Freeform 67"/>
            <p:cNvSpPr>
              <a:spLocks/>
            </p:cNvSpPr>
            <p:nvPr/>
          </p:nvSpPr>
          <p:spPr bwMode="auto">
            <a:xfrm>
              <a:off x="1792" y="3080"/>
              <a:ext cx="61" cy="34"/>
            </a:xfrm>
            <a:custGeom>
              <a:avLst/>
              <a:gdLst>
                <a:gd name="T0" fmla="*/ 0 w 205"/>
                <a:gd name="T1" fmla="*/ 0 h 116"/>
                <a:gd name="T2" fmla="*/ 0 w 205"/>
                <a:gd name="T3" fmla="*/ 0 h 116"/>
                <a:gd name="T4" fmla="*/ 0 w 205"/>
                <a:gd name="T5" fmla="*/ 0 h 116"/>
                <a:gd name="T6" fmla="*/ 0 w 205"/>
                <a:gd name="T7" fmla="*/ 0 h 116"/>
                <a:gd name="T8" fmla="*/ 0 w 205"/>
                <a:gd name="T9" fmla="*/ 0 h 116"/>
                <a:gd name="T10" fmla="*/ 0 w 205"/>
                <a:gd name="T11" fmla="*/ 0 h 116"/>
                <a:gd name="T12" fmla="*/ 0 w 205"/>
                <a:gd name="T13" fmla="*/ 0 h 116"/>
                <a:gd name="T14" fmla="*/ 0 w 205"/>
                <a:gd name="T15" fmla="*/ 0 h 116"/>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16"/>
                <a:gd name="T26" fmla="*/ 205 w 205"/>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16">
                  <a:moveTo>
                    <a:pt x="0" y="116"/>
                  </a:moveTo>
                  <a:lnTo>
                    <a:pt x="0" y="0"/>
                  </a:lnTo>
                  <a:lnTo>
                    <a:pt x="205" y="0"/>
                  </a:lnTo>
                  <a:lnTo>
                    <a:pt x="205" y="116"/>
                  </a:lnTo>
                  <a:lnTo>
                    <a:pt x="0" y="116"/>
                  </a:lnTo>
                </a:path>
              </a:pathLst>
            </a:custGeom>
            <a:noFill/>
            <a:ln w="7938">
              <a:solidFill>
                <a:srgbClr val="0000F2"/>
              </a:solidFill>
              <a:round/>
              <a:headEnd/>
              <a:tailEnd/>
            </a:ln>
          </p:spPr>
          <p:txBody>
            <a:bodyPr/>
            <a:lstStyle/>
            <a:p>
              <a:endParaRPr lang="en-GB"/>
            </a:p>
          </p:txBody>
        </p:sp>
        <p:sp>
          <p:nvSpPr>
            <p:cNvPr id="62523" name="Freeform 68"/>
            <p:cNvSpPr>
              <a:spLocks/>
            </p:cNvSpPr>
            <p:nvPr/>
          </p:nvSpPr>
          <p:spPr bwMode="auto">
            <a:xfrm>
              <a:off x="1853" y="3080"/>
              <a:ext cx="60" cy="34"/>
            </a:xfrm>
            <a:custGeom>
              <a:avLst/>
              <a:gdLst>
                <a:gd name="T0" fmla="*/ 0 w 206"/>
                <a:gd name="T1" fmla="*/ 0 h 116"/>
                <a:gd name="T2" fmla="*/ 0 w 206"/>
                <a:gd name="T3" fmla="*/ 0 h 116"/>
                <a:gd name="T4" fmla="*/ 0 w 206"/>
                <a:gd name="T5" fmla="*/ 0 h 116"/>
                <a:gd name="T6" fmla="*/ 0 w 206"/>
                <a:gd name="T7" fmla="*/ 0 h 116"/>
                <a:gd name="T8" fmla="*/ 0 w 206"/>
                <a:gd name="T9" fmla="*/ 0 h 116"/>
                <a:gd name="T10" fmla="*/ 0 w 206"/>
                <a:gd name="T11" fmla="*/ 0 h 116"/>
                <a:gd name="T12" fmla="*/ 0 w 206"/>
                <a:gd name="T13" fmla="*/ 0 h 116"/>
                <a:gd name="T14" fmla="*/ 0 w 206"/>
                <a:gd name="T15" fmla="*/ 0 h 116"/>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16"/>
                <a:gd name="T26" fmla="*/ 206 w 206"/>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16">
                  <a:moveTo>
                    <a:pt x="0" y="116"/>
                  </a:moveTo>
                  <a:lnTo>
                    <a:pt x="0" y="0"/>
                  </a:lnTo>
                  <a:lnTo>
                    <a:pt x="206" y="0"/>
                  </a:lnTo>
                  <a:lnTo>
                    <a:pt x="206" y="116"/>
                  </a:lnTo>
                  <a:lnTo>
                    <a:pt x="0" y="116"/>
                  </a:lnTo>
                </a:path>
              </a:pathLst>
            </a:custGeom>
            <a:noFill/>
            <a:ln w="7938">
              <a:solidFill>
                <a:srgbClr val="0000F2"/>
              </a:solidFill>
              <a:round/>
              <a:headEnd/>
              <a:tailEnd/>
            </a:ln>
          </p:spPr>
          <p:txBody>
            <a:bodyPr/>
            <a:lstStyle/>
            <a:p>
              <a:endParaRPr lang="en-GB"/>
            </a:p>
          </p:txBody>
        </p:sp>
        <p:sp>
          <p:nvSpPr>
            <p:cNvPr id="62524" name="Freeform 69"/>
            <p:cNvSpPr>
              <a:spLocks/>
            </p:cNvSpPr>
            <p:nvPr/>
          </p:nvSpPr>
          <p:spPr bwMode="auto">
            <a:xfrm>
              <a:off x="1913" y="3091"/>
              <a:ext cx="61" cy="23"/>
            </a:xfrm>
            <a:custGeom>
              <a:avLst/>
              <a:gdLst>
                <a:gd name="T0" fmla="*/ 0 w 206"/>
                <a:gd name="T1" fmla="*/ 0 h 77"/>
                <a:gd name="T2" fmla="*/ 0 w 206"/>
                <a:gd name="T3" fmla="*/ 0 h 77"/>
                <a:gd name="T4" fmla="*/ 0 w 206"/>
                <a:gd name="T5" fmla="*/ 0 h 77"/>
                <a:gd name="T6" fmla="*/ 0 w 206"/>
                <a:gd name="T7" fmla="*/ 0 h 77"/>
                <a:gd name="T8" fmla="*/ 0 w 206"/>
                <a:gd name="T9" fmla="*/ 0 h 77"/>
                <a:gd name="T10" fmla="*/ 0 w 206"/>
                <a:gd name="T11" fmla="*/ 0 h 77"/>
                <a:gd name="T12" fmla="*/ 0 w 206"/>
                <a:gd name="T13" fmla="*/ 0 h 77"/>
                <a:gd name="T14" fmla="*/ 0 w 206"/>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77"/>
                <a:gd name="T26" fmla="*/ 206 w 206"/>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77">
                  <a:moveTo>
                    <a:pt x="0" y="77"/>
                  </a:moveTo>
                  <a:lnTo>
                    <a:pt x="0" y="0"/>
                  </a:lnTo>
                  <a:lnTo>
                    <a:pt x="206" y="0"/>
                  </a:lnTo>
                  <a:lnTo>
                    <a:pt x="206" y="77"/>
                  </a:lnTo>
                  <a:lnTo>
                    <a:pt x="0" y="77"/>
                  </a:lnTo>
                </a:path>
              </a:pathLst>
            </a:custGeom>
            <a:noFill/>
            <a:ln w="7938">
              <a:solidFill>
                <a:srgbClr val="0000F2"/>
              </a:solidFill>
              <a:round/>
              <a:headEnd/>
              <a:tailEnd/>
            </a:ln>
          </p:spPr>
          <p:txBody>
            <a:bodyPr/>
            <a:lstStyle/>
            <a:p>
              <a:endParaRPr lang="en-GB"/>
            </a:p>
          </p:txBody>
        </p:sp>
        <p:sp>
          <p:nvSpPr>
            <p:cNvPr id="62525" name="Freeform 70"/>
            <p:cNvSpPr>
              <a:spLocks/>
            </p:cNvSpPr>
            <p:nvPr/>
          </p:nvSpPr>
          <p:spPr bwMode="auto">
            <a:xfrm>
              <a:off x="1974" y="3114"/>
              <a:ext cx="60" cy="1"/>
            </a:xfrm>
            <a:custGeom>
              <a:avLst/>
              <a:gdLst>
                <a:gd name="T0" fmla="*/ 0 w 205"/>
                <a:gd name="T1" fmla="*/ 0 h 1"/>
                <a:gd name="T2" fmla="*/ 0 w 205"/>
                <a:gd name="T3" fmla="*/ 0 h 1"/>
                <a:gd name="T4" fmla="*/ 0 w 205"/>
                <a:gd name="T5" fmla="*/ 0 h 1"/>
                <a:gd name="T6" fmla="*/ 0 w 205"/>
                <a:gd name="T7" fmla="*/ 0 h 1"/>
                <a:gd name="T8" fmla="*/ 0 w 205"/>
                <a:gd name="T9" fmla="*/ 0 h 1"/>
                <a:gd name="T10" fmla="*/ 0 w 205"/>
                <a:gd name="T11" fmla="*/ 0 h 1"/>
                <a:gd name="T12" fmla="*/ 0 w 205"/>
                <a:gd name="T13" fmla="*/ 0 h 1"/>
                <a:gd name="T14" fmla="*/ 0 w 205"/>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
                <a:gd name="T26" fmla="*/ 205 w 205"/>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
                  <a:moveTo>
                    <a:pt x="0" y="0"/>
                  </a:moveTo>
                  <a:lnTo>
                    <a:pt x="0" y="0"/>
                  </a:lnTo>
                  <a:lnTo>
                    <a:pt x="205" y="0"/>
                  </a:lnTo>
                  <a:lnTo>
                    <a:pt x="0" y="0"/>
                  </a:lnTo>
                </a:path>
              </a:pathLst>
            </a:custGeom>
            <a:noFill/>
            <a:ln w="7938">
              <a:solidFill>
                <a:srgbClr val="0000F2"/>
              </a:solidFill>
              <a:round/>
              <a:headEnd/>
              <a:tailEnd/>
            </a:ln>
          </p:spPr>
          <p:txBody>
            <a:bodyPr/>
            <a:lstStyle/>
            <a:p>
              <a:endParaRPr lang="en-GB"/>
            </a:p>
          </p:txBody>
        </p:sp>
        <p:sp>
          <p:nvSpPr>
            <p:cNvPr id="62526" name="Freeform 71"/>
            <p:cNvSpPr>
              <a:spLocks/>
            </p:cNvSpPr>
            <p:nvPr/>
          </p:nvSpPr>
          <p:spPr bwMode="auto">
            <a:xfrm>
              <a:off x="2034" y="3102"/>
              <a:ext cx="60" cy="12"/>
            </a:xfrm>
            <a:custGeom>
              <a:avLst/>
              <a:gdLst>
                <a:gd name="T0" fmla="*/ 0 w 206"/>
                <a:gd name="T1" fmla="*/ 0 h 39"/>
                <a:gd name="T2" fmla="*/ 0 w 206"/>
                <a:gd name="T3" fmla="*/ 0 h 39"/>
                <a:gd name="T4" fmla="*/ 0 w 206"/>
                <a:gd name="T5" fmla="*/ 0 h 39"/>
                <a:gd name="T6" fmla="*/ 0 w 206"/>
                <a:gd name="T7" fmla="*/ 0 h 39"/>
                <a:gd name="T8" fmla="*/ 0 w 206"/>
                <a:gd name="T9" fmla="*/ 0 h 39"/>
                <a:gd name="T10" fmla="*/ 0 w 206"/>
                <a:gd name="T11" fmla="*/ 0 h 39"/>
                <a:gd name="T12" fmla="*/ 0 w 206"/>
                <a:gd name="T13" fmla="*/ 0 h 39"/>
                <a:gd name="T14" fmla="*/ 0 w 20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39"/>
                <a:gd name="T26" fmla="*/ 206 w 20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39">
                  <a:moveTo>
                    <a:pt x="0" y="39"/>
                  </a:moveTo>
                  <a:lnTo>
                    <a:pt x="0" y="0"/>
                  </a:lnTo>
                  <a:lnTo>
                    <a:pt x="206" y="0"/>
                  </a:lnTo>
                  <a:lnTo>
                    <a:pt x="206" y="39"/>
                  </a:lnTo>
                  <a:lnTo>
                    <a:pt x="0" y="39"/>
                  </a:lnTo>
                </a:path>
              </a:pathLst>
            </a:custGeom>
            <a:noFill/>
            <a:ln w="7938">
              <a:solidFill>
                <a:srgbClr val="0000F2"/>
              </a:solidFill>
              <a:round/>
              <a:headEnd/>
              <a:tailEnd/>
            </a:ln>
          </p:spPr>
          <p:txBody>
            <a:bodyPr/>
            <a:lstStyle/>
            <a:p>
              <a:endParaRPr lang="en-GB"/>
            </a:p>
          </p:txBody>
        </p:sp>
        <p:sp>
          <p:nvSpPr>
            <p:cNvPr id="62527" name="Freeform 72"/>
            <p:cNvSpPr>
              <a:spLocks/>
            </p:cNvSpPr>
            <p:nvPr/>
          </p:nvSpPr>
          <p:spPr bwMode="auto">
            <a:xfrm>
              <a:off x="2094" y="3114"/>
              <a:ext cx="61" cy="1"/>
            </a:xfrm>
            <a:custGeom>
              <a:avLst/>
              <a:gdLst>
                <a:gd name="T0" fmla="*/ 0 w 206"/>
                <a:gd name="T1" fmla="*/ 0 h 1"/>
                <a:gd name="T2" fmla="*/ 0 w 206"/>
                <a:gd name="T3" fmla="*/ 0 h 1"/>
                <a:gd name="T4" fmla="*/ 0 w 206"/>
                <a:gd name="T5" fmla="*/ 0 h 1"/>
                <a:gd name="T6" fmla="*/ 0 w 206"/>
                <a:gd name="T7" fmla="*/ 0 h 1"/>
                <a:gd name="T8" fmla="*/ 0 w 206"/>
                <a:gd name="T9" fmla="*/ 0 h 1"/>
                <a:gd name="T10" fmla="*/ 0 w 206"/>
                <a:gd name="T11" fmla="*/ 0 h 1"/>
                <a:gd name="T12" fmla="*/ 0 w 206"/>
                <a:gd name="T13" fmla="*/ 0 h 1"/>
                <a:gd name="T14" fmla="*/ 0 w 20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
                <a:gd name="T26" fmla="*/ 206 w 20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
                  <a:moveTo>
                    <a:pt x="0" y="0"/>
                  </a:moveTo>
                  <a:lnTo>
                    <a:pt x="0" y="0"/>
                  </a:lnTo>
                  <a:lnTo>
                    <a:pt x="206" y="0"/>
                  </a:lnTo>
                  <a:lnTo>
                    <a:pt x="0" y="0"/>
                  </a:lnTo>
                </a:path>
              </a:pathLst>
            </a:custGeom>
            <a:noFill/>
            <a:ln w="7938">
              <a:solidFill>
                <a:srgbClr val="0000F2"/>
              </a:solidFill>
              <a:round/>
              <a:headEnd/>
              <a:tailEnd/>
            </a:ln>
          </p:spPr>
          <p:txBody>
            <a:bodyPr/>
            <a:lstStyle/>
            <a:p>
              <a:endParaRPr lang="en-GB"/>
            </a:p>
          </p:txBody>
        </p:sp>
        <p:sp>
          <p:nvSpPr>
            <p:cNvPr id="62528" name="Freeform 73"/>
            <p:cNvSpPr>
              <a:spLocks/>
            </p:cNvSpPr>
            <p:nvPr/>
          </p:nvSpPr>
          <p:spPr bwMode="auto">
            <a:xfrm>
              <a:off x="2155" y="3114"/>
              <a:ext cx="60" cy="1"/>
            </a:xfrm>
            <a:custGeom>
              <a:avLst/>
              <a:gdLst>
                <a:gd name="T0" fmla="*/ 0 w 205"/>
                <a:gd name="T1" fmla="*/ 0 h 1"/>
                <a:gd name="T2" fmla="*/ 0 w 205"/>
                <a:gd name="T3" fmla="*/ 0 h 1"/>
                <a:gd name="T4" fmla="*/ 0 w 205"/>
                <a:gd name="T5" fmla="*/ 0 h 1"/>
                <a:gd name="T6" fmla="*/ 0 w 205"/>
                <a:gd name="T7" fmla="*/ 0 h 1"/>
                <a:gd name="T8" fmla="*/ 0 w 205"/>
                <a:gd name="T9" fmla="*/ 0 h 1"/>
                <a:gd name="T10" fmla="*/ 0 w 205"/>
                <a:gd name="T11" fmla="*/ 0 h 1"/>
                <a:gd name="T12" fmla="*/ 0 w 205"/>
                <a:gd name="T13" fmla="*/ 0 h 1"/>
                <a:gd name="T14" fmla="*/ 0 w 205"/>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
                <a:gd name="T26" fmla="*/ 205 w 205"/>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
                  <a:moveTo>
                    <a:pt x="0" y="0"/>
                  </a:moveTo>
                  <a:lnTo>
                    <a:pt x="0" y="0"/>
                  </a:lnTo>
                  <a:lnTo>
                    <a:pt x="205" y="0"/>
                  </a:lnTo>
                  <a:lnTo>
                    <a:pt x="0" y="0"/>
                  </a:lnTo>
                </a:path>
              </a:pathLst>
            </a:custGeom>
            <a:noFill/>
            <a:ln w="7938">
              <a:solidFill>
                <a:srgbClr val="0000F2"/>
              </a:solidFill>
              <a:round/>
              <a:headEnd/>
              <a:tailEnd/>
            </a:ln>
          </p:spPr>
          <p:txBody>
            <a:bodyPr/>
            <a:lstStyle/>
            <a:p>
              <a:endParaRPr lang="en-GB"/>
            </a:p>
          </p:txBody>
        </p:sp>
        <p:sp>
          <p:nvSpPr>
            <p:cNvPr id="62529" name="Freeform 74"/>
            <p:cNvSpPr>
              <a:spLocks/>
            </p:cNvSpPr>
            <p:nvPr/>
          </p:nvSpPr>
          <p:spPr bwMode="auto">
            <a:xfrm>
              <a:off x="2215" y="3102"/>
              <a:ext cx="61" cy="12"/>
            </a:xfrm>
            <a:custGeom>
              <a:avLst/>
              <a:gdLst>
                <a:gd name="T0" fmla="*/ 0 w 206"/>
                <a:gd name="T1" fmla="*/ 0 h 39"/>
                <a:gd name="T2" fmla="*/ 0 w 206"/>
                <a:gd name="T3" fmla="*/ 0 h 39"/>
                <a:gd name="T4" fmla="*/ 0 w 206"/>
                <a:gd name="T5" fmla="*/ 0 h 39"/>
                <a:gd name="T6" fmla="*/ 0 w 206"/>
                <a:gd name="T7" fmla="*/ 0 h 39"/>
                <a:gd name="T8" fmla="*/ 0 w 206"/>
                <a:gd name="T9" fmla="*/ 0 h 39"/>
                <a:gd name="T10" fmla="*/ 0 w 206"/>
                <a:gd name="T11" fmla="*/ 0 h 39"/>
                <a:gd name="T12" fmla="*/ 0 w 206"/>
                <a:gd name="T13" fmla="*/ 0 h 39"/>
                <a:gd name="T14" fmla="*/ 0 w 206"/>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39"/>
                <a:gd name="T26" fmla="*/ 206 w 20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39">
                  <a:moveTo>
                    <a:pt x="0" y="39"/>
                  </a:moveTo>
                  <a:lnTo>
                    <a:pt x="0" y="0"/>
                  </a:lnTo>
                  <a:lnTo>
                    <a:pt x="206" y="0"/>
                  </a:lnTo>
                  <a:lnTo>
                    <a:pt x="206" y="39"/>
                  </a:lnTo>
                  <a:lnTo>
                    <a:pt x="0" y="39"/>
                  </a:lnTo>
                </a:path>
              </a:pathLst>
            </a:custGeom>
            <a:noFill/>
            <a:ln w="7938">
              <a:solidFill>
                <a:srgbClr val="0000F2"/>
              </a:solidFill>
              <a:round/>
              <a:headEnd/>
              <a:tailEnd/>
            </a:ln>
          </p:spPr>
          <p:txBody>
            <a:bodyPr/>
            <a:lstStyle/>
            <a:p>
              <a:endParaRPr lang="en-GB"/>
            </a:p>
          </p:txBody>
        </p:sp>
        <p:sp>
          <p:nvSpPr>
            <p:cNvPr id="62530" name="Freeform 75"/>
            <p:cNvSpPr>
              <a:spLocks/>
            </p:cNvSpPr>
            <p:nvPr/>
          </p:nvSpPr>
          <p:spPr bwMode="auto">
            <a:xfrm>
              <a:off x="2276" y="3114"/>
              <a:ext cx="60" cy="1"/>
            </a:xfrm>
            <a:custGeom>
              <a:avLst/>
              <a:gdLst>
                <a:gd name="T0" fmla="*/ 0 w 206"/>
                <a:gd name="T1" fmla="*/ 0 h 1"/>
                <a:gd name="T2" fmla="*/ 0 w 206"/>
                <a:gd name="T3" fmla="*/ 0 h 1"/>
                <a:gd name="T4" fmla="*/ 0 w 206"/>
                <a:gd name="T5" fmla="*/ 0 h 1"/>
                <a:gd name="T6" fmla="*/ 0 w 206"/>
                <a:gd name="T7" fmla="*/ 0 h 1"/>
                <a:gd name="T8" fmla="*/ 0 w 206"/>
                <a:gd name="T9" fmla="*/ 0 h 1"/>
                <a:gd name="T10" fmla="*/ 0 w 206"/>
                <a:gd name="T11" fmla="*/ 0 h 1"/>
                <a:gd name="T12" fmla="*/ 0 w 206"/>
                <a:gd name="T13" fmla="*/ 0 h 1"/>
                <a:gd name="T14" fmla="*/ 0 w 20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
                <a:gd name="T26" fmla="*/ 206 w 20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
                  <a:moveTo>
                    <a:pt x="0" y="0"/>
                  </a:moveTo>
                  <a:lnTo>
                    <a:pt x="0" y="0"/>
                  </a:lnTo>
                  <a:lnTo>
                    <a:pt x="206" y="0"/>
                  </a:lnTo>
                  <a:lnTo>
                    <a:pt x="0" y="0"/>
                  </a:lnTo>
                </a:path>
              </a:pathLst>
            </a:custGeom>
            <a:noFill/>
            <a:ln w="7938">
              <a:solidFill>
                <a:srgbClr val="0000F2"/>
              </a:solidFill>
              <a:round/>
              <a:headEnd/>
              <a:tailEnd/>
            </a:ln>
          </p:spPr>
          <p:txBody>
            <a:bodyPr/>
            <a:lstStyle/>
            <a:p>
              <a:endParaRPr lang="en-GB"/>
            </a:p>
          </p:txBody>
        </p:sp>
        <p:sp>
          <p:nvSpPr>
            <p:cNvPr id="62531" name="Freeform 76"/>
            <p:cNvSpPr>
              <a:spLocks/>
            </p:cNvSpPr>
            <p:nvPr/>
          </p:nvSpPr>
          <p:spPr bwMode="auto">
            <a:xfrm>
              <a:off x="2336" y="3114"/>
              <a:ext cx="61" cy="1"/>
            </a:xfrm>
            <a:custGeom>
              <a:avLst/>
              <a:gdLst>
                <a:gd name="T0" fmla="*/ 0 w 206"/>
                <a:gd name="T1" fmla="*/ 0 h 1"/>
                <a:gd name="T2" fmla="*/ 0 w 206"/>
                <a:gd name="T3" fmla="*/ 0 h 1"/>
                <a:gd name="T4" fmla="*/ 0 w 206"/>
                <a:gd name="T5" fmla="*/ 0 h 1"/>
                <a:gd name="T6" fmla="*/ 0 w 206"/>
                <a:gd name="T7" fmla="*/ 0 h 1"/>
                <a:gd name="T8" fmla="*/ 0 w 206"/>
                <a:gd name="T9" fmla="*/ 0 h 1"/>
                <a:gd name="T10" fmla="*/ 0 w 206"/>
                <a:gd name="T11" fmla="*/ 0 h 1"/>
                <a:gd name="T12" fmla="*/ 0 w 206"/>
                <a:gd name="T13" fmla="*/ 0 h 1"/>
                <a:gd name="T14" fmla="*/ 0 w 20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
                <a:gd name="T26" fmla="*/ 206 w 20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
                  <a:moveTo>
                    <a:pt x="0" y="0"/>
                  </a:moveTo>
                  <a:lnTo>
                    <a:pt x="0" y="0"/>
                  </a:lnTo>
                  <a:lnTo>
                    <a:pt x="206" y="0"/>
                  </a:lnTo>
                  <a:lnTo>
                    <a:pt x="0" y="0"/>
                  </a:lnTo>
                </a:path>
              </a:pathLst>
            </a:custGeom>
            <a:noFill/>
            <a:ln w="7938">
              <a:solidFill>
                <a:srgbClr val="0000F2"/>
              </a:solidFill>
              <a:round/>
              <a:headEnd/>
              <a:tailEnd/>
            </a:ln>
          </p:spPr>
          <p:txBody>
            <a:bodyPr/>
            <a:lstStyle/>
            <a:p>
              <a:endParaRPr lang="en-GB"/>
            </a:p>
          </p:txBody>
        </p:sp>
        <p:sp>
          <p:nvSpPr>
            <p:cNvPr id="62532" name="Freeform 77"/>
            <p:cNvSpPr>
              <a:spLocks/>
            </p:cNvSpPr>
            <p:nvPr/>
          </p:nvSpPr>
          <p:spPr bwMode="auto">
            <a:xfrm>
              <a:off x="2397" y="3114"/>
              <a:ext cx="60" cy="1"/>
            </a:xfrm>
            <a:custGeom>
              <a:avLst/>
              <a:gdLst>
                <a:gd name="T0" fmla="*/ 0 w 205"/>
                <a:gd name="T1" fmla="*/ 0 h 1"/>
                <a:gd name="T2" fmla="*/ 0 w 205"/>
                <a:gd name="T3" fmla="*/ 0 h 1"/>
                <a:gd name="T4" fmla="*/ 0 w 205"/>
                <a:gd name="T5" fmla="*/ 0 h 1"/>
                <a:gd name="T6" fmla="*/ 0 w 205"/>
                <a:gd name="T7" fmla="*/ 0 h 1"/>
                <a:gd name="T8" fmla="*/ 0 w 205"/>
                <a:gd name="T9" fmla="*/ 0 h 1"/>
                <a:gd name="T10" fmla="*/ 0 w 205"/>
                <a:gd name="T11" fmla="*/ 0 h 1"/>
                <a:gd name="T12" fmla="*/ 0 w 205"/>
                <a:gd name="T13" fmla="*/ 0 h 1"/>
                <a:gd name="T14" fmla="*/ 0 w 205"/>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
                <a:gd name="T26" fmla="*/ 205 w 205"/>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
                  <a:moveTo>
                    <a:pt x="0" y="0"/>
                  </a:moveTo>
                  <a:lnTo>
                    <a:pt x="0" y="0"/>
                  </a:lnTo>
                  <a:lnTo>
                    <a:pt x="205" y="0"/>
                  </a:lnTo>
                  <a:lnTo>
                    <a:pt x="0" y="0"/>
                  </a:lnTo>
                </a:path>
              </a:pathLst>
            </a:custGeom>
            <a:noFill/>
            <a:ln w="7938">
              <a:solidFill>
                <a:srgbClr val="0000F2"/>
              </a:solidFill>
              <a:round/>
              <a:headEnd/>
              <a:tailEnd/>
            </a:ln>
          </p:spPr>
          <p:txBody>
            <a:bodyPr/>
            <a:lstStyle/>
            <a:p>
              <a:endParaRPr lang="en-GB"/>
            </a:p>
          </p:txBody>
        </p:sp>
        <p:sp>
          <p:nvSpPr>
            <p:cNvPr id="62533" name="Freeform 78"/>
            <p:cNvSpPr>
              <a:spLocks/>
            </p:cNvSpPr>
            <p:nvPr/>
          </p:nvSpPr>
          <p:spPr bwMode="auto">
            <a:xfrm>
              <a:off x="2457" y="3114"/>
              <a:ext cx="60" cy="1"/>
            </a:xfrm>
            <a:custGeom>
              <a:avLst/>
              <a:gdLst>
                <a:gd name="T0" fmla="*/ 0 w 206"/>
                <a:gd name="T1" fmla="*/ 0 h 1"/>
                <a:gd name="T2" fmla="*/ 0 w 206"/>
                <a:gd name="T3" fmla="*/ 0 h 1"/>
                <a:gd name="T4" fmla="*/ 0 w 206"/>
                <a:gd name="T5" fmla="*/ 0 h 1"/>
                <a:gd name="T6" fmla="*/ 0 w 206"/>
                <a:gd name="T7" fmla="*/ 0 h 1"/>
                <a:gd name="T8" fmla="*/ 0 w 206"/>
                <a:gd name="T9" fmla="*/ 0 h 1"/>
                <a:gd name="T10" fmla="*/ 0 w 206"/>
                <a:gd name="T11" fmla="*/ 0 h 1"/>
                <a:gd name="T12" fmla="*/ 0 w 206"/>
                <a:gd name="T13" fmla="*/ 0 h 1"/>
                <a:gd name="T14" fmla="*/ 0 w 20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1"/>
                <a:gd name="T26" fmla="*/ 206 w 20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1">
                  <a:moveTo>
                    <a:pt x="0" y="0"/>
                  </a:moveTo>
                  <a:lnTo>
                    <a:pt x="0" y="0"/>
                  </a:lnTo>
                  <a:lnTo>
                    <a:pt x="206" y="0"/>
                  </a:lnTo>
                  <a:lnTo>
                    <a:pt x="0" y="0"/>
                  </a:lnTo>
                </a:path>
              </a:pathLst>
            </a:custGeom>
            <a:noFill/>
            <a:ln w="7938">
              <a:solidFill>
                <a:srgbClr val="0000F2"/>
              </a:solidFill>
              <a:round/>
              <a:headEnd/>
              <a:tailEnd/>
            </a:ln>
          </p:spPr>
          <p:txBody>
            <a:bodyPr/>
            <a:lstStyle/>
            <a:p>
              <a:endParaRPr lang="en-GB"/>
            </a:p>
          </p:txBody>
        </p:sp>
        <p:sp>
          <p:nvSpPr>
            <p:cNvPr id="62534" name="Line 79"/>
            <p:cNvSpPr>
              <a:spLocks noChangeShapeType="1"/>
            </p:cNvSpPr>
            <p:nvPr/>
          </p:nvSpPr>
          <p:spPr bwMode="auto">
            <a:xfrm>
              <a:off x="3363" y="3114"/>
              <a:ext cx="1693" cy="1"/>
            </a:xfrm>
            <a:prstGeom prst="line">
              <a:avLst/>
            </a:prstGeom>
            <a:noFill/>
            <a:ln w="7938">
              <a:solidFill>
                <a:srgbClr val="000000"/>
              </a:solidFill>
              <a:round/>
              <a:headEnd/>
              <a:tailEnd/>
            </a:ln>
          </p:spPr>
          <p:txBody>
            <a:bodyPr/>
            <a:lstStyle/>
            <a:p>
              <a:endParaRPr lang="en-GB"/>
            </a:p>
          </p:txBody>
        </p:sp>
        <p:sp>
          <p:nvSpPr>
            <p:cNvPr id="62535" name="Line 80"/>
            <p:cNvSpPr>
              <a:spLocks noChangeShapeType="1"/>
            </p:cNvSpPr>
            <p:nvPr/>
          </p:nvSpPr>
          <p:spPr bwMode="auto">
            <a:xfrm>
              <a:off x="3363" y="3063"/>
              <a:ext cx="1" cy="51"/>
            </a:xfrm>
            <a:prstGeom prst="line">
              <a:avLst/>
            </a:prstGeom>
            <a:noFill/>
            <a:ln w="7938">
              <a:solidFill>
                <a:srgbClr val="000000"/>
              </a:solidFill>
              <a:round/>
              <a:headEnd/>
              <a:tailEnd/>
            </a:ln>
          </p:spPr>
          <p:txBody>
            <a:bodyPr/>
            <a:lstStyle/>
            <a:p>
              <a:endParaRPr lang="en-GB"/>
            </a:p>
          </p:txBody>
        </p:sp>
        <p:sp>
          <p:nvSpPr>
            <p:cNvPr id="62536" name="Rectangle 81"/>
            <p:cNvSpPr>
              <a:spLocks noChangeArrowheads="1"/>
            </p:cNvSpPr>
            <p:nvPr/>
          </p:nvSpPr>
          <p:spPr bwMode="auto">
            <a:xfrm>
              <a:off x="3335"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a:t>
              </a:r>
              <a:endParaRPr lang="en-US">
                <a:latin typeface="Times New Roman" pitchFamily="18" charset="0"/>
              </a:endParaRPr>
            </a:p>
          </p:txBody>
        </p:sp>
        <p:sp>
          <p:nvSpPr>
            <p:cNvPr id="62537" name="Line 82"/>
            <p:cNvSpPr>
              <a:spLocks noChangeShapeType="1"/>
            </p:cNvSpPr>
            <p:nvPr/>
          </p:nvSpPr>
          <p:spPr bwMode="auto">
            <a:xfrm>
              <a:off x="3927" y="3063"/>
              <a:ext cx="1" cy="51"/>
            </a:xfrm>
            <a:prstGeom prst="line">
              <a:avLst/>
            </a:prstGeom>
            <a:noFill/>
            <a:ln w="7938">
              <a:solidFill>
                <a:srgbClr val="000000"/>
              </a:solidFill>
              <a:round/>
              <a:headEnd/>
              <a:tailEnd/>
            </a:ln>
          </p:spPr>
          <p:txBody>
            <a:bodyPr/>
            <a:lstStyle/>
            <a:p>
              <a:endParaRPr lang="en-GB"/>
            </a:p>
          </p:txBody>
        </p:sp>
        <p:sp>
          <p:nvSpPr>
            <p:cNvPr id="62538" name="Rectangle 83"/>
            <p:cNvSpPr>
              <a:spLocks noChangeArrowheads="1"/>
            </p:cNvSpPr>
            <p:nvPr/>
          </p:nvSpPr>
          <p:spPr bwMode="auto">
            <a:xfrm>
              <a:off x="3899"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1</a:t>
              </a:r>
              <a:endParaRPr lang="en-US">
                <a:latin typeface="Times New Roman" pitchFamily="18" charset="0"/>
              </a:endParaRPr>
            </a:p>
          </p:txBody>
        </p:sp>
        <p:sp>
          <p:nvSpPr>
            <p:cNvPr id="62539" name="Line 84"/>
            <p:cNvSpPr>
              <a:spLocks noChangeShapeType="1"/>
            </p:cNvSpPr>
            <p:nvPr/>
          </p:nvSpPr>
          <p:spPr bwMode="auto">
            <a:xfrm>
              <a:off x="4492" y="3063"/>
              <a:ext cx="1" cy="51"/>
            </a:xfrm>
            <a:prstGeom prst="line">
              <a:avLst/>
            </a:prstGeom>
            <a:noFill/>
            <a:ln w="7938">
              <a:solidFill>
                <a:srgbClr val="000000"/>
              </a:solidFill>
              <a:round/>
              <a:headEnd/>
              <a:tailEnd/>
            </a:ln>
          </p:spPr>
          <p:txBody>
            <a:bodyPr/>
            <a:lstStyle/>
            <a:p>
              <a:endParaRPr lang="en-GB"/>
            </a:p>
          </p:txBody>
        </p:sp>
        <p:sp>
          <p:nvSpPr>
            <p:cNvPr id="62540" name="Rectangle 85"/>
            <p:cNvSpPr>
              <a:spLocks noChangeArrowheads="1"/>
            </p:cNvSpPr>
            <p:nvPr/>
          </p:nvSpPr>
          <p:spPr bwMode="auto">
            <a:xfrm>
              <a:off x="4463"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2</a:t>
              </a:r>
              <a:endParaRPr lang="en-US">
                <a:latin typeface="Times New Roman" pitchFamily="18" charset="0"/>
              </a:endParaRPr>
            </a:p>
          </p:txBody>
        </p:sp>
        <p:sp>
          <p:nvSpPr>
            <p:cNvPr id="62541" name="Line 86"/>
            <p:cNvSpPr>
              <a:spLocks noChangeShapeType="1"/>
            </p:cNvSpPr>
            <p:nvPr/>
          </p:nvSpPr>
          <p:spPr bwMode="auto">
            <a:xfrm>
              <a:off x="5056" y="3063"/>
              <a:ext cx="1" cy="51"/>
            </a:xfrm>
            <a:prstGeom prst="line">
              <a:avLst/>
            </a:prstGeom>
            <a:noFill/>
            <a:ln w="7938">
              <a:solidFill>
                <a:srgbClr val="000000"/>
              </a:solidFill>
              <a:round/>
              <a:headEnd/>
              <a:tailEnd/>
            </a:ln>
          </p:spPr>
          <p:txBody>
            <a:bodyPr/>
            <a:lstStyle/>
            <a:p>
              <a:endParaRPr lang="en-GB"/>
            </a:p>
          </p:txBody>
        </p:sp>
        <p:sp>
          <p:nvSpPr>
            <p:cNvPr id="62542" name="Rectangle 87"/>
            <p:cNvSpPr>
              <a:spLocks noChangeArrowheads="1"/>
            </p:cNvSpPr>
            <p:nvPr/>
          </p:nvSpPr>
          <p:spPr bwMode="auto">
            <a:xfrm>
              <a:off x="5027" y="3143"/>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3</a:t>
              </a:r>
              <a:endParaRPr lang="en-US">
                <a:latin typeface="Times New Roman" pitchFamily="18" charset="0"/>
              </a:endParaRPr>
            </a:p>
          </p:txBody>
        </p:sp>
        <p:sp>
          <p:nvSpPr>
            <p:cNvPr id="62543" name="Rectangle 88"/>
            <p:cNvSpPr>
              <a:spLocks noChangeArrowheads="1"/>
            </p:cNvSpPr>
            <p:nvPr/>
          </p:nvSpPr>
          <p:spPr bwMode="auto">
            <a:xfrm>
              <a:off x="3926" y="3267"/>
              <a:ext cx="630"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REDCEDAR</a:t>
              </a:r>
              <a:endParaRPr lang="en-US">
                <a:latin typeface="Times New Roman" pitchFamily="18" charset="0"/>
              </a:endParaRPr>
            </a:p>
          </p:txBody>
        </p:sp>
        <p:sp>
          <p:nvSpPr>
            <p:cNvPr id="62544" name="Line 89"/>
            <p:cNvSpPr>
              <a:spLocks noChangeShapeType="1"/>
            </p:cNvSpPr>
            <p:nvPr/>
          </p:nvSpPr>
          <p:spPr bwMode="auto">
            <a:xfrm flipV="1">
              <a:off x="3363" y="1422"/>
              <a:ext cx="1" cy="1692"/>
            </a:xfrm>
            <a:prstGeom prst="line">
              <a:avLst/>
            </a:prstGeom>
            <a:noFill/>
            <a:ln w="7938">
              <a:solidFill>
                <a:srgbClr val="000000"/>
              </a:solidFill>
              <a:round/>
              <a:headEnd/>
              <a:tailEnd/>
            </a:ln>
          </p:spPr>
          <p:txBody>
            <a:bodyPr/>
            <a:lstStyle/>
            <a:p>
              <a:endParaRPr lang="en-GB"/>
            </a:p>
          </p:txBody>
        </p:sp>
        <p:sp>
          <p:nvSpPr>
            <p:cNvPr id="62545" name="Line 90"/>
            <p:cNvSpPr>
              <a:spLocks noChangeShapeType="1"/>
            </p:cNvSpPr>
            <p:nvPr/>
          </p:nvSpPr>
          <p:spPr bwMode="auto">
            <a:xfrm flipH="1">
              <a:off x="3363" y="3114"/>
              <a:ext cx="51" cy="1"/>
            </a:xfrm>
            <a:prstGeom prst="line">
              <a:avLst/>
            </a:prstGeom>
            <a:noFill/>
            <a:ln w="7938">
              <a:solidFill>
                <a:srgbClr val="000000"/>
              </a:solidFill>
              <a:round/>
              <a:headEnd/>
              <a:tailEnd/>
            </a:ln>
          </p:spPr>
          <p:txBody>
            <a:bodyPr/>
            <a:lstStyle/>
            <a:p>
              <a:endParaRPr lang="en-GB"/>
            </a:p>
          </p:txBody>
        </p:sp>
        <p:sp>
          <p:nvSpPr>
            <p:cNvPr id="62546" name="Rectangle 91"/>
            <p:cNvSpPr>
              <a:spLocks noChangeArrowheads="1"/>
            </p:cNvSpPr>
            <p:nvPr/>
          </p:nvSpPr>
          <p:spPr bwMode="auto">
            <a:xfrm>
              <a:off x="3284" y="3057"/>
              <a:ext cx="6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a:t>
              </a:r>
              <a:endParaRPr lang="en-US">
                <a:latin typeface="Times New Roman" pitchFamily="18" charset="0"/>
              </a:endParaRPr>
            </a:p>
          </p:txBody>
        </p:sp>
        <p:sp>
          <p:nvSpPr>
            <p:cNvPr id="62547" name="Line 92"/>
            <p:cNvSpPr>
              <a:spLocks noChangeShapeType="1"/>
            </p:cNvSpPr>
            <p:nvPr/>
          </p:nvSpPr>
          <p:spPr bwMode="auto">
            <a:xfrm flipH="1">
              <a:off x="3363" y="2691"/>
              <a:ext cx="51" cy="1"/>
            </a:xfrm>
            <a:prstGeom prst="line">
              <a:avLst/>
            </a:prstGeom>
            <a:noFill/>
            <a:ln w="7938">
              <a:solidFill>
                <a:srgbClr val="000000"/>
              </a:solidFill>
              <a:round/>
              <a:headEnd/>
              <a:tailEnd/>
            </a:ln>
          </p:spPr>
          <p:txBody>
            <a:bodyPr/>
            <a:lstStyle/>
            <a:p>
              <a:endParaRPr lang="en-GB"/>
            </a:p>
          </p:txBody>
        </p:sp>
        <p:sp>
          <p:nvSpPr>
            <p:cNvPr id="62548" name="Rectangle 93"/>
            <p:cNvSpPr>
              <a:spLocks noChangeArrowheads="1"/>
            </p:cNvSpPr>
            <p:nvPr/>
          </p:nvSpPr>
          <p:spPr bwMode="auto">
            <a:xfrm>
              <a:off x="3228" y="2634"/>
              <a:ext cx="12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10</a:t>
              </a:r>
              <a:endParaRPr lang="en-US">
                <a:latin typeface="Times New Roman" pitchFamily="18" charset="0"/>
              </a:endParaRPr>
            </a:p>
          </p:txBody>
        </p:sp>
        <p:sp>
          <p:nvSpPr>
            <p:cNvPr id="62549" name="Line 94"/>
            <p:cNvSpPr>
              <a:spLocks noChangeShapeType="1"/>
            </p:cNvSpPr>
            <p:nvPr/>
          </p:nvSpPr>
          <p:spPr bwMode="auto">
            <a:xfrm flipH="1">
              <a:off x="3363" y="2268"/>
              <a:ext cx="51" cy="1"/>
            </a:xfrm>
            <a:prstGeom prst="line">
              <a:avLst/>
            </a:prstGeom>
            <a:noFill/>
            <a:ln w="7938">
              <a:solidFill>
                <a:srgbClr val="000000"/>
              </a:solidFill>
              <a:round/>
              <a:headEnd/>
              <a:tailEnd/>
            </a:ln>
          </p:spPr>
          <p:txBody>
            <a:bodyPr/>
            <a:lstStyle/>
            <a:p>
              <a:endParaRPr lang="en-GB"/>
            </a:p>
          </p:txBody>
        </p:sp>
        <p:sp>
          <p:nvSpPr>
            <p:cNvPr id="62550" name="Rectangle 95"/>
            <p:cNvSpPr>
              <a:spLocks noChangeArrowheads="1"/>
            </p:cNvSpPr>
            <p:nvPr/>
          </p:nvSpPr>
          <p:spPr bwMode="auto">
            <a:xfrm>
              <a:off x="3228" y="2212"/>
              <a:ext cx="12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20</a:t>
              </a:r>
              <a:endParaRPr lang="en-US">
                <a:latin typeface="Times New Roman" pitchFamily="18" charset="0"/>
              </a:endParaRPr>
            </a:p>
          </p:txBody>
        </p:sp>
        <p:sp>
          <p:nvSpPr>
            <p:cNvPr id="62551" name="Line 96"/>
            <p:cNvSpPr>
              <a:spLocks noChangeShapeType="1"/>
            </p:cNvSpPr>
            <p:nvPr/>
          </p:nvSpPr>
          <p:spPr bwMode="auto">
            <a:xfrm flipH="1">
              <a:off x="3363" y="1845"/>
              <a:ext cx="51" cy="1"/>
            </a:xfrm>
            <a:prstGeom prst="line">
              <a:avLst/>
            </a:prstGeom>
            <a:noFill/>
            <a:ln w="7938">
              <a:solidFill>
                <a:srgbClr val="000000"/>
              </a:solidFill>
              <a:round/>
              <a:headEnd/>
              <a:tailEnd/>
            </a:ln>
          </p:spPr>
          <p:txBody>
            <a:bodyPr/>
            <a:lstStyle/>
            <a:p>
              <a:endParaRPr lang="en-GB"/>
            </a:p>
          </p:txBody>
        </p:sp>
        <p:sp>
          <p:nvSpPr>
            <p:cNvPr id="62552" name="Rectangle 97"/>
            <p:cNvSpPr>
              <a:spLocks noChangeArrowheads="1"/>
            </p:cNvSpPr>
            <p:nvPr/>
          </p:nvSpPr>
          <p:spPr bwMode="auto">
            <a:xfrm>
              <a:off x="3228" y="1789"/>
              <a:ext cx="12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30</a:t>
              </a:r>
              <a:endParaRPr lang="en-US">
                <a:latin typeface="Times New Roman" pitchFamily="18" charset="0"/>
              </a:endParaRPr>
            </a:p>
          </p:txBody>
        </p:sp>
        <p:sp>
          <p:nvSpPr>
            <p:cNvPr id="62553" name="Line 98"/>
            <p:cNvSpPr>
              <a:spLocks noChangeShapeType="1"/>
            </p:cNvSpPr>
            <p:nvPr/>
          </p:nvSpPr>
          <p:spPr bwMode="auto">
            <a:xfrm flipH="1">
              <a:off x="3363" y="1422"/>
              <a:ext cx="51" cy="1"/>
            </a:xfrm>
            <a:prstGeom prst="line">
              <a:avLst/>
            </a:prstGeom>
            <a:noFill/>
            <a:ln w="7938">
              <a:solidFill>
                <a:srgbClr val="000000"/>
              </a:solidFill>
              <a:round/>
              <a:headEnd/>
              <a:tailEnd/>
            </a:ln>
          </p:spPr>
          <p:txBody>
            <a:bodyPr/>
            <a:lstStyle/>
            <a:p>
              <a:endParaRPr lang="en-GB"/>
            </a:p>
          </p:txBody>
        </p:sp>
        <p:sp>
          <p:nvSpPr>
            <p:cNvPr id="62554" name="Rectangle 99"/>
            <p:cNvSpPr>
              <a:spLocks noChangeArrowheads="1"/>
            </p:cNvSpPr>
            <p:nvPr/>
          </p:nvSpPr>
          <p:spPr bwMode="auto">
            <a:xfrm>
              <a:off x="3228" y="1366"/>
              <a:ext cx="12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40</a:t>
              </a:r>
              <a:endParaRPr lang="en-US">
                <a:latin typeface="Times New Roman" pitchFamily="18" charset="0"/>
              </a:endParaRPr>
            </a:p>
          </p:txBody>
        </p:sp>
        <p:sp>
          <p:nvSpPr>
            <p:cNvPr id="62555" name="Rectangle 100"/>
            <p:cNvSpPr>
              <a:spLocks noChangeArrowheads="1"/>
            </p:cNvSpPr>
            <p:nvPr/>
          </p:nvSpPr>
          <p:spPr bwMode="auto">
            <a:xfrm rot="-5400000">
              <a:off x="2957" y="2185"/>
              <a:ext cx="298"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Count</a:t>
              </a:r>
              <a:endParaRPr lang="en-US">
                <a:latin typeface="Times New Roman" pitchFamily="18" charset="0"/>
              </a:endParaRPr>
            </a:p>
          </p:txBody>
        </p:sp>
        <p:sp>
          <p:nvSpPr>
            <p:cNvPr id="62556" name="Line 101"/>
            <p:cNvSpPr>
              <a:spLocks noChangeShapeType="1"/>
            </p:cNvSpPr>
            <p:nvPr/>
          </p:nvSpPr>
          <p:spPr bwMode="auto">
            <a:xfrm flipV="1">
              <a:off x="5056" y="1422"/>
              <a:ext cx="1" cy="1692"/>
            </a:xfrm>
            <a:prstGeom prst="line">
              <a:avLst/>
            </a:prstGeom>
            <a:noFill/>
            <a:ln w="7938">
              <a:solidFill>
                <a:srgbClr val="000000"/>
              </a:solidFill>
              <a:round/>
              <a:headEnd/>
              <a:tailEnd/>
            </a:ln>
          </p:spPr>
          <p:txBody>
            <a:bodyPr/>
            <a:lstStyle/>
            <a:p>
              <a:endParaRPr lang="en-GB"/>
            </a:p>
          </p:txBody>
        </p:sp>
        <p:sp>
          <p:nvSpPr>
            <p:cNvPr id="62557" name="Line 102"/>
            <p:cNvSpPr>
              <a:spLocks noChangeShapeType="1"/>
            </p:cNvSpPr>
            <p:nvPr/>
          </p:nvSpPr>
          <p:spPr bwMode="auto">
            <a:xfrm>
              <a:off x="5005" y="3114"/>
              <a:ext cx="51" cy="1"/>
            </a:xfrm>
            <a:prstGeom prst="line">
              <a:avLst/>
            </a:prstGeom>
            <a:noFill/>
            <a:ln w="7938">
              <a:solidFill>
                <a:srgbClr val="000000"/>
              </a:solidFill>
              <a:round/>
              <a:headEnd/>
              <a:tailEnd/>
            </a:ln>
          </p:spPr>
          <p:txBody>
            <a:bodyPr/>
            <a:lstStyle/>
            <a:p>
              <a:endParaRPr lang="en-GB"/>
            </a:p>
          </p:txBody>
        </p:sp>
        <p:sp>
          <p:nvSpPr>
            <p:cNvPr id="62558" name="Rectangle 103"/>
            <p:cNvSpPr>
              <a:spLocks noChangeArrowheads="1"/>
            </p:cNvSpPr>
            <p:nvPr/>
          </p:nvSpPr>
          <p:spPr bwMode="auto">
            <a:xfrm>
              <a:off x="5079" y="3057"/>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0.0</a:t>
              </a:r>
              <a:endParaRPr lang="en-US">
                <a:latin typeface="Times New Roman" pitchFamily="18" charset="0"/>
              </a:endParaRPr>
            </a:p>
          </p:txBody>
        </p:sp>
        <p:sp>
          <p:nvSpPr>
            <p:cNvPr id="62559" name="Line 104"/>
            <p:cNvSpPr>
              <a:spLocks noChangeShapeType="1"/>
            </p:cNvSpPr>
            <p:nvPr/>
          </p:nvSpPr>
          <p:spPr bwMode="auto">
            <a:xfrm>
              <a:off x="5005" y="2293"/>
              <a:ext cx="51" cy="1"/>
            </a:xfrm>
            <a:prstGeom prst="line">
              <a:avLst/>
            </a:prstGeom>
            <a:noFill/>
            <a:ln w="7938">
              <a:solidFill>
                <a:srgbClr val="000000"/>
              </a:solidFill>
              <a:round/>
              <a:headEnd/>
              <a:tailEnd/>
            </a:ln>
          </p:spPr>
          <p:txBody>
            <a:bodyPr/>
            <a:lstStyle/>
            <a:p>
              <a:endParaRPr lang="en-GB"/>
            </a:p>
          </p:txBody>
        </p:sp>
        <p:sp>
          <p:nvSpPr>
            <p:cNvPr id="62560" name="Rectangle 105"/>
            <p:cNvSpPr>
              <a:spLocks noChangeArrowheads="1"/>
            </p:cNvSpPr>
            <p:nvPr/>
          </p:nvSpPr>
          <p:spPr bwMode="auto">
            <a:xfrm>
              <a:off x="5079" y="2237"/>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0.1</a:t>
              </a:r>
              <a:endParaRPr lang="en-US">
                <a:latin typeface="Times New Roman" pitchFamily="18" charset="0"/>
              </a:endParaRPr>
            </a:p>
          </p:txBody>
        </p:sp>
        <p:sp>
          <p:nvSpPr>
            <p:cNvPr id="62561" name="Line 106"/>
            <p:cNvSpPr>
              <a:spLocks noChangeShapeType="1"/>
            </p:cNvSpPr>
            <p:nvPr/>
          </p:nvSpPr>
          <p:spPr bwMode="auto">
            <a:xfrm>
              <a:off x="5005" y="1473"/>
              <a:ext cx="51" cy="1"/>
            </a:xfrm>
            <a:prstGeom prst="line">
              <a:avLst/>
            </a:prstGeom>
            <a:noFill/>
            <a:ln w="7938">
              <a:solidFill>
                <a:srgbClr val="000000"/>
              </a:solidFill>
              <a:round/>
              <a:headEnd/>
              <a:tailEnd/>
            </a:ln>
          </p:spPr>
          <p:txBody>
            <a:bodyPr/>
            <a:lstStyle/>
            <a:p>
              <a:endParaRPr lang="en-GB"/>
            </a:p>
          </p:txBody>
        </p:sp>
        <p:sp>
          <p:nvSpPr>
            <p:cNvPr id="62562" name="Rectangle 107"/>
            <p:cNvSpPr>
              <a:spLocks noChangeArrowheads="1"/>
            </p:cNvSpPr>
            <p:nvPr/>
          </p:nvSpPr>
          <p:spPr bwMode="auto">
            <a:xfrm>
              <a:off x="5079" y="1416"/>
              <a:ext cx="15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0.2</a:t>
              </a:r>
              <a:endParaRPr lang="en-US">
                <a:latin typeface="Times New Roman" pitchFamily="18" charset="0"/>
              </a:endParaRPr>
            </a:p>
          </p:txBody>
        </p:sp>
        <p:sp>
          <p:nvSpPr>
            <p:cNvPr id="62563" name="Rectangle 108"/>
            <p:cNvSpPr>
              <a:spLocks noChangeArrowheads="1"/>
            </p:cNvSpPr>
            <p:nvPr/>
          </p:nvSpPr>
          <p:spPr bwMode="auto">
            <a:xfrm rot="5400000">
              <a:off x="4881" y="2243"/>
              <a:ext cx="912"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Proportion per Bar</a:t>
              </a:r>
              <a:endParaRPr lang="en-US">
                <a:latin typeface="Times New Roman" pitchFamily="18" charset="0"/>
              </a:endParaRPr>
            </a:p>
          </p:txBody>
        </p:sp>
        <p:sp>
          <p:nvSpPr>
            <p:cNvPr id="62564" name="Line 109"/>
            <p:cNvSpPr>
              <a:spLocks noChangeShapeType="1"/>
            </p:cNvSpPr>
            <p:nvPr/>
          </p:nvSpPr>
          <p:spPr bwMode="auto">
            <a:xfrm>
              <a:off x="3363" y="1422"/>
              <a:ext cx="1693" cy="1"/>
            </a:xfrm>
            <a:prstGeom prst="line">
              <a:avLst/>
            </a:prstGeom>
            <a:noFill/>
            <a:ln w="7938">
              <a:solidFill>
                <a:srgbClr val="000000"/>
              </a:solidFill>
              <a:round/>
              <a:headEnd/>
              <a:tailEnd/>
            </a:ln>
          </p:spPr>
          <p:txBody>
            <a:bodyPr/>
            <a:lstStyle/>
            <a:p>
              <a:endParaRPr lang="en-GB"/>
            </a:p>
          </p:txBody>
        </p:sp>
        <p:sp>
          <p:nvSpPr>
            <p:cNvPr id="62565" name="Line 110"/>
            <p:cNvSpPr>
              <a:spLocks noChangeShapeType="1"/>
            </p:cNvSpPr>
            <p:nvPr/>
          </p:nvSpPr>
          <p:spPr bwMode="auto">
            <a:xfrm flipV="1">
              <a:off x="3363" y="1422"/>
              <a:ext cx="1" cy="51"/>
            </a:xfrm>
            <a:prstGeom prst="line">
              <a:avLst/>
            </a:prstGeom>
            <a:noFill/>
            <a:ln w="7938">
              <a:solidFill>
                <a:srgbClr val="000000"/>
              </a:solidFill>
              <a:round/>
              <a:headEnd/>
              <a:tailEnd/>
            </a:ln>
          </p:spPr>
          <p:txBody>
            <a:bodyPr/>
            <a:lstStyle/>
            <a:p>
              <a:endParaRPr lang="en-GB"/>
            </a:p>
          </p:txBody>
        </p:sp>
        <p:sp>
          <p:nvSpPr>
            <p:cNvPr id="62566" name="Line 111"/>
            <p:cNvSpPr>
              <a:spLocks noChangeShapeType="1"/>
            </p:cNvSpPr>
            <p:nvPr/>
          </p:nvSpPr>
          <p:spPr bwMode="auto">
            <a:xfrm flipV="1">
              <a:off x="3927" y="1422"/>
              <a:ext cx="1" cy="51"/>
            </a:xfrm>
            <a:prstGeom prst="line">
              <a:avLst/>
            </a:prstGeom>
            <a:noFill/>
            <a:ln w="7938">
              <a:solidFill>
                <a:srgbClr val="000000"/>
              </a:solidFill>
              <a:round/>
              <a:headEnd/>
              <a:tailEnd/>
            </a:ln>
          </p:spPr>
          <p:txBody>
            <a:bodyPr/>
            <a:lstStyle/>
            <a:p>
              <a:endParaRPr lang="en-GB"/>
            </a:p>
          </p:txBody>
        </p:sp>
        <p:sp>
          <p:nvSpPr>
            <p:cNvPr id="62567" name="Line 112"/>
            <p:cNvSpPr>
              <a:spLocks noChangeShapeType="1"/>
            </p:cNvSpPr>
            <p:nvPr/>
          </p:nvSpPr>
          <p:spPr bwMode="auto">
            <a:xfrm flipV="1">
              <a:off x="4492" y="1422"/>
              <a:ext cx="1" cy="51"/>
            </a:xfrm>
            <a:prstGeom prst="line">
              <a:avLst/>
            </a:prstGeom>
            <a:noFill/>
            <a:ln w="7938">
              <a:solidFill>
                <a:srgbClr val="000000"/>
              </a:solidFill>
              <a:round/>
              <a:headEnd/>
              <a:tailEnd/>
            </a:ln>
          </p:spPr>
          <p:txBody>
            <a:bodyPr/>
            <a:lstStyle/>
            <a:p>
              <a:endParaRPr lang="en-GB"/>
            </a:p>
          </p:txBody>
        </p:sp>
        <p:sp>
          <p:nvSpPr>
            <p:cNvPr id="62568" name="Line 113"/>
            <p:cNvSpPr>
              <a:spLocks noChangeShapeType="1"/>
            </p:cNvSpPr>
            <p:nvPr/>
          </p:nvSpPr>
          <p:spPr bwMode="auto">
            <a:xfrm flipV="1">
              <a:off x="5056" y="1422"/>
              <a:ext cx="1" cy="51"/>
            </a:xfrm>
            <a:prstGeom prst="line">
              <a:avLst/>
            </a:prstGeom>
            <a:noFill/>
            <a:ln w="7938">
              <a:solidFill>
                <a:srgbClr val="000000"/>
              </a:solidFill>
              <a:round/>
              <a:headEnd/>
              <a:tailEnd/>
            </a:ln>
          </p:spPr>
          <p:txBody>
            <a:bodyPr/>
            <a:lstStyle/>
            <a:p>
              <a:endParaRPr lang="en-GB"/>
            </a:p>
          </p:txBody>
        </p:sp>
        <p:sp>
          <p:nvSpPr>
            <p:cNvPr id="62569" name="Freeform 114"/>
            <p:cNvSpPr>
              <a:spLocks/>
            </p:cNvSpPr>
            <p:nvPr/>
          </p:nvSpPr>
          <p:spPr bwMode="auto">
            <a:xfrm>
              <a:off x="3363" y="2649"/>
              <a:ext cx="94" cy="465"/>
            </a:xfrm>
            <a:custGeom>
              <a:avLst/>
              <a:gdLst>
                <a:gd name="T0" fmla="*/ 0 w 320"/>
                <a:gd name="T1" fmla="*/ 4 h 1584"/>
                <a:gd name="T2" fmla="*/ 0 w 320"/>
                <a:gd name="T3" fmla="*/ 0 h 1584"/>
                <a:gd name="T4" fmla="*/ 0 w 320"/>
                <a:gd name="T5" fmla="*/ 0 h 1584"/>
                <a:gd name="T6" fmla="*/ 1 w 320"/>
                <a:gd name="T7" fmla="*/ 0 h 1584"/>
                <a:gd name="T8" fmla="*/ 1 w 320"/>
                <a:gd name="T9" fmla="*/ 0 h 1584"/>
                <a:gd name="T10" fmla="*/ 1 w 320"/>
                <a:gd name="T11" fmla="*/ 4 h 1584"/>
                <a:gd name="T12" fmla="*/ 1 w 320"/>
                <a:gd name="T13" fmla="*/ 4 h 1584"/>
                <a:gd name="T14" fmla="*/ 0 w 320"/>
                <a:gd name="T15" fmla="*/ 4 h 1584"/>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584"/>
                <a:gd name="T26" fmla="*/ 320 w 320"/>
                <a:gd name="T27" fmla="*/ 1584 h 15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584">
                  <a:moveTo>
                    <a:pt x="0" y="1584"/>
                  </a:moveTo>
                  <a:lnTo>
                    <a:pt x="0" y="0"/>
                  </a:lnTo>
                  <a:lnTo>
                    <a:pt x="320" y="0"/>
                  </a:lnTo>
                  <a:lnTo>
                    <a:pt x="320" y="1584"/>
                  </a:lnTo>
                  <a:lnTo>
                    <a:pt x="0" y="1584"/>
                  </a:lnTo>
                </a:path>
              </a:pathLst>
            </a:custGeom>
            <a:noFill/>
            <a:ln w="7938">
              <a:solidFill>
                <a:srgbClr val="0000F2"/>
              </a:solidFill>
              <a:round/>
              <a:headEnd/>
              <a:tailEnd/>
            </a:ln>
          </p:spPr>
          <p:txBody>
            <a:bodyPr/>
            <a:lstStyle/>
            <a:p>
              <a:endParaRPr lang="en-GB"/>
            </a:p>
          </p:txBody>
        </p:sp>
        <p:sp>
          <p:nvSpPr>
            <p:cNvPr id="62570" name="Freeform 115"/>
            <p:cNvSpPr>
              <a:spLocks/>
            </p:cNvSpPr>
            <p:nvPr/>
          </p:nvSpPr>
          <p:spPr bwMode="auto">
            <a:xfrm>
              <a:off x="3457" y="2141"/>
              <a:ext cx="94" cy="973"/>
            </a:xfrm>
            <a:custGeom>
              <a:avLst/>
              <a:gdLst>
                <a:gd name="T0" fmla="*/ 0 w 320"/>
                <a:gd name="T1" fmla="*/ 7 h 3312"/>
                <a:gd name="T2" fmla="*/ 0 w 320"/>
                <a:gd name="T3" fmla="*/ 0 h 3312"/>
                <a:gd name="T4" fmla="*/ 0 w 320"/>
                <a:gd name="T5" fmla="*/ 0 h 3312"/>
                <a:gd name="T6" fmla="*/ 1 w 320"/>
                <a:gd name="T7" fmla="*/ 0 h 3312"/>
                <a:gd name="T8" fmla="*/ 1 w 320"/>
                <a:gd name="T9" fmla="*/ 0 h 3312"/>
                <a:gd name="T10" fmla="*/ 1 w 320"/>
                <a:gd name="T11" fmla="*/ 7 h 3312"/>
                <a:gd name="T12" fmla="*/ 1 w 320"/>
                <a:gd name="T13" fmla="*/ 7 h 3312"/>
                <a:gd name="T14" fmla="*/ 0 w 320"/>
                <a:gd name="T15" fmla="*/ 7 h 331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3312"/>
                <a:gd name="T26" fmla="*/ 320 w 320"/>
                <a:gd name="T27" fmla="*/ 3312 h 3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3312">
                  <a:moveTo>
                    <a:pt x="0" y="3312"/>
                  </a:moveTo>
                  <a:lnTo>
                    <a:pt x="0" y="0"/>
                  </a:lnTo>
                  <a:lnTo>
                    <a:pt x="320" y="0"/>
                  </a:lnTo>
                  <a:lnTo>
                    <a:pt x="320" y="3312"/>
                  </a:lnTo>
                  <a:lnTo>
                    <a:pt x="0" y="3312"/>
                  </a:lnTo>
                </a:path>
              </a:pathLst>
            </a:custGeom>
            <a:noFill/>
            <a:ln w="7938">
              <a:solidFill>
                <a:srgbClr val="0000F2"/>
              </a:solidFill>
              <a:round/>
              <a:headEnd/>
              <a:tailEnd/>
            </a:ln>
          </p:spPr>
          <p:txBody>
            <a:bodyPr/>
            <a:lstStyle/>
            <a:p>
              <a:endParaRPr lang="en-GB"/>
            </a:p>
          </p:txBody>
        </p:sp>
        <p:sp>
          <p:nvSpPr>
            <p:cNvPr id="62571" name="Freeform 116"/>
            <p:cNvSpPr>
              <a:spLocks/>
            </p:cNvSpPr>
            <p:nvPr/>
          </p:nvSpPr>
          <p:spPr bwMode="auto">
            <a:xfrm>
              <a:off x="3551" y="1887"/>
              <a:ext cx="94" cy="1227"/>
            </a:xfrm>
            <a:custGeom>
              <a:avLst/>
              <a:gdLst>
                <a:gd name="T0" fmla="*/ 0 w 320"/>
                <a:gd name="T1" fmla="*/ 9 h 4176"/>
                <a:gd name="T2" fmla="*/ 0 w 320"/>
                <a:gd name="T3" fmla="*/ 0 h 4176"/>
                <a:gd name="T4" fmla="*/ 0 w 320"/>
                <a:gd name="T5" fmla="*/ 0 h 4176"/>
                <a:gd name="T6" fmla="*/ 1 w 320"/>
                <a:gd name="T7" fmla="*/ 0 h 4176"/>
                <a:gd name="T8" fmla="*/ 1 w 320"/>
                <a:gd name="T9" fmla="*/ 0 h 4176"/>
                <a:gd name="T10" fmla="*/ 1 w 320"/>
                <a:gd name="T11" fmla="*/ 9 h 4176"/>
                <a:gd name="T12" fmla="*/ 1 w 320"/>
                <a:gd name="T13" fmla="*/ 9 h 4176"/>
                <a:gd name="T14" fmla="*/ 0 w 320"/>
                <a:gd name="T15" fmla="*/ 9 h 417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176"/>
                <a:gd name="T26" fmla="*/ 320 w 320"/>
                <a:gd name="T27" fmla="*/ 4176 h 4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176">
                  <a:moveTo>
                    <a:pt x="0" y="4176"/>
                  </a:moveTo>
                  <a:lnTo>
                    <a:pt x="0" y="0"/>
                  </a:lnTo>
                  <a:lnTo>
                    <a:pt x="320" y="0"/>
                  </a:lnTo>
                  <a:lnTo>
                    <a:pt x="320" y="4176"/>
                  </a:lnTo>
                  <a:lnTo>
                    <a:pt x="0" y="4176"/>
                  </a:lnTo>
                </a:path>
              </a:pathLst>
            </a:custGeom>
            <a:noFill/>
            <a:ln w="7938">
              <a:solidFill>
                <a:srgbClr val="0000F2"/>
              </a:solidFill>
              <a:round/>
              <a:headEnd/>
              <a:tailEnd/>
            </a:ln>
          </p:spPr>
          <p:txBody>
            <a:bodyPr/>
            <a:lstStyle/>
            <a:p>
              <a:endParaRPr lang="en-GB"/>
            </a:p>
          </p:txBody>
        </p:sp>
        <p:sp>
          <p:nvSpPr>
            <p:cNvPr id="62572" name="Freeform 117"/>
            <p:cNvSpPr>
              <a:spLocks/>
            </p:cNvSpPr>
            <p:nvPr/>
          </p:nvSpPr>
          <p:spPr bwMode="auto">
            <a:xfrm>
              <a:off x="3645" y="1760"/>
              <a:ext cx="94" cy="1354"/>
            </a:xfrm>
            <a:custGeom>
              <a:avLst/>
              <a:gdLst>
                <a:gd name="T0" fmla="*/ 0 w 320"/>
                <a:gd name="T1" fmla="*/ 10 h 4608"/>
                <a:gd name="T2" fmla="*/ 0 w 320"/>
                <a:gd name="T3" fmla="*/ 0 h 4608"/>
                <a:gd name="T4" fmla="*/ 0 w 320"/>
                <a:gd name="T5" fmla="*/ 0 h 4608"/>
                <a:gd name="T6" fmla="*/ 1 w 320"/>
                <a:gd name="T7" fmla="*/ 0 h 4608"/>
                <a:gd name="T8" fmla="*/ 1 w 320"/>
                <a:gd name="T9" fmla="*/ 0 h 4608"/>
                <a:gd name="T10" fmla="*/ 1 w 320"/>
                <a:gd name="T11" fmla="*/ 10 h 4608"/>
                <a:gd name="T12" fmla="*/ 1 w 320"/>
                <a:gd name="T13" fmla="*/ 10 h 4608"/>
                <a:gd name="T14" fmla="*/ 0 w 320"/>
                <a:gd name="T15" fmla="*/ 10 h 460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608"/>
                <a:gd name="T26" fmla="*/ 320 w 320"/>
                <a:gd name="T27" fmla="*/ 4608 h 46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608">
                  <a:moveTo>
                    <a:pt x="0" y="4608"/>
                  </a:moveTo>
                  <a:lnTo>
                    <a:pt x="0" y="0"/>
                  </a:lnTo>
                  <a:lnTo>
                    <a:pt x="320" y="0"/>
                  </a:lnTo>
                  <a:lnTo>
                    <a:pt x="320" y="4608"/>
                  </a:lnTo>
                  <a:lnTo>
                    <a:pt x="0" y="4608"/>
                  </a:lnTo>
                </a:path>
              </a:pathLst>
            </a:custGeom>
            <a:noFill/>
            <a:ln w="7938">
              <a:solidFill>
                <a:srgbClr val="0000F2"/>
              </a:solidFill>
              <a:round/>
              <a:headEnd/>
              <a:tailEnd/>
            </a:ln>
          </p:spPr>
          <p:txBody>
            <a:bodyPr/>
            <a:lstStyle/>
            <a:p>
              <a:endParaRPr lang="en-GB"/>
            </a:p>
          </p:txBody>
        </p:sp>
        <p:sp>
          <p:nvSpPr>
            <p:cNvPr id="62573" name="Freeform 118"/>
            <p:cNvSpPr>
              <a:spLocks/>
            </p:cNvSpPr>
            <p:nvPr/>
          </p:nvSpPr>
          <p:spPr bwMode="auto">
            <a:xfrm>
              <a:off x="3739" y="2141"/>
              <a:ext cx="94" cy="973"/>
            </a:xfrm>
            <a:custGeom>
              <a:avLst/>
              <a:gdLst>
                <a:gd name="T0" fmla="*/ 0 w 320"/>
                <a:gd name="T1" fmla="*/ 7 h 3312"/>
                <a:gd name="T2" fmla="*/ 0 w 320"/>
                <a:gd name="T3" fmla="*/ 0 h 3312"/>
                <a:gd name="T4" fmla="*/ 0 w 320"/>
                <a:gd name="T5" fmla="*/ 0 h 3312"/>
                <a:gd name="T6" fmla="*/ 1 w 320"/>
                <a:gd name="T7" fmla="*/ 0 h 3312"/>
                <a:gd name="T8" fmla="*/ 1 w 320"/>
                <a:gd name="T9" fmla="*/ 0 h 3312"/>
                <a:gd name="T10" fmla="*/ 1 w 320"/>
                <a:gd name="T11" fmla="*/ 7 h 3312"/>
                <a:gd name="T12" fmla="*/ 1 w 320"/>
                <a:gd name="T13" fmla="*/ 7 h 3312"/>
                <a:gd name="T14" fmla="*/ 0 w 320"/>
                <a:gd name="T15" fmla="*/ 7 h 331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3312"/>
                <a:gd name="T26" fmla="*/ 320 w 320"/>
                <a:gd name="T27" fmla="*/ 3312 h 3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3312">
                  <a:moveTo>
                    <a:pt x="0" y="3312"/>
                  </a:moveTo>
                  <a:lnTo>
                    <a:pt x="0" y="0"/>
                  </a:lnTo>
                  <a:lnTo>
                    <a:pt x="320" y="0"/>
                  </a:lnTo>
                  <a:lnTo>
                    <a:pt x="320" y="3312"/>
                  </a:lnTo>
                  <a:lnTo>
                    <a:pt x="0" y="3312"/>
                  </a:lnTo>
                </a:path>
              </a:pathLst>
            </a:custGeom>
            <a:noFill/>
            <a:ln w="7938">
              <a:solidFill>
                <a:srgbClr val="0000F2"/>
              </a:solidFill>
              <a:round/>
              <a:headEnd/>
              <a:tailEnd/>
            </a:ln>
          </p:spPr>
          <p:txBody>
            <a:bodyPr/>
            <a:lstStyle/>
            <a:p>
              <a:endParaRPr lang="en-GB"/>
            </a:p>
          </p:txBody>
        </p:sp>
        <p:sp>
          <p:nvSpPr>
            <p:cNvPr id="62574" name="Freeform 119"/>
            <p:cNvSpPr>
              <a:spLocks/>
            </p:cNvSpPr>
            <p:nvPr/>
          </p:nvSpPr>
          <p:spPr bwMode="auto">
            <a:xfrm>
              <a:off x="3833" y="2352"/>
              <a:ext cx="94" cy="762"/>
            </a:xfrm>
            <a:custGeom>
              <a:avLst/>
              <a:gdLst>
                <a:gd name="T0" fmla="*/ 0 w 320"/>
                <a:gd name="T1" fmla="*/ 6 h 2592"/>
                <a:gd name="T2" fmla="*/ 0 w 320"/>
                <a:gd name="T3" fmla="*/ 0 h 2592"/>
                <a:gd name="T4" fmla="*/ 0 w 320"/>
                <a:gd name="T5" fmla="*/ 0 h 2592"/>
                <a:gd name="T6" fmla="*/ 1 w 320"/>
                <a:gd name="T7" fmla="*/ 0 h 2592"/>
                <a:gd name="T8" fmla="*/ 1 w 320"/>
                <a:gd name="T9" fmla="*/ 0 h 2592"/>
                <a:gd name="T10" fmla="*/ 1 w 320"/>
                <a:gd name="T11" fmla="*/ 6 h 2592"/>
                <a:gd name="T12" fmla="*/ 1 w 320"/>
                <a:gd name="T13" fmla="*/ 6 h 2592"/>
                <a:gd name="T14" fmla="*/ 0 w 320"/>
                <a:gd name="T15" fmla="*/ 6 h 259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592"/>
                <a:gd name="T26" fmla="*/ 320 w 320"/>
                <a:gd name="T27" fmla="*/ 2592 h 25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592">
                  <a:moveTo>
                    <a:pt x="0" y="2592"/>
                  </a:moveTo>
                  <a:lnTo>
                    <a:pt x="0" y="0"/>
                  </a:lnTo>
                  <a:lnTo>
                    <a:pt x="320" y="0"/>
                  </a:lnTo>
                  <a:lnTo>
                    <a:pt x="320" y="2592"/>
                  </a:lnTo>
                  <a:lnTo>
                    <a:pt x="0" y="2592"/>
                  </a:lnTo>
                </a:path>
              </a:pathLst>
            </a:custGeom>
            <a:noFill/>
            <a:ln w="7938">
              <a:solidFill>
                <a:srgbClr val="0000F2"/>
              </a:solidFill>
              <a:round/>
              <a:headEnd/>
              <a:tailEnd/>
            </a:ln>
          </p:spPr>
          <p:txBody>
            <a:bodyPr/>
            <a:lstStyle/>
            <a:p>
              <a:endParaRPr lang="en-GB"/>
            </a:p>
          </p:txBody>
        </p:sp>
        <p:sp>
          <p:nvSpPr>
            <p:cNvPr id="62575" name="Freeform 120"/>
            <p:cNvSpPr>
              <a:spLocks/>
            </p:cNvSpPr>
            <p:nvPr/>
          </p:nvSpPr>
          <p:spPr bwMode="auto">
            <a:xfrm>
              <a:off x="3927" y="2606"/>
              <a:ext cx="95" cy="508"/>
            </a:xfrm>
            <a:custGeom>
              <a:avLst/>
              <a:gdLst>
                <a:gd name="T0" fmla="*/ 0 w 320"/>
                <a:gd name="T1" fmla="*/ 4 h 1728"/>
                <a:gd name="T2" fmla="*/ 0 w 320"/>
                <a:gd name="T3" fmla="*/ 0 h 1728"/>
                <a:gd name="T4" fmla="*/ 0 w 320"/>
                <a:gd name="T5" fmla="*/ 0 h 1728"/>
                <a:gd name="T6" fmla="*/ 1 w 320"/>
                <a:gd name="T7" fmla="*/ 0 h 1728"/>
                <a:gd name="T8" fmla="*/ 1 w 320"/>
                <a:gd name="T9" fmla="*/ 0 h 1728"/>
                <a:gd name="T10" fmla="*/ 1 w 320"/>
                <a:gd name="T11" fmla="*/ 4 h 1728"/>
                <a:gd name="T12" fmla="*/ 1 w 320"/>
                <a:gd name="T13" fmla="*/ 4 h 1728"/>
                <a:gd name="T14" fmla="*/ 0 w 320"/>
                <a:gd name="T15" fmla="*/ 4 h 172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728"/>
                <a:gd name="T26" fmla="*/ 320 w 320"/>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728">
                  <a:moveTo>
                    <a:pt x="0" y="1728"/>
                  </a:moveTo>
                  <a:lnTo>
                    <a:pt x="0" y="0"/>
                  </a:lnTo>
                  <a:lnTo>
                    <a:pt x="320" y="0"/>
                  </a:lnTo>
                  <a:lnTo>
                    <a:pt x="320" y="1728"/>
                  </a:lnTo>
                  <a:lnTo>
                    <a:pt x="0" y="1728"/>
                  </a:lnTo>
                </a:path>
              </a:pathLst>
            </a:custGeom>
            <a:noFill/>
            <a:ln w="7938">
              <a:solidFill>
                <a:srgbClr val="0000F2"/>
              </a:solidFill>
              <a:round/>
              <a:headEnd/>
              <a:tailEnd/>
            </a:ln>
          </p:spPr>
          <p:txBody>
            <a:bodyPr/>
            <a:lstStyle/>
            <a:p>
              <a:endParaRPr lang="en-GB"/>
            </a:p>
          </p:txBody>
        </p:sp>
        <p:sp>
          <p:nvSpPr>
            <p:cNvPr id="62576" name="Freeform 121"/>
            <p:cNvSpPr>
              <a:spLocks/>
            </p:cNvSpPr>
            <p:nvPr/>
          </p:nvSpPr>
          <p:spPr bwMode="auto">
            <a:xfrm>
              <a:off x="4022" y="2606"/>
              <a:ext cx="94" cy="508"/>
            </a:xfrm>
            <a:custGeom>
              <a:avLst/>
              <a:gdLst>
                <a:gd name="T0" fmla="*/ 0 w 320"/>
                <a:gd name="T1" fmla="*/ 4 h 1728"/>
                <a:gd name="T2" fmla="*/ 0 w 320"/>
                <a:gd name="T3" fmla="*/ 0 h 1728"/>
                <a:gd name="T4" fmla="*/ 0 w 320"/>
                <a:gd name="T5" fmla="*/ 0 h 1728"/>
                <a:gd name="T6" fmla="*/ 1 w 320"/>
                <a:gd name="T7" fmla="*/ 0 h 1728"/>
                <a:gd name="T8" fmla="*/ 1 w 320"/>
                <a:gd name="T9" fmla="*/ 0 h 1728"/>
                <a:gd name="T10" fmla="*/ 1 w 320"/>
                <a:gd name="T11" fmla="*/ 4 h 1728"/>
                <a:gd name="T12" fmla="*/ 1 w 320"/>
                <a:gd name="T13" fmla="*/ 4 h 1728"/>
                <a:gd name="T14" fmla="*/ 0 w 320"/>
                <a:gd name="T15" fmla="*/ 4 h 172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728"/>
                <a:gd name="T26" fmla="*/ 320 w 320"/>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728">
                  <a:moveTo>
                    <a:pt x="0" y="1728"/>
                  </a:moveTo>
                  <a:lnTo>
                    <a:pt x="0" y="0"/>
                  </a:lnTo>
                  <a:lnTo>
                    <a:pt x="320" y="0"/>
                  </a:lnTo>
                  <a:lnTo>
                    <a:pt x="320" y="1728"/>
                  </a:lnTo>
                  <a:lnTo>
                    <a:pt x="0" y="1728"/>
                  </a:lnTo>
                </a:path>
              </a:pathLst>
            </a:custGeom>
            <a:noFill/>
            <a:ln w="7938">
              <a:solidFill>
                <a:srgbClr val="0000F2"/>
              </a:solidFill>
              <a:round/>
              <a:headEnd/>
              <a:tailEnd/>
            </a:ln>
          </p:spPr>
          <p:txBody>
            <a:bodyPr/>
            <a:lstStyle/>
            <a:p>
              <a:endParaRPr lang="en-GB"/>
            </a:p>
          </p:txBody>
        </p:sp>
        <p:sp>
          <p:nvSpPr>
            <p:cNvPr id="62577" name="Freeform 122"/>
            <p:cNvSpPr>
              <a:spLocks/>
            </p:cNvSpPr>
            <p:nvPr/>
          </p:nvSpPr>
          <p:spPr bwMode="auto">
            <a:xfrm>
              <a:off x="4116" y="2987"/>
              <a:ext cx="94" cy="127"/>
            </a:xfrm>
            <a:custGeom>
              <a:avLst/>
              <a:gdLst>
                <a:gd name="T0" fmla="*/ 0 w 320"/>
                <a:gd name="T1" fmla="*/ 1 h 432"/>
                <a:gd name="T2" fmla="*/ 0 w 320"/>
                <a:gd name="T3" fmla="*/ 0 h 432"/>
                <a:gd name="T4" fmla="*/ 0 w 320"/>
                <a:gd name="T5" fmla="*/ 0 h 432"/>
                <a:gd name="T6" fmla="*/ 1 w 320"/>
                <a:gd name="T7" fmla="*/ 0 h 432"/>
                <a:gd name="T8" fmla="*/ 1 w 320"/>
                <a:gd name="T9" fmla="*/ 0 h 432"/>
                <a:gd name="T10" fmla="*/ 1 w 320"/>
                <a:gd name="T11" fmla="*/ 1 h 432"/>
                <a:gd name="T12" fmla="*/ 1 w 320"/>
                <a:gd name="T13" fmla="*/ 1 h 432"/>
                <a:gd name="T14" fmla="*/ 0 w 320"/>
                <a:gd name="T15" fmla="*/ 1 h 43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32"/>
                <a:gd name="T26" fmla="*/ 320 w 32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32">
                  <a:moveTo>
                    <a:pt x="0" y="432"/>
                  </a:moveTo>
                  <a:lnTo>
                    <a:pt x="0" y="0"/>
                  </a:lnTo>
                  <a:lnTo>
                    <a:pt x="320" y="0"/>
                  </a:lnTo>
                  <a:lnTo>
                    <a:pt x="320" y="432"/>
                  </a:lnTo>
                  <a:lnTo>
                    <a:pt x="0" y="432"/>
                  </a:lnTo>
                </a:path>
              </a:pathLst>
            </a:custGeom>
            <a:noFill/>
            <a:ln w="7938">
              <a:solidFill>
                <a:srgbClr val="0000F2"/>
              </a:solidFill>
              <a:round/>
              <a:headEnd/>
              <a:tailEnd/>
            </a:ln>
          </p:spPr>
          <p:txBody>
            <a:bodyPr/>
            <a:lstStyle/>
            <a:p>
              <a:endParaRPr lang="en-GB"/>
            </a:p>
          </p:txBody>
        </p:sp>
        <p:sp>
          <p:nvSpPr>
            <p:cNvPr id="62578" name="Freeform 123"/>
            <p:cNvSpPr>
              <a:spLocks/>
            </p:cNvSpPr>
            <p:nvPr/>
          </p:nvSpPr>
          <p:spPr bwMode="auto">
            <a:xfrm>
              <a:off x="4210" y="2818"/>
              <a:ext cx="94" cy="296"/>
            </a:xfrm>
            <a:custGeom>
              <a:avLst/>
              <a:gdLst>
                <a:gd name="T0" fmla="*/ 0 w 320"/>
                <a:gd name="T1" fmla="*/ 2 h 1008"/>
                <a:gd name="T2" fmla="*/ 0 w 320"/>
                <a:gd name="T3" fmla="*/ 0 h 1008"/>
                <a:gd name="T4" fmla="*/ 0 w 320"/>
                <a:gd name="T5" fmla="*/ 0 h 1008"/>
                <a:gd name="T6" fmla="*/ 1 w 320"/>
                <a:gd name="T7" fmla="*/ 0 h 1008"/>
                <a:gd name="T8" fmla="*/ 1 w 320"/>
                <a:gd name="T9" fmla="*/ 0 h 1008"/>
                <a:gd name="T10" fmla="*/ 1 w 320"/>
                <a:gd name="T11" fmla="*/ 2 h 1008"/>
                <a:gd name="T12" fmla="*/ 1 w 320"/>
                <a:gd name="T13" fmla="*/ 2 h 1008"/>
                <a:gd name="T14" fmla="*/ 0 w 320"/>
                <a:gd name="T15" fmla="*/ 2 h 100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008"/>
                <a:gd name="T26" fmla="*/ 320 w 320"/>
                <a:gd name="T27" fmla="*/ 1008 h 10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008">
                  <a:moveTo>
                    <a:pt x="0" y="1008"/>
                  </a:moveTo>
                  <a:lnTo>
                    <a:pt x="0" y="0"/>
                  </a:lnTo>
                  <a:lnTo>
                    <a:pt x="320" y="0"/>
                  </a:lnTo>
                  <a:lnTo>
                    <a:pt x="320" y="1008"/>
                  </a:lnTo>
                  <a:lnTo>
                    <a:pt x="0" y="1008"/>
                  </a:lnTo>
                </a:path>
              </a:pathLst>
            </a:custGeom>
            <a:noFill/>
            <a:ln w="7938">
              <a:solidFill>
                <a:srgbClr val="0000F2"/>
              </a:solidFill>
              <a:round/>
              <a:headEnd/>
              <a:tailEnd/>
            </a:ln>
          </p:spPr>
          <p:txBody>
            <a:bodyPr/>
            <a:lstStyle/>
            <a:p>
              <a:endParaRPr lang="en-GB"/>
            </a:p>
          </p:txBody>
        </p:sp>
        <p:sp>
          <p:nvSpPr>
            <p:cNvPr id="62579" name="Freeform 124"/>
            <p:cNvSpPr>
              <a:spLocks/>
            </p:cNvSpPr>
            <p:nvPr/>
          </p:nvSpPr>
          <p:spPr bwMode="auto">
            <a:xfrm>
              <a:off x="4304" y="2775"/>
              <a:ext cx="94" cy="339"/>
            </a:xfrm>
            <a:custGeom>
              <a:avLst/>
              <a:gdLst>
                <a:gd name="T0" fmla="*/ 0 w 320"/>
                <a:gd name="T1" fmla="*/ 3 h 1152"/>
                <a:gd name="T2" fmla="*/ 0 w 320"/>
                <a:gd name="T3" fmla="*/ 0 h 1152"/>
                <a:gd name="T4" fmla="*/ 0 w 320"/>
                <a:gd name="T5" fmla="*/ 0 h 1152"/>
                <a:gd name="T6" fmla="*/ 1 w 320"/>
                <a:gd name="T7" fmla="*/ 0 h 1152"/>
                <a:gd name="T8" fmla="*/ 1 w 320"/>
                <a:gd name="T9" fmla="*/ 0 h 1152"/>
                <a:gd name="T10" fmla="*/ 1 w 320"/>
                <a:gd name="T11" fmla="*/ 3 h 1152"/>
                <a:gd name="T12" fmla="*/ 1 w 320"/>
                <a:gd name="T13" fmla="*/ 3 h 1152"/>
                <a:gd name="T14" fmla="*/ 0 w 320"/>
                <a:gd name="T15" fmla="*/ 3 h 115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152"/>
                <a:gd name="T26" fmla="*/ 320 w 320"/>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152">
                  <a:moveTo>
                    <a:pt x="0" y="1152"/>
                  </a:moveTo>
                  <a:lnTo>
                    <a:pt x="0" y="0"/>
                  </a:lnTo>
                  <a:lnTo>
                    <a:pt x="320" y="0"/>
                  </a:lnTo>
                  <a:lnTo>
                    <a:pt x="320" y="1152"/>
                  </a:lnTo>
                  <a:lnTo>
                    <a:pt x="0" y="1152"/>
                  </a:lnTo>
                </a:path>
              </a:pathLst>
            </a:custGeom>
            <a:noFill/>
            <a:ln w="7938">
              <a:solidFill>
                <a:srgbClr val="0000F2"/>
              </a:solidFill>
              <a:round/>
              <a:headEnd/>
              <a:tailEnd/>
            </a:ln>
          </p:spPr>
          <p:txBody>
            <a:bodyPr/>
            <a:lstStyle/>
            <a:p>
              <a:endParaRPr lang="en-GB"/>
            </a:p>
          </p:txBody>
        </p:sp>
        <p:sp>
          <p:nvSpPr>
            <p:cNvPr id="62580" name="Freeform 125"/>
            <p:cNvSpPr>
              <a:spLocks/>
            </p:cNvSpPr>
            <p:nvPr/>
          </p:nvSpPr>
          <p:spPr bwMode="auto">
            <a:xfrm>
              <a:off x="4398" y="2860"/>
              <a:ext cx="94" cy="254"/>
            </a:xfrm>
            <a:custGeom>
              <a:avLst/>
              <a:gdLst>
                <a:gd name="T0" fmla="*/ 0 w 320"/>
                <a:gd name="T1" fmla="*/ 2 h 864"/>
                <a:gd name="T2" fmla="*/ 0 w 320"/>
                <a:gd name="T3" fmla="*/ 0 h 864"/>
                <a:gd name="T4" fmla="*/ 0 w 320"/>
                <a:gd name="T5" fmla="*/ 0 h 864"/>
                <a:gd name="T6" fmla="*/ 1 w 320"/>
                <a:gd name="T7" fmla="*/ 0 h 864"/>
                <a:gd name="T8" fmla="*/ 1 w 320"/>
                <a:gd name="T9" fmla="*/ 0 h 864"/>
                <a:gd name="T10" fmla="*/ 1 w 320"/>
                <a:gd name="T11" fmla="*/ 2 h 864"/>
                <a:gd name="T12" fmla="*/ 1 w 320"/>
                <a:gd name="T13" fmla="*/ 2 h 864"/>
                <a:gd name="T14" fmla="*/ 0 w 320"/>
                <a:gd name="T15" fmla="*/ 2 h 864"/>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864"/>
                <a:gd name="T26" fmla="*/ 320 w 320"/>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864">
                  <a:moveTo>
                    <a:pt x="0" y="864"/>
                  </a:moveTo>
                  <a:lnTo>
                    <a:pt x="0" y="0"/>
                  </a:lnTo>
                  <a:lnTo>
                    <a:pt x="320" y="0"/>
                  </a:lnTo>
                  <a:lnTo>
                    <a:pt x="320" y="864"/>
                  </a:lnTo>
                  <a:lnTo>
                    <a:pt x="0" y="864"/>
                  </a:lnTo>
                </a:path>
              </a:pathLst>
            </a:custGeom>
            <a:noFill/>
            <a:ln w="7938">
              <a:solidFill>
                <a:srgbClr val="0000F2"/>
              </a:solidFill>
              <a:round/>
              <a:headEnd/>
              <a:tailEnd/>
            </a:ln>
          </p:spPr>
          <p:txBody>
            <a:bodyPr/>
            <a:lstStyle/>
            <a:p>
              <a:endParaRPr lang="en-GB"/>
            </a:p>
          </p:txBody>
        </p:sp>
        <p:sp>
          <p:nvSpPr>
            <p:cNvPr id="62581" name="Freeform 126"/>
            <p:cNvSpPr>
              <a:spLocks/>
            </p:cNvSpPr>
            <p:nvPr/>
          </p:nvSpPr>
          <p:spPr bwMode="auto">
            <a:xfrm>
              <a:off x="4492" y="2945"/>
              <a:ext cx="94" cy="169"/>
            </a:xfrm>
            <a:custGeom>
              <a:avLst/>
              <a:gdLst>
                <a:gd name="T0" fmla="*/ 0 w 320"/>
                <a:gd name="T1" fmla="*/ 1 h 576"/>
                <a:gd name="T2" fmla="*/ 0 w 320"/>
                <a:gd name="T3" fmla="*/ 0 h 576"/>
                <a:gd name="T4" fmla="*/ 0 w 320"/>
                <a:gd name="T5" fmla="*/ 0 h 576"/>
                <a:gd name="T6" fmla="*/ 1 w 320"/>
                <a:gd name="T7" fmla="*/ 0 h 576"/>
                <a:gd name="T8" fmla="*/ 1 w 320"/>
                <a:gd name="T9" fmla="*/ 0 h 576"/>
                <a:gd name="T10" fmla="*/ 1 w 320"/>
                <a:gd name="T11" fmla="*/ 1 h 576"/>
                <a:gd name="T12" fmla="*/ 1 w 320"/>
                <a:gd name="T13" fmla="*/ 1 h 576"/>
                <a:gd name="T14" fmla="*/ 0 w 320"/>
                <a:gd name="T15" fmla="*/ 1 h 57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576"/>
                <a:gd name="T26" fmla="*/ 320 w 32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576">
                  <a:moveTo>
                    <a:pt x="0" y="576"/>
                  </a:moveTo>
                  <a:lnTo>
                    <a:pt x="0" y="0"/>
                  </a:lnTo>
                  <a:lnTo>
                    <a:pt x="320" y="0"/>
                  </a:lnTo>
                  <a:lnTo>
                    <a:pt x="320" y="576"/>
                  </a:lnTo>
                  <a:lnTo>
                    <a:pt x="0" y="576"/>
                  </a:lnTo>
                </a:path>
              </a:pathLst>
            </a:custGeom>
            <a:noFill/>
            <a:ln w="7938">
              <a:solidFill>
                <a:srgbClr val="0000F2"/>
              </a:solidFill>
              <a:round/>
              <a:headEnd/>
              <a:tailEnd/>
            </a:ln>
          </p:spPr>
          <p:txBody>
            <a:bodyPr/>
            <a:lstStyle/>
            <a:p>
              <a:endParaRPr lang="en-GB"/>
            </a:p>
          </p:txBody>
        </p:sp>
        <p:sp>
          <p:nvSpPr>
            <p:cNvPr id="62582" name="Freeform 127"/>
            <p:cNvSpPr>
              <a:spLocks/>
            </p:cNvSpPr>
            <p:nvPr/>
          </p:nvSpPr>
          <p:spPr bwMode="auto">
            <a:xfrm>
              <a:off x="4586" y="3029"/>
              <a:ext cx="94" cy="85"/>
            </a:xfrm>
            <a:custGeom>
              <a:avLst/>
              <a:gdLst>
                <a:gd name="T0" fmla="*/ 0 w 320"/>
                <a:gd name="T1" fmla="*/ 1 h 288"/>
                <a:gd name="T2" fmla="*/ 0 w 320"/>
                <a:gd name="T3" fmla="*/ 0 h 288"/>
                <a:gd name="T4" fmla="*/ 0 w 320"/>
                <a:gd name="T5" fmla="*/ 0 h 288"/>
                <a:gd name="T6" fmla="*/ 1 w 320"/>
                <a:gd name="T7" fmla="*/ 0 h 288"/>
                <a:gd name="T8" fmla="*/ 1 w 320"/>
                <a:gd name="T9" fmla="*/ 0 h 288"/>
                <a:gd name="T10" fmla="*/ 1 w 320"/>
                <a:gd name="T11" fmla="*/ 1 h 288"/>
                <a:gd name="T12" fmla="*/ 1 w 320"/>
                <a:gd name="T13" fmla="*/ 1 h 288"/>
                <a:gd name="T14" fmla="*/ 0 w 320"/>
                <a:gd name="T15" fmla="*/ 1 h 288"/>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288"/>
                <a:gd name="T26" fmla="*/ 320 w 320"/>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288">
                  <a:moveTo>
                    <a:pt x="0" y="288"/>
                  </a:moveTo>
                  <a:lnTo>
                    <a:pt x="0" y="0"/>
                  </a:lnTo>
                  <a:lnTo>
                    <a:pt x="320" y="0"/>
                  </a:lnTo>
                  <a:lnTo>
                    <a:pt x="320" y="288"/>
                  </a:lnTo>
                  <a:lnTo>
                    <a:pt x="0" y="288"/>
                  </a:lnTo>
                </a:path>
              </a:pathLst>
            </a:custGeom>
            <a:noFill/>
            <a:ln w="7938">
              <a:solidFill>
                <a:srgbClr val="0000F2"/>
              </a:solidFill>
              <a:round/>
              <a:headEnd/>
              <a:tailEnd/>
            </a:ln>
          </p:spPr>
          <p:txBody>
            <a:bodyPr/>
            <a:lstStyle/>
            <a:p>
              <a:endParaRPr lang="en-GB"/>
            </a:p>
          </p:txBody>
        </p:sp>
        <p:sp>
          <p:nvSpPr>
            <p:cNvPr id="62583" name="Freeform 128"/>
            <p:cNvSpPr>
              <a:spLocks/>
            </p:cNvSpPr>
            <p:nvPr/>
          </p:nvSpPr>
          <p:spPr bwMode="auto">
            <a:xfrm>
              <a:off x="4680" y="2987"/>
              <a:ext cx="94" cy="127"/>
            </a:xfrm>
            <a:custGeom>
              <a:avLst/>
              <a:gdLst>
                <a:gd name="T0" fmla="*/ 0 w 320"/>
                <a:gd name="T1" fmla="*/ 1 h 432"/>
                <a:gd name="T2" fmla="*/ 0 w 320"/>
                <a:gd name="T3" fmla="*/ 0 h 432"/>
                <a:gd name="T4" fmla="*/ 0 w 320"/>
                <a:gd name="T5" fmla="*/ 0 h 432"/>
                <a:gd name="T6" fmla="*/ 1 w 320"/>
                <a:gd name="T7" fmla="*/ 0 h 432"/>
                <a:gd name="T8" fmla="*/ 1 w 320"/>
                <a:gd name="T9" fmla="*/ 0 h 432"/>
                <a:gd name="T10" fmla="*/ 1 w 320"/>
                <a:gd name="T11" fmla="*/ 1 h 432"/>
                <a:gd name="T12" fmla="*/ 1 w 320"/>
                <a:gd name="T13" fmla="*/ 1 h 432"/>
                <a:gd name="T14" fmla="*/ 0 w 320"/>
                <a:gd name="T15" fmla="*/ 1 h 432"/>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432"/>
                <a:gd name="T26" fmla="*/ 320 w 32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432">
                  <a:moveTo>
                    <a:pt x="0" y="432"/>
                  </a:moveTo>
                  <a:lnTo>
                    <a:pt x="0" y="0"/>
                  </a:lnTo>
                  <a:lnTo>
                    <a:pt x="320" y="0"/>
                  </a:lnTo>
                  <a:lnTo>
                    <a:pt x="320" y="432"/>
                  </a:lnTo>
                  <a:lnTo>
                    <a:pt x="0" y="432"/>
                  </a:lnTo>
                </a:path>
              </a:pathLst>
            </a:custGeom>
            <a:noFill/>
            <a:ln w="7938">
              <a:solidFill>
                <a:srgbClr val="0000F2"/>
              </a:solidFill>
              <a:round/>
              <a:headEnd/>
              <a:tailEnd/>
            </a:ln>
          </p:spPr>
          <p:txBody>
            <a:bodyPr/>
            <a:lstStyle/>
            <a:p>
              <a:endParaRPr lang="en-GB"/>
            </a:p>
          </p:txBody>
        </p:sp>
        <p:sp>
          <p:nvSpPr>
            <p:cNvPr id="62584" name="Freeform 129"/>
            <p:cNvSpPr>
              <a:spLocks/>
            </p:cNvSpPr>
            <p:nvPr/>
          </p:nvSpPr>
          <p:spPr bwMode="auto">
            <a:xfrm>
              <a:off x="4774" y="3114"/>
              <a:ext cx="94" cy="1"/>
            </a:xfrm>
            <a:custGeom>
              <a:avLst/>
              <a:gdLst>
                <a:gd name="T0" fmla="*/ 0 w 320"/>
                <a:gd name="T1" fmla="*/ 0 h 1"/>
                <a:gd name="T2" fmla="*/ 0 w 320"/>
                <a:gd name="T3" fmla="*/ 0 h 1"/>
                <a:gd name="T4" fmla="*/ 0 w 320"/>
                <a:gd name="T5" fmla="*/ 0 h 1"/>
                <a:gd name="T6" fmla="*/ 1 w 320"/>
                <a:gd name="T7" fmla="*/ 0 h 1"/>
                <a:gd name="T8" fmla="*/ 1 w 320"/>
                <a:gd name="T9" fmla="*/ 0 h 1"/>
                <a:gd name="T10" fmla="*/ 1 w 320"/>
                <a:gd name="T11" fmla="*/ 0 h 1"/>
                <a:gd name="T12" fmla="*/ 1 w 320"/>
                <a:gd name="T13" fmla="*/ 0 h 1"/>
                <a:gd name="T14" fmla="*/ 0 w 3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
                <a:gd name="T26" fmla="*/ 320 w 3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
                  <a:moveTo>
                    <a:pt x="0" y="0"/>
                  </a:moveTo>
                  <a:lnTo>
                    <a:pt x="0" y="0"/>
                  </a:lnTo>
                  <a:lnTo>
                    <a:pt x="320" y="0"/>
                  </a:lnTo>
                  <a:lnTo>
                    <a:pt x="0" y="0"/>
                  </a:lnTo>
                </a:path>
              </a:pathLst>
            </a:custGeom>
            <a:noFill/>
            <a:ln w="7938">
              <a:solidFill>
                <a:srgbClr val="0000F2"/>
              </a:solidFill>
              <a:round/>
              <a:headEnd/>
              <a:tailEnd/>
            </a:ln>
          </p:spPr>
          <p:txBody>
            <a:bodyPr/>
            <a:lstStyle/>
            <a:p>
              <a:endParaRPr lang="en-GB"/>
            </a:p>
          </p:txBody>
        </p:sp>
        <p:sp>
          <p:nvSpPr>
            <p:cNvPr id="62585" name="Freeform 130"/>
            <p:cNvSpPr>
              <a:spLocks/>
            </p:cNvSpPr>
            <p:nvPr/>
          </p:nvSpPr>
          <p:spPr bwMode="auto">
            <a:xfrm>
              <a:off x="4868" y="3072"/>
              <a:ext cx="94" cy="42"/>
            </a:xfrm>
            <a:custGeom>
              <a:avLst/>
              <a:gdLst>
                <a:gd name="T0" fmla="*/ 0 w 320"/>
                <a:gd name="T1" fmla="*/ 0 h 144"/>
                <a:gd name="T2" fmla="*/ 0 w 320"/>
                <a:gd name="T3" fmla="*/ 0 h 144"/>
                <a:gd name="T4" fmla="*/ 0 w 320"/>
                <a:gd name="T5" fmla="*/ 0 h 144"/>
                <a:gd name="T6" fmla="*/ 1 w 320"/>
                <a:gd name="T7" fmla="*/ 0 h 144"/>
                <a:gd name="T8" fmla="*/ 1 w 320"/>
                <a:gd name="T9" fmla="*/ 0 h 144"/>
                <a:gd name="T10" fmla="*/ 1 w 320"/>
                <a:gd name="T11" fmla="*/ 0 h 144"/>
                <a:gd name="T12" fmla="*/ 1 w 320"/>
                <a:gd name="T13" fmla="*/ 0 h 144"/>
                <a:gd name="T14" fmla="*/ 0 w 32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44"/>
                <a:gd name="T26" fmla="*/ 320 w 32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44">
                  <a:moveTo>
                    <a:pt x="0" y="144"/>
                  </a:moveTo>
                  <a:lnTo>
                    <a:pt x="0" y="0"/>
                  </a:lnTo>
                  <a:lnTo>
                    <a:pt x="320" y="0"/>
                  </a:lnTo>
                  <a:lnTo>
                    <a:pt x="320" y="144"/>
                  </a:lnTo>
                  <a:lnTo>
                    <a:pt x="0" y="144"/>
                  </a:lnTo>
                </a:path>
              </a:pathLst>
            </a:custGeom>
            <a:noFill/>
            <a:ln w="7938">
              <a:solidFill>
                <a:srgbClr val="0000F2"/>
              </a:solidFill>
              <a:round/>
              <a:headEnd/>
              <a:tailEnd/>
            </a:ln>
          </p:spPr>
          <p:txBody>
            <a:bodyPr/>
            <a:lstStyle/>
            <a:p>
              <a:endParaRPr lang="en-GB"/>
            </a:p>
          </p:txBody>
        </p:sp>
        <p:sp>
          <p:nvSpPr>
            <p:cNvPr id="62586" name="Freeform 131"/>
            <p:cNvSpPr>
              <a:spLocks/>
            </p:cNvSpPr>
            <p:nvPr/>
          </p:nvSpPr>
          <p:spPr bwMode="auto">
            <a:xfrm>
              <a:off x="4962" y="3114"/>
              <a:ext cx="94" cy="1"/>
            </a:xfrm>
            <a:custGeom>
              <a:avLst/>
              <a:gdLst>
                <a:gd name="T0" fmla="*/ 0 w 320"/>
                <a:gd name="T1" fmla="*/ 0 h 1"/>
                <a:gd name="T2" fmla="*/ 0 w 320"/>
                <a:gd name="T3" fmla="*/ 0 h 1"/>
                <a:gd name="T4" fmla="*/ 0 w 320"/>
                <a:gd name="T5" fmla="*/ 0 h 1"/>
                <a:gd name="T6" fmla="*/ 1 w 320"/>
                <a:gd name="T7" fmla="*/ 0 h 1"/>
                <a:gd name="T8" fmla="*/ 1 w 320"/>
                <a:gd name="T9" fmla="*/ 0 h 1"/>
                <a:gd name="T10" fmla="*/ 1 w 320"/>
                <a:gd name="T11" fmla="*/ 0 h 1"/>
                <a:gd name="T12" fmla="*/ 1 w 320"/>
                <a:gd name="T13" fmla="*/ 0 h 1"/>
                <a:gd name="T14" fmla="*/ 0 w 3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
                <a:gd name="T26" fmla="*/ 320 w 3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
                  <a:moveTo>
                    <a:pt x="0" y="0"/>
                  </a:moveTo>
                  <a:lnTo>
                    <a:pt x="0" y="0"/>
                  </a:lnTo>
                  <a:lnTo>
                    <a:pt x="320" y="0"/>
                  </a:lnTo>
                  <a:lnTo>
                    <a:pt x="0" y="0"/>
                  </a:lnTo>
                </a:path>
              </a:pathLst>
            </a:custGeom>
            <a:noFill/>
            <a:ln w="7938">
              <a:solidFill>
                <a:srgbClr val="0000F2"/>
              </a:solidFill>
              <a:round/>
              <a:headEnd/>
              <a:tailEnd/>
            </a:ln>
          </p:spPr>
          <p:txBody>
            <a:bodyPr/>
            <a:lstStyle/>
            <a:p>
              <a:endParaRPr lang="en-GB"/>
            </a:p>
          </p:txBody>
        </p:sp>
        <p:sp>
          <p:nvSpPr>
            <p:cNvPr id="62587" name="Text Box 10"/>
            <p:cNvSpPr txBox="1">
              <a:spLocks noChangeArrowheads="1"/>
            </p:cNvSpPr>
            <p:nvPr/>
          </p:nvSpPr>
          <p:spPr bwMode="auto">
            <a:xfrm>
              <a:off x="1008" y="3292"/>
              <a:ext cx="1056" cy="212"/>
            </a:xfrm>
            <a:prstGeom prst="rect">
              <a:avLst/>
            </a:prstGeom>
            <a:solidFill>
              <a:schemeClr val="bg1"/>
            </a:solidFill>
            <a:ln w="9525">
              <a:noFill/>
              <a:miter lim="800000"/>
              <a:headEnd/>
              <a:tailEnd/>
            </a:ln>
          </p:spPr>
          <p:txBody>
            <a:bodyPr>
              <a:spAutoFit/>
            </a:bodyPr>
            <a:lstStyle/>
            <a:p>
              <a:pPr>
                <a:spcBef>
                  <a:spcPct val="50000"/>
                </a:spcBef>
              </a:pPr>
              <a:r>
                <a:rPr lang="en-US" sz="1600">
                  <a:latin typeface="Arial" charset="0"/>
                </a:rPr>
                <a:t>Growth (cm/yr)</a:t>
              </a:r>
            </a:p>
          </p:txBody>
        </p:sp>
        <p:sp>
          <p:nvSpPr>
            <p:cNvPr id="62588" name="Text Box 11"/>
            <p:cNvSpPr txBox="1">
              <a:spLocks noChangeArrowheads="1"/>
            </p:cNvSpPr>
            <p:nvPr/>
          </p:nvSpPr>
          <p:spPr bwMode="auto">
            <a:xfrm>
              <a:off x="3792" y="3292"/>
              <a:ext cx="1056" cy="212"/>
            </a:xfrm>
            <a:prstGeom prst="rect">
              <a:avLst/>
            </a:prstGeom>
            <a:solidFill>
              <a:schemeClr val="bg1"/>
            </a:solidFill>
            <a:ln w="9525">
              <a:noFill/>
              <a:miter lim="800000"/>
              <a:headEnd/>
              <a:tailEnd/>
            </a:ln>
          </p:spPr>
          <p:txBody>
            <a:bodyPr>
              <a:spAutoFit/>
            </a:bodyPr>
            <a:lstStyle/>
            <a:p>
              <a:pPr>
                <a:spcBef>
                  <a:spcPct val="50000"/>
                </a:spcBef>
              </a:pPr>
              <a:r>
                <a:rPr lang="en-US" sz="1600">
                  <a:latin typeface="Arial" charset="0"/>
                </a:rPr>
                <a:t>Growth (cm/yr)</a:t>
              </a:r>
            </a:p>
          </p:txBody>
        </p:sp>
        <p:sp>
          <p:nvSpPr>
            <p:cNvPr id="62589" name="Text Box 12"/>
            <p:cNvSpPr txBox="1">
              <a:spLocks noChangeArrowheads="1"/>
            </p:cNvSpPr>
            <p:nvPr/>
          </p:nvSpPr>
          <p:spPr bwMode="auto">
            <a:xfrm>
              <a:off x="3936" y="1632"/>
              <a:ext cx="864" cy="212"/>
            </a:xfrm>
            <a:prstGeom prst="rect">
              <a:avLst/>
            </a:prstGeom>
            <a:solidFill>
              <a:schemeClr val="bg1"/>
            </a:solidFill>
            <a:ln w="9525">
              <a:noFill/>
              <a:miter lim="800000"/>
              <a:headEnd/>
              <a:tailEnd/>
            </a:ln>
          </p:spPr>
          <p:txBody>
            <a:bodyPr>
              <a:spAutoFit/>
            </a:bodyPr>
            <a:lstStyle/>
            <a:p>
              <a:pPr>
                <a:spcBef>
                  <a:spcPct val="50000"/>
                </a:spcBef>
              </a:pPr>
              <a:r>
                <a:rPr lang="en-US" sz="1600">
                  <a:latin typeface="Arial" charset="0"/>
                </a:rPr>
                <a:t>Red cedar</a:t>
              </a:r>
            </a:p>
          </p:txBody>
        </p:sp>
        <p:sp>
          <p:nvSpPr>
            <p:cNvPr id="62590" name="Text Box 13"/>
            <p:cNvSpPr txBox="1">
              <a:spLocks noChangeArrowheads="1"/>
            </p:cNvSpPr>
            <p:nvPr/>
          </p:nvSpPr>
          <p:spPr bwMode="auto">
            <a:xfrm>
              <a:off x="1296" y="1584"/>
              <a:ext cx="1056" cy="212"/>
            </a:xfrm>
            <a:prstGeom prst="rect">
              <a:avLst/>
            </a:prstGeom>
            <a:solidFill>
              <a:schemeClr val="bg1"/>
            </a:solidFill>
            <a:ln w="9525">
              <a:noFill/>
              <a:miter lim="800000"/>
              <a:headEnd/>
              <a:tailEnd/>
            </a:ln>
          </p:spPr>
          <p:txBody>
            <a:bodyPr>
              <a:spAutoFit/>
            </a:bodyPr>
            <a:lstStyle/>
            <a:p>
              <a:pPr>
                <a:spcBef>
                  <a:spcPct val="50000"/>
                </a:spcBef>
              </a:pPr>
              <a:r>
                <a:rPr lang="en-US" sz="1600">
                  <a:latin typeface="Arial" charset="0"/>
                </a:rPr>
                <a:t>Hemlock</a:t>
              </a:r>
            </a:p>
          </p:txBody>
        </p:sp>
      </p:grpSp>
      <p:sp>
        <p:nvSpPr>
          <p:cNvPr id="62469" name="Rectangle 14"/>
          <p:cNvSpPr>
            <a:spLocks noChangeArrowheads="1"/>
          </p:cNvSpPr>
          <p:nvPr/>
        </p:nvSpPr>
        <p:spPr bwMode="auto">
          <a:xfrm>
            <a:off x="4648200" y="6292850"/>
            <a:ext cx="4413250" cy="641350"/>
          </a:xfrm>
          <a:prstGeom prst="rect">
            <a:avLst/>
          </a:prstGeom>
          <a:noFill/>
          <a:ln w="9525">
            <a:noFill/>
            <a:miter lim="800000"/>
            <a:headEnd/>
            <a:tailEnd/>
          </a:ln>
        </p:spPr>
        <p:txBody>
          <a:bodyPr wrap="none">
            <a:spAutoFit/>
          </a:bodyPr>
          <a:lstStyle/>
          <a:p>
            <a:r>
              <a:rPr lang="en-US" sz="1800">
                <a:solidFill>
                  <a:schemeClr val="tx2"/>
                </a:solidFill>
                <a:latin typeface="Arial" charset="0"/>
              </a:rPr>
              <a:t>(Data from Date Creek, British Columbia) </a:t>
            </a:r>
            <a:br>
              <a:rPr lang="en-US" sz="1800">
                <a:solidFill>
                  <a:schemeClr val="tx2"/>
                </a:solidFill>
                <a:latin typeface="Arial" charset="0"/>
              </a:rPr>
            </a:br>
            <a:endParaRPr lang="en-US" sz="1800">
              <a:solidFill>
                <a:schemeClr val="tx2"/>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724" name="Rectangle 2"/>
          <p:cNvSpPr>
            <a:spLocks noGrp="1" noChangeArrowheads="1"/>
          </p:cNvSpPr>
          <p:nvPr>
            <p:ph type="title"/>
          </p:nvPr>
        </p:nvSpPr>
        <p:spPr>
          <a:xfrm>
            <a:off x="304800" y="-76200"/>
            <a:ext cx="8686800" cy="914400"/>
          </a:xfrm>
        </p:spPr>
        <p:txBody>
          <a:bodyPr/>
          <a:lstStyle/>
          <a:p>
            <a:pPr eaLnBrk="1" hangingPunct="1"/>
            <a:r>
              <a:rPr lang="en-US" sz="3200" smtClean="0"/>
              <a:t>Exponential</a:t>
            </a:r>
          </a:p>
        </p:txBody>
      </p:sp>
      <p:graphicFrame>
        <p:nvGraphicFramePr>
          <p:cNvPr id="30722" name="Object 3"/>
          <p:cNvGraphicFramePr>
            <a:graphicFrameLocks noChangeAspect="1"/>
          </p:cNvGraphicFramePr>
          <p:nvPr>
            <p:extLst>
              <p:ext uri="{D42A27DB-BD31-4B8C-83A1-F6EECF244321}">
                <p14:modId xmlns:p14="http://schemas.microsoft.com/office/powerpoint/2010/main" val="1295784602"/>
              </p:ext>
            </p:extLst>
          </p:nvPr>
        </p:nvGraphicFramePr>
        <p:xfrm>
          <a:off x="468313" y="1825625"/>
          <a:ext cx="2579687" cy="3206750"/>
        </p:xfrm>
        <a:graphic>
          <a:graphicData uri="http://schemas.openxmlformats.org/presentationml/2006/ole">
            <mc:AlternateContent xmlns:mc="http://schemas.openxmlformats.org/markup-compatibility/2006">
              <mc:Choice xmlns:v="urn:schemas-microsoft-com:vml" Requires="v">
                <p:oleObj spid="_x0000_s30746" name="Equation" r:id="rId4" imgW="1041120" imgH="1295280" progId="Equation.3">
                  <p:embed/>
                </p:oleObj>
              </mc:Choice>
              <mc:Fallback>
                <p:oleObj name="Equation" r:id="rId4" imgW="1041120" imgH="1295280" progId="Equation.3">
                  <p:embed/>
                  <p:pic>
                    <p:nvPicPr>
                      <p:cNvPr id="0" name="Object 3"/>
                      <p:cNvPicPr>
                        <a:picLocks noChangeAspect="1" noChangeArrowheads="1"/>
                      </p:cNvPicPr>
                      <p:nvPr/>
                    </p:nvPicPr>
                    <p:blipFill>
                      <a:blip r:embed="rId5"/>
                      <a:srcRect/>
                      <a:stretch>
                        <a:fillRect/>
                      </a:stretch>
                    </p:blipFill>
                    <p:spPr bwMode="auto">
                      <a:xfrm>
                        <a:off x="468313" y="1825625"/>
                        <a:ext cx="2579687" cy="320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Rectangle 24"/>
          <p:cNvSpPr>
            <a:spLocks noChangeArrowheads="1"/>
          </p:cNvSpPr>
          <p:nvPr/>
        </p:nvSpPr>
        <p:spPr bwMode="auto">
          <a:xfrm>
            <a:off x="5502275" y="6124575"/>
            <a:ext cx="9334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Variable</a:t>
            </a:r>
            <a:endParaRPr lang="en-US">
              <a:latin typeface="Times New Roman" pitchFamily="18" charset="0"/>
            </a:endParaRPr>
          </a:p>
        </p:txBody>
      </p:sp>
      <p:sp>
        <p:nvSpPr>
          <p:cNvPr id="30726" name="Rectangle 44"/>
          <p:cNvSpPr>
            <a:spLocks noChangeArrowheads="1"/>
          </p:cNvSpPr>
          <p:nvPr/>
        </p:nvSpPr>
        <p:spPr bwMode="auto">
          <a:xfrm rot="-5400000">
            <a:off x="3090068" y="3663157"/>
            <a:ext cx="67786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Count</a:t>
            </a:r>
            <a:endParaRPr lang="en-US">
              <a:latin typeface="Times New Roman" pitchFamily="18" charset="0"/>
            </a:endParaRPr>
          </a:p>
        </p:txBody>
      </p:sp>
      <p:grpSp>
        <p:nvGrpSpPr>
          <p:cNvPr id="30727" name="Group 83"/>
          <p:cNvGrpSpPr>
            <a:grpSpLocks/>
          </p:cNvGrpSpPr>
          <p:nvPr/>
        </p:nvGrpSpPr>
        <p:grpSpPr bwMode="auto">
          <a:xfrm>
            <a:off x="3657600" y="1800225"/>
            <a:ext cx="4951413" cy="4348163"/>
            <a:chOff x="2409" y="1134"/>
            <a:chExt cx="3119" cy="2739"/>
          </a:xfrm>
        </p:grpSpPr>
        <p:sp>
          <p:nvSpPr>
            <p:cNvPr id="30728" name="Rectangle 5"/>
            <p:cNvSpPr>
              <a:spLocks noChangeArrowheads="1"/>
            </p:cNvSpPr>
            <p:nvPr/>
          </p:nvSpPr>
          <p:spPr bwMode="auto">
            <a:xfrm>
              <a:off x="4992" y="1584"/>
              <a:ext cx="240" cy="912"/>
            </a:xfrm>
            <a:prstGeom prst="rect">
              <a:avLst/>
            </a:prstGeom>
            <a:solidFill>
              <a:schemeClr val="bg1"/>
            </a:solidFill>
            <a:ln w="9525">
              <a:noFill/>
              <a:miter lim="800000"/>
              <a:headEnd/>
              <a:tailEnd/>
            </a:ln>
          </p:spPr>
          <p:txBody>
            <a:bodyPr wrap="none" anchor="ctr"/>
            <a:lstStyle/>
            <a:p>
              <a:endParaRPr lang="en-US"/>
            </a:p>
          </p:txBody>
        </p:sp>
        <p:sp>
          <p:nvSpPr>
            <p:cNvPr id="30729" name="Text Box 6"/>
            <p:cNvSpPr txBox="1">
              <a:spLocks noChangeArrowheads="1"/>
            </p:cNvSpPr>
            <p:nvPr/>
          </p:nvSpPr>
          <p:spPr bwMode="auto">
            <a:xfrm>
              <a:off x="3600" y="1728"/>
              <a:ext cx="240" cy="192"/>
            </a:xfrm>
            <a:prstGeom prst="rect">
              <a:avLst/>
            </a:prstGeom>
            <a:noFill/>
            <a:ln w="9525">
              <a:noFill/>
              <a:miter lim="800000"/>
              <a:headEnd/>
              <a:tailEnd/>
            </a:ln>
          </p:spPr>
          <p:txBody>
            <a:bodyPr>
              <a:spAutoFit/>
            </a:bodyPr>
            <a:lstStyle/>
            <a:p>
              <a:pPr>
                <a:spcBef>
                  <a:spcPct val="50000"/>
                </a:spcBef>
              </a:pPr>
              <a:endParaRPr lang="en-US" sz="1400">
                <a:latin typeface="Times New Roman" pitchFamily="18" charset="0"/>
              </a:endParaRPr>
            </a:p>
          </p:txBody>
        </p:sp>
        <p:sp>
          <p:nvSpPr>
            <p:cNvPr id="30730" name="Rectangle 7"/>
            <p:cNvSpPr>
              <a:spLocks noChangeArrowheads="1"/>
            </p:cNvSpPr>
            <p:nvPr/>
          </p:nvSpPr>
          <p:spPr bwMode="auto">
            <a:xfrm>
              <a:off x="4608" y="1536"/>
              <a:ext cx="720" cy="864"/>
            </a:xfrm>
            <a:prstGeom prst="rect">
              <a:avLst/>
            </a:prstGeom>
            <a:solidFill>
              <a:schemeClr val="bg1"/>
            </a:solidFill>
            <a:ln w="9525">
              <a:noFill/>
              <a:miter lim="800000"/>
              <a:headEnd/>
              <a:tailEnd/>
            </a:ln>
          </p:spPr>
          <p:txBody>
            <a:bodyPr wrap="none" anchor="ctr"/>
            <a:lstStyle/>
            <a:p>
              <a:endParaRPr lang="en-US"/>
            </a:p>
          </p:txBody>
        </p:sp>
        <p:sp>
          <p:nvSpPr>
            <p:cNvPr id="30731" name="Line 9"/>
            <p:cNvSpPr>
              <a:spLocks noChangeShapeType="1"/>
            </p:cNvSpPr>
            <p:nvPr/>
          </p:nvSpPr>
          <p:spPr bwMode="auto">
            <a:xfrm>
              <a:off x="2604" y="3639"/>
              <a:ext cx="2424" cy="1"/>
            </a:xfrm>
            <a:prstGeom prst="line">
              <a:avLst/>
            </a:prstGeom>
            <a:noFill/>
            <a:ln w="4763">
              <a:solidFill>
                <a:srgbClr val="000000"/>
              </a:solidFill>
              <a:round/>
              <a:headEnd/>
              <a:tailEnd/>
            </a:ln>
          </p:spPr>
          <p:txBody>
            <a:bodyPr/>
            <a:lstStyle/>
            <a:p>
              <a:endParaRPr lang="en-GB"/>
            </a:p>
          </p:txBody>
        </p:sp>
        <p:sp>
          <p:nvSpPr>
            <p:cNvPr id="30732" name="Line 10"/>
            <p:cNvSpPr>
              <a:spLocks noChangeShapeType="1"/>
            </p:cNvSpPr>
            <p:nvPr/>
          </p:nvSpPr>
          <p:spPr bwMode="auto">
            <a:xfrm>
              <a:off x="2604" y="3566"/>
              <a:ext cx="1" cy="73"/>
            </a:xfrm>
            <a:prstGeom prst="line">
              <a:avLst/>
            </a:prstGeom>
            <a:noFill/>
            <a:ln w="4763">
              <a:solidFill>
                <a:srgbClr val="000000"/>
              </a:solidFill>
              <a:round/>
              <a:headEnd/>
              <a:tailEnd/>
            </a:ln>
          </p:spPr>
          <p:txBody>
            <a:bodyPr/>
            <a:lstStyle/>
            <a:p>
              <a:endParaRPr lang="en-GB"/>
            </a:p>
          </p:txBody>
        </p:sp>
        <p:sp>
          <p:nvSpPr>
            <p:cNvPr id="30733" name="Rectangle 11"/>
            <p:cNvSpPr>
              <a:spLocks noChangeArrowheads="1"/>
            </p:cNvSpPr>
            <p:nvPr/>
          </p:nvSpPr>
          <p:spPr bwMode="auto">
            <a:xfrm>
              <a:off x="2564"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a:t>
              </a:r>
              <a:endParaRPr lang="en-US">
                <a:latin typeface="Times New Roman" pitchFamily="18" charset="0"/>
              </a:endParaRPr>
            </a:p>
          </p:txBody>
        </p:sp>
        <p:sp>
          <p:nvSpPr>
            <p:cNvPr id="30734" name="Line 12"/>
            <p:cNvSpPr>
              <a:spLocks noChangeShapeType="1"/>
            </p:cNvSpPr>
            <p:nvPr/>
          </p:nvSpPr>
          <p:spPr bwMode="auto">
            <a:xfrm>
              <a:off x="3008" y="3566"/>
              <a:ext cx="1" cy="73"/>
            </a:xfrm>
            <a:prstGeom prst="line">
              <a:avLst/>
            </a:prstGeom>
            <a:noFill/>
            <a:ln w="4763">
              <a:solidFill>
                <a:srgbClr val="000000"/>
              </a:solidFill>
              <a:round/>
              <a:headEnd/>
              <a:tailEnd/>
            </a:ln>
          </p:spPr>
          <p:txBody>
            <a:bodyPr/>
            <a:lstStyle/>
            <a:p>
              <a:endParaRPr lang="en-GB"/>
            </a:p>
          </p:txBody>
        </p:sp>
        <p:sp>
          <p:nvSpPr>
            <p:cNvPr id="30735" name="Rectangle 13"/>
            <p:cNvSpPr>
              <a:spLocks noChangeArrowheads="1"/>
            </p:cNvSpPr>
            <p:nvPr/>
          </p:nvSpPr>
          <p:spPr bwMode="auto">
            <a:xfrm>
              <a:off x="2968"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a:t>
              </a:r>
              <a:endParaRPr lang="en-US">
                <a:latin typeface="Times New Roman" pitchFamily="18" charset="0"/>
              </a:endParaRPr>
            </a:p>
          </p:txBody>
        </p:sp>
        <p:sp>
          <p:nvSpPr>
            <p:cNvPr id="30736" name="Line 14"/>
            <p:cNvSpPr>
              <a:spLocks noChangeShapeType="1"/>
            </p:cNvSpPr>
            <p:nvPr/>
          </p:nvSpPr>
          <p:spPr bwMode="auto">
            <a:xfrm>
              <a:off x="3412" y="3566"/>
              <a:ext cx="1" cy="73"/>
            </a:xfrm>
            <a:prstGeom prst="line">
              <a:avLst/>
            </a:prstGeom>
            <a:noFill/>
            <a:ln w="4763">
              <a:solidFill>
                <a:srgbClr val="000000"/>
              </a:solidFill>
              <a:round/>
              <a:headEnd/>
              <a:tailEnd/>
            </a:ln>
          </p:spPr>
          <p:txBody>
            <a:bodyPr/>
            <a:lstStyle/>
            <a:p>
              <a:endParaRPr lang="en-GB"/>
            </a:p>
          </p:txBody>
        </p:sp>
        <p:sp>
          <p:nvSpPr>
            <p:cNvPr id="30737" name="Rectangle 15"/>
            <p:cNvSpPr>
              <a:spLocks noChangeArrowheads="1"/>
            </p:cNvSpPr>
            <p:nvPr/>
          </p:nvSpPr>
          <p:spPr bwMode="auto">
            <a:xfrm>
              <a:off x="3372"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a:t>
              </a:r>
              <a:endParaRPr lang="en-US">
                <a:latin typeface="Times New Roman" pitchFamily="18" charset="0"/>
              </a:endParaRPr>
            </a:p>
          </p:txBody>
        </p:sp>
        <p:sp>
          <p:nvSpPr>
            <p:cNvPr id="30738" name="Line 16"/>
            <p:cNvSpPr>
              <a:spLocks noChangeShapeType="1"/>
            </p:cNvSpPr>
            <p:nvPr/>
          </p:nvSpPr>
          <p:spPr bwMode="auto">
            <a:xfrm>
              <a:off x="3816" y="3566"/>
              <a:ext cx="1" cy="73"/>
            </a:xfrm>
            <a:prstGeom prst="line">
              <a:avLst/>
            </a:prstGeom>
            <a:noFill/>
            <a:ln w="4763">
              <a:solidFill>
                <a:srgbClr val="000000"/>
              </a:solidFill>
              <a:round/>
              <a:headEnd/>
              <a:tailEnd/>
            </a:ln>
          </p:spPr>
          <p:txBody>
            <a:bodyPr/>
            <a:lstStyle/>
            <a:p>
              <a:endParaRPr lang="en-GB"/>
            </a:p>
          </p:txBody>
        </p:sp>
        <p:sp>
          <p:nvSpPr>
            <p:cNvPr id="30739" name="Rectangle 17"/>
            <p:cNvSpPr>
              <a:spLocks noChangeArrowheads="1"/>
            </p:cNvSpPr>
            <p:nvPr/>
          </p:nvSpPr>
          <p:spPr bwMode="auto">
            <a:xfrm>
              <a:off x="3776"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3</a:t>
              </a:r>
              <a:endParaRPr lang="en-US">
                <a:latin typeface="Times New Roman" pitchFamily="18" charset="0"/>
              </a:endParaRPr>
            </a:p>
          </p:txBody>
        </p:sp>
        <p:sp>
          <p:nvSpPr>
            <p:cNvPr id="30740" name="Line 18"/>
            <p:cNvSpPr>
              <a:spLocks noChangeShapeType="1"/>
            </p:cNvSpPr>
            <p:nvPr/>
          </p:nvSpPr>
          <p:spPr bwMode="auto">
            <a:xfrm>
              <a:off x="4220" y="3566"/>
              <a:ext cx="1" cy="73"/>
            </a:xfrm>
            <a:prstGeom prst="line">
              <a:avLst/>
            </a:prstGeom>
            <a:noFill/>
            <a:ln w="4763">
              <a:solidFill>
                <a:srgbClr val="000000"/>
              </a:solidFill>
              <a:round/>
              <a:headEnd/>
              <a:tailEnd/>
            </a:ln>
          </p:spPr>
          <p:txBody>
            <a:bodyPr/>
            <a:lstStyle/>
            <a:p>
              <a:endParaRPr lang="en-GB"/>
            </a:p>
          </p:txBody>
        </p:sp>
        <p:sp>
          <p:nvSpPr>
            <p:cNvPr id="30741" name="Rectangle 19"/>
            <p:cNvSpPr>
              <a:spLocks noChangeArrowheads="1"/>
            </p:cNvSpPr>
            <p:nvPr/>
          </p:nvSpPr>
          <p:spPr bwMode="auto">
            <a:xfrm>
              <a:off x="4180"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4</a:t>
              </a:r>
              <a:endParaRPr lang="en-US">
                <a:latin typeface="Times New Roman" pitchFamily="18" charset="0"/>
              </a:endParaRPr>
            </a:p>
          </p:txBody>
        </p:sp>
        <p:sp>
          <p:nvSpPr>
            <p:cNvPr id="30742" name="Line 20"/>
            <p:cNvSpPr>
              <a:spLocks noChangeShapeType="1"/>
            </p:cNvSpPr>
            <p:nvPr/>
          </p:nvSpPr>
          <p:spPr bwMode="auto">
            <a:xfrm>
              <a:off x="4624" y="3566"/>
              <a:ext cx="1" cy="73"/>
            </a:xfrm>
            <a:prstGeom prst="line">
              <a:avLst/>
            </a:prstGeom>
            <a:noFill/>
            <a:ln w="4763">
              <a:solidFill>
                <a:srgbClr val="000000"/>
              </a:solidFill>
              <a:round/>
              <a:headEnd/>
              <a:tailEnd/>
            </a:ln>
          </p:spPr>
          <p:txBody>
            <a:bodyPr/>
            <a:lstStyle/>
            <a:p>
              <a:endParaRPr lang="en-GB"/>
            </a:p>
          </p:txBody>
        </p:sp>
        <p:sp>
          <p:nvSpPr>
            <p:cNvPr id="30743" name="Rectangle 21"/>
            <p:cNvSpPr>
              <a:spLocks noChangeArrowheads="1"/>
            </p:cNvSpPr>
            <p:nvPr/>
          </p:nvSpPr>
          <p:spPr bwMode="auto">
            <a:xfrm>
              <a:off x="4584"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5</a:t>
              </a:r>
              <a:endParaRPr lang="en-US">
                <a:latin typeface="Times New Roman" pitchFamily="18" charset="0"/>
              </a:endParaRPr>
            </a:p>
          </p:txBody>
        </p:sp>
        <p:sp>
          <p:nvSpPr>
            <p:cNvPr id="30744" name="Line 22"/>
            <p:cNvSpPr>
              <a:spLocks noChangeShapeType="1"/>
            </p:cNvSpPr>
            <p:nvPr/>
          </p:nvSpPr>
          <p:spPr bwMode="auto">
            <a:xfrm>
              <a:off x="5028" y="3566"/>
              <a:ext cx="1" cy="73"/>
            </a:xfrm>
            <a:prstGeom prst="line">
              <a:avLst/>
            </a:prstGeom>
            <a:noFill/>
            <a:ln w="4763">
              <a:solidFill>
                <a:srgbClr val="000000"/>
              </a:solidFill>
              <a:round/>
              <a:headEnd/>
              <a:tailEnd/>
            </a:ln>
          </p:spPr>
          <p:txBody>
            <a:bodyPr/>
            <a:lstStyle/>
            <a:p>
              <a:endParaRPr lang="en-GB"/>
            </a:p>
          </p:txBody>
        </p:sp>
        <p:sp>
          <p:nvSpPr>
            <p:cNvPr id="30745" name="Rectangle 23"/>
            <p:cNvSpPr>
              <a:spLocks noChangeArrowheads="1"/>
            </p:cNvSpPr>
            <p:nvPr/>
          </p:nvSpPr>
          <p:spPr bwMode="auto">
            <a:xfrm>
              <a:off x="4988" y="3681"/>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6</a:t>
              </a:r>
              <a:endParaRPr lang="en-US">
                <a:latin typeface="Times New Roman" pitchFamily="18" charset="0"/>
              </a:endParaRPr>
            </a:p>
          </p:txBody>
        </p:sp>
        <p:sp>
          <p:nvSpPr>
            <p:cNvPr id="30746" name="Line 25"/>
            <p:cNvSpPr>
              <a:spLocks noChangeShapeType="1"/>
            </p:cNvSpPr>
            <p:nvPr/>
          </p:nvSpPr>
          <p:spPr bwMode="auto">
            <a:xfrm flipV="1">
              <a:off x="2604" y="1215"/>
              <a:ext cx="1" cy="2424"/>
            </a:xfrm>
            <a:prstGeom prst="line">
              <a:avLst/>
            </a:prstGeom>
            <a:noFill/>
            <a:ln w="4763">
              <a:solidFill>
                <a:srgbClr val="000000"/>
              </a:solidFill>
              <a:round/>
              <a:headEnd/>
              <a:tailEnd/>
            </a:ln>
          </p:spPr>
          <p:txBody>
            <a:bodyPr/>
            <a:lstStyle/>
            <a:p>
              <a:endParaRPr lang="en-GB"/>
            </a:p>
          </p:txBody>
        </p:sp>
        <p:sp>
          <p:nvSpPr>
            <p:cNvPr id="30747" name="Line 26"/>
            <p:cNvSpPr>
              <a:spLocks noChangeShapeType="1"/>
            </p:cNvSpPr>
            <p:nvPr/>
          </p:nvSpPr>
          <p:spPr bwMode="auto">
            <a:xfrm flipH="1">
              <a:off x="2604" y="3639"/>
              <a:ext cx="73" cy="1"/>
            </a:xfrm>
            <a:prstGeom prst="line">
              <a:avLst/>
            </a:prstGeom>
            <a:noFill/>
            <a:ln w="4763">
              <a:solidFill>
                <a:srgbClr val="000000"/>
              </a:solidFill>
              <a:round/>
              <a:headEnd/>
              <a:tailEnd/>
            </a:ln>
          </p:spPr>
          <p:txBody>
            <a:bodyPr/>
            <a:lstStyle/>
            <a:p>
              <a:endParaRPr lang="en-GB"/>
            </a:p>
          </p:txBody>
        </p:sp>
        <p:sp>
          <p:nvSpPr>
            <p:cNvPr id="30748" name="Rectangle 27"/>
            <p:cNvSpPr>
              <a:spLocks noChangeArrowheads="1"/>
            </p:cNvSpPr>
            <p:nvPr/>
          </p:nvSpPr>
          <p:spPr bwMode="auto">
            <a:xfrm>
              <a:off x="2490" y="3558"/>
              <a:ext cx="89"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a:t>
              </a:r>
              <a:endParaRPr lang="en-US">
                <a:latin typeface="Times New Roman" pitchFamily="18" charset="0"/>
              </a:endParaRPr>
            </a:p>
          </p:txBody>
        </p:sp>
        <p:sp>
          <p:nvSpPr>
            <p:cNvPr id="30749" name="Line 28"/>
            <p:cNvSpPr>
              <a:spLocks noChangeShapeType="1"/>
            </p:cNvSpPr>
            <p:nvPr/>
          </p:nvSpPr>
          <p:spPr bwMode="auto">
            <a:xfrm flipH="1">
              <a:off x="2604" y="3336"/>
              <a:ext cx="73" cy="1"/>
            </a:xfrm>
            <a:prstGeom prst="line">
              <a:avLst/>
            </a:prstGeom>
            <a:noFill/>
            <a:ln w="4763">
              <a:solidFill>
                <a:srgbClr val="000000"/>
              </a:solidFill>
              <a:round/>
              <a:headEnd/>
              <a:tailEnd/>
            </a:ln>
          </p:spPr>
          <p:txBody>
            <a:bodyPr/>
            <a:lstStyle/>
            <a:p>
              <a:endParaRPr lang="en-GB"/>
            </a:p>
          </p:txBody>
        </p:sp>
        <p:sp>
          <p:nvSpPr>
            <p:cNvPr id="30750" name="Rectangle 29"/>
            <p:cNvSpPr>
              <a:spLocks noChangeArrowheads="1"/>
            </p:cNvSpPr>
            <p:nvPr/>
          </p:nvSpPr>
          <p:spPr bwMode="auto">
            <a:xfrm>
              <a:off x="2409" y="3255"/>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10</a:t>
              </a:r>
              <a:endParaRPr lang="en-US">
                <a:latin typeface="Times New Roman" pitchFamily="18" charset="0"/>
              </a:endParaRPr>
            </a:p>
          </p:txBody>
        </p:sp>
        <p:sp>
          <p:nvSpPr>
            <p:cNvPr id="30751" name="Line 30"/>
            <p:cNvSpPr>
              <a:spLocks noChangeShapeType="1"/>
            </p:cNvSpPr>
            <p:nvPr/>
          </p:nvSpPr>
          <p:spPr bwMode="auto">
            <a:xfrm flipH="1">
              <a:off x="2604" y="3033"/>
              <a:ext cx="73" cy="1"/>
            </a:xfrm>
            <a:prstGeom prst="line">
              <a:avLst/>
            </a:prstGeom>
            <a:noFill/>
            <a:ln w="4763">
              <a:solidFill>
                <a:srgbClr val="000000"/>
              </a:solidFill>
              <a:round/>
              <a:headEnd/>
              <a:tailEnd/>
            </a:ln>
          </p:spPr>
          <p:txBody>
            <a:bodyPr/>
            <a:lstStyle/>
            <a:p>
              <a:endParaRPr lang="en-GB"/>
            </a:p>
          </p:txBody>
        </p:sp>
        <p:sp>
          <p:nvSpPr>
            <p:cNvPr id="30752" name="Rectangle 31"/>
            <p:cNvSpPr>
              <a:spLocks noChangeArrowheads="1"/>
            </p:cNvSpPr>
            <p:nvPr/>
          </p:nvSpPr>
          <p:spPr bwMode="auto">
            <a:xfrm>
              <a:off x="2409" y="2952"/>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20</a:t>
              </a:r>
              <a:endParaRPr lang="en-US">
                <a:latin typeface="Times New Roman" pitchFamily="18" charset="0"/>
              </a:endParaRPr>
            </a:p>
          </p:txBody>
        </p:sp>
        <p:sp>
          <p:nvSpPr>
            <p:cNvPr id="30753" name="Line 32"/>
            <p:cNvSpPr>
              <a:spLocks noChangeShapeType="1"/>
            </p:cNvSpPr>
            <p:nvPr/>
          </p:nvSpPr>
          <p:spPr bwMode="auto">
            <a:xfrm flipH="1">
              <a:off x="2604" y="2730"/>
              <a:ext cx="73" cy="1"/>
            </a:xfrm>
            <a:prstGeom prst="line">
              <a:avLst/>
            </a:prstGeom>
            <a:noFill/>
            <a:ln w="4763">
              <a:solidFill>
                <a:srgbClr val="000000"/>
              </a:solidFill>
              <a:round/>
              <a:headEnd/>
              <a:tailEnd/>
            </a:ln>
          </p:spPr>
          <p:txBody>
            <a:bodyPr/>
            <a:lstStyle/>
            <a:p>
              <a:endParaRPr lang="en-GB"/>
            </a:p>
          </p:txBody>
        </p:sp>
        <p:sp>
          <p:nvSpPr>
            <p:cNvPr id="30754" name="Rectangle 33"/>
            <p:cNvSpPr>
              <a:spLocks noChangeArrowheads="1"/>
            </p:cNvSpPr>
            <p:nvPr/>
          </p:nvSpPr>
          <p:spPr bwMode="auto">
            <a:xfrm>
              <a:off x="2409" y="2649"/>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30</a:t>
              </a:r>
              <a:endParaRPr lang="en-US">
                <a:latin typeface="Times New Roman" pitchFamily="18" charset="0"/>
              </a:endParaRPr>
            </a:p>
          </p:txBody>
        </p:sp>
        <p:sp>
          <p:nvSpPr>
            <p:cNvPr id="30755" name="Line 34"/>
            <p:cNvSpPr>
              <a:spLocks noChangeShapeType="1"/>
            </p:cNvSpPr>
            <p:nvPr/>
          </p:nvSpPr>
          <p:spPr bwMode="auto">
            <a:xfrm flipH="1">
              <a:off x="2604" y="2427"/>
              <a:ext cx="73" cy="1"/>
            </a:xfrm>
            <a:prstGeom prst="line">
              <a:avLst/>
            </a:prstGeom>
            <a:noFill/>
            <a:ln w="4763">
              <a:solidFill>
                <a:srgbClr val="000000"/>
              </a:solidFill>
              <a:round/>
              <a:headEnd/>
              <a:tailEnd/>
            </a:ln>
          </p:spPr>
          <p:txBody>
            <a:bodyPr/>
            <a:lstStyle/>
            <a:p>
              <a:endParaRPr lang="en-GB"/>
            </a:p>
          </p:txBody>
        </p:sp>
        <p:sp>
          <p:nvSpPr>
            <p:cNvPr id="30756" name="Rectangle 35"/>
            <p:cNvSpPr>
              <a:spLocks noChangeArrowheads="1"/>
            </p:cNvSpPr>
            <p:nvPr/>
          </p:nvSpPr>
          <p:spPr bwMode="auto">
            <a:xfrm>
              <a:off x="2409" y="2346"/>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40</a:t>
              </a:r>
              <a:endParaRPr lang="en-US">
                <a:latin typeface="Times New Roman" pitchFamily="18" charset="0"/>
              </a:endParaRPr>
            </a:p>
          </p:txBody>
        </p:sp>
        <p:sp>
          <p:nvSpPr>
            <p:cNvPr id="30757" name="Line 36"/>
            <p:cNvSpPr>
              <a:spLocks noChangeShapeType="1"/>
            </p:cNvSpPr>
            <p:nvPr/>
          </p:nvSpPr>
          <p:spPr bwMode="auto">
            <a:xfrm flipH="1">
              <a:off x="2604" y="2124"/>
              <a:ext cx="73" cy="1"/>
            </a:xfrm>
            <a:prstGeom prst="line">
              <a:avLst/>
            </a:prstGeom>
            <a:noFill/>
            <a:ln w="4763">
              <a:solidFill>
                <a:srgbClr val="000000"/>
              </a:solidFill>
              <a:round/>
              <a:headEnd/>
              <a:tailEnd/>
            </a:ln>
          </p:spPr>
          <p:txBody>
            <a:bodyPr/>
            <a:lstStyle/>
            <a:p>
              <a:endParaRPr lang="en-GB"/>
            </a:p>
          </p:txBody>
        </p:sp>
        <p:sp>
          <p:nvSpPr>
            <p:cNvPr id="30758" name="Rectangle 37"/>
            <p:cNvSpPr>
              <a:spLocks noChangeArrowheads="1"/>
            </p:cNvSpPr>
            <p:nvPr/>
          </p:nvSpPr>
          <p:spPr bwMode="auto">
            <a:xfrm>
              <a:off x="2409" y="2043"/>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50</a:t>
              </a:r>
              <a:endParaRPr lang="en-US">
                <a:latin typeface="Times New Roman" pitchFamily="18" charset="0"/>
              </a:endParaRPr>
            </a:p>
          </p:txBody>
        </p:sp>
        <p:sp>
          <p:nvSpPr>
            <p:cNvPr id="30759" name="Line 38"/>
            <p:cNvSpPr>
              <a:spLocks noChangeShapeType="1"/>
            </p:cNvSpPr>
            <p:nvPr/>
          </p:nvSpPr>
          <p:spPr bwMode="auto">
            <a:xfrm flipH="1">
              <a:off x="2604" y="1821"/>
              <a:ext cx="73" cy="1"/>
            </a:xfrm>
            <a:prstGeom prst="line">
              <a:avLst/>
            </a:prstGeom>
            <a:noFill/>
            <a:ln w="4763">
              <a:solidFill>
                <a:srgbClr val="000000"/>
              </a:solidFill>
              <a:round/>
              <a:headEnd/>
              <a:tailEnd/>
            </a:ln>
          </p:spPr>
          <p:txBody>
            <a:bodyPr/>
            <a:lstStyle/>
            <a:p>
              <a:endParaRPr lang="en-GB"/>
            </a:p>
          </p:txBody>
        </p:sp>
        <p:sp>
          <p:nvSpPr>
            <p:cNvPr id="30760" name="Rectangle 39"/>
            <p:cNvSpPr>
              <a:spLocks noChangeArrowheads="1"/>
            </p:cNvSpPr>
            <p:nvPr/>
          </p:nvSpPr>
          <p:spPr bwMode="auto">
            <a:xfrm>
              <a:off x="2409" y="1740"/>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60</a:t>
              </a:r>
              <a:endParaRPr lang="en-US">
                <a:latin typeface="Times New Roman" pitchFamily="18" charset="0"/>
              </a:endParaRPr>
            </a:p>
          </p:txBody>
        </p:sp>
        <p:sp>
          <p:nvSpPr>
            <p:cNvPr id="30761" name="Line 40"/>
            <p:cNvSpPr>
              <a:spLocks noChangeShapeType="1"/>
            </p:cNvSpPr>
            <p:nvPr/>
          </p:nvSpPr>
          <p:spPr bwMode="auto">
            <a:xfrm flipH="1">
              <a:off x="2604" y="1518"/>
              <a:ext cx="73" cy="1"/>
            </a:xfrm>
            <a:prstGeom prst="line">
              <a:avLst/>
            </a:prstGeom>
            <a:noFill/>
            <a:ln w="4763">
              <a:solidFill>
                <a:srgbClr val="000000"/>
              </a:solidFill>
              <a:round/>
              <a:headEnd/>
              <a:tailEnd/>
            </a:ln>
          </p:spPr>
          <p:txBody>
            <a:bodyPr/>
            <a:lstStyle/>
            <a:p>
              <a:endParaRPr lang="en-GB"/>
            </a:p>
          </p:txBody>
        </p:sp>
        <p:sp>
          <p:nvSpPr>
            <p:cNvPr id="30762" name="Rectangle 41"/>
            <p:cNvSpPr>
              <a:spLocks noChangeArrowheads="1"/>
            </p:cNvSpPr>
            <p:nvPr/>
          </p:nvSpPr>
          <p:spPr bwMode="auto">
            <a:xfrm>
              <a:off x="2409" y="1437"/>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70</a:t>
              </a:r>
              <a:endParaRPr lang="en-US">
                <a:latin typeface="Times New Roman" pitchFamily="18" charset="0"/>
              </a:endParaRPr>
            </a:p>
          </p:txBody>
        </p:sp>
        <p:sp>
          <p:nvSpPr>
            <p:cNvPr id="30763" name="Line 42"/>
            <p:cNvSpPr>
              <a:spLocks noChangeShapeType="1"/>
            </p:cNvSpPr>
            <p:nvPr/>
          </p:nvSpPr>
          <p:spPr bwMode="auto">
            <a:xfrm flipH="1">
              <a:off x="2604" y="1215"/>
              <a:ext cx="73" cy="1"/>
            </a:xfrm>
            <a:prstGeom prst="line">
              <a:avLst/>
            </a:prstGeom>
            <a:noFill/>
            <a:ln w="4763">
              <a:solidFill>
                <a:srgbClr val="000000"/>
              </a:solidFill>
              <a:round/>
              <a:headEnd/>
              <a:tailEnd/>
            </a:ln>
          </p:spPr>
          <p:txBody>
            <a:bodyPr/>
            <a:lstStyle/>
            <a:p>
              <a:endParaRPr lang="en-GB"/>
            </a:p>
          </p:txBody>
        </p:sp>
        <p:sp>
          <p:nvSpPr>
            <p:cNvPr id="30764" name="Rectangle 43"/>
            <p:cNvSpPr>
              <a:spLocks noChangeArrowheads="1"/>
            </p:cNvSpPr>
            <p:nvPr/>
          </p:nvSpPr>
          <p:spPr bwMode="auto">
            <a:xfrm>
              <a:off x="2409" y="1134"/>
              <a:ext cx="178"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80</a:t>
              </a:r>
              <a:endParaRPr lang="en-US">
                <a:latin typeface="Times New Roman" pitchFamily="18" charset="0"/>
              </a:endParaRPr>
            </a:p>
          </p:txBody>
        </p:sp>
        <p:sp>
          <p:nvSpPr>
            <p:cNvPr id="30765" name="Line 45"/>
            <p:cNvSpPr>
              <a:spLocks noChangeShapeType="1"/>
            </p:cNvSpPr>
            <p:nvPr/>
          </p:nvSpPr>
          <p:spPr bwMode="auto">
            <a:xfrm flipV="1">
              <a:off x="5028" y="1215"/>
              <a:ext cx="1" cy="2424"/>
            </a:xfrm>
            <a:prstGeom prst="line">
              <a:avLst/>
            </a:prstGeom>
            <a:noFill/>
            <a:ln w="4763">
              <a:solidFill>
                <a:srgbClr val="000000"/>
              </a:solidFill>
              <a:round/>
              <a:headEnd/>
              <a:tailEnd/>
            </a:ln>
          </p:spPr>
          <p:txBody>
            <a:bodyPr/>
            <a:lstStyle/>
            <a:p>
              <a:endParaRPr lang="en-GB"/>
            </a:p>
          </p:txBody>
        </p:sp>
        <p:sp>
          <p:nvSpPr>
            <p:cNvPr id="30766" name="Line 46"/>
            <p:cNvSpPr>
              <a:spLocks noChangeShapeType="1"/>
            </p:cNvSpPr>
            <p:nvPr/>
          </p:nvSpPr>
          <p:spPr bwMode="auto">
            <a:xfrm>
              <a:off x="4955" y="3639"/>
              <a:ext cx="73" cy="1"/>
            </a:xfrm>
            <a:prstGeom prst="line">
              <a:avLst/>
            </a:prstGeom>
            <a:noFill/>
            <a:ln w="4763">
              <a:solidFill>
                <a:srgbClr val="000000"/>
              </a:solidFill>
              <a:round/>
              <a:headEnd/>
              <a:tailEnd/>
            </a:ln>
          </p:spPr>
          <p:txBody>
            <a:bodyPr/>
            <a:lstStyle/>
            <a:p>
              <a:endParaRPr lang="en-GB"/>
            </a:p>
          </p:txBody>
        </p:sp>
        <p:sp>
          <p:nvSpPr>
            <p:cNvPr id="30767" name="Rectangle 47"/>
            <p:cNvSpPr>
              <a:spLocks noChangeArrowheads="1"/>
            </p:cNvSpPr>
            <p:nvPr/>
          </p:nvSpPr>
          <p:spPr bwMode="auto">
            <a:xfrm>
              <a:off x="5061" y="3558"/>
              <a:ext cx="222"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0.0</a:t>
              </a:r>
              <a:endParaRPr lang="en-US">
                <a:latin typeface="Times New Roman" pitchFamily="18" charset="0"/>
              </a:endParaRPr>
            </a:p>
          </p:txBody>
        </p:sp>
        <p:sp>
          <p:nvSpPr>
            <p:cNvPr id="30768" name="Line 48"/>
            <p:cNvSpPr>
              <a:spLocks noChangeShapeType="1"/>
            </p:cNvSpPr>
            <p:nvPr/>
          </p:nvSpPr>
          <p:spPr bwMode="auto">
            <a:xfrm>
              <a:off x="4955" y="3033"/>
              <a:ext cx="73" cy="1"/>
            </a:xfrm>
            <a:prstGeom prst="line">
              <a:avLst/>
            </a:prstGeom>
            <a:noFill/>
            <a:ln w="4763">
              <a:solidFill>
                <a:srgbClr val="000000"/>
              </a:solidFill>
              <a:round/>
              <a:headEnd/>
              <a:tailEnd/>
            </a:ln>
          </p:spPr>
          <p:txBody>
            <a:bodyPr/>
            <a:lstStyle/>
            <a:p>
              <a:endParaRPr lang="en-GB"/>
            </a:p>
          </p:txBody>
        </p:sp>
        <p:sp>
          <p:nvSpPr>
            <p:cNvPr id="30769" name="Rectangle 49"/>
            <p:cNvSpPr>
              <a:spLocks noChangeArrowheads="1"/>
            </p:cNvSpPr>
            <p:nvPr/>
          </p:nvSpPr>
          <p:spPr bwMode="auto">
            <a:xfrm>
              <a:off x="5061" y="2952"/>
              <a:ext cx="222"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0.1</a:t>
              </a:r>
              <a:endParaRPr lang="en-US">
                <a:latin typeface="Times New Roman" pitchFamily="18" charset="0"/>
              </a:endParaRPr>
            </a:p>
          </p:txBody>
        </p:sp>
        <p:sp>
          <p:nvSpPr>
            <p:cNvPr id="30770" name="Line 50"/>
            <p:cNvSpPr>
              <a:spLocks noChangeShapeType="1"/>
            </p:cNvSpPr>
            <p:nvPr/>
          </p:nvSpPr>
          <p:spPr bwMode="auto">
            <a:xfrm>
              <a:off x="4955" y="2427"/>
              <a:ext cx="73" cy="1"/>
            </a:xfrm>
            <a:prstGeom prst="line">
              <a:avLst/>
            </a:prstGeom>
            <a:noFill/>
            <a:ln w="4763">
              <a:solidFill>
                <a:srgbClr val="000000"/>
              </a:solidFill>
              <a:round/>
              <a:headEnd/>
              <a:tailEnd/>
            </a:ln>
          </p:spPr>
          <p:txBody>
            <a:bodyPr/>
            <a:lstStyle/>
            <a:p>
              <a:endParaRPr lang="en-GB"/>
            </a:p>
          </p:txBody>
        </p:sp>
        <p:sp>
          <p:nvSpPr>
            <p:cNvPr id="30771" name="Rectangle 51"/>
            <p:cNvSpPr>
              <a:spLocks noChangeArrowheads="1"/>
            </p:cNvSpPr>
            <p:nvPr/>
          </p:nvSpPr>
          <p:spPr bwMode="auto">
            <a:xfrm>
              <a:off x="5061" y="2346"/>
              <a:ext cx="222"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0.2</a:t>
              </a:r>
              <a:endParaRPr lang="en-US">
                <a:latin typeface="Times New Roman" pitchFamily="18" charset="0"/>
              </a:endParaRPr>
            </a:p>
          </p:txBody>
        </p:sp>
        <p:sp>
          <p:nvSpPr>
            <p:cNvPr id="30772" name="Line 52"/>
            <p:cNvSpPr>
              <a:spLocks noChangeShapeType="1"/>
            </p:cNvSpPr>
            <p:nvPr/>
          </p:nvSpPr>
          <p:spPr bwMode="auto">
            <a:xfrm>
              <a:off x="4955" y="1821"/>
              <a:ext cx="73" cy="1"/>
            </a:xfrm>
            <a:prstGeom prst="line">
              <a:avLst/>
            </a:prstGeom>
            <a:noFill/>
            <a:ln w="4763">
              <a:solidFill>
                <a:srgbClr val="000000"/>
              </a:solidFill>
              <a:round/>
              <a:headEnd/>
              <a:tailEnd/>
            </a:ln>
          </p:spPr>
          <p:txBody>
            <a:bodyPr/>
            <a:lstStyle/>
            <a:p>
              <a:endParaRPr lang="en-GB"/>
            </a:p>
          </p:txBody>
        </p:sp>
        <p:sp>
          <p:nvSpPr>
            <p:cNvPr id="30773" name="Rectangle 53"/>
            <p:cNvSpPr>
              <a:spLocks noChangeArrowheads="1"/>
            </p:cNvSpPr>
            <p:nvPr/>
          </p:nvSpPr>
          <p:spPr bwMode="auto">
            <a:xfrm>
              <a:off x="5061" y="1740"/>
              <a:ext cx="222"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0.3</a:t>
              </a:r>
              <a:endParaRPr lang="en-US">
                <a:latin typeface="Times New Roman" pitchFamily="18" charset="0"/>
              </a:endParaRPr>
            </a:p>
          </p:txBody>
        </p:sp>
        <p:sp>
          <p:nvSpPr>
            <p:cNvPr id="30774" name="Line 54"/>
            <p:cNvSpPr>
              <a:spLocks noChangeShapeType="1"/>
            </p:cNvSpPr>
            <p:nvPr/>
          </p:nvSpPr>
          <p:spPr bwMode="auto">
            <a:xfrm>
              <a:off x="4955" y="1215"/>
              <a:ext cx="73" cy="1"/>
            </a:xfrm>
            <a:prstGeom prst="line">
              <a:avLst/>
            </a:prstGeom>
            <a:noFill/>
            <a:ln w="4763">
              <a:solidFill>
                <a:srgbClr val="000000"/>
              </a:solidFill>
              <a:round/>
              <a:headEnd/>
              <a:tailEnd/>
            </a:ln>
          </p:spPr>
          <p:txBody>
            <a:bodyPr/>
            <a:lstStyle/>
            <a:p>
              <a:endParaRPr lang="en-GB"/>
            </a:p>
          </p:txBody>
        </p:sp>
        <p:sp>
          <p:nvSpPr>
            <p:cNvPr id="30775" name="Rectangle 55"/>
            <p:cNvSpPr>
              <a:spLocks noChangeArrowheads="1"/>
            </p:cNvSpPr>
            <p:nvPr/>
          </p:nvSpPr>
          <p:spPr bwMode="auto">
            <a:xfrm>
              <a:off x="5061" y="1134"/>
              <a:ext cx="222"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0.4</a:t>
              </a:r>
              <a:endParaRPr lang="en-US">
                <a:latin typeface="Times New Roman" pitchFamily="18" charset="0"/>
              </a:endParaRPr>
            </a:p>
          </p:txBody>
        </p:sp>
        <p:sp>
          <p:nvSpPr>
            <p:cNvPr id="30776" name="Rectangle 56"/>
            <p:cNvSpPr>
              <a:spLocks noChangeArrowheads="1"/>
            </p:cNvSpPr>
            <p:nvPr/>
          </p:nvSpPr>
          <p:spPr bwMode="auto">
            <a:xfrm rot="5400000">
              <a:off x="4779" y="2391"/>
              <a:ext cx="1306"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Proportion per Bar</a:t>
              </a:r>
              <a:endParaRPr lang="en-US">
                <a:latin typeface="Times New Roman" pitchFamily="18" charset="0"/>
              </a:endParaRPr>
            </a:p>
          </p:txBody>
        </p:sp>
        <p:sp>
          <p:nvSpPr>
            <p:cNvPr id="30777" name="Line 57"/>
            <p:cNvSpPr>
              <a:spLocks noChangeShapeType="1"/>
            </p:cNvSpPr>
            <p:nvPr/>
          </p:nvSpPr>
          <p:spPr bwMode="auto">
            <a:xfrm>
              <a:off x="2604" y="1215"/>
              <a:ext cx="2424" cy="1"/>
            </a:xfrm>
            <a:prstGeom prst="line">
              <a:avLst/>
            </a:prstGeom>
            <a:noFill/>
            <a:ln w="4763">
              <a:solidFill>
                <a:srgbClr val="000000"/>
              </a:solidFill>
              <a:round/>
              <a:headEnd/>
              <a:tailEnd/>
            </a:ln>
          </p:spPr>
          <p:txBody>
            <a:bodyPr/>
            <a:lstStyle/>
            <a:p>
              <a:endParaRPr lang="en-GB"/>
            </a:p>
          </p:txBody>
        </p:sp>
        <p:sp>
          <p:nvSpPr>
            <p:cNvPr id="30778" name="Line 58"/>
            <p:cNvSpPr>
              <a:spLocks noChangeShapeType="1"/>
            </p:cNvSpPr>
            <p:nvPr/>
          </p:nvSpPr>
          <p:spPr bwMode="auto">
            <a:xfrm flipV="1">
              <a:off x="2604" y="1215"/>
              <a:ext cx="1" cy="73"/>
            </a:xfrm>
            <a:prstGeom prst="line">
              <a:avLst/>
            </a:prstGeom>
            <a:noFill/>
            <a:ln w="4763">
              <a:solidFill>
                <a:srgbClr val="000000"/>
              </a:solidFill>
              <a:round/>
              <a:headEnd/>
              <a:tailEnd/>
            </a:ln>
          </p:spPr>
          <p:txBody>
            <a:bodyPr/>
            <a:lstStyle/>
            <a:p>
              <a:endParaRPr lang="en-GB"/>
            </a:p>
          </p:txBody>
        </p:sp>
        <p:sp>
          <p:nvSpPr>
            <p:cNvPr id="30779" name="Line 59"/>
            <p:cNvSpPr>
              <a:spLocks noChangeShapeType="1"/>
            </p:cNvSpPr>
            <p:nvPr/>
          </p:nvSpPr>
          <p:spPr bwMode="auto">
            <a:xfrm flipV="1">
              <a:off x="3008" y="1215"/>
              <a:ext cx="1" cy="73"/>
            </a:xfrm>
            <a:prstGeom prst="line">
              <a:avLst/>
            </a:prstGeom>
            <a:noFill/>
            <a:ln w="4763">
              <a:solidFill>
                <a:srgbClr val="000000"/>
              </a:solidFill>
              <a:round/>
              <a:headEnd/>
              <a:tailEnd/>
            </a:ln>
          </p:spPr>
          <p:txBody>
            <a:bodyPr/>
            <a:lstStyle/>
            <a:p>
              <a:endParaRPr lang="en-GB"/>
            </a:p>
          </p:txBody>
        </p:sp>
        <p:sp>
          <p:nvSpPr>
            <p:cNvPr id="30780" name="Line 60"/>
            <p:cNvSpPr>
              <a:spLocks noChangeShapeType="1"/>
            </p:cNvSpPr>
            <p:nvPr/>
          </p:nvSpPr>
          <p:spPr bwMode="auto">
            <a:xfrm flipV="1">
              <a:off x="3412" y="1215"/>
              <a:ext cx="1" cy="73"/>
            </a:xfrm>
            <a:prstGeom prst="line">
              <a:avLst/>
            </a:prstGeom>
            <a:noFill/>
            <a:ln w="4763">
              <a:solidFill>
                <a:srgbClr val="000000"/>
              </a:solidFill>
              <a:round/>
              <a:headEnd/>
              <a:tailEnd/>
            </a:ln>
          </p:spPr>
          <p:txBody>
            <a:bodyPr/>
            <a:lstStyle/>
            <a:p>
              <a:endParaRPr lang="en-GB"/>
            </a:p>
          </p:txBody>
        </p:sp>
        <p:sp>
          <p:nvSpPr>
            <p:cNvPr id="30781" name="Line 61"/>
            <p:cNvSpPr>
              <a:spLocks noChangeShapeType="1"/>
            </p:cNvSpPr>
            <p:nvPr/>
          </p:nvSpPr>
          <p:spPr bwMode="auto">
            <a:xfrm flipV="1">
              <a:off x="3816" y="1215"/>
              <a:ext cx="1" cy="73"/>
            </a:xfrm>
            <a:prstGeom prst="line">
              <a:avLst/>
            </a:prstGeom>
            <a:noFill/>
            <a:ln w="4763">
              <a:solidFill>
                <a:srgbClr val="000000"/>
              </a:solidFill>
              <a:round/>
              <a:headEnd/>
              <a:tailEnd/>
            </a:ln>
          </p:spPr>
          <p:txBody>
            <a:bodyPr/>
            <a:lstStyle/>
            <a:p>
              <a:endParaRPr lang="en-GB"/>
            </a:p>
          </p:txBody>
        </p:sp>
        <p:sp>
          <p:nvSpPr>
            <p:cNvPr id="30782" name="Line 62"/>
            <p:cNvSpPr>
              <a:spLocks noChangeShapeType="1"/>
            </p:cNvSpPr>
            <p:nvPr/>
          </p:nvSpPr>
          <p:spPr bwMode="auto">
            <a:xfrm flipV="1">
              <a:off x="4220" y="1215"/>
              <a:ext cx="1" cy="73"/>
            </a:xfrm>
            <a:prstGeom prst="line">
              <a:avLst/>
            </a:prstGeom>
            <a:noFill/>
            <a:ln w="4763">
              <a:solidFill>
                <a:srgbClr val="000000"/>
              </a:solidFill>
              <a:round/>
              <a:headEnd/>
              <a:tailEnd/>
            </a:ln>
          </p:spPr>
          <p:txBody>
            <a:bodyPr/>
            <a:lstStyle/>
            <a:p>
              <a:endParaRPr lang="en-GB"/>
            </a:p>
          </p:txBody>
        </p:sp>
        <p:sp>
          <p:nvSpPr>
            <p:cNvPr id="30783" name="Line 63"/>
            <p:cNvSpPr>
              <a:spLocks noChangeShapeType="1"/>
            </p:cNvSpPr>
            <p:nvPr/>
          </p:nvSpPr>
          <p:spPr bwMode="auto">
            <a:xfrm flipV="1">
              <a:off x="4624" y="1215"/>
              <a:ext cx="1" cy="73"/>
            </a:xfrm>
            <a:prstGeom prst="line">
              <a:avLst/>
            </a:prstGeom>
            <a:noFill/>
            <a:ln w="4763">
              <a:solidFill>
                <a:srgbClr val="000000"/>
              </a:solidFill>
              <a:round/>
              <a:headEnd/>
              <a:tailEnd/>
            </a:ln>
          </p:spPr>
          <p:txBody>
            <a:bodyPr/>
            <a:lstStyle/>
            <a:p>
              <a:endParaRPr lang="en-GB"/>
            </a:p>
          </p:txBody>
        </p:sp>
        <p:sp>
          <p:nvSpPr>
            <p:cNvPr id="30784" name="Line 64"/>
            <p:cNvSpPr>
              <a:spLocks noChangeShapeType="1"/>
            </p:cNvSpPr>
            <p:nvPr/>
          </p:nvSpPr>
          <p:spPr bwMode="auto">
            <a:xfrm flipV="1">
              <a:off x="5028" y="1215"/>
              <a:ext cx="1" cy="73"/>
            </a:xfrm>
            <a:prstGeom prst="line">
              <a:avLst/>
            </a:prstGeom>
            <a:noFill/>
            <a:ln w="4763">
              <a:solidFill>
                <a:srgbClr val="000000"/>
              </a:solidFill>
              <a:round/>
              <a:headEnd/>
              <a:tailEnd/>
            </a:ln>
          </p:spPr>
          <p:txBody>
            <a:bodyPr/>
            <a:lstStyle/>
            <a:p>
              <a:endParaRPr lang="en-GB"/>
            </a:p>
          </p:txBody>
        </p:sp>
        <p:sp>
          <p:nvSpPr>
            <p:cNvPr id="30785" name="Freeform 65"/>
            <p:cNvSpPr>
              <a:spLocks/>
            </p:cNvSpPr>
            <p:nvPr/>
          </p:nvSpPr>
          <p:spPr bwMode="auto">
            <a:xfrm>
              <a:off x="2604" y="1730"/>
              <a:ext cx="134" cy="1909"/>
            </a:xfrm>
            <a:custGeom>
              <a:avLst/>
              <a:gdLst>
                <a:gd name="T0" fmla="*/ 0 w 639"/>
                <a:gd name="T1" fmla="*/ 4 h 9072"/>
                <a:gd name="T2" fmla="*/ 0 w 639"/>
                <a:gd name="T3" fmla="*/ 0 h 9072"/>
                <a:gd name="T4" fmla="*/ 0 w 639"/>
                <a:gd name="T5" fmla="*/ 0 h 9072"/>
                <a:gd name="T6" fmla="*/ 0 w 639"/>
                <a:gd name="T7" fmla="*/ 0 h 9072"/>
                <a:gd name="T8" fmla="*/ 0 w 639"/>
                <a:gd name="T9" fmla="*/ 0 h 9072"/>
                <a:gd name="T10" fmla="*/ 0 w 639"/>
                <a:gd name="T11" fmla="*/ 4 h 9072"/>
                <a:gd name="T12" fmla="*/ 0 w 639"/>
                <a:gd name="T13" fmla="*/ 4 h 9072"/>
                <a:gd name="T14" fmla="*/ 0 w 639"/>
                <a:gd name="T15" fmla="*/ 4 h 9072"/>
                <a:gd name="T16" fmla="*/ 0 60000 65536"/>
                <a:gd name="T17" fmla="*/ 0 60000 65536"/>
                <a:gd name="T18" fmla="*/ 0 60000 65536"/>
                <a:gd name="T19" fmla="*/ 0 60000 65536"/>
                <a:gd name="T20" fmla="*/ 0 60000 65536"/>
                <a:gd name="T21" fmla="*/ 0 60000 65536"/>
                <a:gd name="T22" fmla="*/ 0 60000 65536"/>
                <a:gd name="T23" fmla="*/ 0 60000 65536"/>
                <a:gd name="T24" fmla="*/ 0 w 639"/>
                <a:gd name="T25" fmla="*/ 0 h 9072"/>
                <a:gd name="T26" fmla="*/ 639 w 639"/>
                <a:gd name="T27" fmla="*/ 9072 h 90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9" h="9072">
                  <a:moveTo>
                    <a:pt x="0" y="9072"/>
                  </a:moveTo>
                  <a:lnTo>
                    <a:pt x="0" y="0"/>
                  </a:lnTo>
                  <a:lnTo>
                    <a:pt x="639" y="0"/>
                  </a:lnTo>
                  <a:lnTo>
                    <a:pt x="639" y="9072"/>
                  </a:lnTo>
                  <a:lnTo>
                    <a:pt x="0" y="9072"/>
                  </a:lnTo>
                </a:path>
              </a:pathLst>
            </a:custGeom>
            <a:noFill/>
            <a:ln w="4763">
              <a:solidFill>
                <a:srgbClr val="0000F2"/>
              </a:solidFill>
              <a:round/>
              <a:headEnd/>
              <a:tailEnd/>
            </a:ln>
          </p:spPr>
          <p:txBody>
            <a:bodyPr/>
            <a:lstStyle/>
            <a:p>
              <a:endParaRPr lang="en-GB"/>
            </a:p>
          </p:txBody>
        </p:sp>
        <p:sp>
          <p:nvSpPr>
            <p:cNvPr id="30786" name="Freeform 66"/>
            <p:cNvSpPr>
              <a:spLocks/>
            </p:cNvSpPr>
            <p:nvPr/>
          </p:nvSpPr>
          <p:spPr bwMode="auto">
            <a:xfrm>
              <a:off x="2738" y="2245"/>
              <a:ext cx="135" cy="1394"/>
            </a:xfrm>
            <a:custGeom>
              <a:avLst/>
              <a:gdLst>
                <a:gd name="T0" fmla="*/ 0 w 640"/>
                <a:gd name="T1" fmla="*/ 3 h 6624"/>
                <a:gd name="T2" fmla="*/ 0 w 640"/>
                <a:gd name="T3" fmla="*/ 0 h 6624"/>
                <a:gd name="T4" fmla="*/ 0 w 640"/>
                <a:gd name="T5" fmla="*/ 0 h 6624"/>
                <a:gd name="T6" fmla="*/ 0 w 640"/>
                <a:gd name="T7" fmla="*/ 0 h 6624"/>
                <a:gd name="T8" fmla="*/ 0 w 640"/>
                <a:gd name="T9" fmla="*/ 0 h 6624"/>
                <a:gd name="T10" fmla="*/ 0 w 640"/>
                <a:gd name="T11" fmla="*/ 3 h 6624"/>
                <a:gd name="T12" fmla="*/ 0 w 640"/>
                <a:gd name="T13" fmla="*/ 3 h 6624"/>
                <a:gd name="T14" fmla="*/ 0 w 640"/>
                <a:gd name="T15" fmla="*/ 3 h 6624"/>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6624"/>
                <a:gd name="T26" fmla="*/ 640 w 640"/>
                <a:gd name="T27" fmla="*/ 6624 h 6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6624">
                  <a:moveTo>
                    <a:pt x="0" y="6624"/>
                  </a:moveTo>
                  <a:lnTo>
                    <a:pt x="0" y="0"/>
                  </a:lnTo>
                  <a:lnTo>
                    <a:pt x="640" y="0"/>
                  </a:lnTo>
                  <a:lnTo>
                    <a:pt x="640" y="6624"/>
                  </a:lnTo>
                  <a:lnTo>
                    <a:pt x="0" y="6624"/>
                  </a:lnTo>
                </a:path>
              </a:pathLst>
            </a:custGeom>
            <a:noFill/>
            <a:ln w="4763">
              <a:solidFill>
                <a:srgbClr val="0000F2"/>
              </a:solidFill>
              <a:round/>
              <a:headEnd/>
              <a:tailEnd/>
            </a:ln>
          </p:spPr>
          <p:txBody>
            <a:bodyPr/>
            <a:lstStyle/>
            <a:p>
              <a:endParaRPr lang="en-GB"/>
            </a:p>
          </p:txBody>
        </p:sp>
        <p:sp>
          <p:nvSpPr>
            <p:cNvPr id="30787" name="Freeform 67"/>
            <p:cNvSpPr>
              <a:spLocks/>
            </p:cNvSpPr>
            <p:nvPr/>
          </p:nvSpPr>
          <p:spPr bwMode="auto">
            <a:xfrm>
              <a:off x="2873" y="2972"/>
              <a:ext cx="135" cy="667"/>
            </a:xfrm>
            <a:custGeom>
              <a:avLst/>
              <a:gdLst>
                <a:gd name="T0" fmla="*/ 0 w 640"/>
                <a:gd name="T1" fmla="*/ 1 h 3168"/>
                <a:gd name="T2" fmla="*/ 0 w 640"/>
                <a:gd name="T3" fmla="*/ 0 h 3168"/>
                <a:gd name="T4" fmla="*/ 0 w 640"/>
                <a:gd name="T5" fmla="*/ 0 h 3168"/>
                <a:gd name="T6" fmla="*/ 0 w 640"/>
                <a:gd name="T7" fmla="*/ 0 h 3168"/>
                <a:gd name="T8" fmla="*/ 0 w 640"/>
                <a:gd name="T9" fmla="*/ 0 h 3168"/>
                <a:gd name="T10" fmla="*/ 0 w 640"/>
                <a:gd name="T11" fmla="*/ 1 h 3168"/>
                <a:gd name="T12" fmla="*/ 0 w 640"/>
                <a:gd name="T13" fmla="*/ 1 h 3168"/>
                <a:gd name="T14" fmla="*/ 0 w 640"/>
                <a:gd name="T15" fmla="*/ 1 h 316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3168"/>
                <a:gd name="T26" fmla="*/ 640 w 640"/>
                <a:gd name="T27" fmla="*/ 3168 h 3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3168">
                  <a:moveTo>
                    <a:pt x="0" y="3168"/>
                  </a:moveTo>
                  <a:lnTo>
                    <a:pt x="0" y="0"/>
                  </a:lnTo>
                  <a:lnTo>
                    <a:pt x="640" y="0"/>
                  </a:lnTo>
                  <a:lnTo>
                    <a:pt x="640" y="3168"/>
                  </a:lnTo>
                  <a:lnTo>
                    <a:pt x="0" y="3168"/>
                  </a:lnTo>
                </a:path>
              </a:pathLst>
            </a:custGeom>
            <a:noFill/>
            <a:ln w="4763">
              <a:solidFill>
                <a:srgbClr val="0000F2"/>
              </a:solidFill>
              <a:round/>
              <a:headEnd/>
              <a:tailEnd/>
            </a:ln>
          </p:spPr>
          <p:txBody>
            <a:bodyPr/>
            <a:lstStyle/>
            <a:p>
              <a:endParaRPr lang="en-GB"/>
            </a:p>
          </p:txBody>
        </p:sp>
        <p:sp>
          <p:nvSpPr>
            <p:cNvPr id="30788" name="Freeform 68"/>
            <p:cNvSpPr>
              <a:spLocks/>
            </p:cNvSpPr>
            <p:nvPr/>
          </p:nvSpPr>
          <p:spPr bwMode="auto">
            <a:xfrm>
              <a:off x="3008" y="3063"/>
              <a:ext cx="134" cy="576"/>
            </a:xfrm>
            <a:custGeom>
              <a:avLst/>
              <a:gdLst>
                <a:gd name="T0" fmla="*/ 0 w 640"/>
                <a:gd name="T1" fmla="*/ 1 h 2736"/>
                <a:gd name="T2" fmla="*/ 0 w 640"/>
                <a:gd name="T3" fmla="*/ 0 h 2736"/>
                <a:gd name="T4" fmla="*/ 0 w 640"/>
                <a:gd name="T5" fmla="*/ 0 h 2736"/>
                <a:gd name="T6" fmla="*/ 0 w 640"/>
                <a:gd name="T7" fmla="*/ 0 h 2736"/>
                <a:gd name="T8" fmla="*/ 0 w 640"/>
                <a:gd name="T9" fmla="*/ 0 h 2736"/>
                <a:gd name="T10" fmla="*/ 0 w 640"/>
                <a:gd name="T11" fmla="*/ 1 h 2736"/>
                <a:gd name="T12" fmla="*/ 0 w 640"/>
                <a:gd name="T13" fmla="*/ 1 h 2736"/>
                <a:gd name="T14" fmla="*/ 0 w 640"/>
                <a:gd name="T15" fmla="*/ 1 h 2736"/>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2736"/>
                <a:gd name="T26" fmla="*/ 640 w 640"/>
                <a:gd name="T27" fmla="*/ 2736 h 27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2736">
                  <a:moveTo>
                    <a:pt x="0" y="2736"/>
                  </a:moveTo>
                  <a:lnTo>
                    <a:pt x="0" y="0"/>
                  </a:lnTo>
                  <a:lnTo>
                    <a:pt x="640" y="0"/>
                  </a:lnTo>
                  <a:lnTo>
                    <a:pt x="640" y="2736"/>
                  </a:lnTo>
                  <a:lnTo>
                    <a:pt x="0" y="2736"/>
                  </a:lnTo>
                </a:path>
              </a:pathLst>
            </a:custGeom>
            <a:noFill/>
            <a:ln w="4763">
              <a:solidFill>
                <a:srgbClr val="0000F2"/>
              </a:solidFill>
              <a:round/>
              <a:headEnd/>
              <a:tailEnd/>
            </a:ln>
          </p:spPr>
          <p:txBody>
            <a:bodyPr/>
            <a:lstStyle/>
            <a:p>
              <a:endParaRPr lang="en-GB"/>
            </a:p>
          </p:txBody>
        </p:sp>
        <p:sp>
          <p:nvSpPr>
            <p:cNvPr id="30789" name="Freeform 69"/>
            <p:cNvSpPr>
              <a:spLocks/>
            </p:cNvSpPr>
            <p:nvPr/>
          </p:nvSpPr>
          <p:spPr bwMode="auto">
            <a:xfrm>
              <a:off x="3142" y="3275"/>
              <a:ext cx="135" cy="364"/>
            </a:xfrm>
            <a:custGeom>
              <a:avLst/>
              <a:gdLst>
                <a:gd name="T0" fmla="*/ 0 w 640"/>
                <a:gd name="T1" fmla="*/ 1 h 1728"/>
                <a:gd name="T2" fmla="*/ 0 w 640"/>
                <a:gd name="T3" fmla="*/ 0 h 1728"/>
                <a:gd name="T4" fmla="*/ 0 w 640"/>
                <a:gd name="T5" fmla="*/ 0 h 1728"/>
                <a:gd name="T6" fmla="*/ 0 w 640"/>
                <a:gd name="T7" fmla="*/ 0 h 1728"/>
                <a:gd name="T8" fmla="*/ 0 w 640"/>
                <a:gd name="T9" fmla="*/ 0 h 1728"/>
                <a:gd name="T10" fmla="*/ 0 w 640"/>
                <a:gd name="T11" fmla="*/ 1 h 1728"/>
                <a:gd name="T12" fmla="*/ 0 w 640"/>
                <a:gd name="T13" fmla="*/ 1 h 1728"/>
                <a:gd name="T14" fmla="*/ 0 w 640"/>
                <a:gd name="T15" fmla="*/ 1 h 172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728"/>
                <a:gd name="T26" fmla="*/ 640 w 640"/>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728">
                  <a:moveTo>
                    <a:pt x="0" y="1728"/>
                  </a:moveTo>
                  <a:lnTo>
                    <a:pt x="0" y="0"/>
                  </a:lnTo>
                  <a:lnTo>
                    <a:pt x="640" y="0"/>
                  </a:lnTo>
                  <a:lnTo>
                    <a:pt x="640" y="1728"/>
                  </a:lnTo>
                  <a:lnTo>
                    <a:pt x="0" y="1728"/>
                  </a:lnTo>
                </a:path>
              </a:pathLst>
            </a:custGeom>
            <a:noFill/>
            <a:ln w="4763">
              <a:solidFill>
                <a:srgbClr val="0000F2"/>
              </a:solidFill>
              <a:round/>
              <a:headEnd/>
              <a:tailEnd/>
            </a:ln>
          </p:spPr>
          <p:txBody>
            <a:bodyPr/>
            <a:lstStyle/>
            <a:p>
              <a:endParaRPr lang="en-GB"/>
            </a:p>
          </p:txBody>
        </p:sp>
        <p:sp>
          <p:nvSpPr>
            <p:cNvPr id="30790" name="Freeform 70"/>
            <p:cNvSpPr>
              <a:spLocks/>
            </p:cNvSpPr>
            <p:nvPr/>
          </p:nvSpPr>
          <p:spPr bwMode="auto">
            <a:xfrm>
              <a:off x="3277" y="3306"/>
              <a:ext cx="135" cy="333"/>
            </a:xfrm>
            <a:custGeom>
              <a:avLst/>
              <a:gdLst>
                <a:gd name="T0" fmla="*/ 0 w 640"/>
                <a:gd name="T1" fmla="*/ 1 h 1584"/>
                <a:gd name="T2" fmla="*/ 0 w 640"/>
                <a:gd name="T3" fmla="*/ 0 h 1584"/>
                <a:gd name="T4" fmla="*/ 0 w 640"/>
                <a:gd name="T5" fmla="*/ 0 h 1584"/>
                <a:gd name="T6" fmla="*/ 0 w 640"/>
                <a:gd name="T7" fmla="*/ 0 h 1584"/>
                <a:gd name="T8" fmla="*/ 0 w 640"/>
                <a:gd name="T9" fmla="*/ 0 h 1584"/>
                <a:gd name="T10" fmla="*/ 0 w 640"/>
                <a:gd name="T11" fmla="*/ 1 h 1584"/>
                <a:gd name="T12" fmla="*/ 0 w 640"/>
                <a:gd name="T13" fmla="*/ 1 h 1584"/>
                <a:gd name="T14" fmla="*/ 0 w 640"/>
                <a:gd name="T15" fmla="*/ 1 h 1584"/>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584"/>
                <a:gd name="T26" fmla="*/ 640 w 640"/>
                <a:gd name="T27" fmla="*/ 1584 h 15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584">
                  <a:moveTo>
                    <a:pt x="0" y="1584"/>
                  </a:moveTo>
                  <a:lnTo>
                    <a:pt x="0" y="0"/>
                  </a:lnTo>
                  <a:lnTo>
                    <a:pt x="640" y="0"/>
                  </a:lnTo>
                  <a:lnTo>
                    <a:pt x="640" y="1584"/>
                  </a:lnTo>
                  <a:lnTo>
                    <a:pt x="0" y="1584"/>
                  </a:lnTo>
                </a:path>
              </a:pathLst>
            </a:custGeom>
            <a:noFill/>
            <a:ln w="4763">
              <a:solidFill>
                <a:srgbClr val="0000F2"/>
              </a:solidFill>
              <a:round/>
              <a:headEnd/>
              <a:tailEnd/>
            </a:ln>
          </p:spPr>
          <p:txBody>
            <a:bodyPr/>
            <a:lstStyle/>
            <a:p>
              <a:endParaRPr lang="en-GB"/>
            </a:p>
          </p:txBody>
        </p:sp>
        <p:sp>
          <p:nvSpPr>
            <p:cNvPr id="30791" name="Freeform 71"/>
            <p:cNvSpPr>
              <a:spLocks/>
            </p:cNvSpPr>
            <p:nvPr/>
          </p:nvSpPr>
          <p:spPr bwMode="auto">
            <a:xfrm>
              <a:off x="3412" y="3427"/>
              <a:ext cx="134" cy="212"/>
            </a:xfrm>
            <a:custGeom>
              <a:avLst/>
              <a:gdLst>
                <a:gd name="T0" fmla="*/ 0 w 640"/>
                <a:gd name="T1" fmla="*/ 0 h 1008"/>
                <a:gd name="T2" fmla="*/ 0 w 640"/>
                <a:gd name="T3" fmla="*/ 0 h 1008"/>
                <a:gd name="T4" fmla="*/ 0 w 640"/>
                <a:gd name="T5" fmla="*/ 0 h 1008"/>
                <a:gd name="T6" fmla="*/ 0 w 640"/>
                <a:gd name="T7" fmla="*/ 0 h 1008"/>
                <a:gd name="T8" fmla="*/ 0 w 640"/>
                <a:gd name="T9" fmla="*/ 0 h 1008"/>
                <a:gd name="T10" fmla="*/ 0 w 640"/>
                <a:gd name="T11" fmla="*/ 0 h 1008"/>
                <a:gd name="T12" fmla="*/ 0 w 640"/>
                <a:gd name="T13" fmla="*/ 0 h 1008"/>
                <a:gd name="T14" fmla="*/ 0 w 640"/>
                <a:gd name="T15" fmla="*/ 0 h 100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008"/>
                <a:gd name="T26" fmla="*/ 640 w 640"/>
                <a:gd name="T27" fmla="*/ 1008 h 10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008">
                  <a:moveTo>
                    <a:pt x="0" y="1008"/>
                  </a:moveTo>
                  <a:lnTo>
                    <a:pt x="0" y="0"/>
                  </a:lnTo>
                  <a:lnTo>
                    <a:pt x="640" y="0"/>
                  </a:lnTo>
                  <a:lnTo>
                    <a:pt x="640" y="1008"/>
                  </a:lnTo>
                  <a:lnTo>
                    <a:pt x="0" y="1008"/>
                  </a:lnTo>
                </a:path>
              </a:pathLst>
            </a:custGeom>
            <a:noFill/>
            <a:ln w="4763">
              <a:solidFill>
                <a:srgbClr val="0000F2"/>
              </a:solidFill>
              <a:round/>
              <a:headEnd/>
              <a:tailEnd/>
            </a:ln>
          </p:spPr>
          <p:txBody>
            <a:bodyPr/>
            <a:lstStyle/>
            <a:p>
              <a:endParaRPr lang="en-GB"/>
            </a:p>
          </p:txBody>
        </p:sp>
        <p:sp>
          <p:nvSpPr>
            <p:cNvPr id="30792" name="Freeform 72"/>
            <p:cNvSpPr>
              <a:spLocks/>
            </p:cNvSpPr>
            <p:nvPr/>
          </p:nvSpPr>
          <p:spPr bwMode="auto">
            <a:xfrm>
              <a:off x="3546" y="3487"/>
              <a:ext cx="135" cy="152"/>
            </a:xfrm>
            <a:custGeom>
              <a:avLst/>
              <a:gdLst>
                <a:gd name="T0" fmla="*/ 0 w 640"/>
                <a:gd name="T1" fmla="*/ 0 h 720"/>
                <a:gd name="T2" fmla="*/ 0 w 640"/>
                <a:gd name="T3" fmla="*/ 0 h 720"/>
                <a:gd name="T4" fmla="*/ 0 w 640"/>
                <a:gd name="T5" fmla="*/ 0 h 720"/>
                <a:gd name="T6" fmla="*/ 0 w 640"/>
                <a:gd name="T7" fmla="*/ 0 h 720"/>
                <a:gd name="T8" fmla="*/ 0 w 640"/>
                <a:gd name="T9" fmla="*/ 0 h 720"/>
                <a:gd name="T10" fmla="*/ 0 w 640"/>
                <a:gd name="T11" fmla="*/ 0 h 720"/>
                <a:gd name="T12" fmla="*/ 0 w 640"/>
                <a:gd name="T13" fmla="*/ 0 h 720"/>
                <a:gd name="T14" fmla="*/ 0 w 640"/>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720"/>
                <a:gd name="T26" fmla="*/ 640 w 640"/>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720">
                  <a:moveTo>
                    <a:pt x="0" y="720"/>
                  </a:moveTo>
                  <a:lnTo>
                    <a:pt x="0" y="0"/>
                  </a:lnTo>
                  <a:lnTo>
                    <a:pt x="640" y="0"/>
                  </a:lnTo>
                  <a:lnTo>
                    <a:pt x="640" y="720"/>
                  </a:lnTo>
                  <a:lnTo>
                    <a:pt x="0" y="720"/>
                  </a:lnTo>
                </a:path>
              </a:pathLst>
            </a:custGeom>
            <a:noFill/>
            <a:ln w="4763">
              <a:solidFill>
                <a:srgbClr val="0000F2"/>
              </a:solidFill>
              <a:round/>
              <a:headEnd/>
              <a:tailEnd/>
            </a:ln>
          </p:spPr>
          <p:txBody>
            <a:bodyPr/>
            <a:lstStyle/>
            <a:p>
              <a:endParaRPr lang="en-GB"/>
            </a:p>
          </p:txBody>
        </p:sp>
        <p:sp>
          <p:nvSpPr>
            <p:cNvPr id="30793" name="Freeform 73"/>
            <p:cNvSpPr>
              <a:spLocks/>
            </p:cNvSpPr>
            <p:nvPr/>
          </p:nvSpPr>
          <p:spPr bwMode="auto">
            <a:xfrm>
              <a:off x="3681" y="3487"/>
              <a:ext cx="135" cy="152"/>
            </a:xfrm>
            <a:custGeom>
              <a:avLst/>
              <a:gdLst>
                <a:gd name="T0" fmla="*/ 0 w 641"/>
                <a:gd name="T1" fmla="*/ 0 h 720"/>
                <a:gd name="T2" fmla="*/ 0 w 641"/>
                <a:gd name="T3" fmla="*/ 0 h 720"/>
                <a:gd name="T4" fmla="*/ 0 w 641"/>
                <a:gd name="T5" fmla="*/ 0 h 720"/>
                <a:gd name="T6" fmla="*/ 0 w 641"/>
                <a:gd name="T7" fmla="*/ 0 h 720"/>
                <a:gd name="T8" fmla="*/ 0 w 641"/>
                <a:gd name="T9" fmla="*/ 0 h 720"/>
                <a:gd name="T10" fmla="*/ 0 w 641"/>
                <a:gd name="T11" fmla="*/ 0 h 720"/>
                <a:gd name="T12" fmla="*/ 0 w 641"/>
                <a:gd name="T13" fmla="*/ 0 h 720"/>
                <a:gd name="T14" fmla="*/ 0 w 641"/>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641"/>
                <a:gd name="T25" fmla="*/ 0 h 720"/>
                <a:gd name="T26" fmla="*/ 641 w 641"/>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1" h="720">
                  <a:moveTo>
                    <a:pt x="0" y="720"/>
                  </a:moveTo>
                  <a:lnTo>
                    <a:pt x="0" y="0"/>
                  </a:lnTo>
                  <a:lnTo>
                    <a:pt x="641" y="0"/>
                  </a:lnTo>
                  <a:lnTo>
                    <a:pt x="641" y="720"/>
                  </a:lnTo>
                  <a:lnTo>
                    <a:pt x="0" y="720"/>
                  </a:lnTo>
                </a:path>
              </a:pathLst>
            </a:custGeom>
            <a:noFill/>
            <a:ln w="4763">
              <a:solidFill>
                <a:srgbClr val="0000F2"/>
              </a:solidFill>
              <a:round/>
              <a:headEnd/>
              <a:tailEnd/>
            </a:ln>
          </p:spPr>
          <p:txBody>
            <a:bodyPr/>
            <a:lstStyle/>
            <a:p>
              <a:endParaRPr lang="en-GB"/>
            </a:p>
          </p:txBody>
        </p:sp>
        <p:sp>
          <p:nvSpPr>
            <p:cNvPr id="30794" name="Freeform 74"/>
            <p:cNvSpPr>
              <a:spLocks/>
            </p:cNvSpPr>
            <p:nvPr/>
          </p:nvSpPr>
          <p:spPr bwMode="auto">
            <a:xfrm>
              <a:off x="3816" y="3487"/>
              <a:ext cx="134" cy="152"/>
            </a:xfrm>
            <a:custGeom>
              <a:avLst/>
              <a:gdLst>
                <a:gd name="T0" fmla="*/ 0 w 639"/>
                <a:gd name="T1" fmla="*/ 0 h 720"/>
                <a:gd name="T2" fmla="*/ 0 w 639"/>
                <a:gd name="T3" fmla="*/ 0 h 720"/>
                <a:gd name="T4" fmla="*/ 0 w 639"/>
                <a:gd name="T5" fmla="*/ 0 h 720"/>
                <a:gd name="T6" fmla="*/ 0 w 639"/>
                <a:gd name="T7" fmla="*/ 0 h 720"/>
                <a:gd name="T8" fmla="*/ 0 w 639"/>
                <a:gd name="T9" fmla="*/ 0 h 720"/>
                <a:gd name="T10" fmla="*/ 0 w 639"/>
                <a:gd name="T11" fmla="*/ 0 h 720"/>
                <a:gd name="T12" fmla="*/ 0 w 639"/>
                <a:gd name="T13" fmla="*/ 0 h 720"/>
                <a:gd name="T14" fmla="*/ 0 w 639"/>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639"/>
                <a:gd name="T25" fmla="*/ 0 h 720"/>
                <a:gd name="T26" fmla="*/ 639 w 639"/>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9" h="720">
                  <a:moveTo>
                    <a:pt x="0" y="720"/>
                  </a:moveTo>
                  <a:lnTo>
                    <a:pt x="0" y="0"/>
                  </a:lnTo>
                  <a:lnTo>
                    <a:pt x="639" y="0"/>
                  </a:lnTo>
                  <a:lnTo>
                    <a:pt x="639" y="720"/>
                  </a:lnTo>
                  <a:lnTo>
                    <a:pt x="0" y="720"/>
                  </a:lnTo>
                </a:path>
              </a:pathLst>
            </a:custGeom>
            <a:noFill/>
            <a:ln w="4763">
              <a:solidFill>
                <a:srgbClr val="0000F2"/>
              </a:solidFill>
              <a:round/>
              <a:headEnd/>
              <a:tailEnd/>
            </a:ln>
          </p:spPr>
          <p:txBody>
            <a:bodyPr/>
            <a:lstStyle/>
            <a:p>
              <a:endParaRPr lang="en-GB"/>
            </a:p>
          </p:txBody>
        </p:sp>
        <p:sp>
          <p:nvSpPr>
            <p:cNvPr id="30795" name="Freeform 75"/>
            <p:cNvSpPr>
              <a:spLocks/>
            </p:cNvSpPr>
            <p:nvPr/>
          </p:nvSpPr>
          <p:spPr bwMode="auto">
            <a:xfrm>
              <a:off x="3950" y="3609"/>
              <a:ext cx="135" cy="30"/>
            </a:xfrm>
            <a:custGeom>
              <a:avLst/>
              <a:gdLst>
                <a:gd name="T0" fmla="*/ 0 w 640"/>
                <a:gd name="T1" fmla="*/ 0 h 144"/>
                <a:gd name="T2" fmla="*/ 0 w 640"/>
                <a:gd name="T3" fmla="*/ 0 h 144"/>
                <a:gd name="T4" fmla="*/ 0 w 640"/>
                <a:gd name="T5" fmla="*/ 0 h 144"/>
                <a:gd name="T6" fmla="*/ 0 w 640"/>
                <a:gd name="T7" fmla="*/ 0 h 144"/>
                <a:gd name="T8" fmla="*/ 0 w 640"/>
                <a:gd name="T9" fmla="*/ 0 h 144"/>
                <a:gd name="T10" fmla="*/ 0 w 640"/>
                <a:gd name="T11" fmla="*/ 0 h 144"/>
                <a:gd name="T12" fmla="*/ 0 w 640"/>
                <a:gd name="T13" fmla="*/ 0 h 144"/>
                <a:gd name="T14" fmla="*/ 0 w 6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44"/>
                <a:gd name="T26" fmla="*/ 640 w 6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44">
                  <a:moveTo>
                    <a:pt x="0" y="144"/>
                  </a:moveTo>
                  <a:lnTo>
                    <a:pt x="0" y="0"/>
                  </a:lnTo>
                  <a:lnTo>
                    <a:pt x="640" y="0"/>
                  </a:lnTo>
                  <a:lnTo>
                    <a:pt x="640" y="144"/>
                  </a:lnTo>
                  <a:lnTo>
                    <a:pt x="0" y="144"/>
                  </a:lnTo>
                </a:path>
              </a:pathLst>
            </a:custGeom>
            <a:noFill/>
            <a:ln w="4763">
              <a:solidFill>
                <a:srgbClr val="0000F2"/>
              </a:solidFill>
              <a:round/>
              <a:headEnd/>
              <a:tailEnd/>
            </a:ln>
          </p:spPr>
          <p:txBody>
            <a:bodyPr/>
            <a:lstStyle/>
            <a:p>
              <a:endParaRPr lang="en-GB"/>
            </a:p>
          </p:txBody>
        </p:sp>
        <p:sp>
          <p:nvSpPr>
            <p:cNvPr id="30796" name="Freeform 76"/>
            <p:cNvSpPr>
              <a:spLocks/>
            </p:cNvSpPr>
            <p:nvPr/>
          </p:nvSpPr>
          <p:spPr bwMode="auto">
            <a:xfrm>
              <a:off x="4085" y="3639"/>
              <a:ext cx="135" cy="1"/>
            </a:xfrm>
            <a:custGeom>
              <a:avLst/>
              <a:gdLst>
                <a:gd name="T0" fmla="*/ 0 w 640"/>
                <a:gd name="T1" fmla="*/ 0 h 1"/>
                <a:gd name="T2" fmla="*/ 0 w 640"/>
                <a:gd name="T3" fmla="*/ 0 h 1"/>
                <a:gd name="T4" fmla="*/ 0 w 640"/>
                <a:gd name="T5" fmla="*/ 0 h 1"/>
                <a:gd name="T6" fmla="*/ 0 w 640"/>
                <a:gd name="T7" fmla="*/ 0 h 1"/>
                <a:gd name="T8" fmla="*/ 0 w 640"/>
                <a:gd name="T9" fmla="*/ 0 h 1"/>
                <a:gd name="T10" fmla="*/ 0 w 640"/>
                <a:gd name="T11" fmla="*/ 0 h 1"/>
                <a:gd name="T12" fmla="*/ 0 w 640"/>
                <a:gd name="T13" fmla="*/ 0 h 1"/>
                <a:gd name="T14" fmla="*/ 0 w 64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
                <a:gd name="T26" fmla="*/ 640 w 64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
                  <a:moveTo>
                    <a:pt x="0" y="0"/>
                  </a:moveTo>
                  <a:lnTo>
                    <a:pt x="0" y="0"/>
                  </a:lnTo>
                  <a:lnTo>
                    <a:pt x="640" y="0"/>
                  </a:lnTo>
                  <a:lnTo>
                    <a:pt x="0" y="0"/>
                  </a:lnTo>
                </a:path>
              </a:pathLst>
            </a:custGeom>
            <a:noFill/>
            <a:ln w="4763">
              <a:solidFill>
                <a:srgbClr val="0000F2"/>
              </a:solidFill>
              <a:round/>
              <a:headEnd/>
              <a:tailEnd/>
            </a:ln>
          </p:spPr>
          <p:txBody>
            <a:bodyPr/>
            <a:lstStyle/>
            <a:p>
              <a:endParaRPr lang="en-GB"/>
            </a:p>
          </p:txBody>
        </p:sp>
        <p:sp>
          <p:nvSpPr>
            <p:cNvPr id="30797" name="Freeform 77"/>
            <p:cNvSpPr>
              <a:spLocks/>
            </p:cNvSpPr>
            <p:nvPr/>
          </p:nvSpPr>
          <p:spPr bwMode="auto">
            <a:xfrm>
              <a:off x="4220" y="3578"/>
              <a:ext cx="134" cy="61"/>
            </a:xfrm>
            <a:custGeom>
              <a:avLst/>
              <a:gdLst>
                <a:gd name="T0" fmla="*/ 0 w 640"/>
                <a:gd name="T1" fmla="*/ 0 h 288"/>
                <a:gd name="T2" fmla="*/ 0 w 640"/>
                <a:gd name="T3" fmla="*/ 0 h 288"/>
                <a:gd name="T4" fmla="*/ 0 w 640"/>
                <a:gd name="T5" fmla="*/ 0 h 288"/>
                <a:gd name="T6" fmla="*/ 0 w 640"/>
                <a:gd name="T7" fmla="*/ 0 h 288"/>
                <a:gd name="T8" fmla="*/ 0 w 640"/>
                <a:gd name="T9" fmla="*/ 0 h 288"/>
                <a:gd name="T10" fmla="*/ 0 w 640"/>
                <a:gd name="T11" fmla="*/ 0 h 288"/>
                <a:gd name="T12" fmla="*/ 0 w 640"/>
                <a:gd name="T13" fmla="*/ 0 h 288"/>
                <a:gd name="T14" fmla="*/ 0 w 640"/>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288"/>
                <a:gd name="T26" fmla="*/ 640 w 640"/>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288">
                  <a:moveTo>
                    <a:pt x="0" y="288"/>
                  </a:moveTo>
                  <a:lnTo>
                    <a:pt x="0" y="0"/>
                  </a:lnTo>
                  <a:lnTo>
                    <a:pt x="640" y="0"/>
                  </a:lnTo>
                  <a:lnTo>
                    <a:pt x="640" y="288"/>
                  </a:lnTo>
                  <a:lnTo>
                    <a:pt x="0" y="288"/>
                  </a:lnTo>
                </a:path>
              </a:pathLst>
            </a:custGeom>
            <a:noFill/>
            <a:ln w="4763">
              <a:solidFill>
                <a:srgbClr val="0000F2"/>
              </a:solidFill>
              <a:round/>
              <a:headEnd/>
              <a:tailEnd/>
            </a:ln>
          </p:spPr>
          <p:txBody>
            <a:bodyPr/>
            <a:lstStyle/>
            <a:p>
              <a:endParaRPr lang="en-GB"/>
            </a:p>
          </p:txBody>
        </p:sp>
        <p:sp>
          <p:nvSpPr>
            <p:cNvPr id="30798" name="Freeform 78"/>
            <p:cNvSpPr>
              <a:spLocks/>
            </p:cNvSpPr>
            <p:nvPr/>
          </p:nvSpPr>
          <p:spPr bwMode="auto">
            <a:xfrm>
              <a:off x="4354" y="3609"/>
              <a:ext cx="135" cy="30"/>
            </a:xfrm>
            <a:custGeom>
              <a:avLst/>
              <a:gdLst>
                <a:gd name="T0" fmla="*/ 0 w 640"/>
                <a:gd name="T1" fmla="*/ 0 h 144"/>
                <a:gd name="T2" fmla="*/ 0 w 640"/>
                <a:gd name="T3" fmla="*/ 0 h 144"/>
                <a:gd name="T4" fmla="*/ 0 w 640"/>
                <a:gd name="T5" fmla="*/ 0 h 144"/>
                <a:gd name="T6" fmla="*/ 0 w 640"/>
                <a:gd name="T7" fmla="*/ 0 h 144"/>
                <a:gd name="T8" fmla="*/ 0 w 640"/>
                <a:gd name="T9" fmla="*/ 0 h 144"/>
                <a:gd name="T10" fmla="*/ 0 w 640"/>
                <a:gd name="T11" fmla="*/ 0 h 144"/>
                <a:gd name="T12" fmla="*/ 0 w 640"/>
                <a:gd name="T13" fmla="*/ 0 h 144"/>
                <a:gd name="T14" fmla="*/ 0 w 6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44"/>
                <a:gd name="T26" fmla="*/ 640 w 6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44">
                  <a:moveTo>
                    <a:pt x="0" y="144"/>
                  </a:moveTo>
                  <a:lnTo>
                    <a:pt x="0" y="0"/>
                  </a:lnTo>
                  <a:lnTo>
                    <a:pt x="640" y="0"/>
                  </a:lnTo>
                  <a:lnTo>
                    <a:pt x="640" y="144"/>
                  </a:lnTo>
                  <a:lnTo>
                    <a:pt x="0" y="144"/>
                  </a:lnTo>
                </a:path>
              </a:pathLst>
            </a:custGeom>
            <a:noFill/>
            <a:ln w="4763">
              <a:solidFill>
                <a:srgbClr val="0000F2"/>
              </a:solidFill>
              <a:round/>
              <a:headEnd/>
              <a:tailEnd/>
            </a:ln>
          </p:spPr>
          <p:txBody>
            <a:bodyPr/>
            <a:lstStyle/>
            <a:p>
              <a:endParaRPr lang="en-GB"/>
            </a:p>
          </p:txBody>
        </p:sp>
        <p:sp>
          <p:nvSpPr>
            <p:cNvPr id="30799" name="Freeform 79"/>
            <p:cNvSpPr>
              <a:spLocks/>
            </p:cNvSpPr>
            <p:nvPr/>
          </p:nvSpPr>
          <p:spPr bwMode="auto">
            <a:xfrm>
              <a:off x="4489" y="3639"/>
              <a:ext cx="135" cy="1"/>
            </a:xfrm>
            <a:custGeom>
              <a:avLst/>
              <a:gdLst>
                <a:gd name="T0" fmla="*/ 0 w 640"/>
                <a:gd name="T1" fmla="*/ 0 h 1"/>
                <a:gd name="T2" fmla="*/ 0 w 640"/>
                <a:gd name="T3" fmla="*/ 0 h 1"/>
                <a:gd name="T4" fmla="*/ 0 w 640"/>
                <a:gd name="T5" fmla="*/ 0 h 1"/>
                <a:gd name="T6" fmla="*/ 0 w 640"/>
                <a:gd name="T7" fmla="*/ 0 h 1"/>
                <a:gd name="T8" fmla="*/ 0 w 640"/>
                <a:gd name="T9" fmla="*/ 0 h 1"/>
                <a:gd name="T10" fmla="*/ 0 w 640"/>
                <a:gd name="T11" fmla="*/ 0 h 1"/>
                <a:gd name="T12" fmla="*/ 0 w 640"/>
                <a:gd name="T13" fmla="*/ 0 h 1"/>
                <a:gd name="T14" fmla="*/ 0 w 64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
                <a:gd name="T26" fmla="*/ 640 w 64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
                  <a:moveTo>
                    <a:pt x="0" y="0"/>
                  </a:moveTo>
                  <a:lnTo>
                    <a:pt x="0" y="0"/>
                  </a:lnTo>
                  <a:lnTo>
                    <a:pt x="640" y="0"/>
                  </a:lnTo>
                  <a:lnTo>
                    <a:pt x="0" y="0"/>
                  </a:lnTo>
                </a:path>
              </a:pathLst>
            </a:custGeom>
            <a:noFill/>
            <a:ln w="4763">
              <a:solidFill>
                <a:srgbClr val="0000F2"/>
              </a:solidFill>
              <a:round/>
              <a:headEnd/>
              <a:tailEnd/>
            </a:ln>
          </p:spPr>
          <p:txBody>
            <a:bodyPr/>
            <a:lstStyle/>
            <a:p>
              <a:endParaRPr lang="en-GB"/>
            </a:p>
          </p:txBody>
        </p:sp>
        <p:sp>
          <p:nvSpPr>
            <p:cNvPr id="30800" name="Freeform 80"/>
            <p:cNvSpPr>
              <a:spLocks/>
            </p:cNvSpPr>
            <p:nvPr/>
          </p:nvSpPr>
          <p:spPr bwMode="auto">
            <a:xfrm>
              <a:off x="4624" y="3609"/>
              <a:ext cx="134" cy="30"/>
            </a:xfrm>
            <a:custGeom>
              <a:avLst/>
              <a:gdLst>
                <a:gd name="T0" fmla="*/ 0 w 640"/>
                <a:gd name="T1" fmla="*/ 0 h 144"/>
                <a:gd name="T2" fmla="*/ 0 w 640"/>
                <a:gd name="T3" fmla="*/ 0 h 144"/>
                <a:gd name="T4" fmla="*/ 0 w 640"/>
                <a:gd name="T5" fmla="*/ 0 h 144"/>
                <a:gd name="T6" fmla="*/ 0 w 640"/>
                <a:gd name="T7" fmla="*/ 0 h 144"/>
                <a:gd name="T8" fmla="*/ 0 w 640"/>
                <a:gd name="T9" fmla="*/ 0 h 144"/>
                <a:gd name="T10" fmla="*/ 0 w 640"/>
                <a:gd name="T11" fmla="*/ 0 h 144"/>
                <a:gd name="T12" fmla="*/ 0 w 640"/>
                <a:gd name="T13" fmla="*/ 0 h 144"/>
                <a:gd name="T14" fmla="*/ 0 w 6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44"/>
                <a:gd name="T26" fmla="*/ 640 w 6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44">
                  <a:moveTo>
                    <a:pt x="0" y="144"/>
                  </a:moveTo>
                  <a:lnTo>
                    <a:pt x="0" y="0"/>
                  </a:lnTo>
                  <a:lnTo>
                    <a:pt x="640" y="0"/>
                  </a:lnTo>
                  <a:lnTo>
                    <a:pt x="640" y="144"/>
                  </a:lnTo>
                  <a:lnTo>
                    <a:pt x="0" y="144"/>
                  </a:lnTo>
                </a:path>
              </a:pathLst>
            </a:custGeom>
            <a:noFill/>
            <a:ln w="4763">
              <a:solidFill>
                <a:srgbClr val="0000F2"/>
              </a:solidFill>
              <a:round/>
              <a:headEnd/>
              <a:tailEnd/>
            </a:ln>
          </p:spPr>
          <p:txBody>
            <a:bodyPr/>
            <a:lstStyle/>
            <a:p>
              <a:endParaRPr lang="en-GB"/>
            </a:p>
          </p:txBody>
        </p:sp>
        <p:sp>
          <p:nvSpPr>
            <p:cNvPr id="30801" name="Freeform 81"/>
            <p:cNvSpPr>
              <a:spLocks/>
            </p:cNvSpPr>
            <p:nvPr/>
          </p:nvSpPr>
          <p:spPr bwMode="auto">
            <a:xfrm>
              <a:off x="4758" y="3639"/>
              <a:ext cx="135" cy="1"/>
            </a:xfrm>
            <a:custGeom>
              <a:avLst/>
              <a:gdLst>
                <a:gd name="T0" fmla="*/ 0 w 640"/>
                <a:gd name="T1" fmla="*/ 0 h 1"/>
                <a:gd name="T2" fmla="*/ 0 w 640"/>
                <a:gd name="T3" fmla="*/ 0 h 1"/>
                <a:gd name="T4" fmla="*/ 0 w 640"/>
                <a:gd name="T5" fmla="*/ 0 h 1"/>
                <a:gd name="T6" fmla="*/ 0 w 640"/>
                <a:gd name="T7" fmla="*/ 0 h 1"/>
                <a:gd name="T8" fmla="*/ 0 w 640"/>
                <a:gd name="T9" fmla="*/ 0 h 1"/>
                <a:gd name="T10" fmla="*/ 0 w 640"/>
                <a:gd name="T11" fmla="*/ 0 h 1"/>
                <a:gd name="T12" fmla="*/ 0 w 640"/>
                <a:gd name="T13" fmla="*/ 0 h 1"/>
                <a:gd name="T14" fmla="*/ 0 w 64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640"/>
                <a:gd name="T25" fmla="*/ 0 h 1"/>
                <a:gd name="T26" fmla="*/ 640 w 64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 h="1">
                  <a:moveTo>
                    <a:pt x="0" y="0"/>
                  </a:moveTo>
                  <a:lnTo>
                    <a:pt x="0" y="0"/>
                  </a:lnTo>
                  <a:lnTo>
                    <a:pt x="640" y="0"/>
                  </a:lnTo>
                  <a:lnTo>
                    <a:pt x="0" y="0"/>
                  </a:lnTo>
                </a:path>
              </a:pathLst>
            </a:custGeom>
            <a:noFill/>
            <a:ln w="4763">
              <a:solidFill>
                <a:srgbClr val="0000F2"/>
              </a:solidFill>
              <a:round/>
              <a:headEnd/>
              <a:tailEnd/>
            </a:ln>
          </p:spPr>
          <p:txBody>
            <a:bodyPr/>
            <a:lstStyle/>
            <a:p>
              <a:endParaRPr lang="en-GB"/>
            </a:p>
          </p:txBody>
        </p:sp>
        <p:sp>
          <p:nvSpPr>
            <p:cNvPr id="30802" name="Freeform 82"/>
            <p:cNvSpPr>
              <a:spLocks/>
            </p:cNvSpPr>
            <p:nvPr/>
          </p:nvSpPr>
          <p:spPr bwMode="auto">
            <a:xfrm>
              <a:off x="4893" y="3639"/>
              <a:ext cx="135" cy="1"/>
            </a:xfrm>
            <a:custGeom>
              <a:avLst/>
              <a:gdLst>
                <a:gd name="T0" fmla="*/ 0 w 641"/>
                <a:gd name="T1" fmla="*/ 0 h 1"/>
                <a:gd name="T2" fmla="*/ 0 w 641"/>
                <a:gd name="T3" fmla="*/ 0 h 1"/>
                <a:gd name="T4" fmla="*/ 0 w 641"/>
                <a:gd name="T5" fmla="*/ 0 h 1"/>
                <a:gd name="T6" fmla="*/ 0 w 641"/>
                <a:gd name="T7" fmla="*/ 0 h 1"/>
                <a:gd name="T8" fmla="*/ 0 w 641"/>
                <a:gd name="T9" fmla="*/ 0 h 1"/>
                <a:gd name="T10" fmla="*/ 0 w 641"/>
                <a:gd name="T11" fmla="*/ 0 h 1"/>
                <a:gd name="T12" fmla="*/ 0 w 641"/>
                <a:gd name="T13" fmla="*/ 0 h 1"/>
                <a:gd name="T14" fmla="*/ 0 w 64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641"/>
                <a:gd name="T25" fmla="*/ 0 h 1"/>
                <a:gd name="T26" fmla="*/ 641 w 64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1" h="1">
                  <a:moveTo>
                    <a:pt x="0" y="0"/>
                  </a:moveTo>
                  <a:lnTo>
                    <a:pt x="0" y="0"/>
                  </a:lnTo>
                  <a:lnTo>
                    <a:pt x="641" y="0"/>
                  </a:lnTo>
                  <a:lnTo>
                    <a:pt x="0" y="0"/>
                  </a:lnTo>
                </a:path>
              </a:pathLst>
            </a:custGeom>
            <a:noFill/>
            <a:ln w="4763">
              <a:solidFill>
                <a:srgbClr val="0000F2"/>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3491" name="Rectangle 2"/>
          <p:cNvSpPr>
            <a:spLocks noGrp="1" noChangeArrowheads="1"/>
          </p:cNvSpPr>
          <p:nvPr>
            <p:ph type="title"/>
          </p:nvPr>
        </p:nvSpPr>
        <p:spPr>
          <a:xfrm>
            <a:off x="304800" y="0"/>
            <a:ext cx="8686800" cy="914400"/>
          </a:xfrm>
        </p:spPr>
        <p:txBody>
          <a:bodyPr/>
          <a:lstStyle/>
          <a:p>
            <a:pPr eaLnBrk="1" hangingPunct="1"/>
            <a:r>
              <a:rPr lang="en-US" sz="2600" smtClean="0"/>
              <a:t>Exponential: Growth data (negatives assumed 0)</a:t>
            </a:r>
          </a:p>
        </p:txBody>
      </p:sp>
      <p:grpSp>
        <p:nvGrpSpPr>
          <p:cNvPr id="63492" name="Group 180"/>
          <p:cNvGrpSpPr>
            <a:grpSpLocks/>
          </p:cNvGrpSpPr>
          <p:nvPr/>
        </p:nvGrpSpPr>
        <p:grpSpPr bwMode="auto">
          <a:xfrm>
            <a:off x="1520825" y="1524000"/>
            <a:ext cx="5526088" cy="4525963"/>
            <a:chOff x="958" y="1285"/>
            <a:chExt cx="3481" cy="2851"/>
          </a:xfrm>
        </p:grpSpPr>
        <p:sp>
          <p:nvSpPr>
            <p:cNvPr id="63494" name="Line 83"/>
            <p:cNvSpPr>
              <a:spLocks noChangeShapeType="1"/>
            </p:cNvSpPr>
            <p:nvPr/>
          </p:nvSpPr>
          <p:spPr bwMode="auto">
            <a:xfrm>
              <a:off x="1572" y="3740"/>
              <a:ext cx="2376" cy="1"/>
            </a:xfrm>
            <a:prstGeom prst="line">
              <a:avLst/>
            </a:prstGeom>
            <a:noFill/>
            <a:ln w="4763">
              <a:solidFill>
                <a:srgbClr val="000000"/>
              </a:solidFill>
              <a:round/>
              <a:headEnd/>
              <a:tailEnd/>
            </a:ln>
          </p:spPr>
          <p:txBody>
            <a:bodyPr/>
            <a:lstStyle/>
            <a:p>
              <a:endParaRPr lang="en-GB"/>
            </a:p>
          </p:txBody>
        </p:sp>
        <p:sp>
          <p:nvSpPr>
            <p:cNvPr id="63495" name="Line 84"/>
            <p:cNvSpPr>
              <a:spLocks noChangeShapeType="1"/>
            </p:cNvSpPr>
            <p:nvPr/>
          </p:nvSpPr>
          <p:spPr bwMode="auto">
            <a:xfrm>
              <a:off x="1572" y="3669"/>
              <a:ext cx="1" cy="71"/>
            </a:xfrm>
            <a:prstGeom prst="line">
              <a:avLst/>
            </a:prstGeom>
            <a:noFill/>
            <a:ln w="4763">
              <a:solidFill>
                <a:srgbClr val="000000"/>
              </a:solidFill>
              <a:round/>
              <a:headEnd/>
              <a:tailEnd/>
            </a:ln>
          </p:spPr>
          <p:txBody>
            <a:bodyPr/>
            <a:lstStyle/>
            <a:p>
              <a:endParaRPr lang="en-GB"/>
            </a:p>
          </p:txBody>
        </p:sp>
        <p:sp>
          <p:nvSpPr>
            <p:cNvPr id="63496" name="Rectangle 85"/>
            <p:cNvSpPr>
              <a:spLocks noChangeArrowheads="1"/>
            </p:cNvSpPr>
            <p:nvPr/>
          </p:nvSpPr>
          <p:spPr bwMode="auto">
            <a:xfrm>
              <a:off x="1532"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a:latin typeface="Times New Roman" pitchFamily="18" charset="0"/>
              </a:endParaRPr>
            </a:p>
          </p:txBody>
        </p:sp>
        <p:sp>
          <p:nvSpPr>
            <p:cNvPr id="63497" name="Line 86"/>
            <p:cNvSpPr>
              <a:spLocks noChangeShapeType="1"/>
            </p:cNvSpPr>
            <p:nvPr/>
          </p:nvSpPr>
          <p:spPr bwMode="auto">
            <a:xfrm>
              <a:off x="1869" y="3669"/>
              <a:ext cx="1" cy="71"/>
            </a:xfrm>
            <a:prstGeom prst="line">
              <a:avLst/>
            </a:prstGeom>
            <a:noFill/>
            <a:ln w="4763">
              <a:solidFill>
                <a:srgbClr val="000000"/>
              </a:solidFill>
              <a:round/>
              <a:headEnd/>
              <a:tailEnd/>
            </a:ln>
          </p:spPr>
          <p:txBody>
            <a:bodyPr/>
            <a:lstStyle/>
            <a:p>
              <a:endParaRPr lang="en-GB"/>
            </a:p>
          </p:txBody>
        </p:sp>
        <p:sp>
          <p:nvSpPr>
            <p:cNvPr id="63498" name="Rectangle 87"/>
            <p:cNvSpPr>
              <a:spLocks noChangeArrowheads="1"/>
            </p:cNvSpPr>
            <p:nvPr/>
          </p:nvSpPr>
          <p:spPr bwMode="auto">
            <a:xfrm>
              <a:off x="1829"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a:t>
              </a:r>
              <a:endParaRPr lang="en-US">
                <a:latin typeface="Times New Roman" pitchFamily="18" charset="0"/>
              </a:endParaRPr>
            </a:p>
          </p:txBody>
        </p:sp>
        <p:sp>
          <p:nvSpPr>
            <p:cNvPr id="63499" name="Line 88"/>
            <p:cNvSpPr>
              <a:spLocks noChangeShapeType="1"/>
            </p:cNvSpPr>
            <p:nvPr/>
          </p:nvSpPr>
          <p:spPr bwMode="auto">
            <a:xfrm>
              <a:off x="2166" y="3669"/>
              <a:ext cx="1" cy="71"/>
            </a:xfrm>
            <a:prstGeom prst="line">
              <a:avLst/>
            </a:prstGeom>
            <a:noFill/>
            <a:ln w="4763">
              <a:solidFill>
                <a:srgbClr val="000000"/>
              </a:solidFill>
              <a:round/>
              <a:headEnd/>
              <a:tailEnd/>
            </a:ln>
          </p:spPr>
          <p:txBody>
            <a:bodyPr/>
            <a:lstStyle/>
            <a:p>
              <a:endParaRPr lang="en-GB"/>
            </a:p>
          </p:txBody>
        </p:sp>
        <p:sp>
          <p:nvSpPr>
            <p:cNvPr id="63500" name="Rectangle 89"/>
            <p:cNvSpPr>
              <a:spLocks noChangeArrowheads="1"/>
            </p:cNvSpPr>
            <p:nvPr/>
          </p:nvSpPr>
          <p:spPr bwMode="auto">
            <a:xfrm>
              <a:off x="2126"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a:t>
              </a:r>
              <a:endParaRPr lang="en-US">
                <a:latin typeface="Times New Roman" pitchFamily="18" charset="0"/>
              </a:endParaRPr>
            </a:p>
          </p:txBody>
        </p:sp>
        <p:sp>
          <p:nvSpPr>
            <p:cNvPr id="63501" name="Line 90"/>
            <p:cNvSpPr>
              <a:spLocks noChangeShapeType="1"/>
            </p:cNvSpPr>
            <p:nvPr/>
          </p:nvSpPr>
          <p:spPr bwMode="auto">
            <a:xfrm>
              <a:off x="2463" y="3669"/>
              <a:ext cx="1" cy="71"/>
            </a:xfrm>
            <a:prstGeom prst="line">
              <a:avLst/>
            </a:prstGeom>
            <a:noFill/>
            <a:ln w="4763">
              <a:solidFill>
                <a:srgbClr val="000000"/>
              </a:solidFill>
              <a:round/>
              <a:headEnd/>
              <a:tailEnd/>
            </a:ln>
          </p:spPr>
          <p:txBody>
            <a:bodyPr/>
            <a:lstStyle/>
            <a:p>
              <a:endParaRPr lang="en-GB"/>
            </a:p>
          </p:txBody>
        </p:sp>
        <p:sp>
          <p:nvSpPr>
            <p:cNvPr id="63502" name="Rectangle 91"/>
            <p:cNvSpPr>
              <a:spLocks noChangeArrowheads="1"/>
            </p:cNvSpPr>
            <p:nvPr/>
          </p:nvSpPr>
          <p:spPr bwMode="auto">
            <a:xfrm>
              <a:off x="2423"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3</a:t>
              </a:r>
              <a:endParaRPr lang="en-US">
                <a:latin typeface="Times New Roman" pitchFamily="18" charset="0"/>
              </a:endParaRPr>
            </a:p>
          </p:txBody>
        </p:sp>
        <p:sp>
          <p:nvSpPr>
            <p:cNvPr id="63503" name="Line 92"/>
            <p:cNvSpPr>
              <a:spLocks noChangeShapeType="1"/>
            </p:cNvSpPr>
            <p:nvPr/>
          </p:nvSpPr>
          <p:spPr bwMode="auto">
            <a:xfrm>
              <a:off x="2760" y="3669"/>
              <a:ext cx="1" cy="71"/>
            </a:xfrm>
            <a:prstGeom prst="line">
              <a:avLst/>
            </a:prstGeom>
            <a:noFill/>
            <a:ln w="4763">
              <a:solidFill>
                <a:srgbClr val="000000"/>
              </a:solidFill>
              <a:round/>
              <a:headEnd/>
              <a:tailEnd/>
            </a:ln>
          </p:spPr>
          <p:txBody>
            <a:bodyPr/>
            <a:lstStyle/>
            <a:p>
              <a:endParaRPr lang="en-GB"/>
            </a:p>
          </p:txBody>
        </p:sp>
        <p:sp>
          <p:nvSpPr>
            <p:cNvPr id="63504" name="Rectangle 93"/>
            <p:cNvSpPr>
              <a:spLocks noChangeArrowheads="1"/>
            </p:cNvSpPr>
            <p:nvPr/>
          </p:nvSpPr>
          <p:spPr bwMode="auto">
            <a:xfrm>
              <a:off x="2720"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a:t>
              </a:r>
              <a:endParaRPr lang="en-US">
                <a:latin typeface="Times New Roman" pitchFamily="18" charset="0"/>
              </a:endParaRPr>
            </a:p>
          </p:txBody>
        </p:sp>
        <p:sp>
          <p:nvSpPr>
            <p:cNvPr id="63505" name="Line 94"/>
            <p:cNvSpPr>
              <a:spLocks noChangeShapeType="1"/>
            </p:cNvSpPr>
            <p:nvPr/>
          </p:nvSpPr>
          <p:spPr bwMode="auto">
            <a:xfrm>
              <a:off x="3057" y="3669"/>
              <a:ext cx="1" cy="71"/>
            </a:xfrm>
            <a:prstGeom prst="line">
              <a:avLst/>
            </a:prstGeom>
            <a:noFill/>
            <a:ln w="4763">
              <a:solidFill>
                <a:srgbClr val="000000"/>
              </a:solidFill>
              <a:round/>
              <a:headEnd/>
              <a:tailEnd/>
            </a:ln>
          </p:spPr>
          <p:txBody>
            <a:bodyPr/>
            <a:lstStyle/>
            <a:p>
              <a:endParaRPr lang="en-GB"/>
            </a:p>
          </p:txBody>
        </p:sp>
        <p:sp>
          <p:nvSpPr>
            <p:cNvPr id="63506" name="Rectangle 95"/>
            <p:cNvSpPr>
              <a:spLocks noChangeArrowheads="1"/>
            </p:cNvSpPr>
            <p:nvPr/>
          </p:nvSpPr>
          <p:spPr bwMode="auto">
            <a:xfrm>
              <a:off x="3017"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5</a:t>
              </a:r>
              <a:endParaRPr lang="en-US">
                <a:latin typeface="Times New Roman" pitchFamily="18" charset="0"/>
              </a:endParaRPr>
            </a:p>
          </p:txBody>
        </p:sp>
        <p:sp>
          <p:nvSpPr>
            <p:cNvPr id="63507" name="Line 96"/>
            <p:cNvSpPr>
              <a:spLocks noChangeShapeType="1"/>
            </p:cNvSpPr>
            <p:nvPr/>
          </p:nvSpPr>
          <p:spPr bwMode="auto">
            <a:xfrm>
              <a:off x="3354" y="3669"/>
              <a:ext cx="1" cy="71"/>
            </a:xfrm>
            <a:prstGeom prst="line">
              <a:avLst/>
            </a:prstGeom>
            <a:noFill/>
            <a:ln w="4763">
              <a:solidFill>
                <a:srgbClr val="000000"/>
              </a:solidFill>
              <a:round/>
              <a:headEnd/>
              <a:tailEnd/>
            </a:ln>
          </p:spPr>
          <p:txBody>
            <a:bodyPr/>
            <a:lstStyle/>
            <a:p>
              <a:endParaRPr lang="en-GB"/>
            </a:p>
          </p:txBody>
        </p:sp>
        <p:sp>
          <p:nvSpPr>
            <p:cNvPr id="63508" name="Rectangle 97"/>
            <p:cNvSpPr>
              <a:spLocks noChangeArrowheads="1"/>
            </p:cNvSpPr>
            <p:nvPr/>
          </p:nvSpPr>
          <p:spPr bwMode="auto">
            <a:xfrm>
              <a:off x="3314"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6</a:t>
              </a:r>
              <a:endParaRPr lang="en-US">
                <a:latin typeface="Times New Roman" pitchFamily="18" charset="0"/>
              </a:endParaRPr>
            </a:p>
          </p:txBody>
        </p:sp>
        <p:sp>
          <p:nvSpPr>
            <p:cNvPr id="63509" name="Line 98"/>
            <p:cNvSpPr>
              <a:spLocks noChangeShapeType="1"/>
            </p:cNvSpPr>
            <p:nvPr/>
          </p:nvSpPr>
          <p:spPr bwMode="auto">
            <a:xfrm>
              <a:off x="3651" y="3669"/>
              <a:ext cx="1" cy="71"/>
            </a:xfrm>
            <a:prstGeom prst="line">
              <a:avLst/>
            </a:prstGeom>
            <a:noFill/>
            <a:ln w="4763">
              <a:solidFill>
                <a:srgbClr val="000000"/>
              </a:solidFill>
              <a:round/>
              <a:headEnd/>
              <a:tailEnd/>
            </a:ln>
          </p:spPr>
          <p:txBody>
            <a:bodyPr/>
            <a:lstStyle/>
            <a:p>
              <a:endParaRPr lang="en-GB"/>
            </a:p>
          </p:txBody>
        </p:sp>
        <p:sp>
          <p:nvSpPr>
            <p:cNvPr id="63510" name="Rectangle 99"/>
            <p:cNvSpPr>
              <a:spLocks noChangeArrowheads="1"/>
            </p:cNvSpPr>
            <p:nvPr/>
          </p:nvSpPr>
          <p:spPr bwMode="auto">
            <a:xfrm>
              <a:off x="3611"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7</a:t>
              </a:r>
              <a:endParaRPr lang="en-US">
                <a:latin typeface="Times New Roman" pitchFamily="18" charset="0"/>
              </a:endParaRPr>
            </a:p>
          </p:txBody>
        </p:sp>
        <p:sp>
          <p:nvSpPr>
            <p:cNvPr id="63511" name="Line 100"/>
            <p:cNvSpPr>
              <a:spLocks noChangeShapeType="1"/>
            </p:cNvSpPr>
            <p:nvPr/>
          </p:nvSpPr>
          <p:spPr bwMode="auto">
            <a:xfrm>
              <a:off x="3948" y="3669"/>
              <a:ext cx="1" cy="71"/>
            </a:xfrm>
            <a:prstGeom prst="line">
              <a:avLst/>
            </a:prstGeom>
            <a:noFill/>
            <a:ln w="4763">
              <a:solidFill>
                <a:srgbClr val="000000"/>
              </a:solidFill>
              <a:round/>
              <a:headEnd/>
              <a:tailEnd/>
            </a:ln>
          </p:spPr>
          <p:txBody>
            <a:bodyPr/>
            <a:lstStyle/>
            <a:p>
              <a:endParaRPr lang="en-GB"/>
            </a:p>
          </p:txBody>
        </p:sp>
        <p:sp>
          <p:nvSpPr>
            <p:cNvPr id="63512" name="Rectangle 101"/>
            <p:cNvSpPr>
              <a:spLocks noChangeArrowheads="1"/>
            </p:cNvSpPr>
            <p:nvPr/>
          </p:nvSpPr>
          <p:spPr bwMode="auto">
            <a:xfrm>
              <a:off x="3908" y="3781"/>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8</a:t>
              </a:r>
              <a:endParaRPr lang="en-US">
                <a:latin typeface="Times New Roman" pitchFamily="18" charset="0"/>
              </a:endParaRPr>
            </a:p>
          </p:txBody>
        </p:sp>
        <p:sp>
          <p:nvSpPr>
            <p:cNvPr id="63513" name="Rectangle 102"/>
            <p:cNvSpPr>
              <a:spLocks noChangeArrowheads="1"/>
            </p:cNvSpPr>
            <p:nvPr/>
          </p:nvSpPr>
          <p:spPr bwMode="auto">
            <a:xfrm>
              <a:off x="2417" y="3954"/>
              <a:ext cx="1058"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Growth (mm/yr)</a:t>
              </a:r>
              <a:endParaRPr lang="en-US">
                <a:latin typeface="Times New Roman" pitchFamily="18" charset="0"/>
              </a:endParaRPr>
            </a:p>
          </p:txBody>
        </p:sp>
        <p:sp>
          <p:nvSpPr>
            <p:cNvPr id="63514" name="Line 103"/>
            <p:cNvSpPr>
              <a:spLocks noChangeShapeType="1"/>
            </p:cNvSpPr>
            <p:nvPr/>
          </p:nvSpPr>
          <p:spPr bwMode="auto">
            <a:xfrm flipV="1">
              <a:off x="1572" y="1364"/>
              <a:ext cx="1" cy="2376"/>
            </a:xfrm>
            <a:prstGeom prst="line">
              <a:avLst/>
            </a:prstGeom>
            <a:noFill/>
            <a:ln w="4763">
              <a:solidFill>
                <a:srgbClr val="000000"/>
              </a:solidFill>
              <a:round/>
              <a:headEnd/>
              <a:tailEnd/>
            </a:ln>
          </p:spPr>
          <p:txBody>
            <a:bodyPr/>
            <a:lstStyle/>
            <a:p>
              <a:endParaRPr lang="en-GB"/>
            </a:p>
          </p:txBody>
        </p:sp>
        <p:sp>
          <p:nvSpPr>
            <p:cNvPr id="63515" name="Line 104"/>
            <p:cNvSpPr>
              <a:spLocks noChangeShapeType="1"/>
            </p:cNvSpPr>
            <p:nvPr/>
          </p:nvSpPr>
          <p:spPr bwMode="auto">
            <a:xfrm flipH="1">
              <a:off x="1572" y="3740"/>
              <a:ext cx="71" cy="1"/>
            </a:xfrm>
            <a:prstGeom prst="line">
              <a:avLst/>
            </a:prstGeom>
            <a:noFill/>
            <a:ln w="4763">
              <a:solidFill>
                <a:srgbClr val="000000"/>
              </a:solidFill>
              <a:round/>
              <a:headEnd/>
              <a:tailEnd/>
            </a:ln>
          </p:spPr>
          <p:txBody>
            <a:bodyPr/>
            <a:lstStyle/>
            <a:p>
              <a:endParaRPr lang="en-GB"/>
            </a:p>
          </p:txBody>
        </p:sp>
        <p:sp>
          <p:nvSpPr>
            <p:cNvPr id="63516" name="Rectangle 105"/>
            <p:cNvSpPr>
              <a:spLocks noChangeArrowheads="1"/>
            </p:cNvSpPr>
            <p:nvPr/>
          </p:nvSpPr>
          <p:spPr bwMode="auto">
            <a:xfrm>
              <a:off x="1460" y="3660"/>
              <a:ext cx="8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a:t>
              </a:r>
              <a:endParaRPr lang="en-US">
                <a:latin typeface="Times New Roman" pitchFamily="18" charset="0"/>
              </a:endParaRPr>
            </a:p>
          </p:txBody>
        </p:sp>
        <p:sp>
          <p:nvSpPr>
            <p:cNvPr id="63517" name="Line 106"/>
            <p:cNvSpPr>
              <a:spLocks noChangeShapeType="1"/>
            </p:cNvSpPr>
            <p:nvPr/>
          </p:nvSpPr>
          <p:spPr bwMode="auto">
            <a:xfrm flipH="1">
              <a:off x="1572" y="3344"/>
              <a:ext cx="71" cy="1"/>
            </a:xfrm>
            <a:prstGeom prst="line">
              <a:avLst/>
            </a:prstGeom>
            <a:noFill/>
            <a:ln w="4763">
              <a:solidFill>
                <a:srgbClr val="000000"/>
              </a:solidFill>
              <a:round/>
              <a:headEnd/>
              <a:tailEnd/>
            </a:ln>
          </p:spPr>
          <p:txBody>
            <a:bodyPr/>
            <a:lstStyle/>
            <a:p>
              <a:endParaRPr lang="en-GB"/>
            </a:p>
          </p:txBody>
        </p:sp>
        <p:sp>
          <p:nvSpPr>
            <p:cNvPr id="63518" name="Rectangle 107"/>
            <p:cNvSpPr>
              <a:spLocks noChangeArrowheads="1"/>
            </p:cNvSpPr>
            <p:nvPr/>
          </p:nvSpPr>
          <p:spPr bwMode="auto">
            <a:xfrm>
              <a:off x="1302" y="3265"/>
              <a:ext cx="25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200</a:t>
              </a:r>
              <a:endParaRPr lang="en-US">
                <a:latin typeface="Times New Roman" pitchFamily="18" charset="0"/>
              </a:endParaRPr>
            </a:p>
          </p:txBody>
        </p:sp>
        <p:sp>
          <p:nvSpPr>
            <p:cNvPr id="63519" name="Line 108"/>
            <p:cNvSpPr>
              <a:spLocks noChangeShapeType="1"/>
            </p:cNvSpPr>
            <p:nvPr/>
          </p:nvSpPr>
          <p:spPr bwMode="auto">
            <a:xfrm flipH="1">
              <a:off x="1572" y="2948"/>
              <a:ext cx="71" cy="1"/>
            </a:xfrm>
            <a:prstGeom prst="line">
              <a:avLst/>
            </a:prstGeom>
            <a:noFill/>
            <a:ln w="4763">
              <a:solidFill>
                <a:srgbClr val="000000"/>
              </a:solidFill>
              <a:round/>
              <a:headEnd/>
              <a:tailEnd/>
            </a:ln>
          </p:spPr>
          <p:txBody>
            <a:bodyPr/>
            <a:lstStyle/>
            <a:p>
              <a:endParaRPr lang="en-GB"/>
            </a:p>
          </p:txBody>
        </p:sp>
        <p:sp>
          <p:nvSpPr>
            <p:cNvPr id="63520" name="Rectangle 109"/>
            <p:cNvSpPr>
              <a:spLocks noChangeArrowheads="1"/>
            </p:cNvSpPr>
            <p:nvPr/>
          </p:nvSpPr>
          <p:spPr bwMode="auto">
            <a:xfrm>
              <a:off x="1302" y="2869"/>
              <a:ext cx="25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400</a:t>
              </a:r>
              <a:endParaRPr lang="en-US">
                <a:latin typeface="Times New Roman" pitchFamily="18" charset="0"/>
              </a:endParaRPr>
            </a:p>
          </p:txBody>
        </p:sp>
        <p:sp>
          <p:nvSpPr>
            <p:cNvPr id="63521" name="Line 110"/>
            <p:cNvSpPr>
              <a:spLocks noChangeShapeType="1"/>
            </p:cNvSpPr>
            <p:nvPr/>
          </p:nvSpPr>
          <p:spPr bwMode="auto">
            <a:xfrm flipH="1">
              <a:off x="1572" y="2552"/>
              <a:ext cx="71" cy="1"/>
            </a:xfrm>
            <a:prstGeom prst="line">
              <a:avLst/>
            </a:prstGeom>
            <a:noFill/>
            <a:ln w="4763">
              <a:solidFill>
                <a:srgbClr val="000000"/>
              </a:solidFill>
              <a:round/>
              <a:headEnd/>
              <a:tailEnd/>
            </a:ln>
          </p:spPr>
          <p:txBody>
            <a:bodyPr/>
            <a:lstStyle/>
            <a:p>
              <a:endParaRPr lang="en-GB"/>
            </a:p>
          </p:txBody>
        </p:sp>
        <p:sp>
          <p:nvSpPr>
            <p:cNvPr id="63522" name="Rectangle 111"/>
            <p:cNvSpPr>
              <a:spLocks noChangeArrowheads="1"/>
            </p:cNvSpPr>
            <p:nvPr/>
          </p:nvSpPr>
          <p:spPr bwMode="auto">
            <a:xfrm>
              <a:off x="1302" y="2473"/>
              <a:ext cx="25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600</a:t>
              </a:r>
              <a:endParaRPr lang="en-US">
                <a:latin typeface="Times New Roman" pitchFamily="18" charset="0"/>
              </a:endParaRPr>
            </a:p>
          </p:txBody>
        </p:sp>
        <p:sp>
          <p:nvSpPr>
            <p:cNvPr id="63523" name="Line 112"/>
            <p:cNvSpPr>
              <a:spLocks noChangeShapeType="1"/>
            </p:cNvSpPr>
            <p:nvPr/>
          </p:nvSpPr>
          <p:spPr bwMode="auto">
            <a:xfrm flipH="1">
              <a:off x="1572" y="2156"/>
              <a:ext cx="71" cy="1"/>
            </a:xfrm>
            <a:prstGeom prst="line">
              <a:avLst/>
            </a:prstGeom>
            <a:noFill/>
            <a:ln w="4763">
              <a:solidFill>
                <a:srgbClr val="000000"/>
              </a:solidFill>
              <a:round/>
              <a:headEnd/>
              <a:tailEnd/>
            </a:ln>
          </p:spPr>
          <p:txBody>
            <a:bodyPr/>
            <a:lstStyle/>
            <a:p>
              <a:endParaRPr lang="en-GB"/>
            </a:p>
          </p:txBody>
        </p:sp>
        <p:sp>
          <p:nvSpPr>
            <p:cNvPr id="63524" name="Rectangle 113"/>
            <p:cNvSpPr>
              <a:spLocks noChangeArrowheads="1"/>
            </p:cNvSpPr>
            <p:nvPr/>
          </p:nvSpPr>
          <p:spPr bwMode="auto">
            <a:xfrm>
              <a:off x="1302" y="2077"/>
              <a:ext cx="255"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800</a:t>
              </a:r>
              <a:endParaRPr lang="en-US">
                <a:latin typeface="Times New Roman" pitchFamily="18" charset="0"/>
              </a:endParaRPr>
            </a:p>
          </p:txBody>
        </p:sp>
        <p:sp>
          <p:nvSpPr>
            <p:cNvPr id="63525" name="Line 114"/>
            <p:cNvSpPr>
              <a:spLocks noChangeShapeType="1"/>
            </p:cNvSpPr>
            <p:nvPr/>
          </p:nvSpPr>
          <p:spPr bwMode="auto">
            <a:xfrm flipH="1">
              <a:off x="1572" y="1760"/>
              <a:ext cx="71" cy="1"/>
            </a:xfrm>
            <a:prstGeom prst="line">
              <a:avLst/>
            </a:prstGeom>
            <a:noFill/>
            <a:ln w="4763">
              <a:solidFill>
                <a:srgbClr val="000000"/>
              </a:solidFill>
              <a:round/>
              <a:headEnd/>
              <a:tailEnd/>
            </a:ln>
          </p:spPr>
          <p:txBody>
            <a:bodyPr/>
            <a:lstStyle/>
            <a:p>
              <a:endParaRPr lang="en-GB"/>
            </a:p>
          </p:txBody>
        </p:sp>
        <p:sp>
          <p:nvSpPr>
            <p:cNvPr id="63526" name="Rectangle 115"/>
            <p:cNvSpPr>
              <a:spLocks noChangeArrowheads="1"/>
            </p:cNvSpPr>
            <p:nvPr/>
          </p:nvSpPr>
          <p:spPr bwMode="auto">
            <a:xfrm>
              <a:off x="1224" y="1681"/>
              <a:ext cx="340"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1000</a:t>
              </a:r>
              <a:endParaRPr lang="en-US">
                <a:latin typeface="Times New Roman" pitchFamily="18" charset="0"/>
              </a:endParaRPr>
            </a:p>
          </p:txBody>
        </p:sp>
        <p:sp>
          <p:nvSpPr>
            <p:cNvPr id="63527" name="Line 116"/>
            <p:cNvSpPr>
              <a:spLocks noChangeShapeType="1"/>
            </p:cNvSpPr>
            <p:nvPr/>
          </p:nvSpPr>
          <p:spPr bwMode="auto">
            <a:xfrm flipH="1">
              <a:off x="1572" y="1364"/>
              <a:ext cx="71" cy="1"/>
            </a:xfrm>
            <a:prstGeom prst="line">
              <a:avLst/>
            </a:prstGeom>
            <a:noFill/>
            <a:ln w="4763">
              <a:solidFill>
                <a:srgbClr val="000000"/>
              </a:solidFill>
              <a:round/>
              <a:headEnd/>
              <a:tailEnd/>
            </a:ln>
          </p:spPr>
          <p:txBody>
            <a:bodyPr/>
            <a:lstStyle/>
            <a:p>
              <a:endParaRPr lang="en-GB"/>
            </a:p>
          </p:txBody>
        </p:sp>
        <p:sp>
          <p:nvSpPr>
            <p:cNvPr id="63528" name="Rectangle 117"/>
            <p:cNvSpPr>
              <a:spLocks noChangeArrowheads="1"/>
            </p:cNvSpPr>
            <p:nvPr/>
          </p:nvSpPr>
          <p:spPr bwMode="auto">
            <a:xfrm>
              <a:off x="1224" y="1285"/>
              <a:ext cx="340"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1200</a:t>
              </a:r>
              <a:endParaRPr lang="en-US">
                <a:latin typeface="Times New Roman" pitchFamily="18" charset="0"/>
              </a:endParaRPr>
            </a:p>
          </p:txBody>
        </p:sp>
        <p:sp>
          <p:nvSpPr>
            <p:cNvPr id="63529" name="Rectangle 118"/>
            <p:cNvSpPr>
              <a:spLocks noChangeArrowheads="1"/>
            </p:cNvSpPr>
            <p:nvPr/>
          </p:nvSpPr>
          <p:spPr bwMode="auto">
            <a:xfrm rot="-5400000">
              <a:off x="845" y="2445"/>
              <a:ext cx="407"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Count</a:t>
              </a:r>
              <a:endParaRPr lang="en-US">
                <a:latin typeface="Times New Roman" pitchFamily="18" charset="0"/>
              </a:endParaRPr>
            </a:p>
          </p:txBody>
        </p:sp>
        <p:sp>
          <p:nvSpPr>
            <p:cNvPr id="63530" name="Line 119"/>
            <p:cNvSpPr>
              <a:spLocks noChangeShapeType="1"/>
            </p:cNvSpPr>
            <p:nvPr/>
          </p:nvSpPr>
          <p:spPr bwMode="auto">
            <a:xfrm flipV="1">
              <a:off x="3948" y="1364"/>
              <a:ext cx="1" cy="2376"/>
            </a:xfrm>
            <a:prstGeom prst="line">
              <a:avLst/>
            </a:prstGeom>
            <a:noFill/>
            <a:ln w="4763">
              <a:solidFill>
                <a:srgbClr val="000000"/>
              </a:solidFill>
              <a:round/>
              <a:headEnd/>
              <a:tailEnd/>
            </a:ln>
          </p:spPr>
          <p:txBody>
            <a:bodyPr/>
            <a:lstStyle/>
            <a:p>
              <a:endParaRPr lang="en-GB"/>
            </a:p>
          </p:txBody>
        </p:sp>
        <p:sp>
          <p:nvSpPr>
            <p:cNvPr id="63531" name="Line 120"/>
            <p:cNvSpPr>
              <a:spLocks noChangeShapeType="1"/>
            </p:cNvSpPr>
            <p:nvPr/>
          </p:nvSpPr>
          <p:spPr bwMode="auto">
            <a:xfrm>
              <a:off x="3877" y="3740"/>
              <a:ext cx="71" cy="1"/>
            </a:xfrm>
            <a:prstGeom prst="line">
              <a:avLst/>
            </a:prstGeom>
            <a:noFill/>
            <a:ln w="4763">
              <a:solidFill>
                <a:srgbClr val="000000"/>
              </a:solidFill>
              <a:round/>
              <a:headEnd/>
              <a:tailEnd/>
            </a:ln>
          </p:spPr>
          <p:txBody>
            <a:bodyPr/>
            <a:lstStyle/>
            <a:p>
              <a:endParaRPr lang="en-GB"/>
            </a:p>
          </p:txBody>
        </p:sp>
        <p:sp>
          <p:nvSpPr>
            <p:cNvPr id="63532" name="Rectangle 121"/>
            <p:cNvSpPr>
              <a:spLocks noChangeArrowheads="1"/>
            </p:cNvSpPr>
            <p:nvPr/>
          </p:nvSpPr>
          <p:spPr bwMode="auto">
            <a:xfrm>
              <a:off x="3981" y="3660"/>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0.0</a:t>
              </a:r>
              <a:endParaRPr lang="en-US">
                <a:latin typeface="Times New Roman" pitchFamily="18" charset="0"/>
              </a:endParaRPr>
            </a:p>
          </p:txBody>
        </p:sp>
        <p:sp>
          <p:nvSpPr>
            <p:cNvPr id="63533" name="Line 122"/>
            <p:cNvSpPr>
              <a:spLocks noChangeShapeType="1"/>
            </p:cNvSpPr>
            <p:nvPr/>
          </p:nvSpPr>
          <p:spPr bwMode="auto">
            <a:xfrm>
              <a:off x="3877" y="3428"/>
              <a:ext cx="71" cy="1"/>
            </a:xfrm>
            <a:prstGeom prst="line">
              <a:avLst/>
            </a:prstGeom>
            <a:noFill/>
            <a:ln w="4763">
              <a:solidFill>
                <a:srgbClr val="000000"/>
              </a:solidFill>
              <a:round/>
              <a:headEnd/>
              <a:tailEnd/>
            </a:ln>
          </p:spPr>
          <p:txBody>
            <a:bodyPr/>
            <a:lstStyle/>
            <a:p>
              <a:endParaRPr lang="en-GB"/>
            </a:p>
          </p:txBody>
        </p:sp>
        <p:sp>
          <p:nvSpPr>
            <p:cNvPr id="63534" name="Rectangle 123"/>
            <p:cNvSpPr>
              <a:spLocks noChangeArrowheads="1"/>
            </p:cNvSpPr>
            <p:nvPr/>
          </p:nvSpPr>
          <p:spPr bwMode="auto">
            <a:xfrm>
              <a:off x="3981" y="3349"/>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0.1</a:t>
              </a:r>
              <a:endParaRPr lang="en-US">
                <a:latin typeface="Times New Roman" pitchFamily="18" charset="0"/>
              </a:endParaRPr>
            </a:p>
          </p:txBody>
        </p:sp>
        <p:sp>
          <p:nvSpPr>
            <p:cNvPr id="63535" name="Line 124"/>
            <p:cNvSpPr>
              <a:spLocks noChangeShapeType="1"/>
            </p:cNvSpPr>
            <p:nvPr/>
          </p:nvSpPr>
          <p:spPr bwMode="auto">
            <a:xfrm>
              <a:off x="3877" y="3117"/>
              <a:ext cx="71" cy="1"/>
            </a:xfrm>
            <a:prstGeom prst="line">
              <a:avLst/>
            </a:prstGeom>
            <a:noFill/>
            <a:ln w="4763">
              <a:solidFill>
                <a:srgbClr val="000000"/>
              </a:solidFill>
              <a:round/>
              <a:headEnd/>
              <a:tailEnd/>
            </a:ln>
          </p:spPr>
          <p:txBody>
            <a:bodyPr/>
            <a:lstStyle/>
            <a:p>
              <a:endParaRPr lang="en-GB"/>
            </a:p>
          </p:txBody>
        </p:sp>
        <p:sp>
          <p:nvSpPr>
            <p:cNvPr id="63536" name="Rectangle 125"/>
            <p:cNvSpPr>
              <a:spLocks noChangeArrowheads="1"/>
            </p:cNvSpPr>
            <p:nvPr/>
          </p:nvSpPr>
          <p:spPr bwMode="auto">
            <a:xfrm>
              <a:off x="3981" y="3038"/>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0.2</a:t>
              </a:r>
              <a:endParaRPr lang="en-US">
                <a:latin typeface="Times New Roman" pitchFamily="18" charset="0"/>
              </a:endParaRPr>
            </a:p>
          </p:txBody>
        </p:sp>
        <p:sp>
          <p:nvSpPr>
            <p:cNvPr id="63537" name="Line 126"/>
            <p:cNvSpPr>
              <a:spLocks noChangeShapeType="1"/>
            </p:cNvSpPr>
            <p:nvPr/>
          </p:nvSpPr>
          <p:spPr bwMode="auto">
            <a:xfrm>
              <a:off x="3877" y="2806"/>
              <a:ext cx="71" cy="1"/>
            </a:xfrm>
            <a:prstGeom prst="line">
              <a:avLst/>
            </a:prstGeom>
            <a:noFill/>
            <a:ln w="4763">
              <a:solidFill>
                <a:srgbClr val="000000"/>
              </a:solidFill>
              <a:round/>
              <a:headEnd/>
              <a:tailEnd/>
            </a:ln>
          </p:spPr>
          <p:txBody>
            <a:bodyPr/>
            <a:lstStyle/>
            <a:p>
              <a:endParaRPr lang="en-GB"/>
            </a:p>
          </p:txBody>
        </p:sp>
        <p:sp>
          <p:nvSpPr>
            <p:cNvPr id="63538" name="Rectangle 127"/>
            <p:cNvSpPr>
              <a:spLocks noChangeArrowheads="1"/>
            </p:cNvSpPr>
            <p:nvPr/>
          </p:nvSpPr>
          <p:spPr bwMode="auto">
            <a:xfrm>
              <a:off x="3981" y="2727"/>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0.3</a:t>
              </a:r>
              <a:endParaRPr lang="en-US">
                <a:latin typeface="Times New Roman" pitchFamily="18" charset="0"/>
              </a:endParaRPr>
            </a:p>
          </p:txBody>
        </p:sp>
        <p:sp>
          <p:nvSpPr>
            <p:cNvPr id="63539" name="Line 128"/>
            <p:cNvSpPr>
              <a:spLocks noChangeShapeType="1"/>
            </p:cNvSpPr>
            <p:nvPr/>
          </p:nvSpPr>
          <p:spPr bwMode="auto">
            <a:xfrm>
              <a:off x="3877" y="2495"/>
              <a:ext cx="71" cy="1"/>
            </a:xfrm>
            <a:prstGeom prst="line">
              <a:avLst/>
            </a:prstGeom>
            <a:noFill/>
            <a:ln w="4763">
              <a:solidFill>
                <a:srgbClr val="000000"/>
              </a:solidFill>
              <a:round/>
              <a:headEnd/>
              <a:tailEnd/>
            </a:ln>
          </p:spPr>
          <p:txBody>
            <a:bodyPr/>
            <a:lstStyle/>
            <a:p>
              <a:endParaRPr lang="en-GB"/>
            </a:p>
          </p:txBody>
        </p:sp>
        <p:sp>
          <p:nvSpPr>
            <p:cNvPr id="63540" name="Rectangle 129"/>
            <p:cNvSpPr>
              <a:spLocks noChangeArrowheads="1"/>
            </p:cNvSpPr>
            <p:nvPr/>
          </p:nvSpPr>
          <p:spPr bwMode="auto">
            <a:xfrm>
              <a:off x="3981" y="2416"/>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0.4</a:t>
              </a:r>
              <a:endParaRPr lang="en-US">
                <a:latin typeface="Times New Roman" pitchFamily="18" charset="0"/>
              </a:endParaRPr>
            </a:p>
          </p:txBody>
        </p:sp>
        <p:sp>
          <p:nvSpPr>
            <p:cNvPr id="63541" name="Line 130"/>
            <p:cNvSpPr>
              <a:spLocks noChangeShapeType="1"/>
            </p:cNvSpPr>
            <p:nvPr/>
          </p:nvSpPr>
          <p:spPr bwMode="auto">
            <a:xfrm>
              <a:off x="3877" y="2184"/>
              <a:ext cx="71" cy="1"/>
            </a:xfrm>
            <a:prstGeom prst="line">
              <a:avLst/>
            </a:prstGeom>
            <a:noFill/>
            <a:ln w="4763">
              <a:solidFill>
                <a:srgbClr val="000000"/>
              </a:solidFill>
              <a:round/>
              <a:headEnd/>
              <a:tailEnd/>
            </a:ln>
          </p:spPr>
          <p:txBody>
            <a:bodyPr/>
            <a:lstStyle/>
            <a:p>
              <a:endParaRPr lang="en-GB"/>
            </a:p>
          </p:txBody>
        </p:sp>
        <p:sp>
          <p:nvSpPr>
            <p:cNvPr id="63542" name="Rectangle 131"/>
            <p:cNvSpPr>
              <a:spLocks noChangeArrowheads="1"/>
            </p:cNvSpPr>
            <p:nvPr/>
          </p:nvSpPr>
          <p:spPr bwMode="auto">
            <a:xfrm>
              <a:off x="3981" y="2105"/>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0.5</a:t>
              </a:r>
              <a:endParaRPr lang="en-US">
                <a:latin typeface="Times New Roman" pitchFamily="18" charset="0"/>
              </a:endParaRPr>
            </a:p>
          </p:txBody>
        </p:sp>
        <p:sp>
          <p:nvSpPr>
            <p:cNvPr id="63543" name="Line 132"/>
            <p:cNvSpPr>
              <a:spLocks noChangeShapeType="1"/>
            </p:cNvSpPr>
            <p:nvPr/>
          </p:nvSpPr>
          <p:spPr bwMode="auto">
            <a:xfrm>
              <a:off x="3877" y="1873"/>
              <a:ext cx="71" cy="1"/>
            </a:xfrm>
            <a:prstGeom prst="line">
              <a:avLst/>
            </a:prstGeom>
            <a:noFill/>
            <a:ln w="4763">
              <a:solidFill>
                <a:srgbClr val="000000"/>
              </a:solidFill>
              <a:round/>
              <a:headEnd/>
              <a:tailEnd/>
            </a:ln>
          </p:spPr>
          <p:txBody>
            <a:bodyPr/>
            <a:lstStyle/>
            <a:p>
              <a:endParaRPr lang="en-GB"/>
            </a:p>
          </p:txBody>
        </p:sp>
        <p:sp>
          <p:nvSpPr>
            <p:cNvPr id="63544" name="Rectangle 133"/>
            <p:cNvSpPr>
              <a:spLocks noChangeArrowheads="1"/>
            </p:cNvSpPr>
            <p:nvPr/>
          </p:nvSpPr>
          <p:spPr bwMode="auto">
            <a:xfrm>
              <a:off x="3981" y="1793"/>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0.6</a:t>
              </a:r>
              <a:endParaRPr lang="en-US">
                <a:latin typeface="Times New Roman" pitchFamily="18" charset="0"/>
              </a:endParaRPr>
            </a:p>
          </p:txBody>
        </p:sp>
        <p:sp>
          <p:nvSpPr>
            <p:cNvPr id="63545" name="Line 134"/>
            <p:cNvSpPr>
              <a:spLocks noChangeShapeType="1"/>
            </p:cNvSpPr>
            <p:nvPr/>
          </p:nvSpPr>
          <p:spPr bwMode="auto">
            <a:xfrm>
              <a:off x="3877" y="1561"/>
              <a:ext cx="71" cy="1"/>
            </a:xfrm>
            <a:prstGeom prst="line">
              <a:avLst/>
            </a:prstGeom>
            <a:noFill/>
            <a:ln w="4763">
              <a:solidFill>
                <a:srgbClr val="000000"/>
              </a:solidFill>
              <a:round/>
              <a:headEnd/>
              <a:tailEnd/>
            </a:ln>
          </p:spPr>
          <p:txBody>
            <a:bodyPr/>
            <a:lstStyle/>
            <a:p>
              <a:endParaRPr lang="en-GB"/>
            </a:p>
          </p:txBody>
        </p:sp>
        <p:sp>
          <p:nvSpPr>
            <p:cNvPr id="63546" name="Rectangle 135"/>
            <p:cNvSpPr>
              <a:spLocks noChangeArrowheads="1"/>
            </p:cNvSpPr>
            <p:nvPr/>
          </p:nvSpPr>
          <p:spPr bwMode="auto">
            <a:xfrm>
              <a:off x="3981" y="1482"/>
              <a:ext cx="212"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0.7</a:t>
              </a:r>
              <a:endParaRPr lang="en-US">
                <a:latin typeface="Times New Roman" pitchFamily="18" charset="0"/>
              </a:endParaRPr>
            </a:p>
          </p:txBody>
        </p:sp>
        <p:sp>
          <p:nvSpPr>
            <p:cNvPr id="63547" name="Rectangle 136"/>
            <p:cNvSpPr>
              <a:spLocks noChangeArrowheads="1"/>
            </p:cNvSpPr>
            <p:nvPr/>
          </p:nvSpPr>
          <p:spPr bwMode="auto">
            <a:xfrm rot="5400000">
              <a:off x="3725" y="2504"/>
              <a:ext cx="1246" cy="182"/>
            </a:xfrm>
            <a:prstGeom prst="rect">
              <a:avLst/>
            </a:prstGeom>
            <a:noFill/>
            <a:ln w="9525">
              <a:noFill/>
              <a:miter lim="800000"/>
              <a:headEnd/>
              <a:tailEnd/>
            </a:ln>
          </p:spPr>
          <p:txBody>
            <a:bodyPr wrap="none" lIns="0" tIns="0" rIns="0" bIns="0">
              <a:spAutoFit/>
            </a:bodyPr>
            <a:lstStyle/>
            <a:p>
              <a:r>
                <a:rPr lang="en-US" sz="1900">
                  <a:solidFill>
                    <a:srgbClr val="000000"/>
                  </a:solidFill>
                  <a:latin typeface="Arial" charset="0"/>
                </a:rPr>
                <a:t>Proportion per Bar</a:t>
              </a:r>
              <a:endParaRPr lang="en-US">
                <a:latin typeface="Times New Roman" pitchFamily="18" charset="0"/>
              </a:endParaRPr>
            </a:p>
          </p:txBody>
        </p:sp>
        <p:sp>
          <p:nvSpPr>
            <p:cNvPr id="63548" name="Line 137"/>
            <p:cNvSpPr>
              <a:spLocks noChangeShapeType="1"/>
            </p:cNvSpPr>
            <p:nvPr/>
          </p:nvSpPr>
          <p:spPr bwMode="auto">
            <a:xfrm>
              <a:off x="1572" y="1364"/>
              <a:ext cx="2376" cy="1"/>
            </a:xfrm>
            <a:prstGeom prst="line">
              <a:avLst/>
            </a:prstGeom>
            <a:noFill/>
            <a:ln w="4763">
              <a:solidFill>
                <a:srgbClr val="000000"/>
              </a:solidFill>
              <a:round/>
              <a:headEnd/>
              <a:tailEnd/>
            </a:ln>
          </p:spPr>
          <p:txBody>
            <a:bodyPr/>
            <a:lstStyle/>
            <a:p>
              <a:endParaRPr lang="en-GB"/>
            </a:p>
          </p:txBody>
        </p:sp>
        <p:sp>
          <p:nvSpPr>
            <p:cNvPr id="63549" name="Line 138"/>
            <p:cNvSpPr>
              <a:spLocks noChangeShapeType="1"/>
            </p:cNvSpPr>
            <p:nvPr/>
          </p:nvSpPr>
          <p:spPr bwMode="auto">
            <a:xfrm flipV="1">
              <a:off x="1572" y="1364"/>
              <a:ext cx="1" cy="71"/>
            </a:xfrm>
            <a:prstGeom prst="line">
              <a:avLst/>
            </a:prstGeom>
            <a:noFill/>
            <a:ln w="4763">
              <a:solidFill>
                <a:srgbClr val="000000"/>
              </a:solidFill>
              <a:round/>
              <a:headEnd/>
              <a:tailEnd/>
            </a:ln>
          </p:spPr>
          <p:txBody>
            <a:bodyPr/>
            <a:lstStyle/>
            <a:p>
              <a:endParaRPr lang="en-GB"/>
            </a:p>
          </p:txBody>
        </p:sp>
        <p:sp>
          <p:nvSpPr>
            <p:cNvPr id="63550" name="Line 139"/>
            <p:cNvSpPr>
              <a:spLocks noChangeShapeType="1"/>
            </p:cNvSpPr>
            <p:nvPr/>
          </p:nvSpPr>
          <p:spPr bwMode="auto">
            <a:xfrm flipV="1">
              <a:off x="1869" y="1364"/>
              <a:ext cx="1" cy="71"/>
            </a:xfrm>
            <a:prstGeom prst="line">
              <a:avLst/>
            </a:prstGeom>
            <a:noFill/>
            <a:ln w="4763">
              <a:solidFill>
                <a:srgbClr val="000000"/>
              </a:solidFill>
              <a:round/>
              <a:headEnd/>
              <a:tailEnd/>
            </a:ln>
          </p:spPr>
          <p:txBody>
            <a:bodyPr/>
            <a:lstStyle/>
            <a:p>
              <a:endParaRPr lang="en-GB"/>
            </a:p>
          </p:txBody>
        </p:sp>
        <p:sp>
          <p:nvSpPr>
            <p:cNvPr id="63551" name="Line 140"/>
            <p:cNvSpPr>
              <a:spLocks noChangeShapeType="1"/>
            </p:cNvSpPr>
            <p:nvPr/>
          </p:nvSpPr>
          <p:spPr bwMode="auto">
            <a:xfrm flipV="1">
              <a:off x="2166" y="1364"/>
              <a:ext cx="1" cy="71"/>
            </a:xfrm>
            <a:prstGeom prst="line">
              <a:avLst/>
            </a:prstGeom>
            <a:noFill/>
            <a:ln w="4763">
              <a:solidFill>
                <a:srgbClr val="000000"/>
              </a:solidFill>
              <a:round/>
              <a:headEnd/>
              <a:tailEnd/>
            </a:ln>
          </p:spPr>
          <p:txBody>
            <a:bodyPr/>
            <a:lstStyle/>
            <a:p>
              <a:endParaRPr lang="en-GB"/>
            </a:p>
          </p:txBody>
        </p:sp>
        <p:sp>
          <p:nvSpPr>
            <p:cNvPr id="63552" name="Line 141"/>
            <p:cNvSpPr>
              <a:spLocks noChangeShapeType="1"/>
            </p:cNvSpPr>
            <p:nvPr/>
          </p:nvSpPr>
          <p:spPr bwMode="auto">
            <a:xfrm flipV="1">
              <a:off x="2463" y="1364"/>
              <a:ext cx="1" cy="71"/>
            </a:xfrm>
            <a:prstGeom prst="line">
              <a:avLst/>
            </a:prstGeom>
            <a:noFill/>
            <a:ln w="4763">
              <a:solidFill>
                <a:srgbClr val="000000"/>
              </a:solidFill>
              <a:round/>
              <a:headEnd/>
              <a:tailEnd/>
            </a:ln>
          </p:spPr>
          <p:txBody>
            <a:bodyPr/>
            <a:lstStyle/>
            <a:p>
              <a:endParaRPr lang="en-GB"/>
            </a:p>
          </p:txBody>
        </p:sp>
        <p:sp>
          <p:nvSpPr>
            <p:cNvPr id="63553" name="Line 142"/>
            <p:cNvSpPr>
              <a:spLocks noChangeShapeType="1"/>
            </p:cNvSpPr>
            <p:nvPr/>
          </p:nvSpPr>
          <p:spPr bwMode="auto">
            <a:xfrm flipV="1">
              <a:off x="2760" y="1364"/>
              <a:ext cx="1" cy="71"/>
            </a:xfrm>
            <a:prstGeom prst="line">
              <a:avLst/>
            </a:prstGeom>
            <a:noFill/>
            <a:ln w="4763">
              <a:solidFill>
                <a:srgbClr val="000000"/>
              </a:solidFill>
              <a:round/>
              <a:headEnd/>
              <a:tailEnd/>
            </a:ln>
          </p:spPr>
          <p:txBody>
            <a:bodyPr/>
            <a:lstStyle/>
            <a:p>
              <a:endParaRPr lang="en-GB"/>
            </a:p>
          </p:txBody>
        </p:sp>
        <p:sp>
          <p:nvSpPr>
            <p:cNvPr id="63554" name="Line 143"/>
            <p:cNvSpPr>
              <a:spLocks noChangeShapeType="1"/>
            </p:cNvSpPr>
            <p:nvPr/>
          </p:nvSpPr>
          <p:spPr bwMode="auto">
            <a:xfrm flipV="1">
              <a:off x="3057" y="1364"/>
              <a:ext cx="1" cy="71"/>
            </a:xfrm>
            <a:prstGeom prst="line">
              <a:avLst/>
            </a:prstGeom>
            <a:noFill/>
            <a:ln w="4763">
              <a:solidFill>
                <a:srgbClr val="000000"/>
              </a:solidFill>
              <a:round/>
              <a:headEnd/>
              <a:tailEnd/>
            </a:ln>
          </p:spPr>
          <p:txBody>
            <a:bodyPr/>
            <a:lstStyle/>
            <a:p>
              <a:endParaRPr lang="en-GB"/>
            </a:p>
          </p:txBody>
        </p:sp>
        <p:sp>
          <p:nvSpPr>
            <p:cNvPr id="63555" name="Line 144"/>
            <p:cNvSpPr>
              <a:spLocks noChangeShapeType="1"/>
            </p:cNvSpPr>
            <p:nvPr/>
          </p:nvSpPr>
          <p:spPr bwMode="auto">
            <a:xfrm flipV="1">
              <a:off x="3354" y="1364"/>
              <a:ext cx="1" cy="71"/>
            </a:xfrm>
            <a:prstGeom prst="line">
              <a:avLst/>
            </a:prstGeom>
            <a:noFill/>
            <a:ln w="4763">
              <a:solidFill>
                <a:srgbClr val="000000"/>
              </a:solidFill>
              <a:round/>
              <a:headEnd/>
              <a:tailEnd/>
            </a:ln>
          </p:spPr>
          <p:txBody>
            <a:bodyPr/>
            <a:lstStyle/>
            <a:p>
              <a:endParaRPr lang="en-GB"/>
            </a:p>
          </p:txBody>
        </p:sp>
        <p:sp>
          <p:nvSpPr>
            <p:cNvPr id="63556" name="Line 145"/>
            <p:cNvSpPr>
              <a:spLocks noChangeShapeType="1"/>
            </p:cNvSpPr>
            <p:nvPr/>
          </p:nvSpPr>
          <p:spPr bwMode="auto">
            <a:xfrm flipV="1">
              <a:off x="3651" y="1364"/>
              <a:ext cx="1" cy="71"/>
            </a:xfrm>
            <a:prstGeom prst="line">
              <a:avLst/>
            </a:prstGeom>
            <a:noFill/>
            <a:ln w="4763">
              <a:solidFill>
                <a:srgbClr val="000000"/>
              </a:solidFill>
              <a:round/>
              <a:headEnd/>
              <a:tailEnd/>
            </a:ln>
          </p:spPr>
          <p:txBody>
            <a:bodyPr/>
            <a:lstStyle/>
            <a:p>
              <a:endParaRPr lang="en-GB"/>
            </a:p>
          </p:txBody>
        </p:sp>
        <p:sp>
          <p:nvSpPr>
            <p:cNvPr id="63557" name="Line 146"/>
            <p:cNvSpPr>
              <a:spLocks noChangeShapeType="1"/>
            </p:cNvSpPr>
            <p:nvPr/>
          </p:nvSpPr>
          <p:spPr bwMode="auto">
            <a:xfrm flipV="1">
              <a:off x="3948" y="1364"/>
              <a:ext cx="1" cy="71"/>
            </a:xfrm>
            <a:prstGeom prst="line">
              <a:avLst/>
            </a:prstGeom>
            <a:noFill/>
            <a:ln w="4763">
              <a:solidFill>
                <a:srgbClr val="000000"/>
              </a:solidFill>
              <a:round/>
              <a:headEnd/>
              <a:tailEnd/>
            </a:ln>
          </p:spPr>
          <p:txBody>
            <a:bodyPr/>
            <a:lstStyle/>
            <a:p>
              <a:endParaRPr lang="en-GB"/>
            </a:p>
          </p:txBody>
        </p:sp>
        <p:sp>
          <p:nvSpPr>
            <p:cNvPr id="63558" name="Freeform 147"/>
            <p:cNvSpPr>
              <a:spLocks/>
            </p:cNvSpPr>
            <p:nvPr/>
          </p:nvSpPr>
          <p:spPr bwMode="auto">
            <a:xfrm>
              <a:off x="1572" y="2002"/>
              <a:ext cx="74" cy="1738"/>
            </a:xfrm>
            <a:custGeom>
              <a:avLst/>
              <a:gdLst>
                <a:gd name="T0" fmla="*/ 0 w 359"/>
                <a:gd name="T1" fmla="*/ 3 h 8428"/>
                <a:gd name="T2" fmla="*/ 0 w 359"/>
                <a:gd name="T3" fmla="*/ 0 h 8428"/>
                <a:gd name="T4" fmla="*/ 0 w 359"/>
                <a:gd name="T5" fmla="*/ 0 h 8428"/>
                <a:gd name="T6" fmla="*/ 0 w 359"/>
                <a:gd name="T7" fmla="*/ 0 h 8428"/>
                <a:gd name="T8" fmla="*/ 0 w 359"/>
                <a:gd name="T9" fmla="*/ 0 h 8428"/>
                <a:gd name="T10" fmla="*/ 0 w 359"/>
                <a:gd name="T11" fmla="*/ 3 h 8428"/>
                <a:gd name="T12" fmla="*/ 0 w 359"/>
                <a:gd name="T13" fmla="*/ 3 h 8428"/>
                <a:gd name="T14" fmla="*/ 0 w 359"/>
                <a:gd name="T15" fmla="*/ 3 h 8428"/>
                <a:gd name="T16" fmla="*/ 0 60000 65536"/>
                <a:gd name="T17" fmla="*/ 0 60000 65536"/>
                <a:gd name="T18" fmla="*/ 0 60000 65536"/>
                <a:gd name="T19" fmla="*/ 0 60000 65536"/>
                <a:gd name="T20" fmla="*/ 0 60000 65536"/>
                <a:gd name="T21" fmla="*/ 0 60000 65536"/>
                <a:gd name="T22" fmla="*/ 0 60000 65536"/>
                <a:gd name="T23" fmla="*/ 0 60000 65536"/>
                <a:gd name="T24" fmla="*/ 0 w 359"/>
                <a:gd name="T25" fmla="*/ 0 h 8428"/>
                <a:gd name="T26" fmla="*/ 359 w 359"/>
                <a:gd name="T27" fmla="*/ 8428 h 8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 h="8428">
                  <a:moveTo>
                    <a:pt x="0" y="8428"/>
                  </a:moveTo>
                  <a:lnTo>
                    <a:pt x="0" y="0"/>
                  </a:lnTo>
                  <a:lnTo>
                    <a:pt x="359" y="0"/>
                  </a:lnTo>
                  <a:lnTo>
                    <a:pt x="359" y="8428"/>
                  </a:lnTo>
                  <a:lnTo>
                    <a:pt x="0" y="8428"/>
                  </a:lnTo>
                </a:path>
              </a:pathLst>
            </a:custGeom>
            <a:noFill/>
            <a:ln w="4763">
              <a:solidFill>
                <a:srgbClr val="0000F2"/>
              </a:solidFill>
              <a:round/>
              <a:headEnd/>
              <a:tailEnd/>
            </a:ln>
          </p:spPr>
          <p:txBody>
            <a:bodyPr/>
            <a:lstStyle/>
            <a:p>
              <a:endParaRPr lang="en-GB"/>
            </a:p>
          </p:txBody>
        </p:sp>
        <p:sp>
          <p:nvSpPr>
            <p:cNvPr id="63559" name="Freeform 148"/>
            <p:cNvSpPr>
              <a:spLocks/>
            </p:cNvSpPr>
            <p:nvPr/>
          </p:nvSpPr>
          <p:spPr bwMode="auto">
            <a:xfrm>
              <a:off x="1646" y="3358"/>
              <a:ext cx="74" cy="382"/>
            </a:xfrm>
            <a:custGeom>
              <a:avLst/>
              <a:gdLst>
                <a:gd name="T0" fmla="*/ 0 w 360"/>
                <a:gd name="T1" fmla="*/ 1 h 1852"/>
                <a:gd name="T2" fmla="*/ 0 w 360"/>
                <a:gd name="T3" fmla="*/ 0 h 1852"/>
                <a:gd name="T4" fmla="*/ 0 w 360"/>
                <a:gd name="T5" fmla="*/ 0 h 1852"/>
                <a:gd name="T6" fmla="*/ 0 w 360"/>
                <a:gd name="T7" fmla="*/ 0 h 1852"/>
                <a:gd name="T8" fmla="*/ 0 w 360"/>
                <a:gd name="T9" fmla="*/ 0 h 1852"/>
                <a:gd name="T10" fmla="*/ 0 w 360"/>
                <a:gd name="T11" fmla="*/ 1 h 1852"/>
                <a:gd name="T12" fmla="*/ 0 w 360"/>
                <a:gd name="T13" fmla="*/ 1 h 1852"/>
                <a:gd name="T14" fmla="*/ 0 w 360"/>
                <a:gd name="T15" fmla="*/ 1 h 185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852"/>
                <a:gd name="T26" fmla="*/ 360 w 360"/>
                <a:gd name="T27" fmla="*/ 1852 h 18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852">
                  <a:moveTo>
                    <a:pt x="0" y="1852"/>
                  </a:moveTo>
                  <a:lnTo>
                    <a:pt x="0" y="0"/>
                  </a:lnTo>
                  <a:lnTo>
                    <a:pt x="360" y="0"/>
                  </a:lnTo>
                  <a:lnTo>
                    <a:pt x="360" y="1852"/>
                  </a:lnTo>
                  <a:lnTo>
                    <a:pt x="0" y="1852"/>
                  </a:lnTo>
                </a:path>
              </a:pathLst>
            </a:custGeom>
            <a:noFill/>
            <a:ln w="4763">
              <a:solidFill>
                <a:srgbClr val="0000F2"/>
              </a:solidFill>
              <a:round/>
              <a:headEnd/>
              <a:tailEnd/>
            </a:ln>
          </p:spPr>
          <p:txBody>
            <a:bodyPr/>
            <a:lstStyle/>
            <a:p>
              <a:endParaRPr lang="en-GB"/>
            </a:p>
          </p:txBody>
        </p:sp>
        <p:sp>
          <p:nvSpPr>
            <p:cNvPr id="63560" name="Freeform 149"/>
            <p:cNvSpPr>
              <a:spLocks/>
            </p:cNvSpPr>
            <p:nvPr/>
          </p:nvSpPr>
          <p:spPr bwMode="auto">
            <a:xfrm>
              <a:off x="1720" y="3415"/>
              <a:ext cx="75" cy="325"/>
            </a:xfrm>
            <a:custGeom>
              <a:avLst/>
              <a:gdLst>
                <a:gd name="T0" fmla="*/ 0 w 360"/>
                <a:gd name="T1" fmla="*/ 1 h 1574"/>
                <a:gd name="T2" fmla="*/ 0 w 360"/>
                <a:gd name="T3" fmla="*/ 0 h 1574"/>
                <a:gd name="T4" fmla="*/ 0 w 360"/>
                <a:gd name="T5" fmla="*/ 0 h 1574"/>
                <a:gd name="T6" fmla="*/ 0 w 360"/>
                <a:gd name="T7" fmla="*/ 0 h 1574"/>
                <a:gd name="T8" fmla="*/ 0 w 360"/>
                <a:gd name="T9" fmla="*/ 0 h 1574"/>
                <a:gd name="T10" fmla="*/ 0 w 360"/>
                <a:gd name="T11" fmla="*/ 1 h 1574"/>
                <a:gd name="T12" fmla="*/ 0 w 360"/>
                <a:gd name="T13" fmla="*/ 1 h 1574"/>
                <a:gd name="T14" fmla="*/ 0 w 360"/>
                <a:gd name="T15" fmla="*/ 1 h 1574"/>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574"/>
                <a:gd name="T26" fmla="*/ 360 w 360"/>
                <a:gd name="T27" fmla="*/ 1574 h 15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574">
                  <a:moveTo>
                    <a:pt x="0" y="1574"/>
                  </a:moveTo>
                  <a:lnTo>
                    <a:pt x="0" y="0"/>
                  </a:lnTo>
                  <a:lnTo>
                    <a:pt x="360" y="0"/>
                  </a:lnTo>
                  <a:lnTo>
                    <a:pt x="360" y="1574"/>
                  </a:lnTo>
                  <a:lnTo>
                    <a:pt x="0" y="1574"/>
                  </a:lnTo>
                </a:path>
              </a:pathLst>
            </a:custGeom>
            <a:noFill/>
            <a:ln w="4763">
              <a:solidFill>
                <a:srgbClr val="0000F2"/>
              </a:solidFill>
              <a:round/>
              <a:headEnd/>
              <a:tailEnd/>
            </a:ln>
          </p:spPr>
          <p:txBody>
            <a:bodyPr/>
            <a:lstStyle/>
            <a:p>
              <a:endParaRPr lang="en-GB"/>
            </a:p>
          </p:txBody>
        </p:sp>
        <p:sp>
          <p:nvSpPr>
            <p:cNvPr id="63561" name="Freeform 150"/>
            <p:cNvSpPr>
              <a:spLocks/>
            </p:cNvSpPr>
            <p:nvPr/>
          </p:nvSpPr>
          <p:spPr bwMode="auto">
            <a:xfrm>
              <a:off x="1795" y="3526"/>
              <a:ext cx="74" cy="214"/>
            </a:xfrm>
            <a:custGeom>
              <a:avLst/>
              <a:gdLst>
                <a:gd name="T0" fmla="*/ 0 w 360"/>
                <a:gd name="T1" fmla="*/ 0 h 1036"/>
                <a:gd name="T2" fmla="*/ 0 w 360"/>
                <a:gd name="T3" fmla="*/ 0 h 1036"/>
                <a:gd name="T4" fmla="*/ 0 w 360"/>
                <a:gd name="T5" fmla="*/ 0 h 1036"/>
                <a:gd name="T6" fmla="*/ 0 w 360"/>
                <a:gd name="T7" fmla="*/ 0 h 1036"/>
                <a:gd name="T8" fmla="*/ 0 w 360"/>
                <a:gd name="T9" fmla="*/ 0 h 1036"/>
                <a:gd name="T10" fmla="*/ 0 w 360"/>
                <a:gd name="T11" fmla="*/ 0 h 1036"/>
                <a:gd name="T12" fmla="*/ 0 w 360"/>
                <a:gd name="T13" fmla="*/ 0 h 1036"/>
                <a:gd name="T14" fmla="*/ 0 w 360"/>
                <a:gd name="T15" fmla="*/ 0 h 1036"/>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036"/>
                <a:gd name="T26" fmla="*/ 360 w 360"/>
                <a:gd name="T27" fmla="*/ 1036 h 10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036">
                  <a:moveTo>
                    <a:pt x="0" y="1036"/>
                  </a:moveTo>
                  <a:lnTo>
                    <a:pt x="0" y="0"/>
                  </a:lnTo>
                  <a:lnTo>
                    <a:pt x="360" y="0"/>
                  </a:lnTo>
                  <a:lnTo>
                    <a:pt x="360" y="1036"/>
                  </a:lnTo>
                  <a:lnTo>
                    <a:pt x="0" y="1036"/>
                  </a:lnTo>
                </a:path>
              </a:pathLst>
            </a:custGeom>
            <a:noFill/>
            <a:ln w="4763">
              <a:solidFill>
                <a:srgbClr val="0000F2"/>
              </a:solidFill>
              <a:round/>
              <a:headEnd/>
              <a:tailEnd/>
            </a:ln>
          </p:spPr>
          <p:txBody>
            <a:bodyPr/>
            <a:lstStyle/>
            <a:p>
              <a:endParaRPr lang="en-GB"/>
            </a:p>
          </p:txBody>
        </p:sp>
        <p:sp>
          <p:nvSpPr>
            <p:cNvPr id="63562" name="Freeform 151"/>
            <p:cNvSpPr>
              <a:spLocks/>
            </p:cNvSpPr>
            <p:nvPr/>
          </p:nvSpPr>
          <p:spPr bwMode="auto">
            <a:xfrm>
              <a:off x="1869" y="3601"/>
              <a:ext cx="74" cy="139"/>
            </a:xfrm>
            <a:custGeom>
              <a:avLst/>
              <a:gdLst>
                <a:gd name="T0" fmla="*/ 0 w 360"/>
                <a:gd name="T1" fmla="*/ 0 h 672"/>
                <a:gd name="T2" fmla="*/ 0 w 360"/>
                <a:gd name="T3" fmla="*/ 0 h 672"/>
                <a:gd name="T4" fmla="*/ 0 w 360"/>
                <a:gd name="T5" fmla="*/ 0 h 672"/>
                <a:gd name="T6" fmla="*/ 0 w 360"/>
                <a:gd name="T7" fmla="*/ 0 h 672"/>
                <a:gd name="T8" fmla="*/ 0 w 360"/>
                <a:gd name="T9" fmla="*/ 0 h 672"/>
                <a:gd name="T10" fmla="*/ 0 w 360"/>
                <a:gd name="T11" fmla="*/ 0 h 672"/>
                <a:gd name="T12" fmla="*/ 0 w 360"/>
                <a:gd name="T13" fmla="*/ 0 h 672"/>
                <a:gd name="T14" fmla="*/ 0 w 36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672"/>
                <a:gd name="T26" fmla="*/ 360 w 36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672">
                  <a:moveTo>
                    <a:pt x="0" y="672"/>
                  </a:moveTo>
                  <a:lnTo>
                    <a:pt x="0" y="0"/>
                  </a:lnTo>
                  <a:lnTo>
                    <a:pt x="360" y="0"/>
                  </a:lnTo>
                  <a:lnTo>
                    <a:pt x="360" y="672"/>
                  </a:lnTo>
                  <a:lnTo>
                    <a:pt x="0" y="672"/>
                  </a:lnTo>
                </a:path>
              </a:pathLst>
            </a:custGeom>
            <a:noFill/>
            <a:ln w="4763">
              <a:solidFill>
                <a:srgbClr val="0000F2"/>
              </a:solidFill>
              <a:round/>
              <a:headEnd/>
              <a:tailEnd/>
            </a:ln>
          </p:spPr>
          <p:txBody>
            <a:bodyPr/>
            <a:lstStyle/>
            <a:p>
              <a:endParaRPr lang="en-GB"/>
            </a:p>
          </p:txBody>
        </p:sp>
        <p:sp>
          <p:nvSpPr>
            <p:cNvPr id="63563" name="Freeform 152"/>
            <p:cNvSpPr>
              <a:spLocks/>
            </p:cNvSpPr>
            <p:nvPr/>
          </p:nvSpPr>
          <p:spPr bwMode="auto">
            <a:xfrm>
              <a:off x="1943" y="3621"/>
              <a:ext cx="74" cy="119"/>
            </a:xfrm>
            <a:custGeom>
              <a:avLst/>
              <a:gdLst>
                <a:gd name="T0" fmla="*/ 0 w 360"/>
                <a:gd name="T1" fmla="*/ 0 h 576"/>
                <a:gd name="T2" fmla="*/ 0 w 360"/>
                <a:gd name="T3" fmla="*/ 0 h 576"/>
                <a:gd name="T4" fmla="*/ 0 w 360"/>
                <a:gd name="T5" fmla="*/ 0 h 576"/>
                <a:gd name="T6" fmla="*/ 0 w 360"/>
                <a:gd name="T7" fmla="*/ 0 h 576"/>
                <a:gd name="T8" fmla="*/ 0 w 360"/>
                <a:gd name="T9" fmla="*/ 0 h 576"/>
                <a:gd name="T10" fmla="*/ 0 w 360"/>
                <a:gd name="T11" fmla="*/ 0 h 576"/>
                <a:gd name="T12" fmla="*/ 0 w 360"/>
                <a:gd name="T13" fmla="*/ 0 h 576"/>
                <a:gd name="T14" fmla="*/ 0 w 36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576"/>
                <a:gd name="T26" fmla="*/ 360 w 3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576">
                  <a:moveTo>
                    <a:pt x="0" y="576"/>
                  </a:moveTo>
                  <a:lnTo>
                    <a:pt x="0" y="0"/>
                  </a:lnTo>
                  <a:lnTo>
                    <a:pt x="360" y="0"/>
                  </a:lnTo>
                  <a:lnTo>
                    <a:pt x="360" y="576"/>
                  </a:lnTo>
                  <a:lnTo>
                    <a:pt x="0" y="576"/>
                  </a:lnTo>
                </a:path>
              </a:pathLst>
            </a:custGeom>
            <a:noFill/>
            <a:ln w="4763">
              <a:solidFill>
                <a:srgbClr val="0000F2"/>
              </a:solidFill>
              <a:round/>
              <a:headEnd/>
              <a:tailEnd/>
            </a:ln>
          </p:spPr>
          <p:txBody>
            <a:bodyPr/>
            <a:lstStyle/>
            <a:p>
              <a:endParaRPr lang="en-GB"/>
            </a:p>
          </p:txBody>
        </p:sp>
        <p:sp>
          <p:nvSpPr>
            <p:cNvPr id="63564" name="Freeform 153"/>
            <p:cNvSpPr>
              <a:spLocks/>
            </p:cNvSpPr>
            <p:nvPr/>
          </p:nvSpPr>
          <p:spPr bwMode="auto">
            <a:xfrm>
              <a:off x="2017" y="3688"/>
              <a:ext cx="75" cy="52"/>
            </a:xfrm>
            <a:custGeom>
              <a:avLst/>
              <a:gdLst>
                <a:gd name="T0" fmla="*/ 0 w 360"/>
                <a:gd name="T1" fmla="*/ 0 h 249"/>
                <a:gd name="T2" fmla="*/ 0 w 360"/>
                <a:gd name="T3" fmla="*/ 0 h 249"/>
                <a:gd name="T4" fmla="*/ 0 w 360"/>
                <a:gd name="T5" fmla="*/ 0 h 249"/>
                <a:gd name="T6" fmla="*/ 0 w 360"/>
                <a:gd name="T7" fmla="*/ 0 h 249"/>
                <a:gd name="T8" fmla="*/ 0 w 360"/>
                <a:gd name="T9" fmla="*/ 0 h 249"/>
                <a:gd name="T10" fmla="*/ 0 w 360"/>
                <a:gd name="T11" fmla="*/ 0 h 249"/>
                <a:gd name="T12" fmla="*/ 0 w 360"/>
                <a:gd name="T13" fmla="*/ 0 h 249"/>
                <a:gd name="T14" fmla="*/ 0 w 360"/>
                <a:gd name="T15" fmla="*/ 0 h 24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249"/>
                <a:gd name="T26" fmla="*/ 360 w 360"/>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249">
                  <a:moveTo>
                    <a:pt x="0" y="249"/>
                  </a:moveTo>
                  <a:lnTo>
                    <a:pt x="0" y="0"/>
                  </a:lnTo>
                  <a:lnTo>
                    <a:pt x="360" y="0"/>
                  </a:lnTo>
                  <a:lnTo>
                    <a:pt x="360" y="249"/>
                  </a:lnTo>
                  <a:lnTo>
                    <a:pt x="0" y="249"/>
                  </a:lnTo>
                </a:path>
              </a:pathLst>
            </a:custGeom>
            <a:noFill/>
            <a:ln w="4763">
              <a:solidFill>
                <a:srgbClr val="0000F2"/>
              </a:solidFill>
              <a:round/>
              <a:headEnd/>
              <a:tailEnd/>
            </a:ln>
          </p:spPr>
          <p:txBody>
            <a:bodyPr/>
            <a:lstStyle/>
            <a:p>
              <a:endParaRPr lang="en-GB"/>
            </a:p>
          </p:txBody>
        </p:sp>
        <p:sp>
          <p:nvSpPr>
            <p:cNvPr id="63565" name="Freeform 154"/>
            <p:cNvSpPr>
              <a:spLocks/>
            </p:cNvSpPr>
            <p:nvPr/>
          </p:nvSpPr>
          <p:spPr bwMode="auto">
            <a:xfrm>
              <a:off x="2092" y="3718"/>
              <a:ext cx="74" cy="22"/>
            </a:xfrm>
            <a:custGeom>
              <a:avLst/>
              <a:gdLst>
                <a:gd name="T0" fmla="*/ 0 w 360"/>
                <a:gd name="T1" fmla="*/ 0 h 105"/>
                <a:gd name="T2" fmla="*/ 0 w 360"/>
                <a:gd name="T3" fmla="*/ 0 h 105"/>
                <a:gd name="T4" fmla="*/ 0 w 360"/>
                <a:gd name="T5" fmla="*/ 0 h 105"/>
                <a:gd name="T6" fmla="*/ 0 w 360"/>
                <a:gd name="T7" fmla="*/ 0 h 105"/>
                <a:gd name="T8" fmla="*/ 0 w 360"/>
                <a:gd name="T9" fmla="*/ 0 h 105"/>
                <a:gd name="T10" fmla="*/ 0 w 360"/>
                <a:gd name="T11" fmla="*/ 0 h 105"/>
                <a:gd name="T12" fmla="*/ 0 w 360"/>
                <a:gd name="T13" fmla="*/ 0 h 105"/>
                <a:gd name="T14" fmla="*/ 0 w 360"/>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05"/>
                <a:gd name="T26" fmla="*/ 360 w 360"/>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05">
                  <a:moveTo>
                    <a:pt x="0" y="105"/>
                  </a:moveTo>
                  <a:lnTo>
                    <a:pt x="0" y="0"/>
                  </a:lnTo>
                  <a:lnTo>
                    <a:pt x="360" y="0"/>
                  </a:lnTo>
                  <a:lnTo>
                    <a:pt x="360" y="105"/>
                  </a:lnTo>
                  <a:lnTo>
                    <a:pt x="0" y="105"/>
                  </a:lnTo>
                </a:path>
              </a:pathLst>
            </a:custGeom>
            <a:noFill/>
            <a:ln w="4763">
              <a:solidFill>
                <a:srgbClr val="0000F2"/>
              </a:solidFill>
              <a:round/>
              <a:headEnd/>
              <a:tailEnd/>
            </a:ln>
          </p:spPr>
          <p:txBody>
            <a:bodyPr/>
            <a:lstStyle/>
            <a:p>
              <a:endParaRPr lang="en-GB"/>
            </a:p>
          </p:txBody>
        </p:sp>
        <p:sp>
          <p:nvSpPr>
            <p:cNvPr id="63566" name="Freeform 155"/>
            <p:cNvSpPr>
              <a:spLocks/>
            </p:cNvSpPr>
            <p:nvPr/>
          </p:nvSpPr>
          <p:spPr bwMode="auto">
            <a:xfrm>
              <a:off x="2166" y="3722"/>
              <a:ext cx="74" cy="18"/>
            </a:xfrm>
            <a:custGeom>
              <a:avLst/>
              <a:gdLst>
                <a:gd name="T0" fmla="*/ 0 w 360"/>
                <a:gd name="T1" fmla="*/ 0 h 86"/>
                <a:gd name="T2" fmla="*/ 0 w 360"/>
                <a:gd name="T3" fmla="*/ 0 h 86"/>
                <a:gd name="T4" fmla="*/ 0 w 360"/>
                <a:gd name="T5" fmla="*/ 0 h 86"/>
                <a:gd name="T6" fmla="*/ 0 w 360"/>
                <a:gd name="T7" fmla="*/ 0 h 86"/>
                <a:gd name="T8" fmla="*/ 0 w 360"/>
                <a:gd name="T9" fmla="*/ 0 h 86"/>
                <a:gd name="T10" fmla="*/ 0 w 360"/>
                <a:gd name="T11" fmla="*/ 0 h 86"/>
                <a:gd name="T12" fmla="*/ 0 w 360"/>
                <a:gd name="T13" fmla="*/ 0 h 86"/>
                <a:gd name="T14" fmla="*/ 0 w 360"/>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86"/>
                <a:gd name="T26" fmla="*/ 360 w 360"/>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86">
                  <a:moveTo>
                    <a:pt x="0" y="86"/>
                  </a:moveTo>
                  <a:lnTo>
                    <a:pt x="0" y="0"/>
                  </a:lnTo>
                  <a:lnTo>
                    <a:pt x="360" y="0"/>
                  </a:lnTo>
                  <a:lnTo>
                    <a:pt x="360" y="86"/>
                  </a:lnTo>
                  <a:lnTo>
                    <a:pt x="0" y="86"/>
                  </a:lnTo>
                </a:path>
              </a:pathLst>
            </a:custGeom>
            <a:noFill/>
            <a:ln w="4763">
              <a:solidFill>
                <a:srgbClr val="0000F2"/>
              </a:solidFill>
              <a:round/>
              <a:headEnd/>
              <a:tailEnd/>
            </a:ln>
          </p:spPr>
          <p:txBody>
            <a:bodyPr/>
            <a:lstStyle/>
            <a:p>
              <a:endParaRPr lang="en-GB"/>
            </a:p>
          </p:txBody>
        </p:sp>
        <p:sp>
          <p:nvSpPr>
            <p:cNvPr id="63567" name="Freeform 156"/>
            <p:cNvSpPr>
              <a:spLocks/>
            </p:cNvSpPr>
            <p:nvPr/>
          </p:nvSpPr>
          <p:spPr bwMode="auto">
            <a:xfrm>
              <a:off x="2240" y="3700"/>
              <a:ext cx="74" cy="40"/>
            </a:xfrm>
            <a:custGeom>
              <a:avLst/>
              <a:gdLst>
                <a:gd name="T0" fmla="*/ 0 w 360"/>
                <a:gd name="T1" fmla="*/ 0 h 192"/>
                <a:gd name="T2" fmla="*/ 0 w 360"/>
                <a:gd name="T3" fmla="*/ 0 h 192"/>
                <a:gd name="T4" fmla="*/ 0 w 360"/>
                <a:gd name="T5" fmla="*/ 0 h 192"/>
                <a:gd name="T6" fmla="*/ 0 w 360"/>
                <a:gd name="T7" fmla="*/ 0 h 192"/>
                <a:gd name="T8" fmla="*/ 0 w 360"/>
                <a:gd name="T9" fmla="*/ 0 h 192"/>
                <a:gd name="T10" fmla="*/ 0 w 360"/>
                <a:gd name="T11" fmla="*/ 0 h 192"/>
                <a:gd name="T12" fmla="*/ 0 w 360"/>
                <a:gd name="T13" fmla="*/ 0 h 192"/>
                <a:gd name="T14" fmla="*/ 0 w 360"/>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92"/>
                <a:gd name="T26" fmla="*/ 360 w 360"/>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92">
                  <a:moveTo>
                    <a:pt x="0" y="192"/>
                  </a:moveTo>
                  <a:lnTo>
                    <a:pt x="0" y="0"/>
                  </a:lnTo>
                  <a:lnTo>
                    <a:pt x="360" y="0"/>
                  </a:lnTo>
                  <a:lnTo>
                    <a:pt x="360" y="192"/>
                  </a:lnTo>
                  <a:lnTo>
                    <a:pt x="0" y="192"/>
                  </a:lnTo>
                </a:path>
              </a:pathLst>
            </a:custGeom>
            <a:noFill/>
            <a:ln w="4763">
              <a:solidFill>
                <a:srgbClr val="0000F2"/>
              </a:solidFill>
              <a:round/>
              <a:headEnd/>
              <a:tailEnd/>
            </a:ln>
          </p:spPr>
          <p:txBody>
            <a:bodyPr/>
            <a:lstStyle/>
            <a:p>
              <a:endParaRPr lang="en-GB"/>
            </a:p>
          </p:txBody>
        </p:sp>
        <p:sp>
          <p:nvSpPr>
            <p:cNvPr id="63568" name="Freeform 157"/>
            <p:cNvSpPr>
              <a:spLocks/>
            </p:cNvSpPr>
            <p:nvPr/>
          </p:nvSpPr>
          <p:spPr bwMode="auto">
            <a:xfrm>
              <a:off x="2314" y="3718"/>
              <a:ext cx="75" cy="22"/>
            </a:xfrm>
            <a:custGeom>
              <a:avLst/>
              <a:gdLst>
                <a:gd name="T0" fmla="*/ 0 w 360"/>
                <a:gd name="T1" fmla="*/ 0 h 105"/>
                <a:gd name="T2" fmla="*/ 0 w 360"/>
                <a:gd name="T3" fmla="*/ 0 h 105"/>
                <a:gd name="T4" fmla="*/ 0 w 360"/>
                <a:gd name="T5" fmla="*/ 0 h 105"/>
                <a:gd name="T6" fmla="*/ 0 w 360"/>
                <a:gd name="T7" fmla="*/ 0 h 105"/>
                <a:gd name="T8" fmla="*/ 0 w 360"/>
                <a:gd name="T9" fmla="*/ 0 h 105"/>
                <a:gd name="T10" fmla="*/ 0 w 360"/>
                <a:gd name="T11" fmla="*/ 0 h 105"/>
                <a:gd name="T12" fmla="*/ 0 w 360"/>
                <a:gd name="T13" fmla="*/ 0 h 105"/>
                <a:gd name="T14" fmla="*/ 0 w 360"/>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05"/>
                <a:gd name="T26" fmla="*/ 360 w 360"/>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05">
                  <a:moveTo>
                    <a:pt x="0" y="105"/>
                  </a:moveTo>
                  <a:lnTo>
                    <a:pt x="0" y="0"/>
                  </a:lnTo>
                  <a:lnTo>
                    <a:pt x="360" y="0"/>
                  </a:lnTo>
                  <a:lnTo>
                    <a:pt x="360" y="105"/>
                  </a:lnTo>
                  <a:lnTo>
                    <a:pt x="0" y="105"/>
                  </a:lnTo>
                </a:path>
              </a:pathLst>
            </a:custGeom>
            <a:noFill/>
            <a:ln w="4763">
              <a:solidFill>
                <a:srgbClr val="0000F2"/>
              </a:solidFill>
              <a:round/>
              <a:headEnd/>
              <a:tailEnd/>
            </a:ln>
          </p:spPr>
          <p:txBody>
            <a:bodyPr/>
            <a:lstStyle/>
            <a:p>
              <a:endParaRPr lang="en-GB"/>
            </a:p>
          </p:txBody>
        </p:sp>
        <p:sp>
          <p:nvSpPr>
            <p:cNvPr id="63569" name="Freeform 158"/>
            <p:cNvSpPr>
              <a:spLocks/>
            </p:cNvSpPr>
            <p:nvPr/>
          </p:nvSpPr>
          <p:spPr bwMode="auto">
            <a:xfrm>
              <a:off x="2389" y="3734"/>
              <a:ext cx="74" cy="6"/>
            </a:xfrm>
            <a:custGeom>
              <a:avLst/>
              <a:gdLst>
                <a:gd name="T0" fmla="*/ 0 w 360"/>
                <a:gd name="T1" fmla="*/ 0 h 28"/>
                <a:gd name="T2" fmla="*/ 0 w 360"/>
                <a:gd name="T3" fmla="*/ 0 h 28"/>
                <a:gd name="T4" fmla="*/ 0 w 360"/>
                <a:gd name="T5" fmla="*/ 0 h 28"/>
                <a:gd name="T6" fmla="*/ 0 w 360"/>
                <a:gd name="T7" fmla="*/ 0 h 28"/>
                <a:gd name="T8" fmla="*/ 0 w 360"/>
                <a:gd name="T9" fmla="*/ 0 h 28"/>
                <a:gd name="T10" fmla="*/ 0 w 360"/>
                <a:gd name="T11" fmla="*/ 0 h 28"/>
                <a:gd name="T12" fmla="*/ 0 w 360"/>
                <a:gd name="T13" fmla="*/ 0 h 28"/>
                <a:gd name="T14" fmla="*/ 0 w 36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28"/>
                <a:gd name="T26" fmla="*/ 360 w 36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28">
                  <a:moveTo>
                    <a:pt x="0" y="28"/>
                  </a:moveTo>
                  <a:lnTo>
                    <a:pt x="0" y="0"/>
                  </a:lnTo>
                  <a:lnTo>
                    <a:pt x="360" y="0"/>
                  </a:lnTo>
                  <a:lnTo>
                    <a:pt x="360" y="28"/>
                  </a:lnTo>
                  <a:lnTo>
                    <a:pt x="0" y="28"/>
                  </a:lnTo>
                </a:path>
              </a:pathLst>
            </a:custGeom>
            <a:noFill/>
            <a:ln w="4763">
              <a:solidFill>
                <a:srgbClr val="0000F2"/>
              </a:solidFill>
              <a:round/>
              <a:headEnd/>
              <a:tailEnd/>
            </a:ln>
          </p:spPr>
          <p:txBody>
            <a:bodyPr/>
            <a:lstStyle/>
            <a:p>
              <a:endParaRPr lang="en-GB"/>
            </a:p>
          </p:txBody>
        </p:sp>
        <p:sp>
          <p:nvSpPr>
            <p:cNvPr id="63570" name="Freeform 159"/>
            <p:cNvSpPr>
              <a:spLocks/>
            </p:cNvSpPr>
            <p:nvPr/>
          </p:nvSpPr>
          <p:spPr bwMode="auto">
            <a:xfrm>
              <a:off x="2463" y="3730"/>
              <a:ext cx="74" cy="10"/>
            </a:xfrm>
            <a:custGeom>
              <a:avLst/>
              <a:gdLst>
                <a:gd name="T0" fmla="*/ 0 w 360"/>
                <a:gd name="T1" fmla="*/ 0 h 48"/>
                <a:gd name="T2" fmla="*/ 0 w 360"/>
                <a:gd name="T3" fmla="*/ 0 h 48"/>
                <a:gd name="T4" fmla="*/ 0 w 360"/>
                <a:gd name="T5" fmla="*/ 0 h 48"/>
                <a:gd name="T6" fmla="*/ 0 w 360"/>
                <a:gd name="T7" fmla="*/ 0 h 48"/>
                <a:gd name="T8" fmla="*/ 0 w 360"/>
                <a:gd name="T9" fmla="*/ 0 h 48"/>
                <a:gd name="T10" fmla="*/ 0 w 360"/>
                <a:gd name="T11" fmla="*/ 0 h 48"/>
                <a:gd name="T12" fmla="*/ 0 w 360"/>
                <a:gd name="T13" fmla="*/ 0 h 48"/>
                <a:gd name="T14" fmla="*/ 0 w 360"/>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48"/>
                <a:gd name="T26" fmla="*/ 360 w 36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48">
                  <a:moveTo>
                    <a:pt x="0" y="48"/>
                  </a:moveTo>
                  <a:lnTo>
                    <a:pt x="0" y="0"/>
                  </a:lnTo>
                  <a:lnTo>
                    <a:pt x="360" y="0"/>
                  </a:lnTo>
                  <a:lnTo>
                    <a:pt x="360" y="48"/>
                  </a:lnTo>
                  <a:lnTo>
                    <a:pt x="0" y="48"/>
                  </a:lnTo>
                </a:path>
              </a:pathLst>
            </a:custGeom>
            <a:noFill/>
            <a:ln w="4763">
              <a:solidFill>
                <a:srgbClr val="0000F2"/>
              </a:solidFill>
              <a:round/>
              <a:headEnd/>
              <a:tailEnd/>
            </a:ln>
          </p:spPr>
          <p:txBody>
            <a:bodyPr/>
            <a:lstStyle/>
            <a:p>
              <a:endParaRPr lang="en-GB"/>
            </a:p>
          </p:txBody>
        </p:sp>
        <p:sp>
          <p:nvSpPr>
            <p:cNvPr id="63571" name="Freeform 160"/>
            <p:cNvSpPr>
              <a:spLocks/>
            </p:cNvSpPr>
            <p:nvPr/>
          </p:nvSpPr>
          <p:spPr bwMode="auto">
            <a:xfrm>
              <a:off x="2537" y="3738"/>
              <a:ext cx="74" cy="2"/>
            </a:xfrm>
            <a:custGeom>
              <a:avLst/>
              <a:gdLst>
                <a:gd name="T0" fmla="*/ 0 w 360"/>
                <a:gd name="T1" fmla="*/ 0 h 9"/>
                <a:gd name="T2" fmla="*/ 0 w 360"/>
                <a:gd name="T3" fmla="*/ 0 h 9"/>
                <a:gd name="T4" fmla="*/ 0 w 360"/>
                <a:gd name="T5" fmla="*/ 0 h 9"/>
                <a:gd name="T6" fmla="*/ 0 w 360"/>
                <a:gd name="T7" fmla="*/ 0 h 9"/>
                <a:gd name="T8" fmla="*/ 0 w 360"/>
                <a:gd name="T9" fmla="*/ 0 h 9"/>
                <a:gd name="T10" fmla="*/ 0 w 360"/>
                <a:gd name="T11" fmla="*/ 0 h 9"/>
                <a:gd name="T12" fmla="*/ 0 w 360"/>
                <a:gd name="T13" fmla="*/ 0 h 9"/>
                <a:gd name="T14" fmla="*/ 0 w 36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9"/>
                <a:gd name="T26" fmla="*/ 360 w 36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9">
                  <a:moveTo>
                    <a:pt x="0" y="9"/>
                  </a:moveTo>
                  <a:lnTo>
                    <a:pt x="0" y="0"/>
                  </a:lnTo>
                  <a:lnTo>
                    <a:pt x="360" y="0"/>
                  </a:lnTo>
                  <a:lnTo>
                    <a:pt x="360" y="9"/>
                  </a:lnTo>
                  <a:lnTo>
                    <a:pt x="0" y="9"/>
                  </a:lnTo>
                </a:path>
              </a:pathLst>
            </a:custGeom>
            <a:noFill/>
            <a:ln w="4763">
              <a:solidFill>
                <a:srgbClr val="0000F2"/>
              </a:solidFill>
              <a:round/>
              <a:headEnd/>
              <a:tailEnd/>
            </a:ln>
          </p:spPr>
          <p:txBody>
            <a:bodyPr/>
            <a:lstStyle/>
            <a:p>
              <a:endParaRPr lang="en-GB"/>
            </a:p>
          </p:txBody>
        </p:sp>
        <p:sp>
          <p:nvSpPr>
            <p:cNvPr id="63572" name="Freeform 161"/>
            <p:cNvSpPr>
              <a:spLocks/>
            </p:cNvSpPr>
            <p:nvPr/>
          </p:nvSpPr>
          <p:spPr bwMode="auto">
            <a:xfrm>
              <a:off x="2611" y="3738"/>
              <a:ext cx="75" cy="2"/>
            </a:xfrm>
            <a:custGeom>
              <a:avLst/>
              <a:gdLst>
                <a:gd name="T0" fmla="*/ 0 w 360"/>
                <a:gd name="T1" fmla="*/ 0 h 9"/>
                <a:gd name="T2" fmla="*/ 0 w 360"/>
                <a:gd name="T3" fmla="*/ 0 h 9"/>
                <a:gd name="T4" fmla="*/ 0 w 360"/>
                <a:gd name="T5" fmla="*/ 0 h 9"/>
                <a:gd name="T6" fmla="*/ 0 w 360"/>
                <a:gd name="T7" fmla="*/ 0 h 9"/>
                <a:gd name="T8" fmla="*/ 0 w 360"/>
                <a:gd name="T9" fmla="*/ 0 h 9"/>
                <a:gd name="T10" fmla="*/ 0 w 360"/>
                <a:gd name="T11" fmla="*/ 0 h 9"/>
                <a:gd name="T12" fmla="*/ 0 w 360"/>
                <a:gd name="T13" fmla="*/ 0 h 9"/>
                <a:gd name="T14" fmla="*/ 0 w 36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9"/>
                <a:gd name="T26" fmla="*/ 360 w 36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9">
                  <a:moveTo>
                    <a:pt x="0" y="9"/>
                  </a:moveTo>
                  <a:lnTo>
                    <a:pt x="0" y="0"/>
                  </a:lnTo>
                  <a:lnTo>
                    <a:pt x="360" y="0"/>
                  </a:lnTo>
                  <a:lnTo>
                    <a:pt x="360" y="9"/>
                  </a:lnTo>
                  <a:lnTo>
                    <a:pt x="0" y="9"/>
                  </a:lnTo>
                </a:path>
              </a:pathLst>
            </a:custGeom>
            <a:noFill/>
            <a:ln w="4763">
              <a:solidFill>
                <a:srgbClr val="0000F2"/>
              </a:solidFill>
              <a:round/>
              <a:headEnd/>
              <a:tailEnd/>
            </a:ln>
          </p:spPr>
          <p:txBody>
            <a:bodyPr/>
            <a:lstStyle/>
            <a:p>
              <a:endParaRPr lang="en-GB"/>
            </a:p>
          </p:txBody>
        </p:sp>
        <p:sp>
          <p:nvSpPr>
            <p:cNvPr id="63573" name="Freeform 162"/>
            <p:cNvSpPr>
              <a:spLocks/>
            </p:cNvSpPr>
            <p:nvPr/>
          </p:nvSpPr>
          <p:spPr bwMode="auto">
            <a:xfrm>
              <a:off x="2686" y="3736"/>
              <a:ext cx="74" cy="4"/>
            </a:xfrm>
            <a:custGeom>
              <a:avLst/>
              <a:gdLst>
                <a:gd name="T0" fmla="*/ 0 w 361"/>
                <a:gd name="T1" fmla="*/ 0 h 19"/>
                <a:gd name="T2" fmla="*/ 0 w 361"/>
                <a:gd name="T3" fmla="*/ 0 h 19"/>
                <a:gd name="T4" fmla="*/ 0 w 361"/>
                <a:gd name="T5" fmla="*/ 0 h 19"/>
                <a:gd name="T6" fmla="*/ 0 w 361"/>
                <a:gd name="T7" fmla="*/ 0 h 19"/>
                <a:gd name="T8" fmla="*/ 0 w 361"/>
                <a:gd name="T9" fmla="*/ 0 h 19"/>
                <a:gd name="T10" fmla="*/ 0 w 361"/>
                <a:gd name="T11" fmla="*/ 0 h 19"/>
                <a:gd name="T12" fmla="*/ 0 w 361"/>
                <a:gd name="T13" fmla="*/ 0 h 19"/>
                <a:gd name="T14" fmla="*/ 0 w 361"/>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9"/>
                <a:gd name="T26" fmla="*/ 361 w 36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9">
                  <a:moveTo>
                    <a:pt x="0" y="19"/>
                  </a:moveTo>
                  <a:lnTo>
                    <a:pt x="0" y="0"/>
                  </a:lnTo>
                  <a:lnTo>
                    <a:pt x="361" y="0"/>
                  </a:lnTo>
                  <a:lnTo>
                    <a:pt x="361" y="19"/>
                  </a:lnTo>
                  <a:lnTo>
                    <a:pt x="0" y="19"/>
                  </a:lnTo>
                </a:path>
              </a:pathLst>
            </a:custGeom>
            <a:noFill/>
            <a:ln w="4763">
              <a:solidFill>
                <a:srgbClr val="0000F2"/>
              </a:solidFill>
              <a:round/>
              <a:headEnd/>
              <a:tailEnd/>
            </a:ln>
          </p:spPr>
          <p:txBody>
            <a:bodyPr/>
            <a:lstStyle/>
            <a:p>
              <a:endParaRPr lang="en-GB"/>
            </a:p>
          </p:txBody>
        </p:sp>
        <p:sp>
          <p:nvSpPr>
            <p:cNvPr id="63574" name="Freeform 163"/>
            <p:cNvSpPr>
              <a:spLocks/>
            </p:cNvSpPr>
            <p:nvPr/>
          </p:nvSpPr>
          <p:spPr bwMode="auto">
            <a:xfrm>
              <a:off x="2760" y="3736"/>
              <a:ext cx="74" cy="4"/>
            </a:xfrm>
            <a:custGeom>
              <a:avLst/>
              <a:gdLst>
                <a:gd name="T0" fmla="*/ 0 w 359"/>
                <a:gd name="T1" fmla="*/ 0 h 19"/>
                <a:gd name="T2" fmla="*/ 0 w 359"/>
                <a:gd name="T3" fmla="*/ 0 h 19"/>
                <a:gd name="T4" fmla="*/ 0 w 359"/>
                <a:gd name="T5" fmla="*/ 0 h 19"/>
                <a:gd name="T6" fmla="*/ 0 w 359"/>
                <a:gd name="T7" fmla="*/ 0 h 19"/>
                <a:gd name="T8" fmla="*/ 0 w 359"/>
                <a:gd name="T9" fmla="*/ 0 h 19"/>
                <a:gd name="T10" fmla="*/ 0 w 359"/>
                <a:gd name="T11" fmla="*/ 0 h 19"/>
                <a:gd name="T12" fmla="*/ 0 w 359"/>
                <a:gd name="T13" fmla="*/ 0 h 19"/>
                <a:gd name="T14" fmla="*/ 0 w 359"/>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359"/>
                <a:gd name="T25" fmla="*/ 0 h 19"/>
                <a:gd name="T26" fmla="*/ 359 w 35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 h="19">
                  <a:moveTo>
                    <a:pt x="0" y="19"/>
                  </a:moveTo>
                  <a:lnTo>
                    <a:pt x="0" y="0"/>
                  </a:lnTo>
                  <a:lnTo>
                    <a:pt x="359" y="0"/>
                  </a:lnTo>
                  <a:lnTo>
                    <a:pt x="359" y="19"/>
                  </a:lnTo>
                  <a:lnTo>
                    <a:pt x="0" y="19"/>
                  </a:lnTo>
                </a:path>
              </a:pathLst>
            </a:custGeom>
            <a:noFill/>
            <a:ln w="4763">
              <a:solidFill>
                <a:srgbClr val="0000F2"/>
              </a:solidFill>
              <a:round/>
              <a:headEnd/>
              <a:tailEnd/>
            </a:ln>
          </p:spPr>
          <p:txBody>
            <a:bodyPr/>
            <a:lstStyle/>
            <a:p>
              <a:endParaRPr lang="en-GB"/>
            </a:p>
          </p:txBody>
        </p:sp>
        <p:sp>
          <p:nvSpPr>
            <p:cNvPr id="63575" name="Freeform 164"/>
            <p:cNvSpPr>
              <a:spLocks/>
            </p:cNvSpPr>
            <p:nvPr/>
          </p:nvSpPr>
          <p:spPr bwMode="auto">
            <a:xfrm>
              <a:off x="2834" y="3738"/>
              <a:ext cx="74" cy="2"/>
            </a:xfrm>
            <a:custGeom>
              <a:avLst/>
              <a:gdLst>
                <a:gd name="T0" fmla="*/ 0 w 360"/>
                <a:gd name="T1" fmla="*/ 0 h 9"/>
                <a:gd name="T2" fmla="*/ 0 w 360"/>
                <a:gd name="T3" fmla="*/ 0 h 9"/>
                <a:gd name="T4" fmla="*/ 0 w 360"/>
                <a:gd name="T5" fmla="*/ 0 h 9"/>
                <a:gd name="T6" fmla="*/ 0 w 360"/>
                <a:gd name="T7" fmla="*/ 0 h 9"/>
                <a:gd name="T8" fmla="*/ 0 w 360"/>
                <a:gd name="T9" fmla="*/ 0 h 9"/>
                <a:gd name="T10" fmla="*/ 0 w 360"/>
                <a:gd name="T11" fmla="*/ 0 h 9"/>
                <a:gd name="T12" fmla="*/ 0 w 360"/>
                <a:gd name="T13" fmla="*/ 0 h 9"/>
                <a:gd name="T14" fmla="*/ 0 w 36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9"/>
                <a:gd name="T26" fmla="*/ 360 w 36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9">
                  <a:moveTo>
                    <a:pt x="0" y="9"/>
                  </a:moveTo>
                  <a:lnTo>
                    <a:pt x="0" y="0"/>
                  </a:lnTo>
                  <a:lnTo>
                    <a:pt x="360" y="0"/>
                  </a:lnTo>
                  <a:lnTo>
                    <a:pt x="360" y="9"/>
                  </a:lnTo>
                  <a:lnTo>
                    <a:pt x="0" y="9"/>
                  </a:lnTo>
                </a:path>
              </a:pathLst>
            </a:custGeom>
            <a:noFill/>
            <a:ln w="4763">
              <a:solidFill>
                <a:srgbClr val="0000F2"/>
              </a:solidFill>
              <a:round/>
              <a:headEnd/>
              <a:tailEnd/>
            </a:ln>
          </p:spPr>
          <p:txBody>
            <a:bodyPr/>
            <a:lstStyle/>
            <a:p>
              <a:endParaRPr lang="en-GB"/>
            </a:p>
          </p:txBody>
        </p:sp>
        <p:sp>
          <p:nvSpPr>
            <p:cNvPr id="63576" name="Freeform 165"/>
            <p:cNvSpPr>
              <a:spLocks/>
            </p:cNvSpPr>
            <p:nvPr/>
          </p:nvSpPr>
          <p:spPr bwMode="auto">
            <a:xfrm>
              <a:off x="2908" y="3738"/>
              <a:ext cx="75" cy="2"/>
            </a:xfrm>
            <a:custGeom>
              <a:avLst/>
              <a:gdLst>
                <a:gd name="T0" fmla="*/ 0 w 360"/>
                <a:gd name="T1" fmla="*/ 0 h 9"/>
                <a:gd name="T2" fmla="*/ 0 w 360"/>
                <a:gd name="T3" fmla="*/ 0 h 9"/>
                <a:gd name="T4" fmla="*/ 0 w 360"/>
                <a:gd name="T5" fmla="*/ 0 h 9"/>
                <a:gd name="T6" fmla="*/ 0 w 360"/>
                <a:gd name="T7" fmla="*/ 0 h 9"/>
                <a:gd name="T8" fmla="*/ 0 w 360"/>
                <a:gd name="T9" fmla="*/ 0 h 9"/>
                <a:gd name="T10" fmla="*/ 0 w 360"/>
                <a:gd name="T11" fmla="*/ 0 h 9"/>
                <a:gd name="T12" fmla="*/ 0 w 360"/>
                <a:gd name="T13" fmla="*/ 0 h 9"/>
                <a:gd name="T14" fmla="*/ 0 w 36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9"/>
                <a:gd name="T26" fmla="*/ 360 w 36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9">
                  <a:moveTo>
                    <a:pt x="0" y="9"/>
                  </a:moveTo>
                  <a:lnTo>
                    <a:pt x="0" y="0"/>
                  </a:lnTo>
                  <a:lnTo>
                    <a:pt x="360" y="0"/>
                  </a:lnTo>
                  <a:lnTo>
                    <a:pt x="360" y="9"/>
                  </a:lnTo>
                  <a:lnTo>
                    <a:pt x="0" y="9"/>
                  </a:lnTo>
                </a:path>
              </a:pathLst>
            </a:custGeom>
            <a:noFill/>
            <a:ln w="4763">
              <a:solidFill>
                <a:srgbClr val="0000F2"/>
              </a:solidFill>
              <a:round/>
              <a:headEnd/>
              <a:tailEnd/>
            </a:ln>
          </p:spPr>
          <p:txBody>
            <a:bodyPr/>
            <a:lstStyle/>
            <a:p>
              <a:endParaRPr lang="en-GB"/>
            </a:p>
          </p:txBody>
        </p:sp>
        <p:sp>
          <p:nvSpPr>
            <p:cNvPr id="63577" name="Freeform 166"/>
            <p:cNvSpPr>
              <a:spLocks/>
            </p:cNvSpPr>
            <p:nvPr/>
          </p:nvSpPr>
          <p:spPr bwMode="auto">
            <a:xfrm>
              <a:off x="2983" y="3736"/>
              <a:ext cx="74" cy="4"/>
            </a:xfrm>
            <a:custGeom>
              <a:avLst/>
              <a:gdLst>
                <a:gd name="T0" fmla="*/ 0 w 360"/>
                <a:gd name="T1" fmla="*/ 0 h 19"/>
                <a:gd name="T2" fmla="*/ 0 w 360"/>
                <a:gd name="T3" fmla="*/ 0 h 19"/>
                <a:gd name="T4" fmla="*/ 0 w 360"/>
                <a:gd name="T5" fmla="*/ 0 h 19"/>
                <a:gd name="T6" fmla="*/ 0 w 360"/>
                <a:gd name="T7" fmla="*/ 0 h 19"/>
                <a:gd name="T8" fmla="*/ 0 w 360"/>
                <a:gd name="T9" fmla="*/ 0 h 19"/>
                <a:gd name="T10" fmla="*/ 0 w 360"/>
                <a:gd name="T11" fmla="*/ 0 h 19"/>
                <a:gd name="T12" fmla="*/ 0 w 360"/>
                <a:gd name="T13" fmla="*/ 0 h 19"/>
                <a:gd name="T14" fmla="*/ 0 w 360"/>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9"/>
                <a:gd name="T26" fmla="*/ 360 w 36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9">
                  <a:moveTo>
                    <a:pt x="0" y="19"/>
                  </a:moveTo>
                  <a:lnTo>
                    <a:pt x="0" y="0"/>
                  </a:lnTo>
                  <a:lnTo>
                    <a:pt x="360" y="0"/>
                  </a:lnTo>
                  <a:lnTo>
                    <a:pt x="360" y="19"/>
                  </a:lnTo>
                  <a:lnTo>
                    <a:pt x="0" y="19"/>
                  </a:lnTo>
                </a:path>
              </a:pathLst>
            </a:custGeom>
            <a:noFill/>
            <a:ln w="4763">
              <a:solidFill>
                <a:srgbClr val="0000F2"/>
              </a:solidFill>
              <a:round/>
              <a:headEnd/>
              <a:tailEnd/>
            </a:ln>
          </p:spPr>
          <p:txBody>
            <a:bodyPr/>
            <a:lstStyle/>
            <a:p>
              <a:endParaRPr lang="en-GB"/>
            </a:p>
          </p:txBody>
        </p:sp>
        <p:sp>
          <p:nvSpPr>
            <p:cNvPr id="63578" name="Freeform 167"/>
            <p:cNvSpPr>
              <a:spLocks/>
            </p:cNvSpPr>
            <p:nvPr/>
          </p:nvSpPr>
          <p:spPr bwMode="auto">
            <a:xfrm>
              <a:off x="3057" y="3736"/>
              <a:ext cx="74" cy="4"/>
            </a:xfrm>
            <a:custGeom>
              <a:avLst/>
              <a:gdLst>
                <a:gd name="T0" fmla="*/ 0 w 360"/>
                <a:gd name="T1" fmla="*/ 0 h 19"/>
                <a:gd name="T2" fmla="*/ 0 w 360"/>
                <a:gd name="T3" fmla="*/ 0 h 19"/>
                <a:gd name="T4" fmla="*/ 0 w 360"/>
                <a:gd name="T5" fmla="*/ 0 h 19"/>
                <a:gd name="T6" fmla="*/ 0 w 360"/>
                <a:gd name="T7" fmla="*/ 0 h 19"/>
                <a:gd name="T8" fmla="*/ 0 w 360"/>
                <a:gd name="T9" fmla="*/ 0 h 19"/>
                <a:gd name="T10" fmla="*/ 0 w 360"/>
                <a:gd name="T11" fmla="*/ 0 h 19"/>
                <a:gd name="T12" fmla="*/ 0 w 360"/>
                <a:gd name="T13" fmla="*/ 0 h 19"/>
                <a:gd name="T14" fmla="*/ 0 w 360"/>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9"/>
                <a:gd name="T26" fmla="*/ 360 w 36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9">
                  <a:moveTo>
                    <a:pt x="0" y="19"/>
                  </a:moveTo>
                  <a:lnTo>
                    <a:pt x="0" y="0"/>
                  </a:lnTo>
                  <a:lnTo>
                    <a:pt x="360" y="0"/>
                  </a:lnTo>
                  <a:lnTo>
                    <a:pt x="360" y="19"/>
                  </a:lnTo>
                  <a:lnTo>
                    <a:pt x="0" y="19"/>
                  </a:lnTo>
                </a:path>
              </a:pathLst>
            </a:custGeom>
            <a:noFill/>
            <a:ln w="4763">
              <a:solidFill>
                <a:srgbClr val="0000F2"/>
              </a:solidFill>
              <a:round/>
              <a:headEnd/>
              <a:tailEnd/>
            </a:ln>
          </p:spPr>
          <p:txBody>
            <a:bodyPr/>
            <a:lstStyle/>
            <a:p>
              <a:endParaRPr lang="en-GB"/>
            </a:p>
          </p:txBody>
        </p:sp>
        <p:sp>
          <p:nvSpPr>
            <p:cNvPr id="63579" name="Freeform 168"/>
            <p:cNvSpPr>
              <a:spLocks/>
            </p:cNvSpPr>
            <p:nvPr/>
          </p:nvSpPr>
          <p:spPr bwMode="auto">
            <a:xfrm>
              <a:off x="3131" y="3738"/>
              <a:ext cx="74" cy="2"/>
            </a:xfrm>
            <a:custGeom>
              <a:avLst/>
              <a:gdLst>
                <a:gd name="T0" fmla="*/ 0 w 360"/>
                <a:gd name="T1" fmla="*/ 0 h 9"/>
                <a:gd name="T2" fmla="*/ 0 w 360"/>
                <a:gd name="T3" fmla="*/ 0 h 9"/>
                <a:gd name="T4" fmla="*/ 0 w 360"/>
                <a:gd name="T5" fmla="*/ 0 h 9"/>
                <a:gd name="T6" fmla="*/ 0 w 360"/>
                <a:gd name="T7" fmla="*/ 0 h 9"/>
                <a:gd name="T8" fmla="*/ 0 w 360"/>
                <a:gd name="T9" fmla="*/ 0 h 9"/>
                <a:gd name="T10" fmla="*/ 0 w 360"/>
                <a:gd name="T11" fmla="*/ 0 h 9"/>
                <a:gd name="T12" fmla="*/ 0 w 360"/>
                <a:gd name="T13" fmla="*/ 0 h 9"/>
                <a:gd name="T14" fmla="*/ 0 w 36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9"/>
                <a:gd name="T26" fmla="*/ 360 w 36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9">
                  <a:moveTo>
                    <a:pt x="0" y="9"/>
                  </a:moveTo>
                  <a:lnTo>
                    <a:pt x="0" y="0"/>
                  </a:lnTo>
                  <a:lnTo>
                    <a:pt x="360" y="0"/>
                  </a:lnTo>
                  <a:lnTo>
                    <a:pt x="360" y="9"/>
                  </a:lnTo>
                  <a:lnTo>
                    <a:pt x="0" y="9"/>
                  </a:lnTo>
                </a:path>
              </a:pathLst>
            </a:custGeom>
            <a:noFill/>
            <a:ln w="4763">
              <a:solidFill>
                <a:srgbClr val="0000F2"/>
              </a:solidFill>
              <a:round/>
              <a:headEnd/>
              <a:tailEnd/>
            </a:ln>
          </p:spPr>
          <p:txBody>
            <a:bodyPr/>
            <a:lstStyle/>
            <a:p>
              <a:endParaRPr lang="en-GB"/>
            </a:p>
          </p:txBody>
        </p:sp>
        <p:sp>
          <p:nvSpPr>
            <p:cNvPr id="63580" name="Freeform 169"/>
            <p:cNvSpPr>
              <a:spLocks/>
            </p:cNvSpPr>
            <p:nvPr/>
          </p:nvSpPr>
          <p:spPr bwMode="auto">
            <a:xfrm>
              <a:off x="3205" y="3740"/>
              <a:ext cx="75"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1" name="Freeform 170"/>
            <p:cNvSpPr>
              <a:spLocks/>
            </p:cNvSpPr>
            <p:nvPr/>
          </p:nvSpPr>
          <p:spPr bwMode="auto">
            <a:xfrm>
              <a:off x="3280"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2" name="Freeform 171"/>
            <p:cNvSpPr>
              <a:spLocks/>
            </p:cNvSpPr>
            <p:nvPr/>
          </p:nvSpPr>
          <p:spPr bwMode="auto">
            <a:xfrm>
              <a:off x="3354"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3" name="Freeform 172"/>
            <p:cNvSpPr>
              <a:spLocks/>
            </p:cNvSpPr>
            <p:nvPr/>
          </p:nvSpPr>
          <p:spPr bwMode="auto">
            <a:xfrm>
              <a:off x="3428"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4" name="Freeform 173"/>
            <p:cNvSpPr>
              <a:spLocks/>
            </p:cNvSpPr>
            <p:nvPr/>
          </p:nvSpPr>
          <p:spPr bwMode="auto">
            <a:xfrm>
              <a:off x="3502" y="3740"/>
              <a:ext cx="75"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5" name="Freeform 174"/>
            <p:cNvSpPr>
              <a:spLocks/>
            </p:cNvSpPr>
            <p:nvPr/>
          </p:nvSpPr>
          <p:spPr bwMode="auto">
            <a:xfrm>
              <a:off x="3577"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6" name="Freeform 175"/>
            <p:cNvSpPr>
              <a:spLocks/>
            </p:cNvSpPr>
            <p:nvPr/>
          </p:nvSpPr>
          <p:spPr bwMode="auto">
            <a:xfrm>
              <a:off x="3651"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7" name="Freeform 176"/>
            <p:cNvSpPr>
              <a:spLocks/>
            </p:cNvSpPr>
            <p:nvPr/>
          </p:nvSpPr>
          <p:spPr bwMode="auto">
            <a:xfrm>
              <a:off x="3725" y="3740"/>
              <a:ext cx="74"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8" name="Freeform 177"/>
            <p:cNvSpPr>
              <a:spLocks/>
            </p:cNvSpPr>
            <p:nvPr/>
          </p:nvSpPr>
          <p:spPr bwMode="auto">
            <a:xfrm>
              <a:off x="3799" y="3740"/>
              <a:ext cx="75" cy="1"/>
            </a:xfrm>
            <a:custGeom>
              <a:avLst/>
              <a:gdLst>
                <a:gd name="T0" fmla="*/ 0 w 360"/>
                <a:gd name="T1" fmla="*/ 0 h 1"/>
                <a:gd name="T2" fmla="*/ 0 w 360"/>
                <a:gd name="T3" fmla="*/ 0 h 1"/>
                <a:gd name="T4" fmla="*/ 0 w 360"/>
                <a:gd name="T5" fmla="*/ 0 h 1"/>
                <a:gd name="T6" fmla="*/ 0 w 360"/>
                <a:gd name="T7" fmla="*/ 0 h 1"/>
                <a:gd name="T8" fmla="*/ 0 w 360"/>
                <a:gd name="T9" fmla="*/ 0 h 1"/>
                <a:gd name="T10" fmla="*/ 0 w 360"/>
                <a:gd name="T11" fmla="*/ 0 h 1"/>
                <a:gd name="T12" fmla="*/ 0 w 360"/>
                <a:gd name="T13" fmla="*/ 0 h 1"/>
                <a:gd name="T14" fmla="*/ 0 w 36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
                <a:gd name="T26" fmla="*/ 360 w 36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
                  <a:moveTo>
                    <a:pt x="0" y="0"/>
                  </a:moveTo>
                  <a:lnTo>
                    <a:pt x="0" y="0"/>
                  </a:lnTo>
                  <a:lnTo>
                    <a:pt x="360" y="0"/>
                  </a:lnTo>
                  <a:lnTo>
                    <a:pt x="0" y="0"/>
                  </a:lnTo>
                </a:path>
              </a:pathLst>
            </a:custGeom>
            <a:noFill/>
            <a:ln w="4763">
              <a:solidFill>
                <a:srgbClr val="0000F2"/>
              </a:solidFill>
              <a:round/>
              <a:headEnd/>
              <a:tailEnd/>
            </a:ln>
          </p:spPr>
          <p:txBody>
            <a:bodyPr/>
            <a:lstStyle/>
            <a:p>
              <a:endParaRPr lang="en-GB"/>
            </a:p>
          </p:txBody>
        </p:sp>
        <p:sp>
          <p:nvSpPr>
            <p:cNvPr id="63589" name="Freeform 178"/>
            <p:cNvSpPr>
              <a:spLocks/>
            </p:cNvSpPr>
            <p:nvPr/>
          </p:nvSpPr>
          <p:spPr bwMode="auto">
            <a:xfrm>
              <a:off x="3874" y="3738"/>
              <a:ext cx="74" cy="2"/>
            </a:xfrm>
            <a:custGeom>
              <a:avLst/>
              <a:gdLst>
                <a:gd name="T0" fmla="*/ 0 w 361"/>
                <a:gd name="T1" fmla="*/ 0 h 9"/>
                <a:gd name="T2" fmla="*/ 0 w 361"/>
                <a:gd name="T3" fmla="*/ 0 h 9"/>
                <a:gd name="T4" fmla="*/ 0 w 361"/>
                <a:gd name="T5" fmla="*/ 0 h 9"/>
                <a:gd name="T6" fmla="*/ 0 w 361"/>
                <a:gd name="T7" fmla="*/ 0 h 9"/>
                <a:gd name="T8" fmla="*/ 0 w 361"/>
                <a:gd name="T9" fmla="*/ 0 h 9"/>
                <a:gd name="T10" fmla="*/ 0 w 361"/>
                <a:gd name="T11" fmla="*/ 0 h 9"/>
                <a:gd name="T12" fmla="*/ 0 w 361"/>
                <a:gd name="T13" fmla="*/ 0 h 9"/>
                <a:gd name="T14" fmla="*/ 0 w 36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9"/>
                <a:gd name="T26" fmla="*/ 361 w 36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9">
                  <a:moveTo>
                    <a:pt x="0" y="9"/>
                  </a:moveTo>
                  <a:lnTo>
                    <a:pt x="0" y="0"/>
                  </a:lnTo>
                  <a:lnTo>
                    <a:pt x="361" y="0"/>
                  </a:lnTo>
                  <a:lnTo>
                    <a:pt x="361" y="9"/>
                  </a:lnTo>
                  <a:lnTo>
                    <a:pt x="0" y="9"/>
                  </a:lnTo>
                </a:path>
              </a:pathLst>
            </a:custGeom>
            <a:noFill/>
            <a:ln w="4763">
              <a:solidFill>
                <a:srgbClr val="0000F2"/>
              </a:solidFill>
              <a:round/>
              <a:headEnd/>
              <a:tailEnd/>
            </a:ln>
          </p:spPr>
          <p:txBody>
            <a:bodyPr/>
            <a:lstStyle/>
            <a:p>
              <a:endParaRPr lang="en-GB"/>
            </a:p>
          </p:txBody>
        </p:sp>
        <p:sp>
          <p:nvSpPr>
            <p:cNvPr id="63590" name="Rectangle 179"/>
            <p:cNvSpPr>
              <a:spLocks noChangeArrowheads="1"/>
            </p:cNvSpPr>
            <p:nvPr/>
          </p:nvSpPr>
          <p:spPr bwMode="auto">
            <a:xfrm>
              <a:off x="1872" y="1728"/>
              <a:ext cx="1784" cy="230"/>
            </a:xfrm>
            <a:prstGeom prst="rect">
              <a:avLst/>
            </a:prstGeom>
            <a:noFill/>
            <a:ln w="9525">
              <a:noFill/>
              <a:miter lim="800000"/>
              <a:headEnd/>
              <a:tailEnd/>
            </a:ln>
          </p:spPr>
          <p:txBody>
            <a:bodyPr wrap="none" lIns="0" tIns="0" rIns="0" bIns="0">
              <a:spAutoFit/>
            </a:bodyPr>
            <a:lstStyle/>
            <a:p>
              <a:r>
                <a:rPr lang="en-US" sz="2400" i="1">
                  <a:latin typeface="Times New Roman" pitchFamily="18" charset="0"/>
                </a:rPr>
                <a:t>Beilschemedia pendula</a:t>
              </a:r>
            </a:p>
          </p:txBody>
        </p:sp>
      </p:grpSp>
      <p:sp>
        <p:nvSpPr>
          <p:cNvPr id="63493" name="Rectangle 181"/>
          <p:cNvSpPr>
            <a:spLocks noChangeArrowheads="1"/>
          </p:cNvSpPr>
          <p:nvPr/>
        </p:nvSpPr>
        <p:spPr bwMode="auto">
          <a:xfrm>
            <a:off x="6242050" y="6292850"/>
            <a:ext cx="2825750" cy="641350"/>
          </a:xfrm>
          <a:prstGeom prst="rect">
            <a:avLst/>
          </a:prstGeom>
          <a:noFill/>
          <a:ln w="9525">
            <a:noFill/>
            <a:miter lim="800000"/>
            <a:headEnd/>
            <a:tailEnd/>
          </a:ln>
        </p:spPr>
        <p:txBody>
          <a:bodyPr wrap="none">
            <a:spAutoFit/>
          </a:bodyPr>
          <a:lstStyle/>
          <a:p>
            <a:r>
              <a:rPr lang="en-US" sz="1800">
                <a:solidFill>
                  <a:schemeClr val="tx2"/>
                </a:solidFill>
                <a:latin typeface="Arial" charset="0"/>
              </a:rPr>
              <a:t>(Data from BCI, Panama) </a:t>
            </a:r>
            <a:br>
              <a:rPr lang="en-US" sz="1800">
                <a:solidFill>
                  <a:schemeClr val="tx2"/>
                </a:solidFill>
                <a:latin typeface="Arial" charset="0"/>
              </a:rPr>
            </a:br>
            <a:endParaRPr lang="en-US" sz="1800">
              <a:solidFill>
                <a:schemeClr val="tx2"/>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1749" name="Rectangle 2"/>
          <p:cNvSpPr>
            <a:spLocks noGrp="1" noChangeArrowheads="1"/>
          </p:cNvSpPr>
          <p:nvPr>
            <p:ph type="title"/>
          </p:nvPr>
        </p:nvSpPr>
        <p:spPr>
          <a:xfrm>
            <a:off x="0" y="-76200"/>
            <a:ext cx="8686800" cy="914400"/>
          </a:xfrm>
        </p:spPr>
        <p:txBody>
          <a:bodyPr/>
          <a:lstStyle/>
          <a:p>
            <a:pPr eaLnBrk="1" hangingPunct="1"/>
            <a:r>
              <a:rPr lang="en-US" sz="3200" smtClean="0"/>
              <a:t>Gamma: One tail and flexibility</a:t>
            </a:r>
          </a:p>
        </p:txBody>
      </p:sp>
      <p:sp>
        <p:nvSpPr>
          <p:cNvPr id="31750" name="Rectangle 16"/>
          <p:cNvSpPr>
            <a:spLocks noChangeArrowheads="1"/>
          </p:cNvSpPr>
          <p:nvPr/>
        </p:nvSpPr>
        <p:spPr bwMode="auto">
          <a:xfrm>
            <a:off x="7924800" y="2514600"/>
            <a:ext cx="381000" cy="1447800"/>
          </a:xfrm>
          <a:prstGeom prst="rect">
            <a:avLst/>
          </a:prstGeom>
          <a:solidFill>
            <a:schemeClr val="bg1"/>
          </a:solidFill>
          <a:ln w="9525">
            <a:noFill/>
            <a:miter lim="800000"/>
            <a:headEnd/>
            <a:tailEnd/>
          </a:ln>
        </p:spPr>
        <p:txBody>
          <a:bodyPr wrap="none" anchor="ctr"/>
          <a:lstStyle/>
          <a:p>
            <a:endParaRPr lang="en-US"/>
          </a:p>
        </p:txBody>
      </p:sp>
      <p:sp>
        <p:nvSpPr>
          <p:cNvPr id="31751" name="Text Box 17"/>
          <p:cNvSpPr txBox="1">
            <a:spLocks noChangeArrowheads="1"/>
          </p:cNvSpPr>
          <p:nvPr/>
        </p:nvSpPr>
        <p:spPr bwMode="auto">
          <a:xfrm>
            <a:off x="5715000" y="2743200"/>
            <a:ext cx="381000" cy="304800"/>
          </a:xfrm>
          <a:prstGeom prst="rect">
            <a:avLst/>
          </a:prstGeom>
          <a:noFill/>
          <a:ln w="9525">
            <a:noFill/>
            <a:miter lim="800000"/>
            <a:headEnd/>
            <a:tailEnd/>
          </a:ln>
        </p:spPr>
        <p:txBody>
          <a:bodyPr>
            <a:spAutoFit/>
          </a:bodyPr>
          <a:lstStyle/>
          <a:p>
            <a:pPr>
              <a:spcBef>
                <a:spcPct val="50000"/>
              </a:spcBef>
            </a:pPr>
            <a:endParaRPr lang="en-US" sz="1400">
              <a:latin typeface="Times New Roman" pitchFamily="18" charset="0"/>
            </a:endParaRPr>
          </a:p>
        </p:txBody>
      </p:sp>
      <p:sp>
        <p:nvSpPr>
          <p:cNvPr id="31752" name="Rectangle 19"/>
          <p:cNvSpPr>
            <a:spLocks noChangeArrowheads="1"/>
          </p:cNvSpPr>
          <p:nvPr/>
        </p:nvSpPr>
        <p:spPr bwMode="auto">
          <a:xfrm>
            <a:off x="7315200" y="2438400"/>
            <a:ext cx="1143000" cy="1371600"/>
          </a:xfrm>
          <a:prstGeom prst="rect">
            <a:avLst/>
          </a:prstGeom>
          <a:solidFill>
            <a:schemeClr val="bg1"/>
          </a:solidFill>
          <a:ln w="9525">
            <a:noFill/>
            <a:miter lim="800000"/>
            <a:headEnd/>
            <a:tailEnd/>
          </a:ln>
        </p:spPr>
        <p:txBody>
          <a:bodyPr wrap="none" anchor="ctr"/>
          <a:lstStyle/>
          <a:p>
            <a:endParaRPr lang="en-US"/>
          </a:p>
        </p:txBody>
      </p:sp>
      <p:pic>
        <p:nvPicPr>
          <p:cNvPr id="31753" name="Picture 23"/>
          <p:cNvPicPr>
            <a:picLocks noChangeAspect="1" noChangeArrowheads="1"/>
          </p:cNvPicPr>
          <p:nvPr/>
        </p:nvPicPr>
        <p:blipFill>
          <a:blip r:embed="rId4" cstate="print"/>
          <a:srcRect/>
          <a:stretch>
            <a:fillRect/>
          </a:stretch>
        </p:blipFill>
        <p:spPr bwMode="auto">
          <a:xfrm>
            <a:off x="3695700" y="2171700"/>
            <a:ext cx="5600700" cy="4838700"/>
          </a:xfrm>
          <a:prstGeom prst="rect">
            <a:avLst/>
          </a:prstGeom>
          <a:noFill/>
          <a:ln w="9525">
            <a:noFill/>
            <a:miter lim="800000"/>
            <a:headEnd/>
            <a:tailEnd/>
          </a:ln>
        </p:spPr>
      </p:pic>
      <p:graphicFrame>
        <p:nvGraphicFramePr>
          <p:cNvPr id="31746" name="Object 12"/>
          <p:cNvGraphicFramePr>
            <a:graphicFrameLocks noChangeAspect="1"/>
          </p:cNvGraphicFramePr>
          <p:nvPr>
            <p:extLst>
              <p:ext uri="{D42A27DB-BD31-4B8C-83A1-F6EECF244321}">
                <p14:modId xmlns:p14="http://schemas.microsoft.com/office/powerpoint/2010/main" val="2927791532"/>
              </p:ext>
            </p:extLst>
          </p:nvPr>
        </p:nvGraphicFramePr>
        <p:xfrm>
          <a:off x="319088" y="990600"/>
          <a:ext cx="4165600" cy="4394200"/>
        </p:xfrm>
        <a:graphic>
          <a:graphicData uri="http://schemas.openxmlformats.org/presentationml/2006/ole">
            <mc:AlternateContent xmlns:mc="http://schemas.openxmlformats.org/markup-compatibility/2006">
              <mc:Choice xmlns:v="urn:schemas-microsoft-com:vml" Requires="v">
                <p:oleObj spid="_x0000_s31794" name="Equation" r:id="rId5" imgW="1904760" imgH="2006280" progId="Equation.3">
                  <p:embed/>
                </p:oleObj>
              </mc:Choice>
              <mc:Fallback>
                <p:oleObj name="Equation" r:id="rId5" imgW="1904760" imgH="2006280" progId="Equation.3">
                  <p:embed/>
                  <p:pic>
                    <p:nvPicPr>
                      <p:cNvPr id="0" name="Object 12"/>
                      <p:cNvPicPr>
                        <a:picLocks noChangeAspect="1" noChangeArrowheads="1"/>
                      </p:cNvPicPr>
                      <p:nvPr/>
                    </p:nvPicPr>
                    <p:blipFill>
                      <a:blip r:embed="rId6"/>
                      <a:srcRect/>
                      <a:stretch>
                        <a:fillRect/>
                      </a:stretch>
                    </p:blipFill>
                    <p:spPr bwMode="auto">
                      <a:xfrm>
                        <a:off x="319088" y="990600"/>
                        <a:ext cx="4165600"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10"/>
          <p:cNvGraphicFramePr>
            <a:graphicFrameLocks noChangeAspect="1"/>
          </p:cNvGraphicFramePr>
          <p:nvPr/>
        </p:nvGraphicFramePr>
        <p:xfrm>
          <a:off x="5867400" y="914400"/>
          <a:ext cx="1981200" cy="1254125"/>
        </p:xfrm>
        <a:graphic>
          <a:graphicData uri="http://schemas.openxmlformats.org/presentationml/2006/ole">
            <mc:AlternateContent xmlns:mc="http://schemas.openxmlformats.org/markup-compatibility/2006">
              <mc:Choice xmlns:v="urn:schemas-microsoft-com:vml" Requires="v">
                <p:oleObj spid="_x0000_s31795" name="Equation" r:id="rId7" imgW="1143000" imgH="723600" progId="Equation.3">
                  <p:embed/>
                </p:oleObj>
              </mc:Choice>
              <mc:Fallback>
                <p:oleObj name="Equation" r:id="rId7" imgW="1143000" imgH="723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914400"/>
                        <a:ext cx="1981200"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4515" name="Rectangle 2"/>
          <p:cNvSpPr>
            <a:spLocks noGrp="1" noChangeArrowheads="1"/>
          </p:cNvSpPr>
          <p:nvPr>
            <p:ph type="title"/>
          </p:nvPr>
        </p:nvSpPr>
        <p:spPr>
          <a:xfrm>
            <a:off x="76200" y="0"/>
            <a:ext cx="8686800" cy="914400"/>
          </a:xfrm>
        </p:spPr>
        <p:txBody>
          <a:bodyPr/>
          <a:lstStyle/>
          <a:p>
            <a:pPr eaLnBrk="1" hangingPunct="1"/>
            <a:r>
              <a:rPr lang="en-US" sz="3200" smtClean="0"/>
              <a:t>Gamma: “raw” growth data</a:t>
            </a:r>
          </a:p>
        </p:txBody>
      </p:sp>
      <p:grpSp>
        <p:nvGrpSpPr>
          <p:cNvPr id="64516" name="Group 87"/>
          <p:cNvGrpSpPr>
            <a:grpSpLocks/>
          </p:cNvGrpSpPr>
          <p:nvPr/>
        </p:nvGrpSpPr>
        <p:grpSpPr bwMode="auto">
          <a:xfrm>
            <a:off x="76200" y="1524000"/>
            <a:ext cx="4464050" cy="3995738"/>
            <a:chOff x="1064" y="987"/>
            <a:chExt cx="3098" cy="2911"/>
          </a:xfrm>
        </p:grpSpPr>
        <p:sp>
          <p:nvSpPr>
            <p:cNvPr id="64556" name="Line 7"/>
            <p:cNvSpPr>
              <a:spLocks noChangeShapeType="1"/>
            </p:cNvSpPr>
            <p:nvPr/>
          </p:nvSpPr>
          <p:spPr bwMode="auto">
            <a:xfrm>
              <a:off x="1692" y="3500"/>
              <a:ext cx="2432" cy="1"/>
            </a:xfrm>
            <a:prstGeom prst="line">
              <a:avLst/>
            </a:prstGeom>
            <a:noFill/>
            <a:ln w="4763">
              <a:solidFill>
                <a:srgbClr val="000000"/>
              </a:solidFill>
              <a:round/>
              <a:headEnd/>
              <a:tailEnd/>
            </a:ln>
          </p:spPr>
          <p:txBody>
            <a:bodyPr/>
            <a:lstStyle/>
            <a:p>
              <a:endParaRPr lang="en-GB"/>
            </a:p>
          </p:txBody>
        </p:sp>
        <p:sp>
          <p:nvSpPr>
            <p:cNvPr id="64557" name="Line 8"/>
            <p:cNvSpPr>
              <a:spLocks noChangeShapeType="1"/>
            </p:cNvSpPr>
            <p:nvPr/>
          </p:nvSpPr>
          <p:spPr bwMode="auto">
            <a:xfrm>
              <a:off x="1692" y="3427"/>
              <a:ext cx="1" cy="73"/>
            </a:xfrm>
            <a:prstGeom prst="line">
              <a:avLst/>
            </a:prstGeom>
            <a:noFill/>
            <a:ln w="4763">
              <a:solidFill>
                <a:srgbClr val="000000"/>
              </a:solidFill>
              <a:round/>
              <a:headEnd/>
              <a:tailEnd/>
            </a:ln>
          </p:spPr>
          <p:txBody>
            <a:bodyPr/>
            <a:lstStyle/>
            <a:p>
              <a:endParaRPr lang="en-GB"/>
            </a:p>
          </p:txBody>
        </p:sp>
        <p:sp>
          <p:nvSpPr>
            <p:cNvPr id="64558" name="Rectangle 9"/>
            <p:cNvSpPr>
              <a:spLocks noChangeArrowheads="1"/>
            </p:cNvSpPr>
            <p:nvPr/>
          </p:nvSpPr>
          <p:spPr bwMode="auto">
            <a:xfrm>
              <a:off x="1652" y="3542"/>
              <a:ext cx="79"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sz="1600">
                <a:latin typeface="Times New Roman" pitchFamily="18" charset="0"/>
              </a:endParaRPr>
            </a:p>
          </p:txBody>
        </p:sp>
        <p:sp>
          <p:nvSpPr>
            <p:cNvPr id="64559" name="Line 10"/>
            <p:cNvSpPr>
              <a:spLocks noChangeShapeType="1"/>
            </p:cNvSpPr>
            <p:nvPr/>
          </p:nvSpPr>
          <p:spPr bwMode="auto">
            <a:xfrm>
              <a:off x="1962" y="3427"/>
              <a:ext cx="1" cy="73"/>
            </a:xfrm>
            <a:prstGeom prst="line">
              <a:avLst/>
            </a:prstGeom>
            <a:noFill/>
            <a:ln w="4763">
              <a:solidFill>
                <a:srgbClr val="000000"/>
              </a:solidFill>
              <a:round/>
              <a:headEnd/>
              <a:tailEnd/>
            </a:ln>
          </p:spPr>
          <p:txBody>
            <a:bodyPr/>
            <a:lstStyle/>
            <a:p>
              <a:endParaRPr lang="en-GB"/>
            </a:p>
          </p:txBody>
        </p:sp>
        <p:sp>
          <p:nvSpPr>
            <p:cNvPr id="64560" name="Rectangle 11"/>
            <p:cNvSpPr>
              <a:spLocks noChangeArrowheads="1"/>
            </p:cNvSpPr>
            <p:nvPr/>
          </p:nvSpPr>
          <p:spPr bwMode="auto">
            <a:xfrm>
              <a:off x="1922"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a:t>
              </a:r>
              <a:endParaRPr lang="en-US" sz="1600">
                <a:latin typeface="Times New Roman" pitchFamily="18" charset="0"/>
              </a:endParaRPr>
            </a:p>
          </p:txBody>
        </p:sp>
        <p:sp>
          <p:nvSpPr>
            <p:cNvPr id="64561" name="Line 12"/>
            <p:cNvSpPr>
              <a:spLocks noChangeShapeType="1"/>
            </p:cNvSpPr>
            <p:nvPr/>
          </p:nvSpPr>
          <p:spPr bwMode="auto">
            <a:xfrm>
              <a:off x="2232" y="3427"/>
              <a:ext cx="1" cy="73"/>
            </a:xfrm>
            <a:prstGeom prst="line">
              <a:avLst/>
            </a:prstGeom>
            <a:noFill/>
            <a:ln w="4763">
              <a:solidFill>
                <a:srgbClr val="000000"/>
              </a:solidFill>
              <a:round/>
              <a:headEnd/>
              <a:tailEnd/>
            </a:ln>
          </p:spPr>
          <p:txBody>
            <a:bodyPr/>
            <a:lstStyle/>
            <a:p>
              <a:endParaRPr lang="en-GB"/>
            </a:p>
          </p:txBody>
        </p:sp>
        <p:sp>
          <p:nvSpPr>
            <p:cNvPr id="64562" name="Rectangle 13"/>
            <p:cNvSpPr>
              <a:spLocks noChangeArrowheads="1"/>
            </p:cNvSpPr>
            <p:nvPr/>
          </p:nvSpPr>
          <p:spPr bwMode="auto">
            <a:xfrm>
              <a:off x="2192"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a:t>
              </a:r>
              <a:endParaRPr lang="en-US" sz="1600">
                <a:latin typeface="Times New Roman" pitchFamily="18" charset="0"/>
              </a:endParaRPr>
            </a:p>
          </p:txBody>
        </p:sp>
        <p:sp>
          <p:nvSpPr>
            <p:cNvPr id="64563" name="Line 14"/>
            <p:cNvSpPr>
              <a:spLocks noChangeShapeType="1"/>
            </p:cNvSpPr>
            <p:nvPr/>
          </p:nvSpPr>
          <p:spPr bwMode="auto">
            <a:xfrm>
              <a:off x="2503" y="3427"/>
              <a:ext cx="1" cy="73"/>
            </a:xfrm>
            <a:prstGeom prst="line">
              <a:avLst/>
            </a:prstGeom>
            <a:noFill/>
            <a:ln w="4763">
              <a:solidFill>
                <a:srgbClr val="000000"/>
              </a:solidFill>
              <a:round/>
              <a:headEnd/>
              <a:tailEnd/>
            </a:ln>
          </p:spPr>
          <p:txBody>
            <a:bodyPr/>
            <a:lstStyle/>
            <a:p>
              <a:endParaRPr lang="en-GB"/>
            </a:p>
          </p:txBody>
        </p:sp>
        <p:sp>
          <p:nvSpPr>
            <p:cNvPr id="64564" name="Rectangle 15"/>
            <p:cNvSpPr>
              <a:spLocks noChangeArrowheads="1"/>
            </p:cNvSpPr>
            <p:nvPr/>
          </p:nvSpPr>
          <p:spPr bwMode="auto">
            <a:xfrm>
              <a:off x="2463"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3</a:t>
              </a:r>
              <a:endParaRPr lang="en-US" sz="1600">
                <a:latin typeface="Times New Roman" pitchFamily="18" charset="0"/>
              </a:endParaRPr>
            </a:p>
          </p:txBody>
        </p:sp>
        <p:sp>
          <p:nvSpPr>
            <p:cNvPr id="64565" name="Line 16"/>
            <p:cNvSpPr>
              <a:spLocks noChangeShapeType="1"/>
            </p:cNvSpPr>
            <p:nvPr/>
          </p:nvSpPr>
          <p:spPr bwMode="auto">
            <a:xfrm>
              <a:off x="2773" y="3427"/>
              <a:ext cx="1" cy="73"/>
            </a:xfrm>
            <a:prstGeom prst="line">
              <a:avLst/>
            </a:prstGeom>
            <a:noFill/>
            <a:ln w="4763">
              <a:solidFill>
                <a:srgbClr val="000000"/>
              </a:solidFill>
              <a:round/>
              <a:headEnd/>
              <a:tailEnd/>
            </a:ln>
          </p:spPr>
          <p:txBody>
            <a:bodyPr/>
            <a:lstStyle/>
            <a:p>
              <a:endParaRPr lang="en-GB"/>
            </a:p>
          </p:txBody>
        </p:sp>
        <p:sp>
          <p:nvSpPr>
            <p:cNvPr id="64566" name="Rectangle 17"/>
            <p:cNvSpPr>
              <a:spLocks noChangeArrowheads="1"/>
            </p:cNvSpPr>
            <p:nvPr/>
          </p:nvSpPr>
          <p:spPr bwMode="auto">
            <a:xfrm>
              <a:off x="2734"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a:t>
              </a:r>
              <a:endParaRPr lang="en-US" sz="1600">
                <a:latin typeface="Times New Roman" pitchFamily="18" charset="0"/>
              </a:endParaRPr>
            </a:p>
          </p:txBody>
        </p:sp>
        <p:sp>
          <p:nvSpPr>
            <p:cNvPr id="64567" name="Line 18"/>
            <p:cNvSpPr>
              <a:spLocks noChangeShapeType="1"/>
            </p:cNvSpPr>
            <p:nvPr/>
          </p:nvSpPr>
          <p:spPr bwMode="auto">
            <a:xfrm>
              <a:off x="3043" y="3427"/>
              <a:ext cx="1" cy="73"/>
            </a:xfrm>
            <a:prstGeom prst="line">
              <a:avLst/>
            </a:prstGeom>
            <a:noFill/>
            <a:ln w="4763">
              <a:solidFill>
                <a:srgbClr val="000000"/>
              </a:solidFill>
              <a:round/>
              <a:headEnd/>
              <a:tailEnd/>
            </a:ln>
          </p:spPr>
          <p:txBody>
            <a:bodyPr/>
            <a:lstStyle/>
            <a:p>
              <a:endParaRPr lang="en-GB"/>
            </a:p>
          </p:txBody>
        </p:sp>
        <p:sp>
          <p:nvSpPr>
            <p:cNvPr id="64568" name="Rectangle 19"/>
            <p:cNvSpPr>
              <a:spLocks noChangeArrowheads="1"/>
            </p:cNvSpPr>
            <p:nvPr/>
          </p:nvSpPr>
          <p:spPr bwMode="auto">
            <a:xfrm>
              <a:off x="3003"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5</a:t>
              </a:r>
              <a:endParaRPr lang="en-US" sz="1600">
                <a:latin typeface="Times New Roman" pitchFamily="18" charset="0"/>
              </a:endParaRPr>
            </a:p>
          </p:txBody>
        </p:sp>
        <p:sp>
          <p:nvSpPr>
            <p:cNvPr id="64569" name="Line 20"/>
            <p:cNvSpPr>
              <a:spLocks noChangeShapeType="1"/>
            </p:cNvSpPr>
            <p:nvPr/>
          </p:nvSpPr>
          <p:spPr bwMode="auto">
            <a:xfrm>
              <a:off x="3313" y="3427"/>
              <a:ext cx="1" cy="73"/>
            </a:xfrm>
            <a:prstGeom prst="line">
              <a:avLst/>
            </a:prstGeom>
            <a:noFill/>
            <a:ln w="4763">
              <a:solidFill>
                <a:srgbClr val="000000"/>
              </a:solidFill>
              <a:round/>
              <a:headEnd/>
              <a:tailEnd/>
            </a:ln>
          </p:spPr>
          <p:txBody>
            <a:bodyPr/>
            <a:lstStyle/>
            <a:p>
              <a:endParaRPr lang="en-GB"/>
            </a:p>
          </p:txBody>
        </p:sp>
        <p:sp>
          <p:nvSpPr>
            <p:cNvPr id="64570" name="Rectangle 21"/>
            <p:cNvSpPr>
              <a:spLocks noChangeArrowheads="1"/>
            </p:cNvSpPr>
            <p:nvPr/>
          </p:nvSpPr>
          <p:spPr bwMode="auto">
            <a:xfrm>
              <a:off x="3273"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a:t>
              </a:r>
              <a:endParaRPr lang="en-US" sz="1600">
                <a:latin typeface="Times New Roman" pitchFamily="18" charset="0"/>
              </a:endParaRPr>
            </a:p>
          </p:txBody>
        </p:sp>
        <p:sp>
          <p:nvSpPr>
            <p:cNvPr id="64571" name="Line 22"/>
            <p:cNvSpPr>
              <a:spLocks noChangeShapeType="1"/>
            </p:cNvSpPr>
            <p:nvPr/>
          </p:nvSpPr>
          <p:spPr bwMode="auto">
            <a:xfrm>
              <a:off x="3584" y="3427"/>
              <a:ext cx="1" cy="73"/>
            </a:xfrm>
            <a:prstGeom prst="line">
              <a:avLst/>
            </a:prstGeom>
            <a:noFill/>
            <a:ln w="4763">
              <a:solidFill>
                <a:srgbClr val="000000"/>
              </a:solidFill>
              <a:round/>
              <a:headEnd/>
              <a:tailEnd/>
            </a:ln>
          </p:spPr>
          <p:txBody>
            <a:bodyPr/>
            <a:lstStyle/>
            <a:p>
              <a:endParaRPr lang="en-GB"/>
            </a:p>
          </p:txBody>
        </p:sp>
        <p:sp>
          <p:nvSpPr>
            <p:cNvPr id="64572" name="Rectangle 23"/>
            <p:cNvSpPr>
              <a:spLocks noChangeArrowheads="1"/>
            </p:cNvSpPr>
            <p:nvPr/>
          </p:nvSpPr>
          <p:spPr bwMode="auto">
            <a:xfrm>
              <a:off x="3544"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7</a:t>
              </a:r>
              <a:endParaRPr lang="en-US" sz="1600">
                <a:latin typeface="Times New Roman" pitchFamily="18" charset="0"/>
              </a:endParaRPr>
            </a:p>
          </p:txBody>
        </p:sp>
        <p:sp>
          <p:nvSpPr>
            <p:cNvPr id="64573" name="Line 24"/>
            <p:cNvSpPr>
              <a:spLocks noChangeShapeType="1"/>
            </p:cNvSpPr>
            <p:nvPr/>
          </p:nvSpPr>
          <p:spPr bwMode="auto">
            <a:xfrm>
              <a:off x="3854" y="3427"/>
              <a:ext cx="1" cy="73"/>
            </a:xfrm>
            <a:prstGeom prst="line">
              <a:avLst/>
            </a:prstGeom>
            <a:noFill/>
            <a:ln w="4763">
              <a:solidFill>
                <a:srgbClr val="000000"/>
              </a:solidFill>
              <a:round/>
              <a:headEnd/>
              <a:tailEnd/>
            </a:ln>
          </p:spPr>
          <p:txBody>
            <a:bodyPr/>
            <a:lstStyle/>
            <a:p>
              <a:endParaRPr lang="en-GB"/>
            </a:p>
          </p:txBody>
        </p:sp>
        <p:sp>
          <p:nvSpPr>
            <p:cNvPr id="64574" name="Rectangle 25"/>
            <p:cNvSpPr>
              <a:spLocks noChangeArrowheads="1"/>
            </p:cNvSpPr>
            <p:nvPr/>
          </p:nvSpPr>
          <p:spPr bwMode="auto">
            <a:xfrm>
              <a:off x="3813"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8</a:t>
              </a:r>
              <a:endParaRPr lang="en-US" sz="1600">
                <a:latin typeface="Times New Roman" pitchFamily="18" charset="0"/>
              </a:endParaRPr>
            </a:p>
          </p:txBody>
        </p:sp>
        <p:sp>
          <p:nvSpPr>
            <p:cNvPr id="64575" name="Line 26"/>
            <p:cNvSpPr>
              <a:spLocks noChangeShapeType="1"/>
            </p:cNvSpPr>
            <p:nvPr/>
          </p:nvSpPr>
          <p:spPr bwMode="auto">
            <a:xfrm>
              <a:off x="4124" y="3427"/>
              <a:ext cx="1" cy="73"/>
            </a:xfrm>
            <a:prstGeom prst="line">
              <a:avLst/>
            </a:prstGeom>
            <a:noFill/>
            <a:ln w="4763">
              <a:solidFill>
                <a:srgbClr val="000000"/>
              </a:solidFill>
              <a:round/>
              <a:headEnd/>
              <a:tailEnd/>
            </a:ln>
          </p:spPr>
          <p:txBody>
            <a:bodyPr/>
            <a:lstStyle/>
            <a:p>
              <a:endParaRPr lang="en-GB"/>
            </a:p>
          </p:txBody>
        </p:sp>
        <p:sp>
          <p:nvSpPr>
            <p:cNvPr id="64576" name="Rectangle 27"/>
            <p:cNvSpPr>
              <a:spLocks noChangeArrowheads="1"/>
            </p:cNvSpPr>
            <p:nvPr/>
          </p:nvSpPr>
          <p:spPr bwMode="auto">
            <a:xfrm>
              <a:off x="4084" y="3542"/>
              <a:ext cx="78"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9</a:t>
              </a:r>
              <a:endParaRPr lang="en-US" sz="1600">
                <a:latin typeface="Times New Roman" pitchFamily="18" charset="0"/>
              </a:endParaRPr>
            </a:p>
          </p:txBody>
        </p:sp>
        <p:sp>
          <p:nvSpPr>
            <p:cNvPr id="64577" name="Rectangle 28"/>
            <p:cNvSpPr>
              <a:spLocks noChangeArrowheads="1"/>
            </p:cNvSpPr>
            <p:nvPr/>
          </p:nvSpPr>
          <p:spPr bwMode="auto">
            <a:xfrm>
              <a:off x="2400" y="3720"/>
              <a:ext cx="983"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Growth (mm/yr)</a:t>
              </a:r>
              <a:endParaRPr lang="en-US" sz="1600">
                <a:latin typeface="Times New Roman" pitchFamily="18" charset="0"/>
              </a:endParaRPr>
            </a:p>
          </p:txBody>
        </p:sp>
        <p:sp>
          <p:nvSpPr>
            <p:cNvPr id="64578" name="Line 29"/>
            <p:cNvSpPr>
              <a:spLocks noChangeShapeType="1"/>
            </p:cNvSpPr>
            <p:nvPr/>
          </p:nvSpPr>
          <p:spPr bwMode="auto">
            <a:xfrm flipV="1">
              <a:off x="1692" y="1068"/>
              <a:ext cx="1" cy="2432"/>
            </a:xfrm>
            <a:prstGeom prst="line">
              <a:avLst/>
            </a:prstGeom>
            <a:noFill/>
            <a:ln w="4763">
              <a:solidFill>
                <a:srgbClr val="000000"/>
              </a:solidFill>
              <a:round/>
              <a:headEnd/>
              <a:tailEnd/>
            </a:ln>
          </p:spPr>
          <p:txBody>
            <a:bodyPr/>
            <a:lstStyle/>
            <a:p>
              <a:endParaRPr lang="en-GB"/>
            </a:p>
          </p:txBody>
        </p:sp>
        <p:sp>
          <p:nvSpPr>
            <p:cNvPr id="64579" name="Line 30"/>
            <p:cNvSpPr>
              <a:spLocks noChangeShapeType="1"/>
            </p:cNvSpPr>
            <p:nvPr/>
          </p:nvSpPr>
          <p:spPr bwMode="auto">
            <a:xfrm flipH="1">
              <a:off x="1692" y="3500"/>
              <a:ext cx="73" cy="1"/>
            </a:xfrm>
            <a:prstGeom prst="line">
              <a:avLst/>
            </a:prstGeom>
            <a:noFill/>
            <a:ln w="4763">
              <a:solidFill>
                <a:srgbClr val="000000"/>
              </a:solidFill>
              <a:round/>
              <a:headEnd/>
              <a:tailEnd/>
            </a:ln>
          </p:spPr>
          <p:txBody>
            <a:bodyPr/>
            <a:lstStyle/>
            <a:p>
              <a:endParaRPr lang="en-GB"/>
            </a:p>
          </p:txBody>
        </p:sp>
        <p:sp>
          <p:nvSpPr>
            <p:cNvPr id="64580" name="Rectangle 31"/>
            <p:cNvSpPr>
              <a:spLocks noChangeArrowheads="1"/>
            </p:cNvSpPr>
            <p:nvPr/>
          </p:nvSpPr>
          <p:spPr bwMode="auto">
            <a:xfrm>
              <a:off x="1578" y="3419"/>
              <a:ext cx="79"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sz="1600">
                <a:latin typeface="Times New Roman" pitchFamily="18" charset="0"/>
              </a:endParaRPr>
            </a:p>
          </p:txBody>
        </p:sp>
        <p:sp>
          <p:nvSpPr>
            <p:cNvPr id="64581" name="Line 32"/>
            <p:cNvSpPr>
              <a:spLocks noChangeShapeType="1"/>
            </p:cNvSpPr>
            <p:nvPr/>
          </p:nvSpPr>
          <p:spPr bwMode="auto">
            <a:xfrm flipH="1">
              <a:off x="1692" y="3014"/>
              <a:ext cx="73" cy="1"/>
            </a:xfrm>
            <a:prstGeom prst="line">
              <a:avLst/>
            </a:prstGeom>
            <a:noFill/>
            <a:ln w="4763">
              <a:solidFill>
                <a:srgbClr val="000000"/>
              </a:solidFill>
              <a:round/>
              <a:headEnd/>
              <a:tailEnd/>
            </a:ln>
          </p:spPr>
          <p:txBody>
            <a:bodyPr/>
            <a:lstStyle/>
            <a:p>
              <a:endParaRPr lang="en-GB"/>
            </a:p>
          </p:txBody>
        </p:sp>
        <p:sp>
          <p:nvSpPr>
            <p:cNvPr id="64582" name="Rectangle 33"/>
            <p:cNvSpPr>
              <a:spLocks noChangeArrowheads="1"/>
            </p:cNvSpPr>
            <p:nvPr/>
          </p:nvSpPr>
          <p:spPr bwMode="auto">
            <a:xfrm>
              <a:off x="1415" y="2932"/>
              <a:ext cx="235"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200</a:t>
              </a:r>
              <a:endParaRPr lang="en-US" sz="1600">
                <a:latin typeface="Times New Roman" pitchFamily="18" charset="0"/>
              </a:endParaRPr>
            </a:p>
          </p:txBody>
        </p:sp>
        <p:sp>
          <p:nvSpPr>
            <p:cNvPr id="64583" name="Line 34"/>
            <p:cNvSpPr>
              <a:spLocks noChangeShapeType="1"/>
            </p:cNvSpPr>
            <p:nvPr/>
          </p:nvSpPr>
          <p:spPr bwMode="auto">
            <a:xfrm flipH="1">
              <a:off x="1692" y="2527"/>
              <a:ext cx="73" cy="1"/>
            </a:xfrm>
            <a:prstGeom prst="line">
              <a:avLst/>
            </a:prstGeom>
            <a:noFill/>
            <a:ln w="4763">
              <a:solidFill>
                <a:srgbClr val="000000"/>
              </a:solidFill>
              <a:round/>
              <a:headEnd/>
              <a:tailEnd/>
            </a:ln>
          </p:spPr>
          <p:txBody>
            <a:bodyPr/>
            <a:lstStyle/>
            <a:p>
              <a:endParaRPr lang="en-GB"/>
            </a:p>
          </p:txBody>
        </p:sp>
        <p:sp>
          <p:nvSpPr>
            <p:cNvPr id="64584" name="Rectangle 35"/>
            <p:cNvSpPr>
              <a:spLocks noChangeArrowheads="1"/>
            </p:cNvSpPr>
            <p:nvPr/>
          </p:nvSpPr>
          <p:spPr bwMode="auto">
            <a:xfrm>
              <a:off x="1415" y="2447"/>
              <a:ext cx="235"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400</a:t>
              </a:r>
              <a:endParaRPr lang="en-US" sz="1600">
                <a:latin typeface="Times New Roman" pitchFamily="18" charset="0"/>
              </a:endParaRPr>
            </a:p>
          </p:txBody>
        </p:sp>
        <p:sp>
          <p:nvSpPr>
            <p:cNvPr id="64585" name="Line 36"/>
            <p:cNvSpPr>
              <a:spLocks noChangeShapeType="1"/>
            </p:cNvSpPr>
            <p:nvPr/>
          </p:nvSpPr>
          <p:spPr bwMode="auto">
            <a:xfrm flipH="1">
              <a:off x="1692" y="2041"/>
              <a:ext cx="73" cy="1"/>
            </a:xfrm>
            <a:prstGeom prst="line">
              <a:avLst/>
            </a:prstGeom>
            <a:noFill/>
            <a:ln w="4763">
              <a:solidFill>
                <a:srgbClr val="000000"/>
              </a:solidFill>
              <a:round/>
              <a:headEnd/>
              <a:tailEnd/>
            </a:ln>
          </p:spPr>
          <p:txBody>
            <a:bodyPr/>
            <a:lstStyle/>
            <a:p>
              <a:endParaRPr lang="en-GB"/>
            </a:p>
          </p:txBody>
        </p:sp>
        <p:sp>
          <p:nvSpPr>
            <p:cNvPr id="64586" name="Rectangle 37"/>
            <p:cNvSpPr>
              <a:spLocks noChangeArrowheads="1"/>
            </p:cNvSpPr>
            <p:nvPr/>
          </p:nvSpPr>
          <p:spPr bwMode="auto">
            <a:xfrm>
              <a:off x="1415" y="1960"/>
              <a:ext cx="235"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600</a:t>
              </a:r>
              <a:endParaRPr lang="en-US" sz="1600">
                <a:latin typeface="Times New Roman" pitchFamily="18" charset="0"/>
              </a:endParaRPr>
            </a:p>
          </p:txBody>
        </p:sp>
        <p:sp>
          <p:nvSpPr>
            <p:cNvPr id="64587" name="Line 38"/>
            <p:cNvSpPr>
              <a:spLocks noChangeShapeType="1"/>
            </p:cNvSpPr>
            <p:nvPr/>
          </p:nvSpPr>
          <p:spPr bwMode="auto">
            <a:xfrm flipH="1">
              <a:off x="1692" y="1555"/>
              <a:ext cx="73" cy="1"/>
            </a:xfrm>
            <a:prstGeom prst="line">
              <a:avLst/>
            </a:prstGeom>
            <a:noFill/>
            <a:ln w="4763">
              <a:solidFill>
                <a:srgbClr val="000000"/>
              </a:solidFill>
              <a:round/>
              <a:headEnd/>
              <a:tailEnd/>
            </a:ln>
          </p:spPr>
          <p:txBody>
            <a:bodyPr/>
            <a:lstStyle/>
            <a:p>
              <a:endParaRPr lang="en-GB"/>
            </a:p>
          </p:txBody>
        </p:sp>
        <p:sp>
          <p:nvSpPr>
            <p:cNvPr id="64588" name="Rectangle 39"/>
            <p:cNvSpPr>
              <a:spLocks noChangeArrowheads="1"/>
            </p:cNvSpPr>
            <p:nvPr/>
          </p:nvSpPr>
          <p:spPr bwMode="auto">
            <a:xfrm>
              <a:off x="1415" y="1474"/>
              <a:ext cx="235"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800</a:t>
              </a:r>
              <a:endParaRPr lang="en-US" sz="1600">
                <a:latin typeface="Times New Roman" pitchFamily="18" charset="0"/>
              </a:endParaRPr>
            </a:p>
          </p:txBody>
        </p:sp>
        <p:sp>
          <p:nvSpPr>
            <p:cNvPr id="64589" name="Line 40"/>
            <p:cNvSpPr>
              <a:spLocks noChangeShapeType="1"/>
            </p:cNvSpPr>
            <p:nvPr/>
          </p:nvSpPr>
          <p:spPr bwMode="auto">
            <a:xfrm flipH="1">
              <a:off x="1692" y="1068"/>
              <a:ext cx="73" cy="1"/>
            </a:xfrm>
            <a:prstGeom prst="line">
              <a:avLst/>
            </a:prstGeom>
            <a:noFill/>
            <a:ln w="4763">
              <a:solidFill>
                <a:srgbClr val="000000"/>
              </a:solidFill>
              <a:round/>
              <a:headEnd/>
              <a:tailEnd/>
            </a:ln>
          </p:spPr>
          <p:txBody>
            <a:bodyPr/>
            <a:lstStyle/>
            <a:p>
              <a:endParaRPr lang="en-GB"/>
            </a:p>
          </p:txBody>
        </p:sp>
        <p:sp>
          <p:nvSpPr>
            <p:cNvPr id="64590" name="Rectangle 41"/>
            <p:cNvSpPr>
              <a:spLocks noChangeArrowheads="1"/>
            </p:cNvSpPr>
            <p:nvPr/>
          </p:nvSpPr>
          <p:spPr bwMode="auto">
            <a:xfrm>
              <a:off x="1336" y="987"/>
              <a:ext cx="313" cy="17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1000</a:t>
              </a:r>
              <a:endParaRPr lang="en-US" sz="1600">
                <a:latin typeface="Times New Roman" pitchFamily="18" charset="0"/>
              </a:endParaRPr>
            </a:p>
          </p:txBody>
        </p:sp>
        <p:sp>
          <p:nvSpPr>
            <p:cNvPr id="64591" name="Rectangle 42"/>
            <p:cNvSpPr>
              <a:spLocks noChangeArrowheads="1"/>
            </p:cNvSpPr>
            <p:nvPr/>
          </p:nvSpPr>
          <p:spPr bwMode="auto">
            <a:xfrm rot="-5400000">
              <a:off x="952" y="2191"/>
              <a:ext cx="394" cy="17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Count</a:t>
              </a:r>
              <a:endParaRPr lang="en-US" sz="1600">
                <a:latin typeface="Times New Roman" pitchFamily="18" charset="0"/>
              </a:endParaRPr>
            </a:p>
          </p:txBody>
        </p:sp>
        <p:sp>
          <p:nvSpPr>
            <p:cNvPr id="64592" name="Line 43"/>
            <p:cNvSpPr>
              <a:spLocks noChangeShapeType="1"/>
            </p:cNvSpPr>
            <p:nvPr/>
          </p:nvSpPr>
          <p:spPr bwMode="auto">
            <a:xfrm flipV="1">
              <a:off x="4124" y="1068"/>
              <a:ext cx="1" cy="2432"/>
            </a:xfrm>
            <a:prstGeom prst="line">
              <a:avLst/>
            </a:prstGeom>
            <a:noFill/>
            <a:ln w="4763">
              <a:solidFill>
                <a:srgbClr val="000000"/>
              </a:solidFill>
              <a:round/>
              <a:headEnd/>
              <a:tailEnd/>
            </a:ln>
          </p:spPr>
          <p:txBody>
            <a:bodyPr/>
            <a:lstStyle/>
            <a:p>
              <a:endParaRPr lang="en-GB"/>
            </a:p>
          </p:txBody>
        </p:sp>
        <p:sp>
          <p:nvSpPr>
            <p:cNvPr id="64593" name="Line 44"/>
            <p:cNvSpPr>
              <a:spLocks noChangeShapeType="1"/>
            </p:cNvSpPr>
            <p:nvPr/>
          </p:nvSpPr>
          <p:spPr bwMode="auto">
            <a:xfrm>
              <a:off x="4051" y="3500"/>
              <a:ext cx="73" cy="1"/>
            </a:xfrm>
            <a:prstGeom prst="line">
              <a:avLst/>
            </a:prstGeom>
            <a:noFill/>
            <a:ln w="4763">
              <a:solidFill>
                <a:srgbClr val="000000"/>
              </a:solidFill>
              <a:round/>
              <a:headEnd/>
              <a:tailEnd/>
            </a:ln>
          </p:spPr>
          <p:txBody>
            <a:bodyPr/>
            <a:lstStyle/>
            <a:p>
              <a:endParaRPr lang="en-GB"/>
            </a:p>
          </p:txBody>
        </p:sp>
        <p:sp>
          <p:nvSpPr>
            <p:cNvPr id="64594" name="Line 45"/>
            <p:cNvSpPr>
              <a:spLocks noChangeShapeType="1"/>
            </p:cNvSpPr>
            <p:nvPr/>
          </p:nvSpPr>
          <p:spPr bwMode="auto">
            <a:xfrm>
              <a:off x="4051" y="3248"/>
              <a:ext cx="73" cy="1"/>
            </a:xfrm>
            <a:prstGeom prst="line">
              <a:avLst/>
            </a:prstGeom>
            <a:noFill/>
            <a:ln w="4763">
              <a:solidFill>
                <a:srgbClr val="000000"/>
              </a:solidFill>
              <a:round/>
              <a:headEnd/>
              <a:tailEnd/>
            </a:ln>
          </p:spPr>
          <p:txBody>
            <a:bodyPr/>
            <a:lstStyle/>
            <a:p>
              <a:endParaRPr lang="en-GB"/>
            </a:p>
          </p:txBody>
        </p:sp>
        <p:sp>
          <p:nvSpPr>
            <p:cNvPr id="64595" name="Line 46"/>
            <p:cNvSpPr>
              <a:spLocks noChangeShapeType="1"/>
            </p:cNvSpPr>
            <p:nvPr/>
          </p:nvSpPr>
          <p:spPr bwMode="auto">
            <a:xfrm>
              <a:off x="4051" y="2996"/>
              <a:ext cx="73" cy="1"/>
            </a:xfrm>
            <a:prstGeom prst="line">
              <a:avLst/>
            </a:prstGeom>
            <a:noFill/>
            <a:ln w="4763">
              <a:solidFill>
                <a:srgbClr val="000000"/>
              </a:solidFill>
              <a:round/>
              <a:headEnd/>
              <a:tailEnd/>
            </a:ln>
          </p:spPr>
          <p:txBody>
            <a:bodyPr/>
            <a:lstStyle/>
            <a:p>
              <a:endParaRPr lang="en-GB"/>
            </a:p>
          </p:txBody>
        </p:sp>
        <p:sp>
          <p:nvSpPr>
            <p:cNvPr id="64596" name="Line 47"/>
            <p:cNvSpPr>
              <a:spLocks noChangeShapeType="1"/>
            </p:cNvSpPr>
            <p:nvPr/>
          </p:nvSpPr>
          <p:spPr bwMode="auto">
            <a:xfrm>
              <a:off x="4051" y="2744"/>
              <a:ext cx="73" cy="1"/>
            </a:xfrm>
            <a:prstGeom prst="line">
              <a:avLst/>
            </a:prstGeom>
            <a:noFill/>
            <a:ln w="4763">
              <a:solidFill>
                <a:srgbClr val="000000"/>
              </a:solidFill>
              <a:round/>
              <a:headEnd/>
              <a:tailEnd/>
            </a:ln>
          </p:spPr>
          <p:txBody>
            <a:bodyPr/>
            <a:lstStyle/>
            <a:p>
              <a:endParaRPr lang="en-GB"/>
            </a:p>
          </p:txBody>
        </p:sp>
        <p:sp>
          <p:nvSpPr>
            <p:cNvPr id="64597" name="Line 48"/>
            <p:cNvSpPr>
              <a:spLocks noChangeShapeType="1"/>
            </p:cNvSpPr>
            <p:nvPr/>
          </p:nvSpPr>
          <p:spPr bwMode="auto">
            <a:xfrm>
              <a:off x="4051" y="2492"/>
              <a:ext cx="73" cy="1"/>
            </a:xfrm>
            <a:prstGeom prst="line">
              <a:avLst/>
            </a:prstGeom>
            <a:noFill/>
            <a:ln w="4763">
              <a:solidFill>
                <a:srgbClr val="000000"/>
              </a:solidFill>
              <a:round/>
              <a:headEnd/>
              <a:tailEnd/>
            </a:ln>
          </p:spPr>
          <p:txBody>
            <a:bodyPr/>
            <a:lstStyle/>
            <a:p>
              <a:endParaRPr lang="en-GB"/>
            </a:p>
          </p:txBody>
        </p:sp>
        <p:sp>
          <p:nvSpPr>
            <p:cNvPr id="64598" name="Line 49"/>
            <p:cNvSpPr>
              <a:spLocks noChangeShapeType="1"/>
            </p:cNvSpPr>
            <p:nvPr/>
          </p:nvSpPr>
          <p:spPr bwMode="auto">
            <a:xfrm>
              <a:off x="4051" y="2240"/>
              <a:ext cx="73" cy="1"/>
            </a:xfrm>
            <a:prstGeom prst="line">
              <a:avLst/>
            </a:prstGeom>
            <a:noFill/>
            <a:ln w="4763">
              <a:solidFill>
                <a:srgbClr val="000000"/>
              </a:solidFill>
              <a:round/>
              <a:headEnd/>
              <a:tailEnd/>
            </a:ln>
          </p:spPr>
          <p:txBody>
            <a:bodyPr/>
            <a:lstStyle/>
            <a:p>
              <a:endParaRPr lang="en-GB"/>
            </a:p>
          </p:txBody>
        </p:sp>
        <p:sp>
          <p:nvSpPr>
            <p:cNvPr id="64599" name="Line 50"/>
            <p:cNvSpPr>
              <a:spLocks noChangeShapeType="1"/>
            </p:cNvSpPr>
            <p:nvPr/>
          </p:nvSpPr>
          <p:spPr bwMode="auto">
            <a:xfrm>
              <a:off x="4051" y="1988"/>
              <a:ext cx="73" cy="1"/>
            </a:xfrm>
            <a:prstGeom prst="line">
              <a:avLst/>
            </a:prstGeom>
            <a:noFill/>
            <a:ln w="4763">
              <a:solidFill>
                <a:srgbClr val="000000"/>
              </a:solidFill>
              <a:round/>
              <a:headEnd/>
              <a:tailEnd/>
            </a:ln>
          </p:spPr>
          <p:txBody>
            <a:bodyPr/>
            <a:lstStyle/>
            <a:p>
              <a:endParaRPr lang="en-GB"/>
            </a:p>
          </p:txBody>
        </p:sp>
        <p:sp>
          <p:nvSpPr>
            <p:cNvPr id="64600" name="Line 51"/>
            <p:cNvSpPr>
              <a:spLocks noChangeShapeType="1"/>
            </p:cNvSpPr>
            <p:nvPr/>
          </p:nvSpPr>
          <p:spPr bwMode="auto">
            <a:xfrm>
              <a:off x="4051" y="1737"/>
              <a:ext cx="73" cy="1"/>
            </a:xfrm>
            <a:prstGeom prst="line">
              <a:avLst/>
            </a:prstGeom>
            <a:noFill/>
            <a:ln w="4763">
              <a:solidFill>
                <a:srgbClr val="000000"/>
              </a:solidFill>
              <a:round/>
              <a:headEnd/>
              <a:tailEnd/>
            </a:ln>
          </p:spPr>
          <p:txBody>
            <a:bodyPr/>
            <a:lstStyle/>
            <a:p>
              <a:endParaRPr lang="en-GB"/>
            </a:p>
          </p:txBody>
        </p:sp>
        <p:sp>
          <p:nvSpPr>
            <p:cNvPr id="64601" name="Line 52"/>
            <p:cNvSpPr>
              <a:spLocks noChangeShapeType="1"/>
            </p:cNvSpPr>
            <p:nvPr/>
          </p:nvSpPr>
          <p:spPr bwMode="auto">
            <a:xfrm>
              <a:off x="4051" y="1484"/>
              <a:ext cx="73" cy="1"/>
            </a:xfrm>
            <a:prstGeom prst="line">
              <a:avLst/>
            </a:prstGeom>
            <a:noFill/>
            <a:ln w="4763">
              <a:solidFill>
                <a:srgbClr val="000000"/>
              </a:solidFill>
              <a:round/>
              <a:headEnd/>
              <a:tailEnd/>
            </a:ln>
          </p:spPr>
          <p:txBody>
            <a:bodyPr/>
            <a:lstStyle/>
            <a:p>
              <a:endParaRPr lang="en-GB"/>
            </a:p>
          </p:txBody>
        </p:sp>
        <p:sp>
          <p:nvSpPr>
            <p:cNvPr id="64602" name="Line 53"/>
            <p:cNvSpPr>
              <a:spLocks noChangeShapeType="1"/>
            </p:cNvSpPr>
            <p:nvPr/>
          </p:nvSpPr>
          <p:spPr bwMode="auto">
            <a:xfrm>
              <a:off x="4051" y="1233"/>
              <a:ext cx="73" cy="1"/>
            </a:xfrm>
            <a:prstGeom prst="line">
              <a:avLst/>
            </a:prstGeom>
            <a:noFill/>
            <a:ln w="4763">
              <a:solidFill>
                <a:srgbClr val="000000"/>
              </a:solidFill>
              <a:round/>
              <a:headEnd/>
              <a:tailEnd/>
            </a:ln>
          </p:spPr>
          <p:txBody>
            <a:bodyPr/>
            <a:lstStyle/>
            <a:p>
              <a:endParaRPr lang="en-GB"/>
            </a:p>
          </p:txBody>
        </p:sp>
        <p:sp>
          <p:nvSpPr>
            <p:cNvPr id="64603" name="Line 54"/>
            <p:cNvSpPr>
              <a:spLocks noChangeShapeType="1"/>
            </p:cNvSpPr>
            <p:nvPr/>
          </p:nvSpPr>
          <p:spPr bwMode="auto">
            <a:xfrm>
              <a:off x="1692" y="1068"/>
              <a:ext cx="2432" cy="1"/>
            </a:xfrm>
            <a:prstGeom prst="line">
              <a:avLst/>
            </a:prstGeom>
            <a:noFill/>
            <a:ln w="4763">
              <a:solidFill>
                <a:srgbClr val="000000"/>
              </a:solidFill>
              <a:round/>
              <a:headEnd/>
              <a:tailEnd/>
            </a:ln>
          </p:spPr>
          <p:txBody>
            <a:bodyPr/>
            <a:lstStyle/>
            <a:p>
              <a:endParaRPr lang="en-GB"/>
            </a:p>
          </p:txBody>
        </p:sp>
        <p:sp>
          <p:nvSpPr>
            <p:cNvPr id="64604" name="Line 55"/>
            <p:cNvSpPr>
              <a:spLocks noChangeShapeType="1"/>
            </p:cNvSpPr>
            <p:nvPr/>
          </p:nvSpPr>
          <p:spPr bwMode="auto">
            <a:xfrm flipV="1">
              <a:off x="1692" y="1068"/>
              <a:ext cx="1" cy="73"/>
            </a:xfrm>
            <a:prstGeom prst="line">
              <a:avLst/>
            </a:prstGeom>
            <a:noFill/>
            <a:ln w="4763">
              <a:solidFill>
                <a:srgbClr val="000000"/>
              </a:solidFill>
              <a:round/>
              <a:headEnd/>
              <a:tailEnd/>
            </a:ln>
          </p:spPr>
          <p:txBody>
            <a:bodyPr/>
            <a:lstStyle/>
            <a:p>
              <a:endParaRPr lang="en-GB"/>
            </a:p>
          </p:txBody>
        </p:sp>
        <p:sp>
          <p:nvSpPr>
            <p:cNvPr id="64605" name="Line 56"/>
            <p:cNvSpPr>
              <a:spLocks noChangeShapeType="1"/>
            </p:cNvSpPr>
            <p:nvPr/>
          </p:nvSpPr>
          <p:spPr bwMode="auto">
            <a:xfrm flipV="1">
              <a:off x="1962" y="1068"/>
              <a:ext cx="1" cy="73"/>
            </a:xfrm>
            <a:prstGeom prst="line">
              <a:avLst/>
            </a:prstGeom>
            <a:noFill/>
            <a:ln w="4763">
              <a:solidFill>
                <a:srgbClr val="000000"/>
              </a:solidFill>
              <a:round/>
              <a:headEnd/>
              <a:tailEnd/>
            </a:ln>
          </p:spPr>
          <p:txBody>
            <a:bodyPr/>
            <a:lstStyle/>
            <a:p>
              <a:endParaRPr lang="en-GB"/>
            </a:p>
          </p:txBody>
        </p:sp>
        <p:sp>
          <p:nvSpPr>
            <p:cNvPr id="64606" name="Line 57"/>
            <p:cNvSpPr>
              <a:spLocks noChangeShapeType="1"/>
            </p:cNvSpPr>
            <p:nvPr/>
          </p:nvSpPr>
          <p:spPr bwMode="auto">
            <a:xfrm flipV="1">
              <a:off x="2232" y="1068"/>
              <a:ext cx="1" cy="73"/>
            </a:xfrm>
            <a:prstGeom prst="line">
              <a:avLst/>
            </a:prstGeom>
            <a:noFill/>
            <a:ln w="4763">
              <a:solidFill>
                <a:srgbClr val="000000"/>
              </a:solidFill>
              <a:round/>
              <a:headEnd/>
              <a:tailEnd/>
            </a:ln>
          </p:spPr>
          <p:txBody>
            <a:bodyPr/>
            <a:lstStyle/>
            <a:p>
              <a:endParaRPr lang="en-GB"/>
            </a:p>
          </p:txBody>
        </p:sp>
        <p:sp>
          <p:nvSpPr>
            <p:cNvPr id="64607" name="Line 58"/>
            <p:cNvSpPr>
              <a:spLocks noChangeShapeType="1"/>
            </p:cNvSpPr>
            <p:nvPr/>
          </p:nvSpPr>
          <p:spPr bwMode="auto">
            <a:xfrm flipV="1">
              <a:off x="2503" y="1068"/>
              <a:ext cx="1" cy="73"/>
            </a:xfrm>
            <a:prstGeom prst="line">
              <a:avLst/>
            </a:prstGeom>
            <a:noFill/>
            <a:ln w="4763">
              <a:solidFill>
                <a:srgbClr val="000000"/>
              </a:solidFill>
              <a:round/>
              <a:headEnd/>
              <a:tailEnd/>
            </a:ln>
          </p:spPr>
          <p:txBody>
            <a:bodyPr/>
            <a:lstStyle/>
            <a:p>
              <a:endParaRPr lang="en-GB"/>
            </a:p>
          </p:txBody>
        </p:sp>
        <p:sp>
          <p:nvSpPr>
            <p:cNvPr id="64608" name="Line 59"/>
            <p:cNvSpPr>
              <a:spLocks noChangeShapeType="1"/>
            </p:cNvSpPr>
            <p:nvPr/>
          </p:nvSpPr>
          <p:spPr bwMode="auto">
            <a:xfrm flipV="1">
              <a:off x="2773" y="1068"/>
              <a:ext cx="1" cy="73"/>
            </a:xfrm>
            <a:prstGeom prst="line">
              <a:avLst/>
            </a:prstGeom>
            <a:noFill/>
            <a:ln w="4763">
              <a:solidFill>
                <a:srgbClr val="000000"/>
              </a:solidFill>
              <a:round/>
              <a:headEnd/>
              <a:tailEnd/>
            </a:ln>
          </p:spPr>
          <p:txBody>
            <a:bodyPr/>
            <a:lstStyle/>
            <a:p>
              <a:endParaRPr lang="en-GB"/>
            </a:p>
          </p:txBody>
        </p:sp>
        <p:sp>
          <p:nvSpPr>
            <p:cNvPr id="64609" name="Line 60"/>
            <p:cNvSpPr>
              <a:spLocks noChangeShapeType="1"/>
            </p:cNvSpPr>
            <p:nvPr/>
          </p:nvSpPr>
          <p:spPr bwMode="auto">
            <a:xfrm flipV="1">
              <a:off x="3043" y="1068"/>
              <a:ext cx="1" cy="73"/>
            </a:xfrm>
            <a:prstGeom prst="line">
              <a:avLst/>
            </a:prstGeom>
            <a:noFill/>
            <a:ln w="4763">
              <a:solidFill>
                <a:srgbClr val="000000"/>
              </a:solidFill>
              <a:round/>
              <a:headEnd/>
              <a:tailEnd/>
            </a:ln>
          </p:spPr>
          <p:txBody>
            <a:bodyPr/>
            <a:lstStyle/>
            <a:p>
              <a:endParaRPr lang="en-GB"/>
            </a:p>
          </p:txBody>
        </p:sp>
        <p:sp>
          <p:nvSpPr>
            <p:cNvPr id="64610" name="Line 61"/>
            <p:cNvSpPr>
              <a:spLocks noChangeShapeType="1"/>
            </p:cNvSpPr>
            <p:nvPr/>
          </p:nvSpPr>
          <p:spPr bwMode="auto">
            <a:xfrm flipV="1">
              <a:off x="3313" y="1068"/>
              <a:ext cx="1" cy="73"/>
            </a:xfrm>
            <a:prstGeom prst="line">
              <a:avLst/>
            </a:prstGeom>
            <a:noFill/>
            <a:ln w="4763">
              <a:solidFill>
                <a:srgbClr val="000000"/>
              </a:solidFill>
              <a:round/>
              <a:headEnd/>
              <a:tailEnd/>
            </a:ln>
          </p:spPr>
          <p:txBody>
            <a:bodyPr/>
            <a:lstStyle/>
            <a:p>
              <a:endParaRPr lang="en-GB"/>
            </a:p>
          </p:txBody>
        </p:sp>
        <p:sp>
          <p:nvSpPr>
            <p:cNvPr id="64611" name="Line 62"/>
            <p:cNvSpPr>
              <a:spLocks noChangeShapeType="1"/>
            </p:cNvSpPr>
            <p:nvPr/>
          </p:nvSpPr>
          <p:spPr bwMode="auto">
            <a:xfrm flipV="1">
              <a:off x="3584" y="1068"/>
              <a:ext cx="1" cy="73"/>
            </a:xfrm>
            <a:prstGeom prst="line">
              <a:avLst/>
            </a:prstGeom>
            <a:noFill/>
            <a:ln w="4763">
              <a:solidFill>
                <a:srgbClr val="000000"/>
              </a:solidFill>
              <a:round/>
              <a:headEnd/>
              <a:tailEnd/>
            </a:ln>
          </p:spPr>
          <p:txBody>
            <a:bodyPr/>
            <a:lstStyle/>
            <a:p>
              <a:endParaRPr lang="en-GB"/>
            </a:p>
          </p:txBody>
        </p:sp>
        <p:sp>
          <p:nvSpPr>
            <p:cNvPr id="64612" name="Line 63"/>
            <p:cNvSpPr>
              <a:spLocks noChangeShapeType="1"/>
            </p:cNvSpPr>
            <p:nvPr/>
          </p:nvSpPr>
          <p:spPr bwMode="auto">
            <a:xfrm flipV="1">
              <a:off x="3854" y="1068"/>
              <a:ext cx="1" cy="73"/>
            </a:xfrm>
            <a:prstGeom prst="line">
              <a:avLst/>
            </a:prstGeom>
            <a:noFill/>
            <a:ln w="4763">
              <a:solidFill>
                <a:srgbClr val="000000"/>
              </a:solidFill>
              <a:round/>
              <a:headEnd/>
              <a:tailEnd/>
            </a:ln>
          </p:spPr>
          <p:txBody>
            <a:bodyPr/>
            <a:lstStyle/>
            <a:p>
              <a:endParaRPr lang="en-GB"/>
            </a:p>
          </p:txBody>
        </p:sp>
        <p:sp>
          <p:nvSpPr>
            <p:cNvPr id="64613" name="Line 64"/>
            <p:cNvSpPr>
              <a:spLocks noChangeShapeType="1"/>
            </p:cNvSpPr>
            <p:nvPr/>
          </p:nvSpPr>
          <p:spPr bwMode="auto">
            <a:xfrm flipV="1">
              <a:off x="4124" y="1068"/>
              <a:ext cx="1" cy="73"/>
            </a:xfrm>
            <a:prstGeom prst="line">
              <a:avLst/>
            </a:prstGeom>
            <a:noFill/>
            <a:ln w="4763">
              <a:solidFill>
                <a:srgbClr val="000000"/>
              </a:solidFill>
              <a:round/>
              <a:headEnd/>
              <a:tailEnd/>
            </a:ln>
          </p:spPr>
          <p:txBody>
            <a:bodyPr/>
            <a:lstStyle/>
            <a:p>
              <a:endParaRPr lang="en-GB"/>
            </a:p>
          </p:txBody>
        </p:sp>
        <p:sp>
          <p:nvSpPr>
            <p:cNvPr id="64614" name="Freeform 65"/>
            <p:cNvSpPr>
              <a:spLocks/>
            </p:cNvSpPr>
            <p:nvPr/>
          </p:nvSpPr>
          <p:spPr bwMode="auto">
            <a:xfrm>
              <a:off x="1692" y="1068"/>
              <a:ext cx="2432" cy="2432"/>
            </a:xfrm>
            <a:custGeom>
              <a:avLst/>
              <a:gdLst>
                <a:gd name="T0" fmla="*/ 0 w 11520"/>
                <a:gd name="T1" fmla="*/ 0 h 11520"/>
                <a:gd name="T2" fmla="*/ 0 w 11520"/>
                <a:gd name="T3" fmla="*/ 2 h 11520"/>
                <a:gd name="T4" fmla="*/ 0 w 11520"/>
                <a:gd name="T5" fmla="*/ 3 h 11520"/>
                <a:gd name="T6" fmla="*/ 0 w 11520"/>
                <a:gd name="T7" fmla="*/ 4 h 11520"/>
                <a:gd name="T8" fmla="*/ 0 w 11520"/>
                <a:gd name="T9" fmla="*/ 4 h 11520"/>
                <a:gd name="T10" fmla="*/ 1 w 11520"/>
                <a:gd name="T11" fmla="*/ 4 h 11520"/>
                <a:gd name="T12" fmla="*/ 1 w 11520"/>
                <a:gd name="T13" fmla="*/ 4 h 11520"/>
                <a:gd name="T14" fmla="*/ 1 w 11520"/>
                <a:gd name="T15" fmla="*/ 5 h 11520"/>
                <a:gd name="T16" fmla="*/ 1 w 11520"/>
                <a:gd name="T17" fmla="*/ 5 h 11520"/>
                <a:gd name="T18" fmla="*/ 1 w 11520"/>
                <a:gd name="T19" fmla="*/ 5 h 11520"/>
                <a:gd name="T20" fmla="*/ 1 w 11520"/>
                <a:gd name="T21" fmla="*/ 5 h 11520"/>
                <a:gd name="T22" fmla="*/ 1 w 11520"/>
                <a:gd name="T23" fmla="*/ 5 h 11520"/>
                <a:gd name="T24" fmla="*/ 1 w 11520"/>
                <a:gd name="T25" fmla="*/ 5 h 11520"/>
                <a:gd name="T26" fmla="*/ 1 w 11520"/>
                <a:gd name="T27" fmla="*/ 5 h 11520"/>
                <a:gd name="T28" fmla="*/ 1 w 11520"/>
                <a:gd name="T29" fmla="*/ 5 h 11520"/>
                <a:gd name="T30" fmla="*/ 1 w 11520"/>
                <a:gd name="T31" fmla="*/ 5 h 11520"/>
                <a:gd name="T32" fmla="*/ 2 w 11520"/>
                <a:gd name="T33" fmla="*/ 5 h 11520"/>
                <a:gd name="T34" fmla="*/ 2 w 11520"/>
                <a:gd name="T35" fmla="*/ 5 h 11520"/>
                <a:gd name="T36" fmla="*/ 2 w 11520"/>
                <a:gd name="T37" fmla="*/ 5 h 11520"/>
                <a:gd name="T38" fmla="*/ 2 w 11520"/>
                <a:gd name="T39" fmla="*/ 5 h 11520"/>
                <a:gd name="T40" fmla="*/ 2 w 11520"/>
                <a:gd name="T41" fmla="*/ 5 h 11520"/>
                <a:gd name="T42" fmla="*/ 2 w 11520"/>
                <a:gd name="T43" fmla="*/ 5 h 11520"/>
                <a:gd name="T44" fmla="*/ 2 w 11520"/>
                <a:gd name="T45" fmla="*/ 5 h 11520"/>
                <a:gd name="T46" fmla="*/ 2 w 11520"/>
                <a:gd name="T47" fmla="*/ 5 h 11520"/>
                <a:gd name="T48" fmla="*/ 2 w 11520"/>
                <a:gd name="T49" fmla="*/ 5 h 11520"/>
                <a:gd name="T50" fmla="*/ 3 w 11520"/>
                <a:gd name="T51" fmla="*/ 5 h 11520"/>
                <a:gd name="T52" fmla="*/ 3 w 11520"/>
                <a:gd name="T53" fmla="*/ 5 h 11520"/>
                <a:gd name="T54" fmla="*/ 3 w 11520"/>
                <a:gd name="T55" fmla="*/ 5 h 11520"/>
                <a:gd name="T56" fmla="*/ 3 w 11520"/>
                <a:gd name="T57" fmla="*/ 5 h 11520"/>
                <a:gd name="T58" fmla="*/ 3 w 11520"/>
                <a:gd name="T59" fmla="*/ 5 h 11520"/>
                <a:gd name="T60" fmla="*/ 3 w 11520"/>
                <a:gd name="T61" fmla="*/ 5 h 11520"/>
                <a:gd name="T62" fmla="*/ 3 w 11520"/>
                <a:gd name="T63" fmla="*/ 5 h 11520"/>
                <a:gd name="T64" fmla="*/ 3 w 11520"/>
                <a:gd name="T65" fmla="*/ 5 h 11520"/>
                <a:gd name="T66" fmla="*/ 3 w 11520"/>
                <a:gd name="T67" fmla="*/ 5 h 11520"/>
                <a:gd name="T68" fmla="*/ 3 w 11520"/>
                <a:gd name="T69" fmla="*/ 5 h 11520"/>
                <a:gd name="T70" fmla="*/ 3 w 11520"/>
                <a:gd name="T71" fmla="*/ 5 h 11520"/>
                <a:gd name="T72" fmla="*/ 4 w 11520"/>
                <a:gd name="T73" fmla="*/ 5 h 11520"/>
                <a:gd name="T74" fmla="*/ 4 w 11520"/>
                <a:gd name="T75" fmla="*/ 5 h 11520"/>
                <a:gd name="T76" fmla="*/ 4 w 11520"/>
                <a:gd name="T77" fmla="*/ 5 h 11520"/>
                <a:gd name="T78" fmla="*/ 4 w 11520"/>
                <a:gd name="T79" fmla="*/ 5 h 11520"/>
                <a:gd name="T80" fmla="*/ 4 w 11520"/>
                <a:gd name="T81" fmla="*/ 5 h 11520"/>
                <a:gd name="T82" fmla="*/ 4 w 11520"/>
                <a:gd name="T83" fmla="*/ 5 h 11520"/>
                <a:gd name="T84" fmla="*/ 4 w 11520"/>
                <a:gd name="T85" fmla="*/ 5 h 11520"/>
                <a:gd name="T86" fmla="*/ 4 w 11520"/>
                <a:gd name="T87" fmla="*/ 5 h 11520"/>
                <a:gd name="T88" fmla="*/ 4 w 11520"/>
                <a:gd name="T89" fmla="*/ 5 h 11520"/>
                <a:gd name="T90" fmla="*/ 4 w 11520"/>
                <a:gd name="T91" fmla="*/ 5 h 11520"/>
                <a:gd name="T92" fmla="*/ 5 w 11520"/>
                <a:gd name="T93" fmla="*/ 5 h 11520"/>
                <a:gd name="T94" fmla="*/ 5 w 11520"/>
                <a:gd name="T95" fmla="*/ 5 h 11520"/>
                <a:gd name="T96" fmla="*/ 5 w 11520"/>
                <a:gd name="T97" fmla="*/ 5 h 11520"/>
                <a:gd name="T98" fmla="*/ 5 w 11520"/>
                <a:gd name="T99" fmla="*/ 5 h 115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20"/>
                <a:gd name="T151" fmla="*/ 0 h 11520"/>
                <a:gd name="T152" fmla="*/ 11520 w 11520"/>
                <a:gd name="T153" fmla="*/ 11520 h 115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20" h="11520">
                  <a:moveTo>
                    <a:pt x="0" y="0"/>
                  </a:moveTo>
                  <a:lnTo>
                    <a:pt x="117" y="0"/>
                  </a:lnTo>
                  <a:lnTo>
                    <a:pt x="233" y="0"/>
                  </a:lnTo>
                  <a:lnTo>
                    <a:pt x="349" y="4489"/>
                  </a:lnTo>
                  <a:lnTo>
                    <a:pt x="466" y="5289"/>
                  </a:lnTo>
                  <a:lnTo>
                    <a:pt x="582" y="7101"/>
                  </a:lnTo>
                  <a:lnTo>
                    <a:pt x="698" y="8242"/>
                  </a:lnTo>
                  <a:lnTo>
                    <a:pt x="815" y="8842"/>
                  </a:lnTo>
                  <a:lnTo>
                    <a:pt x="931" y="9681"/>
                  </a:lnTo>
                  <a:lnTo>
                    <a:pt x="1048" y="9881"/>
                  </a:lnTo>
                  <a:lnTo>
                    <a:pt x="1164" y="10398"/>
                  </a:lnTo>
                  <a:lnTo>
                    <a:pt x="1280" y="10461"/>
                  </a:lnTo>
                  <a:lnTo>
                    <a:pt x="1397" y="10623"/>
                  </a:lnTo>
                  <a:lnTo>
                    <a:pt x="1513" y="10696"/>
                  </a:lnTo>
                  <a:lnTo>
                    <a:pt x="1629" y="10721"/>
                  </a:lnTo>
                  <a:lnTo>
                    <a:pt x="1746" y="10795"/>
                  </a:lnTo>
                  <a:lnTo>
                    <a:pt x="1862" y="10816"/>
                  </a:lnTo>
                  <a:lnTo>
                    <a:pt x="1979" y="10940"/>
                  </a:lnTo>
                  <a:lnTo>
                    <a:pt x="2095" y="10985"/>
                  </a:lnTo>
                  <a:lnTo>
                    <a:pt x="2211" y="11082"/>
                  </a:lnTo>
                  <a:lnTo>
                    <a:pt x="2328" y="11120"/>
                  </a:lnTo>
                  <a:lnTo>
                    <a:pt x="2444" y="11144"/>
                  </a:lnTo>
                  <a:lnTo>
                    <a:pt x="2560" y="11181"/>
                  </a:lnTo>
                  <a:lnTo>
                    <a:pt x="2677" y="11196"/>
                  </a:lnTo>
                  <a:lnTo>
                    <a:pt x="2793" y="11246"/>
                  </a:lnTo>
                  <a:lnTo>
                    <a:pt x="2909" y="11250"/>
                  </a:lnTo>
                  <a:lnTo>
                    <a:pt x="3026" y="11274"/>
                  </a:lnTo>
                  <a:lnTo>
                    <a:pt x="3142" y="11271"/>
                  </a:lnTo>
                  <a:lnTo>
                    <a:pt x="3258" y="11281"/>
                  </a:lnTo>
                  <a:lnTo>
                    <a:pt x="3375" y="11309"/>
                  </a:lnTo>
                  <a:lnTo>
                    <a:pt x="3491" y="11326"/>
                  </a:lnTo>
                  <a:lnTo>
                    <a:pt x="3608" y="11342"/>
                  </a:lnTo>
                  <a:lnTo>
                    <a:pt x="3724" y="11359"/>
                  </a:lnTo>
                  <a:lnTo>
                    <a:pt x="3840" y="11380"/>
                  </a:lnTo>
                  <a:lnTo>
                    <a:pt x="3957" y="11391"/>
                  </a:lnTo>
                  <a:lnTo>
                    <a:pt x="4073" y="11409"/>
                  </a:lnTo>
                  <a:lnTo>
                    <a:pt x="4189" y="11417"/>
                  </a:lnTo>
                  <a:lnTo>
                    <a:pt x="4306" y="11408"/>
                  </a:lnTo>
                  <a:lnTo>
                    <a:pt x="4422" y="11398"/>
                  </a:lnTo>
                  <a:lnTo>
                    <a:pt x="4539" y="11389"/>
                  </a:lnTo>
                  <a:lnTo>
                    <a:pt x="4655" y="11399"/>
                  </a:lnTo>
                  <a:lnTo>
                    <a:pt x="4771" y="11420"/>
                  </a:lnTo>
                  <a:lnTo>
                    <a:pt x="4888" y="11446"/>
                  </a:lnTo>
                  <a:lnTo>
                    <a:pt x="5004" y="11458"/>
                  </a:lnTo>
                  <a:lnTo>
                    <a:pt x="5120" y="11452"/>
                  </a:lnTo>
                  <a:lnTo>
                    <a:pt x="5237" y="11430"/>
                  </a:lnTo>
                  <a:lnTo>
                    <a:pt x="5353" y="11418"/>
                  </a:lnTo>
                  <a:lnTo>
                    <a:pt x="5470" y="11414"/>
                  </a:lnTo>
                  <a:lnTo>
                    <a:pt x="5586" y="11418"/>
                  </a:lnTo>
                  <a:lnTo>
                    <a:pt x="5702" y="11418"/>
                  </a:lnTo>
                  <a:lnTo>
                    <a:pt x="5818" y="11426"/>
                  </a:lnTo>
                  <a:lnTo>
                    <a:pt x="5935" y="11437"/>
                  </a:lnTo>
                  <a:lnTo>
                    <a:pt x="6051" y="11452"/>
                  </a:lnTo>
                  <a:lnTo>
                    <a:pt x="6168" y="11469"/>
                  </a:lnTo>
                  <a:lnTo>
                    <a:pt x="6284" y="11485"/>
                  </a:lnTo>
                  <a:lnTo>
                    <a:pt x="6400" y="11486"/>
                  </a:lnTo>
                  <a:lnTo>
                    <a:pt x="6517" y="11484"/>
                  </a:lnTo>
                  <a:lnTo>
                    <a:pt x="6633" y="11484"/>
                  </a:lnTo>
                  <a:lnTo>
                    <a:pt x="6749" y="11485"/>
                  </a:lnTo>
                  <a:lnTo>
                    <a:pt x="6866" y="11480"/>
                  </a:lnTo>
                  <a:lnTo>
                    <a:pt x="6982" y="11479"/>
                  </a:lnTo>
                  <a:lnTo>
                    <a:pt x="7099" y="11482"/>
                  </a:lnTo>
                  <a:lnTo>
                    <a:pt x="7215" y="11481"/>
                  </a:lnTo>
                  <a:lnTo>
                    <a:pt x="7331" y="11478"/>
                  </a:lnTo>
                  <a:lnTo>
                    <a:pt x="7448" y="11483"/>
                  </a:lnTo>
                  <a:lnTo>
                    <a:pt x="7564" y="11489"/>
                  </a:lnTo>
                  <a:lnTo>
                    <a:pt x="7680" y="11496"/>
                  </a:lnTo>
                  <a:lnTo>
                    <a:pt x="7797" y="11506"/>
                  </a:lnTo>
                  <a:lnTo>
                    <a:pt x="7913" y="11512"/>
                  </a:lnTo>
                  <a:lnTo>
                    <a:pt x="8029" y="11514"/>
                  </a:lnTo>
                  <a:lnTo>
                    <a:pt x="8146" y="11514"/>
                  </a:lnTo>
                  <a:lnTo>
                    <a:pt x="8262" y="11515"/>
                  </a:lnTo>
                  <a:lnTo>
                    <a:pt x="8379" y="11518"/>
                  </a:lnTo>
                  <a:lnTo>
                    <a:pt x="8495" y="11517"/>
                  </a:lnTo>
                  <a:lnTo>
                    <a:pt x="8611" y="11509"/>
                  </a:lnTo>
                  <a:lnTo>
                    <a:pt x="8728" y="11503"/>
                  </a:lnTo>
                  <a:lnTo>
                    <a:pt x="8844" y="11501"/>
                  </a:lnTo>
                  <a:lnTo>
                    <a:pt x="8960" y="11504"/>
                  </a:lnTo>
                  <a:lnTo>
                    <a:pt x="9077" y="11511"/>
                  </a:lnTo>
                  <a:lnTo>
                    <a:pt x="9193" y="11518"/>
                  </a:lnTo>
                  <a:lnTo>
                    <a:pt x="9309" y="11520"/>
                  </a:lnTo>
                  <a:lnTo>
                    <a:pt x="9426" y="11520"/>
                  </a:lnTo>
                  <a:lnTo>
                    <a:pt x="9542" y="11520"/>
                  </a:lnTo>
                  <a:lnTo>
                    <a:pt x="9659" y="11520"/>
                  </a:lnTo>
                  <a:lnTo>
                    <a:pt x="9775" y="11520"/>
                  </a:lnTo>
                  <a:lnTo>
                    <a:pt x="9891" y="11520"/>
                  </a:lnTo>
                  <a:lnTo>
                    <a:pt x="10008" y="11520"/>
                  </a:lnTo>
                  <a:lnTo>
                    <a:pt x="10124" y="11519"/>
                  </a:lnTo>
                  <a:lnTo>
                    <a:pt x="10240" y="11516"/>
                  </a:lnTo>
                  <a:lnTo>
                    <a:pt x="10357" y="11514"/>
                  </a:lnTo>
                  <a:lnTo>
                    <a:pt x="10473" y="11514"/>
                  </a:lnTo>
                  <a:lnTo>
                    <a:pt x="10589" y="11514"/>
                  </a:lnTo>
                  <a:lnTo>
                    <a:pt x="10706" y="11517"/>
                  </a:lnTo>
                  <a:lnTo>
                    <a:pt x="10822" y="11520"/>
                  </a:lnTo>
                  <a:lnTo>
                    <a:pt x="10939" y="11520"/>
                  </a:lnTo>
                  <a:lnTo>
                    <a:pt x="11055" y="11520"/>
                  </a:lnTo>
                  <a:lnTo>
                    <a:pt x="11171" y="11520"/>
                  </a:lnTo>
                  <a:lnTo>
                    <a:pt x="11288" y="11520"/>
                  </a:lnTo>
                  <a:lnTo>
                    <a:pt x="11404" y="11520"/>
                  </a:lnTo>
                  <a:lnTo>
                    <a:pt x="11520" y="11520"/>
                  </a:lnTo>
                </a:path>
              </a:pathLst>
            </a:custGeom>
            <a:noFill/>
            <a:ln w="4763">
              <a:solidFill>
                <a:srgbClr val="0000F2"/>
              </a:solidFill>
              <a:round/>
              <a:headEnd/>
              <a:tailEnd/>
            </a:ln>
          </p:spPr>
          <p:txBody>
            <a:bodyPr/>
            <a:lstStyle/>
            <a:p>
              <a:endParaRPr lang="en-GB"/>
            </a:p>
          </p:txBody>
        </p:sp>
      </p:grpSp>
      <p:sp>
        <p:nvSpPr>
          <p:cNvPr id="64517" name="Rectangle 88"/>
          <p:cNvSpPr>
            <a:spLocks noChangeArrowheads="1"/>
          </p:cNvSpPr>
          <p:nvPr/>
        </p:nvSpPr>
        <p:spPr bwMode="auto">
          <a:xfrm>
            <a:off x="1828800" y="2286000"/>
            <a:ext cx="1638300" cy="274638"/>
          </a:xfrm>
          <a:prstGeom prst="rect">
            <a:avLst/>
          </a:prstGeom>
          <a:noFill/>
          <a:ln w="9525">
            <a:noFill/>
            <a:miter lim="800000"/>
            <a:headEnd/>
            <a:tailEnd/>
          </a:ln>
        </p:spPr>
        <p:txBody>
          <a:bodyPr wrap="none" lIns="0" tIns="0" rIns="0" bIns="0">
            <a:spAutoFit/>
          </a:bodyPr>
          <a:lstStyle/>
          <a:p>
            <a:r>
              <a:rPr lang="en-US" sz="1800" i="1">
                <a:solidFill>
                  <a:srgbClr val="000000"/>
                </a:solidFill>
                <a:latin typeface="Arial" charset="0"/>
              </a:rPr>
              <a:t>Alseis blackiana</a:t>
            </a:r>
            <a:endParaRPr lang="en-US" sz="1800" i="1">
              <a:latin typeface="Times New Roman" pitchFamily="18" charset="0"/>
            </a:endParaRPr>
          </a:p>
        </p:txBody>
      </p:sp>
      <p:sp>
        <p:nvSpPr>
          <p:cNvPr id="64518" name="Rectangle 89"/>
          <p:cNvSpPr>
            <a:spLocks noChangeArrowheads="1"/>
          </p:cNvSpPr>
          <p:nvPr/>
        </p:nvSpPr>
        <p:spPr bwMode="auto">
          <a:xfrm>
            <a:off x="6242050" y="6369050"/>
            <a:ext cx="2825750" cy="641350"/>
          </a:xfrm>
          <a:prstGeom prst="rect">
            <a:avLst/>
          </a:prstGeom>
          <a:noFill/>
          <a:ln w="9525">
            <a:noFill/>
            <a:miter lim="800000"/>
            <a:headEnd/>
            <a:tailEnd/>
          </a:ln>
        </p:spPr>
        <p:txBody>
          <a:bodyPr wrap="none">
            <a:spAutoFit/>
          </a:bodyPr>
          <a:lstStyle/>
          <a:p>
            <a:r>
              <a:rPr lang="en-US" sz="1800">
                <a:solidFill>
                  <a:schemeClr val="tx2"/>
                </a:solidFill>
                <a:latin typeface="Arial" charset="0"/>
              </a:rPr>
              <a:t>(Data from BCI, Panama) </a:t>
            </a:r>
            <a:br>
              <a:rPr lang="en-US" sz="1800">
                <a:solidFill>
                  <a:schemeClr val="tx2"/>
                </a:solidFill>
                <a:latin typeface="Arial" charset="0"/>
              </a:rPr>
            </a:br>
            <a:endParaRPr lang="en-US" sz="1800">
              <a:solidFill>
                <a:schemeClr val="tx2"/>
              </a:solidFill>
              <a:latin typeface="Arial" charset="0"/>
            </a:endParaRPr>
          </a:p>
        </p:txBody>
      </p:sp>
      <p:grpSp>
        <p:nvGrpSpPr>
          <p:cNvPr id="64519" name="Group 148"/>
          <p:cNvGrpSpPr>
            <a:grpSpLocks/>
          </p:cNvGrpSpPr>
          <p:nvPr/>
        </p:nvGrpSpPr>
        <p:grpSpPr bwMode="auto">
          <a:xfrm>
            <a:off x="4783138" y="1550988"/>
            <a:ext cx="3827462" cy="3783012"/>
            <a:chOff x="3057" y="934"/>
            <a:chExt cx="2522" cy="2467"/>
          </a:xfrm>
        </p:grpSpPr>
        <p:sp>
          <p:nvSpPr>
            <p:cNvPr id="64522" name="Line 91"/>
            <p:cNvSpPr>
              <a:spLocks noChangeShapeType="1"/>
            </p:cNvSpPr>
            <p:nvPr/>
          </p:nvSpPr>
          <p:spPr bwMode="auto">
            <a:xfrm>
              <a:off x="3307" y="3204"/>
              <a:ext cx="2197" cy="1"/>
            </a:xfrm>
            <a:prstGeom prst="line">
              <a:avLst/>
            </a:prstGeom>
            <a:noFill/>
            <a:ln w="4763">
              <a:solidFill>
                <a:srgbClr val="000000"/>
              </a:solidFill>
              <a:round/>
              <a:headEnd/>
              <a:tailEnd/>
            </a:ln>
          </p:spPr>
          <p:txBody>
            <a:bodyPr/>
            <a:lstStyle/>
            <a:p>
              <a:endParaRPr lang="en-GB"/>
            </a:p>
          </p:txBody>
        </p:sp>
        <p:sp>
          <p:nvSpPr>
            <p:cNvPr id="64523" name="Line 92"/>
            <p:cNvSpPr>
              <a:spLocks noChangeShapeType="1"/>
            </p:cNvSpPr>
            <p:nvPr/>
          </p:nvSpPr>
          <p:spPr bwMode="auto">
            <a:xfrm>
              <a:off x="3307" y="3138"/>
              <a:ext cx="1" cy="66"/>
            </a:xfrm>
            <a:prstGeom prst="line">
              <a:avLst/>
            </a:prstGeom>
            <a:noFill/>
            <a:ln w="4763">
              <a:solidFill>
                <a:srgbClr val="000000"/>
              </a:solidFill>
              <a:round/>
              <a:headEnd/>
              <a:tailEnd/>
            </a:ln>
          </p:spPr>
          <p:txBody>
            <a:bodyPr/>
            <a:lstStyle/>
            <a:p>
              <a:endParaRPr lang="en-GB"/>
            </a:p>
          </p:txBody>
        </p:sp>
        <p:sp>
          <p:nvSpPr>
            <p:cNvPr id="64524" name="Rectangle 93"/>
            <p:cNvSpPr>
              <a:spLocks noChangeArrowheads="1"/>
            </p:cNvSpPr>
            <p:nvPr/>
          </p:nvSpPr>
          <p:spPr bwMode="auto">
            <a:xfrm>
              <a:off x="3270" y="3242"/>
              <a:ext cx="75"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sz="1600">
                <a:latin typeface="Times New Roman" pitchFamily="18" charset="0"/>
              </a:endParaRPr>
            </a:p>
          </p:txBody>
        </p:sp>
        <p:sp>
          <p:nvSpPr>
            <p:cNvPr id="64525" name="Line 94"/>
            <p:cNvSpPr>
              <a:spLocks noChangeShapeType="1"/>
            </p:cNvSpPr>
            <p:nvPr/>
          </p:nvSpPr>
          <p:spPr bwMode="auto">
            <a:xfrm>
              <a:off x="4039" y="3138"/>
              <a:ext cx="1" cy="66"/>
            </a:xfrm>
            <a:prstGeom prst="line">
              <a:avLst/>
            </a:prstGeom>
            <a:noFill/>
            <a:ln w="4763">
              <a:solidFill>
                <a:srgbClr val="000000"/>
              </a:solidFill>
              <a:round/>
              <a:headEnd/>
              <a:tailEnd/>
            </a:ln>
          </p:spPr>
          <p:txBody>
            <a:bodyPr/>
            <a:lstStyle/>
            <a:p>
              <a:endParaRPr lang="en-GB"/>
            </a:p>
          </p:txBody>
        </p:sp>
        <p:sp>
          <p:nvSpPr>
            <p:cNvPr id="64526" name="Rectangle 95"/>
            <p:cNvSpPr>
              <a:spLocks noChangeArrowheads="1"/>
            </p:cNvSpPr>
            <p:nvPr/>
          </p:nvSpPr>
          <p:spPr bwMode="auto">
            <a:xfrm>
              <a:off x="3966" y="3242"/>
              <a:ext cx="149"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a:t>
              </a:r>
              <a:endParaRPr lang="en-US" sz="1600">
                <a:latin typeface="Times New Roman" pitchFamily="18" charset="0"/>
              </a:endParaRPr>
            </a:p>
          </p:txBody>
        </p:sp>
        <p:sp>
          <p:nvSpPr>
            <p:cNvPr id="64527" name="Line 96"/>
            <p:cNvSpPr>
              <a:spLocks noChangeShapeType="1"/>
            </p:cNvSpPr>
            <p:nvPr/>
          </p:nvSpPr>
          <p:spPr bwMode="auto">
            <a:xfrm>
              <a:off x="4771" y="3138"/>
              <a:ext cx="1" cy="66"/>
            </a:xfrm>
            <a:prstGeom prst="line">
              <a:avLst/>
            </a:prstGeom>
            <a:noFill/>
            <a:ln w="4763">
              <a:solidFill>
                <a:srgbClr val="000000"/>
              </a:solidFill>
              <a:round/>
              <a:headEnd/>
              <a:tailEnd/>
            </a:ln>
          </p:spPr>
          <p:txBody>
            <a:bodyPr/>
            <a:lstStyle/>
            <a:p>
              <a:endParaRPr lang="en-GB"/>
            </a:p>
          </p:txBody>
        </p:sp>
        <p:sp>
          <p:nvSpPr>
            <p:cNvPr id="64528" name="Rectangle 97"/>
            <p:cNvSpPr>
              <a:spLocks noChangeArrowheads="1"/>
            </p:cNvSpPr>
            <p:nvPr/>
          </p:nvSpPr>
          <p:spPr bwMode="auto">
            <a:xfrm>
              <a:off x="4699" y="3242"/>
              <a:ext cx="149"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a:t>
              </a:r>
              <a:endParaRPr lang="en-US" sz="1600">
                <a:latin typeface="Times New Roman" pitchFamily="18" charset="0"/>
              </a:endParaRPr>
            </a:p>
          </p:txBody>
        </p:sp>
        <p:sp>
          <p:nvSpPr>
            <p:cNvPr id="64529" name="Line 98"/>
            <p:cNvSpPr>
              <a:spLocks noChangeShapeType="1"/>
            </p:cNvSpPr>
            <p:nvPr/>
          </p:nvSpPr>
          <p:spPr bwMode="auto">
            <a:xfrm>
              <a:off x="5504" y="3138"/>
              <a:ext cx="1" cy="66"/>
            </a:xfrm>
            <a:prstGeom prst="line">
              <a:avLst/>
            </a:prstGeom>
            <a:noFill/>
            <a:ln w="4763">
              <a:solidFill>
                <a:srgbClr val="000000"/>
              </a:solidFill>
              <a:round/>
              <a:headEnd/>
              <a:tailEnd/>
            </a:ln>
          </p:spPr>
          <p:txBody>
            <a:bodyPr/>
            <a:lstStyle/>
            <a:p>
              <a:endParaRPr lang="en-GB"/>
            </a:p>
          </p:txBody>
        </p:sp>
        <p:sp>
          <p:nvSpPr>
            <p:cNvPr id="64530" name="Rectangle 99"/>
            <p:cNvSpPr>
              <a:spLocks noChangeArrowheads="1"/>
            </p:cNvSpPr>
            <p:nvPr/>
          </p:nvSpPr>
          <p:spPr bwMode="auto">
            <a:xfrm>
              <a:off x="5431" y="3242"/>
              <a:ext cx="148"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30</a:t>
              </a:r>
              <a:endParaRPr lang="en-US" sz="1600">
                <a:latin typeface="Times New Roman" pitchFamily="18" charset="0"/>
              </a:endParaRPr>
            </a:p>
          </p:txBody>
        </p:sp>
        <p:sp>
          <p:nvSpPr>
            <p:cNvPr id="64531" name="Line 101"/>
            <p:cNvSpPr>
              <a:spLocks noChangeShapeType="1"/>
            </p:cNvSpPr>
            <p:nvPr/>
          </p:nvSpPr>
          <p:spPr bwMode="auto">
            <a:xfrm flipV="1">
              <a:off x="3307" y="1007"/>
              <a:ext cx="1" cy="2197"/>
            </a:xfrm>
            <a:prstGeom prst="line">
              <a:avLst/>
            </a:prstGeom>
            <a:noFill/>
            <a:ln w="4763">
              <a:solidFill>
                <a:srgbClr val="000000"/>
              </a:solidFill>
              <a:round/>
              <a:headEnd/>
              <a:tailEnd/>
            </a:ln>
          </p:spPr>
          <p:txBody>
            <a:bodyPr/>
            <a:lstStyle/>
            <a:p>
              <a:endParaRPr lang="en-GB"/>
            </a:p>
          </p:txBody>
        </p:sp>
        <p:sp>
          <p:nvSpPr>
            <p:cNvPr id="64532" name="Line 102"/>
            <p:cNvSpPr>
              <a:spLocks noChangeShapeType="1"/>
            </p:cNvSpPr>
            <p:nvPr/>
          </p:nvSpPr>
          <p:spPr bwMode="auto">
            <a:xfrm flipH="1">
              <a:off x="3307" y="3204"/>
              <a:ext cx="65" cy="1"/>
            </a:xfrm>
            <a:prstGeom prst="line">
              <a:avLst/>
            </a:prstGeom>
            <a:noFill/>
            <a:ln w="4763">
              <a:solidFill>
                <a:srgbClr val="000000"/>
              </a:solidFill>
              <a:round/>
              <a:headEnd/>
              <a:tailEnd/>
            </a:ln>
          </p:spPr>
          <p:txBody>
            <a:bodyPr/>
            <a:lstStyle/>
            <a:p>
              <a:endParaRPr lang="en-GB"/>
            </a:p>
          </p:txBody>
        </p:sp>
        <p:sp>
          <p:nvSpPr>
            <p:cNvPr id="64533" name="Rectangle 103"/>
            <p:cNvSpPr>
              <a:spLocks noChangeArrowheads="1"/>
            </p:cNvSpPr>
            <p:nvPr/>
          </p:nvSpPr>
          <p:spPr bwMode="auto">
            <a:xfrm>
              <a:off x="3203" y="3131"/>
              <a:ext cx="75"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sz="1600">
                <a:latin typeface="Times New Roman" pitchFamily="18" charset="0"/>
              </a:endParaRPr>
            </a:p>
          </p:txBody>
        </p:sp>
        <p:sp>
          <p:nvSpPr>
            <p:cNvPr id="64534" name="Line 104"/>
            <p:cNvSpPr>
              <a:spLocks noChangeShapeType="1"/>
            </p:cNvSpPr>
            <p:nvPr/>
          </p:nvSpPr>
          <p:spPr bwMode="auto">
            <a:xfrm flipH="1">
              <a:off x="3307" y="2655"/>
              <a:ext cx="65" cy="1"/>
            </a:xfrm>
            <a:prstGeom prst="line">
              <a:avLst/>
            </a:prstGeom>
            <a:noFill/>
            <a:ln w="4763">
              <a:solidFill>
                <a:srgbClr val="000000"/>
              </a:solidFill>
              <a:round/>
              <a:headEnd/>
              <a:tailEnd/>
            </a:ln>
          </p:spPr>
          <p:txBody>
            <a:bodyPr/>
            <a:lstStyle/>
            <a:p>
              <a:endParaRPr lang="en-GB"/>
            </a:p>
          </p:txBody>
        </p:sp>
        <p:sp>
          <p:nvSpPr>
            <p:cNvPr id="64535" name="Rectangle 105"/>
            <p:cNvSpPr>
              <a:spLocks noChangeArrowheads="1"/>
            </p:cNvSpPr>
            <p:nvPr/>
          </p:nvSpPr>
          <p:spPr bwMode="auto">
            <a:xfrm>
              <a:off x="3130" y="2582"/>
              <a:ext cx="149" cy="16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50</a:t>
              </a:r>
              <a:endParaRPr lang="en-US" sz="1600">
                <a:latin typeface="Times New Roman" pitchFamily="18" charset="0"/>
              </a:endParaRPr>
            </a:p>
          </p:txBody>
        </p:sp>
        <p:sp>
          <p:nvSpPr>
            <p:cNvPr id="64536" name="Line 106"/>
            <p:cNvSpPr>
              <a:spLocks noChangeShapeType="1"/>
            </p:cNvSpPr>
            <p:nvPr/>
          </p:nvSpPr>
          <p:spPr bwMode="auto">
            <a:xfrm flipH="1">
              <a:off x="3307" y="2106"/>
              <a:ext cx="65" cy="1"/>
            </a:xfrm>
            <a:prstGeom prst="line">
              <a:avLst/>
            </a:prstGeom>
            <a:noFill/>
            <a:ln w="4763">
              <a:solidFill>
                <a:srgbClr val="000000"/>
              </a:solidFill>
              <a:round/>
              <a:headEnd/>
              <a:tailEnd/>
            </a:ln>
          </p:spPr>
          <p:txBody>
            <a:bodyPr/>
            <a:lstStyle/>
            <a:p>
              <a:endParaRPr lang="en-GB"/>
            </a:p>
          </p:txBody>
        </p:sp>
        <p:sp>
          <p:nvSpPr>
            <p:cNvPr id="64537" name="Rectangle 107"/>
            <p:cNvSpPr>
              <a:spLocks noChangeArrowheads="1"/>
            </p:cNvSpPr>
            <p:nvPr/>
          </p:nvSpPr>
          <p:spPr bwMode="auto">
            <a:xfrm>
              <a:off x="3057" y="2032"/>
              <a:ext cx="223" cy="16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100</a:t>
              </a:r>
              <a:endParaRPr lang="en-US" sz="1600">
                <a:latin typeface="Times New Roman" pitchFamily="18" charset="0"/>
              </a:endParaRPr>
            </a:p>
          </p:txBody>
        </p:sp>
        <p:sp>
          <p:nvSpPr>
            <p:cNvPr id="64538" name="Line 108"/>
            <p:cNvSpPr>
              <a:spLocks noChangeShapeType="1"/>
            </p:cNvSpPr>
            <p:nvPr/>
          </p:nvSpPr>
          <p:spPr bwMode="auto">
            <a:xfrm flipH="1">
              <a:off x="3307" y="1556"/>
              <a:ext cx="65" cy="1"/>
            </a:xfrm>
            <a:prstGeom prst="line">
              <a:avLst/>
            </a:prstGeom>
            <a:noFill/>
            <a:ln w="4763">
              <a:solidFill>
                <a:srgbClr val="000000"/>
              </a:solidFill>
              <a:round/>
              <a:headEnd/>
              <a:tailEnd/>
            </a:ln>
          </p:spPr>
          <p:txBody>
            <a:bodyPr/>
            <a:lstStyle/>
            <a:p>
              <a:endParaRPr lang="en-GB"/>
            </a:p>
          </p:txBody>
        </p:sp>
        <p:sp>
          <p:nvSpPr>
            <p:cNvPr id="64539" name="Rectangle 109"/>
            <p:cNvSpPr>
              <a:spLocks noChangeArrowheads="1"/>
            </p:cNvSpPr>
            <p:nvPr/>
          </p:nvSpPr>
          <p:spPr bwMode="auto">
            <a:xfrm>
              <a:off x="3057" y="1483"/>
              <a:ext cx="223"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150</a:t>
              </a:r>
              <a:endParaRPr lang="en-US" sz="1600">
                <a:latin typeface="Times New Roman" pitchFamily="18" charset="0"/>
              </a:endParaRPr>
            </a:p>
          </p:txBody>
        </p:sp>
        <p:sp>
          <p:nvSpPr>
            <p:cNvPr id="64540" name="Line 110"/>
            <p:cNvSpPr>
              <a:spLocks noChangeShapeType="1"/>
            </p:cNvSpPr>
            <p:nvPr/>
          </p:nvSpPr>
          <p:spPr bwMode="auto">
            <a:xfrm flipH="1">
              <a:off x="3307" y="1007"/>
              <a:ext cx="65" cy="1"/>
            </a:xfrm>
            <a:prstGeom prst="line">
              <a:avLst/>
            </a:prstGeom>
            <a:noFill/>
            <a:ln w="4763">
              <a:solidFill>
                <a:srgbClr val="000000"/>
              </a:solidFill>
              <a:round/>
              <a:headEnd/>
              <a:tailEnd/>
            </a:ln>
          </p:spPr>
          <p:txBody>
            <a:bodyPr/>
            <a:lstStyle/>
            <a:p>
              <a:endParaRPr lang="en-GB"/>
            </a:p>
          </p:txBody>
        </p:sp>
        <p:sp>
          <p:nvSpPr>
            <p:cNvPr id="64541" name="Rectangle 111"/>
            <p:cNvSpPr>
              <a:spLocks noChangeArrowheads="1"/>
            </p:cNvSpPr>
            <p:nvPr/>
          </p:nvSpPr>
          <p:spPr bwMode="auto">
            <a:xfrm>
              <a:off x="3057" y="934"/>
              <a:ext cx="223" cy="159"/>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200</a:t>
              </a:r>
              <a:endParaRPr lang="en-US" sz="1600">
                <a:latin typeface="Times New Roman" pitchFamily="18" charset="0"/>
              </a:endParaRPr>
            </a:p>
          </p:txBody>
        </p:sp>
        <p:sp>
          <p:nvSpPr>
            <p:cNvPr id="64542" name="Line 113"/>
            <p:cNvSpPr>
              <a:spLocks noChangeShapeType="1"/>
            </p:cNvSpPr>
            <p:nvPr/>
          </p:nvSpPr>
          <p:spPr bwMode="auto">
            <a:xfrm flipV="1">
              <a:off x="5504" y="1007"/>
              <a:ext cx="1" cy="2197"/>
            </a:xfrm>
            <a:prstGeom prst="line">
              <a:avLst/>
            </a:prstGeom>
            <a:noFill/>
            <a:ln w="4763">
              <a:solidFill>
                <a:srgbClr val="000000"/>
              </a:solidFill>
              <a:round/>
              <a:headEnd/>
              <a:tailEnd/>
            </a:ln>
          </p:spPr>
          <p:txBody>
            <a:bodyPr/>
            <a:lstStyle/>
            <a:p>
              <a:endParaRPr lang="en-GB"/>
            </a:p>
          </p:txBody>
        </p:sp>
        <p:sp>
          <p:nvSpPr>
            <p:cNvPr id="64543" name="Line 114"/>
            <p:cNvSpPr>
              <a:spLocks noChangeShapeType="1"/>
            </p:cNvSpPr>
            <p:nvPr/>
          </p:nvSpPr>
          <p:spPr bwMode="auto">
            <a:xfrm>
              <a:off x="5438" y="3204"/>
              <a:ext cx="66" cy="1"/>
            </a:xfrm>
            <a:prstGeom prst="line">
              <a:avLst/>
            </a:prstGeom>
            <a:noFill/>
            <a:ln w="4763">
              <a:solidFill>
                <a:srgbClr val="000000"/>
              </a:solidFill>
              <a:round/>
              <a:headEnd/>
              <a:tailEnd/>
            </a:ln>
          </p:spPr>
          <p:txBody>
            <a:bodyPr/>
            <a:lstStyle/>
            <a:p>
              <a:endParaRPr lang="en-GB"/>
            </a:p>
          </p:txBody>
        </p:sp>
        <p:sp>
          <p:nvSpPr>
            <p:cNvPr id="64544" name="Line 115"/>
            <p:cNvSpPr>
              <a:spLocks noChangeShapeType="1"/>
            </p:cNvSpPr>
            <p:nvPr/>
          </p:nvSpPr>
          <p:spPr bwMode="auto">
            <a:xfrm>
              <a:off x="5438" y="2848"/>
              <a:ext cx="66" cy="1"/>
            </a:xfrm>
            <a:prstGeom prst="line">
              <a:avLst/>
            </a:prstGeom>
            <a:noFill/>
            <a:ln w="4763">
              <a:solidFill>
                <a:srgbClr val="000000"/>
              </a:solidFill>
              <a:round/>
              <a:headEnd/>
              <a:tailEnd/>
            </a:ln>
          </p:spPr>
          <p:txBody>
            <a:bodyPr/>
            <a:lstStyle/>
            <a:p>
              <a:endParaRPr lang="en-GB"/>
            </a:p>
          </p:txBody>
        </p:sp>
        <p:sp>
          <p:nvSpPr>
            <p:cNvPr id="64545" name="Line 116"/>
            <p:cNvSpPr>
              <a:spLocks noChangeShapeType="1"/>
            </p:cNvSpPr>
            <p:nvPr/>
          </p:nvSpPr>
          <p:spPr bwMode="auto">
            <a:xfrm>
              <a:off x="5438" y="2492"/>
              <a:ext cx="66" cy="1"/>
            </a:xfrm>
            <a:prstGeom prst="line">
              <a:avLst/>
            </a:prstGeom>
            <a:noFill/>
            <a:ln w="4763">
              <a:solidFill>
                <a:srgbClr val="000000"/>
              </a:solidFill>
              <a:round/>
              <a:headEnd/>
              <a:tailEnd/>
            </a:ln>
          </p:spPr>
          <p:txBody>
            <a:bodyPr/>
            <a:lstStyle/>
            <a:p>
              <a:endParaRPr lang="en-GB"/>
            </a:p>
          </p:txBody>
        </p:sp>
        <p:sp>
          <p:nvSpPr>
            <p:cNvPr id="64546" name="Line 117"/>
            <p:cNvSpPr>
              <a:spLocks noChangeShapeType="1"/>
            </p:cNvSpPr>
            <p:nvPr/>
          </p:nvSpPr>
          <p:spPr bwMode="auto">
            <a:xfrm>
              <a:off x="5438" y="2136"/>
              <a:ext cx="66" cy="1"/>
            </a:xfrm>
            <a:prstGeom prst="line">
              <a:avLst/>
            </a:prstGeom>
            <a:noFill/>
            <a:ln w="4763">
              <a:solidFill>
                <a:srgbClr val="000000"/>
              </a:solidFill>
              <a:round/>
              <a:headEnd/>
              <a:tailEnd/>
            </a:ln>
          </p:spPr>
          <p:txBody>
            <a:bodyPr/>
            <a:lstStyle/>
            <a:p>
              <a:endParaRPr lang="en-GB"/>
            </a:p>
          </p:txBody>
        </p:sp>
        <p:sp>
          <p:nvSpPr>
            <p:cNvPr id="64547" name="Line 118"/>
            <p:cNvSpPr>
              <a:spLocks noChangeShapeType="1"/>
            </p:cNvSpPr>
            <p:nvPr/>
          </p:nvSpPr>
          <p:spPr bwMode="auto">
            <a:xfrm>
              <a:off x="5438" y="1780"/>
              <a:ext cx="66" cy="1"/>
            </a:xfrm>
            <a:prstGeom prst="line">
              <a:avLst/>
            </a:prstGeom>
            <a:noFill/>
            <a:ln w="4763">
              <a:solidFill>
                <a:srgbClr val="000000"/>
              </a:solidFill>
              <a:round/>
              <a:headEnd/>
              <a:tailEnd/>
            </a:ln>
          </p:spPr>
          <p:txBody>
            <a:bodyPr/>
            <a:lstStyle/>
            <a:p>
              <a:endParaRPr lang="en-GB"/>
            </a:p>
          </p:txBody>
        </p:sp>
        <p:sp>
          <p:nvSpPr>
            <p:cNvPr id="64548" name="Line 119"/>
            <p:cNvSpPr>
              <a:spLocks noChangeShapeType="1"/>
            </p:cNvSpPr>
            <p:nvPr/>
          </p:nvSpPr>
          <p:spPr bwMode="auto">
            <a:xfrm>
              <a:off x="5438" y="1425"/>
              <a:ext cx="66" cy="1"/>
            </a:xfrm>
            <a:prstGeom prst="line">
              <a:avLst/>
            </a:prstGeom>
            <a:noFill/>
            <a:ln w="4763">
              <a:solidFill>
                <a:srgbClr val="000000"/>
              </a:solidFill>
              <a:round/>
              <a:headEnd/>
              <a:tailEnd/>
            </a:ln>
          </p:spPr>
          <p:txBody>
            <a:bodyPr/>
            <a:lstStyle/>
            <a:p>
              <a:endParaRPr lang="en-GB"/>
            </a:p>
          </p:txBody>
        </p:sp>
        <p:sp>
          <p:nvSpPr>
            <p:cNvPr id="64549" name="Line 120"/>
            <p:cNvSpPr>
              <a:spLocks noChangeShapeType="1"/>
            </p:cNvSpPr>
            <p:nvPr/>
          </p:nvSpPr>
          <p:spPr bwMode="auto">
            <a:xfrm>
              <a:off x="5438" y="1069"/>
              <a:ext cx="66" cy="1"/>
            </a:xfrm>
            <a:prstGeom prst="line">
              <a:avLst/>
            </a:prstGeom>
            <a:noFill/>
            <a:ln w="4763">
              <a:solidFill>
                <a:srgbClr val="000000"/>
              </a:solidFill>
              <a:round/>
              <a:headEnd/>
              <a:tailEnd/>
            </a:ln>
          </p:spPr>
          <p:txBody>
            <a:bodyPr/>
            <a:lstStyle/>
            <a:p>
              <a:endParaRPr lang="en-GB"/>
            </a:p>
          </p:txBody>
        </p:sp>
        <p:sp>
          <p:nvSpPr>
            <p:cNvPr id="64550" name="Line 121"/>
            <p:cNvSpPr>
              <a:spLocks noChangeShapeType="1"/>
            </p:cNvSpPr>
            <p:nvPr/>
          </p:nvSpPr>
          <p:spPr bwMode="auto">
            <a:xfrm>
              <a:off x="3307" y="1007"/>
              <a:ext cx="2197" cy="1"/>
            </a:xfrm>
            <a:prstGeom prst="line">
              <a:avLst/>
            </a:prstGeom>
            <a:noFill/>
            <a:ln w="4763">
              <a:solidFill>
                <a:srgbClr val="000000"/>
              </a:solidFill>
              <a:round/>
              <a:headEnd/>
              <a:tailEnd/>
            </a:ln>
          </p:spPr>
          <p:txBody>
            <a:bodyPr/>
            <a:lstStyle/>
            <a:p>
              <a:endParaRPr lang="en-GB"/>
            </a:p>
          </p:txBody>
        </p:sp>
        <p:sp>
          <p:nvSpPr>
            <p:cNvPr id="64551" name="Line 122"/>
            <p:cNvSpPr>
              <a:spLocks noChangeShapeType="1"/>
            </p:cNvSpPr>
            <p:nvPr/>
          </p:nvSpPr>
          <p:spPr bwMode="auto">
            <a:xfrm flipV="1">
              <a:off x="3307" y="1007"/>
              <a:ext cx="1" cy="66"/>
            </a:xfrm>
            <a:prstGeom prst="line">
              <a:avLst/>
            </a:prstGeom>
            <a:noFill/>
            <a:ln w="4763">
              <a:solidFill>
                <a:srgbClr val="000000"/>
              </a:solidFill>
              <a:round/>
              <a:headEnd/>
              <a:tailEnd/>
            </a:ln>
          </p:spPr>
          <p:txBody>
            <a:bodyPr/>
            <a:lstStyle/>
            <a:p>
              <a:endParaRPr lang="en-GB"/>
            </a:p>
          </p:txBody>
        </p:sp>
        <p:sp>
          <p:nvSpPr>
            <p:cNvPr id="64552" name="Line 123"/>
            <p:cNvSpPr>
              <a:spLocks noChangeShapeType="1"/>
            </p:cNvSpPr>
            <p:nvPr/>
          </p:nvSpPr>
          <p:spPr bwMode="auto">
            <a:xfrm flipV="1">
              <a:off x="4039" y="1007"/>
              <a:ext cx="1" cy="66"/>
            </a:xfrm>
            <a:prstGeom prst="line">
              <a:avLst/>
            </a:prstGeom>
            <a:noFill/>
            <a:ln w="4763">
              <a:solidFill>
                <a:srgbClr val="000000"/>
              </a:solidFill>
              <a:round/>
              <a:headEnd/>
              <a:tailEnd/>
            </a:ln>
          </p:spPr>
          <p:txBody>
            <a:bodyPr/>
            <a:lstStyle/>
            <a:p>
              <a:endParaRPr lang="en-GB"/>
            </a:p>
          </p:txBody>
        </p:sp>
        <p:sp>
          <p:nvSpPr>
            <p:cNvPr id="64553" name="Line 124"/>
            <p:cNvSpPr>
              <a:spLocks noChangeShapeType="1"/>
            </p:cNvSpPr>
            <p:nvPr/>
          </p:nvSpPr>
          <p:spPr bwMode="auto">
            <a:xfrm flipV="1">
              <a:off x="4771" y="1007"/>
              <a:ext cx="1" cy="66"/>
            </a:xfrm>
            <a:prstGeom prst="line">
              <a:avLst/>
            </a:prstGeom>
            <a:noFill/>
            <a:ln w="4763">
              <a:solidFill>
                <a:srgbClr val="000000"/>
              </a:solidFill>
              <a:round/>
              <a:headEnd/>
              <a:tailEnd/>
            </a:ln>
          </p:spPr>
          <p:txBody>
            <a:bodyPr/>
            <a:lstStyle/>
            <a:p>
              <a:endParaRPr lang="en-GB"/>
            </a:p>
          </p:txBody>
        </p:sp>
        <p:sp>
          <p:nvSpPr>
            <p:cNvPr id="64554" name="Line 125"/>
            <p:cNvSpPr>
              <a:spLocks noChangeShapeType="1"/>
            </p:cNvSpPr>
            <p:nvPr/>
          </p:nvSpPr>
          <p:spPr bwMode="auto">
            <a:xfrm flipV="1">
              <a:off x="5504" y="1007"/>
              <a:ext cx="1" cy="66"/>
            </a:xfrm>
            <a:prstGeom prst="line">
              <a:avLst/>
            </a:prstGeom>
            <a:noFill/>
            <a:ln w="4763">
              <a:solidFill>
                <a:srgbClr val="000000"/>
              </a:solidFill>
              <a:round/>
              <a:headEnd/>
              <a:tailEnd/>
            </a:ln>
          </p:spPr>
          <p:txBody>
            <a:bodyPr/>
            <a:lstStyle/>
            <a:p>
              <a:endParaRPr lang="en-GB"/>
            </a:p>
          </p:txBody>
        </p:sp>
        <p:sp>
          <p:nvSpPr>
            <p:cNvPr id="64555" name="Freeform 126"/>
            <p:cNvSpPr>
              <a:spLocks/>
            </p:cNvSpPr>
            <p:nvPr/>
          </p:nvSpPr>
          <p:spPr bwMode="auto">
            <a:xfrm>
              <a:off x="3307" y="2165"/>
              <a:ext cx="2197" cy="1039"/>
            </a:xfrm>
            <a:custGeom>
              <a:avLst/>
              <a:gdLst>
                <a:gd name="T0" fmla="*/ 0 w 11520"/>
                <a:gd name="T1" fmla="*/ 0 h 5447"/>
                <a:gd name="T2" fmla="*/ 0 w 11520"/>
                <a:gd name="T3" fmla="*/ 0 h 5447"/>
                <a:gd name="T4" fmla="*/ 0 w 11520"/>
                <a:gd name="T5" fmla="*/ 0 h 5447"/>
                <a:gd name="T6" fmla="*/ 0 w 11520"/>
                <a:gd name="T7" fmla="*/ 0 h 5447"/>
                <a:gd name="T8" fmla="*/ 0 w 11520"/>
                <a:gd name="T9" fmla="*/ 1 h 5447"/>
                <a:gd name="T10" fmla="*/ 0 w 11520"/>
                <a:gd name="T11" fmla="*/ 1 h 5447"/>
                <a:gd name="T12" fmla="*/ 0 w 11520"/>
                <a:gd name="T13" fmla="*/ 1 h 5447"/>
                <a:gd name="T14" fmla="*/ 0 w 11520"/>
                <a:gd name="T15" fmla="*/ 1 h 5447"/>
                <a:gd name="T16" fmla="*/ 1 w 11520"/>
                <a:gd name="T17" fmla="*/ 1 h 5447"/>
                <a:gd name="T18" fmla="*/ 1 w 11520"/>
                <a:gd name="T19" fmla="*/ 1 h 5447"/>
                <a:gd name="T20" fmla="*/ 1 w 11520"/>
                <a:gd name="T21" fmla="*/ 1 h 5447"/>
                <a:gd name="T22" fmla="*/ 1 w 11520"/>
                <a:gd name="T23" fmla="*/ 1 h 5447"/>
                <a:gd name="T24" fmla="*/ 1 w 11520"/>
                <a:gd name="T25" fmla="*/ 1 h 5447"/>
                <a:gd name="T26" fmla="*/ 1 w 11520"/>
                <a:gd name="T27" fmla="*/ 1 h 5447"/>
                <a:gd name="T28" fmla="*/ 1 w 11520"/>
                <a:gd name="T29" fmla="*/ 1 h 5447"/>
                <a:gd name="T30" fmla="*/ 1 w 11520"/>
                <a:gd name="T31" fmla="*/ 1 h 5447"/>
                <a:gd name="T32" fmla="*/ 1 w 11520"/>
                <a:gd name="T33" fmla="*/ 1 h 5447"/>
                <a:gd name="T34" fmla="*/ 1 w 11520"/>
                <a:gd name="T35" fmla="*/ 1 h 5447"/>
                <a:gd name="T36" fmla="*/ 1 w 11520"/>
                <a:gd name="T37" fmla="*/ 1 h 5447"/>
                <a:gd name="T38" fmla="*/ 1 w 11520"/>
                <a:gd name="T39" fmla="*/ 1 h 5447"/>
                <a:gd name="T40" fmla="*/ 1 w 11520"/>
                <a:gd name="T41" fmla="*/ 1 h 5447"/>
                <a:gd name="T42" fmla="*/ 1 w 11520"/>
                <a:gd name="T43" fmla="*/ 1 h 5447"/>
                <a:gd name="T44" fmla="*/ 1 w 11520"/>
                <a:gd name="T45" fmla="*/ 1 h 5447"/>
                <a:gd name="T46" fmla="*/ 1 w 11520"/>
                <a:gd name="T47" fmla="*/ 1 h 5447"/>
                <a:gd name="T48" fmla="*/ 1 w 11520"/>
                <a:gd name="T49" fmla="*/ 1 h 5447"/>
                <a:gd name="T50" fmla="*/ 2 w 11520"/>
                <a:gd name="T51" fmla="*/ 1 h 5447"/>
                <a:gd name="T52" fmla="*/ 2 w 11520"/>
                <a:gd name="T53" fmla="*/ 1 h 5447"/>
                <a:gd name="T54" fmla="*/ 2 w 11520"/>
                <a:gd name="T55" fmla="*/ 1 h 5447"/>
                <a:gd name="T56" fmla="*/ 2 w 11520"/>
                <a:gd name="T57" fmla="*/ 1 h 5447"/>
                <a:gd name="T58" fmla="*/ 2 w 11520"/>
                <a:gd name="T59" fmla="*/ 1 h 5447"/>
                <a:gd name="T60" fmla="*/ 2 w 11520"/>
                <a:gd name="T61" fmla="*/ 1 h 5447"/>
                <a:gd name="T62" fmla="*/ 2 w 11520"/>
                <a:gd name="T63" fmla="*/ 1 h 5447"/>
                <a:gd name="T64" fmla="*/ 2 w 11520"/>
                <a:gd name="T65" fmla="*/ 1 h 5447"/>
                <a:gd name="T66" fmla="*/ 2 w 11520"/>
                <a:gd name="T67" fmla="*/ 1 h 5447"/>
                <a:gd name="T68" fmla="*/ 2 w 11520"/>
                <a:gd name="T69" fmla="*/ 1 h 5447"/>
                <a:gd name="T70" fmla="*/ 2 w 11520"/>
                <a:gd name="T71" fmla="*/ 1 h 5447"/>
                <a:gd name="T72" fmla="*/ 2 w 11520"/>
                <a:gd name="T73" fmla="*/ 1 h 5447"/>
                <a:gd name="T74" fmla="*/ 2 w 11520"/>
                <a:gd name="T75" fmla="*/ 1 h 5447"/>
                <a:gd name="T76" fmla="*/ 2 w 11520"/>
                <a:gd name="T77" fmla="*/ 1 h 5447"/>
                <a:gd name="T78" fmla="*/ 2 w 11520"/>
                <a:gd name="T79" fmla="*/ 1 h 5447"/>
                <a:gd name="T80" fmla="*/ 2 w 11520"/>
                <a:gd name="T81" fmla="*/ 1 h 5447"/>
                <a:gd name="T82" fmla="*/ 2 w 11520"/>
                <a:gd name="T83" fmla="*/ 1 h 5447"/>
                <a:gd name="T84" fmla="*/ 2 w 11520"/>
                <a:gd name="T85" fmla="*/ 1 h 5447"/>
                <a:gd name="T86" fmla="*/ 2 w 11520"/>
                <a:gd name="T87" fmla="*/ 1 h 5447"/>
                <a:gd name="T88" fmla="*/ 3 w 11520"/>
                <a:gd name="T89" fmla="*/ 1 h 5447"/>
                <a:gd name="T90" fmla="*/ 3 w 11520"/>
                <a:gd name="T91" fmla="*/ 1 h 5447"/>
                <a:gd name="T92" fmla="*/ 3 w 11520"/>
                <a:gd name="T93" fmla="*/ 1 h 5447"/>
                <a:gd name="T94" fmla="*/ 3 w 11520"/>
                <a:gd name="T95" fmla="*/ 1 h 5447"/>
                <a:gd name="T96" fmla="*/ 3 w 11520"/>
                <a:gd name="T97" fmla="*/ 1 h 5447"/>
                <a:gd name="T98" fmla="*/ 3 w 11520"/>
                <a:gd name="T99" fmla="*/ 1 h 5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20"/>
                <a:gd name="T151" fmla="*/ 0 h 5447"/>
                <a:gd name="T152" fmla="*/ 11520 w 11520"/>
                <a:gd name="T153" fmla="*/ 5447 h 54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20" h="5447">
                  <a:moveTo>
                    <a:pt x="0" y="318"/>
                  </a:moveTo>
                  <a:lnTo>
                    <a:pt x="116" y="96"/>
                  </a:lnTo>
                  <a:lnTo>
                    <a:pt x="232" y="0"/>
                  </a:lnTo>
                  <a:lnTo>
                    <a:pt x="348" y="21"/>
                  </a:lnTo>
                  <a:lnTo>
                    <a:pt x="465" y="191"/>
                  </a:lnTo>
                  <a:lnTo>
                    <a:pt x="581" y="519"/>
                  </a:lnTo>
                  <a:lnTo>
                    <a:pt x="698" y="1004"/>
                  </a:lnTo>
                  <a:lnTo>
                    <a:pt x="814" y="1647"/>
                  </a:lnTo>
                  <a:lnTo>
                    <a:pt x="930" y="2454"/>
                  </a:lnTo>
                  <a:lnTo>
                    <a:pt x="1047" y="3272"/>
                  </a:lnTo>
                  <a:lnTo>
                    <a:pt x="1163" y="3753"/>
                  </a:lnTo>
                  <a:lnTo>
                    <a:pt x="1279" y="4040"/>
                  </a:lnTo>
                  <a:lnTo>
                    <a:pt x="1396" y="4264"/>
                  </a:lnTo>
                  <a:lnTo>
                    <a:pt x="1512" y="4407"/>
                  </a:lnTo>
                  <a:lnTo>
                    <a:pt x="1629" y="4522"/>
                  </a:lnTo>
                  <a:lnTo>
                    <a:pt x="1745" y="4626"/>
                  </a:lnTo>
                  <a:lnTo>
                    <a:pt x="1861" y="4722"/>
                  </a:lnTo>
                  <a:lnTo>
                    <a:pt x="1978" y="4785"/>
                  </a:lnTo>
                  <a:lnTo>
                    <a:pt x="2094" y="4839"/>
                  </a:lnTo>
                  <a:lnTo>
                    <a:pt x="2210" y="4882"/>
                  </a:lnTo>
                  <a:lnTo>
                    <a:pt x="2327" y="4892"/>
                  </a:lnTo>
                  <a:lnTo>
                    <a:pt x="2443" y="4876"/>
                  </a:lnTo>
                  <a:lnTo>
                    <a:pt x="2560" y="4872"/>
                  </a:lnTo>
                  <a:lnTo>
                    <a:pt x="2676" y="4874"/>
                  </a:lnTo>
                  <a:lnTo>
                    <a:pt x="2792" y="4880"/>
                  </a:lnTo>
                  <a:lnTo>
                    <a:pt x="2908" y="4898"/>
                  </a:lnTo>
                  <a:lnTo>
                    <a:pt x="3025" y="4925"/>
                  </a:lnTo>
                  <a:lnTo>
                    <a:pt x="3141" y="4955"/>
                  </a:lnTo>
                  <a:lnTo>
                    <a:pt x="3258" y="4991"/>
                  </a:lnTo>
                  <a:lnTo>
                    <a:pt x="3374" y="5021"/>
                  </a:lnTo>
                  <a:lnTo>
                    <a:pt x="3490" y="5048"/>
                  </a:lnTo>
                  <a:lnTo>
                    <a:pt x="3607" y="5072"/>
                  </a:lnTo>
                  <a:lnTo>
                    <a:pt x="3723" y="5094"/>
                  </a:lnTo>
                  <a:lnTo>
                    <a:pt x="3839" y="5122"/>
                  </a:lnTo>
                  <a:lnTo>
                    <a:pt x="3956" y="5148"/>
                  </a:lnTo>
                  <a:lnTo>
                    <a:pt x="4072" y="5174"/>
                  </a:lnTo>
                  <a:lnTo>
                    <a:pt x="4189" y="5199"/>
                  </a:lnTo>
                  <a:lnTo>
                    <a:pt x="4305" y="5221"/>
                  </a:lnTo>
                  <a:lnTo>
                    <a:pt x="4421" y="5231"/>
                  </a:lnTo>
                  <a:lnTo>
                    <a:pt x="4538" y="5240"/>
                  </a:lnTo>
                  <a:lnTo>
                    <a:pt x="4654" y="5253"/>
                  </a:lnTo>
                  <a:lnTo>
                    <a:pt x="4770" y="5265"/>
                  </a:lnTo>
                  <a:lnTo>
                    <a:pt x="4887" y="5284"/>
                  </a:lnTo>
                  <a:lnTo>
                    <a:pt x="5003" y="5299"/>
                  </a:lnTo>
                  <a:lnTo>
                    <a:pt x="5119" y="5313"/>
                  </a:lnTo>
                  <a:lnTo>
                    <a:pt x="5236" y="5332"/>
                  </a:lnTo>
                  <a:lnTo>
                    <a:pt x="5352" y="5354"/>
                  </a:lnTo>
                  <a:lnTo>
                    <a:pt x="5469" y="5363"/>
                  </a:lnTo>
                  <a:lnTo>
                    <a:pt x="5585" y="5372"/>
                  </a:lnTo>
                  <a:lnTo>
                    <a:pt x="5701" y="5376"/>
                  </a:lnTo>
                  <a:lnTo>
                    <a:pt x="5818" y="5379"/>
                  </a:lnTo>
                  <a:lnTo>
                    <a:pt x="5934" y="5384"/>
                  </a:lnTo>
                  <a:lnTo>
                    <a:pt x="6050" y="5380"/>
                  </a:lnTo>
                  <a:lnTo>
                    <a:pt x="6167" y="5370"/>
                  </a:lnTo>
                  <a:lnTo>
                    <a:pt x="6283" y="5360"/>
                  </a:lnTo>
                  <a:lnTo>
                    <a:pt x="6399" y="5352"/>
                  </a:lnTo>
                  <a:lnTo>
                    <a:pt x="6516" y="5344"/>
                  </a:lnTo>
                  <a:lnTo>
                    <a:pt x="6632" y="5338"/>
                  </a:lnTo>
                  <a:lnTo>
                    <a:pt x="6749" y="5337"/>
                  </a:lnTo>
                  <a:lnTo>
                    <a:pt x="6865" y="5338"/>
                  </a:lnTo>
                  <a:lnTo>
                    <a:pt x="6981" y="5338"/>
                  </a:lnTo>
                  <a:lnTo>
                    <a:pt x="7098" y="5338"/>
                  </a:lnTo>
                  <a:lnTo>
                    <a:pt x="7214" y="5336"/>
                  </a:lnTo>
                  <a:lnTo>
                    <a:pt x="7330" y="5339"/>
                  </a:lnTo>
                  <a:lnTo>
                    <a:pt x="7447" y="5344"/>
                  </a:lnTo>
                  <a:lnTo>
                    <a:pt x="7563" y="5349"/>
                  </a:lnTo>
                  <a:lnTo>
                    <a:pt x="7679" y="5352"/>
                  </a:lnTo>
                  <a:lnTo>
                    <a:pt x="7796" y="5355"/>
                  </a:lnTo>
                  <a:lnTo>
                    <a:pt x="7912" y="5361"/>
                  </a:lnTo>
                  <a:lnTo>
                    <a:pt x="8029" y="5369"/>
                  </a:lnTo>
                  <a:lnTo>
                    <a:pt x="8145" y="5372"/>
                  </a:lnTo>
                  <a:lnTo>
                    <a:pt x="8261" y="5372"/>
                  </a:lnTo>
                  <a:lnTo>
                    <a:pt x="8378" y="5375"/>
                  </a:lnTo>
                  <a:lnTo>
                    <a:pt x="8494" y="5376"/>
                  </a:lnTo>
                  <a:lnTo>
                    <a:pt x="8610" y="5379"/>
                  </a:lnTo>
                  <a:lnTo>
                    <a:pt x="8727" y="5384"/>
                  </a:lnTo>
                  <a:lnTo>
                    <a:pt x="8843" y="5392"/>
                  </a:lnTo>
                  <a:lnTo>
                    <a:pt x="8959" y="5397"/>
                  </a:lnTo>
                  <a:lnTo>
                    <a:pt x="9076" y="5403"/>
                  </a:lnTo>
                  <a:lnTo>
                    <a:pt x="9192" y="5409"/>
                  </a:lnTo>
                  <a:lnTo>
                    <a:pt x="9309" y="5413"/>
                  </a:lnTo>
                  <a:lnTo>
                    <a:pt x="9425" y="5418"/>
                  </a:lnTo>
                  <a:lnTo>
                    <a:pt x="9541" y="5425"/>
                  </a:lnTo>
                  <a:lnTo>
                    <a:pt x="9658" y="5429"/>
                  </a:lnTo>
                  <a:lnTo>
                    <a:pt x="9774" y="5432"/>
                  </a:lnTo>
                  <a:lnTo>
                    <a:pt x="9890" y="5436"/>
                  </a:lnTo>
                  <a:lnTo>
                    <a:pt x="10007" y="5441"/>
                  </a:lnTo>
                  <a:lnTo>
                    <a:pt x="10123" y="5445"/>
                  </a:lnTo>
                  <a:lnTo>
                    <a:pt x="10239" y="5447"/>
                  </a:lnTo>
                  <a:lnTo>
                    <a:pt x="10356" y="5447"/>
                  </a:lnTo>
                  <a:lnTo>
                    <a:pt x="10472" y="5447"/>
                  </a:lnTo>
                  <a:lnTo>
                    <a:pt x="10589" y="5447"/>
                  </a:lnTo>
                  <a:lnTo>
                    <a:pt x="10705" y="5447"/>
                  </a:lnTo>
                  <a:lnTo>
                    <a:pt x="10821" y="5447"/>
                  </a:lnTo>
                  <a:lnTo>
                    <a:pt x="10938" y="5447"/>
                  </a:lnTo>
                  <a:lnTo>
                    <a:pt x="11054" y="5447"/>
                  </a:lnTo>
                  <a:lnTo>
                    <a:pt x="11170" y="5447"/>
                  </a:lnTo>
                  <a:lnTo>
                    <a:pt x="11287" y="5447"/>
                  </a:lnTo>
                  <a:lnTo>
                    <a:pt x="11403" y="5447"/>
                  </a:lnTo>
                  <a:lnTo>
                    <a:pt x="11520" y="5447"/>
                  </a:lnTo>
                </a:path>
              </a:pathLst>
            </a:custGeom>
            <a:noFill/>
            <a:ln w="4763">
              <a:solidFill>
                <a:srgbClr val="0000F2"/>
              </a:solidFill>
              <a:round/>
              <a:headEnd/>
              <a:tailEnd/>
            </a:ln>
          </p:spPr>
          <p:txBody>
            <a:bodyPr/>
            <a:lstStyle/>
            <a:p>
              <a:endParaRPr lang="en-GB"/>
            </a:p>
          </p:txBody>
        </p:sp>
      </p:grpSp>
      <p:sp>
        <p:nvSpPr>
          <p:cNvPr id="64520" name="Rectangle 149"/>
          <p:cNvSpPr>
            <a:spLocks noChangeArrowheads="1"/>
          </p:cNvSpPr>
          <p:nvPr/>
        </p:nvSpPr>
        <p:spPr bwMode="auto">
          <a:xfrm>
            <a:off x="6400800" y="2286000"/>
            <a:ext cx="1409700" cy="274638"/>
          </a:xfrm>
          <a:prstGeom prst="rect">
            <a:avLst/>
          </a:prstGeom>
          <a:noFill/>
          <a:ln w="9525">
            <a:noFill/>
            <a:miter lim="800000"/>
            <a:headEnd/>
            <a:tailEnd/>
          </a:ln>
        </p:spPr>
        <p:txBody>
          <a:bodyPr wrap="none" lIns="0" tIns="0" rIns="0" bIns="0">
            <a:spAutoFit/>
          </a:bodyPr>
          <a:lstStyle/>
          <a:p>
            <a:r>
              <a:rPr lang="en-US" sz="1800" i="1">
                <a:solidFill>
                  <a:srgbClr val="000000"/>
                </a:solidFill>
                <a:latin typeface="Arial" charset="0"/>
              </a:rPr>
              <a:t>Cordia bicolor</a:t>
            </a:r>
            <a:endParaRPr lang="en-US" sz="1800" i="1">
              <a:latin typeface="Times New Roman" pitchFamily="18" charset="0"/>
            </a:endParaRPr>
          </a:p>
        </p:txBody>
      </p:sp>
      <p:sp>
        <p:nvSpPr>
          <p:cNvPr id="64521" name="Rectangle 150"/>
          <p:cNvSpPr>
            <a:spLocks noChangeArrowheads="1"/>
          </p:cNvSpPr>
          <p:nvPr/>
        </p:nvSpPr>
        <p:spPr bwMode="auto">
          <a:xfrm>
            <a:off x="6248400" y="5334000"/>
            <a:ext cx="141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Growth (mm/yr)</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2774" name="Picture 17"/>
          <p:cNvPicPr>
            <a:picLocks noChangeAspect="1" noChangeArrowheads="1"/>
          </p:cNvPicPr>
          <p:nvPr/>
        </p:nvPicPr>
        <p:blipFill>
          <a:blip r:embed="rId4" cstate="print"/>
          <a:srcRect/>
          <a:stretch>
            <a:fillRect/>
          </a:stretch>
        </p:blipFill>
        <p:spPr bwMode="auto">
          <a:xfrm>
            <a:off x="3581400" y="2286000"/>
            <a:ext cx="5715000" cy="4667250"/>
          </a:xfrm>
          <a:prstGeom prst="rect">
            <a:avLst/>
          </a:prstGeom>
          <a:noFill/>
          <a:ln w="9525">
            <a:noFill/>
            <a:miter lim="800000"/>
            <a:headEnd/>
            <a:tailEnd/>
          </a:ln>
        </p:spPr>
      </p:pic>
      <p:sp>
        <p:nvSpPr>
          <p:cNvPr id="32775" name="Rectangle 2"/>
          <p:cNvSpPr>
            <a:spLocks noGrp="1" noChangeArrowheads="1"/>
          </p:cNvSpPr>
          <p:nvPr>
            <p:ph type="title"/>
          </p:nvPr>
        </p:nvSpPr>
        <p:spPr>
          <a:xfrm>
            <a:off x="914400" y="44450"/>
            <a:ext cx="6975475" cy="717550"/>
          </a:xfrm>
        </p:spPr>
        <p:txBody>
          <a:bodyPr/>
          <a:lstStyle/>
          <a:p>
            <a:pPr eaLnBrk="1" hangingPunct="1"/>
            <a:r>
              <a:rPr lang="en-US" sz="3200" dirty="0" smtClean="0"/>
              <a:t>Beta distribution: proportions</a:t>
            </a:r>
          </a:p>
        </p:txBody>
      </p:sp>
      <p:graphicFrame>
        <p:nvGraphicFramePr>
          <p:cNvPr id="32770" name="Object 8"/>
          <p:cNvGraphicFramePr>
            <a:graphicFrameLocks noGrp="1" noChangeAspect="1"/>
          </p:cNvGraphicFramePr>
          <p:nvPr>
            <p:ph sz="half" idx="1"/>
            <p:extLst>
              <p:ext uri="{D42A27DB-BD31-4B8C-83A1-F6EECF244321}">
                <p14:modId xmlns:p14="http://schemas.microsoft.com/office/powerpoint/2010/main" val="2262308826"/>
              </p:ext>
            </p:extLst>
          </p:nvPr>
        </p:nvGraphicFramePr>
        <p:xfrm>
          <a:off x="736600" y="1447800"/>
          <a:ext cx="7669213" cy="836613"/>
        </p:xfrm>
        <a:graphic>
          <a:graphicData uri="http://schemas.openxmlformats.org/presentationml/2006/ole">
            <mc:AlternateContent xmlns:mc="http://schemas.openxmlformats.org/markup-compatibility/2006">
              <mc:Choice xmlns:v="urn:schemas-microsoft-com:vml" Requires="v">
                <p:oleObj spid="_x0000_s32839" name="Equation" r:id="rId5" imgW="4190760" imgH="457200" progId="Equation.3">
                  <p:embed/>
                </p:oleObj>
              </mc:Choice>
              <mc:Fallback>
                <p:oleObj name="Equation" r:id="rId5" imgW="4190760" imgH="457200" progId="Equation.3">
                  <p:embed/>
                  <p:pic>
                    <p:nvPicPr>
                      <p:cNvPr id="0" name="Object 8"/>
                      <p:cNvPicPr>
                        <a:picLocks noChangeAspect="1" noChangeArrowheads="1"/>
                      </p:cNvPicPr>
                      <p:nvPr/>
                    </p:nvPicPr>
                    <p:blipFill>
                      <a:blip r:embed="rId6"/>
                      <a:srcRect/>
                      <a:stretch>
                        <a:fillRect/>
                      </a:stretch>
                    </p:blipFill>
                    <p:spPr bwMode="auto">
                      <a:xfrm>
                        <a:off x="736600" y="1447800"/>
                        <a:ext cx="7669213"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12"/>
          <p:cNvGraphicFramePr>
            <a:graphicFrameLocks noGrp="1" noChangeAspect="1"/>
          </p:cNvGraphicFramePr>
          <p:nvPr>
            <p:ph sz="quarter" idx="2"/>
            <p:extLst>
              <p:ext uri="{D42A27DB-BD31-4B8C-83A1-F6EECF244321}">
                <p14:modId xmlns:p14="http://schemas.microsoft.com/office/powerpoint/2010/main" val="1443807513"/>
              </p:ext>
            </p:extLst>
          </p:nvPr>
        </p:nvGraphicFramePr>
        <p:xfrm>
          <a:off x="603250" y="2578100"/>
          <a:ext cx="2297113" cy="835025"/>
        </p:xfrm>
        <a:graphic>
          <a:graphicData uri="http://schemas.openxmlformats.org/presentationml/2006/ole">
            <mc:AlternateContent xmlns:mc="http://schemas.openxmlformats.org/markup-compatibility/2006">
              <mc:Choice xmlns:v="urn:schemas-microsoft-com:vml" Requires="v">
                <p:oleObj spid="_x0000_s32840" name="Equation" r:id="rId7" imgW="1257120" imgH="457200" progId="Equation.3">
                  <p:embed/>
                </p:oleObj>
              </mc:Choice>
              <mc:Fallback>
                <p:oleObj name="Equation" r:id="rId7" imgW="1257120" imgH="457200" progId="Equation.3">
                  <p:embed/>
                  <p:pic>
                    <p:nvPicPr>
                      <p:cNvPr id="0" name="Object 12"/>
                      <p:cNvPicPr>
                        <a:picLocks noChangeAspect="1" noChangeArrowheads="1"/>
                      </p:cNvPicPr>
                      <p:nvPr/>
                    </p:nvPicPr>
                    <p:blipFill>
                      <a:blip r:embed="rId8"/>
                      <a:srcRect/>
                      <a:stretch>
                        <a:fillRect/>
                      </a:stretch>
                    </p:blipFill>
                    <p:spPr bwMode="auto">
                      <a:xfrm>
                        <a:off x="603250" y="2578100"/>
                        <a:ext cx="229711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6" name="Rectangle 5"/>
          <p:cNvSpPr>
            <a:spLocks noChangeArrowheads="1"/>
          </p:cNvSpPr>
          <p:nvPr/>
        </p:nvSpPr>
        <p:spPr bwMode="auto">
          <a:xfrm>
            <a:off x="7924800" y="2514600"/>
            <a:ext cx="381000" cy="1447800"/>
          </a:xfrm>
          <a:prstGeom prst="rect">
            <a:avLst/>
          </a:prstGeom>
          <a:solidFill>
            <a:schemeClr val="bg1"/>
          </a:solidFill>
          <a:ln w="9525">
            <a:noFill/>
            <a:miter lim="800000"/>
            <a:headEnd/>
            <a:tailEnd/>
          </a:ln>
        </p:spPr>
        <p:txBody>
          <a:bodyPr wrap="none" anchor="ctr"/>
          <a:lstStyle/>
          <a:p>
            <a:endParaRPr lang="en-US"/>
          </a:p>
        </p:txBody>
      </p:sp>
      <p:sp>
        <p:nvSpPr>
          <p:cNvPr id="32777" name="Text Box 6"/>
          <p:cNvSpPr txBox="1">
            <a:spLocks noChangeArrowheads="1"/>
          </p:cNvSpPr>
          <p:nvPr/>
        </p:nvSpPr>
        <p:spPr bwMode="auto">
          <a:xfrm>
            <a:off x="5791200" y="3276600"/>
            <a:ext cx="381000" cy="304800"/>
          </a:xfrm>
          <a:prstGeom prst="rect">
            <a:avLst/>
          </a:prstGeom>
          <a:noFill/>
          <a:ln w="9525">
            <a:noFill/>
            <a:miter lim="800000"/>
            <a:headEnd/>
            <a:tailEnd/>
          </a:ln>
        </p:spPr>
        <p:txBody>
          <a:bodyPr>
            <a:spAutoFit/>
          </a:bodyPr>
          <a:lstStyle/>
          <a:p>
            <a:pPr>
              <a:spcBef>
                <a:spcPct val="50000"/>
              </a:spcBef>
            </a:pPr>
            <a:endParaRPr lang="en-US" sz="1400">
              <a:latin typeface="Times New Roman" pitchFamily="18" charset="0"/>
            </a:endParaRPr>
          </a:p>
        </p:txBody>
      </p:sp>
      <p:sp>
        <p:nvSpPr>
          <p:cNvPr id="32778" name="Rectangle 7"/>
          <p:cNvSpPr>
            <a:spLocks noChangeArrowheads="1"/>
          </p:cNvSpPr>
          <p:nvPr/>
        </p:nvSpPr>
        <p:spPr bwMode="auto">
          <a:xfrm>
            <a:off x="7315200" y="2438400"/>
            <a:ext cx="1143000" cy="1371600"/>
          </a:xfrm>
          <a:prstGeom prst="rect">
            <a:avLst/>
          </a:prstGeom>
          <a:solidFill>
            <a:schemeClr val="bg1"/>
          </a:solidFill>
          <a:ln w="9525">
            <a:noFill/>
            <a:miter lim="800000"/>
            <a:headEnd/>
            <a:tailEnd/>
          </a:ln>
        </p:spPr>
        <p:txBody>
          <a:bodyPr wrap="none" anchor="ctr"/>
          <a:lstStyle/>
          <a:p>
            <a:endParaRPr lang="en-US"/>
          </a:p>
        </p:txBody>
      </p:sp>
      <p:graphicFrame>
        <p:nvGraphicFramePr>
          <p:cNvPr id="32772" name="Object 14"/>
          <p:cNvGraphicFramePr>
            <a:graphicFrameLocks noGrp="1" noChangeAspect="1"/>
          </p:cNvGraphicFramePr>
          <p:nvPr>
            <p:ph sz="quarter" idx="3"/>
            <p:extLst>
              <p:ext uri="{D42A27DB-BD31-4B8C-83A1-F6EECF244321}">
                <p14:modId xmlns:p14="http://schemas.microsoft.com/office/powerpoint/2010/main" val="1457573320"/>
              </p:ext>
            </p:extLst>
          </p:nvPr>
        </p:nvGraphicFramePr>
        <p:xfrm>
          <a:off x="495300" y="3986213"/>
          <a:ext cx="3048000" cy="1293812"/>
        </p:xfrm>
        <a:graphic>
          <a:graphicData uri="http://schemas.openxmlformats.org/presentationml/2006/ole">
            <mc:AlternateContent xmlns:mc="http://schemas.openxmlformats.org/markup-compatibility/2006">
              <mc:Choice xmlns:v="urn:schemas-microsoft-com:vml" Requires="v">
                <p:oleObj spid="_x0000_s32841" name="Equation" r:id="rId9" imgW="2273040" imgH="965160" progId="Equation.3">
                  <p:embed/>
                </p:oleObj>
              </mc:Choice>
              <mc:Fallback>
                <p:oleObj name="Equation" r:id="rId9" imgW="2273040" imgH="965160" progId="Equation.3">
                  <p:embed/>
                  <p:pic>
                    <p:nvPicPr>
                      <p:cNvPr id="0" name="Object 14"/>
                      <p:cNvPicPr>
                        <a:picLocks noChangeAspect="1" noChangeArrowheads="1"/>
                      </p:cNvPicPr>
                      <p:nvPr/>
                    </p:nvPicPr>
                    <p:blipFill>
                      <a:blip r:embed="rId10"/>
                      <a:srcRect/>
                      <a:stretch>
                        <a:fillRect/>
                      </a:stretch>
                    </p:blipFill>
                    <p:spPr bwMode="auto">
                      <a:xfrm>
                        <a:off x="495300" y="3986213"/>
                        <a:ext cx="3048000" cy="1293812"/>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539" name="Rectangle 2"/>
          <p:cNvSpPr>
            <a:spLocks noGrp="1" noChangeArrowheads="1"/>
          </p:cNvSpPr>
          <p:nvPr>
            <p:ph type="title"/>
          </p:nvPr>
        </p:nvSpPr>
        <p:spPr>
          <a:xfrm>
            <a:off x="76200" y="0"/>
            <a:ext cx="8686800" cy="914400"/>
          </a:xfrm>
        </p:spPr>
        <p:txBody>
          <a:bodyPr/>
          <a:lstStyle/>
          <a:p>
            <a:pPr eaLnBrk="1" hangingPunct="1"/>
            <a:r>
              <a:rPr lang="en-US" sz="2000" smtClean="0">
                <a:latin typeface="Arial" charset="0"/>
              </a:rPr>
              <a:t>Beta: Light interception by crown trees</a:t>
            </a:r>
          </a:p>
        </p:txBody>
      </p:sp>
      <p:sp>
        <p:nvSpPr>
          <p:cNvPr id="65540" name="Rectangle 64"/>
          <p:cNvSpPr>
            <a:spLocks noChangeArrowheads="1"/>
          </p:cNvSpPr>
          <p:nvPr/>
        </p:nvSpPr>
        <p:spPr bwMode="auto">
          <a:xfrm>
            <a:off x="6242050" y="6369050"/>
            <a:ext cx="2698750" cy="641350"/>
          </a:xfrm>
          <a:prstGeom prst="rect">
            <a:avLst/>
          </a:prstGeom>
          <a:noFill/>
          <a:ln w="9525">
            <a:noFill/>
            <a:miter lim="800000"/>
            <a:headEnd/>
            <a:tailEnd/>
          </a:ln>
        </p:spPr>
        <p:txBody>
          <a:bodyPr wrap="none">
            <a:spAutoFit/>
          </a:bodyPr>
          <a:lstStyle/>
          <a:p>
            <a:r>
              <a:rPr lang="en-US" sz="1800">
                <a:solidFill>
                  <a:schemeClr val="tx2"/>
                </a:solidFill>
                <a:latin typeface="Arial" charset="0"/>
              </a:rPr>
              <a:t>(Data from Luquillo, PR) </a:t>
            </a:r>
            <a:br>
              <a:rPr lang="en-US" sz="1800">
                <a:solidFill>
                  <a:schemeClr val="tx2"/>
                </a:solidFill>
                <a:latin typeface="Arial" charset="0"/>
              </a:rPr>
            </a:br>
            <a:endParaRPr lang="en-US" sz="1800">
              <a:solidFill>
                <a:schemeClr val="tx2"/>
              </a:solidFill>
              <a:latin typeface="Arial" charset="0"/>
            </a:endParaRPr>
          </a:p>
        </p:txBody>
      </p:sp>
      <p:pic>
        <p:nvPicPr>
          <p:cNvPr id="65541" name="Picture 102"/>
          <p:cNvPicPr>
            <a:picLocks noChangeAspect="1" noChangeArrowheads="1"/>
          </p:cNvPicPr>
          <p:nvPr/>
        </p:nvPicPr>
        <p:blipFill>
          <a:blip r:embed="rId3" cstate="print"/>
          <a:srcRect/>
          <a:stretch>
            <a:fillRect/>
          </a:stretch>
        </p:blipFill>
        <p:spPr bwMode="auto">
          <a:xfrm>
            <a:off x="-914400" y="912813"/>
            <a:ext cx="8915400"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s-CL" dirty="0"/>
          </a:p>
        </p:txBody>
      </p:sp>
      <p:sp>
        <p:nvSpPr>
          <p:cNvPr id="3" name="Content Placeholder 2"/>
          <p:cNvSpPr>
            <a:spLocks noGrp="1"/>
          </p:cNvSpPr>
          <p:nvPr>
            <p:ph idx="1"/>
          </p:nvPr>
        </p:nvSpPr>
        <p:spPr/>
        <p:txBody>
          <a:bodyPr/>
          <a:lstStyle/>
          <a:p>
            <a:r>
              <a:rPr lang="en-US" dirty="0" err="1" smtClean="0"/>
              <a:t>Dirilecht</a:t>
            </a:r>
            <a:r>
              <a:rPr lang="en-US" dirty="0" smtClean="0"/>
              <a:t>: multivariate version of beta</a:t>
            </a:r>
          </a:p>
          <a:p>
            <a:r>
              <a:rPr lang="en-US" dirty="0" smtClean="0"/>
              <a:t>Multivariate norma</a:t>
            </a:r>
            <a:r>
              <a:rPr lang="en-US" dirty="0"/>
              <a:t>l</a:t>
            </a:r>
            <a:endParaRPr lang="es-CL" dirty="0"/>
          </a:p>
        </p:txBody>
      </p:sp>
    </p:spTree>
    <p:extLst>
      <p:ext uri="{BB962C8B-B14F-4D97-AF65-F5344CB8AC3E}">
        <p14:creationId xmlns:p14="http://schemas.microsoft.com/office/powerpoint/2010/main" val="3070308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b="13115"/>
          <a:stretch>
            <a:fillRect/>
          </a:stretch>
        </p:blipFill>
        <p:spPr bwMode="auto">
          <a:xfrm>
            <a:off x="149030" y="990600"/>
            <a:ext cx="8842570" cy="4038600"/>
          </a:xfrm>
          <a:prstGeom prst="rect">
            <a:avLst/>
          </a:prstGeom>
          <a:noFill/>
          <a:ln w="9525">
            <a:noFill/>
            <a:miter lim="800000"/>
            <a:headEnd/>
            <a:tailEnd/>
          </a:ln>
        </p:spPr>
      </p:pic>
      <p:sp>
        <p:nvSpPr>
          <p:cNvPr id="5" name="TextBox 4"/>
          <p:cNvSpPr txBox="1"/>
          <p:nvPr/>
        </p:nvSpPr>
        <p:spPr>
          <a:xfrm>
            <a:off x="6705600" y="5619690"/>
            <a:ext cx="1553630" cy="400110"/>
          </a:xfrm>
          <a:prstGeom prst="rect">
            <a:avLst/>
          </a:prstGeom>
          <a:noFill/>
        </p:spPr>
        <p:txBody>
          <a:bodyPr wrap="none" rtlCol="0">
            <a:spAutoFit/>
          </a:bodyPr>
          <a:lstStyle/>
          <a:p>
            <a:r>
              <a:rPr lang="en-US" sz="2000" dirty="0" err="1" smtClean="0">
                <a:latin typeface="Arial" pitchFamily="34" charset="0"/>
                <a:cs typeface="Arial" pitchFamily="34" charset="0"/>
              </a:rPr>
              <a:t>Bolker</a:t>
            </a:r>
            <a:r>
              <a:rPr lang="en-US" sz="2000" dirty="0" smtClean="0">
                <a:latin typeface="Arial" pitchFamily="34" charset="0"/>
                <a:cs typeface="Arial" pitchFamily="34" charset="0"/>
              </a:rPr>
              <a:t> 2007</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214505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75475" cy="717550"/>
          </a:xfrm>
        </p:spPr>
        <p:txBody>
          <a:bodyPr/>
          <a:lstStyle/>
          <a:p>
            <a:r>
              <a:rPr lang="en-US" dirty="0" smtClean="0"/>
              <a:t>Terminology</a:t>
            </a:r>
            <a:endParaRPr lang="en-GB" dirty="0"/>
          </a:p>
        </p:txBody>
      </p:sp>
      <p:graphicFrame>
        <p:nvGraphicFramePr>
          <p:cNvPr id="4" name="Object 3"/>
          <p:cNvGraphicFramePr>
            <a:graphicFrameLocks noChangeAspect="1"/>
          </p:cNvGraphicFramePr>
          <p:nvPr/>
        </p:nvGraphicFramePr>
        <p:xfrm>
          <a:off x="990600" y="1828800"/>
          <a:ext cx="1805354" cy="1676400"/>
        </p:xfrm>
        <a:graphic>
          <a:graphicData uri="http://schemas.openxmlformats.org/presentationml/2006/ole">
            <mc:AlternateContent xmlns:mc="http://schemas.openxmlformats.org/markup-compatibility/2006">
              <mc:Choice xmlns:v="urn:schemas-microsoft-com:vml" Requires="v">
                <p:oleObj spid="_x0000_s155694" name="Equation" r:id="rId3" imgW="711000" imgH="660240" progId="Equation.3">
                  <p:embed/>
                </p:oleObj>
              </mc:Choice>
              <mc:Fallback>
                <p:oleObj name="Equation" r:id="rId3" imgW="71100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1805354"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a:off x="3124200" y="1905000"/>
            <a:ext cx="6096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886200" y="2209800"/>
            <a:ext cx="5127429" cy="1384995"/>
          </a:xfrm>
          <a:prstGeom prst="rect">
            <a:avLst/>
          </a:prstGeom>
          <a:noFill/>
        </p:spPr>
        <p:txBody>
          <a:bodyPr wrap="none" rtlCol="0">
            <a:spAutoFit/>
          </a:bodyPr>
          <a:lstStyle/>
          <a:p>
            <a:r>
              <a:rPr lang="en-US" sz="2800" dirty="0" smtClean="0">
                <a:latin typeface="Arial" pitchFamily="34" charset="0"/>
                <a:cs typeface="Arial" pitchFamily="34" charset="0"/>
              </a:rPr>
              <a:t>This notation is equivalent.</a:t>
            </a:r>
          </a:p>
          <a:p>
            <a:r>
              <a:rPr lang="en-US" sz="2800" dirty="0" smtClean="0">
                <a:latin typeface="Arial" pitchFamily="34" charset="0"/>
                <a:cs typeface="Arial" pitchFamily="34" charset="0"/>
              </a:rPr>
              <a:t>You will see it all in this course.</a:t>
            </a:r>
          </a:p>
          <a:p>
            <a:endParaRPr lang="en-US" sz="2800" dirty="0" smtClean="0">
              <a:latin typeface="Arial" pitchFamily="34" charset="0"/>
              <a:cs typeface="Arial" pitchFamily="34" charset="0"/>
            </a:endParaRPr>
          </a:p>
        </p:txBody>
      </p:sp>
      <p:graphicFrame>
        <p:nvGraphicFramePr>
          <p:cNvPr id="155651" name="Object 3"/>
          <p:cNvGraphicFramePr>
            <a:graphicFrameLocks noChangeAspect="1"/>
          </p:cNvGraphicFramePr>
          <p:nvPr/>
        </p:nvGraphicFramePr>
        <p:xfrm>
          <a:off x="1752600" y="4724400"/>
          <a:ext cx="2708275" cy="1096963"/>
        </p:xfrm>
        <a:graphic>
          <a:graphicData uri="http://schemas.openxmlformats.org/presentationml/2006/ole">
            <mc:AlternateContent xmlns:mc="http://schemas.openxmlformats.org/markup-compatibility/2006">
              <mc:Choice xmlns:v="urn:schemas-microsoft-com:vml" Requires="v">
                <p:oleObj spid="_x0000_s155695" name="Equation" r:id="rId5" imgW="1066680" imgH="431640" progId="Equation.3">
                  <p:embed/>
                </p:oleObj>
              </mc:Choice>
              <mc:Fallback>
                <p:oleObj name="Equation" r:id="rId5" imgW="10666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2708275"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25009" y="3896380"/>
            <a:ext cx="7404591" cy="523220"/>
          </a:xfrm>
          <a:prstGeom prst="rect">
            <a:avLst/>
          </a:prstGeom>
          <a:noFill/>
        </p:spPr>
        <p:txBody>
          <a:bodyPr wrap="none" rtlCol="0">
            <a:spAutoFit/>
          </a:bodyPr>
          <a:lstStyle/>
          <a:p>
            <a:r>
              <a:rPr lang="en-US" sz="2800" dirty="0" smtClean="0">
                <a:latin typeface="Arial" pitchFamily="34" charset="0"/>
                <a:cs typeface="Arial" pitchFamily="34" charset="0"/>
              </a:rPr>
              <a:t>These are general stand-ins for distributions. </a:t>
            </a: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54626" name="Picture 2"/>
          <p:cNvPicPr>
            <a:picLocks noChangeAspect="1" noChangeArrowheads="1"/>
          </p:cNvPicPr>
          <p:nvPr/>
        </p:nvPicPr>
        <p:blipFill>
          <a:blip r:embed="rId2" cstate="print"/>
          <a:srcRect/>
          <a:stretch>
            <a:fillRect/>
          </a:stretch>
        </p:blipFill>
        <p:spPr bwMode="auto">
          <a:xfrm>
            <a:off x="0" y="228600"/>
            <a:ext cx="9006582" cy="6019800"/>
          </a:xfrm>
          <a:prstGeom prst="rect">
            <a:avLst/>
          </a:prstGeom>
          <a:noFill/>
          <a:ln w="9525">
            <a:noFill/>
            <a:miter lim="800000"/>
            <a:headEnd/>
            <a:tailEnd/>
          </a:ln>
        </p:spPr>
      </p:pic>
      <p:sp>
        <p:nvSpPr>
          <p:cNvPr id="5" name="TextBox 4"/>
          <p:cNvSpPr txBox="1"/>
          <p:nvPr/>
        </p:nvSpPr>
        <p:spPr>
          <a:xfrm>
            <a:off x="6705600" y="5029200"/>
            <a:ext cx="1553630" cy="400110"/>
          </a:xfrm>
          <a:prstGeom prst="rect">
            <a:avLst/>
          </a:prstGeom>
          <a:noFill/>
        </p:spPr>
        <p:txBody>
          <a:bodyPr wrap="none" rtlCol="0">
            <a:spAutoFit/>
          </a:bodyPr>
          <a:lstStyle/>
          <a:p>
            <a:r>
              <a:rPr lang="en-US" sz="2000" dirty="0" err="1" smtClean="0">
                <a:latin typeface="Arial" pitchFamily="34" charset="0"/>
                <a:cs typeface="Arial" pitchFamily="34" charset="0"/>
              </a:rPr>
              <a:t>Bolker</a:t>
            </a:r>
            <a:r>
              <a:rPr lang="en-US" sz="2000" dirty="0" smtClean="0">
                <a:latin typeface="Arial" pitchFamily="34" charset="0"/>
                <a:cs typeface="Arial" pitchFamily="34" charset="0"/>
              </a:rPr>
              <a:t> 2007</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721508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5845" name="Rectangle 2"/>
          <p:cNvSpPr>
            <a:spLocks noGrp="1" noChangeArrowheads="1"/>
          </p:cNvSpPr>
          <p:nvPr>
            <p:ph type="title"/>
          </p:nvPr>
        </p:nvSpPr>
        <p:spPr>
          <a:xfrm>
            <a:off x="914400" y="196850"/>
            <a:ext cx="6975475" cy="717550"/>
          </a:xfrm>
        </p:spPr>
        <p:txBody>
          <a:bodyPr/>
          <a:lstStyle/>
          <a:p>
            <a:pPr eaLnBrk="1" hangingPunct="1"/>
            <a:r>
              <a:rPr lang="en-US" smtClean="0"/>
              <a:t>The Method of Moments</a:t>
            </a:r>
          </a:p>
        </p:txBody>
      </p:sp>
      <p:sp>
        <p:nvSpPr>
          <p:cNvPr id="35846" name="Rectangle 3"/>
          <p:cNvSpPr>
            <a:spLocks noGrp="1" noChangeArrowheads="1"/>
          </p:cNvSpPr>
          <p:nvPr>
            <p:ph type="body" sz="half" idx="1"/>
          </p:nvPr>
        </p:nvSpPr>
        <p:spPr>
          <a:xfrm>
            <a:off x="457200" y="1676400"/>
            <a:ext cx="7747000" cy="4572000"/>
          </a:xfrm>
        </p:spPr>
        <p:txBody>
          <a:bodyPr/>
          <a:lstStyle/>
          <a:p>
            <a:pPr eaLnBrk="1" hangingPunct="1"/>
            <a:r>
              <a:rPr lang="en-US" sz="2400" dirty="0" smtClean="0"/>
              <a:t>You can calculate the sample values of the moments of the distributions and match them up with the theoretical moments. </a:t>
            </a:r>
          </a:p>
          <a:p>
            <a:pPr eaLnBrk="1" hangingPunct="1"/>
            <a:endParaRPr lang="en-US" sz="2400" dirty="0" smtClean="0"/>
          </a:p>
          <a:p>
            <a:pPr eaLnBrk="1" hangingPunct="1"/>
            <a:r>
              <a:rPr lang="en-US" sz="2400" dirty="0" smtClean="0"/>
              <a:t>Recall that: </a:t>
            </a:r>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MOM is a good way to get a first (but biased) estimate of the parameters of a distribution. </a:t>
            </a:r>
          </a:p>
        </p:txBody>
      </p:sp>
      <p:graphicFrame>
        <p:nvGraphicFramePr>
          <p:cNvPr id="35842" name="Object 4"/>
          <p:cNvGraphicFramePr>
            <a:graphicFrameLocks noGrp="1" noChangeAspect="1"/>
          </p:cNvGraphicFramePr>
          <p:nvPr>
            <p:ph sz="quarter" idx="2"/>
            <p:extLst>
              <p:ext uri="{D42A27DB-BD31-4B8C-83A1-F6EECF244321}">
                <p14:modId xmlns:p14="http://schemas.microsoft.com/office/powerpoint/2010/main" val="1052747400"/>
              </p:ext>
            </p:extLst>
          </p:nvPr>
        </p:nvGraphicFramePr>
        <p:xfrm>
          <a:off x="4081463" y="3429000"/>
          <a:ext cx="2219325" cy="714375"/>
        </p:xfrm>
        <a:graphic>
          <a:graphicData uri="http://schemas.openxmlformats.org/presentationml/2006/ole">
            <mc:AlternateContent xmlns:mc="http://schemas.openxmlformats.org/markup-compatibility/2006">
              <mc:Choice xmlns:v="urn:schemas-microsoft-com:vml" Requires="v">
                <p:oleObj spid="_x0000_s160800" name="Equation" r:id="rId4" imgW="1104840" imgH="355320" progId="Equation.3">
                  <p:embed/>
                </p:oleObj>
              </mc:Choice>
              <mc:Fallback>
                <p:oleObj name="Equation" r:id="rId4" imgW="1104840" imgH="355320" progId="Equation.3">
                  <p:embed/>
                  <p:pic>
                    <p:nvPicPr>
                      <p:cNvPr id="0" name=""/>
                      <p:cNvPicPr>
                        <a:picLocks noChangeAspect="1" noChangeArrowheads="1"/>
                      </p:cNvPicPr>
                      <p:nvPr/>
                    </p:nvPicPr>
                    <p:blipFill>
                      <a:blip r:embed="rId5"/>
                      <a:srcRect/>
                      <a:stretch>
                        <a:fillRect/>
                      </a:stretch>
                    </p:blipFill>
                    <p:spPr bwMode="auto">
                      <a:xfrm>
                        <a:off x="4081463" y="3429000"/>
                        <a:ext cx="22193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6"/>
          <p:cNvGraphicFramePr>
            <a:graphicFrameLocks noGrp="1" noChangeAspect="1"/>
          </p:cNvGraphicFramePr>
          <p:nvPr>
            <p:ph sz="quarter" idx="3"/>
            <p:extLst>
              <p:ext uri="{D42A27DB-BD31-4B8C-83A1-F6EECF244321}">
                <p14:modId xmlns:p14="http://schemas.microsoft.com/office/powerpoint/2010/main" val="1914762410"/>
              </p:ext>
            </p:extLst>
          </p:nvPr>
        </p:nvGraphicFramePr>
        <p:xfrm>
          <a:off x="4133850" y="4343400"/>
          <a:ext cx="3008313" cy="458788"/>
        </p:xfrm>
        <a:graphic>
          <a:graphicData uri="http://schemas.openxmlformats.org/presentationml/2006/ole">
            <mc:AlternateContent xmlns:mc="http://schemas.openxmlformats.org/markup-compatibility/2006">
              <mc:Choice xmlns:v="urn:schemas-microsoft-com:vml" Requires="v">
                <p:oleObj spid="_x0000_s160801" name="Equation" r:id="rId6" imgW="1498320" imgH="228600" progId="Equation.3">
                  <p:embed/>
                </p:oleObj>
              </mc:Choice>
              <mc:Fallback>
                <p:oleObj name="Equation" r:id="rId6" imgW="1498320" imgH="228600" progId="Equation.3">
                  <p:embed/>
                  <p:pic>
                    <p:nvPicPr>
                      <p:cNvPr id="0" name=""/>
                      <p:cNvPicPr>
                        <a:picLocks noChangeAspect="1" noChangeArrowheads="1"/>
                      </p:cNvPicPr>
                      <p:nvPr/>
                    </p:nvPicPr>
                    <p:blipFill>
                      <a:blip r:embed="rId7"/>
                      <a:srcRect/>
                      <a:stretch>
                        <a:fillRect/>
                      </a:stretch>
                    </p:blipFill>
                    <p:spPr bwMode="auto">
                      <a:xfrm>
                        <a:off x="4133850" y="4343400"/>
                        <a:ext cx="3008313"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8684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0650"/>
            <a:ext cx="6975475" cy="717550"/>
          </a:xfrm>
        </p:spPr>
        <p:txBody>
          <a:bodyPr/>
          <a:lstStyle/>
          <a:p>
            <a:r>
              <a:rPr lang="en-US" dirty="0" smtClean="0"/>
              <a:t>Why is MOM important?</a:t>
            </a:r>
            <a:endParaRPr lang="en-GB" dirty="0"/>
          </a:p>
        </p:txBody>
      </p:sp>
      <p:sp>
        <p:nvSpPr>
          <p:cNvPr id="3" name="Content Placeholder 2"/>
          <p:cNvSpPr>
            <a:spLocks noGrp="1"/>
          </p:cNvSpPr>
          <p:nvPr>
            <p:ph idx="1"/>
          </p:nvPr>
        </p:nvSpPr>
        <p:spPr>
          <a:xfrm>
            <a:off x="381000" y="1447800"/>
            <a:ext cx="8382000" cy="4114800"/>
          </a:xfrm>
        </p:spPr>
        <p:txBody>
          <a:bodyPr/>
          <a:lstStyle/>
          <a:p>
            <a:r>
              <a:rPr lang="en-US" sz="2800" dirty="0" smtClean="0"/>
              <a:t>We often need to account for uncertainty in our models but we only have data on sample mean and variance. </a:t>
            </a:r>
            <a:endParaRPr lang="en-US" sz="2800" dirty="0" smtClean="0"/>
          </a:p>
          <a:p>
            <a:endParaRPr lang="en-US" sz="2800" dirty="0" smtClean="0"/>
          </a:p>
          <a:p>
            <a:r>
              <a:rPr lang="en-US" sz="2800" dirty="0" smtClean="0"/>
              <a:t>How can we make predictions when the mean and variance are not the parameters of the distribution (i.e., the normal distribution</a:t>
            </a:r>
            <a:r>
              <a:rPr lang="en-US" sz="2800" dirty="0" smtClean="0"/>
              <a:t>)?</a:t>
            </a:r>
          </a:p>
          <a:p>
            <a:endParaRPr lang="en-US" sz="2800" dirty="0" smtClean="0"/>
          </a:p>
          <a:p>
            <a:r>
              <a:rPr lang="en-US" sz="2800" dirty="0" smtClean="0"/>
              <a:t>The MOM can give us initial estimates of distribution parameters by matching moments (shape parameters) with sample mean and variance. </a:t>
            </a:r>
            <a:endParaRPr lang="en-GB" sz="2800" dirty="0"/>
          </a:p>
        </p:txBody>
      </p:sp>
    </p:spTree>
    <p:extLst>
      <p:ext uri="{BB962C8B-B14F-4D97-AF65-F5344CB8AC3E}">
        <p14:creationId xmlns:p14="http://schemas.microsoft.com/office/powerpoint/2010/main" val="4261874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67365" y="1600200"/>
            <a:ext cx="4885635" cy="4876800"/>
          </a:xfrm>
          <a:prstGeom prst="rect">
            <a:avLst/>
          </a:prstGeom>
          <a:noFill/>
          <a:ln w="9525">
            <a:noFill/>
            <a:miter lim="800000"/>
            <a:headEnd/>
            <a:tailEnd/>
          </a:ln>
          <a:effectLst/>
        </p:spPr>
      </p:pic>
      <p:pic>
        <p:nvPicPr>
          <p:cNvPr id="161797" name="Picture 5"/>
          <p:cNvPicPr>
            <a:picLocks noChangeAspect="1" noChangeArrowheads="1"/>
          </p:cNvPicPr>
          <p:nvPr/>
        </p:nvPicPr>
        <p:blipFill>
          <a:blip r:embed="rId4" cstate="print"/>
          <a:srcRect/>
          <a:stretch>
            <a:fillRect/>
          </a:stretch>
        </p:blipFill>
        <p:spPr bwMode="auto">
          <a:xfrm>
            <a:off x="4105275" y="1219200"/>
            <a:ext cx="5267325" cy="5257800"/>
          </a:xfrm>
          <a:prstGeom prst="rect">
            <a:avLst/>
          </a:prstGeom>
          <a:noFill/>
          <a:ln w="9525">
            <a:noFill/>
            <a:miter lim="800000"/>
            <a:headEnd/>
            <a:tailEnd/>
          </a:ln>
          <a:effectLst/>
        </p:spPr>
      </p:pic>
      <p:sp>
        <p:nvSpPr>
          <p:cNvPr id="9" name="Title 1"/>
          <p:cNvSpPr>
            <a:spLocks noGrp="1"/>
          </p:cNvSpPr>
          <p:nvPr>
            <p:ph type="title"/>
          </p:nvPr>
        </p:nvSpPr>
        <p:spPr>
          <a:xfrm>
            <a:off x="914400" y="120650"/>
            <a:ext cx="6975475" cy="717550"/>
          </a:xfrm>
        </p:spPr>
        <p:txBody>
          <a:bodyPr/>
          <a:lstStyle/>
          <a:p>
            <a:r>
              <a:rPr lang="en-US" dirty="0" smtClean="0"/>
              <a:t>Haul &amp; capture data (ED)</a:t>
            </a:r>
            <a:endParaRPr lang="en-GB" dirty="0"/>
          </a:p>
        </p:txBody>
      </p:sp>
      <p:sp>
        <p:nvSpPr>
          <p:cNvPr id="10" name="TextBox 9"/>
          <p:cNvSpPr txBox="1"/>
          <p:nvPr/>
        </p:nvSpPr>
        <p:spPr>
          <a:xfrm>
            <a:off x="5638800" y="2819400"/>
            <a:ext cx="3158237" cy="707886"/>
          </a:xfrm>
          <a:prstGeom prst="rect">
            <a:avLst/>
          </a:prstGeom>
          <a:noFill/>
        </p:spPr>
        <p:txBody>
          <a:bodyPr wrap="none" rtlCol="0">
            <a:spAutoFit/>
          </a:bodyPr>
          <a:lstStyle/>
          <a:p>
            <a:r>
              <a:rPr lang="en-US" sz="2000" dirty="0" smtClean="0">
                <a:solidFill>
                  <a:schemeClr val="tx2"/>
                </a:solidFill>
                <a:latin typeface="Arial" pitchFamily="34" charset="0"/>
                <a:cs typeface="Arial" pitchFamily="34" charset="0"/>
              </a:rPr>
              <a:t>What distribution?</a:t>
            </a:r>
          </a:p>
          <a:p>
            <a:r>
              <a:rPr lang="en-US" sz="2000" dirty="0" smtClean="0">
                <a:solidFill>
                  <a:schemeClr val="tx2"/>
                </a:solidFill>
                <a:latin typeface="Arial" pitchFamily="34" charset="0"/>
                <a:cs typeface="Arial" pitchFamily="34" charset="0"/>
              </a:rPr>
              <a:t>What are the parameters?</a:t>
            </a:r>
            <a:endParaRPr lang="en-GB" sz="20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228582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6869" name="Rectangle 2"/>
          <p:cNvSpPr>
            <a:spLocks noGrp="1" noChangeArrowheads="1"/>
          </p:cNvSpPr>
          <p:nvPr>
            <p:ph type="title"/>
          </p:nvPr>
        </p:nvSpPr>
        <p:spPr>
          <a:xfrm>
            <a:off x="914400" y="120650"/>
            <a:ext cx="6975475" cy="717550"/>
          </a:xfrm>
        </p:spPr>
        <p:txBody>
          <a:bodyPr/>
          <a:lstStyle/>
          <a:p>
            <a:pPr eaLnBrk="1" hangingPunct="1"/>
            <a:r>
              <a:rPr lang="en-US" smtClean="0"/>
              <a:t>MOM: Negative binomial</a:t>
            </a:r>
          </a:p>
        </p:txBody>
      </p:sp>
      <p:graphicFrame>
        <p:nvGraphicFramePr>
          <p:cNvPr id="36866" name="Object 4"/>
          <p:cNvGraphicFramePr>
            <a:graphicFrameLocks noChangeAspect="1"/>
          </p:cNvGraphicFramePr>
          <p:nvPr>
            <p:extLst>
              <p:ext uri="{D42A27DB-BD31-4B8C-83A1-F6EECF244321}">
                <p14:modId xmlns:p14="http://schemas.microsoft.com/office/powerpoint/2010/main" val="995690892"/>
              </p:ext>
            </p:extLst>
          </p:nvPr>
        </p:nvGraphicFramePr>
        <p:xfrm>
          <a:off x="1125538" y="1885950"/>
          <a:ext cx="2420937" cy="1014413"/>
        </p:xfrm>
        <a:graphic>
          <a:graphicData uri="http://schemas.openxmlformats.org/presentationml/2006/ole">
            <mc:AlternateContent xmlns:mc="http://schemas.openxmlformats.org/markup-compatibility/2006">
              <mc:Choice xmlns:v="urn:schemas-microsoft-com:vml" Requires="v">
                <p:oleObj spid="_x0000_s162820" name="Equation" r:id="rId4" imgW="1333440" imgH="558720" progId="Equation.3">
                  <p:embed/>
                </p:oleObj>
              </mc:Choice>
              <mc:Fallback>
                <p:oleObj name="Equation" r:id="rId4" imgW="1333440" imgH="558720" progId="Equation.3">
                  <p:embed/>
                  <p:pic>
                    <p:nvPicPr>
                      <p:cNvPr id="0" name=""/>
                      <p:cNvPicPr>
                        <a:picLocks noChangeAspect="1" noChangeArrowheads="1"/>
                      </p:cNvPicPr>
                      <p:nvPr/>
                    </p:nvPicPr>
                    <p:blipFill>
                      <a:blip r:embed="rId5"/>
                      <a:srcRect/>
                      <a:stretch>
                        <a:fillRect/>
                      </a:stretch>
                    </p:blipFill>
                    <p:spPr bwMode="auto">
                      <a:xfrm>
                        <a:off x="1125538" y="1885950"/>
                        <a:ext cx="2420937"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5"/>
          <p:cNvGraphicFramePr>
            <a:graphicFrameLocks noChangeAspect="1"/>
          </p:cNvGraphicFramePr>
          <p:nvPr>
            <p:extLst>
              <p:ext uri="{D42A27DB-BD31-4B8C-83A1-F6EECF244321}">
                <p14:modId xmlns:p14="http://schemas.microsoft.com/office/powerpoint/2010/main" val="3212712723"/>
              </p:ext>
            </p:extLst>
          </p:nvPr>
        </p:nvGraphicFramePr>
        <p:xfrm>
          <a:off x="1158875" y="3059113"/>
          <a:ext cx="4260850" cy="755650"/>
        </p:xfrm>
        <a:graphic>
          <a:graphicData uri="http://schemas.openxmlformats.org/presentationml/2006/ole">
            <mc:AlternateContent xmlns:mc="http://schemas.openxmlformats.org/markup-compatibility/2006">
              <mc:Choice xmlns:v="urn:schemas-microsoft-com:vml" Requires="v">
                <p:oleObj spid="_x0000_s162821" name="Equation" r:id="rId6" imgW="2361960" imgH="419040" progId="Equation.3">
                  <p:embed/>
                </p:oleObj>
              </mc:Choice>
              <mc:Fallback>
                <p:oleObj name="Equation" r:id="rId6" imgW="2361960" imgH="419040" progId="Equation.3">
                  <p:embed/>
                  <p:pic>
                    <p:nvPicPr>
                      <p:cNvPr id="0" name=""/>
                      <p:cNvPicPr>
                        <a:picLocks noChangeAspect="1" noChangeArrowheads="1"/>
                      </p:cNvPicPr>
                      <p:nvPr/>
                    </p:nvPicPr>
                    <p:blipFill>
                      <a:blip r:embed="rId7"/>
                      <a:srcRect/>
                      <a:stretch>
                        <a:fillRect/>
                      </a:stretch>
                    </p:blipFill>
                    <p:spPr bwMode="auto">
                      <a:xfrm>
                        <a:off x="1158875" y="3059113"/>
                        <a:ext cx="42608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685800" y="1371600"/>
            <a:ext cx="1066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38200" y="2743200"/>
            <a:ext cx="1066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7" idx="3"/>
          </p:cNvCxnSpPr>
          <p:nvPr/>
        </p:nvCxnSpPr>
        <p:spPr>
          <a:xfrm flipH="1">
            <a:off x="381000" y="2412252"/>
            <a:ext cx="461029" cy="23883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371600" y="3810000"/>
            <a:ext cx="1"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5105400"/>
            <a:ext cx="5553059" cy="523220"/>
          </a:xfrm>
          <a:prstGeom prst="rect">
            <a:avLst/>
          </a:prstGeom>
          <a:noFill/>
        </p:spPr>
        <p:txBody>
          <a:bodyPr wrap="none" rtlCol="0">
            <a:spAutoFit/>
          </a:bodyPr>
          <a:lstStyle/>
          <a:p>
            <a:r>
              <a:rPr lang="en-US" sz="2800" dirty="0" smtClean="0">
                <a:latin typeface="Arial" pitchFamily="34" charset="0"/>
                <a:cs typeface="Arial" pitchFamily="34" charset="0"/>
              </a:rPr>
              <a:t>We can get these from the data…</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2155023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25" y="120650"/>
            <a:ext cx="6975475" cy="717550"/>
          </a:xfrm>
        </p:spPr>
        <p:txBody>
          <a:bodyPr/>
          <a:lstStyle/>
          <a:p>
            <a:r>
              <a:rPr lang="en-US" dirty="0" smtClean="0"/>
              <a:t>MOM Gamma</a:t>
            </a:r>
            <a:endParaRPr lang="en-GB" dirty="0"/>
          </a:p>
        </p:txBody>
      </p:sp>
      <p:pic>
        <p:nvPicPr>
          <p:cNvPr id="271362" name="Picture 2"/>
          <p:cNvPicPr>
            <a:picLocks noChangeAspect="1" noChangeArrowheads="1"/>
          </p:cNvPicPr>
          <p:nvPr/>
        </p:nvPicPr>
        <p:blipFill>
          <a:blip r:embed="rId2" cstate="print"/>
          <a:srcRect/>
          <a:stretch>
            <a:fillRect/>
          </a:stretch>
        </p:blipFill>
        <p:spPr bwMode="auto">
          <a:xfrm>
            <a:off x="2209800" y="1981200"/>
            <a:ext cx="3333549" cy="1240269"/>
          </a:xfrm>
          <a:prstGeom prst="rect">
            <a:avLst/>
          </a:prstGeom>
          <a:noFill/>
          <a:ln w="9525">
            <a:noFill/>
            <a:miter lim="800000"/>
            <a:headEnd/>
            <a:tailEnd/>
          </a:ln>
        </p:spPr>
      </p:pic>
      <p:sp>
        <p:nvSpPr>
          <p:cNvPr id="5" name="TextBox 4"/>
          <p:cNvSpPr txBox="1"/>
          <p:nvPr/>
        </p:nvSpPr>
        <p:spPr>
          <a:xfrm>
            <a:off x="381000" y="1443335"/>
            <a:ext cx="7944804" cy="461665"/>
          </a:xfrm>
          <a:prstGeom prst="rect">
            <a:avLst/>
          </a:prstGeom>
          <a:noFill/>
        </p:spPr>
        <p:txBody>
          <a:bodyPr wrap="none" rtlCol="0">
            <a:spAutoFit/>
          </a:bodyPr>
          <a:lstStyle/>
          <a:p>
            <a:r>
              <a:rPr lang="en-US" sz="2400" dirty="0" smtClean="0">
                <a:latin typeface="Arial" pitchFamily="34" charset="0"/>
                <a:cs typeface="Arial" pitchFamily="34" charset="0"/>
              </a:rPr>
              <a:t>Model biomass production (</a:t>
            </a:r>
            <a:r>
              <a:rPr lang="el-GR" sz="2400" dirty="0" smtClean="0">
                <a:latin typeface="Calibri"/>
                <a:cs typeface="Calibri"/>
              </a:rPr>
              <a:t>μ</a:t>
            </a:r>
            <a:r>
              <a:rPr lang="en-US" sz="2400" dirty="0" smtClean="0">
                <a:latin typeface="Arial" pitchFamily="34" charset="0"/>
                <a:cs typeface="Arial" pitchFamily="34" charset="0"/>
              </a:rPr>
              <a:t>) as a function of rainfall (x).</a:t>
            </a:r>
            <a:endParaRPr lang="en-GB" sz="2400" dirty="0">
              <a:latin typeface="Arial" pitchFamily="34" charset="0"/>
              <a:cs typeface="Arial" pitchFamily="34" charset="0"/>
            </a:endParaRPr>
          </a:p>
        </p:txBody>
      </p:sp>
      <p:sp>
        <p:nvSpPr>
          <p:cNvPr id="6" name="Rectangle 5"/>
          <p:cNvSpPr/>
          <p:nvPr/>
        </p:nvSpPr>
        <p:spPr>
          <a:xfrm>
            <a:off x="304800" y="3200400"/>
            <a:ext cx="8382000" cy="3416320"/>
          </a:xfrm>
          <a:prstGeom prst="rect">
            <a:avLst/>
          </a:prstGeom>
        </p:spPr>
        <p:txBody>
          <a:bodyPr wrap="square">
            <a:spAutoFit/>
          </a:bodyPr>
          <a:lstStyle/>
          <a:p>
            <a:r>
              <a:rPr lang="en-US" sz="2400" dirty="0" smtClean="0">
                <a:latin typeface="Arial" pitchFamily="34" charset="0"/>
                <a:cs typeface="Arial" pitchFamily="34" charset="0"/>
              </a:rPr>
              <a:t>Production cannot be negative, so you need a distribution for data that are continuous and strictly positive. Moreover, a plot of the data shows that the spread of the residuals increases with increasing production, casting doubt on the assumption that variance is constant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How do you represent uncertainty in production?</a:t>
            </a:r>
          </a:p>
          <a:p>
            <a:endParaRPr lang="en-US" sz="2400" dirty="0">
              <a:latin typeface="Arial" pitchFamily="34" charset="0"/>
              <a:cs typeface="Arial" pitchFamily="34" charset="0"/>
            </a:endParaRPr>
          </a:p>
          <a:p>
            <a:r>
              <a:rPr lang="en-US" sz="2400" dirty="0" smtClean="0">
                <a:latin typeface="Arial" pitchFamily="34" charset="0"/>
                <a:cs typeface="Arial" pitchFamily="34" charset="0"/>
              </a:rPr>
              <a:t>Why is normal not appropriate?</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353035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3050"/>
            <a:ext cx="7051675" cy="717550"/>
          </a:xfrm>
        </p:spPr>
        <p:txBody>
          <a:bodyPr/>
          <a:lstStyle/>
          <a:p>
            <a:r>
              <a:rPr lang="en-US" dirty="0" smtClean="0"/>
              <a:t>MOM: Gamma</a:t>
            </a:r>
            <a:endParaRPr lang="en-GB" dirty="0"/>
          </a:p>
        </p:txBody>
      </p:sp>
      <p:sp>
        <p:nvSpPr>
          <p:cNvPr id="3" name="Content Placeholder 2"/>
          <p:cNvSpPr>
            <a:spLocks noGrp="1"/>
          </p:cNvSpPr>
          <p:nvPr>
            <p:ph idx="1"/>
          </p:nvPr>
        </p:nvSpPr>
        <p:spPr>
          <a:xfrm>
            <a:off x="457200" y="1524000"/>
            <a:ext cx="7721600" cy="4114800"/>
          </a:xfrm>
        </p:spPr>
        <p:txBody>
          <a:bodyPr/>
          <a:lstStyle/>
          <a:p>
            <a:r>
              <a:rPr lang="en-US" sz="2400" dirty="0" smtClean="0"/>
              <a:t>Match moments (mean and variance) to parameters of gamma distribution, scale (</a:t>
            </a:r>
            <a:r>
              <a:rPr lang="el-GR" sz="2400" dirty="0" smtClean="0">
                <a:latin typeface="Calibri"/>
                <a:cs typeface="Calibri"/>
              </a:rPr>
              <a:t>α</a:t>
            </a:r>
            <a:r>
              <a:rPr lang="en-US" sz="2400" dirty="0" smtClean="0">
                <a:latin typeface="Calibri"/>
                <a:cs typeface="Calibri"/>
              </a:rPr>
              <a:t>) </a:t>
            </a:r>
            <a:r>
              <a:rPr lang="en-US" sz="2400" dirty="0" smtClean="0"/>
              <a:t>and rate (</a:t>
            </a:r>
            <a:r>
              <a:rPr lang="el-GR" sz="2400" dirty="0" smtClean="0">
                <a:latin typeface="Calibri"/>
                <a:cs typeface="Calibri"/>
              </a:rPr>
              <a:t>β</a:t>
            </a:r>
            <a:r>
              <a:rPr lang="en-US" sz="2400" dirty="0" smtClean="0"/>
              <a:t>). </a:t>
            </a:r>
            <a:endParaRPr lang="en-GB" sz="2400" dirty="0"/>
          </a:p>
        </p:txBody>
      </p:sp>
      <p:pic>
        <p:nvPicPr>
          <p:cNvPr id="272386" name="Picture 2"/>
          <p:cNvPicPr>
            <a:picLocks noChangeAspect="1" noChangeArrowheads="1"/>
          </p:cNvPicPr>
          <p:nvPr/>
        </p:nvPicPr>
        <p:blipFill>
          <a:blip r:embed="rId2" cstate="print"/>
          <a:srcRect/>
          <a:stretch>
            <a:fillRect/>
          </a:stretch>
        </p:blipFill>
        <p:spPr bwMode="auto">
          <a:xfrm>
            <a:off x="762000" y="2438400"/>
            <a:ext cx="2667000" cy="3845105"/>
          </a:xfrm>
          <a:prstGeom prst="rect">
            <a:avLst/>
          </a:prstGeom>
          <a:noFill/>
          <a:ln w="9525">
            <a:noFill/>
            <a:miter lim="800000"/>
            <a:headEnd/>
            <a:tailEnd/>
          </a:ln>
        </p:spPr>
      </p:pic>
    </p:spTree>
    <p:extLst>
      <p:ext uri="{BB962C8B-B14F-4D97-AF65-F5344CB8AC3E}">
        <p14:creationId xmlns:p14="http://schemas.microsoft.com/office/powerpoint/2010/main" val="310119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6563" name="Rectangle 2"/>
          <p:cNvSpPr>
            <a:spLocks noGrp="1" noChangeArrowheads="1"/>
          </p:cNvSpPr>
          <p:nvPr>
            <p:ph type="title"/>
          </p:nvPr>
        </p:nvSpPr>
        <p:spPr/>
        <p:txBody>
          <a:bodyPr/>
          <a:lstStyle/>
          <a:p>
            <a:pPr eaLnBrk="1" hangingPunct="1"/>
            <a:r>
              <a:rPr lang="en-US" smtClean="0"/>
              <a:t>Mixture models</a:t>
            </a:r>
          </a:p>
        </p:txBody>
      </p:sp>
      <p:sp>
        <p:nvSpPr>
          <p:cNvPr id="66564" name="Rectangle 3"/>
          <p:cNvSpPr>
            <a:spLocks noGrp="1" noChangeArrowheads="1"/>
          </p:cNvSpPr>
          <p:nvPr>
            <p:ph type="body" idx="1"/>
          </p:nvPr>
        </p:nvSpPr>
        <p:spPr/>
        <p:txBody>
          <a:bodyPr/>
          <a:lstStyle/>
          <a:p>
            <a:pPr eaLnBrk="1" hangingPunct="1"/>
            <a:r>
              <a:rPr lang="en-US" smtClean="0"/>
              <a:t>What do you do when your data don’t fit any known distribution?</a:t>
            </a:r>
          </a:p>
          <a:p>
            <a:pPr lvl="1" eaLnBrk="1" hangingPunct="1"/>
            <a:r>
              <a:rPr lang="en-US" smtClean="0"/>
              <a:t>Add covariates</a:t>
            </a:r>
          </a:p>
          <a:p>
            <a:pPr lvl="1" eaLnBrk="1" hangingPunct="1"/>
            <a:r>
              <a:rPr lang="en-US" smtClean="0"/>
              <a:t>Mixture models</a:t>
            </a:r>
          </a:p>
          <a:p>
            <a:pPr lvl="2" eaLnBrk="1" hangingPunct="1"/>
            <a:r>
              <a:rPr lang="en-US" smtClean="0"/>
              <a:t>Discrete</a:t>
            </a:r>
          </a:p>
          <a:p>
            <a:pPr lvl="2" eaLnBrk="1" hangingPunct="1"/>
            <a:r>
              <a:rPr lang="en-US" smtClean="0"/>
              <a:t>Continuous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0650"/>
            <a:ext cx="6975475" cy="717550"/>
          </a:xfrm>
        </p:spPr>
        <p:txBody>
          <a:bodyPr/>
          <a:lstStyle/>
          <a:p>
            <a:r>
              <a:rPr lang="en-US" dirty="0" smtClean="0"/>
              <a:t>Zero-inflated models</a:t>
            </a:r>
            <a:endParaRPr lang="en-GB" dirty="0"/>
          </a:p>
        </p:txBody>
      </p:sp>
      <p:sp>
        <p:nvSpPr>
          <p:cNvPr id="3" name="Content Placeholder 2"/>
          <p:cNvSpPr>
            <a:spLocks noGrp="1"/>
          </p:cNvSpPr>
          <p:nvPr>
            <p:ph idx="1"/>
          </p:nvPr>
        </p:nvSpPr>
        <p:spPr>
          <a:xfrm>
            <a:off x="304800" y="1600200"/>
            <a:ext cx="8305800" cy="4114800"/>
          </a:xfrm>
        </p:spPr>
        <p:txBody>
          <a:bodyPr/>
          <a:lstStyle/>
          <a:p>
            <a:r>
              <a:rPr lang="en-US" sz="2600" dirty="0" smtClean="0">
                <a:solidFill>
                  <a:schemeClr val="tx1"/>
                </a:solidFill>
                <a:latin typeface="+mn-lt"/>
                <a:ea typeface="+mn-ea"/>
                <a:cs typeface="+mn-cs"/>
              </a:rPr>
              <a:t>Zero-inflated models are a common type of finite mixture </a:t>
            </a:r>
            <a:r>
              <a:rPr lang="en-US" sz="2600" dirty="0" smtClean="0">
                <a:solidFill>
                  <a:schemeClr val="tx1"/>
                </a:solidFill>
                <a:latin typeface="+mn-lt"/>
                <a:ea typeface="+mn-ea"/>
                <a:cs typeface="+mn-cs"/>
              </a:rPr>
              <a:t>models.</a:t>
            </a:r>
            <a:endParaRPr lang="en-GB" sz="2600" dirty="0" smtClean="0">
              <a:solidFill>
                <a:schemeClr val="tx1"/>
              </a:solidFill>
              <a:latin typeface="+mn-lt"/>
              <a:ea typeface="+mn-ea"/>
              <a:cs typeface="+mn-cs"/>
            </a:endParaRPr>
          </a:p>
          <a:p>
            <a:endParaRPr lang="en-GB" sz="2600" dirty="0" smtClean="0">
              <a:solidFill>
                <a:schemeClr val="tx1"/>
              </a:solidFill>
              <a:latin typeface="+mn-lt"/>
              <a:ea typeface="+mn-ea"/>
              <a:cs typeface="+mn-cs"/>
            </a:endParaRPr>
          </a:p>
          <a:p>
            <a:r>
              <a:rPr lang="en-GB" sz="2600" dirty="0" smtClean="0">
                <a:solidFill>
                  <a:schemeClr val="tx1"/>
                </a:solidFill>
                <a:latin typeface="+mn-lt"/>
                <a:ea typeface="+mn-ea"/>
                <a:cs typeface="+mn-cs"/>
              </a:rPr>
              <a:t>Combine a standard discrete probability distribution (e.g. binomial, Poisson, or negative </a:t>
            </a:r>
            <a:r>
              <a:rPr lang="en-US" sz="2600" dirty="0" smtClean="0">
                <a:solidFill>
                  <a:schemeClr val="tx1"/>
                </a:solidFill>
                <a:latin typeface="+mn-lt"/>
                <a:ea typeface="+mn-ea"/>
                <a:cs typeface="+mn-cs"/>
              </a:rPr>
              <a:t>binomial), which typically include some probability of sampling zero counts even when some individuals are present with some additional process that can also lead to a zero count (e.g. complete absence of the species </a:t>
            </a:r>
            <a:r>
              <a:rPr lang="en-GB" sz="2600" dirty="0" smtClean="0">
                <a:solidFill>
                  <a:schemeClr val="tx1"/>
                </a:solidFill>
                <a:latin typeface="+mn-lt"/>
                <a:ea typeface="+mn-ea"/>
                <a:cs typeface="+mn-cs"/>
              </a:rPr>
              <a:t>or trap failure).</a:t>
            </a:r>
          </a:p>
          <a:p>
            <a:endParaRPr lang="en-US" sz="2600" dirty="0" smtClean="0"/>
          </a:p>
          <a:p>
            <a:r>
              <a:rPr lang="en-US" sz="2600" dirty="0" smtClean="0"/>
              <a:t>Extremely useful in ecology.</a:t>
            </a:r>
            <a:endParaRPr lang="en-GB" sz="2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3798" name="Rectangle 2"/>
          <p:cNvSpPr>
            <a:spLocks noGrp="1" noChangeArrowheads="1"/>
          </p:cNvSpPr>
          <p:nvPr>
            <p:ph type="title"/>
          </p:nvPr>
        </p:nvSpPr>
        <p:spPr/>
        <p:txBody>
          <a:bodyPr/>
          <a:lstStyle/>
          <a:p>
            <a:pPr eaLnBrk="1" hangingPunct="1"/>
            <a:r>
              <a:rPr lang="en-US" sz="2800" smtClean="0"/>
              <a:t>An example: Seed predation</a:t>
            </a:r>
          </a:p>
        </p:txBody>
      </p:sp>
      <p:graphicFrame>
        <p:nvGraphicFramePr>
          <p:cNvPr id="33795" name="Object 118"/>
          <p:cNvGraphicFramePr>
            <a:graphicFrameLocks noGrp="1" noChangeAspect="1"/>
          </p:cNvGraphicFramePr>
          <p:nvPr>
            <p:ph sz="quarter" idx="2"/>
          </p:nvPr>
        </p:nvGraphicFramePr>
        <p:xfrm>
          <a:off x="3276600" y="1524000"/>
          <a:ext cx="3073400" cy="430213"/>
        </p:xfrm>
        <a:graphic>
          <a:graphicData uri="http://schemas.openxmlformats.org/presentationml/2006/ole">
            <mc:AlternateContent xmlns:mc="http://schemas.openxmlformats.org/markup-compatibility/2006">
              <mc:Choice xmlns:v="urn:schemas-microsoft-com:vml" Requires="v">
                <p:oleObj spid="_x0000_s33839" name="Equation" r:id="rId4" imgW="1269720" imgH="177480" progId="Equation.3">
                  <p:embed/>
                </p:oleObj>
              </mc:Choice>
              <mc:Fallback>
                <p:oleObj name="Equation" r:id="rId4" imgW="1269720" imgH="177480" progId="Equation.3">
                  <p:embed/>
                  <p:pic>
                    <p:nvPicPr>
                      <p:cNvPr id="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524000"/>
                        <a:ext cx="30734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3799" name="Group 132"/>
          <p:cNvGrpSpPr>
            <a:grpSpLocks/>
          </p:cNvGrpSpPr>
          <p:nvPr/>
        </p:nvGrpSpPr>
        <p:grpSpPr bwMode="auto">
          <a:xfrm>
            <a:off x="838200" y="2057400"/>
            <a:ext cx="1066800" cy="3886200"/>
            <a:chOff x="528" y="1104"/>
            <a:chExt cx="672" cy="2448"/>
          </a:xfrm>
        </p:grpSpPr>
        <p:sp>
          <p:nvSpPr>
            <p:cNvPr id="33822" name="Rectangle 105"/>
            <p:cNvSpPr>
              <a:spLocks noChangeArrowheads="1"/>
            </p:cNvSpPr>
            <p:nvPr/>
          </p:nvSpPr>
          <p:spPr bwMode="auto">
            <a:xfrm>
              <a:off x="528" y="1104"/>
              <a:ext cx="672" cy="624"/>
            </a:xfrm>
            <a:prstGeom prst="rect">
              <a:avLst/>
            </a:prstGeom>
            <a:noFill/>
            <a:ln w="9525">
              <a:solidFill>
                <a:schemeClr val="tx1"/>
              </a:solidFill>
              <a:miter lim="800000"/>
              <a:headEnd/>
              <a:tailEnd/>
            </a:ln>
          </p:spPr>
          <p:txBody>
            <a:bodyPr wrap="none" anchor="ctr"/>
            <a:lstStyle/>
            <a:p>
              <a:endParaRPr lang="en-US"/>
            </a:p>
          </p:txBody>
        </p:sp>
        <p:sp>
          <p:nvSpPr>
            <p:cNvPr id="33823" name="Rectangle 106"/>
            <p:cNvSpPr>
              <a:spLocks noChangeArrowheads="1"/>
            </p:cNvSpPr>
            <p:nvPr/>
          </p:nvSpPr>
          <p:spPr bwMode="auto">
            <a:xfrm>
              <a:off x="528" y="2928"/>
              <a:ext cx="672" cy="624"/>
            </a:xfrm>
            <a:prstGeom prst="rect">
              <a:avLst/>
            </a:prstGeom>
            <a:noFill/>
            <a:ln w="9525">
              <a:solidFill>
                <a:schemeClr val="tx1"/>
              </a:solidFill>
              <a:miter lim="800000"/>
              <a:headEnd/>
              <a:tailEnd/>
            </a:ln>
          </p:spPr>
          <p:txBody>
            <a:bodyPr wrap="none" anchor="ctr"/>
            <a:lstStyle/>
            <a:p>
              <a:endParaRPr lang="en-US"/>
            </a:p>
          </p:txBody>
        </p:sp>
        <p:sp>
          <p:nvSpPr>
            <p:cNvPr id="33824" name="Rectangle 107"/>
            <p:cNvSpPr>
              <a:spLocks noChangeArrowheads="1"/>
            </p:cNvSpPr>
            <p:nvPr/>
          </p:nvSpPr>
          <p:spPr bwMode="auto">
            <a:xfrm>
              <a:off x="528" y="1968"/>
              <a:ext cx="672" cy="624"/>
            </a:xfrm>
            <a:prstGeom prst="rect">
              <a:avLst/>
            </a:prstGeom>
            <a:noFill/>
            <a:ln w="9525">
              <a:solidFill>
                <a:schemeClr val="tx1"/>
              </a:solidFill>
              <a:miter lim="800000"/>
              <a:headEnd/>
              <a:tailEnd/>
            </a:ln>
          </p:spPr>
          <p:txBody>
            <a:bodyPr wrap="none" anchor="ctr"/>
            <a:lstStyle/>
            <a:p>
              <a:endParaRPr lang="en-US"/>
            </a:p>
          </p:txBody>
        </p:sp>
        <p:sp>
          <p:nvSpPr>
            <p:cNvPr id="33825" name="Oval 108"/>
            <p:cNvSpPr>
              <a:spLocks noChangeArrowheads="1"/>
            </p:cNvSpPr>
            <p:nvPr/>
          </p:nvSpPr>
          <p:spPr bwMode="auto">
            <a:xfrm>
              <a:off x="720" y="1344"/>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26" name="Oval 109"/>
            <p:cNvSpPr>
              <a:spLocks noChangeArrowheads="1"/>
            </p:cNvSpPr>
            <p:nvPr/>
          </p:nvSpPr>
          <p:spPr bwMode="auto">
            <a:xfrm>
              <a:off x="960" y="1248"/>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27" name="Oval 110"/>
            <p:cNvSpPr>
              <a:spLocks noChangeArrowheads="1"/>
            </p:cNvSpPr>
            <p:nvPr/>
          </p:nvSpPr>
          <p:spPr bwMode="auto">
            <a:xfrm>
              <a:off x="960" y="1536"/>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28" name="Oval 111"/>
            <p:cNvSpPr>
              <a:spLocks noChangeArrowheads="1"/>
            </p:cNvSpPr>
            <p:nvPr/>
          </p:nvSpPr>
          <p:spPr bwMode="auto">
            <a:xfrm>
              <a:off x="768" y="2112"/>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29" name="Oval 112"/>
            <p:cNvSpPr>
              <a:spLocks noChangeArrowheads="1"/>
            </p:cNvSpPr>
            <p:nvPr/>
          </p:nvSpPr>
          <p:spPr bwMode="auto">
            <a:xfrm>
              <a:off x="912" y="2352"/>
              <a:ext cx="48" cy="96"/>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30" name="Oval 113"/>
            <p:cNvSpPr>
              <a:spLocks noChangeArrowheads="1"/>
            </p:cNvSpPr>
            <p:nvPr/>
          </p:nvSpPr>
          <p:spPr bwMode="auto">
            <a:xfrm>
              <a:off x="1008" y="3120"/>
              <a:ext cx="48" cy="96"/>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grpSp>
      <p:sp>
        <p:nvSpPr>
          <p:cNvPr id="33800" name="Text Box 117"/>
          <p:cNvSpPr txBox="1">
            <a:spLocks noChangeArrowheads="1"/>
          </p:cNvSpPr>
          <p:nvPr/>
        </p:nvSpPr>
        <p:spPr bwMode="auto">
          <a:xfrm>
            <a:off x="0" y="1219200"/>
            <a:ext cx="3565400" cy="369332"/>
          </a:xfrm>
          <a:prstGeom prst="rect">
            <a:avLst/>
          </a:prstGeom>
          <a:noFill/>
          <a:ln w="9525">
            <a:noFill/>
            <a:miter lim="800000"/>
            <a:headEnd/>
            <a:tailEnd/>
          </a:ln>
        </p:spPr>
        <p:txBody>
          <a:bodyPr wrap="none">
            <a:spAutoFit/>
          </a:bodyPr>
          <a:lstStyle/>
          <a:p>
            <a:r>
              <a:rPr lang="en-US" sz="1800" i="1" dirty="0">
                <a:latin typeface="Times New Roman" pitchFamily="18" charset="0"/>
              </a:rPr>
              <a:t>y =no seeds </a:t>
            </a:r>
            <a:r>
              <a:rPr lang="en-US" sz="1800" i="1" dirty="0" smtClean="0">
                <a:latin typeface="Times New Roman" pitchFamily="18" charset="0"/>
              </a:rPr>
              <a:t>taken out of N available</a:t>
            </a:r>
            <a:endParaRPr lang="en-US" sz="1800" i="1" dirty="0">
              <a:latin typeface="Times New Roman" pitchFamily="18" charset="0"/>
            </a:endParaRPr>
          </a:p>
        </p:txBody>
      </p:sp>
      <p:sp>
        <p:nvSpPr>
          <p:cNvPr id="33803" name="Text Box 124"/>
          <p:cNvSpPr txBox="1">
            <a:spLocks noChangeArrowheads="1"/>
          </p:cNvSpPr>
          <p:nvPr/>
        </p:nvSpPr>
        <p:spPr bwMode="auto">
          <a:xfrm>
            <a:off x="2590800" y="2209800"/>
            <a:ext cx="5867400" cy="641350"/>
          </a:xfrm>
          <a:prstGeom prst="rect">
            <a:avLst/>
          </a:prstGeom>
          <a:noFill/>
          <a:ln w="9525">
            <a:noFill/>
            <a:miter lim="800000"/>
            <a:headEnd/>
            <a:tailEnd/>
          </a:ln>
        </p:spPr>
        <p:txBody>
          <a:bodyPr>
            <a:spAutoFit/>
          </a:bodyPr>
          <a:lstStyle/>
          <a:p>
            <a:r>
              <a:rPr lang="en-US" sz="1800" dirty="0">
                <a:latin typeface="Times New Roman" pitchFamily="18" charset="0"/>
              </a:rPr>
              <a:t>Assume each seed has equal probability </a:t>
            </a:r>
            <a:r>
              <a:rPr lang="en-US" sz="1800" i="1" dirty="0">
                <a:latin typeface="Times New Roman" pitchFamily="18" charset="0"/>
              </a:rPr>
              <a:t>(p)</a:t>
            </a:r>
            <a:r>
              <a:rPr lang="en-US" sz="1800" dirty="0">
                <a:latin typeface="Times New Roman" pitchFamily="18" charset="0"/>
              </a:rPr>
              <a:t> of </a:t>
            </a:r>
            <a:r>
              <a:rPr lang="en-US" sz="1800" dirty="0" smtClean="0">
                <a:latin typeface="Times New Roman" pitchFamily="18" charset="0"/>
              </a:rPr>
              <a:t>being  </a:t>
            </a:r>
            <a:r>
              <a:rPr lang="en-US" sz="1800" dirty="0">
                <a:latin typeface="Times New Roman" pitchFamily="18" charset="0"/>
              </a:rPr>
              <a:t>taken. Then:</a:t>
            </a:r>
          </a:p>
        </p:txBody>
      </p:sp>
      <p:graphicFrame>
        <p:nvGraphicFramePr>
          <p:cNvPr id="33796" name="Object 125"/>
          <p:cNvGraphicFramePr>
            <a:graphicFrameLocks noGrp="1" noChangeAspect="1"/>
          </p:cNvGraphicFramePr>
          <p:nvPr>
            <p:ph sz="quarter" idx="3"/>
          </p:nvPr>
        </p:nvGraphicFramePr>
        <p:xfrm>
          <a:off x="2819400" y="3048000"/>
          <a:ext cx="5953360" cy="2209800"/>
        </p:xfrm>
        <a:graphic>
          <a:graphicData uri="http://schemas.openxmlformats.org/presentationml/2006/ole">
            <mc:AlternateContent xmlns:mc="http://schemas.openxmlformats.org/markup-compatibility/2006">
              <mc:Choice xmlns:v="urn:schemas-microsoft-com:vml" Requires="v">
                <p:oleObj spid="_x0000_s33840" name="Equation" r:id="rId6" imgW="3403440" imgH="1358640" progId="Equation.3">
                  <p:embed/>
                </p:oleObj>
              </mc:Choice>
              <mc:Fallback>
                <p:oleObj name="Equation" r:id="rId6" imgW="3403440" imgH="1358640" progId="Equation.3">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0"/>
                        <a:ext cx="595336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4" name="Oval 128"/>
          <p:cNvSpPr>
            <a:spLocks noChangeArrowheads="1"/>
          </p:cNvSpPr>
          <p:nvPr/>
        </p:nvSpPr>
        <p:spPr bwMode="auto">
          <a:xfrm>
            <a:off x="4495800" y="4343400"/>
            <a:ext cx="1371600" cy="990600"/>
          </a:xfrm>
          <a:prstGeom prst="ellipse">
            <a:avLst/>
          </a:prstGeom>
          <a:noFill/>
          <a:ln w="25400">
            <a:solidFill>
              <a:srgbClr val="FF0000"/>
            </a:solidFill>
            <a:round/>
            <a:headEnd/>
            <a:tailEnd/>
          </a:ln>
        </p:spPr>
        <p:txBody>
          <a:bodyPr wrap="none" anchor="ctr"/>
          <a:lstStyle/>
          <a:p>
            <a:endParaRPr lang="en-US"/>
          </a:p>
        </p:txBody>
      </p:sp>
      <p:sp>
        <p:nvSpPr>
          <p:cNvPr id="33805" name="Line 130"/>
          <p:cNvSpPr>
            <a:spLocks noChangeShapeType="1"/>
          </p:cNvSpPr>
          <p:nvPr/>
        </p:nvSpPr>
        <p:spPr bwMode="auto">
          <a:xfrm>
            <a:off x="5334000" y="5410200"/>
            <a:ext cx="533400" cy="304800"/>
          </a:xfrm>
          <a:prstGeom prst="line">
            <a:avLst/>
          </a:prstGeom>
          <a:noFill/>
          <a:ln w="25400">
            <a:solidFill>
              <a:srgbClr val="FF0000"/>
            </a:solidFill>
            <a:round/>
            <a:headEnd/>
            <a:tailEnd type="triangle" w="med" len="med"/>
          </a:ln>
        </p:spPr>
        <p:txBody>
          <a:bodyPr/>
          <a:lstStyle/>
          <a:p>
            <a:endParaRPr lang="en-GB"/>
          </a:p>
        </p:txBody>
      </p:sp>
      <p:sp>
        <p:nvSpPr>
          <p:cNvPr id="33806" name="Text Box 131"/>
          <p:cNvSpPr txBox="1">
            <a:spLocks noChangeArrowheads="1"/>
          </p:cNvSpPr>
          <p:nvPr/>
        </p:nvSpPr>
        <p:spPr bwMode="auto">
          <a:xfrm>
            <a:off x="5029200" y="5943600"/>
            <a:ext cx="2324100" cy="366712"/>
          </a:xfrm>
          <a:prstGeom prst="rect">
            <a:avLst/>
          </a:prstGeom>
          <a:noFill/>
          <a:ln w="9525">
            <a:noFill/>
            <a:miter lim="800000"/>
            <a:headEnd/>
            <a:tailEnd/>
          </a:ln>
        </p:spPr>
        <p:txBody>
          <a:bodyPr wrap="none">
            <a:spAutoFit/>
          </a:bodyPr>
          <a:lstStyle/>
          <a:p>
            <a:r>
              <a:rPr lang="en-US" sz="1800" dirty="0">
                <a:latin typeface="Times New Roman" pitchFamily="18" charset="0"/>
              </a:rPr>
              <a:t>Normalization constant</a:t>
            </a:r>
          </a:p>
        </p:txBody>
      </p:sp>
      <p:sp>
        <p:nvSpPr>
          <p:cNvPr id="33807" name="Text Box 133"/>
          <p:cNvSpPr txBox="1">
            <a:spLocks noChangeArrowheads="1"/>
          </p:cNvSpPr>
          <p:nvPr/>
        </p:nvSpPr>
        <p:spPr bwMode="auto">
          <a:xfrm>
            <a:off x="517525" y="1690688"/>
            <a:ext cx="361950" cy="366712"/>
          </a:xfrm>
          <a:prstGeom prst="rect">
            <a:avLst/>
          </a:prstGeom>
          <a:noFill/>
          <a:ln w="9525">
            <a:noFill/>
            <a:miter lim="800000"/>
            <a:headEnd/>
            <a:tailEnd/>
          </a:ln>
        </p:spPr>
        <p:txBody>
          <a:bodyPr wrap="none">
            <a:spAutoFit/>
          </a:bodyPr>
          <a:lstStyle/>
          <a:p>
            <a:r>
              <a:rPr lang="en-US" sz="1800" dirty="0">
                <a:latin typeface="Times New Roman" pitchFamily="18" charset="0"/>
              </a:rPr>
              <a:t>t1</a:t>
            </a:r>
          </a:p>
        </p:txBody>
      </p:sp>
      <p:sp>
        <p:nvSpPr>
          <p:cNvPr id="33808" name="Text Box 134"/>
          <p:cNvSpPr txBox="1">
            <a:spLocks noChangeArrowheads="1"/>
          </p:cNvSpPr>
          <p:nvPr/>
        </p:nvSpPr>
        <p:spPr bwMode="auto">
          <a:xfrm>
            <a:off x="1619250" y="1676400"/>
            <a:ext cx="685800" cy="641350"/>
          </a:xfrm>
          <a:prstGeom prst="rect">
            <a:avLst/>
          </a:prstGeom>
          <a:noFill/>
          <a:ln w="9525">
            <a:noFill/>
            <a:miter lim="800000"/>
            <a:headEnd/>
            <a:tailEnd/>
          </a:ln>
        </p:spPr>
        <p:txBody>
          <a:bodyPr wrap="none">
            <a:spAutoFit/>
          </a:bodyPr>
          <a:lstStyle/>
          <a:p>
            <a:r>
              <a:rPr lang="en-US" sz="1800">
                <a:latin typeface="Times New Roman" pitchFamily="18" charset="0"/>
              </a:rPr>
              <a:t>t2 (  )</a:t>
            </a:r>
          </a:p>
          <a:p>
            <a:endParaRPr lang="en-US" sz="1800">
              <a:latin typeface="Times New Roman" pitchFamily="18" charset="0"/>
            </a:endParaRPr>
          </a:p>
        </p:txBody>
      </p:sp>
      <p:sp>
        <p:nvSpPr>
          <p:cNvPr id="33809" name="Oval 135"/>
          <p:cNvSpPr>
            <a:spLocks noChangeArrowheads="1"/>
          </p:cNvSpPr>
          <p:nvPr/>
        </p:nvSpPr>
        <p:spPr bwMode="auto">
          <a:xfrm>
            <a:off x="2057400" y="1752600"/>
            <a:ext cx="762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10" name="Oval 136"/>
          <p:cNvSpPr>
            <a:spLocks noChangeArrowheads="1"/>
          </p:cNvSpPr>
          <p:nvPr/>
        </p:nvSpPr>
        <p:spPr bwMode="auto">
          <a:xfrm>
            <a:off x="990600" y="2209800"/>
            <a:ext cx="762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3811" name="Oval 137"/>
          <p:cNvSpPr>
            <a:spLocks noChangeArrowheads="1"/>
          </p:cNvSpPr>
          <p:nvPr/>
        </p:nvSpPr>
        <p:spPr bwMode="auto">
          <a:xfrm>
            <a:off x="1295400" y="2209800"/>
            <a:ext cx="762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3812" name="Oval 138"/>
          <p:cNvSpPr>
            <a:spLocks noChangeArrowheads="1"/>
          </p:cNvSpPr>
          <p:nvPr/>
        </p:nvSpPr>
        <p:spPr bwMode="auto">
          <a:xfrm>
            <a:off x="1447800" y="2514600"/>
            <a:ext cx="762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3813" name="Oval 139"/>
          <p:cNvSpPr>
            <a:spLocks noChangeArrowheads="1"/>
          </p:cNvSpPr>
          <p:nvPr/>
        </p:nvSpPr>
        <p:spPr bwMode="auto">
          <a:xfrm>
            <a:off x="1143000" y="2667000"/>
            <a:ext cx="762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3814" name="Oval 140"/>
          <p:cNvSpPr>
            <a:spLocks noChangeArrowheads="1"/>
          </p:cNvSpPr>
          <p:nvPr/>
        </p:nvSpPr>
        <p:spPr bwMode="auto">
          <a:xfrm>
            <a:off x="1447800" y="3733800"/>
            <a:ext cx="762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3815" name="Oval 141"/>
          <p:cNvSpPr>
            <a:spLocks noChangeArrowheads="1"/>
          </p:cNvSpPr>
          <p:nvPr/>
        </p:nvSpPr>
        <p:spPr bwMode="auto">
          <a:xfrm>
            <a:off x="1143000" y="3962400"/>
            <a:ext cx="76200" cy="152400"/>
          </a:xfrm>
          <a:prstGeom prst="ellipse">
            <a:avLst/>
          </a:prstGeom>
          <a:solidFill>
            <a:schemeClr val="tx2"/>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16" name="Oval 142"/>
          <p:cNvSpPr>
            <a:spLocks noChangeArrowheads="1"/>
          </p:cNvSpPr>
          <p:nvPr/>
        </p:nvSpPr>
        <p:spPr bwMode="auto">
          <a:xfrm>
            <a:off x="1143000" y="51816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17" name="Oval 143"/>
          <p:cNvSpPr>
            <a:spLocks noChangeArrowheads="1"/>
          </p:cNvSpPr>
          <p:nvPr/>
        </p:nvSpPr>
        <p:spPr bwMode="auto">
          <a:xfrm>
            <a:off x="1371600" y="51816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18" name="Oval 144"/>
          <p:cNvSpPr>
            <a:spLocks noChangeArrowheads="1"/>
          </p:cNvSpPr>
          <p:nvPr/>
        </p:nvSpPr>
        <p:spPr bwMode="auto">
          <a:xfrm>
            <a:off x="1371600" y="54864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19" name="Oval 145"/>
          <p:cNvSpPr>
            <a:spLocks noChangeArrowheads="1"/>
          </p:cNvSpPr>
          <p:nvPr/>
        </p:nvSpPr>
        <p:spPr bwMode="auto">
          <a:xfrm>
            <a:off x="1676400" y="55626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20" name="Oval 146"/>
          <p:cNvSpPr>
            <a:spLocks noChangeArrowheads="1"/>
          </p:cNvSpPr>
          <p:nvPr/>
        </p:nvSpPr>
        <p:spPr bwMode="auto">
          <a:xfrm>
            <a:off x="914400" y="51054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33821" name="Oval 147"/>
          <p:cNvSpPr>
            <a:spLocks noChangeArrowheads="1"/>
          </p:cNvSpPr>
          <p:nvPr/>
        </p:nvSpPr>
        <p:spPr bwMode="auto">
          <a:xfrm>
            <a:off x="1143000" y="5638800"/>
            <a:ext cx="76200" cy="1524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292" name="Rectangle 6"/>
          <p:cNvSpPr>
            <a:spLocks noChangeArrowheads="1"/>
          </p:cNvSpPr>
          <p:nvPr/>
        </p:nvSpPr>
        <p:spPr bwMode="auto">
          <a:xfrm>
            <a:off x="2722563" y="2655888"/>
            <a:ext cx="5984875" cy="4033837"/>
          </a:xfrm>
          <a:prstGeom prst="rect">
            <a:avLst/>
          </a:prstGeom>
          <a:solidFill>
            <a:srgbClr val="FFFFFF"/>
          </a:solidFill>
          <a:ln w="9525">
            <a:noFill/>
            <a:miter lim="800000"/>
            <a:headEnd/>
            <a:tailEnd/>
          </a:ln>
        </p:spPr>
        <p:txBody>
          <a:bodyPr/>
          <a:lstStyle/>
          <a:p>
            <a:endParaRPr lang="en-US"/>
          </a:p>
        </p:txBody>
      </p:sp>
      <p:grpSp>
        <p:nvGrpSpPr>
          <p:cNvPr id="12293" name="Group 103"/>
          <p:cNvGrpSpPr>
            <a:grpSpLocks/>
          </p:cNvGrpSpPr>
          <p:nvPr/>
        </p:nvGrpSpPr>
        <p:grpSpPr bwMode="auto">
          <a:xfrm>
            <a:off x="3519488" y="2797176"/>
            <a:ext cx="5103812" cy="3222928"/>
            <a:chOff x="1798" y="1762"/>
            <a:chExt cx="3634" cy="2362"/>
          </a:xfrm>
        </p:grpSpPr>
        <p:sp>
          <p:nvSpPr>
            <p:cNvPr id="12296" name="Rectangle 7"/>
            <p:cNvSpPr>
              <a:spLocks noChangeArrowheads="1"/>
            </p:cNvSpPr>
            <p:nvPr/>
          </p:nvSpPr>
          <p:spPr bwMode="auto">
            <a:xfrm>
              <a:off x="2157" y="1816"/>
              <a:ext cx="3274" cy="1930"/>
            </a:xfrm>
            <a:prstGeom prst="rect">
              <a:avLst/>
            </a:prstGeom>
            <a:noFill/>
            <a:ln w="9525">
              <a:noFill/>
              <a:miter lim="800000"/>
              <a:headEnd/>
              <a:tailEnd/>
            </a:ln>
          </p:spPr>
          <p:txBody>
            <a:bodyPr/>
            <a:lstStyle/>
            <a:p>
              <a:endParaRPr lang="en-US"/>
            </a:p>
          </p:txBody>
        </p:sp>
        <p:sp>
          <p:nvSpPr>
            <p:cNvPr id="12297" name="Line 8"/>
            <p:cNvSpPr>
              <a:spLocks noChangeShapeType="1"/>
            </p:cNvSpPr>
            <p:nvPr/>
          </p:nvSpPr>
          <p:spPr bwMode="auto">
            <a:xfrm>
              <a:off x="2157" y="3550"/>
              <a:ext cx="3274" cy="1"/>
            </a:xfrm>
            <a:prstGeom prst="line">
              <a:avLst/>
            </a:prstGeom>
            <a:noFill/>
            <a:ln w="0">
              <a:solidFill>
                <a:srgbClr val="FFFFFF"/>
              </a:solidFill>
              <a:round/>
              <a:headEnd/>
              <a:tailEnd/>
            </a:ln>
          </p:spPr>
          <p:txBody>
            <a:bodyPr/>
            <a:lstStyle/>
            <a:p>
              <a:endParaRPr lang="en-GB"/>
            </a:p>
          </p:txBody>
        </p:sp>
        <p:sp>
          <p:nvSpPr>
            <p:cNvPr id="12298" name="Line 9"/>
            <p:cNvSpPr>
              <a:spLocks noChangeShapeType="1"/>
            </p:cNvSpPr>
            <p:nvPr/>
          </p:nvSpPr>
          <p:spPr bwMode="auto">
            <a:xfrm>
              <a:off x="2157" y="3361"/>
              <a:ext cx="3274" cy="1"/>
            </a:xfrm>
            <a:prstGeom prst="line">
              <a:avLst/>
            </a:prstGeom>
            <a:noFill/>
            <a:ln w="0">
              <a:solidFill>
                <a:srgbClr val="FFFFFF"/>
              </a:solidFill>
              <a:round/>
              <a:headEnd/>
              <a:tailEnd/>
            </a:ln>
          </p:spPr>
          <p:txBody>
            <a:bodyPr/>
            <a:lstStyle/>
            <a:p>
              <a:endParaRPr lang="en-GB"/>
            </a:p>
          </p:txBody>
        </p:sp>
        <p:sp>
          <p:nvSpPr>
            <p:cNvPr id="12299" name="Line 10"/>
            <p:cNvSpPr>
              <a:spLocks noChangeShapeType="1"/>
            </p:cNvSpPr>
            <p:nvPr/>
          </p:nvSpPr>
          <p:spPr bwMode="auto">
            <a:xfrm>
              <a:off x="2157" y="3166"/>
              <a:ext cx="3274" cy="1"/>
            </a:xfrm>
            <a:prstGeom prst="line">
              <a:avLst/>
            </a:prstGeom>
            <a:noFill/>
            <a:ln w="0">
              <a:solidFill>
                <a:srgbClr val="FFFFFF"/>
              </a:solidFill>
              <a:round/>
              <a:headEnd/>
              <a:tailEnd/>
            </a:ln>
          </p:spPr>
          <p:txBody>
            <a:bodyPr/>
            <a:lstStyle/>
            <a:p>
              <a:endParaRPr lang="en-GB"/>
            </a:p>
          </p:txBody>
        </p:sp>
        <p:sp>
          <p:nvSpPr>
            <p:cNvPr id="12300" name="Line 11"/>
            <p:cNvSpPr>
              <a:spLocks noChangeShapeType="1"/>
            </p:cNvSpPr>
            <p:nvPr/>
          </p:nvSpPr>
          <p:spPr bwMode="auto">
            <a:xfrm>
              <a:off x="2157" y="2976"/>
              <a:ext cx="3274" cy="1"/>
            </a:xfrm>
            <a:prstGeom prst="line">
              <a:avLst/>
            </a:prstGeom>
            <a:noFill/>
            <a:ln w="0">
              <a:solidFill>
                <a:srgbClr val="FFFFFF"/>
              </a:solidFill>
              <a:round/>
              <a:headEnd/>
              <a:tailEnd/>
            </a:ln>
          </p:spPr>
          <p:txBody>
            <a:bodyPr/>
            <a:lstStyle/>
            <a:p>
              <a:endParaRPr lang="en-GB"/>
            </a:p>
          </p:txBody>
        </p:sp>
        <p:sp>
          <p:nvSpPr>
            <p:cNvPr id="12301" name="Line 12"/>
            <p:cNvSpPr>
              <a:spLocks noChangeShapeType="1"/>
            </p:cNvSpPr>
            <p:nvPr/>
          </p:nvSpPr>
          <p:spPr bwMode="auto">
            <a:xfrm>
              <a:off x="2157" y="2781"/>
              <a:ext cx="3274" cy="1"/>
            </a:xfrm>
            <a:prstGeom prst="line">
              <a:avLst/>
            </a:prstGeom>
            <a:noFill/>
            <a:ln w="0">
              <a:solidFill>
                <a:srgbClr val="FFFFFF"/>
              </a:solidFill>
              <a:round/>
              <a:headEnd/>
              <a:tailEnd/>
            </a:ln>
          </p:spPr>
          <p:txBody>
            <a:bodyPr/>
            <a:lstStyle/>
            <a:p>
              <a:endParaRPr lang="en-GB"/>
            </a:p>
          </p:txBody>
        </p:sp>
        <p:sp>
          <p:nvSpPr>
            <p:cNvPr id="12302" name="Line 13"/>
            <p:cNvSpPr>
              <a:spLocks noChangeShapeType="1"/>
            </p:cNvSpPr>
            <p:nvPr/>
          </p:nvSpPr>
          <p:spPr bwMode="auto">
            <a:xfrm>
              <a:off x="2157" y="2585"/>
              <a:ext cx="3274" cy="1"/>
            </a:xfrm>
            <a:prstGeom prst="line">
              <a:avLst/>
            </a:prstGeom>
            <a:noFill/>
            <a:ln w="0">
              <a:solidFill>
                <a:srgbClr val="FFFFFF"/>
              </a:solidFill>
              <a:round/>
              <a:headEnd/>
              <a:tailEnd/>
            </a:ln>
          </p:spPr>
          <p:txBody>
            <a:bodyPr/>
            <a:lstStyle/>
            <a:p>
              <a:endParaRPr lang="en-GB"/>
            </a:p>
          </p:txBody>
        </p:sp>
        <p:sp>
          <p:nvSpPr>
            <p:cNvPr id="12303" name="Line 14"/>
            <p:cNvSpPr>
              <a:spLocks noChangeShapeType="1"/>
            </p:cNvSpPr>
            <p:nvPr/>
          </p:nvSpPr>
          <p:spPr bwMode="auto">
            <a:xfrm>
              <a:off x="2157" y="2396"/>
              <a:ext cx="3274" cy="1"/>
            </a:xfrm>
            <a:prstGeom prst="line">
              <a:avLst/>
            </a:prstGeom>
            <a:noFill/>
            <a:ln w="0">
              <a:solidFill>
                <a:srgbClr val="FFFFFF"/>
              </a:solidFill>
              <a:round/>
              <a:headEnd/>
              <a:tailEnd/>
            </a:ln>
          </p:spPr>
          <p:txBody>
            <a:bodyPr/>
            <a:lstStyle/>
            <a:p>
              <a:endParaRPr lang="en-GB"/>
            </a:p>
          </p:txBody>
        </p:sp>
        <p:sp>
          <p:nvSpPr>
            <p:cNvPr id="12304" name="Line 15"/>
            <p:cNvSpPr>
              <a:spLocks noChangeShapeType="1"/>
            </p:cNvSpPr>
            <p:nvPr/>
          </p:nvSpPr>
          <p:spPr bwMode="auto">
            <a:xfrm>
              <a:off x="2157" y="2200"/>
              <a:ext cx="3274" cy="1"/>
            </a:xfrm>
            <a:prstGeom prst="line">
              <a:avLst/>
            </a:prstGeom>
            <a:noFill/>
            <a:ln w="0">
              <a:solidFill>
                <a:srgbClr val="FFFFFF"/>
              </a:solidFill>
              <a:round/>
              <a:headEnd/>
              <a:tailEnd/>
            </a:ln>
          </p:spPr>
          <p:txBody>
            <a:bodyPr/>
            <a:lstStyle/>
            <a:p>
              <a:endParaRPr lang="en-GB"/>
            </a:p>
          </p:txBody>
        </p:sp>
        <p:sp>
          <p:nvSpPr>
            <p:cNvPr id="12305" name="Line 16"/>
            <p:cNvSpPr>
              <a:spLocks noChangeShapeType="1"/>
            </p:cNvSpPr>
            <p:nvPr/>
          </p:nvSpPr>
          <p:spPr bwMode="auto">
            <a:xfrm>
              <a:off x="2157" y="2011"/>
              <a:ext cx="3274" cy="1"/>
            </a:xfrm>
            <a:prstGeom prst="line">
              <a:avLst/>
            </a:prstGeom>
            <a:noFill/>
            <a:ln w="0">
              <a:solidFill>
                <a:srgbClr val="FFFFFF"/>
              </a:solidFill>
              <a:round/>
              <a:headEnd/>
              <a:tailEnd/>
            </a:ln>
          </p:spPr>
          <p:txBody>
            <a:bodyPr/>
            <a:lstStyle/>
            <a:p>
              <a:endParaRPr lang="en-GB"/>
            </a:p>
          </p:txBody>
        </p:sp>
        <p:sp>
          <p:nvSpPr>
            <p:cNvPr id="12306" name="Line 17"/>
            <p:cNvSpPr>
              <a:spLocks noChangeShapeType="1"/>
            </p:cNvSpPr>
            <p:nvPr/>
          </p:nvSpPr>
          <p:spPr bwMode="auto">
            <a:xfrm>
              <a:off x="2157" y="1816"/>
              <a:ext cx="3274" cy="1"/>
            </a:xfrm>
            <a:prstGeom prst="line">
              <a:avLst/>
            </a:prstGeom>
            <a:noFill/>
            <a:ln w="0">
              <a:solidFill>
                <a:srgbClr val="FFFFFF"/>
              </a:solidFill>
              <a:round/>
              <a:headEnd/>
              <a:tailEnd/>
            </a:ln>
          </p:spPr>
          <p:txBody>
            <a:bodyPr/>
            <a:lstStyle/>
            <a:p>
              <a:endParaRPr lang="en-GB"/>
            </a:p>
          </p:txBody>
        </p:sp>
        <p:sp>
          <p:nvSpPr>
            <p:cNvPr id="12307" name="Rectangle 18"/>
            <p:cNvSpPr>
              <a:spLocks noChangeArrowheads="1"/>
            </p:cNvSpPr>
            <p:nvPr/>
          </p:nvSpPr>
          <p:spPr bwMode="auto">
            <a:xfrm>
              <a:off x="2157" y="1816"/>
              <a:ext cx="3274" cy="1930"/>
            </a:xfrm>
            <a:prstGeom prst="rect">
              <a:avLst/>
            </a:prstGeom>
            <a:noFill/>
            <a:ln w="7938">
              <a:solidFill>
                <a:srgbClr val="FFFFFF"/>
              </a:solidFill>
              <a:miter lim="800000"/>
              <a:headEnd/>
              <a:tailEnd/>
            </a:ln>
          </p:spPr>
          <p:txBody>
            <a:bodyPr/>
            <a:lstStyle/>
            <a:p>
              <a:endParaRPr lang="en-US"/>
            </a:p>
          </p:txBody>
        </p:sp>
        <p:sp>
          <p:nvSpPr>
            <p:cNvPr id="12308" name="Rectangle 19"/>
            <p:cNvSpPr>
              <a:spLocks noChangeArrowheads="1"/>
            </p:cNvSpPr>
            <p:nvPr/>
          </p:nvSpPr>
          <p:spPr bwMode="auto">
            <a:xfrm>
              <a:off x="2669" y="3734"/>
              <a:ext cx="64" cy="12"/>
            </a:xfrm>
            <a:prstGeom prst="rect">
              <a:avLst/>
            </a:prstGeom>
            <a:solidFill>
              <a:srgbClr val="0000FF"/>
            </a:solidFill>
            <a:ln w="7938">
              <a:solidFill>
                <a:srgbClr val="000000"/>
              </a:solidFill>
              <a:miter lim="800000"/>
              <a:headEnd/>
              <a:tailEnd/>
            </a:ln>
          </p:spPr>
          <p:txBody>
            <a:bodyPr/>
            <a:lstStyle/>
            <a:p>
              <a:endParaRPr lang="en-US"/>
            </a:p>
          </p:txBody>
        </p:sp>
        <p:sp>
          <p:nvSpPr>
            <p:cNvPr id="12309" name="Rectangle 20"/>
            <p:cNvSpPr>
              <a:spLocks noChangeArrowheads="1"/>
            </p:cNvSpPr>
            <p:nvPr/>
          </p:nvSpPr>
          <p:spPr bwMode="auto">
            <a:xfrm>
              <a:off x="2828" y="3698"/>
              <a:ext cx="59" cy="48"/>
            </a:xfrm>
            <a:prstGeom prst="rect">
              <a:avLst/>
            </a:prstGeom>
            <a:solidFill>
              <a:srgbClr val="0000FF"/>
            </a:solidFill>
            <a:ln w="7938">
              <a:solidFill>
                <a:srgbClr val="000000"/>
              </a:solidFill>
              <a:miter lim="800000"/>
              <a:headEnd/>
              <a:tailEnd/>
            </a:ln>
          </p:spPr>
          <p:txBody>
            <a:bodyPr/>
            <a:lstStyle/>
            <a:p>
              <a:endParaRPr lang="en-US"/>
            </a:p>
          </p:txBody>
        </p:sp>
        <p:sp>
          <p:nvSpPr>
            <p:cNvPr id="12310" name="Rectangle 21"/>
            <p:cNvSpPr>
              <a:spLocks noChangeArrowheads="1"/>
            </p:cNvSpPr>
            <p:nvPr/>
          </p:nvSpPr>
          <p:spPr bwMode="auto">
            <a:xfrm>
              <a:off x="2982" y="3604"/>
              <a:ext cx="59" cy="142"/>
            </a:xfrm>
            <a:prstGeom prst="rect">
              <a:avLst/>
            </a:prstGeom>
            <a:solidFill>
              <a:srgbClr val="0000FF"/>
            </a:solidFill>
            <a:ln w="7938">
              <a:solidFill>
                <a:srgbClr val="000000"/>
              </a:solidFill>
              <a:miter lim="800000"/>
              <a:headEnd/>
              <a:tailEnd/>
            </a:ln>
          </p:spPr>
          <p:txBody>
            <a:bodyPr/>
            <a:lstStyle/>
            <a:p>
              <a:endParaRPr lang="en-US"/>
            </a:p>
          </p:txBody>
        </p:sp>
        <p:sp>
          <p:nvSpPr>
            <p:cNvPr id="12311" name="Rectangle 22"/>
            <p:cNvSpPr>
              <a:spLocks noChangeArrowheads="1"/>
            </p:cNvSpPr>
            <p:nvPr/>
          </p:nvSpPr>
          <p:spPr bwMode="auto">
            <a:xfrm>
              <a:off x="3136" y="3391"/>
              <a:ext cx="64" cy="355"/>
            </a:xfrm>
            <a:prstGeom prst="rect">
              <a:avLst/>
            </a:prstGeom>
            <a:solidFill>
              <a:srgbClr val="0000FF"/>
            </a:solidFill>
            <a:ln w="7938">
              <a:solidFill>
                <a:srgbClr val="000000"/>
              </a:solidFill>
              <a:miter lim="800000"/>
              <a:headEnd/>
              <a:tailEnd/>
            </a:ln>
          </p:spPr>
          <p:txBody>
            <a:bodyPr/>
            <a:lstStyle/>
            <a:p>
              <a:endParaRPr lang="en-US"/>
            </a:p>
          </p:txBody>
        </p:sp>
        <p:sp>
          <p:nvSpPr>
            <p:cNvPr id="12312" name="Rectangle 23"/>
            <p:cNvSpPr>
              <a:spLocks noChangeArrowheads="1"/>
            </p:cNvSpPr>
            <p:nvPr/>
          </p:nvSpPr>
          <p:spPr bwMode="auto">
            <a:xfrm>
              <a:off x="3295" y="3029"/>
              <a:ext cx="59" cy="717"/>
            </a:xfrm>
            <a:prstGeom prst="rect">
              <a:avLst/>
            </a:prstGeom>
            <a:solidFill>
              <a:srgbClr val="0000FF"/>
            </a:solidFill>
            <a:ln w="7938">
              <a:solidFill>
                <a:srgbClr val="000000"/>
              </a:solidFill>
              <a:miter lim="800000"/>
              <a:headEnd/>
              <a:tailEnd/>
            </a:ln>
          </p:spPr>
          <p:txBody>
            <a:bodyPr/>
            <a:lstStyle/>
            <a:p>
              <a:endParaRPr lang="en-US"/>
            </a:p>
          </p:txBody>
        </p:sp>
        <p:sp>
          <p:nvSpPr>
            <p:cNvPr id="12313" name="Rectangle 24"/>
            <p:cNvSpPr>
              <a:spLocks noChangeArrowheads="1"/>
            </p:cNvSpPr>
            <p:nvPr/>
          </p:nvSpPr>
          <p:spPr bwMode="auto">
            <a:xfrm>
              <a:off x="3449" y="2585"/>
              <a:ext cx="59" cy="1161"/>
            </a:xfrm>
            <a:prstGeom prst="rect">
              <a:avLst/>
            </a:prstGeom>
            <a:solidFill>
              <a:srgbClr val="0000FF"/>
            </a:solidFill>
            <a:ln w="7938">
              <a:solidFill>
                <a:srgbClr val="000000"/>
              </a:solidFill>
              <a:miter lim="800000"/>
              <a:headEnd/>
              <a:tailEnd/>
            </a:ln>
          </p:spPr>
          <p:txBody>
            <a:bodyPr/>
            <a:lstStyle/>
            <a:p>
              <a:endParaRPr lang="en-US"/>
            </a:p>
          </p:txBody>
        </p:sp>
        <p:sp>
          <p:nvSpPr>
            <p:cNvPr id="12314" name="Rectangle 25"/>
            <p:cNvSpPr>
              <a:spLocks noChangeArrowheads="1"/>
            </p:cNvSpPr>
            <p:nvPr/>
          </p:nvSpPr>
          <p:spPr bwMode="auto">
            <a:xfrm>
              <a:off x="3603" y="2200"/>
              <a:ext cx="64" cy="1546"/>
            </a:xfrm>
            <a:prstGeom prst="rect">
              <a:avLst/>
            </a:prstGeom>
            <a:solidFill>
              <a:srgbClr val="0000FF"/>
            </a:solidFill>
            <a:ln w="7938">
              <a:solidFill>
                <a:srgbClr val="000000"/>
              </a:solidFill>
              <a:miter lim="800000"/>
              <a:headEnd/>
              <a:tailEnd/>
            </a:ln>
          </p:spPr>
          <p:txBody>
            <a:bodyPr/>
            <a:lstStyle/>
            <a:p>
              <a:endParaRPr lang="en-US"/>
            </a:p>
          </p:txBody>
        </p:sp>
        <p:sp>
          <p:nvSpPr>
            <p:cNvPr id="12315" name="Rectangle 26"/>
            <p:cNvSpPr>
              <a:spLocks noChangeArrowheads="1"/>
            </p:cNvSpPr>
            <p:nvPr/>
          </p:nvSpPr>
          <p:spPr bwMode="auto">
            <a:xfrm>
              <a:off x="3761" y="2046"/>
              <a:ext cx="60" cy="1700"/>
            </a:xfrm>
            <a:prstGeom prst="rect">
              <a:avLst/>
            </a:prstGeom>
            <a:solidFill>
              <a:srgbClr val="0000FF"/>
            </a:solidFill>
            <a:ln w="7938">
              <a:solidFill>
                <a:srgbClr val="000000"/>
              </a:solidFill>
              <a:miter lim="800000"/>
              <a:headEnd/>
              <a:tailEnd/>
            </a:ln>
          </p:spPr>
          <p:txBody>
            <a:bodyPr/>
            <a:lstStyle/>
            <a:p>
              <a:endParaRPr lang="en-US"/>
            </a:p>
          </p:txBody>
        </p:sp>
        <p:sp>
          <p:nvSpPr>
            <p:cNvPr id="12316" name="Rectangle 27"/>
            <p:cNvSpPr>
              <a:spLocks noChangeArrowheads="1"/>
            </p:cNvSpPr>
            <p:nvPr/>
          </p:nvSpPr>
          <p:spPr bwMode="auto">
            <a:xfrm>
              <a:off x="3915" y="2200"/>
              <a:ext cx="65" cy="1546"/>
            </a:xfrm>
            <a:prstGeom prst="rect">
              <a:avLst/>
            </a:prstGeom>
            <a:solidFill>
              <a:srgbClr val="0000FF"/>
            </a:solidFill>
            <a:ln w="7938">
              <a:solidFill>
                <a:srgbClr val="000000"/>
              </a:solidFill>
              <a:miter lim="800000"/>
              <a:headEnd/>
              <a:tailEnd/>
            </a:ln>
          </p:spPr>
          <p:txBody>
            <a:bodyPr/>
            <a:lstStyle/>
            <a:p>
              <a:endParaRPr lang="en-US"/>
            </a:p>
          </p:txBody>
        </p:sp>
        <p:sp>
          <p:nvSpPr>
            <p:cNvPr id="12317" name="Rectangle 28"/>
            <p:cNvSpPr>
              <a:spLocks noChangeArrowheads="1"/>
            </p:cNvSpPr>
            <p:nvPr/>
          </p:nvSpPr>
          <p:spPr bwMode="auto">
            <a:xfrm>
              <a:off x="4074" y="2585"/>
              <a:ext cx="60" cy="1161"/>
            </a:xfrm>
            <a:prstGeom prst="rect">
              <a:avLst/>
            </a:prstGeom>
            <a:solidFill>
              <a:srgbClr val="0000FF"/>
            </a:solidFill>
            <a:ln w="7938">
              <a:solidFill>
                <a:srgbClr val="000000"/>
              </a:solidFill>
              <a:miter lim="800000"/>
              <a:headEnd/>
              <a:tailEnd/>
            </a:ln>
          </p:spPr>
          <p:txBody>
            <a:bodyPr/>
            <a:lstStyle/>
            <a:p>
              <a:endParaRPr lang="en-US"/>
            </a:p>
          </p:txBody>
        </p:sp>
        <p:sp>
          <p:nvSpPr>
            <p:cNvPr id="12318" name="Rectangle 29"/>
            <p:cNvSpPr>
              <a:spLocks noChangeArrowheads="1"/>
            </p:cNvSpPr>
            <p:nvPr/>
          </p:nvSpPr>
          <p:spPr bwMode="auto">
            <a:xfrm>
              <a:off x="4228" y="3029"/>
              <a:ext cx="60" cy="717"/>
            </a:xfrm>
            <a:prstGeom prst="rect">
              <a:avLst/>
            </a:prstGeom>
            <a:solidFill>
              <a:srgbClr val="0000FF"/>
            </a:solidFill>
            <a:ln w="7938">
              <a:solidFill>
                <a:srgbClr val="000000"/>
              </a:solidFill>
              <a:miter lim="800000"/>
              <a:headEnd/>
              <a:tailEnd/>
            </a:ln>
          </p:spPr>
          <p:txBody>
            <a:bodyPr/>
            <a:lstStyle/>
            <a:p>
              <a:endParaRPr lang="en-US"/>
            </a:p>
          </p:txBody>
        </p:sp>
        <p:sp>
          <p:nvSpPr>
            <p:cNvPr id="12319" name="Rectangle 30"/>
            <p:cNvSpPr>
              <a:spLocks noChangeArrowheads="1"/>
            </p:cNvSpPr>
            <p:nvPr/>
          </p:nvSpPr>
          <p:spPr bwMode="auto">
            <a:xfrm>
              <a:off x="4382" y="3391"/>
              <a:ext cx="65" cy="355"/>
            </a:xfrm>
            <a:prstGeom prst="rect">
              <a:avLst/>
            </a:prstGeom>
            <a:solidFill>
              <a:srgbClr val="0000FF"/>
            </a:solidFill>
            <a:ln w="7938">
              <a:solidFill>
                <a:srgbClr val="000000"/>
              </a:solidFill>
              <a:miter lim="800000"/>
              <a:headEnd/>
              <a:tailEnd/>
            </a:ln>
          </p:spPr>
          <p:txBody>
            <a:bodyPr/>
            <a:lstStyle/>
            <a:p>
              <a:endParaRPr lang="en-US"/>
            </a:p>
          </p:txBody>
        </p:sp>
        <p:sp>
          <p:nvSpPr>
            <p:cNvPr id="12320" name="Rectangle 31"/>
            <p:cNvSpPr>
              <a:spLocks noChangeArrowheads="1"/>
            </p:cNvSpPr>
            <p:nvPr/>
          </p:nvSpPr>
          <p:spPr bwMode="auto">
            <a:xfrm>
              <a:off x="4541" y="3604"/>
              <a:ext cx="60" cy="142"/>
            </a:xfrm>
            <a:prstGeom prst="rect">
              <a:avLst/>
            </a:prstGeom>
            <a:solidFill>
              <a:srgbClr val="0000FF"/>
            </a:solidFill>
            <a:ln w="7938">
              <a:solidFill>
                <a:srgbClr val="000000"/>
              </a:solidFill>
              <a:miter lim="800000"/>
              <a:headEnd/>
              <a:tailEnd/>
            </a:ln>
          </p:spPr>
          <p:txBody>
            <a:bodyPr/>
            <a:lstStyle/>
            <a:p>
              <a:endParaRPr lang="en-US"/>
            </a:p>
          </p:txBody>
        </p:sp>
        <p:sp>
          <p:nvSpPr>
            <p:cNvPr id="12321" name="Rectangle 32"/>
            <p:cNvSpPr>
              <a:spLocks noChangeArrowheads="1"/>
            </p:cNvSpPr>
            <p:nvPr/>
          </p:nvSpPr>
          <p:spPr bwMode="auto">
            <a:xfrm>
              <a:off x="4695" y="3698"/>
              <a:ext cx="60" cy="48"/>
            </a:xfrm>
            <a:prstGeom prst="rect">
              <a:avLst/>
            </a:prstGeom>
            <a:solidFill>
              <a:srgbClr val="0000FF"/>
            </a:solidFill>
            <a:ln w="7938">
              <a:solidFill>
                <a:srgbClr val="000000"/>
              </a:solidFill>
              <a:miter lim="800000"/>
              <a:headEnd/>
              <a:tailEnd/>
            </a:ln>
          </p:spPr>
          <p:txBody>
            <a:bodyPr/>
            <a:lstStyle/>
            <a:p>
              <a:endParaRPr lang="en-US"/>
            </a:p>
          </p:txBody>
        </p:sp>
        <p:sp>
          <p:nvSpPr>
            <p:cNvPr id="12322" name="Rectangle 33"/>
            <p:cNvSpPr>
              <a:spLocks noChangeArrowheads="1"/>
            </p:cNvSpPr>
            <p:nvPr/>
          </p:nvSpPr>
          <p:spPr bwMode="auto">
            <a:xfrm>
              <a:off x="4849" y="3734"/>
              <a:ext cx="65" cy="12"/>
            </a:xfrm>
            <a:prstGeom prst="rect">
              <a:avLst/>
            </a:prstGeom>
            <a:solidFill>
              <a:srgbClr val="0000FF"/>
            </a:solidFill>
            <a:ln w="7938">
              <a:solidFill>
                <a:srgbClr val="000000"/>
              </a:solidFill>
              <a:miter lim="800000"/>
              <a:headEnd/>
              <a:tailEnd/>
            </a:ln>
          </p:spPr>
          <p:txBody>
            <a:bodyPr/>
            <a:lstStyle/>
            <a:p>
              <a:endParaRPr lang="en-US"/>
            </a:p>
          </p:txBody>
        </p:sp>
        <p:sp>
          <p:nvSpPr>
            <p:cNvPr id="12323" name="Line 34"/>
            <p:cNvSpPr>
              <a:spLocks noChangeShapeType="1"/>
            </p:cNvSpPr>
            <p:nvPr/>
          </p:nvSpPr>
          <p:spPr bwMode="auto">
            <a:xfrm>
              <a:off x="2157" y="1816"/>
              <a:ext cx="1" cy="1930"/>
            </a:xfrm>
            <a:prstGeom prst="line">
              <a:avLst/>
            </a:prstGeom>
            <a:noFill/>
            <a:ln w="0">
              <a:solidFill>
                <a:srgbClr val="000000"/>
              </a:solidFill>
              <a:round/>
              <a:headEnd/>
              <a:tailEnd/>
            </a:ln>
          </p:spPr>
          <p:txBody>
            <a:bodyPr/>
            <a:lstStyle/>
            <a:p>
              <a:endParaRPr lang="en-GB"/>
            </a:p>
          </p:txBody>
        </p:sp>
        <p:sp>
          <p:nvSpPr>
            <p:cNvPr id="12324" name="Line 35"/>
            <p:cNvSpPr>
              <a:spLocks noChangeShapeType="1"/>
            </p:cNvSpPr>
            <p:nvPr/>
          </p:nvSpPr>
          <p:spPr bwMode="auto">
            <a:xfrm>
              <a:off x="2132" y="3746"/>
              <a:ext cx="25" cy="1"/>
            </a:xfrm>
            <a:prstGeom prst="line">
              <a:avLst/>
            </a:prstGeom>
            <a:noFill/>
            <a:ln w="0">
              <a:solidFill>
                <a:srgbClr val="000000"/>
              </a:solidFill>
              <a:round/>
              <a:headEnd/>
              <a:tailEnd/>
            </a:ln>
          </p:spPr>
          <p:txBody>
            <a:bodyPr/>
            <a:lstStyle/>
            <a:p>
              <a:endParaRPr lang="en-GB"/>
            </a:p>
          </p:txBody>
        </p:sp>
        <p:sp>
          <p:nvSpPr>
            <p:cNvPr id="12325" name="Line 36"/>
            <p:cNvSpPr>
              <a:spLocks noChangeShapeType="1"/>
            </p:cNvSpPr>
            <p:nvPr/>
          </p:nvSpPr>
          <p:spPr bwMode="auto">
            <a:xfrm>
              <a:off x="2132" y="3550"/>
              <a:ext cx="25" cy="1"/>
            </a:xfrm>
            <a:prstGeom prst="line">
              <a:avLst/>
            </a:prstGeom>
            <a:noFill/>
            <a:ln w="0">
              <a:solidFill>
                <a:srgbClr val="000000"/>
              </a:solidFill>
              <a:round/>
              <a:headEnd/>
              <a:tailEnd/>
            </a:ln>
          </p:spPr>
          <p:txBody>
            <a:bodyPr/>
            <a:lstStyle/>
            <a:p>
              <a:endParaRPr lang="en-GB"/>
            </a:p>
          </p:txBody>
        </p:sp>
        <p:sp>
          <p:nvSpPr>
            <p:cNvPr id="12326" name="Line 37"/>
            <p:cNvSpPr>
              <a:spLocks noChangeShapeType="1"/>
            </p:cNvSpPr>
            <p:nvPr/>
          </p:nvSpPr>
          <p:spPr bwMode="auto">
            <a:xfrm>
              <a:off x="2132" y="3361"/>
              <a:ext cx="25" cy="1"/>
            </a:xfrm>
            <a:prstGeom prst="line">
              <a:avLst/>
            </a:prstGeom>
            <a:noFill/>
            <a:ln w="0">
              <a:solidFill>
                <a:srgbClr val="000000"/>
              </a:solidFill>
              <a:round/>
              <a:headEnd/>
              <a:tailEnd/>
            </a:ln>
          </p:spPr>
          <p:txBody>
            <a:bodyPr/>
            <a:lstStyle/>
            <a:p>
              <a:endParaRPr lang="en-GB"/>
            </a:p>
          </p:txBody>
        </p:sp>
        <p:sp>
          <p:nvSpPr>
            <p:cNvPr id="12327" name="Line 38"/>
            <p:cNvSpPr>
              <a:spLocks noChangeShapeType="1"/>
            </p:cNvSpPr>
            <p:nvPr/>
          </p:nvSpPr>
          <p:spPr bwMode="auto">
            <a:xfrm>
              <a:off x="2132" y="3166"/>
              <a:ext cx="25" cy="1"/>
            </a:xfrm>
            <a:prstGeom prst="line">
              <a:avLst/>
            </a:prstGeom>
            <a:noFill/>
            <a:ln w="0">
              <a:solidFill>
                <a:srgbClr val="000000"/>
              </a:solidFill>
              <a:round/>
              <a:headEnd/>
              <a:tailEnd/>
            </a:ln>
          </p:spPr>
          <p:txBody>
            <a:bodyPr/>
            <a:lstStyle/>
            <a:p>
              <a:endParaRPr lang="en-GB"/>
            </a:p>
          </p:txBody>
        </p:sp>
        <p:sp>
          <p:nvSpPr>
            <p:cNvPr id="12328" name="Line 39"/>
            <p:cNvSpPr>
              <a:spLocks noChangeShapeType="1"/>
            </p:cNvSpPr>
            <p:nvPr/>
          </p:nvSpPr>
          <p:spPr bwMode="auto">
            <a:xfrm>
              <a:off x="2132" y="2976"/>
              <a:ext cx="25" cy="1"/>
            </a:xfrm>
            <a:prstGeom prst="line">
              <a:avLst/>
            </a:prstGeom>
            <a:noFill/>
            <a:ln w="0">
              <a:solidFill>
                <a:srgbClr val="000000"/>
              </a:solidFill>
              <a:round/>
              <a:headEnd/>
              <a:tailEnd/>
            </a:ln>
          </p:spPr>
          <p:txBody>
            <a:bodyPr/>
            <a:lstStyle/>
            <a:p>
              <a:endParaRPr lang="en-GB"/>
            </a:p>
          </p:txBody>
        </p:sp>
        <p:sp>
          <p:nvSpPr>
            <p:cNvPr id="12329" name="Line 40"/>
            <p:cNvSpPr>
              <a:spLocks noChangeShapeType="1"/>
            </p:cNvSpPr>
            <p:nvPr/>
          </p:nvSpPr>
          <p:spPr bwMode="auto">
            <a:xfrm>
              <a:off x="2132" y="2781"/>
              <a:ext cx="25" cy="1"/>
            </a:xfrm>
            <a:prstGeom prst="line">
              <a:avLst/>
            </a:prstGeom>
            <a:noFill/>
            <a:ln w="0">
              <a:solidFill>
                <a:srgbClr val="000000"/>
              </a:solidFill>
              <a:round/>
              <a:headEnd/>
              <a:tailEnd/>
            </a:ln>
          </p:spPr>
          <p:txBody>
            <a:bodyPr/>
            <a:lstStyle/>
            <a:p>
              <a:endParaRPr lang="en-GB"/>
            </a:p>
          </p:txBody>
        </p:sp>
        <p:sp>
          <p:nvSpPr>
            <p:cNvPr id="12330" name="Line 41"/>
            <p:cNvSpPr>
              <a:spLocks noChangeShapeType="1"/>
            </p:cNvSpPr>
            <p:nvPr/>
          </p:nvSpPr>
          <p:spPr bwMode="auto">
            <a:xfrm>
              <a:off x="2132" y="2585"/>
              <a:ext cx="25" cy="1"/>
            </a:xfrm>
            <a:prstGeom prst="line">
              <a:avLst/>
            </a:prstGeom>
            <a:noFill/>
            <a:ln w="0">
              <a:solidFill>
                <a:srgbClr val="000000"/>
              </a:solidFill>
              <a:round/>
              <a:headEnd/>
              <a:tailEnd/>
            </a:ln>
          </p:spPr>
          <p:txBody>
            <a:bodyPr/>
            <a:lstStyle/>
            <a:p>
              <a:endParaRPr lang="en-GB"/>
            </a:p>
          </p:txBody>
        </p:sp>
        <p:sp>
          <p:nvSpPr>
            <p:cNvPr id="12331" name="Line 42"/>
            <p:cNvSpPr>
              <a:spLocks noChangeShapeType="1"/>
            </p:cNvSpPr>
            <p:nvPr/>
          </p:nvSpPr>
          <p:spPr bwMode="auto">
            <a:xfrm>
              <a:off x="2132" y="2396"/>
              <a:ext cx="25" cy="1"/>
            </a:xfrm>
            <a:prstGeom prst="line">
              <a:avLst/>
            </a:prstGeom>
            <a:noFill/>
            <a:ln w="0">
              <a:solidFill>
                <a:srgbClr val="000000"/>
              </a:solidFill>
              <a:round/>
              <a:headEnd/>
              <a:tailEnd/>
            </a:ln>
          </p:spPr>
          <p:txBody>
            <a:bodyPr/>
            <a:lstStyle/>
            <a:p>
              <a:endParaRPr lang="en-GB"/>
            </a:p>
          </p:txBody>
        </p:sp>
        <p:sp>
          <p:nvSpPr>
            <p:cNvPr id="12332" name="Line 43"/>
            <p:cNvSpPr>
              <a:spLocks noChangeShapeType="1"/>
            </p:cNvSpPr>
            <p:nvPr/>
          </p:nvSpPr>
          <p:spPr bwMode="auto">
            <a:xfrm>
              <a:off x="2132" y="2200"/>
              <a:ext cx="25" cy="1"/>
            </a:xfrm>
            <a:prstGeom prst="line">
              <a:avLst/>
            </a:prstGeom>
            <a:noFill/>
            <a:ln w="0">
              <a:solidFill>
                <a:srgbClr val="000000"/>
              </a:solidFill>
              <a:round/>
              <a:headEnd/>
              <a:tailEnd/>
            </a:ln>
          </p:spPr>
          <p:txBody>
            <a:bodyPr/>
            <a:lstStyle/>
            <a:p>
              <a:endParaRPr lang="en-GB"/>
            </a:p>
          </p:txBody>
        </p:sp>
        <p:sp>
          <p:nvSpPr>
            <p:cNvPr id="12333" name="Line 44"/>
            <p:cNvSpPr>
              <a:spLocks noChangeShapeType="1"/>
            </p:cNvSpPr>
            <p:nvPr/>
          </p:nvSpPr>
          <p:spPr bwMode="auto">
            <a:xfrm>
              <a:off x="2132" y="2011"/>
              <a:ext cx="25" cy="1"/>
            </a:xfrm>
            <a:prstGeom prst="line">
              <a:avLst/>
            </a:prstGeom>
            <a:noFill/>
            <a:ln w="0">
              <a:solidFill>
                <a:srgbClr val="000000"/>
              </a:solidFill>
              <a:round/>
              <a:headEnd/>
              <a:tailEnd/>
            </a:ln>
          </p:spPr>
          <p:txBody>
            <a:bodyPr/>
            <a:lstStyle/>
            <a:p>
              <a:endParaRPr lang="en-GB"/>
            </a:p>
          </p:txBody>
        </p:sp>
        <p:sp>
          <p:nvSpPr>
            <p:cNvPr id="12334" name="Line 45"/>
            <p:cNvSpPr>
              <a:spLocks noChangeShapeType="1"/>
            </p:cNvSpPr>
            <p:nvPr/>
          </p:nvSpPr>
          <p:spPr bwMode="auto">
            <a:xfrm>
              <a:off x="2132" y="1816"/>
              <a:ext cx="25" cy="1"/>
            </a:xfrm>
            <a:prstGeom prst="line">
              <a:avLst/>
            </a:prstGeom>
            <a:noFill/>
            <a:ln w="0">
              <a:solidFill>
                <a:srgbClr val="000000"/>
              </a:solidFill>
              <a:round/>
              <a:headEnd/>
              <a:tailEnd/>
            </a:ln>
          </p:spPr>
          <p:txBody>
            <a:bodyPr/>
            <a:lstStyle/>
            <a:p>
              <a:endParaRPr lang="en-GB"/>
            </a:p>
          </p:txBody>
        </p:sp>
        <p:sp>
          <p:nvSpPr>
            <p:cNvPr id="12335" name="Line 46"/>
            <p:cNvSpPr>
              <a:spLocks noChangeShapeType="1"/>
            </p:cNvSpPr>
            <p:nvPr/>
          </p:nvSpPr>
          <p:spPr bwMode="auto">
            <a:xfrm>
              <a:off x="2157" y="3746"/>
              <a:ext cx="3274" cy="1"/>
            </a:xfrm>
            <a:prstGeom prst="line">
              <a:avLst/>
            </a:prstGeom>
            <a:noFill/>
            <a:ln w="0">
              <a:solidFill>
                <a:srgbClr val="000000"/>
              </a:solidFill>
              <a:round/>
              <a:headEnd/>
              <a:tailEnd/>
            </a:ln>
          </p:spPr>
          <p:txBody>
            <a:bodyPr/>
            <a:lstStyle/>
            <a:p>
              <a:endParaRPr lang="en-GB"/>
            </a:p>
          </p:txBody>
        </p:sp>
        <p:sp>
          <p:nvSpPr>
            <p:cNvPr id="12336" name="Line 47"/>
            <p:cNvSpPr>
              <a:spLocks noChangeShapeType="1"/>
            </p:cNvSpPr>
            <p:nvPr/>
          </p:nvSpPr>
          <p:spPr bwMode="auto">
            <a:xfrm flipV="1">
              <a:off x="2157" y="3746"/>
              <a:ext cx="1" cy="29"/>
            </a:xfrm>
            <a:prstGeom prst="line">
              <a:avLst/>
            </a:prstGeom>
            <a:noFill/>
            <a:ln w="0">
              <a:solidFill>
                <a:srgbClr val="000000"/>
              </a:solidFill>
              <a:round/>
              <a:headEnd/>
              <a:tailEnd/>
            </a:ln>
          </p:spPr>
          <p:txBody>
            <a:bodyPr/>
            <a:lstStyle/>
            <a:p>
              <a:endParaRPr lang="en-GB"/>
            </a:p>
          </p:txBody>
        </p:sp>
        <p:sp>
          <p:nvSpPr>
            <p:cNvPr id="12337" name="Line 48"/>
            <p:cNvSpPr>
              <a:spLocks noChangeShapeType="1"/>
            </p:cNvSpPr>
            <p:nvPr/>
          </p:nvSpPr>
          <p:spPr bwMode="auto">
            <a:xfrm flipV="1">
              <a:off x="2311" y="3746"/>
              <a:ext cx="1" cy="29"/>
            </a:xfrm>
            <a:prstGeom prst="line">
              <a:avLst/>
            </a:prstGeom>
            <a:noFill/>
            <a:ln w="0">
              <a:solidFill>
                <a:srgbClr val="000000"/>
              </a:solidFill>
              <a:round/>
              <a:headEnd/>
              <a:tailEnd/>
            </a:ln>
          </p:spPr>
          <p:txBody>
            <a:bodyPr/>
            <a:lstStyle/>
            <a:p>
              <a:endParaRPr lang="en-GB"/>
            </a:p>
          </p:txBody>
        </p:sp>
        <p:sp>
          <p:nvSpPr>
            <p:cNvPr id="12338" name="Line 49"/>
            <p:cNvSpPr>
              <a:spLocks noChangeShapeType="1"/>
            </p:cNvSpPr>
            <p:nvPr/>
          </p:nvSpPr>
          <p:spPr bwMode="auto">
            <a:xfrm flipV="1">
              <a:off x="2470" y="3746"/>
              <a:ext cx="1" cy="29"/>
            </a:xfrm>
            <a:prstGeom prst="line">
              <a:avLst/>
            </a:prstGeom>
            <a:noFill/>
            <a:ln w="0">
              <a:solidFill>
                <a:srgbClr val="000000"/>
              </a:solidFill>
              <a:round/>
              <a:headEnd/>
              <a:tailEnd/>
            </a:ln>
          </p:spPr>
          <p:txBody>
            <a:bodyPr/>
            <a:lstStyle/>
            <a:p>
              <a:endParaRPr lang="en-GB"/>
            </a:p>
          </p:txBody>
        </p:sp>
        <p:sp>
          <p:nvSpPr>
            <p:cNvPr id="12339" name="Line 50"/>
            <p:cNvSpPr>
              <a:spLocks noChangeShapeType="1"/>
            </p:cNvSpPr>
            <p:nvPr/>
          </p:nvSpPr>
          <p:spPr bwMode="auto">
            <a:xfrm flipV="1">
              <a:off x="2624" y="3746"/>
              <a:ext cx="1" cy="29"/>
            </a:xfrm>
            <a:prstGeom prst="line">
              <a:avLst/>
            </a:prstGeom>
            <a:noFill/>
            <a:ln w="0">
              <a:solidFill>
                <a:srgbClr val="000000"/>
              </a:solidFill>
              <a:round/>
              <a:headEnd/>
              <a:tailEnd/>
            </a:ln>
          </p:spPr>
          <p:txBody>
            <a:bodyPr/>
            <a:lstStyle/>
            <a:p>
              <a:endParaRPr lang="en-GB"/>
            </a:p>
          </p:txBody>
        </p:sp>
        <p:sp>
          <p:nvSpPr>
            <p:cNvPr id="12340" name="Line 51"/>
            <p:cNvSpPr>
              <a:spLocks noChangeShapeType="1"/>
            </p:cNvSpPr>
            <p:nvPr/>
          </p:nvSpPr>
          <p:spPr bwMode="auto">
            <a:xfrm flipV="1">
              <a:off x="2783" y="3746"/>
              <a:ext cx="1" cy="29"/>
            </a:xfrm>
            <a:prstGeom prst="line">
              <a:avLst/>
            </a:prstGeom>
            <a:noFill/>
            <a:ln w="0">
              <a:solidFill>
                <a:srgbClr val="000000"/>
              </a:solidFill>
              <a:round/>
              <a:headEnd/>
              <a:tailEnd/>
            </a:ln>
          </p:spPr>
          <p:txBody>
            <a:bodyPr/>
            <a:lstStyle/>
            <a:p>
              <a:endParaRPr lang="en-GB"/>
            </a:p>
          </p:txBody>
        </p:sp>
        <p:sp>
          <p:nvSpPr>
            <p:cNvPr id="12341" name="Line 52"/>
            <p:cNvSpPr>
              <a:spLocks noChangeShapeType="1"/>
            </p:cNvSpPr>
            <p:nvPr/>
          </p:nvSpPr>
          <p:spPr bwMode="auto">
            <a:xfrm flipV="1">
              <a:off x="2937" y="3746"/>
              <a:ext cx="1" cy="29"/>
            </a:xfrm>
            <a:prstGeom prst="line">
              <a:avLst/>
            </a:prstGeom>
            <a:noFill/>
            <a:ln w="0">
              <a:solidFill>
                <a:srgbClr val="000000"/>
              </a:solidFill>
              <a:round/>
              <a:headEnd/>
              <a:tailEnd/>
            </a:ln>
          </p:spPr>
          <p:txBody>
            <a:bodyPr/>
            <a:lstStyle/>
            <a:p>
              <a:endParaRPr lang="en-GB"/>
            </a:p>
          </p:txBody>
        </p:sp>
        <p:sp>
          <p:nvSpPr>
            <p:cNvPr id="12342" name="Line 53"/>
            <p:cNvSpPr>
              <a:spLocks noChangeShapeType="1"/>
            </p:cNvSpPr>
            <p:nvPr/>
          </p:nvSpPr>
          <p:spPr bwMode="auto">
            <a:xfrm flipV="1">
              <a:off x="3091" y="3746"/>
              <a:ext cx="1" cy="29"/>
            </a:xfrm>
            <a:prstGeom prst="line">
              <a:avLst/>
            </a:prstGeom>
            <a:noFill/>
            <a:ln w="0">
              <a:solidFill>
                <a:srgbClr val="000000"/>
              </a:solidFill>
              <a:round/>
              <a:headEnd/>
              <a:tailEnd/>
            </a:ln>
          </p:spPr>
          <p:txBody>
            <a:bodyPr/>
            <a:lstStyle/>
            <a:p>
              <a:endParaRPr lang="en-GB"/>
            </a:p>
          </p:txBody>
        </p:sp>
        <p:sp>
          <p:nvSpPr>
            <p:cNvPr id="12343" name="Line 54"/>
            <p:cNvSpPr>
              <a:spLocks noChangeShapeType="1"/>
            </p:cNvSpPr>
            <p:nvPr/>
          </p:nvSpPr>
          <p:spPr bwMode="auto">
            <a:xfrm flipV="1">
              <a:off x="3250" y="3746"/>
              <a:ext cx="1" cy="29"/>
            </a:xfrm>
            <a:prstGeom prst="line">
              <a:avLst/>
            </a:prstGeom>
            <a:noFill/>
            <a:ln w="0">
              <a:solidFill>
                <a:srgbClr val="000000"/>
              </a:solidFill>
              <a:round/>
              <a:headEnd/>
              <a:tailEnd/>
            </a:ln>
          </p:spPr>
          <p:txBody>
            <a:bodyPr/>
            <a:lstStyle/>
            <a:p>
              <a:endParaRPr lang="en-GB"/>
            </a:p>
          </p:txBody>
        </p:sp>
        <p:sp>
          <p:nvSpPr>
            <p:cNvPr id="12344" name="Line 55"/>
            <p:cNvSpPr>
              <a:spLocks noChangeShapeType="1"/>
            </p:cNvSpPr>
            <p:nvPr/>
          </p:nvSpPr>
          <p:spPr bwMode="auto">
            <a:xfrm flipV="1">
              <a:off x="3404" y="3746"/>
              <a:ext cx="1" cy="29"/>
            </a:xfrm>
            <a:prstGeom prst="line">
              <a:avLst/>
            </a:prstGeom>
            <a:noFill/>
            <a:ln w="0">
              <a:solidFill>
                <a:srgbClr val="000000"/>
              </a:solidFill>
              <a:round/>
              <a:headEnd/>
              <a:tailEnd/>
            </a:ln>
          </p:spPr>
          <p:txBody>
            <a:bodyPr/>
            <a:lstStyle/>
            <a:p>
              <a:endParaRPr lang="en-GB"/>
            </a:p>
          </p:txBody>
        </p:sp>
        <p:sp>
          <p:nvSpPr>
            <p:cNvPr id="12345" name="Line 56"/>
            <p:cNvSpPr>
              <a:spLocks noChangeShapeType="1"/>
            </p:cNvSpPr>
            <p:nvPr/>
          </p:nvSpPr>
          <p:spPr bwMode="auto">
            <a:xfrm flipV="1">
              <a:off x="3558" y="3746"/>
              <a:ext cx="1" cy="29"/>
            </a:xfrm>
            <a:prstGeom prst="line">
              <a:avLst/>
            </a:prstGeom>
            <a:noFill/>
            <a:ln w="0">
              <a:solidFill>
                <a:srgbClr val="000000"/>
              </a:solidFill>
              <a:round/>
              <a:headEnd/>
              <a:tailEnd/>
            </a:ln>
          </p:spPr>
          <p:txBody>
            <a:bodyPr/>
            <a:lstStyle/>
            <a:p>
              <a:endParaRPr lang="en-GB"/>
            </a:p>
          </p:txBody>
        </p:sp>
        <p:sp>
          <p:nvSpPr>
            <p:cNvPr id="12346" name="Line 57"/>
            <p:cNvSpPr>
              <a:spLocks noChangeShapeType="1"/>
            </p:cNvSpPr>
            <p:nvPr/>
          </p:nvSpPr>
          <p:spPr bwMode="auto">
            <a:xfrm flipV="1">
              <a:off x="3717" y="3746"/>
              <a:ext cx="1" cy="29"/>
            </a:xfrm>
            <a:prstGeom prst="line">
              <a:avLst/>
            </a:prstGeom>
            <a:noFill/>
            <a:ln w="0">
              <a:solidFill>
                <a:srgbClr val="000000"/>
              </a:solidFill>
              <a:round/>
              <a:headEnd/>
              <a:tailEnd/>
            </a:ln>
          </p:spPr>
          <p:txBody>
            <a:bodyPr/>
            <a:lstStyle/>
            <a:p>
              <a:endParaRPr lang="en-GB"/>
            </a:p>
          </p:txBody>
        </p:sp>
        <p:sp>
          <p:nvSpPr>
            <p:cNvPr id="12347" name="Line 58"/>
            <p:cNvSpPr>
              <a:spLocks noChangeShapeType="1"/>
            </p:cNvSpPr>
            <p:nvPr/>
          </p:nvSpPr>
          <p:spPr bwMode="auto">
            <a:xfrm flipV="1">
              <a:off x="3871" y="3746"/>
              <a:ext cx="1" cy="29"/>
            </a:xfrm>
            <a:prstGeom prst="line">
              <a:avLst/>
            </a:prstGeom>
            <a:noFill/>
            <a:ln w="0">
              <a:solidFill>
                <a:srgbClr val="000000"/>
              </a:solidFill>
              <a:round/>
              <a:headEnd/>
              <a:tailEnd/>
            </a:ln>
          </p:spPr>
          <p:txBody>
            <a:bodyPr/>
            <a:lstStyle/>
            <a:p>
              <a:endParaRPr lang="en-GB"/>
            </a:p>
          </p:txBody>
        </p:sp>
        <p:sp>
          <p:nvSpPr>
            <p:cNvPr id="12348" name="Line 59"/>
            <p:cNvSpPr>
              <a:spLocks noChangeShapeType="1"/>
            </p:cNvSpPr>
            <p:nvPr/>
          </p:nvSpPr>
          <p:spPr bwMode="auto">
            <a:xfrm flipV="1">
              <a:off x="4030" y="3746"/>
              <a:ext cx="1" cy="29"/>
            </a:xfrm>
            <a:prstGeom prst="line">
              <a:avLst/>
            </a:prstGeom>
            <a:noFill/>
            <a:ln w="0">
              <a:solidFill>
                <a:srgbClr val="000000"/>
              </a:solidFill>
              <a:round/>
              <a:headEnd/>
              <a:tailEnd/>
            </a:ln>
          </p:spPr>
          <p:txBody>
            <a:bodyPr/>
            <a:lstStyle/>
            <a:p>
              <a:endParaRPr lang="en-GB"/>
            </a:p>
          </p:txBody>
        </p:sp>
        <p:sp>
          <p:nvSpPr>
            <p:cNvPr id="12349" name="Line 60"/>
            <p:cNvSpPr>
              <a:spLocks noChangeShapeType="1"/>
            </p:cNvSpPr>
            <p:nvPr/>
          </p:nvSpPr>
          <p:spPr bwMode="auto">
            <a:xfrm flipV="1">
              <a:off x="4184" y="3746"/>
              <a:ext cx="1" cy="29"/>
            </a:xfrm>
            <a:prstGeom prst="line">
              <a:avLst/>
            </a:prstGeom>
            <a:noFill/>
            <a:ln w="0">
              <a:solidFill>
                <a:srgbClr val="000000"/>
              </a:solidFill>
              <a:round/>
              <a:headEnd/>
              <a:tailEnd/>
            </a:ln>
          </p:spPr>
          <p:txBody>
            <a:bodyPr/>
            <a:lstStyle/>
            <a:p>
              <a:endParaRPr lang="en-GB"/>
            </a:p>
          </p:txBody>
        </p:sp>
        <p:sp>
          <p:nvSpPr>
            <p:cNvPr id="12350" name="Line 61"/>
            <p:cNvSpPr>
              <a:spLocks noChangeShapeType="1"/>
            </p:cNvSpPr>
            <p:nvPr/>
          </p:nvSpPr>
          <p:spPr bwMode="auto">
            <a:xfrm flipV="1">
              <a:off x="4338" y="3746"/>
              <a:ext cx="1" cy="29"/>
            </a:xfrm>
            <a:prstGeom prst="line">
              <a:avLst/>
            </a:prstGeom>
            <a:noFill/>
            <a:ln w="0">
              <a:solidFill>
                <a:srgbClr val="000000"/>
              </a:solidFill>
              <a:round/>
              <a:headEnd/>
              <a:tailEnd/>
            </a:ln>
          </p:spPr>
          <p:txBody>
            <a:bodyPr/>
            <a:lstStyle/>
            <a:p>
              <a:endParaRPr lang="en-GB"/>
            </a:p>
          </p:txBody>
        </p:sp>
        <p:sp>
          <p:nvSpPr>
            <p:cNvPr id="12351" name="Line 62"/>
            <p:cNvSpPr>
              <a:spLocks noChangeShapeType="1"/>
            </p:cNvSpPr>
            <p:nvPr/>
          </p:nvSpPr>
          <p:spPr bwMode="auto">
            <a:xfrm flipV="1">
              <a:off x="4497" y="3746"/>
              <a:ext cx="1" cy="29"/>
            </a:xfrm>
            <a:prstGeom prst="line">
              <a:avLst/>
            </a:prstGeom>
            <a:noFill/>
            <a:ln w="0">
              <a:solidFill>
                <a:srgbClr val="000000"/>
              </a:solidFill>
              <a:round/>
              <a:headEnd/>
              <a:tailEnd/>
            </a:ln>
          </p:spPr>
          <p:txBody>
            <a:bodyPr/>
            <a:lstStyle/>
            <a:p>
              <a:endParaRPr lang="en-GB"/>
            </a:p>
          </p:txBody>
        </p:sp>
        <p:sp>
          <p:nvSpPr>
            <p:cNvPr id="12352" name="Line 63"/>
            <p:cNvSpPr>
              <a:spLocks noChangeShapeType="1"/>
            </p:cNvSpPr>
            <p:nvPr/>
          </p:nvSpPr>
          <p:spPr bwMode="auto">
            <a:xfrm flipV="1">
              <a:off x="4651" y="3746"/>
              <a:ext cx="1" cy="29"/>
            </a:xfrm>
            <a:prstGeom prst="line">
              <a:avLst/>
            </a:prstGeom>
            <a:noFill/>
            <a:ln w="0">
              <a:solidFill>
                <a:srgbClr val="000000"/>
              </a:solidFill>
              <a:round/>
              <a:headEnd/>
              <a:tailEnd/>
            </a:ln>
          </p:spPr>
          <p:txBody>
            <a:bodyPr/>
            <a:lstStyle/>
            <a:p>
              <a:endParaRPr lang="en-GB"/>
            </a:p>
          </p:txBody>
        </p:sp>
        <p:sp>
          <p:nvSpPr>
            <p:cNvPr id="12353" name="Line 64"/>
            <p:cNvSpPr>
              <a:spLocks noChangeShapeType="1"/>
            </p:cNvSpPr>
            <p:nvPr/>
          </p:nvSpPr>
          <p:spPr bwMode="auto">
            <a:xfrm flipV="1">
              <a:off x="4805" y="3746"/>
              <a:ext cx="1" cy="29"/>
            </a:xfrm>
            <a:prstGeom prst="line">
              <a:avLst/>
            </a:prstGeom>
            <a:noFill/>
            <a:ln w="0">
              <a:solidFill>
                <a:srgbClr val="000000"/>
              </a:solidFill>
              <a:round/>
              <a:headEnd/>
              <a:tailEnd/>
            </a:ln>
          </p:spPr>
          <p:txBody>
            <a:bodyPr/>
            <a:lstStyle/>
            <a:p>
              <a:endParaRPr lang="en-GB"/>
            </a:p>
          </p:txBody>
        </p:sp>
        <p:sp>
          <p:nvSpPr>
            <p:cNvPr id="12354" name="Line 65"/>
            <p:cNvSpPr>
              <a:spLocks noChangeShapeType="1"/>
            </p:cNvSpPr>
            <p:nvPr/>
          </p:nvSpPr>
          <p:spPr bwMode="auto">
            <a:xfrm flipV="1">
              <a:off x="4964" y="3746"/>
              <a:ext cx="1" cy="29"/>
            </a:xfrm>
            <a:prstGeom prst="line">
              <a:avLst/>
            </a:prstGeom>
            <a:noFill/>
            <a:ln w="0">
              <a:solidFill>
                <a:srgbClr val="000000"/>
              </a:solidFill>
              <a:round/>
              <a:headEnd/>
              <a:tailEnd/>
            </a:ln>
          </p:spPr>
          <p:txBody>
            <a:bodyPr/>
            <a:lstStyle/>
            <a:p>
              <a:endParaRPr lang="en-GB"/>
            </a:p>
          </p:txBody>
        </p:sp>
        <p:sp>
          <p:nvSpPr>
            <p:cNvPr id="12355" name="Line 66"/>
            <p:cNvSpPr>
              <a:spLocks noChangeShapeType="1"/>
            </p:cNvSpPr>
            <p:nvPr/>
          </p:nvSpPr>
          <p:spPr bwMode="auto">
            <a:xfrm flipV="1">
              <a:off x="5118" y="3746"/>
              <a:ext cx="1" cy="29"/>
            </a:xfrm>
            <a:prstGeom prst="line">
              <a:avLst/>
            </a:prstGeom>
            <a:noFill/>
            <a:ln w="0">
              <a:solidFill>
                <a:srgbClr val="000000"/>
              </a:solidFill>
              <a:round/>
              <a:headEnd/>
              <a:tailEnd/>
            </a:ln>
          </p:spPr>
          <p:txBody>
            <a:bodyPr/>
            <a:lstStyle/>
            <a:p>
              <a:endParaRPr lang="en-GB"/>
            </a:p>
          </p:txBody>
        </p:sp>
        <p:sp>
          <p:nvSpPr>
            <p:cNvPr id="12356" name="Line 67"/>
            <p:cNvSpPr>
              <a:spLocks noChangeShapeType="1"/>
            </p:cNvSpPr>
            <p:nvPr/>
          </p:nvSpPr>
          <p:spPr bwMode="auto">
            <a:xfrm flipV="1">
              <a:off x="5277" y="3746"/>
              <a:ext cx="1" cy="29"/>
            </a:xfrm>
            <a:prstGeom prst="line">
              <a:avLst/>
            </a:prstGeom>
            <a:noFill/>
            <a:ln w="0">
              <a:solidFill>
                <a:srgbClr val="000000"/>
              </a:solidFill>
              <a:round/>
              <a:headEnd/>
              <a:tailEnd/>
            </a:ln>
          </p:spPr>
          <p:txBody>
            <a:bodyPr/>
            <a:lstStyle/>
            <a:p>
              <a:endParaRPr lang="en-GB"/>
            </a:p>
          </p:txBody>
        </p:sp>
        <p:sp>
          <p:nvSpPr>
            <p:cNvPr id="12357" name="Line 68"/>
            <p:cNvSpPr>
              <a:spLocks noChangeShapeType="1"/>
            </p:cNvSpPr>
            <p:nvPr/>
          </p:nvSpPr>
          <p:spPr bwMode="auto">
            <a:xfrm flipV="1">
              <a:off x="5431" y="3746"/>
              <a:ext cx="1" cy="29"/>
            </a:xfrm>
            <a:prstGeom prst="line">
              <a:avLst/>
            </a:prstGeom>
            <a:noFill/>
            <a:ln w="0">
              <a:solidFill>
                <a:srgbClr val="000000"/>
              </a:solidFill>
              <a:round/>
              <a:headEnd/>
              <a:tailEnd/>
            </a:ln>
          </p:spPr>
          <p:txBody>
            <a:bodyPr/>
            <a:lstStyle/>
            <a:p>
              <a:endParaRPr lang="en-GB"/>
            </a:p>
          </p:txBody>
        </p:sp>
        <p:sp>
          <p:nvSpPr>
            <p:cNvPr id="12358" name="Rectangle 69"/>
            <p:cNvSpPr>
              <a:spLocks noChangeArrowheads="1"/>
            </p:cNvSpPr>
            <p:nvPr/>
          </p:nvSpPr>
          <p:spPr bwMode="auto">
            <a:xfrm>
              <a:off x="2048" y="3692"/>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latin typeface="Times New Roman" pitchFamily="18" charset="0"/>
              </a:endParaRPr>
            </a:p>
          </p:txBody>
        </p:sp>
        <p:sp>
          <p:nvSpPr>
            <p:cNvPr id="12359" name="Rectangle 70"/>
            <p:cNvSpPr>
              <a:spLocks noChangeArrowheads="1"/>
            </p:cNvSpPr>
            <p:nvPr/>
          </p:nvSpPr>
          <p:spPr bwMode="auto">
            <a:xfrm>
              <a:off x="1938" y="3497"/>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0.02</a:t>
              </a:r>
              <a:endParaRPr lang="en-US">
                <a:latin typeface="Times New Roman" pitchFamily="18" charset="0"/>
              </a:endParaRPr>
            </a:p>
          </p:txBody>
        </p:sp>
        <p:sp>
          <p:nvSpPr>
            <p:cNvPr id="12360" name="Rectangle 71"/>
            <p:cNvSpPr>
              <a:spLocks noChangeArrowheads="1"/>
            </p:cNvSpPr>
            <p:nvPr/>
          </p:nvSpPr>
          <p:spPr bwMode="auto">
            <a:xfrm>
              <a:off x="1938" y="3308"/>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0.04</a:t>
              </a:r>
              <a:endParaRPr lang="en-US">
                <a:latin typeface="Times New Roman" pitchFamily="18" charset="0"/>
              </a:endParaRPr>
            </a:p>
          </p:txBody>
        </p:sp>
        <p:sp>
          <p:nvSpPr>
            <p:cNvPr id="12361" name="Rectangle 72"/>
            <p:cNvSpPr>
              <a:spLocks noChangeArrowheads="1"/>
            </p:cNvSpPr>
            <p:nvPr/>
          </p:nvSpPr>
          <p:spPr bwMode="auto">
            <a:xfrm>
              <a:off x="1938" y="3112"/>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0.06</a:t>
              </a:r>
              <a:endParaRPr lang="en-US">
                <a:latin typeface="Times New Roman" pitchFamily="18" charset="0"/>
              </a:endParaRPr>
            </a:p>
          </p:txBody>
        </p:sp>
        <p:sp>
          <p:nvSpPr>
            <p:cNvPr id="12362" name="Rectangle 73"/>
            <p:cNvSpPr>
              <a:spLocks noChangeArrowheads="1"/>
            </p:cNvSpPr>
            <p:nvPr/>
          </p:nvSpPr>
          <p:spPr bwMode="auto">
            <a:xfrm>
              <a:off x="1938" y="2923"/>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0.08</a:t>
              </a:r>
              <a:endParaRPr lang="en-US">
                <a:latin typeface="Times New Roman" pitchFamily="18" charset="0"/>
              </a:endParaRPr>
            </a:p>
          </p:txBody>
        </p:sp>
        <p:sp>
          <p:nvSpPr>
            <p:cNvPr id="12363" name="Rectangle 74"/>
            <p:cNvSpPr>
              <a:spLocks noChangeArrowheads="1"/>
            </p:cNvSpPr>
            <p:nvPr/>
          </p:nvSpPr>
          <p:spPr bwMode="auto">
            <a:xfrm>
              <a:off x="1983" y="2727"/>
              <a:ext cx="14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a:t>
              </a:r>
              <a:endParaRPr lang="en-US">
                <a:latin typeface="Times New Roman" pitchFamily="18" charset="0"/>
              </a:endParaRPr>
            </a:p>
          </p:txBody>
        </p:sp>
        <p:sp>
          <p:nvSpPr>
            <p:cNvPr id="12364" name="Rectangle 75"/>
            <p:cNvSpPr>
              <a:spLocks noChangeArrowheads="1"/>
            </p:cNvSpPr>
            <p:nvPr/>
          </p:nvSpPr>
          <p:spPr bwMode="auto">
            <a:xfrm>
              <a:off x="1938" y="2532"/>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0.12</a:t>
              </a:r>
              <a:endParaRPr lang="en-US">
                <a:latin typeface="Times New Roman" pitchFamily="18" charset="0"/>
              </a:endParaRPr>
            </a:p>
          </p:txBody>
        </p:sp>
        <p:sp>
          <p:nvSpPr>
            <p:cNvPr id="12365" name="Rectangle 76"/>
            <p:cNvSpPr>
              <a:spLocks noChangeArrowheads="1"/>
            </p:cNvSpPr>
            <p:nvPr/>
          </p:nvSpPr>
          <p:spPr bwMode="auto">
            <a:xfrm>
              <a:off x="1938" y="2343"/>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0.14</a:t>
              </a:r>
              <a:endParaRPr lang="en-US">
                <a:latin typeface="Times New Roman" pitchFamily="18" charset="0"/>
              </a:endParaRPr>
            </a:p>
          </p:txBody>
        </p:sp>
        <p:sp>
          <p:nvSpPr>
            <p:cNvPr id="12366" name="Rectangle 77"/>
            <p:cNvSpPr>
              <a:spLocks noChangeArrowheads="1"/>
            </p:cNvSpPr>
            <p:nvPr/>
          </p:nvSpPr>
          <p:spPr bwMode="auto">
            <a:xfrm>
              <a:off x="1938" y="2147"/>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0.16</a:t>
              </a:r>
              <a:endParaRPr lang="en-US">
                <a:latin typeface="Times New Roman" pitchFamily="18" charset="0"/>
              </a:endParaRPr>
            </a:p>
          </p:txBody>
        </p:sp>
        <p:sp>
          <p:nvSpPr>
            <p:cNvPr id="12367" name="Rectangle 78"/>
            <p:cNvSpPr>
              <a:spLocks noChangeArrowheads="1"/>
            </p:cNvSpPr>
            <p:nvPr/>
          </p:nvSpPr>
          <p:spPr bwMode="auto">
            <a:xfrm>
              <a:off x="1938" y="1958"/>
              <a:ext cx="18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0.18</a:t>
              </a:r>
              <a:endParaRPr lang="en-US">
                <a:latin typeface="Times New Roman" pitchFamily="18" charset="0"/>
              </a:endParaRPr>
            </a:p>
          </p:txBody>
        </p:sp>
        <p:sp>
          <p:nvSpPr>
            <p:cNvPr id="12368" name="Rectangle 79"/>
            <p:cNvSpPr>
              <a:spLocks noChangeArrowheads="1"/>
            </p:cNvSpPr>
            <p:nvPr/>
          </p:nvSpPr>
          <p:spPr bwMode="auto">
            <a:xfrm>
              <a:off x="1983" y="1762"/>
              <a:ext cx="14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0.2</a:t>
              </a:r>
              <a:endParaRPr lang="en-US">
                <a:latin typeface="Times New Roman" pitchFamily="18" charset="0"/>
              </a:endParaRPr>
            </a:p>
          </p:txBody>
        </p:sp>
        <p:sp>
          <p:nvSpPr>
            <p:cNvPr id="12369" name="Rectangle 80"/>
            <p:cNvSpPr>
              <a:spLocks noChangeArrowheads="1"/>
            </p:cNvSpPr>
            <p:nvPr/>
          </p:nvSpPr>
          <p:spPr bwMode="auto">
            <a:xfrm>
              <a:off x="2217"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latin typeface="Times New Roman" pitchFamily="18" charset="0"/>
              </a:endParaRPr>
            </a:p>
          </p:txBody>
        </p:sp>
        <p:sp>
          <p:nvSpPr>
            <p:cNvPr id="12370" name="Rectangle 81"/>
            <p:cNvSpPr>
              <a:spLocks noChangeArrowheads="1"/>
            </p:cNvSpPr>
            <p:nvPr/>
          </p:nvSpPr>
          <p:spPr bwMode="auto">
            <a:xfrm>
              <a:off x="2371"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a:t>
              </a:r>
              <a:endParaRPr lang="en-US">
                <a:latin typeface="Times New Roman" pitchFamily="18" charset="0"/>
              </a:endParaRPr>
            </a:p>
          </p:txBody>
        </p:sp>
        <p:sp>
          <p:nvSpPr>
            <p:cNvPr id="12371" name="Rectangle 82"/>
            <p:cNvSpPr>
              <a:spLocks noChangeArrowheads="1"/>
            </p:cNvSpPr>
            <p:nvPr/>
          </p:nvSpPr>
          <p:spPr bwMode="auto">
            <a:xfrm>
              <a:off x="2525"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2</a:t>
              </a:r>
              <a:endParaRPr lang="en-US">
                <a:latin typeface="Times New Roman" pitchFamily="18" charset="0"/>
              </a:endParaRPr>
            </a:p>
          </p:txBody>
        </p:sp>
        <p:sp>
          <p:nvSpPr>
            <p:cNvPr id="12372" name="Rectangle 83"/>
            <p:cNvSpPr>
              <a:spLocks noChangeArrowheads="1"/>
            </p:cNvSpPr>
            <p:nvPr/>
          </p:nvSpPr>
          <p:spPr bwMode="auto">
            <a:xfrm>
              <a:off x="2683"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3</a:t>
              </a:r>
              <a:endParaRPr lang="en-US">
                <a:latin typeface="Times New Roman" pitchFamily="18" charset="0"/>
              </a:endParaRPr>
            </a:p>
          </p:txBody>
        </p:sp>
        <p:sp>
          <p:nvSpPr>
            <p:cNvPr id="12373" name="Rectangle 84"/>
            <p:cNvSpPr>
              <a:spLocks noChangeArrowheads="1"/>
            </p:cNvSpPr>
            <p:nvPr/>
          </p:nvSpPr>
          <p:spPr bwMode="auto">
            <a:xfrm>
              <a:off x="2837"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4</a:t>
              </a:r>
              <a:endParaRPr lang="en-US">
                <a:latin typeface="Times New Roman" pitchFamily="18" charset="0"/>
              </a:endParaRPr>
            </a:p>
          </p:txBody>
        </p:sp>
        <p:sp>
          <p:nvSpPr>
            <p:cNvPr id="12374" name="Rectangle 85"/>
            <p:cNvSpPr>
              <a:spLocks noChangeArrowheads="1"/>
            </p:cNvSpPr>
            <p:nvPr/>
          </p:nvSpPr>
          <p:spPr bwMode="auto">
            <a:xfrm>
              <a:off x="2996"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a:latin typeface="Times New Roman" pitchFamily="18" charset="0"/>
              </a:endParaRPr>
            </a:p>
          </p:txBody>
        </p:sp>
        <p:sp>
          <p:nvSpPr>
            <p:cNvPr id="12375" name="Rectangle 86"/>
            <p:cNvSpPr>
              <a:spLocks noChangeArrowheads="1"/>
            </p:cNvSpPr>
            <p:nvPr/>
          </p:nvSpPr>
          <p:spPr bwMode="auto">
            <a:xfrm>
              <a:off x="3150"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6</a:t>
              </a:r>
              <a:endParaRPr lang="en-US">
                <a:latin typeface="Times New Roman" pitchFamily="18" charset="0"/>
              </a:endParaRPr>
            </a:p>
          </p:txBody>
        </p:sp>
        <p:sp>
          <p:nvSpPr>
            <p:cNvPr id="12376" name="Rectangle 87"/>
            <p:cNvSpPr>
              <a:spLocks noChangeArrowheads="1"/>
            </p:cNvSpPr>
            <p:nvPr/>
          </p:nvSpPr>
          <p:spPr bwMode="auto">
            <a:xfrm>
              <a:off x="3304"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7</a:t>
              </a:r>
              <a:endParaRPr lang="en-US">
                <a:latin typeface="Times New Roman" pitchFamily="18" charset="0"/>
              </a:endParaRPr>
            </a:p>
          </p:txBody>
        </p:sp>
        <p:sp>
          <p:nvSpPr>
            <p:cNvPr id="12377" name="Rectangle 88"/>
            <p:cNvSpPr>
              <a:spLocks noChangeArrowheads="1"/>
            </p:cNvSpPr>
            <p:nvPr/>
          </p:nvSpPr>
          <p:spPr bwMode="auto">
            <a:xfrm>
              <a:off x="3463"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8</a:t>
              </a:r>
              <a:endParaRPr lang="en-US">
                <a:latin typeface="Times New Roman" pitchFamily="18" charset="0"/>
              </a:endParaRPr>
            </a:p>
          </p:txBody>
        </p:sp>
        <p:sp>
          <p:nvSpPr>
            <p:cNvPr id="12378" name="Rectangle 89"/>
            <p:cNvSpPr>
              <a:spLocks noChangeArrowheads="1"/>
            </p:cNvSpPr>
            <p:nvPr/>
          </p:nvSpPr>
          <p:spPr bwMode="auto">
            <a:xfrm>
              <a:off x="3617" y="3829"/>
              <a:ext cx="8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9</a:t>
              </a:r>
              <a:endParaRPr lang="en-US">
                <a:latin typeface="Times New Roman" pitchFamily="18" charset="0"/>
              </a:endParaRPr>
            </a:p>
          </p:txBody>
        </p:sp>
        <p:sp>
          <p:nvSpPr>
            <p:cNvPr id="12379" name="Rectangle 90"/>
            <p:cNvSpPr>
              <a:spLocks noChangeArrowheads="1"/>
            </p:cNvSpPr>
            <p:nvPr/>
          </p:nvSpPr>
          <p:spPr bwMode="auto">
            <a:xfrm>
              <a:off x="3752"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a:latin typeface="Times New Roman" pitchFamily="18" charset="0"/>
              </a:endParaRPr>
            </a:p>
          </p:txBody>
        </p:sp>
        <p:sp>
          <p:nvSpPr>
            <p:cNvPr id="12380" name="Rectangle 91"/>
            <p:cNvSpPr>
              <a:spLocks noChangeArrowheads="1"/>
            </p:cNvSpPr>
            <p:nvPr/>
          </p:nvSpPr>
          <p:spPr bwMode="auto">
            <a:xfrm>
              <a:off x="3906"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11</a:t>
              </a:r>
              <a:endParaRPr lang="en-US">
                <a:latin typeface="Times New Roman" pitchFamily="18" charset="0"/>
              </a:endParaRPr>
            </a:p>
          </p:txBody>
        </p:sp>
        <p:sp>
          <p:nvSpPr>
            <p:cNvPr id="12381" name="Rectangle 92"/>
            <p:cNvSpPr>
              <a:spLocks noChangeArrowheads="1"/>
            </p:cNvSpPr>
            <p:nvPr/>
          </p:nvSpPr>
          <p:spPr bwMode="auto">
            <a:xfrm>
              <a:off x="4060"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12</a:t>
              </a:r>
              <a:endParaRPr lang="en-US">
                <a:latin typeface="Times New Roman" pitchFamily="18" charset="0"/>
              </a:endParaRPr>
            </a:p>
          </p:txBody>
        </p:sp>
        <p:sp>
          <p:nvSpPr>
            <p:cNvPr id="12382" name="Rectangle 93"/>
            <p:cNvSpPr>
              <a:spLocks noChangeArrowheads="1"/>
            </p:cNvSpPr>
            <p:nvPr/>
          </p:nvSpPr>
          <p:spPr bwMode="auto">
            <a:xfrm>
              <a:off x="4219"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13</a:t>
              </a:r>
              <a:endParaRPr lang="en-US">
                <a:latin typeface="Times New Roman" pitchFamily="18" charset="0"/>
              </a:endParaRPr>
            </a:p>
          </p:txBody>
        </p:sp>
        <p:sp>
          <p:nvSpPr>
            <p:cNvPr id="12383" name="Rectangle 94"/>
            <p:cNvSpPr>
              <a:spLocks noChangeArrowheads="1"/>
            </p:cNvSpPr>
            <p:nvPr/>
          </p:nvSpPr>
          <p:spPr bwMode="auto">
            <a:xfrm>
              <a:off x="4373"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14</a:t>
              </a:r>
              <a:endParaRPr lang="en-US">
                <a:latin typeface="Times New Roman" pitchFamily="18" charset="0"/>
              </a:endParaRPr>
            </a:p>
          </p:txBody>
        </p:sp>
        <p:sp>
          <p:nvSpPr>
            <p:cNvPr id="12384" name="Rectangle 95"/>
            <p:cNvSpPr>
              <a:spLocks noChangeArrowheads="1"/>
            </p:cNvSpPr>
            <p:nvPr/>
          </p:nvSpPr>
          <p:spPr bwMode="auto">
            <a:xfrm>
              <a:off x="4526"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15</a:t>
              </a:r>
              <a:endParaRPr lang="en-US">
                <a:latin typeface="Times New Roman" pitchFamily="18" charset="0"/>
              </a:endParaRPr>
            </a:p>
          </p:txBody>
        </p:sp>
        <p:sp>
          <p:nvSpPr>
            <p:cNvPr id="12385" name="Rectangle 96"/>
            <p:cNvSpPr>
              <a:spLocks noChangeArrowheads="1"/>
            </p:cNvSpPr>
            <p:nvPr/>
          </p:nvSpPr>
          <p:spPr bwMode="auto">
            <a:xfrm>
              <a:off x="4685"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16</a:t>
              </a:r>
              <a:endParaRPr lang="en-US">
                <a:latin typeface="Times New Roman" pitchFamily="18" charset="0"/>
              </a:endParaRPr>
            </a:p>
          </p:txBody>
        </p:sp>
        <p:sp>
          <p:nvSpPr>
            <p:cNvPr id="12386" name="Rectangle 97"/>
            <p:cNvSpPr>
              <a:spLocks noChangeArrowheads="1"/>
            </p:cNvSpPr>
            <p:nvPr/>
          </p:nvSpPr>
          <p:spPr bwMode="auto">
            <a:xfrm>
              <a:off x="4839"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17</a:t>
              </a:r>
              <a:endParaRPr lang="en-US">
                <a:latin typeface="Times New Roman" pitchFamily="18" charset="0"/>
              </a:endParaRPr>
            </a:p>
          </p:txBody>
        </p:sp>
        <p:sp>
          <p:nvSpPr>
            <p:cNvPr id="12387" name="Rectangle 98"/>
            <p:cNvSpPr>
              <a:spLocks noChangeArrowheads="1"/>
            </p:cNvSpPr>
            <p:nvPr/>
          </p:nvSpPr>
          <p:spPr bwMode="auto">
            <a:xfrm>
              <a:off x="4998"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18</a:t>
              </a:r>
              <a:endParaRPr lang="en-US">
                <a:latin typeface="Times New Roman" pitchFamily="18" charset="0"/>
              </a:endParaRPr>
            </a:p>
          </p:txBody>
        </p:sp>
        <p:sp>
          <p:nvSpPr>
            <p:cNvPr id="12388" name="Rectangle 99"/>
            <p:cNvSpPr>
              <a:spLocks noChangeArrowheads="1"/>
            </p:cNvSpPr>
            <p:nvPr/>
          </p:nvSpPr>
          <p:spPr bwMode="auto">
            <a:xfrm>
              <a:off x="5152"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19</a:t>
              </a:r>
              <a:endParaRPr lang="en-US">
                <a:latin typeface="Times New Roman" pitchFamily="18" charset="0"/>
              </a:endParaRPr>
            </a:p>
          </p:txBody>
        </p:sp>
        <p:sp>
          <p:nvSpPr>
            <p:cNvPr id="12389" name="Rectangle 100"/>
            <p:cNvSpPr>
              <a:spLocks noChangeArrowheads="1"/>
            </p:cNvSpPr>
            <p:nvPr/>
          </p:nvSpPr>
          <p:spPr bwMode="auto">
            <a:xfrm>
              <a:off x="5306" y="3829"/>
              <a:ext cx="12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20</a:t>
              </a:r>
              <a:endParaRPr lang="en-US">
                <a:latin typeface="Times New Roman" pitchFamily="18" charset="0"/>
              </a:endParaRPr>
            </a:p>
          </p:txBody>
        </p:sp>
        <p:sp>
          <p:nvSpPr>
            <p:cNvPr id="12390" name="Rectangle 101"/>
            <p:cNvSpPr>
              <a:spLocks noChangeArrowheads="1"/>
            </p:cNvSpPr>
            <p:nvPr/>
          </p:nvSpPr>
          <p:spPr bwMode="auto">
            <a:xfrm>
              <a:off x="3687" y="3989"/>
              <a:ext cx="457" cy="135"/>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Arial" charset="0"/>
                </a:rPr>
                <a:t>Event </a:t>
              </a:r>
              <a:r>
                <a:rPr lang="en-US" sz="1200" b="1" dirty="0" smtClean="0">
                  <a:solidFill>
                    <a:srgbClr val="000000"/>
                  </a:solidFill>
                  <a:latin typeface="Arial" charset="0"/>
                </a:rPr>
                <a:t>(z)</a:t>
              </a:r>
              <a:endParaRPr lang="en-US" dirty="0">
                <a:latin typeface="Times New Roman" pitchFamily="18" charset="0"/>
              </a:endParaRPr>
            </a:p>
          </p:txBody>
        </p:sp>
        <p:sp>
          <p:nvSpPr>
            <p:cNvPr id="12391" name="Rectangle 102"/>
            <p:cNvSpPr>
              <a:spLocks noChangeArrowheads="1"/>
            </p:cNvSpPr>
            <p:nvPr/>
          </p:nvSpPr>
          <p:spPr bwMode="auto">
            <a:xfrm rot="-5400000">
              <a:off x="1634" y="2734"/>
              <a:ext cx="452" cy="124"/>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Probability</a:t>
              </a:r>
              <a:endParaRPr lang="en-US">
                <a:latin typeface="Times New Roman" pitchFamily="18" charset="0"/>
              </a:endParaRPr>
            </a:p>
          </p:txBody>
        </p:sp>
      </p:grpSp>
      <p:sp>
        <p:nvSpPr>
          <p:cNvPr id="12294" name="Rectangle 2"/>
          <p:cNvSpPr>
            <a:spLocks noGrp="1" noChangeArrowheads="1"/>
          </p:cNvSpPr>
          <p:nvPr>
            <p:ph type="title"/>
          </p:nvPr>
        </p:nvSpPr>
        <p:spPr>
          <a:xfrm>
            <a:off x="381000" y="152400"/>
            <a:ext cx="8229600" cy="685800"/>
          </a:xfrm>
        </p:spPr>
        <p:txBody>
          <a:bodyPr/>
          <a:lstStyle/>
          <a:p>
            <a:pPr eaLnBrk="1" hangingPunct="1"/>
            <a:r>
              <a:rPr lang="en-US" sz="3200" dirty="0" smtClean="0"/>
              <a:t>Probability Mass Functions</a:t>
            </a:r>
          </a:p>
        </p:txBody>
      </p:sp>
      <p:sp>
        <p:nvSpPr>
          <p:cNvPr id="12295" name="Text Box 3"/>
          <p:cNvSpPr txBox="1">
            <a:spLocks noChangeArrowheads="1"/>
          </p:cNvSpPr>
          <p:nvPr/>
        </p:nvSpPr>
        <p:spPr bwMode="auto">
          <a:xfrm>
            <a:off x="379413" y="1066800"/>
            <a:ext cx="8280400" cy="1187450"/>
          </a:xfrm>
          <a:prstGeom prst="rect">
            <a:avLst/>
          </a:prstGeom>
          <a:noFill/>
          <a:ln w="9525">
            <a:noFill/>
            <a:miter lim="800000"/>
            <a:headEnd/>
            <a:tailEnd/>
          </a:ln>
        </p:spPr>
        <p:txBody>
          <a:bodyPr wrap="none">
            <a:spAutoFit/>
          </a:bodyPr>
          <a:lstStyle/>
          <a:p>
            <a:r>
              <a:rPr lang="en-US" sz="2400">
                <a:latin typeface="Times New Roman" pitchFamily="18" charset="0"/>
              </a:rPr>
              <a:t>For a discrete random variable, </a:t>
            </a:r>
            <a:r>
              <a:rPr lang="en-US" sz="2400" i="1">
                <a:latin typeface="Times New Roman" pitchFamily="18" charset="0"/>
              </a:rPr>
              <a:t>X</a:t>
            </a:r>
            <a:r>
              <a:rPr lang="en-US" sz="2400">
                <a:latin typeface="Times New Roman" pitchFamily="18" charset="0"/>
              </a:rPr>
              <a:t>, the </a:t>
            </a:r>
            <a:r>
              <a:rPr lang="en-US" sz="2400" b="1">
                <a:latin typeface="Times New Roman" pitchFamily="18" charset="0"/>
              </a:rPr>
              <a:t>probability that </a:t>
            </a:r>
            <a:r>
              <a:rPr lang="en-US" sz="2400" b="1" i="1">
                <a:latin typeface="Times New Roman" pitchFamily="18" charset="0"/>
              </a:rPr>
              <a:t>x</a:t>
            </a:r>
            <a:r>
              <a:rPr lang="en-US" sz="2400" b="1">
                <a:latin typeface="Times New Roman" pitchFamily="18" charset="0"/>
              </a:rPr>
              <a:t> takes on</a:t>
            </a:r>
          </a:p>
          <a:p>
            <a:r>
              <a:rPr lang="en-US" sz="2400" b="1">
                <a:latin typeface="Times New Roman" pitchFamily="18" charset="0"/>
              </a:rPr>
              <a:t>a value x</a:t>
            </a:r>
            <a:r>
              <a:rPr lang="en-US" sz="2400">
                <a:latin typeface="Times New Roman" pitchFamily="18" charset="0"/>
              </a:rPr>
              <a:t> is a discrete density function, </a:t>
            </a:r>
            <a:r>
              <a:rPr lang="en-US" sz="2400" i="1">
                <a:latin typeface="Times New Roman" pitchFamily="18" charset="0"/>
              </a:rPr>
              <a:t>f(x)</a:t>
            </a:r>
            <a:r>
              <a:rPr lang="en-US" sz="2400">
                <a:latin typeface="Times New Roman" pitchFamily="18" charset="0"/>
              </a:rPr>
              <a:t> also known as </a:t>
            </a:r>
          </a:p>
          <a:p>
            <a:r>
              <a:rPr lang="en-US" sz="2400" b="1" i="1">
                <a:solidFill>
                  <a:srgbClr val="FF0000"/>
                </a:solidFill>
                <a:latin typeface="Times New Roman" pitchFamily="18" charset="0"/>
              </a:rPr>
              <a:t>probability mass or distribution function</a:t>
            </a:r>
            <a:r>
              <a:rPr lang="en-US" sz="2400" b="1">
                <a:latin typeface="Times New Roman" pitchFamily="18" charset="0"/>
              </a:rPr>
              <a:t>.</a:t>
            </a:r>
          </a:p>
        </p:txBody>
      </p:sp>
      <p:graphicFrame>
        <p:nvGraphicFramePr>
          <p:cNvPr id="12290" name="Object 4"/>
          <p:cNvGraphicFramePr>
            <a:graphicFrameLocks noChangeAspect="1"/>
          </p:cNvGraphicFramePr>
          <p:nvPr>
            <p:extLst>
              <p:ext uri="{D42A27DB-BD31-4B8C-83A1-F6EECF244321}">
                <p14:modId xmlns:p14="http://schemas.microsoft.com/office/powerpoint/2010/main" val="439061530"/>
              </p:ext>
            </p:extLst>
          </p:nvPr>
        </p:nvGraphicFramePr>
        <p:xfrm>
          <a:off x="596900" y="2630488"/>
          <a:ext cx="2157413" cy="2241550"/>
        </p:xfrm>
        <a:graphic>
          <a:graphicData uri="http://schemas.openxmlformats.org/presentationml/2006/ole">
            <mc:AlternateContent xmlns:mc="http://schemas.openxmlformats.org/markup-compatibility/2006">
              <mc:Choice xmlns:v="urn:schemas-microsoft-com:vml" Requires="v">
                <p:oleObj spid="_x0000_s12312" name="Equation" r:id="rId4" imgW="977760" imgH="1015920" progId="Equation.3">
                  <p:embed/>
                </p:oleObj>
              </mc:Choice>
              <mc:Fallback>
                <p:oleObj name="Equation" r:id="rId4" imgW="977760" imgH="1015920" progId="Equation.3">
                  <p:embed/>
                  <p:pic>
                    <p:nvPicPr>
                      <p:cNvPr id="0" name="Object 4"/>
                      <p:cNvPicPr>
                        <a:picLocks noChangeAspect="1" noChangeArrowheads="1"/>
                      </p:cNvPicPr>
                      <p:nvPr/>
                    </p:nvPicPr>
                    <p:blipFill>
                      <a:blip r:embed="rId5"/>
                      <a:srcRect/>
                      <a:stretch>
                        <a:fillRect/>
                      </a:stretch>
                    </p:blipFill>
                    <p:spPr bwMode="auto">
                      <a:xfrm>
                        <a:off x="596900" y="2630488"/>
                        <a:ext cx="2157413" cy="224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88266" y="5257800"/>
            <a:ext cx="3316934" cy="769441"/>
          </a:xfrm>
          <a:prstGeom prst="rect">
            <a:avLst/>
          </a:prstGeom>
          <a:noFill/>
        </p:spPr>
        <p:txBody>
          <a:bodyPr wrap="none" rtlCol="0">
            <a:spAutoFit/>
          </a:bodyPr>
          <a:lstStyle/>
          <a:p>
            <a:r>
              <a:rPr lang="en-US" sz="2200" dirty="0" smtClean="0">
                <a:latin typeface="Arial" panose="020B0604020202020204" pitchFamily="34" charset="0"/>
                <a:cs typeface="Arial" panose="020B0604020202020204" pitchFamily="34" charset="0"/>
              </a:rPr>
              <a:t>S=support is the domain </a:t>
            </a:r>
          </a:p>
          <a:p>
            <a:r>
              <a:rPr lang="en-US" sz="2200" dirty="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f function [z]</a:t>
            </a:r>
            <a:endParaRPr lang="es-CL" sz="22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457200" y="4816623"/>
            <a:ext cx="457200" cy="49394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7587" name="Rectangle 2"/>
          <p:cNvSpPr>
            <a:spLocks noGrp="1" noChangeArrowheads="1"/>
          </p:cNvSpPr>
          <p:nvPr>
            <p:ph type="title"/>
          </p:nvPr>
        </p:nvSpPr>
        <p:spPr>
          <a:xfrm>
            <a:off x="914400" y="120650"/>
            <a:ext cx="6975475" cy="717550"/>
          </a:xfrm>
        </p:spPr>
        <p:txBody>
          <a:bodyPr/>
          <a:lstStyle/>
          <a:p>
            <a:pPr eaLnBrk="1" hangingPunct="1"/>
            <a:r>
              <a:rPr lang="en-US" smtClean="0"/>
              <a:t>Zero-inflated binomial</a:t>
            </a:r>
          </a:p>
        </p:txBody>
      </p:sp>
      <p:pic>
        <p:nvPicPr>
          <p:cNvPr id="67588" name="Picture 7"/>
          <p:cNvPicPr>
            <a:picLocks noChangeAspect="1" noChangeArrowheads="1"/>
          </p:cNvPicPr>
          <p:nvPr/>
        </p:nvPicPr>
        <p:blipFill>
          <a:blip r:embed="rId3" cstate="print"/>
          <a:srcRect/>
          <a:stretch>
            <a:fillRect/>
          </a:stretch>
        </p:blipFill>
        <p:spPr bwMode="auto">
          <a:xfrm>
            <a:off x="1295400" y="1781175"/>
            <a:ext cx="6237288"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8611" name="Rectangle 2"/>
          <p:cNvSpPr>
            <a:spLocks noGrp="1" noChangeArrowheads="1"/>
          </p:cNvSpPr>
          <p:nvPr>
            <p:ph type="title"/>
          </p:nvPr>
        </p:nvSpPr>
        <p:spPr/>
        <p:txBody>
          <a:bodyPr/>
          <a:lstStyle/>
          <a:p>
            <a:pPr eaLnBrk="1" hangingPunct="1"/>
            <a:r>
              <a:rPr lang="en-US" smtClean="0"/>
              <a:t>Discrete mixtures</a:t>
            </a:r>
          </a:p>
        </p:txBody>
      </p:sp>
      <p:pic>
        <p:nvPicPr>
          <p:cNvPr id="68612" name="Picture 5"/>
          <p:cNvPicPr>
            <a:picLocks noChangeAspect="1" noChangeArrowheads="1"/>
          </p:cNvPicPr>
          <p:nvPr/>
        </p:nvPicPr>
        <p:blipFill>
          <a:blip r:embed="rId3" cstate="print"/>
          <a:srcRect/>
          <a:stretch>
            <a:fillRect/>
          </a:stretch>
        </p:blipFill>
        <p:spPr bwMode="auto">
          <a:xfrm>
            <a:off x="-228600" y="1600200"/>
            <a:ext cx="572452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4820" name="Rectangle 2"/>
          <p:cNvSpPr>
            <a:spLocks noGrp="1" noChangeArrowheads="1"/>
          </p:cNvSpPr>
          <p:nvPr>
            <p:ph type="title"/>
          </p:nvPr>
        </p:nvSpPr>
        <p:spPr>
          <a:xfrm>
            <a:off x="914400" y="349250"/>
            <a:ext cx="6975475" cy="717550"/>
          </a:xfrm>
        </p:spPr>
        <p:txBody>
          <a:bodyPr/>
          <a:lstStyle/>
          <a:p>
            <a:pPr eaLnBrk="1" hangingPunct="1"/>
            <a:r>
              <a:rPr lang="en-US" sz="3200" smtClean="0"/>
              <a:t>Discrete mixture:</a:t>
            </a:r>
            <a:br>
              <a:rPr lang="en-US" sz="3200" smtClean="0"/>
            </a:br>
            <a:r>
              <a:rPr lang="en-US" sz="3200" smtClean="0"/>
              <a:t>Zero-inflated binomial</a:t>
            </a:r>
          </a:p>
        </p:txBody>
      </p:sp>
      <p:pic>
        <p:nvPicPr>
          <p:cNvPr id="34821" name="Picture 7"/>
          <p:cNvPicPr>
            <a:picLocks noChangeAspect="1" noChangeArrowheads="1"/>
          </p:cNvPicPr>
          <p:nvPr/>
        </p:nvPicPr>
        <p:blipFill>
          <a:blip r:embed="rId4" cstate="print"/>
          <a:srcRect/>
          <a:stretch>
            <a:fillRect/>
          </a:stretch>
        </p:blipFill>
        <p:spPr bwMode="auto">
          <a:xfrm>
            <a:off x="457200" y="1227138"/>
            <a:ext cx="5715000" cy="5707062"/>
          </a:xfrm>
          <a:prstGeom prst="rect">
            <a:avLst/>
          </a:prstGeom>
          <a:noFill/>
          <a:ln w="9525">
            <a:noFill/>
            <a:miter lim="800000"/>
            <a:headEnd/>
            <a:tailEnd/>
          </a:ln>
        </p:spPr>
      </p:pic>
      <p:graphicFrame>
        <p:nvGraphicFramePr>
          <p:cNvPr id="34818" name="Object 4"/>
          <p:cNvGraphicFramePr>
            <a:graphicFrameLocks noGrp="1" noChangeAspect="1"/>
          </p:cNvGraphicFramePr>
          <p:nvPr>
            <p:ph idx="1"/>
          </p:nvPr>
        </p:nvGraphicFramePr>
        <p:xfrm>
          <a:off x="3733800" y="2114550"/>
          <a:ext cx="5181600" cy="1543050"/>
        </p:xfrm>
        <a:graphic>
          <a:graphicData uri="http://schemas.openxmlformats.org/presentationml/2006/ole">
            <mc:AlternateContent xmlns:mc="http://schemas.openxmlformats.org/markup-compatibility/2006">
              <mc:Choice xmlns:v="urn:schemas-microsoft-com:vml" Requires="v">
                <p:oleObj spid="_x0000_s34840" name="Equation" r:id="rId5" imgW="2260440" imgH="672840" progId="Equation.3">
                  <p:embed/>
                </p:oleObj>
              </mc:Choice>
              <mc:Fallback>
                <p:oleObj name="Equation" r:id="rId5" imgW="2260440" imgH="6728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114550"/>
                        <a:ext cx="5181600"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9635" name="Picture 2"/>
          <p:cNvPicPr>
            <a:picLocks noChangeAspect="1" noChangeArrowheads="1"/>
          </p:cNvPicPr>
          <p:nvPr/>
        </p:nvPicPr>
        <p:blipFill>
          <a:blip r:embed="rId3" cstate="print"/>
          <a:srcRect/>
          <a:stretch>
            <a:fillRect/>
          </a:stretch>
        </p:blipFill>
        <p:spPr bwMode="auto">
          <a:xfrm>
            <a:off x="457200" y="1463675"/>
            <a:ext cx="5105400" cy="5089525"/>
          </a:xfrm>
          <a:prstGeom prst="rect">
            <a:avLst/>
          </a:prstGeom>
          <a:noFill/>
          <a:ln w="9525">
            <a:noFill/>
            <a:miter lim="800000"/>
            <a:headEnd/>
            <a:tailEnd/>
          </a:ln>
        </p:spPr>
      </p:pic>
      <p:sp>
        <p:nvSpPr>
          <p:cNvPr id="5" name="TextBox 4"/>
          <p:cNvSpPr txBox="1"/>
          <p:nvPr/>
        </p:nvSpPr>
        <p:spPr>
          <a:xfrm>
            <a:off x="6400800" y="2057400"/>
            <a:ext cx="2273300" cy="1016000"/>
          </a:xfrm>
          <a:prstGeom prst="rect">
            <a:avLst/>
          </a:prstGeom>
          <a:noFill/>
        </p:spPr>
        <p:txBody>
          <a:bodyPr wrap="none">
            <a:spAutoFit/>
          </a:bodyPr>
          <a:lstStyle/>
          <a:p>
            <a:pPr>
              <a:defRPr/>
            </a:pPr>
            <a:r>
              <a:rPr lang="en-US" sz="2000" dirty="0">
                <a:latin typeface="+mn-lt"/>
                <a:cs typeface="+mn-cs"/>
              </a:rPr>
              <a:t>Seed retention times</a:t>
            </a:r>
          </a:p>
          <a:p>
            <a:pPr>
              <a:defRPr/>
            </a:pPr>
            <a:endParaRPr lang="en-US" sz="2000" dirty="0">
              <a:latin typeface="+mn-lt"/>
              <a:cs typeface="+mn-cs"/>
            </a:endParaRPr>
          </a:p>
          <a:p>
            <a:pPr>
              <a:defRPr/>
            </a:pPr>
            <a:r>
              <a:rPr lang="en-US" sz="2000" i="1" dirty="0" err="1">
                <a:latin typeface="+mn-lt"/>
                <a:cs typeface="+mn-cs"/>
              </a:rPr>
              <a:t>Turdus</a:t>
            </a:r>
            <a:r>
              <a:rPr lang="en-US" sz="2000" i="1" dirty="0">
                <a:latin typeface="+mn-lt"/>
                <a:cs typeface="+mn-cs"/>
              </a:rPr>
              <a:t> </a:t>
            </a:r>
            <a:r>
              <a:rPr lang="en-US" sz="2000" i="1" dirty="0" err="1">
                <a:latin typeface="+mn-lt"/>
                <a:cs typeface="+mn-cs"/>
              </a:rPr>
              <a:t>albicollis</a:t>
            </a:r>
            <a:endParaRPr lang="en-US" sz="2000" i="1" dirty="0">
              <a:latin typeface="+mn-lt"/>
              <a:cs typeface="+mn-cs"/>
            </a:endParaRPr>
          </a:p>
        </p:txBody>
      </p:sp>
      <p:sp>
        <p:nvSpPr>
          <p:cNvPr id="6" name="TextBox 5"/>
          <p:cNvSpPr txBox="1"/>
          <p:nvPr/>
        </p:nvSpPr>
        <p:spPr>
          <a:xfrm>
            <a:off x="1219200" y="2362200"/>
            <a:ext cx="1587500" cy="400050"/>
          </a:xfrm>
          <a:prstGeom prst="rect">
            <a:avLst/>
          </a:prstGeom>
          <a:noFill/>
        </p:spPr>
        <p:txBody>
          <a:bodyPr wrap="none">
            <a:spAutoFit/>
          </a:bodyPr>
          <a:lstStyle/>
          <a:p>
            <a:pPr>
              <a:defRPr/>
            </a:pPr>
            <a:r>
              <a:rPr lang="en-US" sz="2000" dirty="0">
                <a:latin typeface="+mn-lt"/>
                <a:cs typeface="+mn-cs"/>
              </a:rPr>
              <a:t>Regurgitation</a:t>
            </a:r>
            <a:endParaRPr lang="en-US" sz="2000" i="1" dirty="0">
              <a:latin typeface="+mn-lt"/>
              <a:cs typeface="+mn-cs"/>
            </a:endParaRPr>
          </a:p>
        </p:txBody>
      </p:sp>
      <p:sp>
        <p:nvSpPr>
          <p:cNvPr id="7" name="TextBox 6"/>
          <p:cNvSpPr txBox="1"/>
          <p:nvPr/>
        </p:nvSpPr>
        <p:spPr>
          <a:xfrm>
            <a:off x="4114800" y="3714750"/>
            <a:ext cx="1308100" cy="400050"/>
          </a:xfrm>
          <a:prstGeom prst="rect">
            <a:avLst/>
          </a:prstGeom>
          <a:noFill/>
        </p:spPr>
        <p:txBody>
          <a:bodyPr wrap="none">
            <a:spAutoFit/>
          </a:bodyPr>
          <a:lstStyle/>
          <a:p>
            <a:pPr>
              <a:defRPr/>
            </a:pPr>
            <a:r>
              <a:rPr lang="en-US" sz="2000" dirty="0">
                <a:latin typeface="+mn-lt"/>
                <a:cs typeface="+mn-cs"/>
              </a:rPr>
              <a:t>Defecation</a:t>
            </a:r>
            <a:endParaRPr lang="en-US" sz="2000" i="1" dirty="0">
              <a:latin typeface="+mn-lt"/>
              <a:cs typeface="+mn-cs"/>
            </a:endParaRPr>
          </a:p>
        </p:txBody>
      </p:sp>
      <p:sp>
        <p:nvSpPr>
          <p:cNvPr id="69639" name="TextBox 7"/>
          <p:cNvSpPr txBox="1">
            <a:spLocks noChangeArrowheads="1"/>
          </p:cNvSpPr>
          <p:nvPr/>
        </p:nvSpPr>
        <p:spPr bwMode="auto">
          <a:xfrm>
            <a:off x="2133600" y="6248400"/>
            <a:ext cx="2514600" cy="307975"/>
          </a:xfrm>
          <a:prstGeom prst="rect">
            <a:avLst/>
          </a:prstGeom>
          <a:solidFill>
            <a:schemeClr val="bg1"/>
          </a:solidFill>
          <a:ln w="9525">
            <a:noFill/>
            <a:miter lim="800000"/>
            <a:headEnd/>
            <a:tailEnd/>
          </a:ln>
        </p:spPr>
        <p:txBody>
          <a:bodyPr>
            <a:spAutoFit/>
          </a:bodyPr>
          <a:lstStyle/>
          <a:p>
            <a:r>
              <a:rPr lang="en-US" sz="1400" dirty="0">
                <a:latin typeface="Arial" charset="0"/>
              </a:rPr>
              <a:t>Retention time (min)</a:t>
            </a:r>
          </a:p>
        </p:txBody>
      </p:sp>
      <p:sp>
        <p:nvSpPr>
          <p:cNvPr id="69640" name="Rectangle 2"/>
          <p:cNvSpPr>
            <a:spLocks noGrp="1" noChangeArrowheads="1"/>
          </p:cNvSpPr>
          <p:nvPr>
            <p:ph type="title"/>
          </p:nvPr>
        </p:nvSpPr>
        <p:spPr>
          <a:xfrm>
            <a:off x="914400" y="228600"/>
            <a:ext cx="6975475" cy="717550"/>
          </a:xfrm>
        </p:spPr>
        <p:txBody>
          <a:bodyPr/>
          <a:lstStyle/>
          <a:p>
            <a:pPr eaLnBrk="1" hangingPunct="1"/>
            <a:r>
              <a:rPr lang="en-US" sz="3200" smtClean="0"/>
              <a:t>Continuous mixture</a:t>
            </a:r>
          </a:p>
        </p:txBody>
      </p:sp>
      <p:sp>
        <p:nvSpPr>
          <p:cNvPr id="8" name="TextBox 7"/>
          <p:cNvSpPr txBox="1"/>
          <p:nvPr/>
        </p:nvSpPr>
        <p:spPr>
          <a:xfrm>
            <a:off x="6673850" y="6324600"/>
            <a:ext cx="1855788" cy="369888"/>
          </a:xfrm>
          <a:prstGeom prst="rect">
            <a:avLst/>
          </a:prstGeom>
          <a:noFill/>
        </p:spPr>
        <p:txBody>
          <a:bodyPr wrap="none">
            <a:spAutoFit/>
          </a:bodyPr>
          <a:lstStyle/>
          <a:p>
            <a:pPr>
              <a:defRPr/>
            </a:pPr>
            <a:r>
              <a:rPr lang="en-US" sz="1800" dirty="0" err="1">
                <a:latin typeface="+mn-lt"/>
                <a:cs typeface="+mn-cs"/>
              </a:rPr>
              <a:t>Uriarte</a:t>
            </a:r>
            <a:r>
              <a:rPr lang="en-US" sz="1800" dirty="0">
                <a:latin typeface="+mn-lt"/>
                <a:cs typeface="+mn-cs"/>
              </a:rPr>
              <a:t> et al. 2011</a:t>
            </a:r>
            <a:endParaRPr lang="en-GB" sz="1800" dirty="0">
              <a:latin typeface="+mn-lt"/>
              <a:cs typeface="+mn-cs"/>
            </a:endParaRPr>
          </a:p>
        </p:txBody>
      </p:sp>
      <p:pic>
        <p:nvPicPr>
          <p:cNvPr id="69642" name="Picture 9" descr="https://encrypted-tbn0.google.com/images?q=tbn:ANd9GcRuOmc9iy7S1WEEEHfchfQsiHFkFhqvUTf6f0PqfypecOnsIQR2"/>
          <p:cNvPicPr>
            <a:picLocks noChangeAspect="1" noChangeArrowheads="1"/>
          </p:cNvPicPr>
          <p:nvPr/>
        </p:nvPicPr>
        <p:blipFill>
          <a:blip r:embed="rId4" cstate="print"/>
          <a:srcRect/>
          <a:stretch>
            <a:fillRect/>
          </a:stretch>
        </p:blipFill>
        <p:spPr bwMode="auto">
          <a:xfrm>
            <a:off x="3733800" y="1371600"/>
            <a:ext cx="24955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0659" name="Title 1"/>
          <p:cNvSpPr>
            <a:spLocks noGrp="1"/>
          </p:cNvSpPr>
          <p:nvPr>
            <p:ph type="title"/>
          </p:nvPr>
        </p:nvSpPr>
        <p:spPr>
          <a:xfrm>
            <a:off x="838200" y="228600"/>
            <a:ext cx="6975475" cy="717550"/>
          </a:xfrm>
        </p:spPr>
        <p:txBody>
          <a:bodyPr/>
          <a:lstStyle/>
          <a:p>
            <a:r>
              <a:rPr lang="en-US" smtClean="0"/>
              <a:t>Many other distributions…..</a:t>
            </a:r>
            <a:endParaRPr lang="en-GB" smtClean="0"/>
          </a:p>
        </p:txBody>
      </p:sp>
      <p:pic>
        <p:nvPicPr>
          <p:cNvPr id="70660" name="Picture 2"/>
          <p:cNvPicPr>
            <a:picLocks noChangeAspect="1" noChangeArrowheads="1"/>
          </p:cNvPicPr>
          <p:nvPr/>
        </p:nvPicPr>
        <p:blipFill>
          <a:blip r:embed="rId3" cstate="print"/>
          <a:srcRect/>
          <a:stretch>
            <a:fillRect/>
          </a:stretch>
        </p:blipFill>
        <p:spPr bwMode="auto">
          <a:xfrm>
            <a:off x="0" y="1295400"/>
            <a:ext cx="3751263" cy="3657600"/>
          </a:xfrm>
          <a:prstGeom prst="rect">
            <a:avLst/>
          </a:prstGeom>
          <a:noFill/>
          <a:ln w="9525">
            <a:noFill/>
            <a:miter lim="800000"/>
            <a:headEnd/>
            <a:tailEnd/>
          </a:ln>
        </p:spPr>
      </p:pic>
      <p:pic>
        <p:nvPicPr>
          <p:cNvPr id="70661" name="Picture 3"/>
          <p:cNvPicPr>
            <a:picLocks noChangeAspect="1" noChangeArrowheads="1"/>
          </p:cNvPicPr>
          <p:nvPr/>
        </p:nvPicPr>
        <p:blipFill>
          <a:blip r:embed="rId4" cstate="print"/>
          <a:srcRect/>
          <a:stretch>
            <a:fillRect/>
          </a:stretch>
        </p:blipFill>
        <p:spPr bwMode="auto">
          <a:xfrm>
            <a:off x="3517900" y="1828800"/>
            <a:ext cx="5097463" cy="3733800"/>
          </a:xfrm>
          <a:prstGeom prst="rect">
            <a:avLst/>
          </a:prstGeom>
          <a:noFill/>
          <a:ln w="9525">
            <a:noFill/>
            <a:miter lim="800000"/>
            <a:headEnd/>
            <a:tailEnd/>
          </a:ln>
        </p:spPr>
      </p:pic>
      <p:sp>
        <p:nvSpPr>
          <p:cNvPr id="70662" name="TextBox 4"/>
          <p:cNvSpPr txBox="1">
            <a:spLocks noChangeArrowheads="1"/>
          </p:cNvSpPr>
          <p:nvPr/>
        </p:nvSpPr>
        <p:spPr bwMode="auto">
          <a:xfrm>
            <a:off x="5945188" y="6248400"/>
            <a:ext cx="2817812" cy="400050"/>
          </a:xfrm>
          <a:prstGeom prst="rect">
            <a:avLst/>
          </a:prstGeom>
          <a:noFill/>
          <a:ln w="9525">
            <a:noFill/>
            <a:miter lim="800000"/>
            <a:headEnd/>
            <a:tailEnd/>
          </a:ln>
        </p:spPr>
        <p:txBody>
          <a:bodyPr wrap="none">
            <a:spAutoFit/>
          </a:bodyPr>
          <a:lstStyle/>
          <a:p>
            <a:r>
              <a:rPr lang="en-US" sz="2000">
                <a:latin typeface="Arial" charset="0"/>
              </a:rPr>
              <a:t>Zimmerman et al. 2007</a:t>
            </a:r>
            <a:endParaRPr lang="en-GB" sz="20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8131" name="Text Box 92"/>
          <p:cNvSpPr txBox="1">
            <a:spLocks noChangeArrowheads="1"/>
          </p:cNvSpPr>
          <p:nvPr/>
        </p:nvSpPr>
        <p:spPr bwMode="auto">
          <a:xfrm>
            <a:off x="990600" y="3048000"/>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smtClean="0">
                <a:latin typeface="Arial" charset="0"/>
              </a:rPr>
              <a:t>P(z|</a:t>
            </a:r>
            <a:r>
              <a:rPr lang="el-GR" sz="2000" dirty="0">
                <a:latin typeface="Arial" charset="0"/>
              </a:rPr>
              <a:t>θ</a:t>
            </a:r>
            <a:r>
              <a:rPr lang="en-US" sz="2000" dirty="0">
                <a:latin typeface="Arial" charset="0"/>
              </a:rPr>
              <a:t>)</a:t>
            </a:r>
          </a:p>
        </p:txBody>
      </p:sp>
      <p:sp>
        <p:nvSpPr>
          <p:cNvPr id="48132" name="Rectangle 42"/>
          <p:cNvSpPr>
            <a:spLocks noChangeArrowheads="1"/>
          </p:cNvSpPr>
          <p:nvPr/>
        </p:nvSpPr>
        <p:spPr bwMode="auto">
          <a:xfrm rot="5400000">
            <a:off x="3640137" y="2363788"/>
            <a:ext cx="365125" cy="0"/>
          </a:xfrm>
          <a:prstGeom prst="rect">
            <a:avLst/>
          </a:prstGeom>
          <a:noFill/>
          <a:ln w="9525">
            <a:noFill/>
            <a:miter lim="800000"/>
            <a:headEnd/>
            <a:tailEnd/>
          </a:ln>
        </p:spPr>
        <p:txBody>
          <a:bodyPr rot="10800000" vert="eaVert" wrap="none" lIns="0" tIns="0" rIns="0" bIns="0">
            <a:spAutoFit/>
          </a:bodyPr>
          <a:lstStyle/>
          <a:p>
            <a:endParaRPr lang="en-US" sz="2400">
              <a:latin typeface="Times New Roman" pitchFamily="18" charset="0"/>
            </a:endParaRPr>
          </a:p>
        </p:txBody>
      </p:sp>
      <p:sp>
        <p:nvSpPr>
          <p:cNvPr id="37891" name="Rectangle 82"/>
          <p:cNvSpPr>
            <a:spLocks noChangeArrowheads="1"/>
          </p:cNvSpPr>
          <p:nvPr/>
        </p:nvSpPr>
        <p:spPr bwMode="auto">
          <a:xfrm>
            <a:off x="152400" y="381000"/>
            <a:ext cx="8382000" cy="838200"/>
          </a:xfrm>
          <a:prstGeom prst="rect">
            <a:avLst/>
          </a:prstGeom>
          <a:noFill/>
          <a:ln w="9525">
            <a:noFill/>
            <a:miter lim="800000"/>
            <a:headEnd/>
            <a:tailEnd/>
          </a:ln>
        </p:spPr>
        <p:txBody>
          <a:bodyPr anchor="ctr"/>
          <a:lstStyle/>
          <a:p>
            <a:pPr algn="ctr">
              <a:defRPr/>
            </a:pPr>
            <a:r>
              <a:rPr lang="en-US" dirty="0">
                <a:solidFill>
                  <a:schemeClr val="accent2"/>
                </a:solidFill>
                <a:latin typeface="+mj-lt"/>
                <a:cs typeface="+mn-cs"/>
              </a:rPr>
              <a:t>Some intuition for likelihood and </a:t>
            </a:r>
            <a:r>
              <a:rPr lang="en-US" dirty="0" err="1">
                <a:solidFill>
                  <a:schemeClr val="accent2"/>
                </a:solidFill>
                <a:latin typeface="+mj-lt"/>
                <a:cs typeface="+mn-cs"/>
              </a:rPr>
              <a:t>stochasticity</a:t>
            </a:r>
            <a:endParaRPr lang="en-US" dirty="0">
              <a:solidFill>
                <a:schemeClr val="accent2"/>
              </a:solidFill>
              <a:latin typeface="+mj-lt"/>
              <a:cs typeface="+mn-cs"/>
            </a:endParaRPr>
          </a:p>
        </p:txBody>
      </p:sp>
      <p:sp>
        <p:nvSpPr>
          <p:cNvPr id="48134" name="Text Box 92"/>
          <p:cNvSpPr txBox="1">
            <a:spLocks noChangeArrowheads="1"/>
          </p:cNvSpPr>
          <p:nvPr/>
        </p:nvSpPr>
        <p:spPr bwMode="auto">
          <a:xfrm>
            <a:off x="2895600" y="4905375"/>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a:latin typeface="Arial" charset="0"/>
              </a:rPr>
              <a:t>Observations of </a:t>
            </a:r>
            <a:r>
              <a:rPr lang="en-US" sz="2000" dirty="0" smtClean="0">
                <a:latin typeface="Arial" charset="0"/>
              </a:rPr>
              <a:t>z</a:t>
            </a:r>
            <a:endParaRPr lang="en-US" sz="2000" dirty="0">
              <a:latin typeface="Arial" charset="0"/>
            </a:endParaRPr>
          </a:p>
        </p:txBody>
      </p:sp>
      <p:sp>
        <p:nvSpPr>
          <p:cNvPr id="48135" name="Line 4"/>
          <p:cNvSpPr>
            <a:spLocks noChangeShapeType="1"/>
          </p:cNvSpPr>
          <p:nvPr/>
        </p:nvSpPr>
        <p:spPr bwMode="auto">
          <a:xfrm>
            <a:off x="2462213" y="4541838"/>
            <a:ext cx="3168650" cy="3175"/>
          </a:xfrm>
          <a:prstGeom prst="line">
            <a:avLst/>
          </a:prstGeom>
          <a:noFill/>
          <a:ln w="7938">
            <a:solidFill>
              <a:srgbClr val="000000"/>
            </a:solidFill>
            <a:round/>
            <a:headEnd/>
            <a:tailEnd/>
          </a:ln>
        </p:spPr>
        <p:txBody>
          <a:bodyPr/>
          <a:lstStyle/>
          <a:p>
            <a:endParaRPr lang="en-GB"/>
          </a:p>
        </p:txBody>
      </p:sp>
      <p:sp>
        <p:nvSpPr>
          <p:cNvPr id="48136" name="Line 5"/>
          <p:cNvSpPr>
            <a:spLocks noChangeShapeType="1"/>
          </p:cNvSpPr>
          <p:nvPr/>
        </p:nvSpPr>
        <p:spPr bwMode="auto">
          <a:xfrm>
            <a:off x="2462213" y="4454525"/>
            <a:ext cx="1587" cy="87313"/>
          </a:xfrm>
          <a:prstGeom prst="line">
            <a:avLst/>
          </a:prstGeom>
          <a:noFill/>
          <a:ln w="7938">
            <a:solidFill>
              <a:srgbClr val="000000"/>
            </a:solidFill>
            <a:round/>
            <a:headEnd/>
            <a:tailEnd/>
          </a:ln>
        </p:spPr>
        <p:txBody>
          <a:bodyPr/>
          <a:lstStyle/>
          <a:p>
            <a:endParaRPr lang="en-GB"/>
          </a:p>
        </p:txBody>
      </p:sp>
      <p:sp>
        <p:nvSpPr>
          <p:cNvPr id="48137" name="Rectangle 6"/>
          <p:cNvSpPr>
            <a:spLocks noChangeArrowheads="1"/>
          </p:cNvSpPr>
          <p:nvPr/>
        </p:nvSpPr>
        <p:spPr bwMode="auto">
          <a:xfrm>
            <a:off x="2325688" y="4592638"/>
            <a:ext cx="2190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48138" name="Line 7"/>
          <p:cNvSpPr>
            <a:spLocks noChangeShapeType="1"/>
          </p:cNvSpPr>
          <p:nvPr/>
        </p:nvSpPr>
        <p:spPr bwMode="auto">
          <a:xfrm>
            <a:off x="3254375" y="4454525"/>
            <a:ext cx="3175" cy="87313"/>
          </a:xfrm>
          <a:prstGeom prst="line">
            <a:avLst/>
          </a:prstGeom>
          <a:noFill/>
          <a:ln w="7938">
            <a:solidFill>
              <a:srgbClr val="000000"/>
            </a:solidFill>
            <a:round/>
            <a:headEnd/>
            <a:tailEnd/>
          </a:ln>
        </p:spPr>
        <p:txBody>
          <a:bodyPr/>
          <a:lstStyle/>
          <a:p>
            <a:endParaRPr lang="en-GB"/>
          </a:p>
        </p:txBody>
      </p:sp>
      <p:sp>
        <p:nvSpPr>
          <p:cNvPr id="48139" name="Rectangle 8"/>
          <p:cNvSpPr>
            <a:spLocks noChangeArrowheads="1"/>
          </p:cNvSpPr>
          <p:nvPr/>
        </p:nvSpPr>
        <p:spPr bwMode="auto">
          <a:xfrm>
            <a:off x="3170238" y="4592638"/>
            <a:ext cx="1349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48140" name="Line 9"/>
          <p:cNvSpPr>
            <a:spLocks noChangeShapeType="1"/>
          </p:cNvSpPr>
          <p:nvPr/>
        </p:nvSpPr>
        <p:spPr bwMode="auto">
          <a:xfrm>
            <a:off x="4048125" y="4454525"/>
            <a:ext cx="1588" cy="87313"/>
          </a:xfrm>
          <a:prstGeom prst="line">
            <a:avLst/>
          </a:prstGeom>
          <a:noFill/>
          <a:ln w="7938">
            <a:solidFill>
              <a:srgbClr val="000000"/>
            </a:solidFill>
            <a:round/>
            <a:headEnd/>
            <a:tailEnd/>
          </a:ln>
        </p:spPr>
        <p:txBody>
          <a:bodyPr/>
          <a:lstStyle/>
          <a:p>
            <a:endParaRPr lang="en-GB"/>
          </a:p>
        </p:txBody>
      </p:sp>
      <p:sp>
        <p:nvSpPr>
          <p:cNvPr id="48141" name="Rectangle 10"/>
          <p:cNvSpPr>
            <a:spLocks noChangeArrowheads="1"/>
          </p:cNvSpPr>
          <p:nvPr/>
        </p:nvSpPr>
        <p:spPr bwMode="auto">
          <a:xfrm>
            <a:off x="3992563" y="4592638"/>
            <a:ext cx="84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48142" name="Line 11"/>
          <p:cNvSpPr>
            <a:spLocks noChangeShapeType="1"/>
          </p:cNvSpPr>
          <p:nvPr/>
        </p:nvSpPr>
        <p:spPr bwMode="auto">
          <a:xfrm>
            <a:off x="4838700" y="4454525"/>
            <a:ext cx="3175" cy="87313"/>
          </a:xfrm>
          <a:prstGeom prst="line">
            <a:avLst/>
          </a:prstGeom>
          <a:noFill/>
          <a:ln w="7938">
            <a:solidFill>
              <a:srgbClr val="000000"/>
            </a:solidFill>
            <a:round/>
            <a:headEnd/>
            <a:tailEnd/>
          </a:ln>
        </p:spPr>
        <p:txBody>
          <a:bodyPr/>
          <a:lstStyle/>
          <a:p>
            <a:endParaRPr lang="en-GB"/>
          </a:p>
        </p:txBody>
      </p:sp>
      <p:sp>
        <p:nvSpPr>
          <p:cNvPr id="48143" name="Rectangle 12"/>
          <p:cNvSpPr>
            <a:spLocks noChangeArrowheads="1"/>
          </p:cNvSpPr>
          <p:nvPr/>
        </p:nvSpPr>
        <p:spPr bwMode="auto">
          <a:xfrm>
            <a:off x="4786313" y="4592638"/>
            <a:ext cx="825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48144" name="Line 13"/>
          <p:cNvSpPr>
            <a:spLocks noChangeShapeType="1"/>
          </p:cNvSpPr>
          <p:nvPr/>
        </p:nvSpPr>
        <p:spPr bwMode="auto">
          <a:xfrm>
            <a:off x="5630863" y="4454525"/>
            <a:ext cx="4762" cy="87313"/>
          </a:xfrm>
          <a:prstGeom prst="line">
            <a:avLst/>
          </a:prstGeom>
          <a:noFill/>
          <a:ln w="7938">
            <a:solidFill>
              <a:srgbClr val="000000"/>
            </a:solidFill>
            <a:round/>
            <a:headEnd/>
            <a:tailEnd/>
          </a:ln>
        </p:spPr>
        <p:txBody>
          <a:bodyPr/>
          <a:lstStyle/>
          <a:p>
            <a:endParaRPr lang="en-GB"/>
          </a:p>
        </p:txBody>
      </p:sp>
      <p:sp>
        <p:nvSpPr>
          <p:cNvPr id="48145" name="Rectangle 14"/>
          <p:cNvSpPr>
            <a:spLocks noChangeArrowheads="1"/>
          </p:cNvSpPr>
          <p:nvPr/>
        </p:nvSpPr>
        <p:spPr bwMode="auto">
          <a:xfrm>
            <a:off x="5527675" y="4592638"/>
            <a:ext cx="168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48146" name="Line 16"/>
          <p:cNvSpPr>
            <a:spLocks noChangeShapeType="1"/>
          </p:cNvSpPr>
          <p:nvPr/>
        </p:nvSpPr>
        <p:spPr bwMode="auto">
          <a:xfrm flipV="1">
            <a:off x="2462213" y="1619250"/>
            <a:ext cx="1587" cy="2922588"/>
          </a:xfrm>
          <a:prstGeom prst="line">
            <a:avLst/>
          </a:prstGeom>
          <a:noFill/>
          <a:ln w="7938">
            <a:solidFill>
              <a:srgbClr val="000000"/>
            </a:solidFill>
            <a:round/>
            <a:headEnd/>
            <a:tailEnd/>
          </a:ln>
        </p:spPr>
        <p:txBody>
          <a:bodyPr/>
          <a:lstStyle/>
          <a:p>
            <a:endParaRPr lang="en-GB"/>
          </a:p>
        </p:txBody>
      </p:sp>
      <p:sp>
        <p:nvSpPr>
          <p:cNvPr id="48147" name="Line 17"/>
          <p:cNvSpPr>
            <a:spLocks noChangeShapeType="1"/>
          </p:cNvSpPr>
          <p:nvPr/>
        </p:nvSpPr>
        <p:spPr bwMode="auto">
          <a:xfrm flipH="1">
            <a:off x="2462213" y="4541838"/>
            <a:ext cx="95250" cy="3175"/>
          </a:xfrm>
          <a:prstGeom prst="line">
            <a:avLst/>
          </a:prstGeom>
          <a:noFill/>
          <a:ln w="7938">
            <a:solidFill>
              <a:srgbClr val="000000"/>
            </a:solidFill>
            <a:round/>
            <a:headEnd/>
            <a:tailEnd/>
          </a:ln>
        </p:spPr>
        <p:txBody>
          <a:bodyPr/>
          <a:lstStyle/>
          <a:p>
            <a:endParaRPr lang="en-GB"/>
          </a:p>
        </p:txBody>
      </p:sp>
      <p:sp>
        <p:nvSpPr>
          <p:cNvPr id="48148" name="Rectangle 18"/>
          <p:cNvSpPr>
            <a:spLocks noChangeArrowheads="1"/>
          </p:cNvSpPr>
          <p:nvPr/>
        </p:nvSpPr>
        <p:spPr bwMode="auto">
          <a:xfrm>
            <a:off x="2314575" y="4443413"/>
            <a:ext cx="84138"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48149" name="Line 19"/>
          <p:cNvSpPr>
            <a:spLocks noChangeShapeType="1"/>
          </p:cNvSpPr>
          <p:nvPr/>
        </p:nvSpPr>
        <p:spPr bwMode="auto">
          <a:xfrm flipH="1">
            <a:off x="2462213" y="3568700"/>
            <a:ext cx="95250" cy="1588"/>
          </a:xfrm>
          <a:prstGeom prst="line">
            <a:avLst/>
          </a:prstGeom>
          <a:noFill/>
          <a:ln w="7938">
            <a:solidFill>
              <a:srgbClr val="000000"/>
            </a:solidFill>
            <a:round/>
            <a:headEnd/>
            <a:tailEnd/>
          </a:ln>
        </p:spPr>
        <p:txBody>
          <a:bodyPr/>
          <a:lstStyle/>
          <a:p>
            <a:endParaRPr lang="en-GB"/>
          </a:p>
        </p:txBody>
      </p:sp>
      <p:sp>
        <p:nvSpPr>
          <p:cNvPr id="48150" name="Line 21"/>
          <p:cNvSpPr>
            <a:spLocks noChangeShapeType="1"/>
          </p:cNvSpPr>
          <p:nvPr/>
        </p:nvSpPr>
        <p:spPr bwMode="auto">
          <a:xfrm flipH="1">
            <a:off x="2462213" y="2592388"/>
            <a:ext cx="95250" cy="1587"/>
          </a:xfrm>
          <a:prstGeom prst="line">
            <a:avLst/>
          </a:prstGeom>
          <a:noFill/>
          <a:ln w="7938">
            <a:solidFill>
              <a:srgbClr val="000000"/>
            </a:solidFill>
            <a:round/>
            <a:headEnd/>
            <a:tailEnd/>
          </a:ln>
        </p:spPr>
        <p:txBody>
          <a:bodyPr/>
          <a:lstStyle/>
          <a:p>
            <a:endParaRPr lang="en-GB"/>
          </a:p>
        </p:txBody>
      </p:sp>
      <p:sp>
        <p:nvSpPr>
          <p:cNvPr id="48151" name="Line 23"/>
          <p:cNvSpPr>
            <a:spLocks noChangeShapeType="1"/>
          </p:cNvSpPr>
          <p:nvPr/>
        </p:nvSpPr>
        <p:spPr bwMode="auto">
          <a:xfrm flipH="1">
            <a:off x="2462213" y="1619250"/>
            <a:ext cx="95250" cy="3175"/>
          </a:xfrm>
          <a:prstGeom prst="line">
            <a:avLst/>
          </a:prstGeom>
          <a:noFill/>
          <a:ln w="7938">
            <a:solidFill>
              <a:srgbClr val="000000"/>
            </a:solidFill>
            <a:round/>
            <a:headEnd/>
            <a:tailEnd/>
          </a:ln>
        </p:spPr>
        <p:txBody>
          <a:bodyPr/>
          <a:lstStyle/>
          <a:p>
            <a:endParaRPr lang="en-GB"/>
          </a:p>
        </p:txBody>
      </p:sp>
      <p:sp>
        <p:nvSpPr>
          <p:cNvPr id="48152" name="Line 25"/>
          <p:cNvSpPr>
            <a:spLocks noChangeShapeType="1"/>
          </p:cNvSpPr>
          <p:nvPr/>
        </p:nvSpPr>
        <p:spPr bwMode="auto">
          <a:xfrm flipV="1">
            <a:off x="5630863" y="1619250"/>
            <a:ext cx="4762" cy="2922588"/>
          </a:xfrm>
          <a:prstGeom prst="line">
            <a:avLst/>
          </a:prstGeom>
          <a:noFill/>
          <a:ln w="7938">
            <a:solidFill>
              <a:srgbClr val="000000"/>
            </a:solidFill>
            <a:round/>
            <a:headEnd/>
            <a:tailEnd/>
          </a:ln>
        </p:spPr>
        <p:txBody>
          <a:bodyPr/>
          <a:lstStyle/>
          <a:p>
            <a:endParaRPr lang="en-GB"/>
          </a:p>
        </p:txBody>
      </p:sp>
      <p:sp>
        <p:nvSpPr>
          <p:cNvPr id="48153" name="Line 26"/>
          <p:cNvSpPr>
            <a:spLocks noChangeShapeType="1"/>
          </p:cNvSpPr>
          <p:nvPr/>
        </p:nvSpPr>
        <p:spPr bwMode="auto">
          <a:xfrm>
            <a:off x="5537200" y="4541838"/>
            <a:ext cx="93663" cy="3175"/>
          </a:xfrm>
          <a:prstGeom prst="line">
            <a:avLst/>
          </a:prstGeom>
          <a:noFill/>
          <a:ln w="7938">
            <a:solidFill>
              <a:srgbClr val="000000"/>
            </a:solidFill>
            <a:round/>
            <a:headEnd/>
            <a:tailEnd/>
          </a:ln>
        </p:spPr>
        <p:txBody>
          <a:bodyPr/>
          <a:lstStyle/>
          <a:p>
            <a:endParaRPr lang="en-GB"/>
          </a:p>
        </p:txBody>
      </p:sp>
      <p:sp>
        <p:nvSpPr>
          <p:cNvPr id="48154" name="Rectangle 27"/>
          <p:cNvSpPr>
            <a:spLocks noChangeArrowheads="1"/>
          </p:cNvSpPr>
          <p:nvPr/>
        </p:nvSpPr>
        <p:spPr bwMode="auto">
          <a:xfrm>
            <a:off x="2057400" y="444341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0.00</a:t>
            </a:r>
            <a:endParaRPr lang="en-US" sz="1200">
              <a:latin typeface="Times New Roman" pitchFamily="18" charset="0"/>
            </a:endParaRPr>
          </a:p>
        </p:txBody>
      </p:sp>
      <p:sp>
        <p:nvSpPr>
          <p:cNvPr id="48155" name="Line 28"/>
          <p:cNvSpPr>
            <a:spLocks noChangeShapeType="1"/>
          </p:cNvSpPr>
          <p:nvPr/>
        </p:nvSpPr>
        <p:spPr bwMode="auto">
          <a:xfrm>
            <a:off x="5537200" y="4151313"/>
            <a:ext cx="93663" cy="4762"/>
          </a:xfrm>
          <a:prstGeom prst="line">
            <a:avLst/>
          </a:prstGeom>
          <a:noFill/>
          <a:ln w="7938">
            <a:solidFill>
              <a:srgbClr val="000000"/>
            </a:solidFill>
            <a:round/>
            <a:headEnd/>
            <a:tailEnd/>
          </a:ln>
        </p:spPr>
        <p:txBody>
          <a:bodyPr/>
          <a:lstStyle/>
          <a:p>
            <a:endParaRPr lang="en-GB"/>
          </a:p>
        </p:txBody>
      </p:sp>
      <p:sp>
        <p:nvSpPr>
          <p:cNvPr id="48156" name="Rectangle 29"/>
          <p:cNvSpPr>
            <a:spLocks noChangeArrowheads="1"/>
          </p:cNvSpPr>
          <p:nvPr/>
        </p:nvSpPr>
        <p:spPr bwMode="auto">
          <a:xfrm>
            <a:off x="2057400" y="4054475"/>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0.02</a:t>
            </a:r>
            <a:endParaRPr lang="en-US" sz="1200">
              <a:latin typeface="Times New Roman" pitchFamily="18" charset="0"/>
            </a:endParaRPr>
          </a:p>
        </p:txBody>
      </p:sp>
      <p:sp>
        <p:nvSpPr>
          <p:cNvPr id="48157" name="Line 30"/>
          <p:cNvSpPr>
            <a:spLocks noChangeShapeType="1"/>
          </p:cNvSpPr>
          <p:nvPr/>
        </p:nvSpPr>
        <p:spPr bwMode="auto">
          <a:xfrm>
            <a:off x="5537200" y="3762375"/>
            <a:ext cx="93663" cy="1588"/>
          </a:xfrm>
          <a:prstGeom prst="line">
            <a:avLst/>
          </a:prstGeom>
          <a:noFill/>
          <a:ln w="7938">
            <a:solidFill>
              <a:srgbClr val="000000"/>
            </a:solidFill>
            <a:round/>
            <a:headEnd/>
            <a:tailEnd/>
          </a:ln>
        </p:spPr>
        <p:txBody>
          <a:bodyPr/>
          <a:lstStyle/>
          <a:p>
            <a:endParaRPr lang="en-GB"/>
          </a:p>
        </p:txBody>
      </p:sp>
      <p:sp>
        <p:nvSpPr>
          <p:cNvPr id="48158" name="Rectangle 31"/>
          <p:cNvSpPr>
            <a:spLocks noChangeArrowheads="1"/>
          </p:cNvSpPr>
          <p:nvPr/>
        </p:nvSpPr>
        <p:spPr bwMode="auto">
          <a:xfrm>
            <a:off x="2057400" y="366395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0.04</a:t>
            </a:r>
            <a:endParaRPr lang="en-US" sz="1200">
              <a:latin typeface="Times New Roman" pitchFamily="18" charset="0"/>
            </a:endParaRPr>
          </a:p>
        </p:txBody>
      </p:sp>
      <p:sp>
        <p:nvSpPr>
          <p:cNvPr id="48159" name="Line 32"/>
          <p:cNvSpPr>
            <a:spLocks noChangeShapeType="1"/>
          </p:cNvSpPr>
          <p:nvPr/>
        </p:nvSpPr>
        <p:spPr bwMode="auto">
          <a:xfrm>
            <a:off x="5537200" y="3373438"/>
            <a:ext cx="93663" cy="1587"/>
          </a:xfrm>
          <a:prstGeom prst="line">
            <a:avLst/>
          </a:prstGeom>
          <a:noFill/>
          <a:ln w="7938">
            <a:solidFill>
              <a:srgbClr val="000000"/>
            </a:solidFill>
            <a:round/>
            <a:headEnd/>
            <a:tailEnd/>
          </a:ln>
        </p:spPr>
        <p:txBody>
          <a:bodyPr/>
          <a:lstStyle/>
          <a:p>
            <a:endParaRPr lang="en-GB"/>
          </a:p>
        </p:txBody>
      </p:sp>
      <p:sp>
        <p:nvSpPr>
          <p:cNvPr id="48160" name="Rectangle 33"/>
          <p:cNvSpPr>
            <a:spLocks noChangeArrowheads="1"/>
          </p:cNvSpPr>
          <p:nvPr/>
        </p:nvSpPr>
        <p:spPr bwMode="auto">
          <a:xfrm>
            <a:off x="2057400" y="327660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0.06</a:t>
            </a:r>
            <a:endParaRPr lang="en-US" sz="1200">
              <a:latin typeface="Times New Roman" pitchFamily="18" charset="0"/>
            </a:endParaRPr>
          </a:p>
        </p:txBody>
      </p:sp>
      <p:sp>
        <p:nvSpPr>
          <p:cNvPr id="48161" name="Line 34"/>
          <p:cNvSpPr>
            <a:spLocks noChangeShapeType="1"/>
          </p:cNvSpPr>
          <p:nvPr/>
        </p:nvSpPr>
        <p:spPr bwMode="auto">
          <a:xfrm>
            <a:off x="5537200" y="2981325"/>
            <a:ext cx="93663" cy="4763"/>
          </a:xfrm>
          <a:prstGeom prst="line">
            <a:avLst/>
          </a:prstGeom>
          <a:noFill/>
          <a:ln w="7938">
            <a:solidFill>
              <a:srgbClr val="000000"/>
            </a:solidFill>
            <a:round/>
            <a:headEnd/>
            <a:tailEnd/>
          </a:ln>
        </p:spPr>
        <p:txBody>
          <a:bodyPr/>
          <a:lstStyle/>
          <a:p>
            <a:endParaRPr lang="en-GB"/>
          </a:p>
        </p:txBody>
      </p:sp>
      <p:sp>
        <p:nvSpPr>
          <p:cNvPr id="48162" name="Rectangle 35"/>
          <p:cNvSpPr>
            <a:spLocks noChangeArrowheads="1"/>
          </p:cNvSpPr>
          <p:nvPr/>
        </p:nvSpPr>
        <p:spPr bwMode="auto">
          <a:xfrm>
            <a:off x="2057400" y="288766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0.08</a:t>
            </a:r>
            <a:endParaRPr lang="en-US" sz="1200">
              <a:latin typeface="Times New Roman" pitchFamily="18" charset="0"/>
            </a:endParaRPr>
          </a:p>
        </p:txBody>
      </p:sp>
      <p:sp>
        <p:nvSpPr>
          <p:cNvPr id="48163" name="Line 36"/>
          <p:cNvSpPr>
            <a:spLocks noChangeShapeType="1"/>
          </p:cNvSpPr>
          <p:nvPr/>
        </p:nvSpPr>
        <p:spPr bwMode="auto">
          <a:xfrm>
            <a:off x="5537200" y="2592388"/>
            <a:ext cx="93663" cy="1587"/>
          </a:xfrm>
          <a:prstGeom prst="line">
            <a:avLst/>
          </a:prstGeom>
          <a:noFill/>
          <a:ln w="7938">
            <a:solidFill>
              <a:srgbClr val="000000"/>
            </a:solidFill>
            <a:round/>
            <a:headEnd/>
            <a:tailEnd/>
          </a:ln>
        </p:spPr>
        <p:txBody>
          <a:bodyPr/>
          <a:lstStyle/>
          <a:p>
            <a:endParaRPr lang="en-GB"/>
          </a:p>
        </p:txBody>
      </p:sp>
      <p:sp>
        <p:nvSpPr>
          <p:cNvPr id="48164" name="Rectangle 37"/>
          <p:cNvSpPr>
            <a:spLocks noChangeArrowheads="1"/>
          </p:cNvSpPr>
          <p:nvPr/>
        </p:nvSpPr>
        <p:spPr bwMode="auto">
          <a:xfrm>
            <a:off x="2057400" y="2498725"/>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0.10</a:t>
            </a:r>
            <a:endParaRPr lang="en-US" sz="1200">
              <a:latin typeface="Times New Roman" pitchFamily="18" charset="0"/>
            </a:endParaRPr>
          </a:p>
        </p:txBody>
      </p:sp>
      <p:sp>
        <p:nvSpPr>
          <p:cNvPr id="48165" name="Line 38"/>
          <p:cNvSpPr>
            <a:spLocks noChangeShapeType="1"/>
          </p:cNvSpPr>
          <p:nvPr/>
        </p:nvSpPr>
        <p:spPr bwMode="auto">
          <a:xfrm>
            <a:off x="5537200" y="2203450"/>
            <a:ext cx="93663" cy="1588"/>
          </a:xfrm>
          <a:prstGeom prst="line">
            <a:avLst/>
          </a:prstGeom>
          <a:noFill/>
          <a:ln w="7938">
            <a:solidFill>
              <a:srgbClr val="000000"/>
            </a:solidFill>
            <a:round/>
            <a:headEnd/>
            <a:tailEnd/>
          </a:ln>
        </p:spPr>
        <p:txBody>
          <a:bodyPr/>
          <a:lstStyle/>
          <a:p>
            <a:endParaRPr lang="en-GB"/>
          </a:p>
        </p:txBody>
      </p:sp>
      <p:sp>
        <p:nvSpPr>
          <p:cNvPr id="48166" name="Rectangle 39"/>
          <p:cNvSpPr>
            <a:spLocks noChangeArrowheads="1"/>
          </p:cNvSpPr>
          <p:nvPr/>
        </p:nvSpPr>
        <p:spPr bwMode="auto">
          <a:xfrm>
            <a:off x="2057400" y="2106613"/>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0.12</a:t>
            </a:r>
            <a:endParaRPr lang="en-US" sz="1200">
              <a:latin typeface="Times New Roman" pitchFamily="18" charset="0"/>
            </a:endParaRPr>
          </a:p>
        </p:txBody>
      </p:sp>
      <p:sp>
        <p:nvSpPr>
          <p:cNvPr id="48167" name="Line 40"/>
          <p:cNvSpPr>
            <a:spLocks noChangeShapeType="1"/>
          </p:cNvSpPr>
          <p:nvPr/>
        </p:nvSpPr>
        <p:spPr bwMode="auto">
          <a:xfrm>
            <a:off x="5537200" y="1812925"/>
            <a:ext cx="93663" cy="3175"/>
          </a:xfrm>
          <a:prstGeom prst="line">
            <a:avLst/>
          </a:prstGeom>
          <a:noFill/>
          <a:ln w="7938">
            <a:solidFill>
              <a:srgbClr val="000000"/>
            </a:solidFill>
            <a:round/>
            <a:headEnd/>
            <a:tailEnd/>
          </a:ln>
        </p:spPr>
        <p:txBody>
          <a:bodyPr/>
          <a:lstStyle/>
          <a:p>
            <a:endParaRPr lang="en-GB"/>
          </a:p>
        </p:txBody>
      </p:sp>
      <p:sp>
        <p:nvSpPr>
          <p:cNvPr id="48168" name="Rectangle 41"/>
          <p:cNvSpPr>
            <a:spLocks noChangeArrowheads="1"/>
          </p:cNvSpPr>
          <p:nvPr/>
        </p:nvSpPr>
        <p:spPr bwMode="auto">
          <a:xfrm>
            <a:off x="2057400" y="1717675"/>
            <a:ext cx="295275" cy="18415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0.14</a:t>
            </a:r>
            <a:endParaRPr lang="en-US" sz="1200">
              <a:latin typeface="Times New Roman" pitchFamily="18" charset="0"/>
            </a:endParaRPr>
          </a:p>
        </p:txBody>
      </p:sp>
      <p:sp>
        <p:nvSpPr>
          <p:cNvPr id="48169" name="Line 43"/>
          <p:cNvSpPr>
            <a:spLocks noChangeShapeType="1"/>
          </p:cNvSpPr>
          <p:nvPr/>
        </p:nvSpPr>
        <p:spPr bwMode="auto">
          <a:xfrm>
            <a:off x="2462213" y="1619250"/>
            <a:ext cx="3168650" cy="3175"/>
          </a:xfrm>
          <a:prstGeom prst="line">
            <a:avLst/>
          </a:prstGeom>
          <a:noFill/>
          <a:ln w="7938">
            <a:solidFill>
              <a:srgbClr val="000000"/>
            </a:solidFill>
            <a:round/>
            <a:headEnd/>
            <a:tailEnd/>
          </a:ln>
        </p:spPr>
        <p:txBody>
          <a:bodyPr/>
          <a:lstStyle/>
          <a:p>
            <a:endParaRPr lang="en-GB"/>
          </a:p>
        </p:txBody>
      </p:sp>
      <p:sp>
        <p:nvSpPr>
          <p:cNvPr id="48170" name="Line 44"/>
          <p:cNvSpPr>
            <a:spLocks noChangeShapeType="1"/>
          </p:cNvSpPr>
          <p:nvPr/>
        </p:nvSpPr>
        <p:spPr bwMode="auto">
          <a:xfrm flipV="1">
            <a:off x="2462213" y="1619250"/>
            <a:ext cx="1587" cy="88900"/>
          </a:xfrm>
          <a:prstGeom prst="line">
            <a:avLst/>
          </a:prstGeom>
          <a:noFill/>
          <a:ln w="7938">
            <a:solidFill>
              <a:srgbClr val="000000"/>
            </a:solidFill>
            <a:round/>
            <a:headEnd/>
            <a:tailEnd/>
          </a:ln>
        </p:spPr>
        <p:txBody>
          <a:bodyPr/>
          <a:lstStyle/>
          <a:p>
            <a:endParaRPr lang="en-GB"/>
          </a:p>
        </p:txBody>
      </p:sp>
      <p:sp>
        <p:nvSpPr>
          <p:cNvPr id="48171" name="Line 45"/>
          <p:cNvSpPr>
            <a:spLocks noChangeShapeType="1"/>
          </p:cNvSpPr>
          <p:nvPr/>
        </p:nvSpPr>
        <p:spPr bwMode="auto">
          <a:xfrm flipV="1">
            <a:off x="3254375" y="1619250"/>
            <a:ext cx="3175" cy="88900"/>
          </a:xfrm>
          <a:prstGeom prst="line">
            <a:avLst/>
          </a:prstGeom>
          <a:noFill/>
          <a:ln w="7938">
            <a:solidFill>
              <a:srgbClr val="000000"/>
            </a:solidFill>
            <a:round/>
            <a:headEnd/>
            <a:tailEnd/>
          </a:ln>
        </p:spPr>
        <p:txBody>
          <a:bodyPr/>
          <a:lstStyle/>
          <a:p>
            <a:endParaRPr lang="en-GB"/>
          </a:p>
        </p:txBody>
      </p:sp>
      <p:sp>
        <p:nvSpPr>
          <p:cNvPr id="48172" name="Line 46"/>
          <p:cNvSpPr>
            <a:spLocks noChangeShapeType="1"/>
          </p:cNvSpPr>
          <p:nvPr/>
        </p:nvSpPr>
        <p:spPr bwMode="auto">
          <a:xfrm flipV="1">
            <a:off x="4048125" y="1619250"/>
            <a:ext cx="1588" cy="88900"/>
          </a:xfrm>
          <a:prstGeom prst="line">
            <a:avLst/>
          </a:prstGeom>
          <a:noFill/>
          <a:ln w="7938">
            <a:solidFill>
              <a:srgbClr val="000000"/>
            </a:solidFill>
            <a:round/>
            <a:headEnd/>
            <a:tailEnd/>
          </a:ln>
        </p:spPr>
        <p:txBody>
          <a:bodyPr/>
          <a:lstStyle/>
          <a:p>
            <a:endParaRPr lang="en-GB"/>
          </a:p>
        </p:txBody>
      </p:sp>
      <p:sp>
        <p:nvSpPr>
          <p:cNvPr id="48173" name="Line 47"/>
          <p:cNvSpPr>
            <a:spLocks noChangeShapeType="1"/>
          </p:cNvSpPr>
          <p:nvPr/>
        </p:nvSpPr>
        <p:spPr bwMode="auto">
          <a:xfrm flipV="1">
            <a:off x="4838700" y="1619250"/>
            <a:ext cx="3175" cy="88900"/>
          </a:xfrm>
          <a:prstGeom prst="line">
            <a:avLst/>
          </a:prstGeom>
          <a:noFill/>
          <a:ln w="7938">
            <a:solidFill>
              <a:srgbClr val="000000"/>
            </a:solidFill>
            <a:round/>
            <a:headEnd/>
            <a:tailEnd/>
          </a:ln>
        </p:spPr>
        <p:txBody>
          <a:bodyPr/>
          <a:lstStyle/>
          <a:p>
            <a:endParaRPr lang="en-GB"/>
          </a:p>
        </p:txBody>
      </p:sp>
      <p:sp>
        <p:nvSpPr>
          <p:cNvPr id="48174" name="Line 48"/>
          <p:cNvSpPr>
            <a:spLocks noChangeShapeType="1"/>
          </p:cNvSpPr>
          <p:nvPr/>
        </p:nvSpPr>
        <p:spPr bwMode="auto">
          <a:xfrm flipV="1">
            <a:off x="5630863" y="1619250"/>
            <a:ext cx="4762" cy="88900"/>
          </a:xfrm>
          <a:prstGeom prst="line">
            <a:avLst/>
          </a:prstGeom>
          <a:noFill/>
          <a:ln w="7938">
            <a:solidFill>
              <a:srgbClr val="000000"/>
            </a:solidFill>
            <a:round/>
            <a:headEnd/>
            <a:tailEnd/>
          </a:ln>
        </p:spPr>
        <p:txBody>
          <a:bodyPr/>
          <a:lstStyle/>
          <a:p>
            <a:endParaRPr lang="en-GB"/>
          </a:p>
        </p:txBody>
      </p:sp>
      <p:sp>
        <p:nvSpPr>
          <p:cNvPr id="48175" name="Freeform 49"/>
          <p:cNvSpPr>
            <a:spLocks/>
          </p:cNvSpPr>
          <p:nvPr/>
        </p:nvSpPr>
        <p:spPr bwMode="auto">
          <a:xfrm>
            <a:off x="24622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176" name="Freeform 50"/>
          <p:cNvSpPr>
            <a:spLocks/>
          </p:cNvSpPr>
          <p:nvPr/>
        </p:nvSpPr>
        <p:spPr bwMode="auto">
          <a:xfrm>
            <a:off x="25622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177" name="Freeform 51"/>
          <p:cNvSpPr>
            <a:spLocks/>
          </p:cNvSpPr>
          <p:nvPr/>
        </p:nvSpPr>
        <p:spPr bwMode="auto">
          <a:xfrm>
            <a:off x="2660650" y="4541838"/>
            <a:ext cx="100013"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178" name="Freeform 52"/>
          <p:cNvSpPr>
            <a:spLocks/>
          </p:cNvSpPr>
          <p:nvPr/>
        </p:nvSpPr>
        <p:spPr bwMode="auto">
          <a:xfrm>
            <a:off x="2760663" y="4541838"/>
            <a:ext cx="96837"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179" name="Freeform 53"/>
          <p:cNvSpPr>
            <a:spLocks/>
          </p:cNvSpPr>
          <p:nvPr/>
        </p:nvSpPr>
        <p:spPr bwMode="auto">
          <a:xfrm>
            <a:off x="2857500" y="4522788"/>
            <a:ext cx="100013"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48180" name="Freeform 54"/>
          <p:cNvSpPr>
            <a:spLocks/>
          </p:cNvSpPr>
          <p:nvPr/>
        </p:nvSpPr>
        <p:spPr bwMode="auto">
          <a:xfrm>
            <a:off x="2957513" y="4522788"/>
            <a:ext cx="101600"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48181" name="Freeform 55"/>
          <p:cNvSpPr>
            <a:spLocks/>
          </p:cNvSpPr>
          <p:nvPr/>
        </p:nvSpPr>
        <p:spPr bwMode="auto">
          <a:xfrm>
            <a:off x="3059113" y="4502150"/>
            <a:ext cx="96837"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48182" name="Freeform 56"/>
          <p:cNvSpPr>
            <a:spLocks/>
          </p:cNvSpPr>
          <p:nvPr/>
        </p:nvSpPr>
        <p:spPr bwMode="auto">
          <a:xfrm>
            <a:off x="3155950" y="4405313"/>
            <a:ext cx="98425" cy="136525"/>
          </a:xfrm>
          <a:custGeom>
            <a:avLst/>
            <a:gdLst>
              <a:gd name="T0" fmla="*/ 0 w 120"/>
              <a:gd name="T1" fmla="*/ 2147483647 h 179"/>
              <a:gd name="T2" fmla="*/ 0 w 120"/>
              <a:gd name="T3" fmla="*/ 0 h 179"/>
              <a:gd name="T4" fmla="*/ 0 w 120"/>
              <a:gd name="T5" fmla="*/ 0 h 179"/>
              <a:gd name="T6" fmla="*/ 2147483647 w 120"/>
              <a:gd name="T7" fmla="*/ 0 h 179"/>
              <a:gd name="T8" fmla="*/ 2147483647 w 120"/>
              <a:gd name="T9" fmla="*/ 0 h 179"/>
              <a:gd name="T10" fmla="*/ 2147483647 w 120"/>
              <a:gd name="T11" fmla="*/ 2147483647 h 179"/>
              <a:gd name="T12" fmla="*/ 2147483647 w 120"/>
              <a:gd name="T13" fmla="*/ 2147483647 h 179"/>
              <a:gd name="T14" fmla="*/ 0 w 120"/>
              <a:gd name="T15" fmla="*/ 2147483647 h 17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9"/>
              <a:gd name="T26" fmla="*/ 120 w 12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9">
                <a:moveTo>
                  <a:pt x="0" y="179"/>
                </a:moveTo>
                <a:lnTo>
                  <a:pt x="0" y="0"/>
                </a:lnTo>
                <a:lnTo>
                  <a:pt x="120" y="0"/>
                </a:lnTo>
                <a:lnTo>
                  <a:pt x="120" y="179"/>
                </a:lnTo>
                <a:lnTo>
                  <a:pt x="0" y="179"/>
                </a:lnTo>
              </a:path>
            </a:pathLst>
          </a:custGeom>
          <a:noFill/>
          <a:ln w="7938">
            <a:solidFill>
              <a:srgbClr val="0000F2"/>
            </a:solidFill>
            <a:round/>
            <a:headEnd/>
            <a:tailEnd/>
          </a:ln>
        </p:spPr>
        <p:txBody>
          <a:bodyPr/>
          <a:lstStyle/>
          <a:p>
            <a:endParaRPr lang="en-GB"/>
          </a:p>
        </p:txBody>
      </p:sp>
      <p:sp>
        <p:nvSpPr>
          <p:cNvPr id="48183" name="Freeform 57"/>
          <p:cNvSpPr>
            <a:spLocks/>
          </p:cNvSpPr>
          <p:nvPr/>
        </p:nvSpPr>
        <p:spPr bwMode="auto">
          <a:xfrm>
            <a:off x="3254375" y="4329113"/>
            <a:ext cx="98425" cy="212725"/>
          </a:xfrm>
          <a:custGeom>
            <a:avLst/>
            <a:gdLst>
              <a:gd name="T0" fmla="*/ 0 w 120"/>
              <a:gd name="T1" fmla="*/ 2147483647 h 282"/>
              <a:gd name="T2" fmla="*/ 0 w 120"/>
              <a:gd name="T3" fmla="*/ 0 h 282"/>
              <a:gd name="T4" fmla="*/ 0 w 120"/>
              <a:gd name="T5" fmla="*/ 0 h 282"/>
              <a:gd name="T6" fmla="*/ 2147483647 w 120"/>
              <a:gd name="T7" fmla="*/ 0 h 282"/>
              <a:gd name="T8" fmla="*/ 2147483647 w 120"/>
              <a:gd name="T9" fmla="*/ 0 h 282"/>
              <a:gd name="T10" fmla="*/ 2147483647 w 120"/>
              <a:gd name="T11" fmla="*/ 2147483647 h 282"/>
              <a:gd name="T12" fmla="*/ 2147483647 w 120"/>
              <a:gd name="T13" fmla="*/ 2147483647 h 282"/>
              <a:gd name="T14" fmla="*/ 0 w 120"/>
              <a:gd name="T15" fmla="*/ 2147483647 h 282"/>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2"/>
              <a:gd name="T26" fmla="*/ 120 w 120"/>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2">
                <a:moveTo>
                  <a:pt x="0" y="282"/>
                </a:moveTo>
                <a:lnTo>
                  <a:pt x="0" y="0"/>
                </a:lnTo>
                <a:lnTo>
                  <a:pt x="120" y="0"/>
                </a:lnTo>
                <a:lnTo>
                  <a:pt x="120" y="282"/>
                </a:lnTo>
                <a:lnTo>
                  <a:pt x="0" y="282"/>
                </a:lnTo>
              </a:path>
            </a:pathLst>
          </a:custGeom>
          <a:noFill/>
          <a:ln w="7938">
            <a:solidFill>
              <a:srgbClr val="0000F2"/>
            </a:solidFill>
            <a:round/>
            <a:headEnd/>
            <a:tailEnd/>
          </a:ln>
        </p:spPr>
        <p:txBody>
          <a:bodyPr/>
          <a:lstStyle/>
          <a:p>
            <a:endParaRPr lang="en-GB"/>
          </a:p>
        </p:txBody>
      </p:sp>
      <p:sp>
        <p:nvSpPr>
          <p:cNvPr id="48184" name="Freeform 58"/>
          <p:cNvSpPr>
            <a:spLocks/>
          </p:cNvSpPr>
          <p:nvPr/>
        </p:nvSpPr>
        <p:spPr bwMode="auto">
          <a:xfrm>
            <a:off x="3352800" y="4230688"/>
            <a:ext cx="101600" cy="311150"/>
          </a:xfrm>
          <a:custGeom>
            <a:avLst/>
            <a:gdLst>
              <a:gd name="T0" fmla="*/ 0 w 120"/>
              <a:gd name="T1" fmla="*/ 2147483647 h 410"/>
              <a:gd name="T2" fmla="*/ 0 w 120"/>
              <a:gd name="T3" fmla="*/ 0 h 410"/>
              <a:gd name="T4" fmla="*/ 0 w 120"/>
              <a:gd name="T5" fmla="*/ 0 h 410"/>
              <a:gd name="T6" fmla="*/ 2147483647 w 120"/>
              <a:gd name="T7" fmla="*/ 0 h 410"/>
              <a:gd name="T8" fmla="*/ 2147483647 w 120"/>
              <a:gd name="T9" fmla="*/ 0 h 410"/>
              <a:gd name="T10" fmla="*/ 2147483647 w 120"/>
              <a:gd name="T11" fmla="*/ 2147483647 h 410"/>
              <a:gd name="T12" fmla="*/ 2147483647 w 120"/>
              <a:gd name="T13" fmla="*/ 2147483647 h 410"/>
              <a:gd name="T14" fmla="*/ 0 w 120"/>
              <a:gd name="T15" fmla="*/ 2147483647 h 41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410"/>
              <a:gd name="T26" fmla="*/ 120 w 120"/>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410">
                <a:moveTo>
                  <a:pt x="0" y="410"/>
                </a:moveTo>
                <a:lnTo>
                  <a:pt x="0" y="0"/>
                </a:lnTo>
                <a:lnTo>
                  <a:pt x="120" y="0"/>
                </a:lnTo>
                <a:lnTo>
                  <a:pt x="120" y="410"/>
                </a:lnTo>
                <a:lnTo>
                  <a:pt x="0" y="410"/>
                </a:lnTo>
              </a:path>
            </a:pathLst>
          </a:custGeom>
          <a:noFill/>
          <a:ln w="7938">
            <a:solidFill>
              <a:srgbClr val="0000F2"/>
            </a:solidFill>
            <a:round/>
            <a:headEnd/>
            <a:tailEnd/>
          </a:ln>
        </p:spPr>
        <p:txBody>
          <a:bodyPr/>
          <a:lstStyle/>
          <a:p>
            <a:endParaRPr lang="en-GB"/>
          </a:p>
        </p:txBody>
      </p:sp>
      <p:sp>
        <p:nvSpPr>
          <p:cNvPr id="48185" name="Freeform 59"/>
          <p:cNvSpPr>
            <a:spLocks/>
          </p:cNvSpPr>
          <p:nvPr/>
        </p:nvSpPr>
        <p:spPr bwMode="auto">
          <a:xfrm>
            <a:off x="3454400" y="4073525"/>
            <a:ext cx="98425" cy="468313"/>
          </a:xfrm>
          <a:custGeom>
            <a:avLst/>
            <a:gdLst>
              <a:gd name="T0" fmla="*/ 0 w 120"/>
              <a:gd name="T1" fmla="*/ 2147483647 h 615"/>
              <a:gd name="T2" fmla="*/ 0 w 120"/>
              <a:gd name="T3" fmla="*/ 0 h 615"/>
              <a:gd name="T4" fmla="*/ 0 w 120"/>
              <a:gd name="T5" fmla="*/ 0 h 615"/>
              <a:gd name="T6" fmla="*/ 2147483647 w 120"/>
              <a:gd name="T7" fmla="*/ 0 h 615"/>
              <a:gd name="T8" fmla="*/ 2147483647 w 120"/>
              <a:gd name="T9" fmla="*/ 0 h 615"/>
              <a:gd name="T10" fmla="*/ 2147483647 w 120"/>
              <a:gd name="T11" fmla="*/ 2147483647 h 615"/>
              <a:gd name="T12" fmla="*/ 2147483647 w 120"/>
              <a:gd name="T13" fmla="*/ 2147483647 h 615"/>
              <a:gd name="T14" fmla="*/ 0 w 120"/>
              <a:gd name="T15" fmla="*/ 2147483647 h 61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15"/>
              <a:gd name="T26" fmla="*/ 120 w 120"/>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15">
                <a:moveTo>
                  <a:pt x="0" y="615"/>
                </a:moveTo>
                <a:lnTo>
                  <a:pt x="0" y="0"/>
                </a:lnTo>
                <a:lnTo>
                  <a:pt x="120" y="0"/>
                </a:lnTo>
                <a:lnTo>
                  <a:pt x="120" y="615"/>
                </a:lnTo>
                <a:lnTo>
                  <a:pt x="0" y="615"/>
                </a:lnTo>
              </a:path>
            </a:pathLst>
          </a:custGeom>
          <a:noFill/>
          <a:ln w="7938">
            <a:solidFill>
              <a:srgbClr val="0000F2"/>
            </a:solidFill>
            <a:round/>
            <a:headEnd/>
            <a:tailEnd/>
          </a:ln>
        </p:spPr>
        <p:txBody>
          <a:bodyPr/>
          <a:lstStyle/>
          <a:p>
            <a:endParaRPr lang="en-GB"/>
          </a:p>
        </p:txBody>
      </p:sp>
      <p:sp>
        <p:nvSpPr>
          <p:cNvPr id="48186" name="Freeform 60"/>
          <p:cNvSpPr>
            <a:spLocks/>
          </p:cNvSpPr>
          <p:nvPr/>
        </p:nvSpPr>
        <p:spPr bwMode="auto">
          <a:xfrm>
            <a:off x="3552825" y="3432175"/>
            <a:ext cx="96838" cy="1109663"/>
          </a:xfrm>
          <a:custGeom>
            <a:avLst/>
            <a:gdLst>
              <a:gd name="T0" fmla="*/ 0 w 120"/>
              <a:gd name="T1" fmla="*/ 2147483647 h 1459"/>
              <a:gd name="T2" fmla="*/ 0 w 120"/>
              <a:gd name="T3" fmla="*/ 0 h 1459"/>
              <a:gd name="T4" fmla="*/ 0 w 120"/>
              <a:gd name="T5" fmla="*/ 0 h 1459"/>
              <a:gd name="T6" fmla="*/ 2147483647 w 120"/>
              <a:gd name="T7" fmla="*/ 0 h 1459"/>
              <a:gd name="T8" fmla="*/ 2147483647 w 120"/>
              <a:gd name="T9" fmla="*/ 0 h 1459"/>
              <a:gd name="T10" fmla="*/ 2147483647 w 120"/>
              <a:gd name="T11" fmla="*/ 2147483647 h 1459"/>
              <a:gd name="T12" fmla="*/ 2147483647 w 120"/>
              <a:gd name="T13" fmla="*/ 2147483647 h 1459"/>
              <a:gd name="T14" fmla="*/ 0 w 120"/>
              <a:gd name="T15" fmla="*/ 2147483647 h 14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59"/>
              <a:gd name="T26" fmla="*/ 120 w 120"/>
              <a:gd name="T27" fmla="*/ 1459 h 1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59">
                <a:moveTo>
                  <a:pt x="0" y="1459"/>
                </a:moveTo>
                <a:lnTo>
                  <a:pt x="0" y="0"/>
                </a:lnTo>
                <a:lnTo>
                  <a:pt x="120" y="0"/>
                </a:lnTo>
                <a:lnTo>
                  <a:pt x="120" y="1459"/>
                </a:lnTo>
                <a:lnTo>
                  <a:pt x="0" y="1459"/>
                </a:lnTo>
              </a:path>
            </a:pathLst>
          </a:custGeom>
          <a:noFill/>
          <a:ln w="7938">
            <a:solidFill>
              <a:srgbClr val="0000F2"/>
            </a:solidFill>
            <a:round/>
            <a:headEnd/>
            <a:tailEnd/>
          </a:ln>
        </p:spPr>
        <p:txBody>
          <a:bodyPr/>
          <a:lstStyle/>
          <a:p>
            <a:endParaRPr lang="en-GB"/>
          </a:p>
        </p:txBody>
      </p:sp>
      <p:sp>
        <p:nvSpPr>
          <p:cNvPr id="48187" name="Freeform 61"/>
          <p:cNvSpPr>
            <a:spLocks/>
          </p:cNvSpPr>
          <p:nvPr/>
        </p:nvSpPr>
        <p:spPr bwMode="auto">
          <a:xfrm>
            <a:off x="3649663" y="3332163"/>
            <a:ext cx="101600" cy="1209675"/>
          </a:xfrm>
          <a:custGeom>
            <a:avLst/>
            <a:gdLst>
              <a:gd name="T0" fmla="*/ 0 w 120"/>
              <a:gd name="T1" fmla="*/ 2147483647 h 1587"/>
              <a:gd name="T2" fmla="*/ 0 w 120"/>
              <a:gd name="T3" fmla="*/ 0 h 1587"/>
              <a:gd name="T4" fmla="*/ 0 w 120"/>
              <a:gd name="T5" fmla="*/ 0 h 1587"/>
              <a:gd name="T6" fmla="*/ 2147483647 w 120"/>
              <a:gd name="T7" fmla="*/ 0 h 1587"/>
              <a:gd name="T8" fmla="*/ 2147483647 w 120"/>
              <a:gd name="T9" fmla="*/ 0 h 1587"/>
              <a:gd name="T10" fmla="*/ 2147483647 w 120"/>
              <a:gd name="T11" fmla="*/ 2147483647 h 1587"/>
              <a:gd name="T12" fmla="*/ 2147483647 w 120"/>
              <a:gd name="T13" fmla="*/ 2147483647 h 1587"/>
              <a:gd name="T14" fmla="*/ 0 w 120"/>
              <a:gd name="T15" fmla="*/ 2147483647 h 158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87"/>
              <a:gd name="T26" fmla="*/ 120 w 120"/>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87">
                <a:moveTo>
                  <a:pt x="0" y="1587"/>
                </a:moveTo>
                <a:lnTo>
                  <a:pt x="0" y="0"/>
                </a:lnTo>
                <a:lnTo>
                  <a:pt x="120" y="0"/>
                </a:lnTo>
                <a:lnTo>
                  <a:pt x="120" y="1587"/>
                </a:lnTo>
                <a:lnTo>
                  <a:pt x="0" y="1587"/>
                </a:lnTo>
              </a:path>
            </a:pathLst>
          </a:custGeom>
          <a:noFill/>
          <a:ln w="7938">
            <a:solidFill>
              <a:srgbClr val="0000F2"/>
            </a:solidFill>
            <a:round/>
            <a:headEnd/>
            <a:tailEnd/>
          </a:ln>
        </p:spPr>
        <p:txBody>
          <a:bodyPr/>
          <a:lstStyle/>
          <a:p>
            <a:endParaRPr lang="en-GB"/>
          </a:p>
        </p:txBody>
      </p:sp>
      <p:sp>
        <p:nvSpPr>
          <p:cNvPr id="48188" name="Freeform 62"/>
          <p:cNvSpPr>
            <a:spLocks/>
          </p:cNvSpPr>
          <p:nvPr/>
        </p:nvSpPr>
        <p:spPr bwMode="auto">
          <a:xfrm>
            <a:off x="3751263" y="2770188"/>
            <a:ext cx="100012" cy="1771650"/>
          </a:xfrm>
          <a:custGeom>
            <a:avLst/>
            <a:gdLst>
              <a:gd name="T0" fmla="*/ 0 w 120"/>
              <a:gd name="T1" fmla="*/ 2147483647 h 2329"/>
              <a:gd name="T2" fmla="*/ 0 w 120"/>
              <a:gd name="T3" fmla="*/ 0 h 2329"/>
              <a:gd name="T4" fmla="*/ 0 w 120"/>
              <a:gd name="T5" fmla="*/ 0 h 2329"/>
              <a:gd name="T6" fmla="*/ 2147483647 w 120"/>
              <a:gd name="T7" fmla="*/ 0 h 2329"/>
              <a:gd name="T8" fmla="*/ 2147483647 w 120"/>
              <a:gd name="T9" fmla="*/ 0 h 2329"/>
              <a:gd name="T10" fmla="*/ 2147483647 w 120"/>
              <a:gd name="T11" fmla="*/ 2147483647 h 2329"/>
              <a:gd name="T12" fmla="*/ 2147483647 w 120"/>
              <a:gd name="T13" fmla="*/ 2147483647 h 2329"/>
              <a:gd name="T14" fmla="*/ 0 w 120"/>
              <a:gd name="T15" fmla="*/ 2147483647 h 232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329"/>
              <a:gd name="T26" fmla="*/ 120 w 120"/>
              <a:gd name="T27" fmla="*/ 2329 h 23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329">
                <a:moveTo>
                  <a:pt x="0" y="2329"/>
                </a:moveTo>
                <a:lnTo>
                  <a:pt x="0" y="0"/>
                </a:lnTo>
                <a:lnTo>
                  <a:pt x="120" y="0"/>
                </a:lnTo>
                <a:lnTo>
                  <a:pt x="120" y="2329"/>
                </a:lnTo>
                <a:lnTo>
                  <a:pt x="0" y="2329"/>
                </a:lnTo>
              </a:path>
            </a:pathLst>
          </a:custGeom>
          <a:noFill/>
          <a:ln w="7938">
            <a:solidFill>
              <a:srgbClr val="0000F2"/>
            </a:solidFill>
            <a:round/>
            <a:headEnd/>
            <a:tailEnd/>
          </a:ln>
        </p:spPr>
        <p:txBody>
          <a:bodyPr/>
          <a:lstStyle/>
          <a:p>
            <a:endParaRPr lang="en-GB"/>
          </a:p>
        </p:txBody>
      </p:sp>
      <p:sp>
        <p:nvSpPr>
          <p:cNvPr id="48189" name="Freeform 63"/>
          <p:cNvSpPr>
            <a:spLocks/>
          </p:cNvSpPr>
          <p:nvPr/>
        </p:nvSpPr>
        <p:spPr bwMode="auto">
          <a:xfrm>
            <a:off x="3851275" y="2478088"/>
            <a:ext cx="96838" cy="2063750"/>
          </a:xfrm>
          <a:custGeom>
            <a:avLst/>
            <a:gdLst>
              <a:gd name="T0" fmla="*/ 0 w 120"/>
              <a:gd name="T1" fmla="*/ 2147483647 h 2713"/>
              <a:gd name="T2" fmla="*/ 0 w 120"/>
              <a:gd name="T3" fmla="*/ 0 h 2713"/>
              <a:gd name="T4" fmla="*/ 0 w 120"/>
              <a:gd name="T5" fmla="*/ 0 h 2713"/>
              <a:gd name="T6" fmla="*/ 2147483647 w 120"/>
              <a:gd name="T7" fmla="*/ 0 h 2713"/>
              <a:gd name="T8" fmla="*/ 2147483647 w 120"/>
              <a:gd name="T9" fmla="*/ 0 h 2713"/>
              <a:gd name="T10" fmla="*/ 2147483647 w 120"/>
              <a:gd name="T11" fmla="*/ 2147483647 h 2713"/>
              <a:gd name="T12" fmla="*/ 2147483647 w 120"/>
              <a:gd name="T13" fmla="*/ 2147483647 h 2713"/>
              <a:gd name="T14" fmla="*/ 0 w 120"/>
              <a:gd name="T15" fmla="*/ 2147483647 h 271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13"/>
              <a:gd name="T26" fmla="*/ 120 w 120"/>
              <a:gd name="T27" fmla="*/ 2713 h 2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13">
                <a:moveTo>
                  <a:pt x="0" y="2713"/>
                </a:moveTo>
                <a:lnTo>
                  <a:pt x="0" y="0"/>
                </a:lnTo>
                <a:lnTo>
                  <a:pt x="120" y="0"/>
                </a:lnTo>
                <a:lnTo>
                  <a:pt x="120" y="2713"/>
                </a:lnTo>
                <a:lnTo>
                  <a:pt x="0" y="2713"/>
                </a:lnTo>
              </a:path>
            </a:pathLst>
          </a:custGeom>
          <a:noFill/>
          <a:ln w="7938">
            <a:solidFill>
              <a:srgbClr val="0000F2"/>
            </a:solidFill>
            <a:round/>
            <a:headEnd/>
            <a:tailEnd/>
          </a:ln>
        </p:spPr>
        <p:txBody>
          <a:bodyPr/>
          <a:lstStyle/>
          <a:p>
            <a:endParaRPr lang="en-GB"/>
          </a:p>
        </p:txBody>
      </p:sp>
      <p:sp>
        <p:nvSpPr>
          <p:cNvPr id="48190" name="Freeform 64"/>
          <p:cNvSpPr>
            <a:spLocks/>
          </p:cNvSpPr>
          <p:nvPr/>
        </p:nvSpPr>
        <p:spPr bwMode="auto">
          <a:xfrm>
            <a:off x="3948113" y="2457450"/>
            <a:ext cx="100012" cy="2084388"/>
          </a:xfrm>
          <a:custGeom>
            <a:avLst/>
            <a:gdLst>
              <a:gd name="T0" fmla="*/ 0 w 120"/>
              <a:gd name="T1" fmla="*/ 2147483647 h 2739"/>
              <a:gd name="T2" fmla="*/ 0 w 120"/>
              <a:gd name="T3" fmla="*/ 0 h 2739"/>
              <a:gd name="T4" fmla="*/ 0 w 120"/>
              <a:gd name="T5" fmla="*/ 0 h 2739"/>
              <a:gd name="T6" fmla="*/ 2147483647 w 120"/>
              <a:gd name="T7" fmla="*/ 0 h 2739"/>
              <a:gd name="T8" fmla="*/ 2147483647 w 120"/>
              <a:gd name="T9" fmla="*/ 0 h 2739"/>
              <a:gd name="T10" fmla="*/ 2147483647 w 120"/>
              <a:gd name="T11" fmla="*/ 2147483647 h 2739"/>
              <a:gd name="T12" fmla="*/ 2147483647 w 120"/>
              <a:gd name="T13" fmla="*/ 2147483647 h 2739"/>
              <a:gd name="T14" fmla="*/ 0 w 120"/>
              <a:gd name="T15" fmla="*/ 2147483647 h 273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39"/>
              <a:gd name="T26" fmla="*/ 120 w 120"/>
              <a:gd name="T27" fmla="*/ 2739 h 27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39">
                <a:moveTo>
                  <a:pt x="0" y="2739"/>
                </a:moveTo>
                <a:lnTo>
                  <a:pt x="0" y="0"/>
                </a:lnTo>
                <a:lnTo>
                  <a:pt x="120" y="0"/>
                </a:lnTo>
                <a:lnTo>
                  <a:pt x="120" y="2739"/>
                </a:lnTo>
                <a:lnTo>
                  <a:pt x="0" y="2739"/>
                </a:lnTo>
              </a:path>
            </a:pathLst>
          </a:custGeom>
          <a:noFill/>
          <a:ln w="7938">
            <a:solidFill>
              <a:srgbClr val="0000F2"/>
            </a:solidFill>
            <a:round/>
            <a:headEnd/>
            <a:tailEnd/>
          </a:ln>
        </p:spPr>
        <p:txBody>
          <a:bodyPr/>
          <a:lstStyle/>
          <a:p>
            <a:endParaRPr lang="en-GB"/>
          </a:p>
        </p:txBody>
      </p:sp>
      <p:sp>
        <p:nvSpPr>
          <p:cNvPr id="48191" name="Freeform 65"/>
          <p:cNvSpPr>
            <a:spLocks/>
          </p:cNvSpPr>
          <p:nvPr/>
        </p:nvSpPr>
        <p:spPr bwMode="auto">
          <a:xfrm>
            <a:off x="4048125" y="2360613"/>
            <a:ext cx="98425" cy="2181225"/>
          </a:xfrm>
          <a:custGeom>
            <a:avLst/>
            <a:gdLst>
              <a:gd name="T0" fmla="*/ 0 w 120"/>
              <a:gd name="T1" fmla="*/ 2147483647 h 2867"/>
              <a:gd name="T2" fmla="*/ 0 w 120"/>
              <a:gd name="T3" fmla="*/ 0 h 2867"/>
              <a:gd name="T4" fmla="*/ 0 w 120"/>
              <a:gd name="T5" fmla="*/ 0 h 2867"/>
              <a:gd name="T6" fmla="*/ 2147483647 w 120"/>
              <a:gd name="T7" fmla="*/ 0 h 2867"/>
              <a:gd name="T8" fmla="*/ 2147483647 w 120"/>
              <a:gd name="T9" fmla="*/ 0 h 2867"/>
              <a:gd name="T10" fmla="*/ 2147483647 w 120"/>
              <a:gd name="T11" fmla="*/ 2147483647 h 2867"/>
              <a:gd name="T12" fmla="*/ 2147483647 w 120"/>
              <a:gd name="T13" fmla="*/ 2147483647 h 2867"/>
              <a:gd name="T14" fmla="*/ 0 w 120"/>
              <a:gd name="T15" fmla="*/ 2147483647 h 286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67"/>
              <a:gd name="T26" fmla="*/ 120 w 120"/>
              <a:gd name="T27" fmla="*/ 2867 h 28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67">
                <a:moveTo>
                  <a:pt x="0" y="2867"/>
                </a:moveTo>
                <a:lnTo>
                  <a:pt x="0" y="0"/>
                </a:lnTo>
                <a:lnTo>
                  <a:pt x="120" y="0"/>
                </a:lnTo>
                <a:lnTo>
                  <a:pt x="120" y="2867"/>
                </a:lnTo>
                <a:lnTo>
                  <a:pt x="0" y="2867"/>
                </a:lnTo>
              </a:path>
            </a:pathLst>
          </a:custGeom>
          <a:noFill/>
          <a:ln w="7938">
            <a:solidFill>
              <a:srgbClr val="0000F2"/>
            </a:solidFill>
            <a:round/>
            <a:headEnd/>
            <a:tailEnd/>
          </a:ln>
        </p:spPr>
        <p:txBody>
          <a:bodyPr/>
          <a:lstStyle/>
          <a:p>
            <a:endParaRPr lang="en-GB"/>
          </a:p>
        </p:txBody>
      </p:sp>
      <p:sp>
        <p:nvSpPr>
          <p:cNvPr id="48192" name="Freeform 66"/>
          <p:cNvSpPr>
            <a:spLocks/>
          </p:cNvSpPr>
          <p:nvPr/>
        </p:nvSpPr>
        <p:spPr bwMode="auto">
          <a:xfrm>
            <a:off x="4146550" y="2241550"/>
            <a:ext cx="100013" cy="2300288"/>
          </a:xfrm>
          <a:custGeom>
            <a:avLst/>
            <a:gdLst>
              <a:gd name="T0" fmla="*/ 0 w 120"/>
              <a:gd name="T1" fmla="*/ 2147483647 h 3021"/>
              <a:gd name="T2" fmla="*/ 0 w 120"/>
              <a:gd name="T3" fmla="*/ 0 h 3021"/>
              <a:gd name="T4" fmla="*/ 0 w 120"/>
              <a:gd name="T5" fmla="*/ 0 h 3021"/>
              <a:gd name="T6" fmla="*/ 2147483647 w 120"/>
              <a:gd name="T7" fmla="*/ 0 h 3021"/>
              <a:gd name="T8" fmla="*/ 2147483647 w 120"/>
              <a:gd name="T9" fmla="*/ 0 h 3021"/>
              <a:gd name="T10" fmla="*/ 2147483647 w 120"/>
              <a:gd name="T11" fmla="*/ 2147483647 h 3021"/>
              <a:gd name="T12" fmla="*/ 2147483647 w 120"/>
              <a:gd name="T13" fmla="*/ 2147483647 h 3021"/>
              <a:gd name="T14" fmla="*/ 0 w 120"/>
              <a:gd name="T15" fmla="*/ 2147483647 h 302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3021"/>
              <a:gd name="T26" fmla="*/ 120 w 120"/>
              <a:gd name="T27" fmla="*/ 3021 h 30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3021">
                <a:moveTo>
                  <a:pt x="0" y="3021"/>
                </a:moveTo>
                <a:lnTo>
                  <a:pt x="0" y="0"/>
                </a:lnTo>
                <a:lnTo>
                  <a:pt x="120" y="0"/>
                </a:lnTo>
                <a:lnTo>
                  <a:pt x="120" y="3021"/>
                </a:lnTo>
                <a:lnTo>
                  <a:pt x="0" y="3021"/>
                </a:lnTo>
              </a:path>
            </a:pathLst>
          </a:custGeom>
          <a:noFill/>
          <a:ln w="7938">
            <a:solidFill>
              <a:srgbClr val="0000F2"/>
            </a:solidFill>
            <a:round/>
            <a:headEnd/>
            <a:tailEnd/>
          </a:ln>
        </p:spPr>
        <p:txBody>
          <a:bodyPr/>
          <a:lstStyle/>
          <a:p>
            <a:endParaRPr lang="en-GB"/>
          </a:p>
        </p:txBody>
      </p:sp>
      <p:sp>
        <p:nvSpPr>
          <p:cNvPr id="48193" name="Freeform 67"/>
          <p:cNvSpPr>
            <a:spLocks/>
          </p:cNvSpPr>
          <p:nvPr/>
        </p:nvSpPr>
        <p:spPr bwMode="auto">
          <a:xfrm>
            <a:off x="4246563" y="2963863"/>
            <a:ext cx="96837" cy="1577975"/>
          </a:xfrm>
          <a:custGeom>
            <a:avLst/>
            <a:gdLst>
              <a:gd name="T0" fmla="*/ 0 w 120"/>
              <a:gd name="T1" fmla="*/ 2147483647 h 2074"/>
              <a:gd name="T2" fmla="*/ 0 w 120"/>
              <a:gd name="T3" fmla="*/ 0 h 2074"/>
              <a:gd name="T4" fmla="*/ 0 w 120"/>
              <a:gd name="T5" fmla="*/ 0 h 2074"/>
              <a:gd name="T6" fmla="*/ 2147483647 w 120"/>
              <a:gd name="T7" fmla="*/ 0 h 2074"/>
              <a:gd name="T8" fmla="*/ 2147483647 w 120"/>
              <a:gd name="T9" fmla="*/ 0 h 2074"/>
              <a:gd name="T10" fmla="*/ 2147483647 w 120"/>
              <a:gd name="T11" fmla="*/ 2147483647 h 2074"/>
              <a:gd name="T12" fmla="*/ 2147483647 w 120"/>
              <a:gd name="T13" fmla="*/ 2147483647 h 2074"/>
              <a:gd name="T14" fmla="*/ 0 w 120"/>
              <a:gd name="T15" fmla="*/ 2147483647 h 207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74"/>
              <a:gd name="T26" fmla="*/ 120 w 120"/>
              <a:gd name="T27" fmla="*/ 2074 h 20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74">
                <a:moveTo>
                  <a:pt x="0" y="2074"/>
                </a:moveTo>
                <a:lnTo>
                  <a:pt x="0" y="0"/>
                </a:lnTo>
                <a:lnTo>
                  <a:pt x="120" y="0"/>
                </a:lnTo>
                <a:lnTo>
                  <a:pt x="120" y="2074"/>
                </a:lnTo>
                <a:lnTo>
                  <a:pt x="0" y="2074"/>
                </a:lnTo>
              </a:path>
            </a:pathLst>
          </a:custGeom>
          <a:noFill/>
          <a:ln w="7938">
            <a:solidFill>
              <a:srgbClr val="0000F2"/>
            </a:solidFill>
            <a:round/>
            <a:headEnd/>
            <a:tailEnd/>
          </a:ln>
        </p:spPr>
        <p:txBody>
          <a:bodyPr/>
          <a:lstStyle/>
          <a:p>
            <a:endParaRPr lang="en-GB"/>
          </a:p>
        </p:txBody>
      </p:sp>
      <p:sp>
        <p:nvSpPr>
          <p:cNvPr id="48194" name="Freeform 68"/>
          <p:cNvSpPr>
            <a:spLocks/>
          </p:cNvSpPr>
          <p:nvPr/>
        </p:nvSpPr>
        <p:spPr bwMode="auto">
          <a:xfrm>
            <a:off x="4343400" y="2981325"/>
            <a:ext cx="100013" cy="1560513"/>
          </a:xfrm>
          <a:custGeom>
            <a:avLst/>
            <a:gdLst>
              <a:gd name="T0" fmla="*/ 0 w 120"/>
              <a:gd name="T1" fmla="*/ 2147483647 h 2048"/>
              <a:gd name="T2" fmla="*/ 0 w 120"/>
              <a:gd name="T3" fmla="*/ 0 h 2048"/>
              <a:gd name="T4" fmla="*/ 0 w 120"/>
              <a:gd name="T5" fmla="*/ 0 h 2048"/>
              <a:gd name="T6" fmla="*/ 2147483647 w 120"/>
              <a:gd name="T7" fmla="*/ 0 h 2048"/>
              <a:gd name="T8" fmla="*/ 2147483647 w 120"/>
              <a:gd name="T9" fmla="*/ 0 h 2048"/>
              <a:gd name="T10" fmla="*/ 2147483647 w 120"/>
              <a:gd name="T11" fmla="*/ 2147483647 h 2048"/>
              <a:gd name="T12" fmla="*/ 2147483647 w 120"/>
              <a:gd name="T13" fmla="*/ 2147483647 h 2048"/>
              <a:gd name="T14" fmla="*/ 0 w 120"/>
              <a:gd name="T15" fmla="*/ 2147483647 h 204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48"/>
              <a:gd name="T26" fmla="*/ 120 w 120"/>
              <a:gd name="T27" fmla="*/ 2048 h 20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48">
                <a:moveTo>
                  <a:pt x="0" y="2048"/>
                </a:moveTo>
                <a:lnTo>
                  <a:pt x="0" y="0"/>
                </a:lnTo>
                <a:lnTo>
                  <a:pt x="120" y="0"/>
                </a:lnTo>
                <a:lnTo>
                  <a:pt x="120" y="2048"/>
                </a:lnTo>
                <a:lnTo>
                  <a:pt x="0" y="2048"/>
                </a:lnTo>
              </a:path>
            </a:pathLst>
          </a:custGeom>
          <a:noFill/>
          <a:ln w="7938">
            <a:solidFill>
              <a:srgbClr val="0000F2"/>
            </a:solidFill>
            <a:round/>
            <a:headEnd/>
            <a:tailEnd/>
          </a:ln>
        </p:spPr>
        <p:txBody>
          <a:bodyPr/>
          <a:lstStyle/>
          <a:p>
            <a:endParaRPr lang="en-GB"/>
          </a:p>
        </p:txBody>
      </p:sp>
      <p:sp>
        <p:nvSpPr>
          <p:cNvPr id="48195" name="Freeform 69"/>
          <p:cNvSpPr>
            <a:spLocks/>
          </p:cNvSpPr>
          <p:nvPr/>
        </p:nvSpPr>
        <p:spPr bwMode="auto">
          <a:xfrm>
            <a:off x="4443413" y="3470275"/>
            <a:ext cx="101600" cy="1071563"/>
          </a:xfrm>
          <a:custGeom>
            <a:avLst/>
            <a:gdLst>
              <a:gd name="T0" fmla="*/ 0 w 120"/>
              <a:gd name="T1" fmla="*/ 2147483647 h 1408"/>
              <a:gd name="T2" fmla="*/ 0 w 120"/>
              <a:gd name="T3" fmla="*/ 0 h 1408"/>
              <a:gd name="T4" fmla="*/ 0 w 120"/>
              <a:gd name="T5" fmla="*/ 0 h 1408"/>
              <a:gd name="T6" fmla="*/ 2147483647 w 120"/>
              <a:gd name="T7" fmla="*/ 0 h 1408"/>
              <a:gd name="T8" fmla="*/ 2147483647 w 120"/>
              <a:gd name="T9" fmla="*/ 0 h 1408"/>
              <a:gd name="T10" fmla="*/ 2147483647 w 120"/>
              <a:gd name="T11" fmla="*/ 2147483647 h 1408"/>
              <a:gd name="T12" fmla="*/ 2147483647 w 120"/>
              <a:gd name="T13" fmla="*/ 2147483647 h 1408"/>
              <a:gd name="T14" fmla="*/ 0 w 120"/>
              <a:gd name="T15" fmla="*/ 2147483647 h 140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08"/>
              <a:gd name="T26" fmla="*/ 120 w 120"/>
              <a:gd name="T27" fmla="*/ 1408 h 1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08">
                <a:moveTo>
                  <a:pt x="0" y="1408"/>
                </a:moveTo>
                <a:lnTo>
                  <a:pt x="0" y="0"/>
                </a:lnTo>
                <a:lnTo>
                  <a:pt x="120" y="0"/>
                </a:lnTo>
                <a:lnTo>
                  <a:pt x="120" y="1408"/>
                </a:lnTo>
                <a:lnTo>
                  <a:pt x="0" y="1408"/>
                </a:lnTo>
              </a:path>
            </a:pathLst>
          </a:custGeom>
          <a:noFill/>
          <a:ln w="7938">
            <a:solidFill>
              <a:srgbClr val="0000F2"/>
            </a:solidFill>
            <a:round/>
            <a:headEnd/>
            <a:tailEnd/>
          </a:ln>
        </p:spPr>
        <p:txBody>
          <a:bodyPr/>
          <a:lstStyle/>
          <a:p>
            <a:endParaRPr lang="en-GB"/>
          </a:p>
        </p:txBody>
      </p:sp>
      <p:sp>
        <p:nvSpPr>
          <p:cNvPr id="48196" name="Freeform 70"/>
          <p:cNvSpPr>
            <a:spLocks/>
          </p:cNvSpPr>
          <p:nvPr/>
        </p:nvSpPr>
        <p:spPr bwMode="auto">
          <a:xfrm>
            <a:off x="4545013" y="3898900"/>
            <a:ext cx="96837" cy="642938"/>
          </a:xfrm>
          <a:custGeom>
            <a:avLst/>
            <a:gdLst>
              <a:gd name="T0" fmla="*/ 0 w 120"/>
              <a:gd name="T1" fmla="*/ 2147483647 h 845"/>
              <a:gd name="T2" fmla="*/ 0 w 120"/>
              <a:gd name="T3" fmla="*/ 0 h 845"/>
              <a:gd name="T4" fmla="*/ 0 w 120"/>
              <a:gd name="T5" fmla="*/ 0 h 845"/>
              <a:gd name="T6" fmla="*/ 2147483647 w 120"/>
              <a:gd name="T7" fmla="*/ 0 h 845"/>
              <a:gd name="T8" fmla="*/ 2147483647 w 120"/>
              <a:gd name="T9" fmla="*/ 0 h 845"/>
              <a:gd name="T10" fmla="*/ 2147483647 w 120"/>
              <a:gd name="T11" fmla="*/ 2147483647 h 845"/>
              <a:gd name="T12" fmla="*/ 2147483647 w 120"/>
              <a:gd name="T13" fmla="*/ 2147483647 h 845"/>
              <a:gd name="T14" fmla="*/ 0 w 120"/>
              <a:gd name="T15" fmla="*/ 2147483647 h 84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845"/>
              <a:gd name="T26" fmla="*/ 120 w 120"/>
              <a:gd name="T27" fmla="*/ 845 h 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845">
                <a:moveTo>
                  <a:pt x="0" y="845"/>
                </a:moveTo>
                <a:lnTo>
                  <a:pt x="0" y="0"/>
                </a:lnTo>
                <a:lnTo>
                  <a:pt x="120" y="0"/>
                </a:lnTo>
                <a:lnTo>
                  <a:pt x="120" y="845"/>
                </a:lnTo>
                <a:lnTo>
                  <a:pt x="0" y="845"/>
                </a:lnTo>
              </a:path>
            </a:pathLst>
          </a:custGeom>
          <a:noFill/>
          <a:ln w="7938">
            <a:solidFill>
              <a:srgbClr val="0000F2"/>
            </a:solidFill>
            <a:round/>
            <a:headEnd/>
            <a:tailEnd/>
          </a:ln>
        </p:spPr>
        <p:txBody>
          <a:bodyPr/>
          <a:lstStyle/>
          <a:p>
            <a:endParaRPr lang="en-GB"/>
          </a:p>
        </p:txBody>
      </p:sp>
      <p:sp>
        <p:nvSpPr>
          <p:cNvPr id="48197" name="Freeform 71"/>
          <p:cNvSpPr>
            <a:spLocks/>
          </p:cNvSpPr>
          <p:nvPr/>
        </p:nvSpPr>
        <p:spPr bwMode="auto">
          <a:xfrm>
            <a:off x="4641850" y="4054475"/>
            <a:ext cx="100013" cy="487363"/>
          </a:xfrm>
          <a:custGeom>
            <a:avLst/>
            <a:gdLst>
              <a:gd name="T0" fmla="*/ 0 w 120"/>
              <a:gd name="T1" fmla="*/ 2147483647 h 640"/>
              <a:gd name="T2" fmla="*/ 0 w 120"/>
              <a:gd name="T3" fmla="*/ 0 h 640"/>
              <a:gd name="T4" fmla="*/ 0 w 120"/>
              <a:gd name="T5" fmla="*/ 0 h 640"/>
              <a:gd name="T6" fmla="*/ 2147483647 w 120"/>
              <a:gd name="T7" fmla="*/ 0 h 640"/>
              <a:gd name="T8" fmla="*/ 2147483647 w 120"/>
              <a:gd name="T9" fmla="*/ 0 h 640"/>
              <a:gd name="T10" fmla="*/ 2147483647 w 120"/>
              <a:gd name="T11" fmla="*/ 2147483647 h 640"/>
              <a:gd name="T12" fmla="*/ 2147483647 w 120"/>
              <a:gd name="T13" fmla="*/ 2147483647 h 640"/>
              <a:gd name="T14" fmla="*/ 0 w 120"/>
              <a:gd name="T15" fmla="*/ 2147483647 h 64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0"/>
              <a:gd name="T26" fmla="*/ 120 w 12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0">
                <a:moveTo>
                  <a:pt x="0" y="640"/>
                </a:moveTo>
                <a:lnTo>
                  <a:pt x="0" y="0"/>
                </a:lnTo>
                <a:lnTo>
                  <a:pt x="120" y="0"/>
                </a:lnTo>
                <a:lnTo>
                  <a:pt x="120" y="640"/>
                </a:lnTo>
                <a:lnTo>
                  <a:pt x="0" y="640"/>
                </a:lnTo>
              </a:path>
            </a:pathLst>
          </a:custGeom>
          <a:noFill/>
          <a:ln w="7938">
            <a:solidFill>
              <a:srgbClr val="0000F2"/>
            </a:solidFill>
            <a:round/>
            <a:headEnd/>
            <a:tailEnd/>
          </a:ln>
        </p:spPr>
        <p:txBody>
          <a:bodyPr/>
          <a:lstStyle/>
          <a:p>
            <a:endParaRPr lang="en-GB"/>
          </a:p>
        </p:txBody>
      </p:sp>
      <p:sp>
        <p:nvSpPr>
          <p:cNvPr id="48198" name="Freeform 72"/>
          <p:cNvSpPr>
            <a:spLocks/>
          </p:cNvSpPr>
          <p:nvPr/>
        </p:nvSpPr>
        <p:spPr bwMode="auto">
          <a:xfrm>
            <a:off x="4741863" y="4443413"/>
            <a:ext cx="96837" cy="98425"/>
          </a:xfrm>
          <a:custGeom>
            <a:avLst/>
            <a:gdLst>
              <a:gd name="T0" fmla="*/ 0 w 120"/>
              <a:gd name="T1" fmla="*/ 2147483647 h 128"/>
              <a:gd name="T2" fmla="*/ 0 w 120"/>
              <a:gd name="T3" fmla="*/ 0 h 128"/>
              <a:gd name="T4" fmla="*/ 0 w 120"/>
              <a:gd name="T5" fmla="*/ 0 h 128"/>
              <a:gd name="T6" fmla="*/ 2147483647 w 120"/>
              <a:gd name="T7" fmla="*/ 0 h 128"/>
              <a:gd name="T8" fmla="*/ 2147483647 w 120"/>
              <a:gd name="T9" fmla="*/ 0 h 128"/>
              <a:gd name="T10" fmla="*/ 2147483647 w 120"/>
              <a:gd name="T11" fmla="*/ 2147483647 h 128"/>
              <a:gd name="T12" fmla="*/ 2147483647 w 120"/>
              <a:gd name="T13" fmla="*/ 2147483647 h 128"/>
              <a:gd name="T14" fmla="*/ 0 w 120"/>
              <a:gd name="T15" fmla="*/ 2147483647 h 12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28"/>
              <a:gd name="T26" fmla="*/ 120 w 120"/>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28">
                <a:moveTo>
                  <a:pt x="0" y="128"/>
                </a:moveTo>
                <a:lnTo>
                  <a:pt x="0" y="0"/>
                </a:lnTo>
                <a:lnTo>
                  <a:pt x="120" y="0"/>
                </a:lnTo>
                <a:lnTo>
                  <a:pt x="120" y="128"/>
                </a:lnTo>
                <a:lnTo>
                  <a:pt x="0" y="128"/>
                </a:lnTo>
              </a:path>
            </a:pathLst>
          </a:custGeom>
          <a:noFill/>
          <a:ln w="7938">
            <a:solidFill>
              <a:srgbClr val="0000F2"/>
            </a:solidFill>
            <a:round/>
            <a:headEnd/>
            <a:tailEnd/>
          </a:ln>
        </p:spPr>
        <p:txBody>
          <a:bodyPr/>
          <a:lstStyle/>
          <a:p>
            <a:endParaRPr lang="en-GB"/>
          </a:p>
        </p:txBody>
      </p:sp>
      <p:sp>
        <p:nvSpPr>
          <p:cNvPr id="48199" name="Freeform 73"/>
          <p:cNvSpPr>
            <a:spLocks/>
          </p:cNvSpPr>
          <p:nvPr/>
        </p:nvSpPr>
        <p:spPr bwMode="auto">
          <a:xfrm>
            <a:off x="4838700" y="4464050"/>
            <a:ext cx="101600" cy="77788"/>
          </a:xfrm>
          <a:custGeom>
            <a:avLst/>
            <a:gdLst>
              <a:gd name="T0" fmla="*/ 0 w 120"/>
              <a:gd name="T1" fmla="*/ 2147483647 h 103"/>
              <a:gd name="T2" fmla="*/ 0 w 120"/>
              <a:gd name="T3" fmla="*/ 0 h 103"/>
              <a:gd name="T4" fmla="*/ 0 w 120"/>
              <a:gd name="T5" fmla="*/ 0 h 103"/>
              <a:gd name="T6" fmla="*/ 2147483647 w 120"/>
              <a:gd name="T7" fmla="*/ 0 h 103"/>
              <a:gd name="T8" fmla="*/ 2147483647 w 120"/>
              <a:gd name="T9" fmla="*/ 0 h 103"/>
              <a:gd name="T10" fmla="*/ 2147483647 w 120"/>
              <a:gd name="T11" fmla="*/ 2147483647 h 103"/>
              <a:gd name="T12" fmla="*/ 2147483647 w 120"/>
              <a:gd name="T13" fmla="*/ 2147483647 h 103"/>
              <a:gd name="T14" fmla="*/ 0 w 120"/>
              <a:gd name="T15" fmla="*/ 2147483647 h 10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03"/>
              <a:gd name="T26" fmla="*/ 120 w 120"/>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03">
                <a:moveTo>
                  <a:pt x="0" y="103"/>
                </a:moveTo>
                <a:lnTo>
                  <a:pt x="0" y="0"/>
                </a:lnTo>
                <a:lnTo>
                  <a:pt x="120" y="0"/>
                </a:lnTo>
                <a:lnTo>
                  <a:pt x="120" y="103"/>
                </a:lnTo>
                <a:lnTo>
                  <a:pt x="0" y="103"/>
                </a:lnTo>
              </a:path>
            </a:pathLst>
          </a:custGeom>
          <a:noFill/>
          <a:ln w="7938">
            <a:solidFill>
              <a:srgbClr val="0000F2"/>
            </a:solidFill>
            <a:round/>
            <a:headEnd/>
            <a:tailEnd/>
          </a:ln>
        </p:spPr>
        <p:txBody>
          <a:bodyPr/>
          <a:lstStyle/>
          <a:p>
            <a:endParaRPr lang="en-GB"/>
          </a:p>
        </p:txBody>
      </p:sp>
      <p:sp>
        <p:nvSpPr>
          <p:cNvPr id="48200" name="Freeform 74"/>
          <p:cNvSpPr>
            <a:spLocks/>
          </p:cNvSpPr>
          <p:nvPr/>
        </p:nvSpPr>
        <p:spPr bwMode="auto">
          <a:xfrm>
            <a:off x="4940300" y="4502150"/>
            <a:ext cx="98425"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48201" name="Freeform 75"/>
          <p:cNvSpPr>
            <a:spLocks/>
          </p:cNvSpPr>
          <p:nvPr/>
        </p:nvSpPr>
        <p:spPr bwMode="auto">
          <a:xfrm>
            <a:off x="50387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2" name="Freeform 76"/>
          <p:cNvSpPr>
            <a:spLocks/>
          </p:cNvSpPr>
          <p:nvPr/>
        </p:nvSpPr>
        <p:spPr bwMode="auto">
          <a:xfrm>
            <a:off x="5137150"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3" name="Freeform 77"/>
          <p:cNvSpPr>
            <a:spLocks/>
          </p:cNvSpPr>
          <p:nvPr/>
        </p:nvSpPr>
        <p:spPr bwMode="auto">
          <a:xfrm>
            <a:off x="5235575" y="4541838"/>
            <a:ext cx="101600"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4" name="Freeform 78"/>
          <p:cNvSpPr>
            <a:spLocks/>
          </p:cNvSpPr>
          <p:nvPr/>
        </p:nvSpPr>
        <p:spPr bwMode="auto">
          <a:xfrm>
            <a:off x="533717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5" name="Freeform 79"/>
          <p:cNvSpPr>
            <a:spLocks/>
          </p:cNvSpPr>
          <p:nvPr/>
        </p:nvSpPr>
        <p:spPr bwMode="auto">
          <a:xfrm>
            <a:off x="54340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6" name="Freeform 80"/>
          <p:cNvSpPr>
            <a:spLocks/>
          </p:cNvSpPr>
          <p:nvPr/>
        </p:nvSpPr>
        <p:spPr bwMode="auto">
          <a:xfrm>
            <a:off x="553402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48207" name="TextBox 84"/>
          <p:cNvSpPr txBox="1">
            <a:spLocks noChangeArrowheads="1"/>
          </p:cNvSpPr>
          <p:nvPr/>
        </p:nvSpPr>
        <p:spPr bwMode="auto">
          <a:xfrm>
            <a:off x="533400" y="5715000"/>
            <a:ext cx="7791450" cy="708025"/>
          </a:xfrm>
          <a:prstGeom prst="rect">
            <a:avLst/>
          </a:prstGeom>
          <a:noFill/>
          <a:ln w="9525">
            <a:noFill/>
            <a:miter lim="800000"/>
            <a:headEnd/>
            <a:tailEnd/>
          </a:ln>
        </p:spPr>
        <p:txBody>
          <a:bodyPr wrap="none">
            <a:spAutoFit/>
          </a:bodyPr>
          <a:lstStyle/>
          <a:p>
            <a:r>
              <a:rPr lang="en-US" sz="2000" dirty="0">
                <a:latin typeface="Arial" charset="0"/>
              </a:rPr>
              <a:t>What is the probability of obtaining the observations </a:t>
            </a:r>
            <a:r>
              <a:rPr lang="en-US" sz="2000" dirty="0" smtClean="0">
                <a:latin typeface="Arial" charset="0"/>
              </a:rPr>
              <a:t>(z) </a:t>
            </a:r>
            <a:r>
              <a:rPr lang="en-US" sz="2000" dirty="0">
                <a:latin typeface="Arial" charset="0"/>
              </a:rPr>
              <a:t>conditional </a:t>
            </a:r>
          </a:p>
          <a:p>
            <a:r>
              <a:rPr lang="en-US" sz="2000" dirty="0">
                <a:latin typeface="Arial" charset="0"/>
              </a:rPr>
              <a:t>on  the value of </a:t>
            </a:r>
            <a:r>
              <a:rPr lang="el-GR" sz="2000" dirty="0">
                <a:latin typeface="Arial" charset="0"/>
              </a:rPr>
              <a:t>θ</a:t>
            </a:r>
            <a:r>
              <a:rPr lang="en-US" sz="2000" dirty="0">
                <a:latin typeface="Arial" charset="0"/>
              </a:rPr>
              <a:t>?  </a:t>
            </a:r>
            <a:endParaRPr lang="en-GB" sz="2000" dirty="0">
              <a:latin typeface="Arial" charset="0"/>
            </a:endParaRPr>
          </a:p>
        </p:txBody>
      </p:sp>
    </p:spTree>
    <p:extLst>
      <p:ext uri="{BB962C8B-B14F-4D97-AF65-F5344CB8AC3E}">
        <p14:creationId xmlns:p14="http://schemas.microsoft.com/office/powerpoint/2010/main" val="1739998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7412" name="Text Box 92"/>
          <p:cNvSpPr txBox="1">
            <a:spLocks noChangeArrowheads="1"/>
          </p:cNvSpPr>
          <p:nvPr/>
        </p:nvSpPr>
        <p:spPr bwMode="auto">
          <a:xfrm>
            <a:off x="990600" y="3048000"/>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smtClean="0">
                <a:latin typeface="Arial" charset="0"/>
              </a:rPr>
              <a:t>P(z|</a:t>
            </a:r>
            <a:r>
              <a:rPr lang="el-GR" sz="2000" dirty="0">
                <a:latin typeface="Arial" charset="0"/>
              </a:rPr>
              <a:t>θ</a:t>
            </a:r>
            <a:r>
              <a:rPr lang="en-US" sz="2000" dirty="0">
                <a:latin typeface="Arial" charset="0"/>
              </a:rPr>
              <a:t>)</a:t>
            </a:r>
          </a:p>
        </p:txBody>
      </p:sp>
      <p:sp>
        <p:nvSpPr>
          <p:cNvPr id="17413" name="Rectangle 42"/>
          <p:cNvSpPr>
            <a:spLocks noChangeArrowheads="1"/>
          </p:cNvSpPr>
          <p:nvPr/>
        </p:nvSpPr>
        <p:spPr bwMode="auto">
          <a:xfrm rot="5400000">
            <a:off x="3640137" y="2363788"/>
            <a:ext cx="365125" cy="0"/>
          </a:xfrm>
          <a:prstGeom prst="rect">
            <a:avLst/>
          </a:prstGeom>
          <a:noFill/>
          <a:ln w="9525">
            <a:noFill/>
            <a:miter lim="800000"/>
            <a:headEnd/>
            <a:tailEnd/>
          </a:ln>
        </p:spPr>
        <p:txBody>
          <a:bodyPr rot="10800000" vert="eaVert" wrap="none" lIns="0" tIns="0" rIns="0" bIns="0">
            <a:spAutoFit/>
          </a:bodyPr>
          <a:lstStyle/>
          <a:p>
            <a:endParaRPr lang="en-US" sz="2400">
              <a:latin typeface="Times New Roman" pitchFamily="18" charset="0"/>
            </a:endParaRPr>
          </a:p>
        </p:txBody>
      </p:sp>
      <p:sp>
        <p:nvSpPr>
          <p:cNvPr id="37891" name="Rectangle 82"/>
          <p:cNvSpPr>
            <a:spLocks noChangeArrowheads="1"/>
          </p:cNvSpPr>
          <p:nvPr/>
        </p:nvSpPr>
        <p:spPr bwMode="auto">
          <a:xfrm>
            <a:off x="0" y="152400"/>
            <a:ext cx="8382000" cy="838200"/>
          </a:xfrm>
          <a:prstGeom prst="rect">
            <a:avLst/>
          </a:prstGeom>
          <a:noFill/>
          <a:ln w="9525">
            <a:noFill/>
            <a:miter lim="800000"/>
            <a:headEnd/>
            <a:tailEnd/>
          </a:ln>
        </p:spPr>
        <p:txBody>
          <a:bodyPr anchor="ctr"/>
          <a:lstStyle/>
          <a:p>
            <a:pPr algn="ctr">
              <a:defRPr/>
            </a:pPr>
            <a:r>
              <a:rPr lang="en-US" dirty="0">
                <a:solidFill>
                  <a:schemeClr val="accent2"/>
                </a:solidFill>
                <a:latin typeface="+mj-lt"/>
                <a:cs typeface="+mn-cs"/>
              </a:rPr>
              <a:t>Some intuition for likelihood and </a:t>
            </a:r>
            <a:r>
              <a:rPr lang="en-US" dirty="0" err="1">
                <a:solidFill>
                  <a:schemeClr val="accent2"/>
                </a:solidFill>
                <a:latin typeface="+mj-lt"/>
                <a:cs typeface="+mn-cs"/>
              </a:rPr>
              <a:t>stochasticity</a:t>
            </a:r>
            <a:endParaRPr lang="en-US" dirty="0">
              <a:solidFill>
                <a:schemeClr val="accent2"/>
              </a:solidFill>
              <a:latin typeface="+mj-lt"/>
              <a:cs typeface="+mn-cs"/>
            </a:endParaRPr>
          </a:p>
        </p:txBody>
      </p:sp>
      <p:sp>
        <p:nvSpPr>
          <p:cNvPr id="17415" name="Text Box 92"/>
          <p:cNvSpPr txBox="1">
            <a:spLocks noChangeArrowheads="1"/>
          </p:cNvSpPr>
          <p:nvPr/>
        </p:nvSpPr>
        <p:spPr bwMode="auto">
          <a:xfrm>
            <a:off x="2895600" y="4905375"/>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a:latin typeface="Arial" charset="0"/>
              </a:rPr>
              <a:t>Observations of </a:t>
            </a:r>
            <a:r>
              <a:rPr lang="en-US" sz="2000" dirty="0" smtClean="0">
                <a:latin typeface="Arial" charset="0"/>
              </a:rPr>
              <a:t>z</a:t>
            </a:r>
            <a:endParaRPr lang="en-US" sz="2000" dirty="0">
              <a:latin typeface="Arial" charset="0"/>
            </a:endParaRPr>
          </a:p>
        </p:txBody>
      </p:sp>
      <p:sp>
        <p:nvSpPr>
          <p:cNvPr id="17416" name="Line 4"/>
          <p:cNvSpPr>
            <a:spLocks noChangeShapeType="1"/>
          </p:cNvSpPr>
          <p:nvPr/>
        </p:nvSpPr>
        <p:spPr bwMode="auto">
          <a:xfrm>
            <a:off x="2462213" y="4541838"/>
            <a:ext cx="3168650" cy="3175"/>
          </a:xfrm>
          <a:prstGeom prst="line">
            <a:avLst/>
          </a:prstGeom>
          <a:noFill/>
          <a:ln w="7938">
            <a:solidFill>
              <a:srgbClr val="000000"/>
            </a:solidFill>
            <a:round/>
            <a:headEnd/>
            <a:tailEnd/>
          </a:ln>
        </p:spPr>
        <p:txBody>
          <a:bodyPr/>
          <a:lstStyle/>
          <a:p>
            <a:endParaRPr lang="en-GB"/>
          </a:p>
        </p:txBody>
      </p:sp>
      <p:sp>
        <p:nvSpPr>
          <p:cNvPr id="17417" name="Line 5"/>
          <p:cNvSpPr>
            <a:spLocks noChangeShapeType="1"/>
          </p:cNvSpPr>
          <p:nvPr/>
        </p:nvSpPr>
        <p:spPr bwMode="auto">
          <a:xfrm>
            <a:off x="2462213" y="4454525"/>
            <a:ext cx="1587" cy="87313"/>
          </a:xfrm>
          <a:prstGeom prst="line">
            <a:avLst/>
          </a:prstGeom>
          <a:noFill/>
          <a:ln w="7938">
            <a:solidFill>
              <a:srgbClr val="000000"/>
            </a:solidFill>
            <a:round/>
            <a:headEnd/>
            <a:tailEnd/>
          </a:ln>
        </p:spPr>
        <p:txBody>
          <a:bodyPr/>
          <a:lstStyle/>
          <a:p>
            <a:endParaRPr lang="en-GB"/>
          </a:p>
        </p:txBody>
      </p:sp>
      <p:sp>
        <p:nvSpPr>
          <p:cNvPr id="17418" name="Rectangle 6"/>
          <p:cNvSpPr>
            <a:spLocks noChangeArrowheads="1"/>
          </p:cNvSpPr>
          <p:nvPr/>
        </p:nvSpPr>
        <p:spPr bwMode="auto">
          <a:xfrm>
            <a:off x="2325688" y="4592638"/>
            <a:ext cx="2190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17419" name="Line 7"/>
          <p:cNvSpPr>
            <a:spLocks noChangeShapeType="1"/>
          </p:cNvSpPr>
          <p:nvPr/>
        </p:nvSpPr>
        <p:spPr bwMode="auto">
          <a:xfrm>
            <a:off x="3254375" y="4454525"/>
            <a:ext cx="3175" cy="87313"/>
          </a:xfrm>
          <a:prstGeom prst="line">
            <a:avLst/>
          </a:prstGeom>
          <a:noFill/>
          <a:ln w="7938">
            <a:solidFill>
              <a:srgbClr val="000000"/>
            </a:solidFill>
            <a:round/>
            <a:headEnd/>
            <a:tailEnd/>
          </a:ln>
        </p:spPr>
        <p:txBody>
          <a:bodyPr/>
          <a:lstStyle/>
          <a:p>
            <a:endParaRPr lang="en-GB"/>
          </a:p>
        </p:txBody>
      </p:sp>
      <p:sp>
        <p:nvSpPr>
          <p:cNvPr id="17420" name="Rectangle 8"/>
          <p:cNvSpPr>
            <a:spLocks noChangeArrowheads="1"/>
          </p:cNvSpPr>
          <p:nvPr/>
        </p:nvSpPr>
        <p:spPr bwMode="auto">
          <a:xfrm>
            <a:off x="3170238" y="4592638"/>
            <a:ext cx="1349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17421" name="Line 9"/>
          <p:cNvSpPr>
            <a:spLocks noChangeShapeType="1"/>
          </p:cNvSpPr>
          <p:nvPr/>
        </p:nvSpPr>
        <p:spPr bwMode="auto">
          <a:xfrm>
            <a:off x="4048125" y="4454525"/>
            <a:ext cx="1588" cy="87313"/>
          </a:xfrm>
          <a:prstGeom prst="line">
            <a:avLst/>
          </a:prstGeom>
          <a:noFill/>
          <a:ln w="7938">
            <a:solidFill>
              <a:srgbClr val="000000"/>
            </a:solidFill>
            <a:round/>
            <a:headEnd/>
            <a:tailEnd/>
          </a:ln>
        </p:spPr>
        <p:txBody>
          <a:bodyPr/>
          <a:lstStyle/>
          <a:p>
            <a:endParaRPr lang="en-GB"/>
          </a:p>
        </p:txBody>
      </p:sp>
      <p:sp>
        <p:nvSpPr>
          <p:cNvPr id="17422" name="Rectangle 10"/>
          <p:cNvSpPr>
            <a:spLocks noChangeArrowheads="1"/>
          </p:cNvSpPr>
          <p:nvPr/>
        </p:nvSpPr>
        <p:spPr bwMode="auto">
          <a:xfrm>
            <a:off x="3992563" y="4592638"/>
            <a:ext cx="84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17423" name="Line 11"/>
          <p:cNvSpPr>
            <a:spLocks noChangeShapeType="1"/>
          </p:cNvSpPr>
          <p:nvPr/>
        </p:nvSpPr>
        <p:spPr bwMode="auto">
          <a:xfrm>
            <a:off x="4838700" y="4454525"/>
            <a:ext cx="3175" cy="87313"/>
          </a:xfrm>
          <a:prstGeom prst="line">
            <a:avLst/>
          </a:prstGeom>
          <a:noFill/>
          <a:ln w="7938">
            <a:solidFill>
              <a:srgbClr val="000000"/>
            </a:solidFill>
            <a:round/>
            <a:headEnd/>
            <a:tailEnd/>
          </a:ln>
        </p:spPr>
        <p:txBody>
          <a:bodyPr/>
          <a:lstStyle/>
          <a:p>
            <a:endParaRPr lang="en-GB"/>
          </a:p>
        </p:txBody>
      </p:sp>
      <p:sp>
        <p:nvSpPr>
          <p:cNvPr id="17424" name="Rectangle 12"/>
          <p:cNvSpPr>
            <a:spLocks noChangeArrowheads="1"/>
          </p:cNvSpPr>
          <p:nvPr/>
        </p:nvSpPr>
        <p:spPr bwMode="auto">
          <a:xfrm>
            <a:off x="4786313" y="4592638"/>
            <a:ext cx="825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17425" name="Line 13"/>
          <p:cNvSpPr>
            <a:spLocks noChangeShapeType="1"/>
          </p:cNvSpPr>
          <p:nvPr/>
        </p:nvSpPr>
        <p:spPr bwMode="auto">
          <a:xfrm>
            <a:off x="5630863" y="4454525"/>
            <a:ext cx="4762" cy="87313"/>
          </a:xfrm>
          <a:prstGeom prst="line">
            <a:avLst/>
          </a:prstGeom>
          <a:noFill/>
          <a:ln w="7938">
            <a:solidFill>
              <a:srgbClr val="000000"/>
            </a:solidFill>
            <a:round/>
            <a:headEnd/>
            <a:tailEnd/>
          </a:ln>
        </p:spPr>
        <p:txBody>
          <a:bodyPr/>
          <a:lstStyle/>
          <a:p>
            <a:endParaRPr lang="en-GB"/>
          </a:p>
        </p:txBody>
      </p:sp>
      <p:sp>
        <p:nvSpPr>
          <p:cNvPr id="17426" name="Rectangle 14"/>
          <p:cNvSpPr>
            <a:spLocks noChangeArrowheads="1"/>
          </p:cNvSpPr>
          <p:nvPr/>
        </p:nvSpPr>
        <p:spPr bwMode="auto">
          <a:xfrm>
            <a:off x="5527675" y="4592638"/>
            <a:ext cx="168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17427" name="Line 16"/>
          <p:cNvSpPr>
            <a:spLocks noChangeShapeType="1"/>
          </p:cNvSpPr>
          <p:nvPr/>
        </p:nvSpPr>
        <p:spPr bwMode="auto">
          <a:xfrm flipV="1">
            <a:off x="2462213" y="1619250"/>
            <a:ext cx="1587" cy="2922588"/>
          </a:xfrm>
          <a:prstGeom prst="line">
            <a:avLst/>
          </a:prstGeom>
          <a:noFill/>
          <a:ln w="7938">
            <a:solidFill>
              <a:srgbClr val="000000"/>
            </a:solidFill>
            <a:round/>
            <a:headEnd/>
            <a:tailEnd/>
          </a:ln>
        </p:spPr>
        <p:txBody>
          <a:bodyPr/>
          <a:lstStyle/>
          <a:p>
            <a:endParaRPr lang="en-GB"/>
          </a:p>
        </p:txBody>
      </p:sp>
      <p:sp>
        <p:nvSpPr>
          <p:cNvPr id="17428" name="Line 17"/>
          <p:cNvSpPr>
            <a:spLocks noChangeShapeType="1"/>
          </p:cNvSpPr>
          <p:nvPr/>
        </p:nvSpPr>
        <p:spPr bwMode="auto">
          <a:xfrm flipH="1">
            <a:off x="2462213" y="4541838"/>
            <a:ext cx="95250" cy="3175"/>
          </a:xfrm>
          <a:prstGeom prst="line">
            <a:avLst/>
          </a:prstGeom>
          <a:noFill/>
          <a:ln w="7938">
            <a:solidFill>
              <a:srgbClr val="000000"/>
            </a:solidFill>
            <a:round/>
            <a:headEnd/>
            <a:tailEnd/>
          </a:ln>
        </p:spPr>
        <p:txBody>
          <a:bodyPr/>
          <a:lstStyle/>
          <a:p>
            <a:endParaRPr lang="en-GB"/>
          </a:p>
        </p:txBody>
      </p:sp>
      <p:sp>
        <p:nvSpPr>
          <p:cNvPr id="17429" name="Rectangle 18"/>
          <p:cNvSpPr>
            <a:spLocks noChangeArrowheads="1"/>
          </p:cNvSpPr>
          <p:nvPr/>
        </p:nvSpPr>
        <p:spPr bwMode="auto">
          <a:xfrm>
            <a:off x="2314575" y="4443413"/>
            <a:ext cx="84138"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17430" name="Line 19"/>
          <p:cNvSpPr>
            <a:spLocks noChangeShapeType="1"/>
          </p:cNvSpPr>
          <p:nvPr/>
        </p:nvSpPr>
        <p:spPr bwMode="auto">
          <a:xfrm flipH="1">
            <a:off x="2462213" y="3568700"/>
            <a:ext cx="95250" cy="1588"/>
          </a:xfrm>
          <a:prstGeom prst="line">
            <a:avLst/>
          </a:prstGeom>
          <a:noFill/>
          <a:ln w="7938">
            <a:solidFill>
              <a:srgbClr val="000000"/>
            </a:solidFill>
            <a:round/>
            <a:headEnd/>
            <a:tailEnd/>
          </a:ln>
        </p:spPr>
        <p:txBody>
          <a:bodyPr/>
          <a:lstStyle/>
          <a:p>
            <a:endParaRPr lang="en-GB"/>
          </a:p>
        </p:txBody>
      </p:sp>
      <p:sp>
        <p:nvSpPr>
          <p:cNvPr id="17431" name="Line 21"/>
          <p:cNvSpPr>
            <a:spLocks noChangeShapeType="1"/>
          </p:cNvSpPr>
          <p:nvPr/>
        </p:nvSpPr>
        <p:spPr bwMode="auto">
          <a:xfrm flipH="1">
            <a:off x="2462213" y="2592388"/>
            <a:ext cx="95250" cy="1587"/>
          </a:xfrm>
          <a:prstGeom prst="line">
            <a:avLst/>
          </a:prstGeom>
          <a:noFill/>
          <a:ln w="7938">
            <a:solidFill>
              <a:srgbClr val="000000"/>
            </a:solidFill>
            <a:round/>
            <a:headEnd/>
            <a:tailEnd/>
          </a:ln>
        </p:spPr>
        <p:txBody>
          <a:bodyPr/>
          <a:lstStyle/>
          <a:p>
            <a:endParaRPr lang="en-GB"/>
          </a:p>
        </p:txBody>
      </p:sp>
      <p:sp>
        <p:nvSpPr>
          <p:cNvPr id="17432" name="Line 23"/>
          <p:cNvSpPr>
            <a:spLocks noChangeShapeType="1"/>
          </p:cNvSpPr>
          <p:nvPr/>
        </p:nvSpPr>
        <p:spPr bwMode="auto">
          <a:xfrm flipH="1">
            <a:off x="2462213" y="1619250"/>
            <a:ext cx="95250" cy="3175"/>
          </a:xfrm>
          <a:prstGeom prst="line">
            <a:avLst/>
          </a:prstGeom>
          <a:noFill/>
          <a:ln w="7938">
            <a:solidFill>
              <a:srgbClr val="000000"/>
            </a:solidFill>
            <a:round/>
            <a:headEnd/>
            <a:tailEnd/>
          </a:ln>
        </p:spPr>
        <p:txBody>
          <a:bodyPr/>
          <a:lstStyle/>
          <a:p>
            <a:endParaRPr lang="en-GB"/>
          </a:p>
        </p:txBody>
      </p:sp>
      <p:sp>
        <p:nvSpPr>
          <p:cNvPr id="17433" name="Line 25"/>
          <p:cNvSpPr>
            <a:spLocks noChangeShapeType="1"/>
          </p:cNvSpPr>
          <p:nvPr/>
        </p:nvSpPr>
        <p:spPr bwMode="auto">
          <a:xfrm flipV="1">
            <a:off x="5562600" y="1619250"/>
            <a:ext cx="4763" cy="2922588"/>
          </a:xfrm>
          <a:prstGeom prst="line">
            <a:avLst/>
          </a:prstGeom>
          <a:noFill/>
          <a:ln w="7938">
            <a:solidFill>
              <a:srgbClr val="000000"/>
            </a:solidFill>
            <a:round/>
            <a:headEnd/>
            <a:tailEnd/>
          </a:ln>
        </p:spPr>
        <p:txBody>
          <a:bodyPr/>
          <a:lstStyle/>
          <a:p>
            <a:endParaRPr lang="en-GB"/>
          </a:p>
        </p:txBody>
      </p:sp>
      <p:sp>
        <p:nvSpPr>
          <p:cNvPr id="17434" name="Line 26"/>
          <p:cNvSpPr>
            <a:spLocks noChangeShapeType="1"/>
          </p:cNvSpPr>
          <p:nvPr/>
        </p:nvSpPr>
        <p:spPr bwMode="auto">
          <a:xfrm>
            <a:off x="5537200" y="4541838"/>
            <a:ext cx="93663" cy="3175"/>
          </a:xfrm>
          <a:prstGeom prst="line">
            <a:avLst/>
          </a:prstGeom>
          <a:noFill/>
          <a:ln w="7938">
            <a:solidFill>
              <a:srgbClr val="000000"/>
            </a:solidFill>
            <a:round/>
            <a:headEnd/>
            <a:tailEnd/>
          </a:ln>
        </p:spPr>
        <p:txBody>
          <a:bodyPr/>
          <a:lstStyle/>
          <a:p>
            <a:endParaRPr lang="en-GB"/>
          </a:p>
        </p:txBody>
      </p:sp>
      <p:sp>
        <p:nvSpPr>
          <p:cNvPr id="17435" name="Rectangle 27"/>
          <p:cNvSpPr>
            <a:spLocks noChangeArrowheads="1"/>
          </p:cNvSpPr>
          <p:nvPr/>
        </p:nvSpPr>
        <p:spPr bwMode="auto">
          <a:xfrm>
            <a:off x="2057400" y="444341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0.00</a:t>
            </a:r>
            <a:endParaRPr lang="en-US" sz="1200">
              <a:latin typeface="Times New Roman" pitchFamily="18" charset="0"/>
            </a:endParaRPr>
          </a:p>
        </p:txBody>
      </p:sp>
      <p:sp>
        <p:nvSpPr>
          <p:cNvPr id="17436" name="Line 28"/>
          <p:cNvSpPr>
            <a:spLocks noChangeShapeType="1"/>
          </p:cNvSpPr>
          <p:nvPr/>
        </p:nvSpPr>
        <p:spPr bwMode="auto">
          <a:xfrm>
            <a:off x="5537200" y="4151313"/>
            <a:ext cx="93663" cy="4762"/>
          </a:xfrm>
          <a:prstGeom prst="line">
            <a:avLst/>
          </a:prstGeom>
          <a:noFill/>
          <a:ln w="7938">
            <a:solidFill>
              <a:srgbClr val="000000"/>
            </a:solidFill>
            <a:round/>
            <a:headEnd/>
            <a:tailEnd/>
          </a:ln>
        </p:spPr>
        <p:txBody>
          <a:bodyPr/>
          <a:lstStyle/>
          <a:p>
            <a:endParaRPr lang="en-GB"/>
          </a:p>
        </p:txBody>
      </p:sp>
      <p:sp>
        <p:nvSpPr>
          <p:cNvPr id="17437" name="Rectangle 29"/>
          <p:cNvSpPr>
            <a:spLocks noChangeArrowheads="1"/>
          </p:cNvSpPr>
          <p:nvPr/>
        </p:nvSpPr>
        <p:spPr bwMode="auto">
          <a:xfrm>
            <a:off x="2057400" y="4054475"/>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0.02</a:t>
            </a:r>
            <a:endParaRPr lang="en-US" sz="1200">
              <a:latin typeface="Times New Roman" pitchFamily="18" charset="0"/>
            </a:endParaRPr>
          </a:p>
        </p:txBody>
      </p:sp>
      <p:sp>
        <p:nvSpPr>
          <p:cNvPr id="17438" name="Line 30"/>
          <p:cNvSpPr>
            <a:spLocks noChangeShapeType="1"/>
          </p:cNvSpPr>
          <p:nvPr/>
        </p:nvSpPr>
        <p:spPr bwMode="auto">
          <a:xfrm>
            <a:off x="5537200" y="3762375"/>
            <a:ext cx="93663" cy="1588"/>
          </a:xfrm>
          <a:prstGeom prst="line">
            <a:avLst/>
          </a:prstGeom>
          <a:noFill/>
          <a:ln w="7938">
            <a:solidFill>
              <a:srgbClr val="000000"/>
            </a:solidFill>
            <a:round/>
            <a:headEnd/>
            <a:tailEnd/>
          </a:ln>
        </p:spPr>
        <p:txBody>
          <a:bodyPr/>
          <a:lstStyle/>
          <a:p>
            <a:endParaRPr lang="en-GB"/>
          </a:p>
        </p:txBody>
      </p:sp>
      <p:sp>
        <p:nvSpPr>
          <p:cNvPr id="17439" name="Rectangle 31"/>
          <p:cNvSpPr>
            <a:spLocks noChangeArrowheads="1"/>
          </p:cNvSpPr>
          <p:nvPr/>
        </p:nvSpPr>
        <p:spPr bwMode="auto">
          <a:xfrm>
            <a:off x="2057400" y="366395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0.04</a:t>
            </a:r>
            <a:endParaRPr lang="en-US" sz="1200">
              <a:latin typeface="Times New Roman" pitchFamily="18" charset="0"/>
            </a:endParaRPr>
          </a:p>
        </p:txBody>
      </p:sp>
      <p:sp>
        <p:nvSpPr>
          <p:cNvPr id="17440" name="Line 32"/>
          <p:cNvSpPr>
            <a:spLocks noChangeShapeType="1"/>
          </p:cNvSpPr>
          <p:nvPr/>
        </p:nvSpPr>
        <p:spPr bwMode="auto">
          <a:xfrm>
            <a:off x="5537200" y="3373438"/>
            <a:ext cx="93663" cy="1587"/>
          </a:xfrm>
          <a:prstGeom prst="line">
            <a:avLst/>
          </a:prstGeom>
          <a:noFill/>
          <a:ln w="7938">
            <a:solidFill>
              <a:srgbClr val="000000"/>
            </a:solidFill>
            <a:round/>
            <a:headEnd/>
            <a:tailEnd/>
          </a:ln>
        </p:spPr>
        <p:txBody>
          <a:bodyPr/>
          <a:lstStyle/>
          <a:p>
            <a:endParaRPr lang="en-GB"/>
          </a:p>
        </p:txBody>
      </p:sp>
      <p:sp>
        <p:nvSpPr>
          <p:cNvPr id="17441" name="Rectangle 33"/>
          <p:cNvSpPr>
            <a:spLocks noChangeArrowheads="1"/>
          </p:cNvSpPr>
          <p:nvPr/>
        </p:nvSpPr>
        <p:spPr bwMode="auto">
          <a:xfrm>
            <a:off x="2057400" y="327660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0.06</a:t>
            </a:r>
            <a:endParaRPr lang="en-US" sz="1200">
              <a:latin typeface="Times New Roman" pitchFamily="18" charset="0"/>
            </a:endParaRPr>
          </a:p>
        </p:txBody>
      </p:sp>
      <p:sp>
        <p:nvSpPr>
          <p:cNvPr id="17442" name="Line 34"/>
          <p:cNvSpPr>
            <a:spLocks noChangeShapeType="1"/>
          </p:cNvSpPr>
          <p:nvPr/>
        </p:nvSpPr>
        <p:spPr bwMode="auto">
          <a:xfrm>
            <a:off x="5537200" y="2981325"/>
            <a:ext cx="93663" cy="4763"/>
          </a:xfrm>
          <a:prstGeom prst="line">
            <a:avLst/>
          </a:prstGeom>
          <a:noFill/>
          <a:ln w="7938">
            <a:solidFill>
              <a:srgbClr val="000000"/>
            </a:solidFill>
            <a:round/>
            <a:headEnd/>
            <a:tailEnd/>
          </a:ln>
        </p:spPr>
        <p:txBody>
          <a:bodyPr/>
          <a:lstStyle/>
          <a:p>
            <a:endParaRPr lang="en-GB"/>
          </a:p>
        </p:txBody>
      </p:sp>
      <p:sp>
        <p:nvSpPr>
          <p:cNvPr id="17443" name="Rectangle 35"/>
          <p:cNvSpPr>
            <a:spLocks noChangeArrowheads="1"/>
          </p:cNvSpPr>
          <p:nvPr/>
        </p:nvSpPr>
        <p:spPr bwMode="auto">
          <a:xfrm>
            <a:off x="2057400" y="288766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0.08</a:t>
            </a:r>
            <a:endParaRPr lang="en-US" sz="1200">
              <a:latin typeface="Times New Roman" pitchFamily="18" charset="0"/>
            </a:endParaRPr>
          </a:p>
        </p:txBody>
      </p:sp>
      <p:sp>
        <p:nvSpPr>
          <p:cNvPr id="17444" name="Line 36"/>
          <p:cNvSpPr>
            <a:spLocks noChangeShapeType="1"/>
          </p:cNvSpPr>
          <p:nvPr/>
        </p:nvSpPr>
        <p:spPr bwMode="auto">
          <a:xfrm>
            <a:off x="5537200" y="2592388"/>
            <a:ext cx="93663" cy="1587"/>
          </a:xfrm>
          <a:prstGeom prst="line">
            <a:avLst/>
          </a:prstGeom>
          <a:noFill/>
          <a:ln w="7938">
            <a:solidFill>
              <a:srgbClr val="000000"/>
            </a:solidFill>
            <a:round/>
            <a:headEnd/>
            <a:tailEnd/>
          </a:ln>
        </p:spPr>
        <p:txBody>
          <a:bodyPr/>
          <a:lstStyle/>
          <a:p>
            <a:endParaRPr lang="en-GB"/>
          </a:p>
        </p:txBody>
      </p:sp>
      <p:sp>
        <p:nvSpPr>
          <p:cNvPr id="17445" name="Rectangle 37"/>
          <p:cNvSpPr>
            <a:spLocks noChangeArrowheads="1"/>
          </p:cNvSpPr>
          <p:nvPr/>
        </p:nvSpPr>
        <p:spPr bwMode="auto">
          <a:xfrm>
            <a:off x="2057400" y="2498725"/>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0.10</a:t>
            </a:r>
            <a:endParaRPr lang="en-US" sz="1200">
              <a:latin typeface="Times New Roman" pitchFamily="18" charset="0"/>
            </a:endParaRPr>
          </a:p>
        </p:txBody>
      </p:sp>
      <p:sp>
        <p:nvSpPr>
          <p:cNvPr id="17446" name="Line 38"/>
          <p:cNvSpPr>
            <a:spLocks noChangeShapeType="1"/>
          </p:cNvSpPr>
          <p:nvPr/>
        </p:nvSpPr>
        <p:spPr bwMode="auto">
          <a:xfrm>
            <a:off x="5537200" y="2203450"/>
            <a:ext cx="93663" cy="1588"/>
          </a:xfrm>
          <a:prstGeom prst="line">
            <a:avLst/>
          </a:prstGeom>
          <a:noFill/>
          <a:ln w="7938">
            <a:solidFill>
              <a:srgbClr val="000000"/>
            </a:solidFill>
            <a:round/>
            <a:headEnd/>
            <a:tailEnd/>
          </a:ln>
        </p:spPr>
        <p:txBody>
          <a:bodyPr/>
          <a:lstStyle/>
          <a:p>
            <a:endParaRPr lang="en-GB"/>
          </a:p>
        </p:txBody>
      </p:sp>
      <p:sp>
        <p:nvSpPr>
          <p:cNvPr id="17447" name="Rectangle 39"/>
          <p:cNvSpPr>
            <a:spLocks noChangeArrowheads="1"/>
          </p:cNvSpPr>
          <p:nvPr/>
        </p:nvSpPr>
        <p:spPr bwMode="auto">
          <a:xfrm>
            <a:off x="2057400" y="2106613"/>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0.12</a:t>
            </a:r>
            <a:endParaRPr lang="en-US" sz="1200">
              <a:latin typeface="Times New Roman" pitchFamily="18" charset="0"/>
            </a:endParaRPr>
          </a:p>
        </p:txBody>
      </p:sp>
      <p:sp>
        <p:nvSpPr>
          <p:cNvPr id="17448" name="Line 40"/>
          <p:cNvSpPr>
            <a:spLocks noChangeShapeType="1"/>
          </p:cNvSpPr>
          <p:nvPr/>
        </p:nvSpPr>
        <p:spPr bwMode="auto">
          <a:xfrm>
            <a:off x="5537200" y="1812925"/>
            <a:ext cx="93663" cy="3175"/>
          </a:xfrm>
          <a:prstGeom prst="line">
            <a:avLst/>
          </a:prstGeom>
          <a:noFill/>
          <a:ln w="7938">
            <a:solidFill>
              <a:srgbClr val="000000"/>
            </a:solidFill>
            <a:round/>
            <a:headEnd/>
            <a:tailEnd/>
          </a:ln>
        </p:spPr>
        <p:txBody>
          <a:bodyPr/>
          <a:lstStyle/>
          <a:p>
            <a:endParaRPr lang="en-GB"/>
          </a:p>
        </p:txBody>
      </p:sp>
      <p:sp>
        <p:nvSpPr>
          <p:cNvPr id="17449" name="Rectangle 41"/>
          <p:cNvSpPr>
            <a:spLocks noChangeArrowheads="1"/>
          </p:cNvSpPr>
          <p:nvPr/>
        </p:nvSpPr>
        <p:spPr bwMode="auto">
          <a:xfrm>
            <a:off x="2057400" y="1717675"/>
            <a:ext cx="295275" cy="18415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0.14</a:t>
            </a:r>
            <a:endParaRPr lang="en-US" sz="1200">
              <a:latin typeface="Times New Roman" pitchFamily="18" charset="0"/>
            </a:endParaRPr>
          </a:p>
        </p:txBody>
      </p:sp>
      <p:sp>
        <p:nvSpPr>
          <p:cNvPr id="17450" name="Line 43"/>
          <p:cNvSpPr>
            <a:spLocks noChangeShapeType="1"/>
          </p:cNvSpPr>
          <p:nvPr/>
        </p:nvSpPr>
        <p:spPr bwMode="auto">
          <a:xfrm>
            <a:off x="2462213" y="1619250"/>
            <a:ext cx="3168650" cy="3175"/>
          </a:xfrm>
          <a:prstGeom prst="line">
            <a:avLst/>
          </a:prstGeom>
          <a:noFill/>
          <a:ln w="7938">
            <a:solidFill>
              <a:srgbClr val="000000"/>
            </a:solidFill>
            <a:round/>
            <a:headEnd/>
            <a:tailEnd/>
          </a:ln>
        </p:spPr>
        <p:txBody>
          <a:bodyPr/>
          <a:lstStyle/>
          <a:p>
            <a:endParaRPr lang="en-GB"/>
          </a:p>
        </p:txBody>
      </p:sp>
      <p:sp>
        <p:nvSpPr>
          <p:cNvPr id="17451" name="Line 44"/>
          <p:cNvSpPr>
            <a:spLocks noChangeShapeType="1"/>
          </p:cNvSpPr>
          <p:nvPr/>
        </p:nvSpPr>
        <p:spPr bwMode="auto">
          <a:xfrm flipV="1">
            <a:off x="2462213" y="1619250"/>
            <a:ext cx="1587" cy="88900"/>
          </a:xfrm>
          <a:prstGeom prst="line">
            <a:avLst/>
          </a:prstGeom>
          <a:noFill/>
          <a:ln w="7938">
            <a:solidFill>
              <a:srgbClr val="000000"/>
            </a:solidFill>
            <a:round/>
            <a:headEnd/>
            <a:tailEnd/>
          </a:ln>
        </p:spPr>
        <p:txBody>
          <a:bodyPr/>
          <a:lstStyle/>
          <a:p>
            <a:endParaRPr lang="en-GB"/>
          </a:p>
        </p:txBody>
      </p:sp>
      <p:sp>
        <p:nvSpPr>
          <p:cNvPr id="17452" name="Line 45"/>
          <p:cNvSpPr>
            <a:spLocks noChangeShapeType="1"/>
          </p:cNvSpPr>
          <p:nvPr/>
        </p:nvSpPr>
        <p:spPr bwMode="auto">
          <a:xfrm flipV="1">
            <a:off x="3254375" y="1619250"/>
            <a:ext cx="3175" cy="88900"/>
          </a:xfrm>
          <a:prstGeom prst="line">
            <a:avLst/>
          </a:prstGeom>
          <a:noFill/>
          <a:ln w="7938">
            <a:solidFill>
              <a:srgbClr val="000000"/>
            </a:solidFill>
            <a:round/>
            <a:headEnd/>
            <a:tailEnd/>
          </a:ln>
        </p:spPr>
        <p:txBody>
          <a:bodyPr/>
          <a:lstStyle/>
          <a:p>
            <a:endParaRPr lang="en-GB"/>
          </a:p>
        </p:txBody>
      </p:sp>
      <p:sp>
        <p:nvSpPr>
          <p:cNvPr id="17453" name="Line 46"/>
          <p:cNvSpPr>
            <a:spLocks noChangeShapeType="1"/>
          </p:cNvSpPr>
          <p:nvPr/>
        </p:nvSpPr>
        <p:spPr bwMode="auto">
          <a:xfrm flipV="1">
            <a:off x="4048125" y="1619250"/>
            <a:ext cx="1588" cy="88900"/>
          </a:xfrm>
          <a:prstGeom prst="line">
            <a:avLst/>
          </a:prstGeom>
          <a:noFill/>
          <a:ln w="7938">
            <a:solidFill>
              <a:srgbClr val="000000"/>
            </a:solidFill>
            <a:round/>
            <a:headEnd/>
            <a:tailEnd/>
          </a:ln>
        </p:spPr>
        <p:txBody>
          <a:bodyPr/>
          <a:lstStyle/>
          <a:p>
            <a:endParaRPr lang="en-GB"/>
          </a:p>
        </p:txBody>
      </p:sp>
      <p:sp>
        <p:nvSpPr>
          <p:cNvPr id="17454" name="Line 47"/>
          <p:cNvSpPr>
            <a:spLocks noChangeShapeType="1"/>
          </p:cNvSpPr>
          <p:nvPr/>
        </p:nvSpPr>
        <p:spPr bwMode="auto">
          <a:xfrm flipV="1">
            <a:off x="4838700" y="1619250"/>
            <a:ext cx="3175" cy="88900"/>
          </a:xfrm>
          <a:prstGeom prst="line">
            <a:avLst/>
          </a:prstGeom>
          <a:noFill/>
          <a:ln w="7938">
            <a:solidFill>
              <a:srgbClr val="000000"/>
            </a:solidFill>
            <a:round/>
            <a:headEnd/>
            <a:tailEnd/>
          </a:ln>
        </p:spPr>
        <p:txBody>
          <a:bodyPr/>
          <a:lstStyle/>
          <a:p>
            <a:endParaRPr lang="en-GB"/>
          </a:p>
        </p:txBody>
      </p:sp>
      <p:sp>
        <p:nvSpPr>
          <p:cNvPr id="17455" name="Line 48"/>
          <p:cNvSpPr>
            <a:spLocks noChangeShapeType="1"/>
          </p:cNvSpPr>
          <p:nvPr/>
        </p:nvSpPr>
        <p:spPr bwMode="auto">
          <a:xfrm flipV="1">
            <a:off x="5630863" y="1619250"/>
            <a:ext cx="4762" cy="88900"/>
          </a:xfrm>
          <a:prstGeom prst="line">
            <a:avLst/>
          </a:prstGeom>
          <a:noFill/>
          <a:ln w="7938">
            <a:solidFill>
              <a:srgbClr val="000000"/>
            </a:solidFill>
            <a:round/>
            <a:headEnd/>
            <a:tailEnd/>
          </a:ln>
        </p:spPr>
        <p:txBody>
          <a:bodyPr/>
          <a:lstStyle/>
          <a:p>
            <a:endParaRPr lang="en-GB"/>
          </a:p>
        </p:txBody>
      </p:sp>
      <p:sp>
        <p:nvSpPr>
          <p:cNvPr id="17456" name="Freeform 49"/>
          <p:cNvSpPr>
            <a:spLocks/>
          </p:cNvSpPr>
          <p:nvPr/>
        </p:nvSpPr>
        <p:spPr bwMode="auto">
          <a:xfrm>
            <a:off x="24622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57" name="Freeform 50"/>
          <p:cNvSpPr>
            <a:spLocks/>
          </p:cNvSpPr>
          <p:nvPr/>
        </p:nvSpPr>
        <p:spPr bwMode="auto">
          <a:xfrm>
            <a:off x="25622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58" name="Freeform 51"/>
          <p:cNvSpPr>
            <a:spLocks/>
          </p:cNvSpPr>
          <p:nvPr/>
        </p:nvSpPr>
        <p:spPr bwMode="auto">
          <a:xfrm>
            <a:off x="2660650" y="4541838"/>
            <a:ext cx="100013"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59" name="Freeform 52"/>
          <p:cNvSpPr>
            <a:spLocks/>
          </p:cNvSpPr>
          <p:nvPr/>
        </p:nvSpPr>
        <p:spPr bwMode="auto">
          <a:xfrm>
            <a:off x="2760663" y="4541838"/>
            <a:ext cx="96837"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60" name="Freeform 53"/>
          <p:cNvSpPr>
            <a:spLocks/>
          </p:cNvSpPr>
          <p:nvPr/>
        </p:nvSpPr>
        <p:spPr bwMode="auto">
          <a:xfrm>
            <a:off x="2857500" y="4522788"/>
            <a:ext cx="100013"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17461" name="Freeform 54"/>
          <p:cNvSpPr>
            <a:spLocks/>
          </p:cNvSpPr>
          <p:nvPr/>
        </p:nvSpPr>
        <p:spPr bwMode="auto">
          <a:xfrm>
            <a:off x="2957513" y="4522788"/>
            <a:ext cx="101600"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17462" name="Freeform 55"/>
          <p:cNvSpPr>
            <a:spLocks/>
          </p:cNvSpPr>
          <p:nvPr/>
        </p:nvSpPr>
        <p:spPr bwMode="auto">
          <a:xfrm>
            <a:off x="3059113" y="4502150"/>
            <a:ext cx="96837"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17463" name="Freeform 56"/>
          <p:cNvSpPr>
            <a:spLocks/>
          </p:cNvSpPr>
          <p:nvPr/>
        </p:nvSpPr>
        <p:spPr bwMode="auto">
          <a:xfrm>
            <a:off x="3155950" y="4405313"/>
            <a:ext cx="98425" cy="136525"/>
          </a:xfrm>
          <a:custGeom>
            <a:avLst/>
            <a:gdLst>
              <a:gd name="T0" fmla="*/ 0 w 120"/>
              <a:gd name="T1" fmla="*/ 2147483647 h 179"/>
              <a:gd name="T2" fmla="*/ 0 w 120"/>
              <a:gd name="T3" fmla="*/ 0 h 179"/>
              <a:gd name="T4" fmla="*/ 0 w 120"/>
              <a:gd name="T5" fmla="*/ 0 h 179"/>
              <a:gd name="T6" fmla="*/ 2147483647 w 120"/>
              <a:gd name="T7" fmla="*/ 0 h 179"/>
              <a:gd name="T8" fmla="*/ 2147483647 w 120"/>
              <a:gd name="T9" fmla="*/ 0 h 179"/>
              <a:gd name="T10" fmla="*/ 2147483647 w 120"/>
              <a:gd name="T11" fmla="*/ 2147483647 h 179"/>
              <a:gd name="T12" fmla="*/ 2147483647 w 120"/>
              <a:gd name="T13" fmla="*/ 2147483647 h 179"/>
              <a:gd name="T14" fmla="*/ 0 w 120"/>
              <a:gd name="T15" fmla="*/ 2147483647 h 17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9"/>
              <a:gd name="T26" fmla="*/ 120 w 12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9">
                <a:moveTo>
                  <a:pt x="0" y="179"/>
                </a:moveTo>
                <a:lnTo>
                  <a:pt x="0" y="0"/>
                </a:lnTo>
                <a:lnTo>
                  <a:pt x="120" y="0"/>
                </a:lnTo>
                <a:lnTo>
                  <a:pt x="120" y="179"/>
                </a:lnTo>
                <a:lnTo>
                  <a:pt x="0" y="179"/>
                </a:lnTo>
              </a:path>
            </a:pathLst>
          </a:custGeom>
          <a:noFill/>
          <a:ln w="7938">
            <a:solidFill>
              <a:srgbClr val="0000F2"/>
            </a:solidFill>
            <a:round/>
            <a:headEnd/>
            <a:tailEnd/>
          </a:ln>
        </p:spPr>
        <p:txBody>
          <a:bodyPr/>
          <a:lstStyle/>
          <a:p>
            <a:endParaRPr lang="en-GB"/>
          </a:p>
        </p:txBody>
      </p:sp>
      <p:sp>
        <p:nvSpPr>
          <p:cNvPr id="17464" name="Freeform 57"/>
          <p:cNvSpPr>
            <a:spLocks/>
          </p:cNvSpPr>
          <p:nvPr/>
        </p:nvSpPr>
        <p:spPr bwMode="auto">
          <a:xfrm>
            <a:off x="3254375" y="4329113"/>
            <a:ext cx="98425" cy="212725"/>
          </a:xfrm>
          <a:custGeom>
            <a:avLst/>
            <a:gdLst>
              <a:gd name="T0" fmla="*/ 0 w 120"/>
              <a:gd name="T1" fmla="*/ 2147483647 h 282"/>
              <a:gd name="T2" fmla="*/ 0 w 120"/>
              <a:gd name="T3" fmla="*/ 0 h 282"/>
              <a:gd name="T4" fmla="*/ 0 w 120"/>
              <a:gd name="T5" fmla="*/ 0 h 282"/>
              <a:gd name="T6" fmla="*/ 2147483647 w 120"/>
              <a:gd name="T7" fmla="*/ 0 h 282"/>
              <a:gd name="T8" fmla="*/ 2147483647 w 120"/>
              <a:gd name="T9" fmla="*/ 0 h 282"/>
              <a:gd name="T10" fmla="*/ 2147483647 w 120"/>
              <a:gd name="T11" fmla="*/ 2147483647 h 282"/>
              <a:gd name="T12" fmla="*/ 2147483647 w 120"/>
              <a:gd name="T13" fmla="*/ 2147483647 h 282"/>
              <a:gd name="T14" fmla="*/ 0 w 120"/>
              <a:gd name="T15" fmla="*/ 2147483647 h 282"/>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2"/>
              <a:gd name="T26" fmla="*/ 120 w 120"/>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2">
                <a:moveTo>
                  <a:pt x="0" y="282"/>
                </a:moveTo>
                <a:lnTo>
                  <a:pt x="0" y="0"/>
                </a:lnTo>
                <a:lnTo>
                  <a:pt x="120" y="0"/>
                </a:lnTo>
                <a:lnTo>
                  <a:pt x="120" y="282"/>
                </a:lnTo>
                <a:lnTo>
                  <a:pt x="0" y="282"/>
                </a:lnTo>
              </a:path>
            </a:pathLst>
          </a:custGeom>
          <a:noFill/>
          <a:ln w="7938">
            <a:solidFill>
              <a:srgbClr val="0000F2"/>
            </a:solidFill>
            <a:round/>
            <a:headEnd/>
            <a:tailEnd/>
          </a:ln>
        </p:spPr>
        <p:txBody>
          <a:bodyPr/>
          <a:lstStyle/>
          <a:p>
            <a:endParaRPr lang="en-GB"/>
          </a:p>
        </p:txBody>
      </p:sp>
      <p:sp>
        <p:nvSpPr>
          <p:cNvPr id="17465" name="Freeform 58"/>
          <p:cNvSpPr>
            <a:spLocks/>
          </p:cNvSpPr>
          <p:nvPr/>
        </p:nvSpPr>
        <p:spPr bwMode="auto">
          <a:xfrm>
            <a:off x="3352800" y="4230688"/>
            <a:ext cx="101600" cy="311150"/>
          </a:xfrm>
          <a:custGeom>
            <a:avLst/>
            <a:gdLst>
              <a:gd name="T0" fmla="*/ 0 w 120"/>
              <a:gd name="T1" fmla="*/ 2147483647 h 410"/>
              <a:gd name="T2" fmla="*/ 0 w 120"/>
              <a:gd name="T3" fmla="*/ 0 h 410"/>
              <a:gd name="T4" fmla="*/ 0 w 120"/>
              <a:gd name="T5" fmla="*/ 0 h 410"/>
              <a:gd name="T6" fmla="*/ 2147483647 w 120"/>
              <a:gd name="T7" fmla="*/ 0 h 410"/>
              <a:gd name="T8" fmla="*/ 2147483647 w 120"/>
              <a:gd name="T9" fmla="*/ 0 h 410"/>
              <a:gd name="T10" fmla="*/ 2147483647 w 120"/>
              <a:gd name="T11" fmla="*/ 2147483647 h 410"/>
              <a:gd name="T12" fmla="*/ 2147483647 w 120"/>
              <a:gd name="T13" fmla="*/ 2147483647 h 410"/>
              <a:gd name="T14" fmla="*/ 0 w 120"/>
              <a:gd name="T15" fmla="*/ 2147483647 h 41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410"/>
              <a:gd name="T26" fmla="*/ 120 w 120"/>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410">
                <a:moveTo>
                  <a:pt x="0" y="410"/>
                </a:moveTo>
                <a:lnTo>
                  <a:pt x="0" y="0"/>
                </a:lnTo>
                <a:lnTo>
                  <a:pt x="120" y="0"/>
                </a:lnTo>
                <a:lnTo>
                  <a:pt x="120" y="410"/>
                </a:lnTo>
                <a:lnTo>
                  <a:pt x="0" y="410"/>
                </a:lnTo>
              </a:path>
            </a:pathLst>
          </a:custGeom>
          <a:noFill/>
          <a:ln w="7938">
            <a:solidFill>
              <a:srgbClr val="0000F2"/>
            </a:solidFill>
            <a:round/>
            <a:headEnd/>
            <a:tailEnd/>
          </a:ln>
        </p:spPr>
        <p:txBody>
          <a:bodyPr/>
          <a:lstStyle/>
          <a:p>
            <a:endParaRPr lang="en-GB"/>
          </a:p>
        </p:txBody>
      </p:sp>
      <p:sp>
        <p:nvSpPr>
          <p:cNvPr id="17466" name="Freeform 59"/>
          <p:cNvSpPr>
            <a:spLocks/>
          </p:cNvSpPr>
          <p:nvPr/>
        </p:nvSpPr>
        <p:spPr bwMode="auto">
          <a:xfrm>
            <a:off x="3454400" y="4073525"/>
            <a:ext cx="98425" cy="468313"/>
          </a:xfrm>
          <a:custGeom>
            <a:avLst/>
            <a:gdLst>
              <a:gd name="T0" fmla="*/ 0 w 120"/>
              <a:gd name="T1" fmla="*/ 2147483647 h 615"/>
              <a:gd name="T2" fmla="*/ 0 w 120"/>
              <a:gd name="T3" fmla="*/ 0 h 615"/>
              <a:gd name="T4" fmla="*/ 0 w 120"/>
              <a:gd name="T5" fmla="*/ 0 h 615"/>
              <a:gd name="T6" fmla="*/ 2147483647 w 120"/>
              <a:gd name="T7" fmla="*/ 0 h 615"/>
              <a:gd name="T8" fmla="*/ 2147483647 w 120"/>
              <a:gd name="T9" fmla="*/ 0 h 615"/>
              <a:gd name="T10" fmla="*/ 2147483647 w 120"/>
              <a:gd name="T11" fmla="*/ 2147483647 h 615"/>
              <a:gd name="T12" fmla="*/ 2147483647 w 120"/>
              <a:gd name="T13" fmla="*/ 2147483647 h 615"/>
              <a:gd name="T14" fmla="*/ 0 w 120"/>
              <a:gd name="T15" fmla="*/ 2147483647 h 61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15"/>
              <a:gd name="T26" fmla="*/ 120 w 120"/>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15">
                <a:moveTo>
                  <a:pt x="0" y="615"/>
                </a:moveTo>
                <a:lnTo>
                  <a:pt x="0" y="0"/>
                </a:lnTo>
                <a:lnTo>
                  <a:pt x="120" y="0"/>
                </a:lnTo>
                <a:lnTo>
                  <a:pt x="120" y="615"/>
                </a:lnTo>
                <a:lnTo>
                  <a:pt x="0" y="615"/>
                </a:lnTo>
              </a:path>
            </a:pathLst>
          </a:custGeom>
          <a:noFill/>
          <a:ln w="7938">
            <a:solidFill>
              <a:srgbClr val="0000F2"/>
            </a:solidFill>
            <a:round/>
            <a:headEnd/>
            <a:tailEnd/>
          </a:ln>
        </p:spPr>
        <p:txBody>
          <a:bodyPr/>
          <a:lstStyle/>
          <a:p>
            <a:endParaRPr lang="en-GB"/>
          </a:p>
        </p:txBody>
      </p:sp>
      <p:sp>
        <p:nvSpPr>
          <p:cNvPr id="17467" name="Freeform 60"/>
          <p:cNvSpPr>
            <a:spLocks/>
          </p:cNvSpPr>
          <p:nvPr/>
        </p:nvSpPr>
        <p:spPr bwMode="auto">
          <a:xfrm>
            <a:off x="3552825" y="3432175"/>
            <a:ext cx="96838" cy="1109663"/>
          </a:xfrm>
          <a:custGeom>
            <a:avLst/>
            <a:gdLst>
              <a:gd name="T0" fmla="*/ 0 w 120"/>
              <a:gd name="T1" fmla="*/ 2147483647 h 1459"/>
              <a:gd name="T2" fmla="*/ 0 w 120"/>
              <a:gd name="T3" fmla="*/ 0 h 1459"/>
              <a:gd name="T4" fmla="*/ 0 w 120"/>
              <a:gd name="T5" fmla="*/ 0 h 1459"/>
              <a:gd name="T6" fmla="*/ 2147483647 w 120"/>
              <a:gd name="T7" fmla="*/ 0 h 1459"/>
              <a:gd name="T8" fmla="*/ 2147483647 w 120"/>
              <a:gd name="T9" fmla="*/ 0 h 1459"/>
              <a:gd name="T10" fmla="*/ 2147483647 w 120"/>
              <a:gd name="T11" fmla="*/ 2147483647 h 1459"/>
              <a:gd name="T12" fmla="*/ 2147483647 w 120"/>
              <a:gd name="T13" fmla="*/ 2147483647 h 1459"/>
              <a:gd name="T14" fmla="*/ 0 w 120"/>
              <a:gd name="T15" fmla="*/ 2147483647 h 14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59"/>
              <a:gd name="T26" fmla="*/ 120 w 120"/>
              <a:gd name="T27" fmla="*/ 1459 h 1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59">
                <a:moveTo>
                  <a:pt x="0" y="1459"/>
                </a:moveTo>
                <a:lnTo>
                  <a:pt x="0" y="0"/>
                </a:lnTo>
                <a:lnTo>
                  <a:pt x="120" y="0"/>
                </a:lnTo>
                <a:lnTo>
                  <a:pt x="120" y="1459"/>
                </a:lnTo>
                <a:lnTo>
                  <a:pt x="0" y="1459"/>
                </a:lnTo>
              </a:path>
            </a:pathLst>
          </a:custGeom>
          <a:noFill/>
          <a:ln w="7938">
            <a:solidFill>
              <a:srgbClr val="0000F2"/>
            </a:solidFill>
            <a:round/>
            <a:headEnd/>
            <a:tailEnd/>
          </a:ln>
        </p:spPr>
        <p:txBody>
          <a:bodyPr/>
          <a:lstStyle/>
          <a:p>
            <a:endParaRPr lang="en-GB"/>
          </a:p>
        </p:txBody>
      </p:sp>
      <p:sp>
        <p:nvSpPr>
          <p:cNvPr id="17468" name="Freeform 61"/>
          <p:cNvSpPr>
            <a:spLocks/>
          </p:cNvSpPr>
          <p:nvPr/>
        </p:nvSpPr>
        <p:spPr bwMode="auto">
          <a:xfrm>
            <a:off x="3649663" y="3332163"/>
            <a:ext cx="101600" cy="1209675"/>
          </a:xfrm>
          <a:custGeom>
            <a:avLst/>
            <a:gdLst>
              <a:gd name="T0" fmla="*/ 0 w 120"/>
              <a:gd name="T1" fmla="*/ 2147483647 h 1587"/>
              <a:gd name="T2" fmla="*/ 0 w 120"/>
              <a:gd name="T3" fmla="*/ 0 h 1587"/>
              <a:gd name="T4" fmla="*/ 0 w 120"/>
              <a:gd name="T5" fmla="*/ 0 h 1587"/>
              <a:gd name="T6" fmla="*/ 2147483647 w 120"/>
              <a:gd name="T7" fmla="*/ 0 h 1587"/>
              <a:gd name="T8" fmla="*/ 2147483647 w 120"/>
              <a:gd name="T9" fmla="*/ 0 h 1587"/>
              <a:gd name="T10" fmla="*/ 2147483647 w 120"/>
              <a:gd name="T11" fmla="*/ 2147483647 h 1587"/>
              <a:gd name="T12" fmla="*/ 2147483647 w 120"/>
              <a:gd name="T13" fmla="*/ 2147483647 h 1587"/>
              <a:gd name="T14" fmla="*/ 0 w 120"/>
              <a:gd name="T15" fmla="*/ 2147483647 h 158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87"/>
              <a:gd name="T26" fmla="*/ 120 w 120"/>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87">
                <a:moveTo>
                  <a:pt x="0" y="1587"/>
                </a:moveTo>
                <a:lnTo>
                  <a:pt x="0" y="0"/>
                </a:lnTo>
                <a:lnTo>
                  <a:pt x="120" y="0"/>
                </a:lnTo>
                <a:lnTo>
                  <a:pt x="120" y="1587"/>
                </a:lnTo>
                <a:lnTo>
                  <a:pt x="0" y="1587"/>
                </a:lnTo>
              </a:path>
            </a:pathLst>
          </a:custGeom>
          <a:noFill/>
          <a:ln w="7938">
            <a:solidFill>
              <a:srgbClr val="0000F2"/>
            </a:solidFill>
            <a:round/>
            <a:headEnd/>
            <a:tailEnd/>
          </a:ln>
        </p:spPr>
        <p:txBody>
          <a:bodyPr/>
          <a:lstStyle/>
          <a:p>
            <a:endParaRPr lang="en-GB"/>
          </a:p>
        </p:txBody>
      </p:sp>
      <p:sp>
        <p:nvSpPr>
          <p:cNvPr id="17469" name="Freeform 62"/>
          <p:cNvSpPr>
            <a:spLocks/>
          </p:cNvSpPr>
          <p:nvPr/>
        </p:nvSpPr>
        <p:spPr bwMode="auto">
          <a:xfrm>
            <a:off x="3751263" y="2770188"/>
            <a:ext cx="100012" cy="1771650"/>
          </a:xfrm>
          <a:custGeom>
            <a:avLst/>
            <a:gdLst>
              <a:gd name="T0" fmla="*/ 0 w 120"/>
              <a:gd name="T1" fmla="*/ 2147483647 h 2329"/>
              <a:gd name="T2" fmla="*/ 0 w 120"/>
              <a:gd name="T3" fmla="*/ 0 h 2329"/>
              <a:gd name="T4" fmla="*/ 0 w 120"/>
              <a:gd name="T5" fmla="*/ 0 h 2329"/>
              <a:gd name="T6" fmla="*/ 2147483647 w 120"/>
              <a:gd name="T7" fmla="*/ 0 h 2329"/>
              <a:gd name="T8" fmla="*/ 2147483647 w 120"/>
              <a:gd name="T9" fmla="*/ 0 h 2329"/>
              <a:gd name="T10" fmla="*/ 2147483647 w 120"/>
              <a:gd name="T11" fmla="*/ 2147483647 h 2329"/>
              <a:gd name="T12" fmla="*/ 2147483647 w 120"/>
              <a:gd name="T13" fmla="*/ 2147483647 h 2329"/>
              <a:gd name="T14" fmla="*/ 0 w 120"/>
              <a:gd name="T15" fmla="*/ 2147483647 h 232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329"/>
              <a:gd name="T26" fmla="*/ 120 w 120"/>
              <a:gd name="T27" fmla="*/ 2329 h 23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329">
                <a:moveTo>
                  <a:pt x="0" y="2329"/>
                </a:moveTo>
                <a:lnTo>
                  <a:pt x="0" y="0"/>
                </a:lnTo>
                <a:lnTo>
                  <a:pt x="120" y="0"/>
                </a:lnTo>
                <a:lnTo>
                  <a:pt x="120" y="2329"/>
                </a:lnTo>
                <a:lnTo>
                  <a:pt x="0" y="2329"/>
                </a:lnTo>
              </a:path>
            </a:pathLst>
          </a:custGeom>
          <a:noFill/>
          <a:ln w="7938">
            <a:solidFill>
              <a:srgbClr val="0000F2"/>
            </a:solidFill>
            <a:round/>
            <a:headEnd/>
            <a:tailEnd/>
          </a:ln>
        </p:spPr>
        <p:txBody>
          <a:bodyPr/>
          <a:lstStyle/>
          <a:p>
            <a:endParaRPr lang="en-GB"/>
          </a:p>
        </p:txBody>
      </p:sp>
      <p:sp>
        <p:nvSpPr>
          <p:cNvPr id="17470" name="Freeform 63"/>
          <p:cNvSpPr>
            <a:spLocks/>
          </p:cNvSpPr>
          <p:nvPr/>
        </p:nvSpPr>
        <p:spPr bwMode="auto">
          <a:xfrm>
            <a:off x="3851275" y="2478088"/>
            <a:ext cx="96838" cy="2063750"/>
          </a:xfrm>
          <a:custGeom>
            <a:avLst/>
            <a:gdLst>
              <a:gd name="T0" fmla="*/ 0 w 120"/>
              <a:gd name="T1" fmla="*/ 2147483647 h 2713"/>
              <a:gd name="T2" fmla="*/ 0 w 120"/>
              <a:gd name="T3" fmla="*/ 0 h 2713"/>
              <a:gd name="T4" fmla="*/ 0 w 120"/>
              <a:gd name="T5" fmla="*/ 0 h 2713"/>
              <a:gd name="T6" fmla="*/ 2147483647 w 120"/>
              <a:gd name="T7" fmla="*/ 0 h 2713"/>
              <a:gd name="T8" fmla="*/ 2147483647 w 120"/>
              <a:gd name="T9" fmla="*/ 0 h 2713"/>
              <a:gd name="T10" fmla="*/ 2147483647 w 120"/>
              <a:gd name="T11" fmla="*/ 2147483647 h 2713"/>
              <a:gd name="T12" fmla="*/ 2147483647 w 120"/>
              <a:gd name="T13" fmla="*/ 2147483647 h 2713"/>
              <a:gd name="T14" fmla="*/ 0 w 120"/>
              <a:gd name="T15" fmla="*/ 2147483647 h 271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13"/>
              <a:gd name="T26" fmla="*/ 120 w 120"/>
              <a:gd name="T27" fmla="*/ 2713 h 2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13">
                <a:moveTo>
                  <a:pt x="0" y="2713"/>
                </a:moveTo>
                <a:lnTo>
                  <a:pt x="0" y="0"/>
                </a:lnTo>
                <a:lnTo>
                  <a:pt x="120" y="0"/>
                </a:lnTo>
                <a:lnTo>
                  <a:pt x="120" y="2713"/>
                </a:lnTo>
                <a:lnTo>
                  <a:pt x="0" y="2713"/>
                </a:lnTo>
              </a:path>
            </a:pathLst>
          </a:custGeom>
          <a:noFill/>
          <a:ln w="7938">
            <a:solidFill>
              <a:srgbClr val="0000F2"/>
            </a:solidFill>
            <a:round/>
            <a:headEnd/>
            <a:tailEnd/>
          </a:ln>
        </p:spPr>
        <p:txBody>
          <a:bodyPr/>
          <a:lstStyle/>
          <a:p>
            <a:endParaRPr lang="en-GB"/>
          </a:p>
        </p:txBody>
      </p:sp>
      <p:sp>
        <p:nvSpPr>
          <p:cNvPr id="17471" name="Freeform 64"/>
          <p:cNvSpPr>
            <a:spLocks/>
          </p:cNvSpPr>
          <p:nvPr/>
        </p:nvSpPr>
        <p:spPr bwMode="auto">
          <a:xfrm>
            <a:off x="3948113" y="2457450"/>
            <a:ext cx="100012" cy="2084388"/>
          </a:xfrm>
          <a:custGeom>
            <a:avLst/>
            <a:gdLst>
              <a:gd name="T0" fmla="*/ 0 w 120"/>
              <a:gd name="T1" fmla="*/ 2147483647 h 2739"/>
              <a:gd name="T2" fmla="*/ 0 w 120"/>
              <a:gd name="T3" fmla="*/ 0 h 2739"/>
              <a:gd name="T4" fmla="*/ 0 w 120"/>
              <a:gd name="T5" fmla="*/ 0 h 2739"/>
              <a:gd name="T6" fmla="*/ 2147483647 w 120"/>
              <a:gd name="T7" fmla="*/ 0 h 2739"/>
              <a:gd name="T8" fmla="*/ 2147483647 w 120"/>
              <a:gd name="T9" fmla="*/ 0 h 2739"/>
              <a:gd name="T10" fmla="*/ 2147483647 w 120"/>
              <a:gd name="T11" fmla="*/ 2147483647 h 2739"/>
              <a:gd name="T12" fmla="*/ 2147483647 w 120"/>
              <a:gd name="T13" fmla="*/ 2147483647 h 2739"/>
              <a:gd name="T14" fmla="*/ 0 w 120"/>
              <a:gd name="T15" fmla="*/ 2147483647 h 273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39"/>
              <a:gd name="T26" fmla="*/ 120 w 120"/>
              <a:gd name="T27" fmla="*/ 2739 h 27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39">
                <a:moveTo>
                  <a:pt x="0" y="2739"/>
                </a:moveTo>
                <a:lnTo>
                  <a:pt x="0" y="0"/>
                </a:lnTo>
                <a:lnTo>
                  <a:pt x="120" y="0"/>
                </a:lnTo>
                <a:lnTo>
                  <a:pt x="120" y="2739"/>
                </a:lnTo>
                <a:lnTo>
                  <a:pt x="0" y="2739"/>
                </a:lnTo>
              </a:path>
            </a:pathLst>
          </a:custGeom>
          <a:noFill/>
          <a:ln w="7938">
            <a:solidFill>
              <a:srgbClr val="0000F2"/>
            </a:solidFill>
            <a:round/>
            <a:headEnd/>
            <a:tailEnd/>
          </a:ln>
        </p:spPr>
        <p:txBody>
          <a:bodyPr/>
          <a:lstStyle/>
          <a:p>
            <a:endParaRPr lang="en-GB"/>
          </a:p>
        </p:txBody>
      </p:sp>
      <p:sp>
        <p:nvSpPr>
          <p:cNvPr id="17472" name="Freeform 65"/>
          <p:cNvSpPr>
            <a:spLocks/>
          </p:cNvSpPr>
          <p:nvPr/>
        </p:nvSpPr>
        <p:spPr bwMode="auto">
          <a:xfrm>
            <a:off x="4048125" y="2360613"/>
            <a:ext cx="98425" cy="2181225"/>
          </a:xfrm>
          <a:custGeom>
            <a:avLst/>
            <a:gdLst>
              <a:gd name="T0" fmla="*/ 0 w 120"/>
              <a:gd name="T1" fmla="*/ 2147483647 h 2867"/>
              <a:gd name="T2" fmla="*/ 0 w 120"/>
              <a:gd name="T3" fmla="*/ 0 h 2867"/>
              <a:gd name="T4" fmla="*/ 0 w 120"/>
              <a:gd name="T5" fmla="*/ 0 h 2867"/>
              <a:gd name="T6" fmla="*/ 2147483647 w 120"/>
              <a:gd name="T7" fmla="*/ 0 h 2867"/>
              <a:gd name="T8" fmla="*/ 2147483647 w 120"/>
              <a:gd name="T9" fmla="*/ 0 h 2867"/>
              <a:gd name="T10" fmla="*/ 2147483647 w 120"/>
              <a:gd name="T11" fmla="*/ 2147483647 h 2867"/>
              <a:gd name="T12" fmla="*/ 2147483647 w 120"/>
              <a:gd name="T13" fmla="*/ 2147483647 h 2867"/>
              <a:gd name="T14" fmla="*/ 0 w 120"/>
              <a:gd name="T15" fmla="*/ 2147483647 h 286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67"/>
              <a:gd name="T26" fmla="*/ 120 w 120"/>
              <a:gd name="T27" fmla="*/ 2867 h 28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67">
                <a:moveTo>
                  <a:pt x="0" y="2867"/>
                </a:moveTo>
                <a:lnTo>
                  <a:pt x="0" y="0"/>
                </a:lnTo>
                <a:lnTo>
                  <a:pt x="120" y="0"/>
                </a:lnTo>
                <a:lnTo>
                  <a:pt x="120" y="2867"/>
                </a:lnTo>
                <a:lnTo>
                  <a:pt x="0" y="2867"/>
                </a:lnTo>
              </a:path>
            </a:pathLst>
          </a:custGeom>
          <a:noFill/>
          <a:ln w="7938">
            <a:solidFill>
              <a:srgbClr val="0000F2"/>
            </a:solidFill>
            <a:round/>
            <a:headEnd/>
            <a:tailEnd/>
          </a:ln>
        </p:spPr>
        <p:txBody>
          <a:bodyPr/>
          <a:lstStyle/>
          <a:p>
            <a:endParaRPr lang="en-GB"/>
          </a:p>
        </p:txBody>
      </p:sp>
      <p:sp>
        <p:nvSpPr>
          <p:cNvPr id="17473" name="Freeform 66"/>
          <p:cNvSpPr>
            <a:spLocks/>
          </p:cNvSpPr>
          <p:nvPr/>
        </p:nvSpPr>
        <p:spPr bwMode="auto">
          <a:xfrm>
            <a:off x="4146550" y="2241550"/>
            <a:ext cx="100013" cy="2300288"/>
          </a:xfrm>
          <a:custGeom>
            <a:avLst/>
            <a:gdLst>
              <a:gd name="T0" fmla="*/ 0 w 120"/>
              <a:gd name="T1" fmla="*/ 2147483647 h 3021"/>
              <a:gd name="T2" fmla="*/ 0 w 120"/>
              <a:gd name="T3" fmla="*/ 0 h 3021"/>
              <a:gd name="T4" fmla="*/ 0 w 120"/>
              <a:gd name="T5" fmla="*/ 0 h 3021"/>
              <a:gd name="T6" fmla="*/ 2147483647 w 120"/>
              <a:gd name="T7" fmla="*/ 0 h 3021"/>
              <a:gd name="T8" fmla="*/ 2147483647 w 120"/>
              <a:gd name="T9" fmla="*/ 0 h 3021"/>
              <a:gd name="T10" fmla="*/ 2147483647 w 120"/>
              <a:gd name="T11" fmla="*/ 2147483647 h 3021"/>
              <a:gd name="T12" fmla="*/ 2147483647 w 120"/>
              <a:gd name="T13" fmla="*/ 2147483647 h 3021"/>
              <a:gd name="T14" fmla="*/ 0 w 120"/>
              <a:gd name="T15" fmla="*/ 2147483647 h 302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3021"/>
              <a:gd name="T26" fmla="*/ 120 w 120"/>
              <a:gd name="T27" fmla="*/ 3021 h 30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3021">
                <a:moveTo>
                  <a:pt x="0" y="3021"/>
                </a:moveTo>
                <a:lnTo>
                  <a:pt x="0" y="0"/>
                </a:lnTo>
                <a:lnTo>
                  <a:pt x="120" y="0"/>
                </a:lnTo>
                <a:lnTo>
                  <a:pt x="120" y="3021"/>
                </a:lnTo>
                <a:lnTo>
                  <a:pt x="0" y="3021"/>
                </a:lnTo>
              </a:path>
            </a:pathLst>
          </a:custGeom>
          <a:noFill/>
          <a:ln w="7938">
            <a:solidFill>
              <a:srgbClr val="0000F2"/>
            </a:solidFill>
            <a:round/>
            <a:headEnd/>
            <a:tailEnd/>
          </a:ln>
        </p:spPr>
        <p:txBody>
          <a:bodyPr/>
          <a:lstStyle/>
          <a:p>
            <a:endParaRPr lang="en-GB"/>
          </a:p>
        </p:txBody>
      </p:sp>
      <p:sp>
        <p:nvSpPr>
          <p:cNvPr id="17474" name="Freeform 67"/>
          <p:cNvSpPr>
            <a:spLocks/>
          </p:cNvSpPr>
          <p:nvPr/>
        </p:nvSpPr>
        <p:spPr bwMode="auto">
          <a:xfrm>
            <a:off x="4246563" y="2963863"/>
            <a:ext cx="96837" cy="1577975"/>
          </a:xfrm>
          <a:custGeom>
            <a:avLst/>
            <a:gdLst>
              <a:gd name="T0" fmla="*/ 0 w 120"/>
              <a:gd name="T1" fmla="*/ 2147483647 h 2074"/>
              <a:gd name="T2" fmla="*/ 0 w 120"/>
              <a:gd name="T3" fmla="*/ 0 h 2074"/>
              <a:gd name="T4" fmla="*/ 0 w 120"/>
              <a:gd name="T5" fmla="*/ 0 h 2074"/>
              <a:gd name="T6" fmla="*/ 2147483647 w 120"/>
              <a:gd name="T7" fmla="*/ 0 h 2074"/>
              <a:gd name="T8" fmla="*/ 2147483647 w 120"/>
              <a:gd name="T9" fmla="*/ 0 h 2074"/>
              <a:gd name="T10" fmla="*/ 2147483647 w 120"/>
              <a:gd name="T11" fmla="*/ 2147483647 h 2074"/>
              <a:gd name="T12" fmla="*/ 2147483647 w 120"/>
              <a:gd name="T13" fmla="*/ 2147483647 h 2074"/>
              <a:gd name="T14" fmla="*/ 0 w 120"/>
              <a:gd name="T15" fmla="*/ 2147483647 h 207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74"/>
              <a:gd name="T26" fmla="*/ 120 w 120"/>
              <a:gd name="T27" fmla="*/ 2074 h 20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74">
                <a:moveTo>
                  <a:pt x="0" y="2074"/>
                </a:moveTo>
                <a:lnTo>
                  <a:pt x="0" y="0"/>
                </a:lnTo>
                <a:lnTo>
                  <a:pt x="120" y="0"/>
                </a:lnTo>
                <a:lnTo>
                  <a:pt x="120" y="2074"/>
                </a:lnTo>
                <a:lnTo>
                  <a:pt x="0" y="2074"/>
                </a:lnTo>
              </a:path>
            </a:pathLst>
          </a:custGeom>
          <a:noFill/>
          <a:ln w="7938">
            <a:solidFill>
              <a:srgbClr val="0000F2"/>
            </a:solidFill>
            <a:round/>
            <a:headEnd/>
            <a:tailEnd/>
          </a:ln>
        </p:spPr>
        <p:txBody>
          <a:bodyPr/>
          <a:lstStyle/>
          <a:p>
            <a:endParaRPr lang="en-GB"/>
          </a:p>
        </p:txBody>
      </p:sp>
      <p:sp>
        <p:nvSpPr>
          <p:cNvPr id="17475" name="Freeform 68"/>
          <p:cNvSpPr>
            <a:spLocks/>
          </p:cNvSpPr>
          <p:nvPr/>
        </p:nvSpPr>
        <p:spPr bwMode="auto">
          <a:xfrm>
            <a:off x="4343400" y="2981325"/>
            <a:ext cx="100013" cy="1560513"/>
          </a:xfrm>
          <a:custGeom>
            <a:avLst/>
            <a:gdLst>
              <a:gd name="T0" fmla="*/ 0 w 120"/>
              <a:gd name="T1" fmla="*/ 2147483647 h 2048"/>
              <a:gd name="T2" fmla="*/ 0 w 120"/>
              <a:gd name="T3" fmla="*/ 0 h 2048"/>
              <a:gd name="T4" fmla="*/ 0 w 120"/>
              <a:gd name="T5" fmla="*/ 0 h 2048"/>
              <a:gd name="T6" fmla="*/ 2147483647 w 120"/>
              <a:gd name="T7" fmla="*/ 0 h 2048"/>
              <a:gd name="T8" fmla="*/ 2147483647 w 120"/>
              <a:gd name="T9" fmla="*/ 0 h 2048"/>
              <a:gd name="T10" fmla="*/ 2147483647 w 120"/>
              <a:gd name="T11" fmla="*/ 2147483647 h 2048"/>
              <a:gd name="T12" fmla="*/ 2147483647 w 120"/>
              <a:gd name="T13" fmla="*/ 2147483647 h 2048"/>
              <a:gd name="T14" fmla="*/ 0 w 120"/>
              <a:gd name="T15" fmla="*/ 2147483647 h 204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48"/>
              <a:gd name="T26" fmla="*/ 120 w 120"/>
              <a:gd name="T27" fmla="*/ 2048 h 20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48">
                <a:moveTo>
                  <a:pt x="0" y="2048"/>
                </a:moveTo>
                <a:lnTo>
                  <a:pt x="0" y="0"/>
                </a:lnTo>
                <a:lnTo>
                  <a:pt x="120" y="0"/>
                </a:lnTo>
                <a:lnTo>
                  <a:pt x="120" y="2048"/>
                </a:lnTo>
                <a:lnTo>
                  <a:pt x="0" y="2048"/>
                </a:lnTo>
              </a:path>
            </a:pathLst>
          </a:custGeom>
          <a:noFill/>
          <a:ln w="7938">
            <a:solidFill>
              <a:srgbClr val="0000F2"/>
            </a:solidFill>
            <a:round/>
            <a:headEnd/>
            <a:tailEnd/>
          </a:ln>
        </p:spPr>
        <p:txBody>
          <a:bodyPr/>
          <a:lstStyle/>
          <a:p>
            <a:endParaRPr lang="en-GB"/>
          </a:p>
        </p:txBody>
      </p:sp>
      <p:sp>
        <p:nvSpPr>
          <p:cNvPr id="17476" name="Freeform 69"/>
          <p:cNvSpPr>
            <a:spLocks/>
          </p:cNvSpPr>
          <p:nvPr/>
        </p:nvSpPr>
        <p:spPr bwMode="auto">
          <a:xfrm>
            <a:off x="4443413" y="3470275"/>
            <a:ext cx="101600" cy="1071563"/>
          </a:xfrm>
          <a:custGeom>
            <a:avLst/>
            <a:gdLst>
              <a:gd name="T0" fmla="*/ 0 w 120"/>
              <a:gd name="T1" fmla="*/ 2147483647 h 1408"/>
              <a:gd name="T2" fmla="*/ 0 w 120"/>
              <a:gd name="T3" fmla="*/ 0 h 1408"/>
              <a:gd name="T4" fmla="*/ 0 w 120"/>
              <a:gd name="T5" fmla="*/ 0 h 1408"/>
              <a:gd name="T6" fmla="*/ 2147483647 w 120"/>
              <a:gd name="T7" fmla="*/ 0 h 1408"/>
              <a:gd name="T8" fmla="*/ 2147483647 w 120"/>
              <a:gd name="T9" fmla="*/ 0 h 1408"/>
              <a:gd name="T10" fmla="*/ 2147483647 w 120"/>
              <a:gd name="T11" fmla="*/ 2147483647 h 1408"/>
              <a:gd name="T12" fmla="*/ 2147483647 w 120"/>
              <a:gd name="T13" fmla="*/ 2147483647 h 1408"/>
              <a:gd name="T14" fmla="*/ 0 w 120"/>
              <a:gd name="T15" fmla="*/ 2147483647 h 140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08"/>
              <a:gd name="T26" fmla="*/ 120 w 120"/>
              <a:gd name="T27" fmla="*/ 1408 h 1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08">
                <a:moveTo>
                  <a:pt x="0" y="1408"/>
                </a:moveTo>
                <a:lnTo>
                  <a:pt x="0" y="0"/>
                </a:lnTo>
                <a:lnTo>
                  <a:pt x="120" y="0"/>
                </a:lnTo>
                <a:lnTo>
                  <a:pt x="120" y="1408"/>
                </a:lnTo>
                <a:lnTo>
                  <a:pt x="0" y="1408"/>
                </a:lnTo>
              </a:path>
            </a:pathLst>
          </a:custGeom>
          <a:noFill/>
          <a:ln w="7938">
            <a:solidFill>
              <a:srgbClr val="0000F2"/>
            </a:solidFill>
            <a:round/>
            <a:headEnd/>
            <a:tailEnd/>
          </a:ln>
        </p:spPr>
        <p:txBody>
          <a:bodyPr/>
          <a:lstStyle/>
          <a:p>
            <a:endParaRPr lang="en-GB"/>
          </a:p>
        </p:txBody>
      </p:sp>
      <p:sp>
        <p:nvSpPr>
          <p:cNvPr id="17477" name="Freeform 70"/>
          <p:cNvSpPr>
            <a:spLocks/>
          </p:cNvSpPr>
          <p:nvPr/>
        </p:nvSpPr>
        <p:spPr bwMode="auto">
          <a:xfrm>
            <a:off x="4545013" y="3898900"/>
            <a:ext cx="96837" cy="642938"/>
          </a:xfrm>
          <a:custGeom>
            <a:avLst/>
            <a:gdLst>
              <a:gd name="T0" fmla="*/ 0 w 120"/>
              <a:gd name="T1" fmla="*/ 2147483647 h 845"/>
              <a:gd name="T2" fmla="*/ 0 w 120"/>
              <a:gd name="T3" fmla="*/ 0 h 845"/>
              <a:gd name="T4" fmla="*/ 0 w 120"/>
              <a:gd name="T5" fmla="*/ 0 h 845"/>
              <a:gd name="T6" fmla="*/ 2147483647 w 120"/>
              <a:gd name="T7" fmla="*/ 0 h 845"/>
              <a:gd name="T8" fmla="*/ 2147483647 w 120"/>
              <a:gd name="T9" fmla="*/ 0 h 845"/>
              <a:gd name="T10" fmla="*/ 2147483647 w 120"/>
              <a:gd name="T11" fmla="*/ 2147483647 h 845"/>
              <a:gd name="T12" fmla="*/ 2147483647 w 120"/>
              <a:gd name="T13" fmla="*/ 2147483647 h 845"/>
              <a:gd name="T14" fmla="*/ 0 w 120"/>
              <a:gd name="T15" fmla="*/ 2147483647 h 84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845"/>
              <a:gd name="T26" fmla="*/ 120 w 120"/>
              <a:gd name="T27" fmla="*/ 845 h 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845">
                <a:moveTo>
                  <a:pt x="0" y="845"/>
                </a:moveTo>
                <a:lnTo>
                  <a:pt x="0" y="0"/>
                </a:lnTo>
                <a:lnTo>
                  <a:pt x="120" y="0"/>
                </a:lnTo>
                <a:lnTo>
                  <a:pt x="120" y="845"/>
                </a:lnTo>
                <a:lnTo>
                  <a:pt x="0" y="845"/>
                </a:lnTo>
              </a:path>
            </a:pathLst>
          </a:custGeom>
          <a:noFill/>
          <a:ln w="7938">
            <a:solidFill>
              <a:srgbClr val="0000F2"/>
            </a:solidFill>
            <a:round/>
            <a:headEnd/>
            <a:tailEnd/>
          </a:ln>
        </p:spPr>
        <p:txBody>
          <a:bodyPr/>
          <a:lstStyle/>
          <a:p>
            <a:endParaRPr lang="en-GB"/>
          </a:p>
        </p:txBody>
      </p:sp>
      <p:sp>
        <p:nvSpPr>
          <p:cNvPr id="17478" name="Freeform 71"/>
          <p:cNvSpPr>
            <a:spLocks/>
          </p:cNvSpPr>
          <p:nvPr/>
        </p:nvSpPr>
        <p:spPr bwMode="auto">
          <a:xfrm>
            <a:off x="4641850" y="4054475"/>
            <a:ext cx="100013" cy="487363"/>
          </a:xfrm>
          <a:custGeom>
            <a:avLst/>
            <a:gdLst>
              <a:gd name="T0" fmla="*/ 0 w 120"/>
              <a:gd name="T1" fmla="*/ 2147483647 h 640"/>
              <a:gd name="T2" fmla="*/ 0 w 120"/>
              <a:gd name="T3" fmla="*/ 0 h 640"/>
              <a:gd name="T4" fmla="*/ 0 w 120"/>
              <a:gd name="T5" fmla="*/ 0 h 640"/>
              <a:gd name="T6" fmla="*/ 2147483647 w 120"/>
              <a:gd name="T7" fmla="*/ 0 h 640"/>
              <a:gd name="T8" fmla="*/ 2147483647 w 120"/>
              <a:gd name="T9" fmla="*/ 0 h 640"/>
              <a:gd name="T10" fmla="*/ 2147483647 w 120"/>
              <a:gd name="T11" fmla="*/ 2147483647 h 640"/>
              <a:gd name="T12" fmla="*/ 2147483647 w 120"/>
              <a:gd name="T13" fmla="*/ 2147483647 h 640"/>
              <a:gd name="T14" fmla="*/ 0 w 120"/>
              <a:gd name="T15" fmla="*/ 2147483647 h 64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0"/>
              <a:gd name="T26" fmla="*/ 120 w 12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0">
                <a:moveTo>
                  <a:pt x="0" y="640"/>
                </a:moveTo>
                <a:lnTo>
                  <a:pt x="0" y="0"/>
                </a:lnTo>
                <a:lnTo>
                  <a:pt x="120" y="0"/>
                </a:lnTo>
                <a:lnTo>
                  <a:pt x="120" y="640"/>
                </a:lnTo>
                <a:lnTo>
                  <a:pt x="0" y="640"/>
                </a:lnTo>
              </a:path>
            </a:pathLst>
          </a:custGeom>
          <a:noFill/>
          <a:ln w="7938">
            <a:solidFill>
              <a:srgbClr val="0000F2"/>
            </a:solidFill>
            <a:round/>
            <a:headEnd/>
            <a:tailEnd/>
          </a:ln>
        </p:spPr>
        <p:txBody>
          <a:bodyPr/>
          <a:lstStyle/>
          <a:p>
            <a:endParaRPr lang="en-GB"/>
          </a:p>
        </p:txBody>
      </p:sp>
      <p:sp>
        <p:nvSpPr>
          <p:cNvPr id="17479" name="Freeform 72"/>
          <p:cNvSpPr>
            <a:spLocks/>
          </p:cNvSpPr>
          <p:nvPr/>
        </p:nvSpPr>
        <p:spPr bwMode="auto">
          <a:xfrm>
            <a:off x="4741863" y="4443413"/>
            <a:ext cx="96837" cy="98425"/>
          </a:xfrm>
          <a:custGeom>
            <a:avLst/>
            <a:gdLst>
              <a:gd name="T0" fmla="*/ 0 w 120"/>
              <a:gd name="T1" fmla="*/ 2147483647 h 128"/>
              <a:gd name="T2" fmla="*/ 0 w 120"/>
              <a:gd name="T3" fmla="*/ 0 h 128"/>
              <a:gd name="T4" fmla="*/ 0 w 120"/>
              <a:gd name="T5" fmla="*/ 0 h 128"/>
              <a:gd name="T6" fmla="*/ 2147483647 w 120"/>
              <a:gd name="T7" fmla="*/ 0 h 128"/>
              <a:gd name="T8" fmla="*/ 2147483647 w 120"/>
              <a:gd name="T9" fmla="*/ 0 h 128"/>
              <a:gd name="T10" fmla="*/ 2147483647 w 120"/>
              <a:gd name="T11" fmla="*/ 2147483647 h 128"/>
              <a:gd name="T12" fmla="*/ 2147483647 w 120"/>
              <a:gd name="T13" fmla="*/ 2147483647 h 128"/>
              <a:gd name="T14" fmla="*/ 0 w 120"/>
              <a:gd name="T15" fmla="*/ 2147483647 h 12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28"/>
              <a:gd name="T26" fmla="*/ 120 w 120"/>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28">
                <a:moveTo>
                  <a:pt x="0" y="128"/>
                </a:moveTo>
                <a:lnTo>
                  <a:pt x="0" y="0"/>
                </a:lnTo>
                <a:lnTo>
                  <a:pt x="120" y="0"/>
                </a:lnTo>
                <a:lnTo>
                  <a:pt x="120" y="128"/>
                </a:lnTo>
                <a:lnTo>
                  <a:pt x="0" y="128"/>
                </a:lnTo>
              </a:path>
            </a:pathLst>
          </a:custGeom>
          <a:noFill/>
          <a:ln w="7938">
            <a:solidFill>
              <a:srgbClr val="0000F2"/>
            </a:solidFill>
            <a:round/>
            <a:headEnd/>
            <a:tailEnd/>
          </a:ln>
        </p:spPr>
        <p:txBody>
          <a:bodyPr/>
          <a:lstStyle/>
          <a:p>
            <a:endParaRPr lang="en-GB"/>
          </a:p>
        </p:txBody>
      </p:sp>
      <p:sp>
        <p:nvSpPr>
          <p:cNvPr id="17480" name="Freeform 73"/>
          <p:cNvSpPr>
            <a:spLocks/>
          </p:cNvSpPr>
          <p:nvPr/>
        </p:nvSpPr>
        <p:spPr bwMode="auto">
          <a:xfrm>
            <a:off x="4838700" y="4464050"/>
            <a:ext cx="101600" cy="77788"/>
          </a:xfrm>
          <a:custGeom>
            <a:avLst/>
            <a:gdLst>
              <a:gd name="T0" fmla="*/ 0 w 120"/>
              <a:gd name="T1" fmla="*/ 2147483647 h 103"/>
              <a:gd name="T2" fmla="*/ 0 w 120"/>
              <a:gd name="T3" fmla="*/ 0 h 103"/>
              <a:gd name="T4" fmla="*/ 0 w 120"/>
              <a:gd name="T5" fmla="*/ 0 h 103"/>
              <a:gd name="T6" fmla="*/ 2147483647 w 120"/>
              <a:gd name="T7" fmla="*/ 0 h 103"/>
              <a:gd name="T8" fmla="*/ 2147483647 w 120"/>
              <a:gd name="T9" fmla="*/ 0 h 103"/>
              <a:gd name="T10" fmla="*/ 2147483647 w 120"/>
              <a:gd name="T11" fmla="*/ 2147483647 h 103"/>
              <a:gd name="T12" fmla="*/ 2147483647 w 120"/>
              <a:gd name="T13" fmla="*/ 2147483647 h 103"/>
              <a:gd name="T14" fmla="*/ 0 w 120"/>
              <a:gd name="T15" fmla="*/ 2147483647 h 10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03"/>
              <a:gd name="T26" fmla="*/ 120 w 120"/>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03">
                <a:moveTo>
                  <a:pt x="0" y="103"/>
                </a:moveTo>
                <a:lnTo>
                  <a:pt x="0" y="0"/>
                </a:lnTo>
                <a:lnTo>
                  <a:pt x="120" y="0"/>
                </a:lnTo>
                <a:lnTo>
                  <a:pt x="120" y="103"/>
                </a:lnTo>
                <a:lnTo>
                  <a:pt x="0" y="103"/>
                </a:lnTo>
              </a:path>
            </a:pathLst>
          </a:custGeom>
          <a:noFill/>
          <a:ln w="7938">
            <a:solidFill>
              <a:srgbClr val="0000F2"/>
            </a:solidFill>
            <a:round/>
            <a:headEnd/>
            <a:tailEnd/>
          </a:ln>
        </p:spPr>
        <p:txBody>
          <a:bodyPr/>
          <a:lstStyle/>
          <a:p>
            <a:endParaRPr lang="en-GB"/>
          </a:p>
        </p:txBody>
      </p:sp>
      <p:sp>
        <p:nvSpPr>
          <p:cNvPr id="17481" name="Freeform 74"/>
          <p:cNvSpPr>
            <a:spLocks/>
          </p:cNvSpPr>
          <p:nvPr/>
        </p:nvSpPr>
        <p:spPr bwMode="auto">
          <a:xfrm>
            <a:off x="4940300" y="4502150"/>
            <a:ext cx="98425"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17482" name="Freeform 75"/>
          <p:cNvSpPr>
            <a:spLocks/>
          </p:cNvSpPr>
          <p:nvPr/>
        </p:nvSpPr>
        <p:spPr bwMode="auto">
          <a:xfrm>
            <a:off x="50387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3" name="Freeform 76"/>
          <p:cNvSpPr>
            <a:spLocks/>
          </p:cNvSpPr>
          <p:nvPr/>
        </p:nvSpPr>
        <p:spPr bwMode="auto">
          <a:xfrm>
            <a:off x="5137150"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4" name="Freeform 77"/>
          <p:cNvSpPr>
            <a:spLocks/>
          </p:cNvSpPr>
          <p:nvPr/>
        </p:nvSpPr>
        <p:spPr bwMode="auto">
          <a:xfrm>
            <a:off x="5235575" y="4541838"/>
            <a:ext cx="101600"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5" name="Freeform 78"/>
          <p:cNvSpPr>
            <a:spLocks/>
          </p:cNvSpPr>
          <p:nvPr/>
        </p:nvSpPr>
        <p:spPr bwMode="auto">
          <a:xfrm>
            <a:off x="533717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6" name="Freeform 79"/>
          <p:cNvSpPr>
            <a:spLocks/>
          </p:cNvSpPr>
          <p:nvPr/>
        </p:nvSpPr>
        <p:spPr bwMode="auto">
          <a:xfrm>
            <a:off x="54340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7" name="Freeform 80"/>
          <p:cNvSpPr>
            <a:spLocks/>
          </p:cNvSpPr>
          <p:nvPr/>
        </p:nvSpPr>
        <p:spPr bwMode="auto">
          <a:xfrm>
            <a:off x="553402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7488" name="Freeform 304"/>
          <p:cNvSpPr>
            <a:spLocks/>
          </p:cNvSpPr>
          <p:nvPr/>
        </p:nvSpPr>
        <p:spPr bwMode="auto">
          <a:xfrm>
            <a:off x="3200400" y="2146300"/>
            <a:ext cx="3014663" cy="2378075"/>
          </a:xfrm>
          <a:custGeom>
            <a:avLst/>
            <a:gdLst>
              <a:gd name="T0" fmla="*/ 2147483647 w 11519"/>
              <a:gd name="T1" fmla="*/ 2147483647 h 9133"/>
              <a:gd name="T2" fmla="*/ 2147483647 w 11519"/>
              <a:gd name="T3" fmla="*/ 2147483647 h 9133"/>
              <a:gd name="T4" fmla="*/ 2147483647 w 11519"/>
              <a:gd name="T5" fmla="*/ 2147483647 h 9133"/>
              <a:gd name="T6" fmla="*/ 2147483647 w 11519"/>
              <a:gd name="T7" fmla="*/ 2147483647 h 9133"/>
              <a:gd name="T8" fmla="*/ 2147483647 w 11519"/>
              <a:gd name="T9" fmla="*/ 2147483647 h 9133"/>
              <a:gd name="T10" fmla="*/ 2147483647 w 11519"/>
              <a:gd name="T11" fmla="*/ 2147483647 h 9133"/>
              <a:gd name="T12" fmla="*/ 2147483647 w 11519"/>
              <a:gd name="T13" fmla="*/ 2147483647 h 9133"/>
              <a:gd name="T14" fmla="*/ 2147483647 w 11519"/>
              <a:gd name="T15" fmla="*/ 2147483647 h 9133"/>
              <a:gd name="T16" fmla="*/ 2147483647 w 11519"/>
              <a:gd name="T17" fmla="*/ 2147483647 h 9133"/>
              <a:gd name="T18" fmla="*/ 2147483647 w 11519"/>
              <a:gd name="T19" fmla="*/ 2147483647 h 9133"/>
              <a:gd name="T20" fmla="*/ 2147483647 w 11519"/>
              <a:gd name="T21" fmla="*/ 2147483647 h 9133"/>
              <a:gd name="T22" fmla="*/ 2147483647 w 11519"/>
              <a:gd name="T23" fmla="*/ 2147483647 h 9133"/>
              <a:gd name="T24" fmla="*/ 2147483647 w 11519"/>
              <a:gd name="T25" fmla="*/ 2147483647 h 9133"/>
              <a:gd name="T26" fmla="*/ 2147483647 w 11519"/>
              <a:gd name="T27" fmla="*/ 2147483647 h 9133"/>
              <a:gd name="T28" fmla="*/ 2147483647 w 11519"/>
              <a:gd name="T29" fmla="*/ 2147483647 h 9133"/>
              <a:gd name="T30" fmla="*/ 2147483647 w 11519"/>
              <a:gd name="T31" fmla="*/ 2147483647 h 9133"/>
              <a:gd name="T32" fmla="*/ 2147483647 w 11519"/>
              <a:gd name="T33" fmla="*/ 2147483647 h 9133"/>
              <a:gd name="T34" fmla="*/ 2147483647 w 11519"/>
              <a:gd name="T35" fmla="*/ 2147483647 h 9133"/>
              <a:gd name="T36" fmla="*/ 2147483647 w 11519"/>
              <a:gd name="T37" fmla="*/ 2147483647 h 9133"/>
              <a:gd name="T38" fmla="*/ 2147483647 w 11519"/>
              <a:gd name="T39" fmla="*/ 2147483647 h 9133"/>
              <a:gd name="T40" fmla="*/ 2147483647 w 11519"/>
              <a:gd name="T41" fmla="*/ 2147483647 h 9133"/>
              <a:gd name="T42" fmla="*/ 2147483647 w 11519"/>
              <a:gd name="T43" fmla="*/ 2147483647 h 9133"/>
              <a:gd name="T44" fmla="*/ 2147483647 w 11519"/>
              <a:gd name="T45" fmla="*/ 2147483647 h 9133"/>
              <a:gd name="T46" fmla="*/ 2147483647 w 11519"/>
              <a:gd name="T47" fmla="*/ 2147483647 h 9133"/>
              <a:gd name="T48" fmla="*/ 2147483647 w 11519"/>
              <a:gd name="T49" fmla="*/ 2147483647 h 9133"/>
              <a:gd name="T50" fmla="*/ 2147483647 w 11519"/>
              <a:gd name="T51" fmla="*/ 2147483647 h 9133"/>
              <a:gd name="T52" fmla="*/ 2147483647 w 11519"/>
              <a:gd name="T53" fmla="*/ 2147483647 h 9133"/>
              <a:gd name="T54" fmla="*/ 2147483647 w 11519"/>
              <a:gd name="T55" fmla="*/ 2147483647 h 9133"/>
              <a:gd name="T56" fmla="*/ 2147483647 w 11519"/>
              <a:gd name="T57" fmla="*/ 2147483647 h 9133"/>
              <a:gd name="T58" fmla="*/ 2147483647 w 11519"/>
              <a:gd name="T59" fmla="*/ 2147483647 h 9133"/>
              <a:gd name="T60" fmla="*/ 2147483647 w 11519"/>
              <a:gd name="T61" fmla="*/ 2147483647 h 9133"/>
              <a:gd name="T62" fmla="*/ 2147483647 w 11519"/>
              <a:gd name="T63" fmla="*/ 2147483647 h 9133"/>
              <a:gd name="T64" fmla="*/ 2147483647 w 11519"/>
              <a:gd name="T65" fmla="*/ 2147483647 h 9133"/>
              <a:gd name="T66" fmla="*/ 2147483647 w 11519"/>
              <a:gd name="T67" fmla="*/ 2147483647 h 9133"/>
              <a:gd name="T68" fmla="*/ 2147483647 w 11519"/>
              <a:gd name="T69" fmla="*/ 2147483647 h 9133"/>
              <a:gd name="T70" fmla="*/ 2147483647 w 11519"/>
              <a:gd name="T71" fmla="*/ 2147483647 h 9133"/>
              <a:gd name="T72" fmla="*/ 2147483647 w 11519"/>
              <a:gd name="T73" fmla="*/ 2147483647 h 9133"/>
              <a:gd name="T74" fmla="*/ 2147483647 w 11519"/>
              <a:gd name="T75" fmla="*/ 2147483647 h 9133"/>
              <a:gd name="T76" fmla="*/ 2147483647 w 11519"/>
              <a:gd name="T77" fmla="*/ 2147483647 h 9133"/>
              <a:gd name="T78" fmla="*/ 2147483647 w 11519"/>
              <a:gd name="T79" fmla="*/ 2147483647 h 9133"/>
              <a:gd name="T80" fmla="*/ 2147483647 w 11519"/>
              <a:gd name="T81" fmla="*/ 2147483647 h 9133"/>
              <a:gd name="T82" fmla="*/ 2147483647 w 11519"/>
              <a:gd name="T83" fmla="*/ 2147483647 h 9133"/>
              <a:gd name="T84" fmla="*/ 2147483647 w 11519"/>
              <a:gd name="T85" fmla="*/ 2147483647 h 9133"/>
              <a:gd name="T86" fmla="*/ 2147483647 w 11519"/>
              <a:gd name="T87" fmla="*/ 2147483647 h 9133"/>
              <a:gd name="T88" fmla="*/ 2147483647 w 11519"/>
              <a:gd name="T89" fmla="*/ 2147483647 h 9133"/>
              <a:gd name="T90" fmla="*/ 2147483647 w 11519"/>
              <a:gd name="T91" fmla="*/ 2147483647 h 9133"/>
              <a:gd name="T92" fmla="*/ 2147483647 w 11519"/>
              <a:gd name="T93" fmla="*/ 2147483647 h 9133"/>
              <a:gd name="T94" fmla="*/ 2147483647 w 11519"/>
              <a:gd name="T95" fmla="*/ 2147483647 h 9133"/>
              <a:gd name="T96" fmla="*/ 2147483647 w 11519"/>
              <a:gd name="T97" fmla="*/ 2147483647 h 9133"/>
              <a:gd name="T98" fmla="*/ 2147483647 w 11519"/>
              <a:gd name="T99" fmla="*/ 2147483647 h 9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19"/>
              <a:gd name="T151" fmla="*/ 0 h 9133"/>
              <a:gd name="T152" fmla="*/ 11519 w 11519"/>
              <a:gd name="T153" fmla="*/ 9133 h 9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19" h="9133">
                <a:moveTo>
                  <a:pt x="0" y="9133"/>
                </a:moveTo>
                <a:lnTo>
                  <a:pt x="116" y="9133"/>
                </a:lnTo>
                <a:lnTo>
                  <a:pt x="232" y="9133"/>
                </a:lnTo>
                <a:lnTo>
                  <a:pt x="349" y="9133"/>
                </a:lnTo>
                <a:lnTo>
                  <a:pt x="465" y="9132"/>
                </a:lnTo>
                <a:lnTo>
                  <a:pt x="581" y="9132"/>
                </a:lnTo>
                <a:lnTo>
                  <a:pt x="698" y="9132"/>
                </a:lnTo>
                <a:lnTo>
                  <a:pt x="814" y="9131"/>
                </a:lnTo>
                <a:lnTo>
                  <a:pt x="930" y="9130"/>
                </a:lnTo>
                <a:lnTo>
                  <a:pt x="1047" y="9129"/>
                </a:lnTo>
                <a:lnTo>
                  <a:pt x="1163" y="9127"/>
                </a:lnTo>
                <a:lnTo>
                  <a:pt x="1280" y="9124"/>
                </a:lnTo>
                <a:lnTo>
                  <a:pt x="1396" y="9120"/>
                </a:lnTo>
                <a:lnTo>
                  <a:pt x="1512" y="9115"/>
                </a:lnTo>
                <a:lnTo>
                  <a:pt x="1629" y="9108"/>
                </a:lnTo>
                <a:lnTo>
                  <a:pt x="1745" y="9099"/>
                </a:lnTo>
                <a:lnTo>
                  <a:pt x="1861" y="9086"/>
                </a:lnTo>
                <a:lnTo>
                  <a:pt x="1978" y="9069"/>
                </a:lnTo>
                <a:lnTo>
                  <a:pt x="2094" y="9047"/>
                </a:lnTo>
                <a:lnTo>
                  <a:pt x="2211" y="9017"/>
                </a:lnTo>
                <a:lnTo>
                  <a:pt x="2327" y="8980"/>
                </a:lnTo>
                <a:lnTo>
                  <a:pt x="2443" y="8933"/>
                </a:lnTo>
                <a:lnTo>
                  <a:pt x="2560" y="8873"/>
                </a:lnTo>
                <a:lnTo>
                  <a:pt x="2676" y="8798"/>
                </a:lnTo>
                <a:lnTo>
                  <a:pt x="2792" y="8706"/>
                </a:lnTo>
                <a:lnTo>
                  <a:pt x="2909" y="8593"/>
                </a:lnTo>
                <a:lnTo>
                  <a:pt x="3025" y="8457"/>
                </a:lnTo>
                <a:lnTo>
                  <a:pt x="3141" y="8294"/>
                </a:lnTo>
                <a:lnTo>
                  <a:pt x="3258" y="8103"/>
                </a:lnTo>
                <a:lnTo>
                  <a:pt x="3374" y="7879"/>
                </a:lnTo>
                <a:lnTo>
                  <a:pt x="3490" y="7620"/>
                </a:lnTo>
                <a:lnTo>
                  <a:pt x="3607" y="7325"/>
                </a:lnTo>
                <a:lnTo>
                  <a:pt x="3723" y="6992"/>
                </a:lnTo>
                <a:lnTo>
                  <a:pt x="3840" y="6622"/>
                </a:lnTo>
                <a:lnTo>
                  <a:pt x="3956" y="6215"/>
                </a:lnTo>
                <a:lnTo>
                  <a:pt x="4072" y="5773"/>
                </a:lnTo>
                <a:lnTo>
                  <a:pt x="4189" y="5300"/>
                </a:lnTo>
                <a:lnTo>
                  <a:pt x="4305" y="4801"/>
                </a:lnTo>
                <a:lnTo>
                  <a:pt x="4421" y="4282"/>
                </a:lnTo>
                <a:lnTo>
                  <a:pt x="4538" y="3751"/>
                </a:lnTo>
                <a:lnTo>
                  <a:pt x="4654" y="3218"/>
                </a:lnTo>
                <a:lnTo>
                  <a:pt x="4770" y="2691"/>
                </a:lnTo>
                <a:lnTo>
                  <a:pt x="4887" y="2183"/>
                </a:lnTo>
                <a:lnTo>
                  <a:pt x="5003" y="1704"/>
                </a:lnTo>
                <a:lnTo>
                  <a:pt x="5120" y="1265"/>
                </a:lnTo>
                <a:lnTo>
                  <a:pt x="5236" y="878"/>
                </a:lnTo>
                <a:lnTo>
                  <a:pt x="5352" y="551"/>
                </a:lnTo>
                <a:lnTo>
                  <a:pt x="5469" y="294"/>
                </a:lnTo>
                <a:lnTo>
                  <a:pt x="5585" y="114"/>
                </a:lnTo>
                <a:lnTo>
                  <a:pt x="5701" y="15"/>
                </a:lnTo>
                <a:lnTo>
                  <a:pt x="5818" y="0"/>
                </a:lnTo>
                <a:lnTo>
                  <a:pt x="5934" y="70"/>
                </a:lnTo>
                <a:lnTo>
                  <a:pt x="6050" y="223"/>
                </a:lnTo>
                <a:lnTo>
                  <a:pt x="6167" y="454"/>
                </a:lnTo>
                <a:lnTo>
                  <a:pt x="6283" y="757"/>
                </a:lnTo>
                <a:lnTo>
                  <a:pt x="6400" y="1124"/>
                </a:lnTo>
                <a:lnTo>
                  <a:pt x="6516" y="1546"/>
                </a:lnTo>
                <a:lnTo>
                  <a:pt x="6632" y="2012"/>
                </a:lnTo>
                <a:lnTo>
                  <a:pt x="6749" y="2512"/>
                </a:lnTo>
                <a:lnTo>
                  <a:pt x="6865" y="3033"/>
                </a:lnTo>
                <a:lnTo>
                  <a:pt x="6981" y="3565"/>
                </a:lnTo>
                <a:lnTo>
                  <a:pt x="7098" y="4098"/>
                </a:lnTo>
                <a:lnTo>
                  <a:pt x="7214" y="4622"/>
                </a:lnTo>
                <a:lnTo>
                  <a:pt x="7330" y="5129"/>
                </a:lnTo>
                <a:lnTo>
                  <a:pt x="7447" y="5612"/>
                </a:lnTo>
                <a:lnTo>
                  <a:pt x="7563" y="6065"/>
                </a:lnTo>
                <a:lnTo>
                  <a:pt x="7680" y="6485"/>
                </a:lnTo>
                <a:lnTo>
                  <a:pt x="7796" y="6868"/>
                </a:lnTo>
                <a:lnTo>
                  <a:pt x="7912" y="7214"/>
                </a:lnTo>
                <a:lnTo>
                  <a:pt x="8029" y="7522"/>
                </a:lnTo>
                <a:lnTo>
                  <a:pt x="8145" y="7793"/>
                </a:lnTo>
                <a:lnTo>
                  <a:pt x="8261" y="8028"/>
                </a:lnTo>
                <a:lnTo>
                  <a:pt x="8378" y="8231"/>
                </a:lnTo>
                <a:lnTo>
                  <a:pt x="8494" y="8404"/>
                </a:lnTo>
                <a:lnTo>
                  <a:pt x="8611" y="8548"/>
                </a:lnTo>
                <a:lnTo>
                  <a:pt x="8727" y="8669"/>
                </a:lnTo>
                <a:lnTo>
                  <a:pt x="8843" y="8768"/>
                </a:lnTo>
                <a:lnTo>
                  <a:pt x="8959" y="8848"/>
                </a:lnTo>
                <a:lnTo>
                  <a:pt x="9076" y="8913"/>
                </a:lnTo>
                <a:lnTo>
                  <a:pt x="9192" y="8965"/>
                </a:lnTo>
                <a:lnTo>
                  <a:pt x="9309" y="9006"/>
                </a:lnTo>
                <a:lnTo>
                  <a:pt x="9425" y="9037"/>
                </a:lnTo>
                <a:lnTo>
                  <a:pt x="9541" y="9062"/>
                </a:lnTo>
                <a:lnTo>
                  <a:pt x="9658" y="9081"/>
                </a:lnTo>
                <a:lnTo>
                  <a:pt x="9774" y="9095"/>
                </a:lnTo>
                <a:lnTo>
                  <a:pt x="9890" y="9105"/>
                </a:lnTo>
                <a:lnTo>
                  <a:pt x="10007" y="9113"/>
                </a:lnTo>
                <a:lnTo>
                  <a:pt x="10123" y="9119"/>
                </a:lnTo>
                <a:lnTo>
                  <a:pt x="10240" y="9123"/>
                </a:lnTo>
                <a:lnTo>
                  <a:pt x="10356" y="9126"/>
                </a:lnTo>
                <a:lnTo>
                  <a:pt x="10472" y="9128"/>
                </a:lnTo>
                <a:lnTo>
                  <a:pt x="10589" y="9130"/>
                </a:lnTo>
                <a:lnTo>
                  <a:pt x="10705" y="9131"/>
                </a:lnTo>
                <a:lnTo>
                  <a:pt x="10821" y="9132"/>
                </a:lnTo>
                <a:lnTo>
                  <a:pt x="10938" y="9132"/>
                </a:lnTo>
                <a:lnTo>
                  <a:pt x="11054" y="9132"/>
                </a:lnTo>
                <a:lnTo>
                  <a:pt x="11171" y="9133"/>
                </a:lnTo>
                <a:lnTo>
                  <a:pt x="11287" y="9133"/>
                </a:lnTo>
                <a:lnTo>
                  <a:pt x="11403" y="9133"/>
                </a:lnTo>
                <a:lnTo>
                  <a:pt x="11519" y="9133"/>
                </a:lnTo>
              </a:path>
            </a:pathLst>
          </a:custGeom>
          <a:noFill/>
          <a:ln w="15875">
            <a:solidFill>
              <a:srgbClr val="FF0000"/>
            </a:solidFill>
            <a:round/>
            <a:headEnd/>
            <a:tailEnd/>
          </a:ln>
        </p:spPr>
        <p:txBody>
          <a:bodyPr/>
          <a:lstStyle/>
          <a:p>
            <a:endParaRPr lang="en-GB"/>
          </a:p>
        </p:txBody>
      </p:sp>
      <p:graphicFrame>
        <p:nvGraphicFramePr>
          <p:cNvPr id="17410" name="Object 2"/>
          <p:cNvGraphicFramePr>
            <a:graphicFrameLocks noChangeAspect="1"/>
          </p:cNvGraphicFramePr>
          <p:nvPr>
            <p:extLst>
              <p:ext uri="{D42A27DB-BD31-4B8C-83A1-F6EECF244321}">
                <p14:modId xmlns:p14="http://schemas.microsoft.com/office/powerpoint/2010/main" val="1297018761"/>
              </p:ext>
            </p:extLst>
          </p:nvPr>
        </p:nvGraphicFramePr>
        <p:xfrm>
          <a:off x="6172200" y="1219200"/>
          <a:ext cx="2203450" cy="3656013"/>
        </p:xfrm>
        <a:graphic>
          <a:graphicData uri="http://schemas.openxmlformats.org/presentationml/2006/ole">
            <mc:AlternateContent xmlns:mc="http://schemas.openxmlformats.org/markup-compatibility/2006">
              <mc:Choice xmlns:v="urn:schemas-microsoft-com:vml" Requires="v">
                <p:oleObj spid="_x0000_s158738" name="Equation" r:id="rId4" imgW="825480" imgH="1371600" progId="Equation.3">
                  <p:embed/>
                </p:oleObj>
              </mc:Choice>
              <mc:Fallback>
                <p:oleObj name="Equation" r:id="rId4" imgW="825480" imgH="1371600" progId="Equation.3">
                  <p:embed/>
                  <p:pic>
                    <p:nvPicPr>
                      <p:cNvPr id="0" name=""/>
                      <p:cNvPicPr>
                        <a:picLocks noChangeAspect="1" noChangeArrowheads="1"/>
                      </p:cNvPicPr>
                      <p:nvPr/>
                    </p:nvPicPr>
                    <p:blipFill>
                      <a:blip r:embed="rId5"/>
                      <a:srcRect/>
                      <a:stretch>
                        <a:fillRect/>
                      </a:stretch>
                    </p:blipFill>
                    <p:spPr bwMode="auto">
                      <a:xfrm>
                        <a:off x="6172200" y="1219200"/>
                        <a:ext cx="2203450" cy="365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2" name="Straight Arrow Connector 81"/>
          <p:cNvCxnSpPr>
            <a:endCxn id="17488" idx="28"/>
          </p:cNvCxnSpPr>
          <p:nvPr/>
        </p:nvCxnSpPr>
        <p:spPr>
          <a:xfrm flipH="1">
            <a:off x="4935538" y="1676400"/>
            <a:ext cx="1160462" cy="99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90" name="TextBox 82"/>
          <p:cNvSpPr txBox="1">
            <a:spLocks noChangeArrowheads="1"/>
          </p:cNvSpPr>
          <p:nvPr/>
        </p:nvSpPr>
        <p:spPr bwMode="auto">
          <a:xfrm>
            <a:off x="6019800" y="2743200"/>
            <a:ext cx="2452688" cy="830263"/>
          </a:xfrm>
          <a:prstGeom prst="rect">
            <a:avLst/>
          </a:prstGeom>
          <a:noFill/>
          <a:ln w="9525">
            <a:noFill/>
            <a:miter lim="800000"/>
            <a:headEnd/>
            <a:tailEnd/>
          </a:ln>
        </p:spPr>
        <p:txBody>
          <a:bodyPr wrap="none">
            <a:spAutoFit/>
          </a:bodyPr>
          <a:lstStyle/>
          <a:p>
            <a:r>
              <a:rPr lang="en-US" sz="2400" dirty="0">
                <a:latin typeface="Arial" charset="0"/>
              </a:rPr>
              <a:t>“Unlikely” values</a:t>
            </a:r>
          </a:p>
          <a:p>
            <a:r>
              <a:rPr lang="en-US" sz="2400" dirty="0">
                <a:latin typeface="Arial" charset="0"/>
              </a:rPr>
              <a:t>for </a:t>
            </a:r>
            <a:r>
              <a:rPr lang="el-GR" sz="2400" dirty="0">
                <a:latin typeface="Arial" charset="0"/>
              </a:rPr>
              <a:t>θ</a:t>
            </a:r>
            <a:endParaRPr lang="en-GB" sz="2400" dirty="0">
              <a:latin typeface="Arial" charset="0"/>
            </a:endParaRPr>
          </a:p>
        </p:txBody>
      </p:sp>
    </p:spTree>
    <p:extLst>
      <p:ext uri="{BB962C8B-B14F-4D97-AF65-F5344CB8AC3E}">
        <p14:creationId xmlns:p14="http://schemas.microsoft.com/office/powerpoint/2010/main" val="902746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8436" name="Text Box 92"/>
          <p:cNvSpPr txBox="1">
            <a:spLocks noChangeArrowheads="1"/>
          </p:cNvSpPr>
          <p:nvPr/>
        </p:nvSpPr>
        <p:spPr bwMode="auto">
          <a:xfrm>
            <a:off x="990600" y="3048000"/>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smtClean="0">
                <a:latin typeface="Arial" charset="0"/>
              </a:rPr>
              <a:t>P(z|</a:t>
            </a:r>
            <a:r>
              <a:rPr lang="el-GR" sz="2000" dirty="0">
                <a:latin typeface="Arial" charset="0"/>
              </a:rPr>
              <a:t>θ</a:t>
            </a:r>
            <a:r>
              <a:rPr lang="en-US" sz="2000" dirty="0">
                <a:latin typeface="Arial" charset="0"/>
              </a:rPr>
              <a:t>)</a:t>
            </a:r>
          </a:p>
        </p:txBody>
      </p:sp>
      <p:sp>
        <p:nvSpPr>
          <p:cNvPr id="18437" name="Rectangle 42"/>
          <p:cNvSpPr>
            <a:spLocks noChangeArrowheads="1"/>
          </p:cNvSpPr>
          <p:nvPr/>
        </p:nvSpPr>
        <p:spPr bwMode="auto">
          <a:xfrm rot="5400000">
            <a:off x="3640137" y="2363788"/>
            <a:ext cx="365125" cy="0"/>
          </a:xfrm>
          <a:prstGeom prst="rect">
            <a:avLst/>
          </a:prstGeom>
          <a:noFill/>
          <a:ln w="9525">
            <a:noFill/>
            <a:miter lim="800000"/>
            <a:headEnd/>
            <a:tailEnd/>
          </a:ln>
        </p:spPr>
        <p:txBody>
          <a:bodyPr rot="10800000" vert="eaVert" wrap="none" lIns="0" tIns="0" rIns="0" bIns="0">
            <a:spAutoFit/>
          </a:bodyPr>
          <a:lstStyle/>
          <a:p>
            <a:endParaRPr lang="en-US" sz="2400">
              <a:latin typeface="Times New Roman" pitchFamily="18" charset="0"/>
            </a:endParaRPr>
          </a:p>
        </p:txBody>
      </p:sp>
      <p:sp>
        <p:nvSpPr>
          <p:cNvPr id="37891" name="Rectangle 82"/>
          <p:cNvSpPr>
            <a:spLocks noChangeArrowheads="1"/>
          </p:cNvSpPr>
          <p:nvPr/>
        </p:nvSpPr>
        <p:spPr bwMode="auto">
          <a:xfrm>
            <a:off x="0" y="152400"/>
            <a:ext cx="8382000" cy="838200"/>
          </a:xfrm>
          <a:prstGeom prst="rect">
            <a:avLst/>
          </a:prstGeom>
          <a:noFill/>
          <a:ln w="9525">
            <a:noFill/>
            <a:miter lim="800000"/>
            <a:headEnd/>
            <a:tailEnd/>
          </a:ln>
        </p:spPr>
        <p:txBody>
          <a:bodyPr anchor="ctr"/>
          <a:lstStyle/>
          <a:p>
            <a:pPr algn="ctr">
              <a:defRPr/>
            </a:pPr>
            <a:r>
              <a:rPr lang="en-US" dirty="0">
                <a:solidFill>
                  <a:schemeClr val="accent2"/>
                </a:solidFill>
                <a:latin typeface="+mj-lt"/>
                <a:cs typeface="+mn-cs"/>
              </a:rPr>
              <a:t>Some intuition for likelihood and </a:t>
            </a:r>
            <a:r>
              <a:rPr lang="en-US" dirty="0" err="1">
                <a:solidFill>
                  <a:schemeClr val="accent2"/>
                </a:solidFill>
                <a:latin typeface="+mj-lt"/>
                <a:cs typeface="+mn-cs"/>
              </a:rPr>
              <a:t>stochasticity</a:t>
            </a:r>
            <a:endParaRPr lang="en-US" dirty="0">
              <a:solidFill>
                <a:schemeClr val="accent2"/>
              </a:solidFill>
              <a:latin typeface="+mj-lt"/>
              <a:cs typeface="+mn-cs"/>
            </a:endParaRPr>
          </a:p>
        </p:txBody>
      </p:sp>
      <p:sp>
        <p:nvSpPr>
          <p:cNvPr id="18439" name="Text Box 92"/>
          <p:cNvSpPr txBox="1">
            <a:spLocks noChangeArrowheads="1"/>
          </p:cNvSpPr>
          <p:nvPr/>
        </p:nvSpPr>
        <p:spPr bwMode="auto">
          <a:xfrm>
            <a:off x="2895600" y="4905375"/>
            <a:ext cx="2514600" cy="400050"/>
          </a:xfrm>
          <a:prstGeom prst="rect">
            <a:avLst/>
          </a:prstGeom>
          <a:solidFill>
            <a:schemeClr val="bg1"/>
          </a:solidFill>
          <a:ln w="9525">
            <a:noFill/>
            <a:miter lim="800000"/>
            <a:headEnd/>
            <a:tailEnd/>
          </a:ln>
        </p:spPr>
        <p:txBody>
          <a:bodyPr>
            <a:spAutoFit/>
          </a:bodyPr>
          <a:lstStyle/>
          <a:p>
            <a:pPr>
              <a:spcBef>
                <a:spcPct val="50000"/>
              </a:spcBef>
            </a:pPr>
            <a:r>
              <a:rPr lang="en-US" sz="2000" dirty="0">
                <a:latin typeface="Arial" charset="0"/>
              </a:rPr>
              <a:t>Observations of </a:t>
            </a:r>
            <a:r>
              <a:rPr lang="en-US" sz="2000" dirty="0" smtClean="0">
                <a:latin typeface="Arial" charset="0"/>
              </a:rPr>
              <a:t>z</a:t>
            </a:r>
            <a:endParaRPr lang="en-US" sz="2000" dirty="0">
              <a:latin typeface="Arial" charset="0"/>
            </a:endParaRPr>
          </a:p>
        </p:txBody>
      </p:sp>
      <p:sp>
        <p:nvSpPr>
          <p:cNvPr id="18440" name="Line 4"/>
          <p:cNvSpPr>
            <a:spLocks noChangeShapeType="1"/>
          </p:cNvSpPr>
          <p:nvPr/>
        </p:nvSpPr>
        <p:spPr bwMode="auto">
          <a:xfrm>
            <a:off x="2462213" y="4541838"/>
            <a:ext cx="3168650" cy="3175"/>
          </a:xfrm>
          <a:prstGeom prst="line">
            <a:avLst/>
          </a:prstGeom>
          <a:noFill/>
          <a:ln w="7938">
            <a:solidFill>
              <a:srgbClr val="000000"/>
            </a:solidFill>
            <a:round/>
            <a:headEnd/>
            <a:tailEnd/>
          </a:ln>
        </p:spPr>
        <p:txBody>
          <a:bodyPr/>
          <a:lstStyle/>
          <a:p>
            <a:endParaRPr lang="en-GB"/>
          </a:p>
        </p:txBody>
      </p:sp>
      <p:sp>
        <p:nvSpPr>
          <p:cNvPr id="18441" name="Line 5"/>
          <p:cNvSpPr>
            <a:spLocks noChangeShapeType="1"/>
          </p:cNvSpPr>
          <p:nvPr/>
        </p:nvSpPr>
        <p:spPr bwMode="auto">
          <a:xfrm>
            <a:off x="2462213" y="4454525"/>
            <a:ext cx="1587" cy="87313"/>
          </a:xfrm>
          <a:prstGeom prst="line">
            <a:avLst/>
          </a:prstGeom>
          <a:noFill/>
          <a:ln w="7938">
            <a:solidFill>
              <a:srgbClr val="000000"/>
            </a:solidFill>
            <a:round/>
            <a:headEnd/>
            <a:tailEnd/>
          </a:ln>
        </p:spPr>
        <p:txBody>
          <a:bodyPr/>
          <a:lstStyle/>
          <a:p>
            <a:endParaRPr lang="en-GB"/>
          </a:p>
        </p:txBody>
      </p:sp>
      <p:sp>
        <p:nvSpPr>
          <p:cNvPr id="18442" name="Rectangle 6"/>
          <p:cNvSpPr>
            <a:spLocks noChangeArrowheads="1"/>
          </p:cNvSpPr>
          <p:nvPr/>
        </p:nvSpPr>
        <p:spPr bwMode="auto">
          <a:xfrm>
            <a:off x="2325688" y="4592638"/>
            <a:ext cx="2190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18443" name="Line 7"/>
          <p:cNvSpPr>
            <a:spLocks noChangeShapeType="1"/>
          </p:cNvSpPr>
          <p:nvPr/>
        </p:nvSpPr>
        <p:spPr bwMode="auto">
          <a:xfrm>
            <a:off x="3254375" y="4454525"/>
            <a:ext cx="3175" cy="87313"/>
          </a:xfrm>
          <a:prstGeom prst="line">
            <a:avLst/>
          </a:prstGeom>
          <a:noFill/>
          <a:ln w="7938">
            <a:solidFill>
              <a:srgbClr val="000000"/>
            </a:solidFill>
            <a:round/>
            <a:headEnd/>
            <a:tailEnd/>
          </a:ln>
        </p:spPr>
        <p:txBody>
          <a:bodyPr/>
          <a:lstStyle/>
          <a:p>
            <a:endParaRPr lang="en-GB"/>
          </a:p>
        </p:txBody>
      </p:sp>
      <p:sp>
        <p:nvSpPr>
          <p:cNvPr id="18444" name="Rectangle 8"/>
          <p:cNvSpPr>
            <a:spLocks noChangeArrowheads="1"/>
          </p:cNvSpPr>
          <p:nvPr/>
        </p:nvSpPr>
        <p:spPr bwMode="auto">
          <a:xfrm>
            <a:off x="3170238" y="4592638"/>
            <a:ext cx="1349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18445" name="Line 9"/>
          <p:cNvSpPr>
            <a:spLocks noChangeShapeType="1"/>
          </p:cNvSpPr>
          <p:nvPr/>
        </p:nvSpPr>
        <p:spPr bwMode="auto">
          <a:xfrm>
            <a:off x="4048125" y="4454525"/>
            <a:ext cx="1588" cy="87313"/>
          </a:xfrm>
          <a:prstGeom prst="line">
            <a:avLst/>
          </a:prstGeom>
          <a:noFill/>
          <a:ln w="7938">
            <a:solidFill>
              <a:srgbClr val="000000"/>
            </a:solidFill>
            <a:round/>
            <a:headEnd/>
            <a:tailEnd/>
          </a:ln>
        </p:spPr>
        <p:txBody>
          <a:bodyPr/>
          <a:lstStyle/>
          <a:p>
            <a:endParaRPr lang="en-GB"/>
          </a:p>
        </p:txBody>
      </p:sp>
      <p:sp>
        <p:nvSpPr>
          <p:cNvPr id="18446" name="Rectangle 10"/>
          <p:cNvSpPr>
            <a:spLocks noChangeArrowheads="1"/>
          </p:cNvSpPr>
          <p:nvPr/>
        </p:nvSpPr>
        <p:spPr bwMode="auto">
          <a:xfrm>
            <a:off x="3992563" y="4592638"/>
            <a:ext cx="841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18447" name="Line 11"/>
          <p:cNvSpPr>
            <a:spLocks noChangeShapeType="1"/>
          </p:cNvSpPr>
          <p:nvPr/>
        </p:nvSpPr>
        <p:spPr bwMode="auto">
          <a:xfrm>
            <a:off x="4838700" y="4454525"/>
            <a:ext cx="3175" cy="87313"/>
          </a:xfrm>
          <a:prstGeom prst="line">
            <a:avLst/>
          </a:prstGeom>
          <a:noFill/>
          <a:ln w="7938">
            <a:solidFill>
              <a:srgbClr val="000000"/>
            </a:solidFill>
            <a:round/>
            <a:headEnd/>
            <a:tailEnd/>
          </a:ln>
        </p:spPr>
        <p:txBody>
          <a:bodyPr/>
          <a:lstStyle/>
          <a:p>
            <a:endParaRPr lang="en-GB"/>
          </a:p>
        </p:txBody>
      </p:sp>
      <p:sp>
        <p:nvSpPr>
          <p:cNvPr id="18448" name="Rectangle 12"/>
          <p:cNvSpPr>
            <a:spLocks noChangeArrowheads="1"/>
          </p:cNvSpPr>
          <p:nvPr/>
        </p:nvSpPr>
        <p:spPr bwMode="auto">
          <a:xfrm>
            <a:off x="4786313" y="4592638"/>
            <a:ext cx="825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5</a:t>
            </a:r>
            <a:endParaRPr lang="en-US" sz="1200">
              <a:latin typeface="Times New Roman" pitchFamily="18" charset="0"/>
            </a:endParaRPr>
          </a:p>
        </p:txBody>
      </p:sp>
      <p:sp>
        <p:nvSpPr>
          <p:cNvPr id="18449" name="Line 13"/>
          <p:cNvSpPr>
            <a:spLocks noChangeShapeType="1"/>
          </p:cNvSpPr>
          <p:nvPr/>
        </p:nvSpPr>
        <p:spPr bwMode="auto">
          <a:xfrm>
            <a:off x="5630863" y="4454525"/>
            <a:ext cx="4762" cy="87313"/>
          </a:xfrm>
          <a:prstGeom prst="line">
            <a:avLst/>
          </a:prstGeom>
          <a:noFill/>
          <a:ln w="7938">
            <a:solidFill>
              <a:srgbClr val="000000"/>
            </a:solidFill>
            <a:round/>
            <a:headEnd/>
            <a:tailEnd/>
          </a:ln>
        </p:spPr>
        <p:txBody>
          <a:bodyPr/>
          <a:lstStyle/>
          <a:p>
            <a:endParaRPr lang="en-GB"/>
          </a:p>
        </p:txBody>
      </p:sp>
      <p:sp>
        <p:nvSpPr>
          <p:cNvPr id="18450" name="Rectangle 14"/>
          <p:cNvSpPr>
            <a:spLocks noChangeArrowheads="1"/>
          </p:cNvSpPr>
          <p:nvPr/>
        </p:nvSpPr>
        <p:spPr bwMode="auto">
          <a:xfrm>
            <a:off x="5527675" y="4592638"/>
            <a:ext cx="168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a:t>
            </a:r>
            <a:endParaRPr lang="en-US" sz="1200">
              <a:latin typeface="Times New Roman" pitchFamily="18" charset="0"/>
            </a:endParaRPr>
          </a:p>
        </p:txBody>
      </p:sp>
      <p:sp>
        <p:nvSpPr>
          <p:cNvPr id="18451" name="Line 16"/>
          <p:cNvSpPr>
            <a:spLocks noChangeShapeType="1"/>
          </p:cNvSpPr>
          <p:nvPr/>
        </p:nvSpPr>
        <p:spPr bwMode="auto">
          <a:xfrm flipV="1">
            <a:off x="2462213" y="1619250"/>
            <a:ext cx="1587" cy="2922588"/>
          </a:xfrm>
          <a:prstGeom prst="line">
            <a:avLst/>
          </a:prstGeom>
          <a:noFill/>
          <a:ln w="7938">
            <a:solidFill>
              <a:srgbClr val="000000"/>
            </a:solidFill>
            <a:round/>
            <a:headEnd/>
            <a:tailEnd/>
          </a:ln>
        </p:spPr>
        <p:txBody>
          <a:bodyPr/>
          <a:lstStyle/>
          <a:p>
            <a:endParaRPr lang="en-GB"/>
          </a:p>
        </p:txBody>
      </p:sp>
      <p:sp>
        <p:nvSpPr>
          <p:cNvPr id="18452" name="Line 17"/>
          <p:cNvSpPr>
            <a:spLocks noChangeShapeType="1"/>
          </p:cNvSpPr>
          <p:nvPr/>
        </p:nvSpPr>
        <p:spPr bwMode="auto">
          <a:xfrm flipH="1">
            <a:off x="2462213" y="4541838"/>
            <a:ext cx="95250" cy="3175"/>
          </a:xfrm>
          <a:prstGeom prst="line">
            <a:avLst/>
          </a:prstGeom>
          <a:noFill/>
          <a:ln w="7938">
            <a:solidFill>
              <a:srgbClr val="000000"/>
            </a:solidFill>
            <a:round/>
            <a:headEnd/>
            <a:tailEnd/>
          </a:ln>
        </p:spPr>
        <p:txBody>
          <a:bodyPr/>
          <a:lstStyle/>
          <a:p>
            <a:endParaRPr lang="en-GB"/>
          </a:p>
        </p:txBody>
      </p:sp>
      <p:sp>
        <p:nvSpPr>
          <p:cNvPr id="18453" name="Rectangle 18"/>
          <p:cNvSpPr>
            <a:spLocks noChangeArrowheads="1"/>
          </p:cNvSpPr>
          <p:nvPr/>
        </p:nvSpPr>
        <p:spPr bwMode="auto">
          <a:xfrm>
            <a:off x="2314575" y="4443413"/>
            <a:ext cx="84138"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sz="1200">
              <a:latin typeface="Times New Roman" pitchFamily="18" charset="0"/>
            </a:endParaRPr>
          </a:p>
        </p:txBody>
      </p:sp>
      <p:sp>
        <p:nvSpPr>
          <p:cNvPr id="18454" name="Line 19"/>
          <p:cNvSpPr>
            <a:spLocks noChangeShapeType="1"/>
          </p:cNvSpPr>
          <p:nvPr/>
        </p:nvSpPr>
        <p:spPr bwMode="auto">
          <a:xfrm flipH="1">
            <a:off x="2462213" y="3568700"/>
            <a:ext cx="95250" cy="1588"/>
          </a:xfrm>
          <a:prstGeom prst="line">
            <a:avLst/>
          </a:prstGeom>
          <a:noFill/>
          <a:ln w="7938">
            <a:solidFill>
              <a:srgbClr val="000000"/>
            </a:solidFill>
            <a:round/>
            <a:headEnd/>
            <a:tailEnd/>
          </a:ln>
        </p:spPr>
        <p:txBody>
          <a:bodyPr/>
          <a:lstStyle/>
          <a:p>
            <a:endParaRPr lang="en-GB"/>
          </a:p>
        </p:txBody>
      </p:sp>
      <p:sp>
        <p:nvSpPr>
          <p:cNvPr id="18455" name="Line 21"/>
          <p:cNvSpPr>
            <a:spLocks noChangeShapeType="1"/>
          </p:cNvSpPr>
          <p:nvPr/>
        </p:nvSpPr>
        <p:spPr bwMode="auto">
          <a:xfrm flipH="1">
            <a:off x="2462213" y="2592388"/>
            <a:ext cx="95250" cy="1587"/>
          </a:xfrm>
          <a:prstGeom prst="line">
            <a:avLst/>
          </a:prstGeom>
          <a:noFill/>
          <a:ln w="7938">
            <a:solidFill>
              <a:srgbClr val="000000"/>
            </a:solidFill>
            <a:round/>
            <a:headEnd/>
            <a:tailEnd/>
          </a:ln>
        </p:spPr>
        <p:txBody>
          <a:bodyPr/>
          <a:lstStyle/>
          <a:p>
            <a:endParaRPr lang="en-GB"/>
          </a:p>
        </p:txBody>
      </p:sp>
      <p:sp>
        <p:nvSpPr>
          <p:cNvPr id="18456" name="Line 23"/>
          <p:cNvSpPr>
            <a:spLocks noChangeShapeType="1"/>
          </p:cNvSpPr>
          <p:nvPr/>
        </p:nvSpPr>
        <p:spPr bwMode="auto">
          <a:xfrm flipH="1">
            <a:off x="2462213" y="1619250"/>
            <a:ext cx="95250" cy="3175"/>
          </a:xfrm>
          <a:prstGeom prst="line">
            <a:avLst/>
          </a:prstGeom>
          <a:noFill/>
          <a:ln w="7938">
            <a:solidFill>
              <a:srgbClr val="000000"/>
            </a:solidFill>
            <a:round/>
            <a:headEnd/>
            <a:tailEnd/>
          </a:ln>
        </p:spPr>
        <p:txBody>
          <a:bodyPr/>
          <a:lstStyle/>
          <a:p>
            <a:endParaRPr lang="en-GB"/>
          </a:p>
        </p:txBody>
      </p:sp>
      <p:sp>
        <p:nvSpPr>
          <p:cNvPr id="18457" name="Line 25"/>
          <p:cNvSpPr>
            <a:spLocks noChangeShapeType="1"/>
          </p:cNvSpPr>
          <p:nvPr/>
        </p:nvSpPr>
        <p:spPr bwMode="auto">
          <a:xfrm flipV="1">
            <a:off x="5562600" y="1619250"/>
            <a:ext cx="4763" cy="2922588"/>
          </a:xfrm>
          <a:prstGeom prst="line">
            <a:avLst/>
          </a:prstGeom>
          <a:noFill/>
          <a:ln w="7938">
            <a:solidFill>
              <a:srgbClr val="000000"/>
            </a:solidFill>
            <a:round/>
            <a:headEnd/>
            <a:tailEnd/>
          </a:ln>
        </p:spPr>
        <p:txBody>
          <a:bodyPr/>
          <a:lstStyle/>
          <a:p>
            <a:endParaRPr lang="en-GB"/>
          </a:p>
        </p:txBody>
      </p:sp>
      <p:sp>
        <p:nvSpPr>
          <p:cNvPr id="18458" name="Line 26"/>
          <p:cNvSpPr>
            <a:spLocks noChangeShapeType="1"/>
          </p:cNvSpPr>
          <p:nvPr/>
        </p:nvSpPr>
        <p:spPr bwMode="auto">
          <a:xfrm>
            <a:off x="5537200" y="4541838"/>
            <a:ext cx="93663" cy="3175"/>
          </a:xfrm>
          <a:prstGeom prst="line">
            <a:avLst/>
          </a:prstGeom>
          <a:noFill/>
          <a:ln w="7938">
            <a:solidFill>
              <a:srgbClr val="000000"/>
            </a:solidFill>
            <a:round/>
            <a:headEnd/>
            <a:tailEnd/>
          </a:ln>
        </p:spPr>
        <p:txBody>
          <a:bodyPr/>
          <a:lstStyle/>
          <a:p>
            <a:endParaRPr lang="en-GB"/>
          </a:p>
        </p:txBody>
      </p:sp>
      <p:sp>
        <p:nvSpPr>
          <p:cNvPr id="18459" name="Rectangle 27"/>
          <p:cNvSpPr>
            <a:spLocks noChangeArrowheads="1"/>
          </p:cNvSpPr>
          <p:nvPr/>
        </p:nvSpPr>
        <p:spPr bwMode="auto">
          <a:xfrm>
            <a:off x="2057400" y="444341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0.00</a:t>
            </a:r>
            <a:endParaRPr lang="en-US" sz="1200">
              <a:latin typeface="Times New Roman" pitchFamily="18" charset="0"/>
            </a:endParaRPr>
          </a:p>
        </p:txBody>
      </p:sp>
      <p:sp>
        <p:nvSpPr>
          <p:cNvPr id="18460" name="Line 28"/>
          <p:cNvSpPr>
            <a:spLocks noChangeShapeType="1"/>
          </p:cNvSpPr>
          <p:nvPr/>
        </p:nvSpPr>
        <p:spPr bwMode="auto">
          <a:xfrm>
            <a:off x="5537200" y="4151313"/>
            <a:ext cx="93663" cy="4762"/>
          </a:xfrm>
          <a:prstGeom prst="line">
            <a:avLst/>
          </a:prstGeom>
          <a:noFill/>
          <a:ln w="7938">
            <a:solidFill>
              <a:srgbClr val="000000"/>
            </a:solidFill>
            <a:round/>
            <a:headEnd/>
            <a:tailEnd/>
          </a:ln>
        </p:spPr>
        <p:txBody>
          <a:bodyPr/>
          <a:lstStyle/>
          <a:p>
            <a:endParaRPr lang="en-GB"/>
          </a:p>
        </p:txBody>
      </p:sp>
      <p:sp>
        <p:nvSpPr>
          <p:cNvPr id="18461" name="Rectangle 29"/>
          <p:cNvSpPr>
            <a:spLocks noChangeArrowheads="1"/>
          </p:cNvSpPr>
          <p:nvPr/>
        </p:nvSpPr>
        <p:spPr bwMode="auto">
          <a:xfrm>
            <a:off x="2057400" y="4054475"/>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0.02</a:t>
            </a:r>
            <a:endParaRPr lang="en-US" sz="1200">
              <a:latin typeface="Times New Roman" pitchFamily="18" charset="0"/>
            </a:endParaRPr>
          </a:p>
        </p:txBody>
      </p:sp>
      <p:sp>
        <p:nvSpPr>
          <p:cNvPr id="18462" name="Line 30"/>
          <p:cNvSpPr>
            <a:spLocks noChangeShapeType="1"/>
          </p:cNvSpPr>
          <p:nvPr/>
        </p:nvSpPr>
        <p:spPr bwMode="auto">
          <a:xfrm>
            <a:off x="5537200" y="3762375"/>
            <a:ext cx="93663" cy="1588"/>
          </a:xfrm>
          <a:prstGeom prst="line">
            <a:avLst/>
          </a:prstGeom>
          <a:noFill/>
          <a:ln w="7938">
            <a:solidFill>
              <a:srgbClr val="000000"/>
            </a:solidFill>
            <a:round/>
            <a:headEnd/>
            <a:tailEnd/>
          </a:ln>
        </p:spPr>
        <p:txBody>
          <a:bodyPr/>
          <a:lstStyle/>
          <a:p>
            <a:endParaRPr lang="en-GB"/>
          </a:p>
        </p:txBody>
      </p:sp>
      <p:sp>
        <p:nvSpPr>
          <p:cNvPr id="18463" name="Rectangle 31"/>
          <p:cNvSpPr>
            <a:spLocks noChangeArrowheads="1"/>
          </p:cNvSpPr>
          <p:nvPr/>
        </p:nvSpPr>
        <p:spPr bwMode="auto">
          <a:xfrm>
            <a:off x="2057400" y="366395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0.04</a:t>
            </a:r>
            <a:endParaRPr lang="en-US" sz="1200">
              <a:latin typeface="Times New Roman" pitchFamily="18" charset="0"/>
            </a:endParaRPr>
          </a:p>
        </p:txBody>
      </p:sp>
      <p:sp>
        <p:nvSpPr>
          <p:cNvPr id="18464" name="Line 32"/>
          <p:cNvSpPr>
            <a:spLocks noChangeShapeType="1"/>
          </p:cNvSpPr>
          <p:nvPr/>
        </p:nvSpPr>
        <p:spPr bwMode="auto">
          <a:xfrm>
            <a:off x="5537200" y="3373438"/>
            <a:ext cx="93663" cy="1587"/>
          </a:xfrm>
          <a:prstGeom prst="line">
            <a:avLst/>
          </a:prstGeom>
          <a:noFill/>
          <a:ln w="7938">
            <a:solidFill>
              <a:srgbClr val="000000"/>
            </a:solidFill>
            <a:round/>
            <a:headEnd/>
            <a:tailEnd/>
          </a:ln>
        </p:spPr>
        <p:txBody>
          <a:bodyPr/>
          <a:lstStyle/>
          <a:p>
            <a:endParaRPr lang="en-GB"/>
          </a:p>
        </p:txBody>
      </p:sp>
      <p:sp>
        <p:nvSpPr>
          <p:cNvPr id="18465" name="Rectangle 33"/>
          <p:cNvSpPr>
            <a:spLocks noChangeArrowheads="1"/>
          </p:cNvSpPr>
          <p:nvPr/>
        </p:nvSpPr>
        <p:spPr bwMode="auto">
          <a:xfrm>
            <a:off x="2057400" y="3276600"/>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0.06</a:t>
            </a:r>
            <a:endParaRPr lang="en-US" sz="1200">
              <a:latin typeface="Times New Roman" pitchFamily="18" charset="0"/>
            </a:endParaRPr>
          </a:p>
        </p:txBody>
      </p:sp>
      <p:sp>
        <p:nvSpPr>
          <p:cNvPr id="18466" name="Line 34"/>
          <p:cNvSpPr>
            <a:spLocks noChangeShapeType="1"/>
          </p:cNvSpPr>
          <p:nvPr/>
        </p:nvSpPr>
        <p:spPr bwMode="auto">
          <a:xfrm>
            <a:off x="5537200" y="2981325"/>
            <a:ext cx="93663" cy="4763"/>
          </a:xfrm>
          <a:prstGeom prst="line">
            <a:avLst/>
          </a:prstGeom>
          <a:noFill/>
          <a:ln w="7938">
            <a:solidFill>
              <a:srgbClr val="000000"/>
            </a:solidFill>
            <a:round/>
            <a:headEnd/>
            <a:tailEnd/>
          </a:ln>
        </p:spPr>
        <p:txBody>
          <a:bodyPr/>
          <a:lstStyle/>
          <a:p>
            <a:endParaRPr lang="en-GB"/>
          </a:p>
        </p:txBody>
      </p:sp>
      <p:sp>
        <p:nvSpPr>
          <p:cNvPr id="18467" name="Rectangle 35"/>
          <p:cNvSpPr>
            <a:spLocks noChangeArrowheads="1"/>
          </p:cNvSpPr>
          <p:nvPr/>
        </p:nvSpPr>
        <p:spPr bwMode="auto">
          <a:xfrm>
            <a:off x="2057400" y="2887663"/>
            <a:ext cx="295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0.08</a:t>
            </a:r>
            <a:endParaRPr lang="en-US" sz="1200">
              <a:latin typeface="Times New Roman" pitchFamily="18" charset="0"/>
            </a:endParaRPr>
          </a:p>
        </p:txBody>
      </p:sp>
      <p:sp>
        <p:nvSpPr>
          <p:cNvPr id="18468" name="Line 36"/>
          <p:cNvSpPr>
            <a:spLocks noChangeShapeType="1"/>
          </p:cNvSpPr>
          <p:nvPr/>
        </p:nvSpPr>
        <p:spPr bwMode="auto">
          <a:xfrm>
            <a:off x="5537200" y="2592388"/>
            <a:ext cx="93663" cy="1587"/>
          </a:xfrm>
          <a:prstGeom prst="line">
            <a:avLst/>
          </a:prstGeom>
          <a:noFill/>
          <a:ln w="7938">
            <a:solidFill>
              <a:srgbClr val="000000"/>
            </a:solidFill>
            <a:round/>
            <a:headEnd/>
            <a:tailEnd/>
          </a:ln>
        </p:spPr>
        <p:txBody>
          <a:bodyPr/>
          <a:lstStyle/>
          <a:p>
            <a:endParaRPr lang="en-GB"/>
          </a:p>
        </p:txBody>
      </p:sp>
      <p:sp>
        <p:nvSpPr>
          <p:cNvPr id="18469" name="Rectangle 37"/>
          <p:cNvSpPr>
            <a:spLocks noChangeArrowheads="1"/>
          </p:cNvSpPr>
          <p:nvPr/>
        </p:nvSpPr>
        <p:spPr bwMode="auto">
          <a:xfrm>
            <a:off x="2057400" y="2498725"/>
            <a:ext cx="295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0.10</a:t>
            </a:r>
            <a:endParaRPr lang="en-US" sz="1200">
              <a:latin typeface="Times New Roman" pitchFamily="18" charset="0"/>
            </a:endParaRPr>
          </a:p>
        </p:txBody>
      </p:sp>
      <p:sp>
        <p:nvSpPr>
          <p:cNvPr id="18470" name="Line 38"/>
          <p:cNvSpPr>
            <a:spLocks noChangeShapeType="1"/>
          </p:cNvSpPr>
          <p:nvPr/>
        </p:nvSpPr>
        <p:spPr bwMode="auto">
          <a:xfrm>
            <a:off x="5537200" y="2203450"/>
            <a:ext cx="93663" cy="1588"/>
          </a:xfrm>
          <a:prstGeom prst="line">
            <a:avLst/>
          </a:prstGeom>
          <a:noFill/>
          <a:ln w="7938">
            <a:solidFill>
              <a:srgbClr val="000000"/>
            </a:solidFill>
            <a:round/>
            <a:headEnd/>
            <a:tailEnd/>
          </a:ln>
        </p:spPr>
        <p:txBody>
          <a:bodyPr/>
          <a:lstStyle/>
          <a:p>
            <a:endParaRPr lang="en-GB"/>
          </a:p>
        </p:txBody>
      </p:sp>
      <p:sp>
        <p:nvSpPr>
          <p:cNvPr id="18471" name="Rectangle 39"/>
          <p:cNvSpPr>
            <a:spLocks noChangeArrowheads="1"/>
          </p:cNvSpPr>
          <p:nvPr/>
        </p:nvSpPr>
        <p:spPr bwMode="auto">
          <a:xfrm>
            <a:off x="2057400" y="2106613"/>
            <a:ext cx="295275" cy="1809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0.12</a:t>
            </a:r>
            <a:endParaRPr lang="en-US" sz="1200">
              <a:latin typeface="Times New Roman" pitchFamily="18" charset="0"/>
            </a:endParaRPr>
          </a:p>
        </p:txBody>
      </p:sp>
      <p:sp>
        <p:nvSpPr>
          <p:cNvPr id="18472" name="Line 40"/>
          <p:cNvSpPr>
            <a:spLocks noChangeShapeType="1"/>
          </p:cNvSpPr>
          <p:nvPr/>
        </p:nvSpPr>
        <p:spPr bwMode="auto">
          <a:xfrm>
            <a:off x="5537200" y="1812925"/>
            <a:ext cx="93663" cy="3175"/>
          </a:xfrm>
          <a:prstGeom prst="line">
            <a:avLst/>
          </a:prstGeom>
          <a:noFill/>
          <a:ln w="7938">
            <a:solidFill>
              <a:srgbClr val="000000"/>
            </a:solidFill>
            <a:round/>
            <a:headEnd/>
            <a:tailEnd/>
          </a:ln>
        </p:spPr>
        <p:txBody>
          <a:bodyPr/>
          <a:lstStyle/>
          <a:p>
            <a:endParaRPr lang="en-GB"/>
          </a:p>
        </p:txBody>
      </p:sp>
      <p:sp>
        <p:nvSpPr>
          <p:cNvPr id="18473" name="Rectangle 41"/>
          <p:cNvSpPr>
            <a:spLocks noChangeArrowheads="1"/>
          </p:cNvSpPr>
          <p:nvPr/>
        </p:nvSpPr>
        <p:spPr bwMode="auto">
          <a:xfrm>
            <a:off x="2057400" y="1717675"/>
            <a:ext cx="295275" cy="18415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0.14</a:t>
            </a:r>
            <a:endParaRPr lang="en-US" sz="1200">
              <a:latin typeface="Times New Roman" pitchFamily="18" charset="0"/>
            </a:endParaRPr>
          </a:p>
        </p:txBody>
      </p:sp>
      <p:sp>
        <p:nvSpPr>
          <p:cNvPr id="18474" name="Line 43"/>
          <p:cNvSpPr>
            <a:spLocks noChangeShapeType="1"/>
          </p:cNvSpPr>
          <p:nvPr/>
        </p:nvSpPr>
        <p:spPr bwMode="auto">
          <a:xfrm>
            <a:off x="2462213" y="1619250"/>
            <a:ext cx="3168650" cy="3175"/>
          </a:xfrm>
          <a:prstGeom prst="line">
            <a:avLst/>
          </a:prstGeom>
          <a:noFill/>
          <a:ln w="7938">
            <a:solidFill>
              <a:srgbClr val="000000"/>
            </a:solidFill>
            <a:round/>
            <a:headEnd/>
            <a:tailEnd/>
          </a:ln>
        </p:spPr>
        <p:txBody>
          <a:bodyPr/>
          <a:lstStyle/>
          <a:p>
            <a:endParaRPr lang="en-GB"/>
          </a:p>
        </p:txBody>
      </p:sp>
      <p:sp>
        <p:nvSpPr>
          <p:cNvPr id="18475" name="Line 44"/>
          <p:cNvSpPr>
            <a:spLocks noChangeShapeType="1"/>
          </p:cNvSpPr>
          <p:nvPr/>
        </p:nvSpPr>
        <p:spPr bwMode="auto">
          <a:xfrm flipV="1">
            <a:off x="2462213" y="1619250"/>
            <a:ext cx="1587" cy="88900"/>
          </a:xfrm>
          <a:prstGeom prst="line">
            <a:avLst/>
          </a:prstGeom>
          <a:noFill/>
          <a:ln w="7938">
            <a:solidFill>
              <a:srgbClr val="000000"/>
            </a:solidFill>
            <a:round/>
            <a:headEnd/>
            <a:tailEnd/>
          </a:ln>
        </p:spPr>
        <p:txBody>
          <a:bodyPr/>
          <a:lstStyle/>
          <a:p>
            <a:endParaRPr lang="en-GB"/>
          </a:p>
        </p:txBody>
      </p:sp>
      <p:sp>
        <p:nvSpPr>
          <p:cNvPr id="18476" name="Line 45"/>
          <p:cNvSpPr>
            <a:spLocks noChangeShapeType="1"/>
          </p:cNvSpPr>
          <p:nvPr/>
        </p:nvSpPr>
        <p:spPr bwMode="auto">
          <a:xfrm flipV="1">
            <a:off x="3254375" y="1619250"/>
            <a:ext cx="3175" cy="88900"/>
          </a:xfrm>
          <a:prstGeom prst="line">
            <a:avLst/>
          </a:prstGeom>
          <a:noFill/>
          <a:ln w="7938">
            <a:solidFill>
              <a:srgbClr val="000000"/>
            </a:solidFill>
            <a:round/>
            <a:headEnd/>
            <a:tailEnd/>
          </a:ln>
        </p:spPr>
        <p:txBody>
          <a:bodyPr/>
          <a:lstStyle/>
          <a:p>
            <a:endParaRPr lang="en-GB"/>
          </a:p>
        </p:txBody>
      </p:sp>
      <p:sp>
        <p:nvSpPr>
          <p:cNvPr id="18477" name="Line 46"/>
          <p:cNvSpPr>
            <a:spLocks noChangeShapeType="1"/>
          </p:cNvSpPr>
          <p:nvPr/>
        </p:nvSpPr>
        <p:spPr bwMode="auto">
          <a:xfrm flipV="1">
            <a:off x="4048125" y="1619250"/>
            <a:ext cx="1588" cy="88900"/>
          </a:xfrm>
          <a:prstGeom prst="line">
            <a:avLst/>
          </a:prstGeom>
          <a:noFill/>
          <a:ln w="7938">
            <a:solidFill>
              <a:srgbClr val="000000"/>
            </a:solidFill>
            <a:round/>
            <a:headEnd/>
            <a:tailEnd/>
          </a:ln>
        </p:spPr>
        <p:txBody>
          <a:bodyPr/>
          <a:lstStyle/>
          <a:p>
            <a:endParaRPr lang="en-GB"/>
          </a:p>
        </p:txBody>
      </p:sp>
      <p:sp>
        <p:nvSpPr>
          <p:cNvPr id="18478" name="Line 47"/>
          <p:cNvSpPr>
            <a:spLocks noChangeShapeType="1"/>
          </p:cNvSpPr>
          <p:nvPr/>
        </p:nvSpPr>
        <p:spPr bwMode="auto">
          <a:xfrm flipV="1">
            <a:off x="4838700" y="1619250"/>
            <a:ext cx="3175" cy="88900"/>
          </a:xfrm>
          <a:prstGeom prst="line">
            <a:avLst/>
          </a:prstGeom>
          <a:noFill/>
          <a:ln w="7938">
            <a:solidFill>
              <a:srgbClr val="000000"/>
            </a:solidFill>
            <a:round/>
            <a:headEnd/>
            <a:tailEnd/>
          </a:ln>
        </p:spPr>
        <p:txBody>
          <a:bodyPr/>
          <a:lstStyle/>
          <a:p>
            <a:endParaRPr lang="en-GB"/>
          </a:p>
        </p:txBody>
      </p:sp>
      <p:sp>
        <p:nvSpPr>
          <p:cNvPr id="18479" name="Line 48"/>
          <p:cNvSpPr>
            <a:spLocks noChangeShapeType="1"/>
          </p:cNvSpPr>
          <p:nvPr/>
        </p:nvSpPr>
        <p:spPr bwMode="auto">
          <a:xfrm flipV="1">
            <a:off x="5630863" y="1619250"/>
            <a:ext cx="4762" cy="88900"/>
          </a:xfrm>
          <a:prstGeom prst="line">
            <a:avLst/>
          </a:prstGeom>
          <a:noFill/>
          <a:ln w="7938">
            <a:solidFill>
              <a:srgbClr val="000000"/>
            </a:solidFill>
            <a:round/>
            <a:headEnd/>
            <a:tailEnd/>
          </a:ln>
        </p:spPr>
        <p:txBody>
          <a:bodyPr/>
          <a:lstStyle/>
          <a:p>
            <a:endParaRPr lang="en-GB"/>
          </a:p>
        </p:txBody>
      </p:sp>
      <p:sp>
        <p:nvSpPr>
          <p:cNvPr id="18480" name="Freeform 49"/>
          <p:cNvSpPr>
            <a:spLocks/>
          </p:cNvSpPr>
          <p:nvPr/>
        </p:nvSpPr>
        <p:spPr bwMode="auto">
          <a:xfrm>
            <a:off x="24622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481" name="Freeform 50"/>
          <p:cNvSpPr>
            <a:spLocks/>
          </p:cNvSpPr>
          <p:nvPr/>
        </p:nvSpPr>
        <p:spPr bwMode="auto">
          <a:xfrm>
            <a:off x="25622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482" name="Freeform 51"/>
          <p:cNvSpPr>
            <a:spLocks/>
          </p:cNvSpPr>
          <p:nvPr/>
        </p:nvSpPr>
        <p:spPr bwMode="auto">
          <a:xfrm>
            <a:off x="2660650" y="4541838"/>
            <a:ext cx="100013"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483" name="Freeform 52"/>
          <p:cNvSpPr>
            <a:spLocks/>
          </p:cNvSpPr>
          <p:nvPr/>
        </p:nvSpPr>
        <p:spPr bwMode="auto">
          <a:xfrm>
            <a:off x="2760663" y="4541838"/>
            <a:ext cx="96837"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484" name="Freeform 53"/>
          <p:cNvSpPr>
            <a:spLocks/>
          </p:cNvSpPr>
          <p:nvPr/>
        </p:nvSpPr>
        <p:spPr bwMode="auto">
          <a:xfrm>
            <a:off x="2857500" y="4522788"/>
            <a:ext cx="100013"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18485" name="Freeform 54"/>
          <p:cNvSpPr>
            <a:spLocks/>
          </p:cNvSpPr>
          <p:nvPr/>
        </p:nvSpPr>
        <p:spPr bwMode="auto">
          <a:xfrm>
            <a:off x="2957513" y="4522788"/>
            <a:ext cx="101600" cy="19050"/>
          </a:xfrm>
          <a:custGeom>
            <a:avLst/>
            <a:gdLst>
              <a:gd name="T0" fmla="*/ 0 w 120"/>
              <a:gd name="T1" fmla="*/ 2147483647 h 26"/>
              <a:gd name="T2" fmla="*/ 0 w 120"/>
              <a:gd name="T3" fmla="*/ 0 h 26"/>
              <a:gd name="T4" fmla="*/ 0 w 120"/>
              <a:gd name="T5" fmla="*/ 0 h 26"/>
              <a:gd name="T6" fmla="*/ 2147483647 w 120"/>
              <a:gd name="T7" fmla="*/ 0 h 26"/>
              <a:gd name="T8" fmla="*/ 2147483647 w 120"/>
              <a:gd name="T9" fmla="*/ 0 h 26"/>
              <a:gd name="T10" fmla="*/ 2147483647 w 120"/>
              <a:gd name="T11" fmla="*/ 2147483647 h 26"/>
              <a:gd name="T12" fmla="*/ 2147483647 w 120"/>
              <a:gd name="T13" fmla="*/ 2147483647 h 26"/>
              <a:gd name="T14" fmla="*/ 0 w 12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6"/>
              <a:gd name="T26" fmla="*/ 120 w 12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6">
                <a:moveTo>
                  <a:pt x="0" y="26"/>
                </a:moveTo>
                <a:lnTo>
                  <a:pt x="0" y="0"/>
                </a:lnTo>
                <a:lnTo>
                  <a:pt x="120" y="0"/>
                </a:lnTo>
                <a:lnTo>
                  <a:pt x="120" y="26"/>
                </a:lnTo>
                <a:lnTo>
                  <a:pt x="0" y="26"/>
                </a:lnTo>
              </a:path>
            </a:pathLst>
          </a:custGeom>
          <a:noFill/>
          <a:ln w="7938">
            <a:solidFill>
              <a:srgbClr val="0000F2"/>
            </a:solidFill>
            <a:round/>
            <a:headEnd/>
            <a:tailEnd/>
          </a:ln>
        </p:spPr>
        <p:txBody>
          <a:bodyPr/>
          <a:lstStyle/>
          <a:p>
            <a:endParaRPr lang="en-GB"/>
          </a:p>
        </p:txBody>
      </p:sp>
      <p:sp>
        <p:nvSpPr>
          <p:cNvPr id="18486" name="Freeform 55"/>
          <p:cNvSpPr>
            <a:spLocks/>
          </p:cNvSpPr>
          <p:nvPr/>
        </p:nvSpPr>
        <p:spPr bwMode="auto">
          <a:xfrm>
            <a:off x="3059113" y="4502150"/>
            <a:ext cx="96837"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18487" name="Freeform 56"/>
          <p:cNvSpPr>
            <a:spLocks/>
          </p:cNvSpPr>
          <p:nvPr/>
        </p:nvSpPr>
        <p:spPr bwMode="auto">
          <a:xfrm>
            <a:off x="3155950" y="4405313"/>
            <a:ext cx="98425" cy="136525"/>
          </a:xfrm>
          <a:custGeom>
            <a:avLst/>
            <a:gdLst>
              <a:gd name="T0" fmla="*/ 0 w 120"/>
              <a:gd name="T1" fmla="*/ 2147483647 h 179"/>
              <a:gd name="T2" fmla="*/ 0 w 120"/>
              <a:gd name="T3" fmla="*/ 0 h 179"/>
              <a:gd name="T4" fmla="*/ 0 w 120"/>
              <a:gd name="T5" fmla="*/ 0 h 179"/>
              <a:gd name="T6" fmla="*/ 2147483647 w 120"/>
              <a:gd name="T7" fmla="*/ 0 h 179"/>
              <a:gd name="T8" fmla="*/ 2147483647 w 120"/>
              <a:gd name="T9" fmla="*/ 0 h 179"/>
              <a:gd name="T10" fmla="*/ 2147483647 w 120"/>
              <a:gd name="T11" fmla="*/ 2147483647 h 179"/>
              <a:gd name="T12" fmla="*/ 2147483647 w 120"/>
              <a:gd name="T13" fmla="*/ 2147483647 h 179"/>
              <a:gd name="T14" fmla="*/ 0 w 120"/>
              <a:gd name="T15" fmla="*/ 2147483647 h 17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9"/>
              <a:gd name="T26" fmla="*/ 120 w 12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9">
                <a:moveTo>
                  <a:pt x="0" y="179"/>
                </a:moveTo>
                <a:lnTo>
                  <a:pt x="0" y="0"/>
                </a:lnTo>
                <a:lnTo>
                  <a:pt x="120" y="0"/>
                </a:lnTo>
                <a:lnTo>
                  <a:pt x="120" y="179"/>
                </a:lnTo>
                <a:lnTo>
                  <a:pt x="0" y="179"/>
                </a:lnTo>
              </a:path>
            </a:pathLst>
          </a:custGeom>
          <a:noFill/>
          <a:ln w="7938">
            <a:solidFill>
              <a:srgbClr val="0000F2"/>
            </a:solidFill>
            <a:round/>
            <a:headEnd/>
            <a:tailEnd/>
          </a:ln>
        </p:spPr>
        <p:txBody>
          <a:bodyPr/>
          <a:lstStyle/>
          <a:p>
            <a:endParaRPr lang="en-GB"/>
          </a:p>
        </p:txBody>
      </p:sp>
      <p:sp>
        <p:nvSpPr>
          <p:cNvPr id="18488" name="Freeform 57"/>
          <p:cNvSpPr>
            <a:spLocks/>
          </p:cNvSpPr>
          <p:nvPr/>
        </p:nvSpPr>
        <p:spPr bwMode="auto">
          <a:xfrm>
            <a:off x="3254375" y="4329113"/>
            <a:ext cx="98425" cy="212725"/>
          </a:xfrm>
          <a:custGeom>
            <a:avLst/>
            <a:gdLst>
              <a:gd name="T0" fmla="*/ 0 w 120"/>
              <a:gd name="T1" fmla="*/ 2147483647 h 282"/>
              <a:gd name="T2" fmla="*/ 0 w 120"/>
              <a:gd name="T3" fmla="*/ 0 h 282"/>
              <a:gd name="T4" fmla="*/ 0 w 120"/>
              <a:gd name="T5" fmla="*/ 0 h 282"/>
              <a:gd name="T6" fmla="*/ 2147483647 w 120"/>
              <a:gd name="T7" fmla="*/ 0 h 282"/>
              <a:gd name="T8" fmla="*/ 2147483647 w 120"/>
              <a:gd name="T9" fmla="*/ 0 h 282"/>
              <a:gd name="T10" fmla="*/ 2147483647 w 120"/>
              <a:gd name="T11" fmla="*/ 2147483647 h 282"/>
              <a:gd name="T12" fmla="*/ 2147483647 w 120"/>
              <a:gd name="T13" fmla="*/ 2147483647 h 282"/>
              <a:gd name="T14" fmla="*/ 0 w 120"/>
              <a:gd name="T15" fmla="*/ 2147483647 h 282"/>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2"/>
              <a:gd name="T26" fmla="*/ 120 w 120"/>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2">
                <a:moveTo>
                  <a:pt x="0" y="282"/>
                </a:moveTo>
                <a:lnTo>
                  <a:pt x="0" y="0"/>
                </a:lnTo>
                <a:lnTo>
                  <a:pt x="120" y="0"/>
                </a:lnTo>
                <a:lnTo>
                  <a:pt x="120" y="282"/>
                </a:lnTo>
                <a:lnTo>
                  <a:pt x="0" y="282"/>
                </a:lnTo>
              </a:path>
            </a:pathLst>
          </a:custGeom>
          <a:noFill/>
          <a:ln w="7938">
            <a:solidFill>
              <a:srgbClr val="0000F2"/>
            </a:solidFill>
            <a:round/>
            <a:headEnd/>
            <a:tailEnd/>
          </a:ln>
        </p:spPr>
        <p:txBody>
          <a:bodyPr/>
          <a:lstStyle/>
          <a:p>
            <a:endParaRPr lang="en-GB"/>
          </a:p>
        </p:txBody>
      </p:sp>
      <p:sp>
        <p:nvSpPr>
          <p:cNvPr id="18489" name="Freeform 58"/>
          <p:cNvSpPr>
            <a:spLocks/>
          </p:cNvSpPr>
          <p:nvPr/>
        </p:nvSpPr>
        <p:spPr bwMode="auto">
          <a:xfrm>
            <a:off x="3352800" y="4230688"/>
            <a:ext cx="101600" cy="311150"/>
          </a:xfrm>
          <a:custGeom>
            <a:avLst/>
            <a:gdLst>
              <a:gd name="T0" fmla="*/ 0 w 120"/>
              <a:gd name="T1" fmla="*/ 2147483647 h 410"/>
              <a:gd name="T2" fmla="*/ 0 w 120"/>
              <a:gd name="T3" fmla="*/ 0 h 410"/>
              <a:gd name="T4" fmla="*/ 0 w 120"/>
              <a:gd name="T5" fmla="*/ 0 h 410"/>
              <a:gd name="T6" fmla="*/ 2147483647 w 120"/>
              <a:gd name="T7" fmla="*/ 0 h 410"/>
              <a:gd name="T8" fmla="*/ 2147483647 w 120"/>
              <a:gd name="T9" fmla="*/ 0 h 410"/>
              <a:gd name="T10" fmla="*/ 2147483647 w 120"/>
              <a:gd name="T11" fmla="*/ 2147483647 h 410"/>
              <a:gd name="T12" fmla="*/ 2147483647 w 120"/>
              <a:gd name="T13" fmla="*/ 2147483647 h 410"/>
              <a:gd name="T14" fmla="*/ 0 w 120"/>
              <a:gd name="T15" fmla="*/ 2147483647 h 41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410"/>
              <a:gd name="T26" fmla="*/ 120 w 120"/>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410">
                <a:moveTo>
                  <a:pt x="0" y="410"/>
                </a:moveTo>
                <a:lnTo>
                  <a:pt x="0" y="0"/>
                </a:lnTo>
                <a:lnTo>
                  <a:pt x="120" y="0"/>
                </a:lnTo>
                <a:lnTo>
                  <a:pt x="120" y="410"/>
                </a:lnTo>
                <a:lnTo>
                  <a:pt x="0" y="410"/>
                </a:lnTo>
              </a:path>
            </a:pathLst>
          </a:custGeom>
          <a:noFill/>
          <a:ln w="7938">
            <a:solidFill>
              <a:srgbClr val="0000F2"/>
            </a:solidFill>
            <a:round/>
            <a:headEnd/>
            <a:tailEnd/>
          </a:ln>
        </p:spPr>
        <p:txBody>
          <a:bodyPr/>
          <a:lstStyle/>
          <a:p>
            <a:endParaRPr lang="en-GB"/>
          </a:p>
        </p:txBody>
      </p:sp>
      <p:sp>
        <p:nvSpPr>
          <p:cNvPr id="18490" name="Freeform 59"/>
          <p:cNvSpPr>
            <a:spLocks/>
          </p:cNvSpPr>
          <p:nvPr/>
        </p:nvSpPr>
        <p:spPr bwMode="auto">
          <a:xfrm>
            <a:off x="3454400" y="4073525"/>
            <a:ext cx="98425" cy="468313"/>
          </a:xfrm>
          <a:custGeom>
            <a:avLst/>
            <a:gdLst>
              <a:gd name="T0" fmla="*/ 0 w 120"/>
              <a:gd name="T1" fmla="*/ 2147483647 h 615"/>
              <a:gd name="T2" fmla="*/ 0 w 120"/>
              <a:gd name="T3" fmla="*/ 0 h 615"/>
              <a:gd name="T4" fmla="*/ 0 w 120"/>
              <a:gd name="T5" fmla="*/ 0 h 615"/>
              <a:gd name="T6" fmla="*/ 2147483647 w 120"/>
              <a:gd name="T7" fmla="*/ 0 h 615"/>
              <a:gd name="T8" fmla="*/ 2147483647 w 120"/>
              <a:gd name="T9" fmla="*/ 0 h 615"/>
              <a:gd name="T10" fmla="*/ 2147483647 w 120"/>
              <a:gd name="T11" fmla="*/ 2147483647 h 615"/>
              <a:gd name="T12" fmla="*/ 2147483647 w 120"/>
              <a:gd name="T13" fmla="*/ 2147483647 h 615"/>
              <a:gd name="T14" fmla="*/ 0 w 120"/>
              <a:gd name="T15" fmla="*/ 2147483647 h 61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15"/>
              <a:gd name="T26" fmla="*/ 120 w 120"/>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15">
                <a:moveTo>
                  <a:pt x="0" y="615"/>
                </a:moveTo>
                <a:lnTo>
                  <a:pt x="0" y="0"/>
                </a:lnTo>
                <a:lnTo>
                  <a:pt x="120" y="0"/>
                </a:lnTo>
                <a:lnTo>
                  <a:pt x="120" y="615"/>
                </a:lnTo>
                <a:lnTo>
                  <a:pt x="0" y="615"/>
                </a:lnTo>
              </a:path>
            </a:pathLst>
          </a:custGeom>
          <a:noFill/>
          <a:ln w="7938">
            <a:solidFill>
              <a:srgbClr val="0000F2"/>
            </a:solidFill>
            <a:round/>
            <a:headEnd/>
            <a:tailEnd/>
          </a:ln>
        </p:spPr>
        <p:txBody>
          <a:bodyPr/>
          <a:lstStyle/>
          <a:p>
            <a:endParaRPr lang="en-GB"/>
          </a:p>
        </p:txBody>
      </p:sp>
      <p:sp>
        <p:nvSpPr>
          <p:cNvPr id="18491" name="Freeform 60"/>
          <p:cNvSpPr>
            <a:spLocks/>
          </p:cNvSpPr>
          <p:nvPr/>
        </p:nvSpPr>
        <p:spPr bwMode="auto">
          <a:xfrm>
            <a:off x="3552825" y="3432175"/>
            <a:ext cx="96838" cy="1109663"/>
          </a:xfrm>
          <a:custGeom>
            <a:avLst/>
            <a:gdLst>
              <a:gd name="T0" fmla="*/ 0 w 120"/>
              <a:gd name="T1" fmla="*/ 2147483647 h 1459"/>
              <a:gd name="T2" fmla="*/ 0 w 120"/>
              <a:gd name="T3" fmla="*/ 0 h 1459"/>
              <a:gd name="T4" fmla="*/ 0 w 120"/>
              <a:gd name="T5" fmla="*/ 0 h 1459"/>
              <a:gd name="T6" fmla="*/ 2147483647 w 120"/>
              <a:gd name="T7" fmla="*/ 0 h 1459"/>
              <a:gd name="T8" fmla="*/ 2147483647 w 120"/>
              <a:gd name="T9" fmla="*/ 0 h 1459"/>
              <a:gd name="T10" fmla="*/ 2147483647 w 120"/>
              <a:gd name="T11" fmla="*/ 2147483647 h 1459"/>
              <a:gd name="T12" fmla="*/ 2147483647 w 120"/>
              <a:gd name="T13" fmla="*/ 2147483647 h 1459"/>
              <a:gd name="T14" fmla="*/ 0 w 120"/>
              <a:gd name="T15" fmla="*/ 2147483647 h 145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59"/>
              <a:gd name="T26" fmla="*/ 120 w 120"/>
              <a:gd name="T27" fmla="*/ 1459 h 1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59">
                <a:moveTo>
                  <a:pt x="0" y="1459"/>
                </a:moveTo>
                <a:lnTo>
                  <a:pt x="0" y="0"/>
                </a:lnTo>
                <a:lnTo>
                  <a:pt x="120" y="0"/>
                </a:lnTo>
                <a:lnTo>
                  <a:pt x="120" y="1459"/>
                </a:lnTo>
                <a:lnTo>
                  <a:pt x="0" y="1459"/>
                </a:lnTo>
              </a:path>
            </a:pathLst>
          </a:custGeom>
          <a:noFill/>
          <a:ln w="7938">
            <a:solidFill>
              <a:srgbClr val="0000F2"/>
            </a:solidFill>
            <a:round/>
            <a:headEnd/>
            <a:tailEnd/>
          </a:ln>
        </p:spPr>
        <p:txBody>
          <a:bodyPr/>
          <a:lstStyle/>
          <a:p>
            <a:endParaRPr lang="en-GB"/>
          </a:p>
        </p:txBody>
      </p:sp>
      <p:sp>
        <p:nvSpPr>
          <p:cNvPr id="18492" name="Freeform 61"/>
          <p:cNvSpPr>
            <a:spLocks/>
          </p:cNvSpPr>
          <p:nvPr/>
        </p:nvSpPr>
        <p:spPr bwMode="auto">
          <a:xfrm>
            <a:off x="3649663" y="3332163"/>
            <a:ext cx="101600" cy="1209675"/>
          </a:xfrm>
          <a:custGeom>
            <a:avLst/>
            <a:gdLst>
              <a:gd name="T0" fmla="*/ 0 w 120"/>
              <a:gd name="T1" fmla="*/ 2147483647 h 1587"/>
              <a:gd name="T2" fmla="*/ 0 w 120"/>
              <a:gd name="T3" fmla="*/ 0 h 1587"/>
              <a:gd name="T4" fmla="*/ 0 w 120"/>
              <a:gd name="T5" fmla="*/ 0 h 1587"/>
              <a:gd name="T6" fmla="*/ 2147483647 w 120"/>
              <a:gd name="T7" fmla="*/ 0 h 1587"/>
              <a:gd name="T8" fmla="*/ 2147483647 w 120"/>
              <a:gd name="T9" fmla="*/ 0 h 1587"/>
              <a:gd name="T10" fmla="*/ 2147483647 w 120"/>
              <a:gd name="T11" fmla="*/ 2147483647 h 1587"/>
              <a:gd name="T12" fmla="*/ 2147483647 w 120"/>
              <a:gd name="T13" fmla="*/ 2147483647 h 1587"/>
              <a:gd name="T14" fmla="*/ 0 w 120"/>
              <a:gd name="T15" fmla="*/ 2147483647 h 158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87"/>
              <a:gd name="T26" fmla="*/ 120 w 120"/>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87">
                <a:moveTo>
                  <a:pt x="0" y="1587"/>
                </a:moveTo>
                <a:lnTo>
                  <a:pt x="0" y="0"/>
                </a:lnTo>
                <a:lnTo>
                  <a:pt x="120" y="0"/>
                </a:lnTo>
                <a:lnTo>
                  <a:pt x="120" y="1587"/>
                </a:lnTo>
                <a:lnTo>
                  <a:pt x="0" y="1587"/>
                </a:lnTo>
              </a:path>
            </a:pathLst>
          </a:custGeom>
          <a:noFill/>
          <a:ln w="7938">
            <a:solidFill>
              <a:srgbClr val="0000F2"/>
            </a:solidFill>
            <a:round/>
            <a:headEnd/>
            <a:tailEnd/>
          </a:ln>
        </p:spPr>
        <p:txBody>
          <a:bodyPr/>
          <a:lstStyle/>
          <a:p>
            <a:endParaRPr lang="en-GB"/>
          </a:p>
        </p:txBody>
      </p:sp>
      <p:sp>
        <p:nvSpPr>
          <p:cNvPr id="18493" name="Freeform 62"/>
          <p:cNvSpPr>
            <a:spLocks/>
          </p:cNvSpPr>
          <p:nvPr/>
        </p:nvSpPr>
        <p:spPr bwMode="auto">
          <a:xfrm>
            <a:off x="3751263" y="2770188"/>
            <a:ext cx="100012" cy="1771650"/>
          </a:xfrm>
          <a:custGeom>
            <a:avLst/>
            <a:gdLst>
              <a:gd name="T0" fmla="*/ 0 w 120"/>
              <a:gd name="T1" fmla="*/ 2147483647 h 2329"/>
              <a:gd name="T2" fmla="*/ 0 w 120"/>
              <a:gd name="T3" fmla="*/ 0 h 2329"/>
              <a:gd name="T4" fmla="*/ 0 w 120"/>
              <a:gd name="T5" fmla="*/ 0 h 2329"/>
              <a:gd name="T6" fmla="*/ 2147483647 w 120"/>
              <a:gd name="T7" fmla="*/ 0 h 2329"/>
              <a:gd name="T8" fmla="*/ 2147483647 w 120"/>
              <a:gd name="T9" fmla="*/ 0 h 2329"/>
              <a:gd name="T10" fmla="*/ 2147483647 w 120"/>
              <a:gd name="T11" fmla="*/ 2147483647 h 2329"/>
              <a:gd name="T12" fmla="*/ 2147483647 w 120"/>
              <a:gd name="T13" fmla="*/ 2147483647 h 2329"/>
              <a:gd name="T14" fmla="*/ 0 w 120"/>
              <a:gd name="T15" fmla="*/ 2147483647 h 232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329"/>
              <a:gd name="T26" fmla="*/ 120 w 120"/>
              <a:gd name="T27" fmla="*/ 2329 h 23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329">
                <a:moveTo>
                  <a:pt x="0" y="2329"/>
                </a:moveTo>
                <a:lnTo>
                  <a:pt x="0" y="0"/>
                </a:lnTo>
                <a:lnTo>
                  <a:pt x="120" y="0"/>
                </a:lnTo>
                <a:lnTo>
                  <a:pt x="120" y="2329"/>
                </a:lnTo>
                <a:lnTo>
                  <a:pt x="0" y="2329"/>
                </a:lnTo>
              </a:path>
            </a:pathLst>
          </a:custGeom>
          <a:noFill/>
          <a:ln w="7938">
            <a:solidFill>
              <a:srgbClr val="0000F2"/>
            </a:solidFill>
            <a:round/>
            <a:headEnd/>
            <a:tailEnd/>
          </a:ln>
        </p:spPr>
        <p:txBody>
          <a:bodyPr/>
          <a:lstStyle/>
          <a:p>
            <a:endParaRPr lang="en-GB"/>
          </a:p>
        </p:txBody>
      </p:sp>
      <p:sp>
        <p:nvSpPr>
          <p:cNvPr id="18494" name="Freeform 63"/>
          <p:cNvSpPr>
            <a:spLocks/>
          </p:cNvSpPr>
          <p:nvPr/>
        </p:nvSpPr>
        <p:spPr bwMode="auto">
          <a:xfrm>
            <a:off x="3851275" y="2478088"/>
            <a:ext cx="96838" cy="2063750"/>
          </a:xfrm>
          <a:custGeom>
            <a:avLst/>
            <a:gdLst>
              <a:gd name="T0" fmla="*/ 0 w 120"/>
              <a:gd name="T1" fmla="*/ 2147483647 h 2713"/>
              <a:gd name="T2" fmla="*/ 0 w 120"/>
              <a:gd name="T3" fmla="*/ 0 h 2713"/>
              <a:gd name="T4" fmla="*/ 0 w 120"/>
              <a:gd name="T5" fmla="*/ 0 h 2713"/>
              <a:gd name="T6" fmla="*/ 2147483647 w 120"/>
              <a:gd name="T7" fmla="*/ 0 h 2713"/>
              <a:gd name="T8" fmla="*/ 2147483647 w 120"/>
              <a:gd name="T9" fmla="*/ 0 h 2713"/>
              <a:gd name="T10" fmla="*/ 2147483647 w 120"/>
              <a:gd name="T11" fmla="*/ 2147483647 h 2713"/>
              <a:gd name="T12" fmla="*/ 2147483647 w 120"/>
              <a:gd name="T13" fmla="*/ 2147483647 h 2713"/>
              <a:gd name="T14" fmla="*/ 0 w 120"/>
              <a:gd name="T15" fmla="*/ 2147483647 h 271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13"/>
              <a:gd name="T26" fmla="*/ 120 w 120"/>
              <a:gd name="T27" fmla="*/ 2713 h 2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13">
                <a:moveTo>
                  <a:pt x="0" y="2713"/>
                </a:moveTo>
                <a:lnTo>
                  <a:pt x="0" y="0"/>
                </a:lnTo>
                <a:lnTo>
                  <a:pt x="120" y="0"/>
                </a:lnTo>
                <a:lnTo>
                  <a:pt x="120" y="2713"/>
                </a:lnTo>
                <a:lnTo>
                  <a:pt x="0" y="2713"/>
                </a:lnTo>
              </a:path>
            </a:pathLst>
          </a:custGeom>
          <a:noFill/>
          <a:ln w="7938">
            <a:solidFill>
              <a:srgbClr val="0000F2"/>
            </a:solidFill>
            <a:round/>
            <a:headEnd/>
            <a:tailEnd/>
          </a:ln>
        </p:spPr>
        <p:txBody>
          <a:bodyPr/>
          <a:lstStyle/>
          <a:p>
            <a:endParaRPr lang="en-GB"/>
          </a:p>
        </p:txBody>
      </p:sp>
      <p:sp>
        <p:nvSpPr>
          <p:cNvPr id="18495" name="Freeform 64"/>
          <p:cNvSpPr>
            <a:spLocks/>
          </p:cNvSpPr>
          <p:nvPr/>
        </p:nvSpPr>
        <p:spPr bwMode="auto">
          <a:xfrm>
            <a:off x="3948113" y="2457450"/>
            <a:ext cx="100012" cy="2084388"/>
          </a:xfrm>
          <a:custGeom>
            <a:avLst/>
            <a:gdLst>
              <a:gd name="T0" fmla="*/ 0 w 120"/>
              <a:gd name="T1" fmla="*/ 2147483647 h 2739"/>
              <a:gd name="T2" fmla="*/ 0 w 120"/>
              <a:gd name="T3" fmla="*/ 0 h 2739"/>
              <a:gd name="T4" fmla="*/ 0 w 120"/>
              <a:gd name="T5" fmla="*/ 0 h 2739"/>
              <a:gd name="T6" fmla="*/ 2147483647 w 120"/>
              <a:gd name="T7" fmla="*/ 0 h 2739"/>
              <a:gd name="T8" fmla="*/ 2147483647 w 120"/>
              <a:gd name="T9" fmla="*/ 0 h 2739"/>
              <a:gd name="T10" fmla="*/ 2147483647 w 120"/>
              <a:gd name="T11" fmla="*/ 2147483647 h 2739"/>
              <a:gd name="T12" fmla="*/ 2147483647 w 120"/>
              <a:gd name="T13" fmla="*/ 2147483647 h 2739"/>
              <a:gd name="T14" fmla="*/ 0 w 120"/>
              <a:gd name="T15" fmla="*/ 2147483647 h 273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739"/>
              <a:gd name="T26" fmla="*/ 120 w 120"/>
              <a:gd name="T27" fmla="*/ 2739 h 27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739">
                <a:moveTo>
                  <a:pt x="0" y="2739"/>
                </a:moveTo>
                <a:lnTo>
                  <a:pt x="0" y="0"/>
                </a:lnTo>
                <a:lnTo>
                  <a:pt x="120" y="0"/>
                </a:lnTo>
                <a:lnTo>
                  <a:pt x="120" y="2739"/>
                </a:lnTo>
                <a:lnTo>
                  <a:pt x="0" y="2739"/>
                </a:lnTo>
              </a:path>
            </a:pathLst>
          </a:custGeom>
          <a:noFill/>
          <a:ln w="7938">
            <a:solidFill>
              <a:srgbClr val="0000F2"/>
            </a:solidFill>
            <a:round/>
            <a:headEnd/>
            <a:tailEnd/>
          </a:ln>
        </p:spPr>
        <p:txBody>
          <a:bodyPr/>
          <a:lstStyle/>
          <a:p>
            <a:endParaRPr lang="en-GB"/>
          </a:p>
        </p:txBody>
      </p:sp>
      <p:sp>
        <p:nvSpPr>
          <p:cNvPr id="18496" name="Freeform 65"/>
          <p:cNvSpPr>
            <a:spLocks/>
          </p:cNvSpPr>
          <p:nvPr/>
        </p:nvSpPr>
        <p:spPr bwMode="auto">
          <a:xfrm>
            <a:off x="4048125" y="2360613"/>
            <a:ext cx="98425" cy="2181225"/>
          </a:xfrm>
          <a:custGeom>
            <a:avLst/>
            <a:gdLst>
              <a:gd name="T0" fmla="*/ 0 w 120"/>
              <a:gd name="T1" fmla="*/ 2147483647 h 2867"/>
              <a:gd name="T2" fmla="*/ 0 w 120"/>
              <a:gd name="T3" fmla="*/ 0 h 2867"/>
              <a:gd name="T4" fmla="*/ 0 w 120"/>
              <a:gd name="T5" fmla="*/ 0 h 2867"/>
              <a:gd name="T6" fmla="*/ 2147483647 w 120"/>
              <a:gd name="T7" fmla="*/ 0 h 2867"/>
              <a:gd name="T8" fmla="*/ 2147483647 w 120"/>
              <a:gd name="T9" fmla="*/ 0 h 2867"/>
              <a:gd name="T10" fmla="*/ 2147483647 w 120"/>
              <a:gd name="T11" fmla="*/ 2147483647 h 2867"/>
              <a:gd name="T12" fmla="*/ 2147483647 w 120"/>
              <a:gd name="T13" fmla="*/ 2147483647 h 2867"/>
              <a:gd name="T14" fmla="*/ 0 w 120"/>
              <a:gd name="T15" fmla="*/ 2147483647 h 286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867"/>
              <a:gd name="T26" fmla="*/ 120 w 120"/>
              <a:gd name="T27" fmla="*/ 2867 h 28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867">
                <a:moveTo>
                  <a:pt x="0" y="2867"/>
                </a:moveTo>
                <a:lnTo>
                  <a:pt x="0" y="0"/>
                </a:lnTo>
                <a:lnTo>
                  <a:pt x="120" y="0"/>
                </a:lnTo>
                <a:lnTo>
                  <a:pt x="120" y="2867"/>
                </a:lnTo>
                <a:lnTo>
                  <a:pt x="0" y="2867"/>
                </a:lnTo>
              </a:path>
            </a:pathLst>
          </a:custGeom>
          <a:noFill/>
          <a:ln w="7938">
            <a:solidFill>
              <a:srgbClr val="0000F2"/>
            </a:solidFill>
            <a:round/>
            <a:headEnd/>
            <a:tailEnd/>
          </a:ln>
        </p:spPr>
        <p:txBody>
          <a:bodyPr/>
          <a:lstStyle/>
          <a:p>
            <a:endParaRPr lang="en-GB"/>
          </a:p>
        </p:txBody>
      </p:sp>
      <p:sp>
        <p:nvSpPr>
          <p:cNvPr id="18497" name="Freeform 66"/>
          <p:cNvSpPr>
            <a:spLocks/>
          </p:cNvSpPr>
          <p:nvPr/>
        </p:nvSpPr>
        <p:spPr bwMode="auto">
          <a:xfrm>
            <a:off x="4146550" y="2241550"/>
            <a:ext cx="100013" cy="2300288"/>
          </a:xfrm>
          <a:custGeom>
            <a:avLst/>
            <a:gdLst>
              <a:gd name="T0" fmla="*/ 0 w 120"/>
              <a:gd name="T1" fmla="*/ 2147483647 h 3021"/>
              <a:gd name="T2" fmla="*/ 0 w 120"/>
              <a:gd name="T3" fmla="*/ 0 h 3021"/>
              <a:gd name="T4" fmla="*/ 0 w 120"/>
              <a:gd name="T5" fmla="*/ 0 h 3021"/>
              <a:gd name="T6" fmla="*/ 2147483647 w 120"/>
              <a:gd name="T7" fmla="*/ 0 h 3021"/>
              <a:gd name="T8" fmla="*/ 2147483647 w 120"/>
              <a:gd name="T9" fmla="*/ 0 h 3021"/>
              <a:gd name="T10" fmla="*/ 2147483647 w 120"/>
              <a:gd name="T11" fmla="*/ 2147483647 h 3021"/>
              <a:gd name="T12" fmla="*/ 2147483647 w 120"/>
              <a:gd name="T13" fmla="*/ 2147483647 h 3021"/>
              <a:gd name="T14" fmla="*/ 0 w 120"/>
              <a:gd name="T15" fmla="*/ 2147483647 h 302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3021"/>
              <a:gd name="T26" fmla="*/ 120 w 120"/>
              <a:gd name="T27" fmla="*/ 3021 h 30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3021">
                <a:moveTo>
                  <a:pt x="0" y="3021"/>
                </a:moveTo>
                <a:lnTo>
                  <a:pt x="0" y="0"/>
                </a:lnTo>
                <a:lnTo>
                  <a:pt x="120" y="0"/>
                </a:lnTo>
                <a:lnTo>
                  <a:pt x="120" y="3021"/>
                </a:lnTo>
                <a:lnTo>
                  <a:pt x="0" y="3021"/>
                </a:lnTo>
              </a:path>
            </a:pathLst>
          </a:custGeom>
          <a:noFill/>
          <a:ln w="7938">
            <a:solidFill>
              <a:srgbClr val="0000F2"/>
            </a:solidFill>
            <a:round/>
            <a:headEnd/>
            <a:tailEnd/>
          </a:ln>
        </p:spPr>
        <p:txBody>
          <a:bodyPr/>
          <a:lstStyle/>
          <a:p>
            <a:endParaRPr lang="en-GB"/>
          </a:p>
        </p:txBody>
      </p:sp>
      <p:sp>
        <p:nvSpPr>
          <p:cNvPr id="18498" name="Freeform 67"/>
          <p:cNvSpPr>
            <a:spLocks/>
          </p:cNvSpPr>
          <p:nvPr/>
        </p:nvSpPr>
        <p:spPr bwMode="auto">
          <a:xfrm>
            <a:off x="4246563" y="2963863"/>
            <a:ext cx="96837" cy="1577975"/>
          </a:xfrm>
          <a:custGeom>
            <a:avLst/>
            <a:gdLst>
              <a:gd name="T0" fmla="*/ 0 w 120"/>
              <a:gd name="T1" fmla="*/ 2147483647 h 2074"/>
              <a:gd name="T2" fmla="*/ 0 w 120"/>
              <a:gd name="T3" fmla="*/ 0 h 2074"/>
              <a:gd name="T4" fmla="*/ 0 w 120"/>
              <a:gd name="T5" fmla="*/ 0 h 2074"/>
              <a:gd name="T6" fmla="*/ 2147483647 w 120"/>
              <a:gd name="T7" fmla="*/ 0 h 2074"/>
              <a:gd name="T8" fmla="*/ 2147483647 w 120"/>
              <a:gd name="T9" fmla="*/ 0 h 2074"/>
              <a:gd name="T10" fmla="*/ 2147483647 w 120"/>
              <a:gd name="T11" fmla="*/ 2147483647 h 2074"/>
              <a:gd name="T12" fmla="*/ 2147483647 w 120"/>
              <a:gd name="T13" fmla="*/ 2147483647 h 2074"/>
              <a:gd name="T14" fmla="*/ 0 w 120"/>
              <a:gd name="T15" fmla="*/ 2147483647 h 207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74"/>
              <a:gd name="T26" fmla="*/ 120 w 120"/>
              <a:gd name="T27" fmla="*/ 2074 h 20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74">
                <a:moveTo>
                  <a:pt x="0" y="2074"/>
                </a:moveTo>
                <a:lnTo>
                  <a:pt x="0" y="0"/>
                </a:lnTo>
                <a:lnTo>
                  <a:pt x="120" y="0"/>
                </a:lnTo>
                <a:lnTo>
                  <a:pt x="120" y="2074"/>
                </a:lnTo>
                <a:lnTo>
                  <a:pt x="0" y="2074"/>
                </a:lnTo>
              </a:path>
            </a:pathLst>
          </a:custGeom>
          <a:noFill/>
          <a:ln w="7938">
            <a:solidFill>
              <a:srgbClr val="0000F2"/>
            </a:solidFill>
            <a:round/>
            <a:headEnd/>
            <a:tailEnd/>
          </a:ln>
        </p:spPr>
        <p:txBody>
          <a:bodyPr/>
          <a:lstStyle/>
          <a:p>
            <a:endParaRPr lang="en-GB"/>
          </a:p>
        </p:txBody>
      </p:sp>
      <p:sp>
        <p:nvSpPr>
          <p:cNvPr id="18499" name="Freeform 68"/>
          <p:cNvSpPr>
            <a:spLocks/>
          </p:cNvSpPr>
          <p:nvPr/>
        </p:nvSpPr>
        <p:spPr bwMode="auto">
          <a:xfrm>
            <a:off x="4343400" y="2981325"/>
            <a:ext cx="100013" cy="1560513"/>
          </a:xfrm>
          <a:custGeom>
            <a:avLst/>
            <a:gdLst>
              <a:gd name="T0" fmla="*/ 0 w 120"/>
              <a:gd name="T1" fmla="*/ 2147483647 h 2048"/>
              <a:gd name="T2" fmla="*/ 0 w 120"/>
              <a:gd name="T3" fmla="*/ 0 h 2048"/>
              <a:gd name="T4" fmla="*/ 0 w 120"/>
              <a:gd name="T5" fmla="*/ 0 h 2048"/>
              <a:gd name="T6" fmla="*/ 2147483647 w 120"/>
              <a:gd name="T7" fmla="*/ 0 h 2048"/>
              <a:gd name="T8" fmla="*/ 2147483647 w 120"/>
              <a:gd name="T9" fmla="*/ 0 h 2048"/>
              <a:gd name="T10" fmla="*/ 2147483647 w 120"/>
              <a:gd name="T11" fmla="*/ 2147483647 h 2048"/>
              <a:gd name="T12" fmla="*/ 2147483647 w 120"/>
              <a:gd name="T13" fmla="*/ 2147483647 h 2048"/>
              <a:gd name="T14" fmla="*/ 0 w 120"/>
              <a:gd name="T15" fmla="*/ 2147483647 h 204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48"/>
              <a:gd name="T26" fmla="*/ 120 w 120"/>
              <a:gd name="T27" fmla="*/ 2048 h 20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48">
                <a:moveTo>
                  <a:pt x="0" y="2048"/>
                </a:moveTo>
                <a:lnTo>
                  <a:pt x="0" y="0"/>
                </a:lnTo>
                <a:lnTo>
                  <a:pt x="120" y="0"/>
                </a:lnTo>
                <a:lnTo>
                  <a:pt x="120" y="2048"/>
                </a:lnTo>
                <a:lnTo>
                  <a:pt x="0" y="2048"/>
                </a:lnTo>
              </a:path>
            </a:pathLst>
          </a:custGeom>
          <a:noFill/>
          <a:ln w="7938">
            <a:solidFill>
              <a:srgbClr val="0000F2"/>
            </a:solidFill>
            <a:round/>
            <a:headEnd/>
            <a:tailEnd/>
          </a:ln>
        </p:spPr>
        <p:txBody>
          <a:bodyPr/>
          <a:lstStyle/>
          <a:p>
            <a:endParaRPr lang="en-GB"/>
          </a:p>
        </p:txBody>
      </p:sp>
      <p:sp>
        <p:nvSpPr>
          <p:cNvPr id="18500" name="Freeform 69"/>
          <p:cNvSpPr>
            <a:spLocks/>
          </p:cNvSpPr>
          <p:nvPr/>
        </p:nvSpPr>
        <p:spPr bwMode="auto">
          <a:xfrm>
            <a:off x="4443413" y="3470275"/>
            <a:ext cx="101600" cy="1071563"/>
          </a:xfrm>
          <a:custGeom>
            <a:avLst/>
            <a:gdLst>
              <a:gd name="T0" fmla="*/ 0 w 120"/>
              <a:gd name="T1" fmla="*/ 2147483647 h 1408"/>
              <a:gd name="T2" fmla="*/ 0 w 120"/>
              <a:gd name="T3" fmla="*/ 0 h 1408"/>
              <a:gd name="T4" fmla="*/ 0 w 120"/>
              <a:gd name="T5" fmla="*/ 0 h 1408"/>
              <a:gd name="T6" fmla="*/ 2147483647 w 120"/>
              <a:gd name="T7" fmla="*/ 0 h 1408"/>
              <a:gd name="T8" fmla="*/ 2147483647 w 120"/>
              <a:gd name="T9" fmla="*/ 0 h 1408"/>
              <a:gd name="T10" fmla="*/ 2147483647 w 120"/>
              <a:gd name="T11" fmla="*/ 2147483647 h 1408"/>
              <a:gd name="T12" fmla="*/ 2147483647 w 120"/>
              <a:gd name="T13" fmla="*/ 2147483647 h 1408"/>
              <a:gd name="T14" fmla="*/ 0 w 120"/>
              <a:gd name="T15" fmla="*/ 2147483647 h 140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08"/>
              <a:gd name="T26" fmla="*/ 120 w 120"/>
              <a:gd name="T27" fmla="*/ 1408 h 1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08">
                <a:moveTo>
                  <a:pt x="0" y="1408"/>
                </a:moveTo>
                <a:lnTo>
                  <a:pt x="0" y="0"/>
                </a:lnTo>
                <a:lnTo>
                  <a:pt x="120" y="0"/>
                </a:lnTo>
                <a:lnTo>
                  <a:pt x="120" y="1408"/>
                </a:lnTo>
                <a:lnTo>
                  <a:pt x="0" y="1408"/>
                </a:lnTo>
              </a:path>
            </a:pathLst>
          </a:custGeom>
          <a:noFill/>
          <a:ln w="7938">
            <a:solidFill>
              <a:srgbClr val="0000F2"/>
            </a:solidFill>
            <a:round/>
            <a:headEnd/>
            <a:tailEnd/>
          </a:ln>
        </p:spPr>
        <p:txBody>
          <a:bodyPr/>
          <a:lstStyle/>
          <a:p>
            <a:endParaRPr lang="en-GB"/>
          </a:p>
        </p:txBody>
      </p:sp>
      <p:sp>
        <p:nvSpPr>
          <p:cNvPr id="18501" name="Freeform 70"/>
          <p:cNvSpPr>
            <a:spLocks/>
          </p:cNvSpPr>
          <p:nvPr/>
        </p:nvSpPr>
        <p:spPr bwMode="auto">
          <a:xfrm>
            <a:off x="4545013" y="3898900"/>
            <a:ext cx="96837" cy="642938"/>
          </a:xfrm>
          <a:custGeom>
            <a:avLst/>
            <a:gdLst>
              <a:gd name="T0" fmla="*/ 0 w 120"/>
              <a:gd name="T1" fmla="*/ 2147483647 h 845"/>
              <a:gd name="T2" fmla="*/ 0 w 120"/>
              <a:gd name="T3" fmla="*/ 0 h 845"/>
              <a:gd name="T4" fmla="*/ 0 w 120"/>
              <a:gd name="T5" fmla="*/ 0 h 845"/>
              <a:gd name="T6" fmla="*/ 2147483647 w 120"/>
              <a:gd name="T7" fmla="*/ 0 h 845"/>
              <a:gd name="T8" fmla="*/ 2147483647 w 120"/>
              <a:gd name="T9" fmla="*/ 0 h 845"/>
              <a:gd name="T10" fmla="*/ 2147483647 w 120"/>
              <a:gd name="T11" fmla="*/ 2147483647 h 845"/>
              <a:gd name="T12" fmla="*/ 2147483647 w 120"/>
              <a:gd name="T13" fmla="*/ 2147483647 h 845"/>
              <a:gd name="T14" fmla="*/ 0 w 120"/>
              <a:gd name="T15" fmla="*/ 2147483647 h 845"/>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845"/>
              <a:gd name="T26" fmla="*/ 120 w 120"/>
              <a:gd name="T27" fmla="*/ 845 h 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845">
                <a:moveTo>
                  <a:pt x="0" y="845"/>
                </a:moveTo>
                <a:lnTo>
                  <a:pt x="0" y="0"/>
                </a:lnTo>
                <a:lnTo>
                  <a:pt x="120" y="0"/>
                </a:lnTo>
                <a:lnTo>
                  <a:pt x="120" y="845"/>
                </a:lnTo>
                <a:lnTo>
                  <a:pt x="0" y="845"/>
                </a:lnTo>
              </a:path>
            </a:pathLst>
          </a:custGeom>
          <a:noFill/>
          <a:ln w="7938">
            <a:solidFill>
              <a:srgbClr val="0000F2"/>
            </a:solidFill>
            <a:round/>
            <a:headEnd/>
            <a:tailEnd/>
          </a:ln>
        </p:spPr>
        <p:txBody>
          <a:bodyPr/>
          <a:lstStyle/>
          <a:p>
            <a:endParaRPr lang="en-GB"/>
          </a:p>
        </p:txBody>
      </p:sp>
      <p:sp>
        <p:nvSpPr>
          <p:cNvPr id="18502" name="Freeform 71"/>
          <p:cNvSpPr>
            <a:spLocks/>
          </p:cNvSpPr>
          <p:nvPr/>
        </p:nvSpPr>
        <p:spPr bwMode="auto">
          <a:xfrm>
            <a:off x="4641850" y="4054475"/>
            <a:ext cx="100013" cy="487363"/>
          </a:xfrm>
          <a:custGeom>
            <a:avLst/>
            <a:gdLst>
              <a:gd name="T0" fmla="*/ 0 w 120"/>
              <a:gd name="T1" fmla="*/ 2147483647 h 640"/>
              <a:gd name="T2" fmla="*/ 0 w 120"/>
              <a:gd name="T3" fmla="*/ 0 h 640"/>
              <a:gd name="T4" fmla="*/ 0 w 120"/>
              <a:gd name="T5" fmla="*/ 0 h 640"/>
              <a:gd name="T6" fmla="*/ 2147483647 w 120"/>
              <a:gd name="T7" fmla="*/ 0 h 640"/>
              <a:gd name="T8" fmla="*/ 2147483647 w 120"/>
              <a:gd name="T9" fmla="*/ 0 h 640"/>
              <a:gd name="T10" fmla="*/ 2147483647 w 120"/>
              <a:gd name="T11" fmla="*/ 2147483647 h 640"/>
              <a:gd name="T12" fmla="*/ 2147483647 w 120"/>
              <a:gd name="T13" fmla="*/ 2147483647 h 640"/>
              <a:gd name="T14" fmla="*/ 0 w 120"/>
              <a:gd name="T15" fmla="*/ 2147483647 h 64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0"/>
              <a:gd name="T26" fmla="*/ 120 w 12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0">
                <a:moveTo>
                  <a:pt x="0" y="640"/>
                </a:moveTo>
                <a:lnTo>
                  <a:pt x="0" y="0"/>
                </a:lnTo>
                <a:lnTo>
                  <a:pt x="120" y="0"/>
                </a:lnTo>
                <a:lnTo>
                  <a:pt x="120" y="640"/>
                </a:lnTo>
                <a:lnTo>
                  <a:pt x="0" y="640"/>
                </a:lnTo>
              </a:path>
            </a:pathLst>
          </a:custGeom>
          <a:noFill/>
          <a:ln w="7938">
            <a:solidFill>
              <a:srgbClr val="0000F2"/>
            </a:solidFill>
            <a:round/>
            <a:headEnd/>
            <a:tailEnd/>
          </a:ln>
        </p:spPr>
        <p:txBody>
          <a:bodyPr/>
          <a:lstStyle/>
          <a:p>
            <a:endParaRPr lang="en-GB"/>
          </a:p>
        </p:txBody>
      </p:sp>
      <p:sp>
        <p:nvSpPr>
          <p:cNvPr id="18503" name="Freeform 72"/>
          <p:cNvSpPr>
            <a:spLocks/>
          </p:cNvSpPr>
          <p:nvPr/>
        </p:nvSpPr>
        <p:spPr bwMode="auto">
          <a:xfrm>
            <a:off x="4741863" y="4443413"/>
            <a:ext cx="96837" cy="98425"/>
          </a:xfrm>
          <a:custGeom>
            <a:avLst/>
            <a:gdLst>
              <a:gd name="T0" fmla="*/ 0 w 120"/>
              <a:gd name="T1" fmla="*/ 2147483647 h 128"/>
              <a:gd name="T2" fmla="*/ 0 w 120"/>
              <a:gd name="T3" fmla="*/ 0 h 128"/>
              <a:gd name="T4" fmla="*/ 0 w 120"/>
              <a:gd name="T5" fmla="*/ 0 h 128"/>
              <a:gd name="T6" fmla="*/ 2147483647 w 120"/>
              <a:gd name="T7" fmla="*/ 0 h 128"/>
              <a:gd name="T8" fmla="*/ 2147483647 w 120"/>
              <a:gd name="T9" fmla="*/ 0 h 128"/>
              <a:gd name="T10" fmla="*/ 2147483647 w 120"/>
              <a:gd name="T11" fmla="*/ 2147483647 h 128"/>
              <a:gd name="T12" fmla="*/ 2147483647 w 120"/>
              <a:gd name="T13" fmla="*/ 2147483647 h 128"/>
              <a:gd name="T14" fmla="*/ 0 w 120"/>
              <a:gd name="T15" fmla="*/ 2147483647 h 12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28"/>
              <a:gd name="T26" fmla="*/ 120 w 120"/>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28">
                <a:moveTo>
                  <a:pt x="0" y="128"/>
                </a:moveTo>
                <a:lnTo>
                  <a:pt x="0" y="0"/>
                </a:lnTo>
                <a:lnTo>
                  <a:pt x="120" y="0"/>
                </a:lnTo>
                <a:lnTo>
                  <a:pt x="120" y="128"/>
                </a:lnTo>
                <a:lnTo>
                  <a:pt x="0" y="128"/>
                </a:lnTo>
              </a:path>
            </a:pathLst>
          </a:custGeom>
          <a:noFill/>
          <a:ln w="7938">
            <a:solidFill>
              <a:srgbClr val="0000F2"/>
            </a:solidFill>
            <a:round/>
            <a:headEnd/>
            <a:tailEnd/>
          </a:ln>
        </p:spPr>
        <p:txBody>
          <a:bodyPr/>
          <a:lstStyle/>
          <a:p>
            <a:endParaRPr lang="en-GB"/>
          </a:p>
        </p:txBody>
      </p:sp>
      <p:sp>
        <p:nvSpPr>
          <p:cNvPr id="18504" name="Freeform 73"/>
          <p:cNvSpPr>
            <a:spLocks/>
          </p:cNvSpPr>
          <p:nvPr/>
        </p:nvSpPr>
        <p:spPr bwMode="auto">
          <a:xfrm>
            <a:off x="4838700" y="4464050"/>
            <a:ext cx="101600" cy="77788"/>
          </a:xfrm>
          <a:custGeom>
            <a:avLst/>
            <a:gdLst>
              <a:gd name="T0" fmla="*/ 0 w 120"/>
              <a:gd name="T1" fmla="*/ 2147483647 h 103"/>
              <a:gd name="T2" fmla="*/ 0 w 120"/>
              <a:gd name="T3" fmla="*/ 0 h 103"/>
              <a:gd name="T4" fmla="*/ 0 w 120"/>
              <a:gd name="T5" fmla="*/ 0 h 103"/>
              <a:gd name="T6" fmla="*/ 2147483647 w 120"/>
              <a:gd name="T7" fmla="*/ 0 h 103"/>
              <a:gd name="T8" fmla="*/ 2147483647 w 120"/>
              <a:gd name="T9" fmla="*/ 0 h 103"/>
              <a:gd name="T10" fmla="*/ 2147483647 w 120"/>
              <a:gd name="T11" fmla="*/ 2147483647 h 103"/>
              <a:gd name="T12" fmla="*/ 2147483647 w 120"/>
              <a:gd name="T13" fmla="*/ 2147483647 h 103"/>
              <a:gd name="T14" fmla="*/ 0 w 120"/>
              <a:gd name="T15" fmla="*/ 2147483647 h 103"/>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03"/>
              <a:gd name="T26" fmla="*/ 120 w 120"/>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03">
                <a:moveTo>
                  <a:pt x="0" y="103"/>
                </a:moveTo>
                <a:lnTo>
                  <a:pt x="0" y="0"/>
                </a:lnTo>
                <a:lnTo>
                  <a:pt x="120" y="0"/>
                </a:lnTo>
                <a:lnTo>
                  <a:pt x="120" y="103"/>
                </a:lnTo>
                <a:lnTo>
                  <a:pt x="0" y="103"/>
                </a:lnTo>
              </a:path>
            </a:pathLst>
          </a:custGeom>
          <a:noFill/>
          <a:ln w="7938">
            <a:solidFill>
              <a:srgbClr val="0000F2"/>
            </a:solidFill>
            <a:round/>
            <a:headEnd/>
            <a:tailEnd/>
          </a:ln>
        </p:spPr>
        <p:txBody>
          <a:bodyPr/>
          <a:lstStyle/>
          <a:p>
            <a:endParaRPr lang="en-GB"/>
          </a:p>
        </p:txBody>
      </p:sp>
      <p:sp>
        <p:nvSpPr>
          <p:cNvPr id="18505" name="Freeform 74"/>
          <p:cNvSpPr>
            <a:spLocks/>
          </p:cNvSpPr>
          <p:nvPr/>
        </p:nvSpPr>
        <p:spPr bwMode="auto">
          <a:xfrm>
            <a:off x="4940300" y="4502150"/>
            <a:ext cx="98425" cy="39688"/>
          </a:xfrm>
          <a:custGeom>
            <a:avLst/>
            <a:gdLst>
              <a:gd name="T0" fmla="*/ 0 w 120"/>
              <a:gd name="T1" fmla="*/ 2147483647 h 51"/>
              <a:gd name="T2" fmla="*/ 0 w 120"/>
              <a:gd name="T3" fmla="*/ 0 h 51"/>
              <a:gd name="T4" fmla="*/ 0 w 120"/>
              <a:gd name="T5" fmla="*/ 0 h 51"/>
              <a:gd name="T6" fmla="*/ 2147483647 w 120"/>
              <a:gd name="T7" fmla="*/ 0 h 51"/>
              <a:gd name="T8" fmla="*/ 2147483647 w 120"/>
              <a:gd name="T9" fmla="*/ 0 h 51"/>
              <a:gd name="T10" fmla="*/ 2147483647 w 120"/>
              <a:gd name="T11" fmla="*/ 2147483647 h 51"/>
              <a:gd name="T12" fmla="*/ 2147483647 w 120"/>
              <a:gd name="T13" fmla="*/ 2147483647 h 51"/>
              <a:gd name="T14" fmla="*/ 0 w 12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1"/>
              <a:gd name="T26" fmla="*/ 120 w 120"/>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1">
                <a:moveTo>
                  <a:pt x="0" y="51"/>
                </a:moveTo>
                <a:lnTo>
                  <a:pt x="0" y="0"/>
                </a:lnTo>
                <a:lnTo>
                  <a:pt x="120" y="0"/>
                </a:lnTo>
                <a:lnTo>
                  <a:pt x="120" y="51"/>
                </a:lnTo>
                <a:lnTo>
                  <a:pt x="0" y="51"/>
                </a:lnTo>
              </a:path>
            </a:pathLst>
          </a:custGeom>
          <a:noFill/>
          <a:ln w="7938">
            <a:solidFill>
              <a:srgbClr val="0000F2"/>
            </a:solidFill>
            <a:round/>
            <a:headEnd/>
            <a:tailEnd/>
          </a:ln>
        </p:spPr>
        <p:txBody>
          <a:bodyPr/>
          <a:lstStyle/>
          <a:p>
            <a:endParaRPr lang="en-GB"/>
          </a:p>
        </p:txBody>
      </p:sp>
      <p:sp>
        <p:nvSpPr>
          <p:cNvPr id="18506" name="Freeform 75"/>
          <p:cNvSpPr>
            <a:spLocks/>
          </p:cNvSpPr>
          <p:nvPr/>
        </p:nvSpPr>
        <p:spPr bwMode="auto">
          <a:xfrm>
            <a:off x="5038725"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07" name="Freeform 76"/>
          <p:cNvSpPr>
            <a:spLocks/>
          </p:cNvSpPr>
          <p:nvPr/>
        </p:nvSpPr>
        <p:spPr bwMode="auto">
          <a:xfrm>
            <a:off x="5137150" y="4541838"/>
            <a:ext cx="98425"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08" name="Freeform 77"/>
          <p:cNvSpPr>
            <a:spLocks/>
          </p:cNvSpPr>
          <p:nvPr/>
        </p:nvSpPr>
        <p:spPr bwMode="auto">
          <a:xfrm>
            <a:off x="5235575" y="4541838"/>
            <a:ext cx="101600"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09" name="Freeform 78"/>
          <p:cNvSpPr>
            <a:spLocks/>
          </p:cNvSpPr>
          <p:nvPr/>
        </p:nvSpPr>
        <p:spPr bwMode="auto">
          <a:xfrm>
            <a:off x="533717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10" name="Freeform 79"/>
          <p:cNvSpPr>
            <a:spLocks/>
          </p:cNvSpPr>
          <p:nvPr/>
        </p:nvSpPr>
        <p:spPr bwMode="auto">
          <a:xfrm>
            <a:off x="5434013" y="4541838"/>
            <a:ext cx="100012"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11" name="Freeform 80"/>
          <p:cNvSpPr>
            <a:spLocks/>
          </p:cNvSpPr>
          <p:nvPr/>
        </p:nvSpPr>
        <p:spPr bwMode="auto">
          <a:xfrm>
            <a:off x="5534025" y="4541838"/>
            <a:ext cx="96838" cy="3175"/>
          </a:xfrm>
          <a:custGeom>
            <a:avLst/>
            <a:gdLst>
              <a:gd name="T0" fmla="*/ 0 w 120"/>
              <a:gd name="T1" fmla="*/ 0 h 1"/>
              <a:gd name="T2" fmla="*/ 0 w 120"/>
              <a:gd name="T3" fmla="*/ 0 h 1"/>
              <a:gd name="T4" fmla="*/ 0 w 120"/>
              <a:gd name="T5" fmla="*/ 0 h 1"/>
              <a:gd name="T6" fmla="*/ 2147483647 w 120"/>
              <a:gd name="T7" fmla="*/ 0 h 1"/>
              <a:gd name="T8" fmla="*/ 2147483647 w 120"/>
              <a:gd name="T9" fmla="*/ 0 h 1"/>
              <a:gd name="T10" fmla="*/ 2147483647 w 120"/>
              <a:gd name="T11" fmla="*/ 0 h 1"/>
              <a:gd name="T12" fmla="*/ 2147483647 w 120"/>
              <a:gd name="T13" fmla="*/ 0 h 1"/>
              <a:gd name="T14" fmla="*/ 0 w 12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
              <a:gd name="T26" fmla="*/ 120 w 12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
                <a:moveTo>
                  <a:pt x="0" y="0"/>
                </a:moveTo>
                <a:lnTo>
                  <a:pt x="0" y="0"/>
                </a:lnTo>
                <a:lnTo>
                  <a:pt x="120" y="0"/>
                </a:lnTo>
                <a:lnTo>
                  <a:pt x="0" y="0"/>
                </a:lnTo>
              </a:path>
            </a:pathLst>
          </a:custGeom>
          <a:noFill/>
          <a:ln w="7938">
            <a:solidFill>
              <a:srgbClr val="0000F2"/>
            </a:solidFill>
            <a:round/>
            <a:headEnd/>
            <a:tailEnd/>
          </a:ln>
        </p:spPr>
        <p:txBody>
          <a:bodyPr/>
          <a:lstStyle/>
          <a:p>
            <a:endParaRPr lang="en-GB"/>
          </a:p>
        </p:txBody>
      </p:sp>
      <p:sp>
        <p:nvSpPr>
          <p:cNvPr id="18512" name="Freeform 304"/>
          <p:cNvSpPr>
            <a:spLocks/>
          </p:cNvSpPr>
          <p:nvPr/>
        </p:nvSpPr>
        <p:spPr bwMode="auto">
          <a:xfrm>
            <a:off x="2590800" y="2146300"/>
            <a:ext cx="3014663" cy="2378075"/>
          </a:xfrm>
          <a:custGeom>
            <a:avLst/>
            <a:gdLst>
              <a:gd name="T0" fmla="*/ 2147483647 w 11519"/>
              <a:gd name="T1" fmla="*/ 2147483647 h 9133"/>
              <a:gd name="T2" fmla="*/ 2147483647 w 11519"/>
              <a:gd name="T3" fmla="*/ 2147483647 h 9133"/>
              <a:gd name="T4" fmla="*/ 2147483647 w 11519"/>
              <a:gd name="T5" fmla="*/ 2147483647 h 9133"/>
              <a:gd name="T6" fmla="*/ 2147483647 w 11519"/>
              <a:gd name="T7" fmla="*/ 2147483647 h 9133"/>
              <a:gd name="T8" fmla="*/ 2147483647 w 11519"/>
              <a:gd name="T9" fmla="*/ 2147483647 h 9133"/>
              <a:gd name="T10" fmla="*/ 2147483647 w 11519"/>
              <a:gd name="T11" fmla="*/ 2147483647 h 9133"/>
              <a:gd name="T12" fmla="*/ 2147483647 w 11519"/>
              <a:gd name="T13" fmla="*/ 2147483647 h 9133"/>
              <a:gd name="T14" fmla="*/ 2147483647 w 11519"/>
              <a:gd name="T15" fmla="*/ 2147483647 h 9133"/>
              <a:gd name="T16" fmla="*/ 2147483647 w 11519"/>
              <a:gd name="T17" fmla="*/ 2147483647 h 9133"/>
              <a:gd name="T18" fmla="*/ 2147483647 w 11519"/>
              <a:gd name="T19" fmla="*/ 2147483647 h 9133"/>
              <a:gd name="T20" fmla="*/ 2147483647 w 11519"/>
              <a:gd name="T21" fmla="*/ 2147483647 h 9133"/>
              <a:gd name="T22" fmla="*/ 2147483647 w 11519"/>
              <a:gd name="T23" fmla="*/ 2147483647 h 9133"/>
              <a:gd name="T24" fmla="*/ 2147483647 w 11519"/>
              <a:gd name="T25" fmla="*/ 2147483647 h 9133"/>
              <a:gd name="T26" fmla="*/ 2147483647 w 11519"/>
              <a:gd name="T27" fmla="*/ 2147483647 h 9133"/>
              <a:gd name="T28" fmla="*/ 2147483647 w 11519"/>
              <a:gd name="T29" fmla="*/ 2147483647 h 9133"/>
              <a:gd name="T30" fmla="*/ 2147483647 w 11519"/>
              <a:gd name="T31" fmla="*/ 2147483647 h 9133"/>
              <a:gd name="T32" fmla="*/ 2147483647 w 11519"/>
              <a:gd name="T33" fmla="*/ 2147483647 h 9133"/>
              <a:gd name="T34" fmla="*/ 2147483647 w 11519"/>
              <a:gd name="T35" fmla="*/ 2147483647 h 9133"/>
              <a:gd name="T36" fmla="*/ 2147483647 w 11519"/>
              <a:gd name="T37" fmla="*/ 2147483647 h 9133"/>
              <a:gd name="T38" fmla="*/ 2147483647 w 11519"/>
              <a:gd name="T39" fmla="*/ 2147483647 h 9133"/>
              <a:gd name="T40" fmla="*/ 2147483647 w 11519"/>
              <a:gd name="T41" fmla="*/ 2147483647 h 9133"/>
              <a:gd name="T42" fmla="*/ 2147483647 w 11519"/>
              <a:gd name="T43" fmla="*/ 2147483647 h 9133"/>
              <a:gd name="T44" fmla="*/ 2147483647 w 11519"/>
              <a:gd name="T45" fmla="*/ 2147483647 h 9133"/>
              <a:gd name="T46" fmla="*/ 2147483647 w 11519"/>
              <a:gd name="T47" fmla="*/ 2147483647 h 9133"/>
              <a:gd name="T48" fmla="*/ 2147483647 w 11519"/>
              <a:gd name="T49" fmla="*/ 2147483647 h 9133"/>
              <a:gd name="T50" fmla="*/ 2147483647 w 11519"/>
              <a:gd name="T51" fmla="*/ 2147483647 h 9133"/>
              <a:gd name="T52" fmla="*/ 2147483647 w 11519"/>
              <a:gd name="T53" fmla="*/ 2147483647 h 9133"/>
              <a:gd name="T54" fmla="*/ 2147483647 w 11519"/>
              <a:gd name="T55" fmla="*/ 2147483647 h 9133"/>
              <a:gd name="T56" fmla="*/ 2147483647 w 11519"/>
              <a:gd name="T57" fmla="*/ 2147483647 h 9133"/>
              <a:gd name="T58" fmla="*/ 2147483647 w 11519"/>
              <a:gd name="T59" fmla="*/ 2147483647 h 9133"/>
              <a:gd name="T60" fmla="*/ 2147483647 w 11519"/>
              <a:gd name="T61" fmla="*/ 2147483647 h 9133"/>
              <a:gd name="T62" fmla="*/ 2147483647 w 11519"/>
              <a:gd name="T63" fmla="*/ 2147483647 h 9133"/>
              <a:gd name="T64" fmla="*/ 2147483647 w 11519"/>
              <a:gd name="T65" fmla="*/ 2147483647 h 9133"/>
              <a:gd name="T66" fmla="*/ 2147483647 w 11519"/>
              <a:gd name="T67" fmla="*/ 2147483647 h 9133"/>
              <a:gd name="T68" fmla="*/ 2147483647 w 11519"/>
              <a:gd name="T69" fmla="*/ 2147483647 h 9133"/>
              <a:gd name="T70" fmla="*/ 2147483647 w 11519"/>
              <a:gd name="T71" fmla="*/ 2147483647 h 9133"/>
              <a:gd name="T72" fmla="*/ 2147483647 w 11519"/>
              <a:gd name="T73" fmla="*/ 2147483647 h 9133"/>
              <a:gd name="T74" fmla="*/ 2147483647 w 11519"/>
              <a:gd name="T75" fmla="*/ 2147483647 h 9133"/>
              <a:gd name="T76" fmla="*/ 2147483647 w 11519"/>
              <a:gd name="T77" fmla="*/ 2147483647 h 9133"/>
              <a:gd name="T78" fmla="*/ 2147483647 w 11519"/>
              <a:gd name="T79" fmla="*/ 2147483647 h 9133"/>
              <a:gd name="T80" fmla="*/ 2147483647 w 11519"/>
              <a:gd name="T81" fmla="*/ 2147483647 h 9133"/>
              <a:gd name="T82" fmla="*/ 2147483647 w 11519"/>
              <a:gd name="T83" fmla="*/ 2147483647 h 9133"/>
              <a:gd name="T84" fmla="*/ 2147483647 w 11519"/>
              <a:gd name="T85" fmla="*/ 2147483647 h 9133"/>
              <a:gd name="T86" fmla="*/ 2147483647 w 11519"/>
              <a:gd name="T87" fmla="*/ 2147483647 h 9133"/>
              <a:gd name="T88" fmla="*/ 2147483647 w 11519"/>
              <a:gd name="T89" fmla="*/ 2147483647 h 9133"/>
              <a:gd name="T90" fmla="*/ 2147483647 w 11519"/>
              <a:gd name="T91" fmla="*/ 2147483647 h 9133"/>
              <a:gd name="T92" fmla="*/ 2147483647 w 11519"/>
              <a:gd name="T93" fmla="*/ 2147483647 h 9133"/>
              <a:gd name="T94" fmla="*/ 2147483647 w 11519"/>
              <a:gd name="T95" fmla="*/ 2147483647 h 9133"/>
              <a:gd name="T96" fmla="*/ 2147483647 w 11519"/>
              <a:gd name="T97" fmla="*/ 2147483647 h 9133"/>
              <a:gd name="T98" fmla="*/ 2147483647 w 11519"/>
              <a:gd name="T99" fmla="*/ 2147483647 h 9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19"/>
              <a:gd name="T151" fmla="*/ 0 h 9133"/>
              <a:gd name="T152" fmla="*/ 11519 w 11519"/>
              <a:gd name="T153" fmla="*/ 9133 h 9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19" h="9133">
                <a:moveTo>
                  <a:pt x="0" y="9133"/>
                </a:moveTo>
                <a:lnTo>
                  <a:pt x="116" y="9133"/>
                </a:lnTo>
                <a:lnTo>
                  <a:pt x="232" y="9133"/>
                </a:lnTo>
                <a:lnTo>
                  <a:pt x="349" y="9133"/>
                </a:lnTo>
                <a:lnTo>
                  <a:pt x="465" y="9132"/>
                </a:lnTo>
                <a:lnTo>
                  <a:pt x="581" y="9132"/>
                </a:lnTo>
                <a:lnTo>
                  <a:pt x="698" y="9132"/>
                </a:lnTo>
                <a:lnTo>
                  <a:pt x="814" y="9131"/>
                </a:lnTo>
                <a:lnTo>
                  <a:pt x="930" y="9130"/>
                </a:lnTo>
                <a:lnTo>
                  <a:pt x="1047" y="9129"/>
                </a:lnTo>
                <a:lnTo>
                  <a:pt x="1163" y="9127"/>
                </a:lnTo>
                <a:lnTo>
                  <a:pt x="1280" y="9124"/>
                </a:lnTo>
                <a:lnTo>
                  <a:pt x="1396" y="9120"/>
                </a:lnTo>
                <a:lnTo>
                  <a:pt x="1512" y="9115"/>
                </a:lnTo>
                <a:lnTo>
                  <a:pt x="1629" y="9108"/>
                </a:lnTo>
                <a:lnTo>
                  <a:pt x="1745" y="9099"/>
                </a:lnTo>
                <a:lnTo>
                  <a:pt x="1861" y="9086"/>
                </a:lnTo>
                <a:lnTo>
                  <a:pt x="1978" y="9069"/>
                </a:lnTo>
                <a:lnTo>
                  <a:pt x="2094" y="9047"/>
                </a:lnTo>
                <a:lnTo>
                  <a:pt x="2211" y="9017"/>
                </a:lnTo>
                <a:lnTo>
                  <a:pt x="2327" y="8980"/>
                </a:lnTo>
                <a:lnTo>
                  <a:pt x="2443" y="8933"/>
                </a:lnTo>
                <a:lnTo>
                  <a:pt x="2560" y="8873"/>
                </a:lnTo>
                <a:lnTo>
                  <a:pt x="2676" y="8798"/>
                </a:lnTo>
                <a:lnTo>
                  <a:pt x="2792" y="8706"/>
                </a:lnTo>
                <a:lnTo>
                  <a:pt x="2909" y="8593"/>
                </a:lnTo>
                <a:lnTo>
                  <a:pt x="3025" y="8457"/>
                </a:lnTo>
                <a:lnTo>
                  <a:pt x="3141" y="8294"/>
                </a:lnTo>
                <a:lnTo>
                  <a:pt x="3258" y="8103"/>
                </a:lnTo>
                <a:lnTo>
                  <a:pt x="3374" y="7879"/>
                </a:lnTo>
                <a:lnTo>
                  <a:pt x="3490" y="7620"/>
                </a:lnTo>
                <a:lnTo>
                  <a:pt x="3607" y="7325"/>
                </a:lnTo>
                <a:lnTo>
                  <a:pt x="3723" y="6992"/>
                </a:lnTo>
                <a:lnTo>
                  <a:pt x="3840" y="6622"/>
                </a:lnTo>
                <a:lnTo>
                  <a:pt x="3956" y="6215"/>
                </a:lnTo>
                <a:lnTo>
                  <a:pt x="4072" y="5773"/>
                </a:lnTo>
                <a:lnTo>
                  <a:pt x="4189" y="5300"/>
                </a:lnTo>
                <a:lnTo>
                  <a:pt x="4305" y="4801"/>
                </a:lnTo>
                <a:lnTo>
                  <a:pt x="4421" y="4282"/>
                </a:lnTo>
                <a:lnTo>
                  <a:pt x="4538" y="3751"/>
                </a:lnTo>
                <a:lnTo>
                  <a:pt x="4654" y="3218"/>
                </a:lnTo>
                <a:lnTo>
                  <a:pt x="4770" y="2691"/>
                </a:lnTo>
                <a:lnTo>
                  <a:pt x="4887" y="2183"/>
                </a:lnTo>
                <a:lnTo>
                  <a:pt x="5003" y="1704"/>
                </a:lnTo>
                <a:lnTo>
                  <a:pt x="5120" y="1265"/>
                </a:lnTo>
                <a:lnTo>
                  <a:pt x="5236" y="878"/>
                </a:lnTo>
                <a:lnTo>
                  <a:pt x="5352" y="551"/>
                </a:lnTo>
                <a:lnTo>
                  <a:pt x="5469" y="294"/>
                </a:lnTo>
                <a:lnTo>
                  <a:pt x="5585" y="114"/>
                </a:lnTo>
                <a:lnTo>
                  <a:pt x="5701" y="15"/>
                </a:lnTo>
                <a:lnTo>
                  <a:pt x="5818" y="0"/>
                </a:lnTo>
                <a:lnTo>
                  <a:pt x="5934" y="70"/>
                </a:lnTo>
                <a:lnTo>
                  <a:pt x="6050" y="223"/>
                </a:lnTo>
                <a:lnTo>
                  <a:pt x="6167" y="454"/>
                </a:lnTo>
                <a:lnTo>
                  <a:pt x="6283" y="757"/>
                </a:lnTo>
                <a:lnTo>
                  <a:pt x="6400" y="1124"/>
                </a:lnTo>
                <a:lnTo>
                  <a:pt x="6516" y="1546"/>
                </a:lnTo>
                <a:lnTo>
                  <a:pt x="6632" y="2012"/>
                </a:lnTo>
                <a:lnTo>
                  <a:pt x="6749" y="2512"/>
                </a:lnTo>
                <a:lnTo>
                  <a:pt x="6865" y="3033"/>
                </a:lnTo>
                <a:lnTo>
                  <a:pt x="6981" y="3565"/>
                </a:lnTo>
                <a:lnTo>
                  <a:pt x="7098" y="4098"/>
                </a:lnTo>
                <a:lnTo>
                  <a:pt x="7214" y="4622"/>
                </a:lnTo>
                <a:lnTo>
                  <a:pt x="7330" y="5129"/>
                </a:lnTo>
                <a:lnTo>
                  <a:pt x="7447" y="5612"/>
                </a:lnTo>
                <a:lnTo>
                  <a:pt x="7563" y="6065"/>
                </a:lnTo>
                <a:lnTo>
                  <a:pt x="7680" y="6485"/>
                </a:lnTo>
                <a:lnTo>
                  <a:pt x="7796" y="6868"/>
                </a:lnTo>
                <a:lnTo>
                  <a:pt x="7912" y="7214"/>
                </a:lnTo>
                <a:lnTo>
                  <a:pt x="8029" y="7522"/>
                </a:lnTo>
                <a:lnTo>
                  <a:pt x="8145" y="7793"/>
                </a:lnTo>
                <a:lnTo>
                  <a:pt x="8261" y="8028"/>
                </a:lnTo>
                <a:lnTo>
                  <a:pt x="8378" y="8231"/>
                </a:lnTo>
                <a:lnTo>
                  <a:pt x="8494" y="8404"/>
                </a:lnTo>
                <a:lnTo>
                  <a:pt x="8611" y="8548"/>
                </a:lnTo>
                <a:lnTo>
                  <a:pt x="8727" y="8669"/>
                </a:lnTo>
                <a:lnTo>
                  <a:pt x="8843" y="8768"/>
                </a:lnTo>
                <a:lnTo>
                  <a:pt x="8959" y="8848"/>
                </a:lnTo>
                <a:lnTo>
                  <a:pt x="9076" y="8913"/>
                </a:lnTo>
                <a:lnTo>
                  <a:pt x="9192" y="8965"/>
                </a:lnTo>
                <a:lnTo>
                  <a:pt x="9309" y="9006"/>
                </a:lnTo>
                <a:lnTo>
                  <a:pt x="9425" y="9037"/>
                </a:lnTo>
                <a:lnTo>
                  <a:pt x="9541" y="9062"/>
                </a:lnTo>
                <a:lnTo>
                  <a:pt x="9658" y="9081"/>
                </a:lnTo>
                <a:lnTo>
                  <a:pt x="9774" y="9095"/>
                </a:lnTo>
                <a:lnTo>
                  <a:pt x="9890" y="9105"/>
                </a:lnTo>
                <a:lnTo>
                  <a:pt x="10007" y="9113"/>
                </a:lnTo>
                <a:lnTo>
                  <a:pt x="10123" y="9119"/>
                </a:lnTo>
                <a:lnTo>
                  <a:pt x="10240" y="9123"/>
                </a:lnTo>
                <a:lnTo>
                  <a:pt x="10356" y="9126"/>
                </a:lnTo>
                <a:lnTo>
                  <a:pt x="10472" y="9128"/>
                </a:lnTo>
                <a:lnTo>
                  <a:pt x="10589" y="9130"/>
                </a:lnTo>
                <a:lnTo>
                  <a:pt x="10705" y="9131"/>
                </a:lnTo>
                <a:lnTo>
                  <a:pt x="10821" y="9132"/>
                </a:lnTo>
                <a:lnTo>
                  <a:pt x="10938" y="9132"/>
                </a:lnTo>
                <a:lnTo>
                  <a:pt x="11054" y="9132"/>
                </a:lnTo>
                <a:lnTo>
                  <a:pt x="11171" y="9133"/>
                </a:lnTo>
                <a:lnTo>
                  <a:pt x="11287" y="9133"/>
                </a:lnTo>
                <a:lnTo>
                  <a:pt x="11403" y="9133"/>
                </a:lnTo>
                <a:lnTo>
                  <a:pt x="11519" y="9133"/>
                </a:lnTo>
              </a:path>
            </a:pathLst>
          </a:custGeom>
          <a:noFill/>
          <a:ln w="15875">
            <a:solidFill>
              <a:srgbClr val="FF0000"/>
            </a:solidFill>
            <a:round/>
            <a:headEnd/>
            <a:tailEnd/>
          </a:ln>
        </p:spPr>
        <p:txBody>
          <a:bodyPr/>
          <a:lstStyle/>
          <a:p>
            <a:endParaRPr lang="en-GB"/>
          </a:p>
        </p:txBody>
      </p:sp>
      <p:graphicFrame>
        <p:nvGraphicFramePr>
          <p:cNvPr id="18434" name="Object 2"/>
          <p:cNvGraphicFramePr>
            <a:graphicFrameLocks noChangeAspect="1"/>
          </p:cNvGraphicFramePr>
          <p:nvPr>
            <p:extLst>
              <p:ext uri="{D42A27DB-BD31-4B8C-83A1-F6EECF244321}">
                <p14:modId xmlns:p14="http://schemas.microsoft.com/office/powerpoint/2010/main" val="2561596154"/>
              </p:ext>
            </p:extLst>
          </p:nvPr>
        </p:nvGraphicFramePr>
        <p:xfrm>
          <a:off x="6711950" y="1447800"/>
          <a:ext cx="2203450" cy="3656013"/>
        </p:xfrm>
        <a:graphic>
          <a:graphicData uri="http://schemas.openxmlformats.org/presentationml/2006/ole">
            <mc:AlternateContent xmlns:mc="http://schemas.openxmlformats.org/markup-compatibility/2006">
              <mc:Choice xmlns:v="urn:schemas-microsoft-com:vml" Requires="v">
                <p:oleObj spid="_x0000_s159762" name="Equation" r:id="rId4" imgW="825480" imgH="1371600" progId="Equation.3">
                  <p:embed/>
                </p:oleObj>
              </mc:Choice>
              <mc:Fallback>
                <p:oleObj name="Equation" r:id="rId4" imgW="825480" imgH="1371600" progId="Equation.3">
                  <p:embed/>
                  <p:pic>
                    <p:nvPicPr>
                      <p:cNvPr id="0" name=""/>
                      <p:cNvPicPr>
                        <a:picLocks noChangeAspect="1" noChangeArrowheads="1"/>
                      </p:cNvPicPr>
                      <p:nvPr/>
                    </p:nvPicPr>
                    <p:blipFill>
                      <a:blip r:embed="rId5"/>
                      <a:srcRect/>
                      <a:stretch>
                        <a:fillRect/>
                      </a:stretch>
                    </p:blipFill>
                    <p:spPr bwMode="auto">
                      <a:xfrm>
                        <a:off x="6711950" y="1447800"/>
                        <a:ext cx="2203450" cy="365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2" name="Straight Arrow Connector 81"/>
          <p:cNvCxnSpPr>
            <a:endCxn id="18512" idx="28"/>
          </p:cNvCxnSpPr>
          <p:nvPr/>
        </p:nvCxnSpPr>
        <p:spPr>
          <a:xfrm flipH="1">
            <a:off x="4325938" y="1905000"/>
            <a:ext cx="2303462" cy="765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14" name="TextBox 82"/>
          <p:cNvSpPr txBox="1">
            <a:spLocks noChangeArrowheads="1"/>
          </p:cNvSpPr>
          <p:nvPr/>
        </p:nvSpPr>
        <p:spPr bwMode="auto">
          <a:xfrm>
            <a:off x="6019800" y="2743200"/>
            <a:ext cx="2528888" cy="830263"/>
          </a:xfrm>
          <a:prstGeom prst="rect">
            <a:avLst/>
          </a:prstGeom>
          <a:noFill/>
          <a:ln w="9525">
            <a:noFill/>
            <a:miter lim="800000"/>
            <a:headEnd/>
            <a:tailEnd/>
          </a:ln>
        </p:spPr>
        <p:txBody>
          <a:bodyPr wrap="none">
            <a:spAutoFit/>
          </a:bodyPr>
          <a:lstStyle/>
          <a:p>
            <a:r>
              <a:rPr lang="en-US" sz="2400">
                <a:latin typeface="Arial" charset="0"/>
              </a:rPr>
              <a:t>The most “likely” </a:t>
            </a:r>
          </a:p>
          <a:p>
            <a:r>
              <a:rPr lang="en-US" sz="2400">
                <a:latin typeface="Arial" charset="0"/>
              </a:rPr>
              <a:t>Values for </a:t>
            </a:r>
            <a:r>
              <a:rPr lang="el-GR" sz="2400">
                <a:latin typeface="Arial" charset="0"/>
              </a:rPr>
              <a:t>θ</a:t>
            </a:r>
            <a:endParaRPr lang="en-GB" sz="2400">
              <a:latin typeface="Arial" charset="0"/>
            </a:endParaRPr>
          </a:p>
        </p:txBody>
      </p:sp>
    </p:spTree>
    <p:extLst>
      <p:ext uri="{BB962C8B-B14F-4D97-AF65-F5344CB8AC3E}">
        <p14:creationId xmlns:p14="http://schemas.microsoft.com/office/powerpoint/2010/main" val="1691891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5365" name="Rectangle 3"/>
          <p:cNvSpPr>
            <a:spLocks noGrp="1" noChangeArrowheads="1"/>
          </p:cNvSpPr>
          <p:nvPr>
            <p:ph type="title"/>
          </p:nvPr>
        </p:nvSpPr>
        <p:spPr>
          <a:xfrm>
            <a:off x="228600" y="152400"/>
            <a:ext cx="8839200" cy="685800"/>
          </a:xfrm>
        </p:spPr>
        <p:txBody>
          <a:bodyPr/>
          <a:lstStyle/>
          <a:p>
            <a:pPr eaLnBrk="1" hangingPunct="1"/>
            <a:r>
              <a:rPr lang="en-US" sz="2800" dirty="0" smtClean="0"/>
              <a:t>Probability Density Functions: Continuous variables</a:t>
            </a:r>
          </a:p>
        </p:txBody>
      </p:sp>
      <p:sp>
        <p:nvSpPr>
          <p:cNvPr id="15366" name="Text Box 4"/>
          <p:cNvSpPr txBox="1">
            <a:spLocks noChangeArrowheads="1"/>
          </p:cNvSpPr>
          <p:nvPr/>
        </p:nvSpPr>
        <p:spPr bwMode="auto">
          <a:xfrm>
            <a:off x="304800" y="1235075"/>
            <a:ext cx="7887737" cy="830997"/>
          </a:xfrm>
          <a:prstGeom prst="rect">
            <a:avLst/>
          </a:prstGeom>
          <a:noFill/>
          <a:ln w="9525">
            <a:noFill/>
            <a:miter lim="800000"/>
            <a:headEnd/>
            <a:tailEnd/>
          </a:ln>
        </p:spPr>
        <p:txBody>
          <a:bodyPr wrap="none">
            <a:spAutoFit/>
          </a:bodyPr>
          <a:lstStyle/>
          <a:p>
            <a:r>
              <a:rPr lang="en-US" sz="2400" dirty="0">
                <a:latin typeface="Times New Roman" pitchFamily="18" charset="0"/>
              </a:rPr>
              <a:t>A </a:t>
            </a:r>
            <a:r>
              <a:rPr lang="en-US" sz="2400" b="1" i="1" dirty="0">
                <a:solidFill>
                  <a:srgbClr val="FF0000"/>
                </a:solidFill>
                <a:latin typeface="Times New Roman" pitchFamily="18" charset="0"/>
              </a:rPr>
              <a:t>probability density function</a:t>
            </a:r>
            <a:r>
              <a:rPr lang="en-US" sz="2400" dirty="0">
                <a:latin typeface="Times New Roman" pitchFamily="18" charset="0"/>
              </a:rPr>
              <a:t> </a:t>
            </a:r>
            <a:r>
              <a:rPr lang="en-US" sz="2400" i="1" dirty="0" smtClean="0">
                <a:latin typeface="Times New Roman" pitchFamily="18" charset="0"/>
              </a:rPr>
              <a:t>[z]</a:t>
            </a:r>
            <a:r>
              <a:rPr lang="en-US" sz="2400" dirty="0" smtClean="0">
                <a:latin typeface="Times New Roman" pitchFamily="18" charset="0"/>
              </a:rPr>
              <a:t> </a:t>
            </a:r>
            <a:r>
              <a:rPr lang="en-US" sz="2400" dirty="0">
                <a:latin typeface="Times New Roman" pitchFamily="18" charset="0"/>
              </a:rPr>
              <a:t>gives the probability that a </a:t>
            </a:r>
          </a:p>
          <a:p>
            <a:r>
              <a:rPr lang="en-US" sz="2400" dirty="0">
                <a:latin typeface="Times New Roman" pitchFamily="18" charset="0"/>
              </a:rPr>
              <a:t>random variable </a:t>
            </a:r>
            <a:r>
              <a:rPr lang="en-US" sz="2400" i="1" dirty="0">
                <a:latin typeface="Times New Roman" pitchFamily="18" charset="0"/>
              </a:rPr>
              <a:t>Z</a:t>
            </a:r>
            <a:r>
              <a:rPr lang="en-US" sz="2400" dirty="0" smtClean="0">
                <a:latin typeface="Times New Roman" pitchFamily="18" charset="0"/>
              </a:rPr>
              <a:t> </a:t>
            </a:r>
            <a:r>
              <a:rPr lang="en-US" sz="2400" dirty="0">
                <a:latin typeface="Times New Roman" pitchFamily="18" charset="0"/>
              </a:rPr>
              <a:t>takes on values within a range. </a:t>
            </a:r>
          </a:p>
        </p:txBody>
      </p:sp>
      <mc:AlternateContent xmlns:mc="http://schemas.openxmlformats.org/markup-compatibility/2006" xmlns:a14="http://schemas.microsoft.com/office/drawing/2010/main">
        <mc:Choice Requires="a14">
          <p:sp>
            <p:nvSpPr>
              <p:cNvPr id="2" name="TextBox 1"/>
              <p:cNvSpPr txBox="1"/>
              <p:nvPr/>
            </p:nvSpPr>
            <p:spPr>
              <a:xfrm>
                <a:off x="457200" y="2362200"/>
                <a:ext cx="2036135" cy="4207114"/>
              </a:xfrm>
              <a:prstGeom prst="rect">
                <a:avLst/>
              </a:prstGeom>
              <a:noFill/>
            </p:spPr>
            <p:txBody>
              <a:bodyPr wrap="none" rtlCol="0">
                <a:spAutoFit/>
              </a:bodyPr>
              <a:lstStyle/>
              <a:p>
                <a:r>
                  <a:rPr lang="en-US" sz="2800" i="1" dirty="0" smtClean="0">
                    <a:latin typeface="+mn-lt"/>
                    <a:cs typeface="Arial" panose="020B0604020202020204" pitchFamily="34" charset="0"/>
                  </a:rPr>
                  <a:t>[z]≥0</a:t>
                </a:r>
              </a:p>
              <a:p>
                <a:endParaRPr lang="en-US" sz="2800" i="1" dirty="0" smtClean="0">
                  <a:latin typeface="+mn-lt"/>
                  <a:cs typeface="Arial" panose="020B0604020202020204" pitchFamily="34" charset="0"/>
                </a:endParaRPr>
              </a:p>
              <a:p>
                <a:r>
                  <a:rPr lang="en-US" sz="2800" i="1" dirty="0" err="1" smtClean="0">
                    <a:latin typeface="+mn-lt"/>
                    <a:cs typeface="Arial" panose="020B0604020202020204" pitchFamily="34" charset="0"/>
                  </a:rPr>
                  <a:t>Pr</a:t>
                </a:r>
                <a:r>
                  <a:rPr lang="en-US" sz="2800" i="1" dirty="0" smtClean="0">
                    <a:latin typeface="+mn-lt"/>
                    <a:cs typeface="Arial" panose="020B0604020202020204" pitchFamily="34" charset="0"/>
                  </a:rPr>
                  <a:t>(a ≤ z ≤ b)</a:t>
                </a:r>
              </a:p>
              <a:p>
                <a:endParaRPr lang="es-CL" sz="2800" i="1" dirty="0" smtClean="0">
                  <a:latin typeface="+mn-lt"/>
                  <a:cs typeface="Arial" panose="020B0604020202020204" pitchFamily="34" charset="0"/>
                </a:endParaRPr>
              </a:p>
              <a:p>
                <a:pPr/>
                <a14:m>
                  <m:oMathPara xmlns:m="http://schemas.openxmlformats.org/officeDocument/2006/math">
                    <m:oMathParaPr>
                      <m:jc m:val="centerGroup"/>
                    </m:oMathParaPr>
                    <m:oMath xmlns:m="http://schemas.openxmlformats.org/officeDocument/2006/math">
                      <m:nary>
                        <m:naryPr>
                          <m:ctrlPr>
                            <a:rPr lang="es-CL" sz="2800" i="1" smtClean="0">
                              <a:latin typeface="Cambria Math"/>
                            </a:rPr>
                          </m:ctrlPr>
                        </m:naryPr>
                        <m:sub>
                          <m:r>
                            <m:rPr>
                              <m:brk m:alnAt="23"/>
                            </m:rPr>
                            <a:rPr lang="en-US" sz="2800" b="0" i="1" smtClean="0">
                              <a:latin typeface="Cambria Math"/>
                            </a:rPr>
                            <m:t>𝑎</m:t>
                          </m:r>
                        </m:sub>
                        <m:sup>
                          <m:r>
                            <a:rPr lang="en-US" sz="2800" b="0" i="1" smtClean="0">
                              <a:latin typeface="Cambria Math"/>
                            </a:rPr>
                            <m:t>𝑏</m:t>
                          </m:r>
                        </m:sup>
                        <m:e>
                          <m:d>
                            <m:dPr>
                              <m:begChr m:val="["/>
                              <m:endChr m:val="]"/>
                              <m:ctrlPr>
                                <a:rPr lang="en-US" sz="2800" b="0" i="1" smtClean="0">
                                  <a:latin typeface="Cambria Math"/>
                                </a:rPr>
                              </m:ctrlPr>
                            </m:dPr>
                            <m:e>
                              <m:r>
                                <a:rPr lang="en-US" sz="2800" b="0" i="1" smtClean="0">
                                  <a:latin typeface="Cambria Math"/>
                                </a:rPr>
                                <m:t>𝑧</m:t>
                              </m:r>
                            </m:e>
                          </m:d>
                          <m:r>
                            <a:rPr lang="en-US" sz="2800" b="0" i="1" smtClean="0">
                              <a:latin typeface="Cambria Math"/>
                            </a:rPr>
                            <m:t>𝑑𝑧</m:t>
                          </m:r>
                        </m:e>
                      </m:nary>
                    </m:oMath>
                  </m:oMathPara>
                </a14:m>
                <a:endParaRPr lang="es-CL" sz="2800" dirty="0" smtClean="0">
                  <a:latin typeface="+mn-lt"/>
                  <a:cs typeface="Arial" panose="020B0604020202020204" pitchFamily="34" charset="0"/>
                </a:endParaRPr>
              </a:p>
              <a:p>
                <a14:m>
                  <m:oMath xmlns:m="http://schemas.openxmlformats.org/officeDocument/2006/math">
                    <m:nary>
                      <m:naryPr>
                        <m:ctrlPr>
                          <a:rPr lang="es-CL" sz="2800" i="1">
                            <a:latin typeface="Cambria Math"/>
                          </a:rPr>
                        </m:ctrlPr>
                      </m:naryPr>
                      <m:sub>
                        <m:r>
                          <a:rPr lang="en-US" sz="2800" b="0" i="1" smtClean="0">
                            <a:latin typeface="Cambria Math"/>
                          </a:rPr>
                          <m:t>−∞</m:t>
                        </m:r>
                      </m:sub>
                      <m:sup>
                        <m:r>
                          <a:rPr lang="en-US" sz="2800" i="1" smtClean="0">
                            <a:latin typeface="Cambria Math"/>
                          </a:rPr>
                          <m:t>∞</m:t>
                        </m:r>
                      </m:sup>
                      <m:e>
                        <m:d>
                          <m:dPr>
                            <m:begChr m:val="["/>
                            <m:endChr m:val="]"/>
                            <m:ctrlPr>
                              <a:rPr lang="en-US" sz="2800" i="1">
                                <a:latin typeface="Cambria Math"/>
                              </a:rPr>
                            </m:ctrlPr>
                          </m:dPr>
                          <m:e>
                            <m:r>
                              <a:rPr lang="en-US" sz="2800" i="1">
                                <a:latin typeface="Cambria Math"/>
                              </a:rPr>
                              <m:t>𝑧</m:t>
                            </m:r>
                          </m:e>
                        </m:d>
                        <m:r>
                          <a:rPr lang="en-US" sz="2800" i="1">
                            <a:latin typeface="Cambria Math"/>
                          </a:rPr>
                          <m:t>𝑑𝑧</m:t>
                        </m:r>
                      </m:e>
                    </m:nary>
                  </m:oMath>
                </a14:m>
                <a:r>
                  <a:rPr lang="es-CL" sz="2800" dirty="0" smtClean="0">
                    <a:latin typeface="+mn-lt"/>
                    <a:cs typeface="Arial" panose="020B0604020202020204" pitchFamily="34" charset="0"/>
                  </a:rPr>
                  <a:t>=1</a:t>
                </a:r>
                <a:endParaRPr lang="es-CL" sz="2800" dirty="0">
                  <a:latin typeface="+mn-lt"/>
                  <a:cs typeface="Arial" panose="020B0604020202020204" pitchFamily="34" charset="0"/>
                </a:endParaRPr>
              </a:p>
              <a:p>
                <a:endParaRPr lang="es-CL" sz="2800" dirty="0" smtClean="0">
                  <a:latin typeface="+mn-lt"/>
                  <a:cs typeface="Arial" panose="020B0604020202020204" pitchFamily="34" charset="0"/>
                </a:endParaRPr>
              </a:p>
              <a:p>
                <a:endParaRPr lang="es-CL" sz="2800" dirty="0">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7200" y="2362200"/>
                <a:ext cx="2036135" cy="4207114"/>
              </a:xfrm>
              <a:prstGeom prst="rect">
                <a:avLst/>
              </a:prstGeom>
              <a:blipFill rotWithShape="1">
                <a:blip r:embed="rId3"/>
                <a:stretch>
                  <a:fillRect l="-5988" t="-1449" r="-4790"/>
                </a:stretch>
              </a:blipFill>
            </p:spPr>
            <p:txBody>
              <a:bodyPr/>
              <a:lstStyle/>
              <a:p>
                <a:r>
                  <a:rPr lang="es-CL">
                    <a:noFill/>
                  </a:rPr>
                  <a:t> </a:t>
                </a:r>
              </a:p>
            </p:txBody>
          </p:sp>
        </mc:Fallback>
      </mc:AlternateContent>
      <p:pic>
        <p:nvPicPr>
          <p:cNvPr id="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32" b="8210"/>
          <a:stretch/>
        </p:blipFill>
        <p:spPr bwMode="auto">
          <a:xfrm>
            <a:off x="2743200" y="2438400"/>
            <a:ext cx="5943600" cy="403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316" name="Rectangle 3"/>
          <p:cNvSpPr>
            <a:spLocks noGrp="1" noChangeArrowheads="1"/>
          </p:cNvSpPr>
          <p:nvPr>
            <p:ph type="title"/>
          </p:nvPr>
        </p:nvSpPr>
        <p:spPr>
          <a:xfrm>
            <a:off x="228600" y="-76200"/>
            <a:ext cx="8229600" cy="1143000"/>
          </a:xfrm>
        </p:spPr>
        <p:txBody>
          <a:bodyPr/>
          <a:lstStyle/>
          <a:p>
            <a:pPr eaLnBrk="1" hangingPunct="1"/>
            <a:r>
              <a:rPr lang="en-US" sz="2700" dirty="0" smtClean="0"/>
              <a:t>Probability </a:t>
            </a:r>
            <a:r>
              <a:rPr lang="en-US" sz="2700" dirty="0" smtClean="0"/>
              <a:t>Mass </a:t>
            </a:r>
            <a:r>
              <a:rPr lang="en-US" sz="2700" dirty="0" smtClean="0"/>
              <a:t>Functions: </a:t>
            </a:r>
            <a:br>
              <a:rPr lang="en-US" sz="2700" dirty="0" smtClean="0"/>
            </a:br>
            <a:r>
              <a:rPr lang="en-US" sz="2700" dirty="0" smtClean="0"/>
              <a:t>First Moment</a:t>
            </a:r>
          </a:p>
        </p:txBody>
      </p:sp>
      <p:sp>
        <p:nvSpPr>
          <p:cNvPr id="13317" name="Rectangle 4"/>
          <p:cNvSpPr>
            <a:spLocks noGrp="1" noChangeArrowheads="1"/>
          </p:cNvSpPr>
          <p:nvPr>
            <p:ph type="body" idx="1"/>
          </p:nvPr>
        </p:nvSpPr>
        <p:spPr>
          <a:xfrm>
            <a:off x="457200" y="1447800"/>
            <a:ext cx="7772400" cy="4114800"/>
          </a:xfrm>
        </p:spPr>
        <p:txBody>
          <a:bodyPr/>
          <a:lstStyle/>
          <a:p>
            <a:pPr eaLnBrk="1" hangingPunct="1">
              <a:buClr>
                <a:schemeClr val="tx2"/>
              </a:buClr>
            </a:pPr>
            <a:r>
              <a:rPr lang="en-US" sz="2400" dirty="0" smtClean="0"/>
              <a:t>The expectation of a random variable </a:t>
            </a:r>
            <a:r>
              <a:rPr lang="en-US" sz="2400" i="1" dirty="0"/>
              <a:t>z</a:t>
            </a:r>
            <a:r>
              <a:rPr lang="en-US" sz="2400" i="1" dirty="0" smtClean="0"/>
              <a:t> </a:t>
            </a:r>
            <a:r>
              <a:rPr lang="en-US" sz="2400" dirty="0" smtClean="0"/>
              <a:t>is the weighted value of the possible values that </a:t>
            </a:r>
            <a:r>
              <a:rPr lang="en-US" sz="2400" i="1" dirty="0"/>
              <a:t>z</a:t>
            </a:r>
            <a:r>
              <a:rPr lang="en-US" sz="2400" i="1" dirty="0" smtClean="0"/>
              <a:t> </a:t>
            </a:r>
            <a:r>
              <a:rPr lang="en-US" sz="2400" dirty="0" smtClean="0"/>
              <a:t>can take, each value weighted by the probability that </a:t>
            </a:r>
            <a:r>
              <a:rPr lang="en-US" sz="2400" i="1" dirty="0"/>
              <a:t>z</a:t>
            </a:r>
            <a:r>
              <a:rPr lang="en-US" sz="2400" dirty="0" smtClean="0"/>
              <a:t> assumes it. For discrete variables:</a:t>
            </a:r>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r>
              <a:rPr lang="en-US" sz="2400" dirty="0" smtClean="0"/>
              <a:t>Analogous to “center of gravity”.  First moment.</a:t>
            </a:r>
          </a:p>
        </p:txBody>
      </p:sp>
      <p:sp>
        <p:nvSpPr>
          <p:cNvPr id="13318" name="Rectangle 6"/>
          <p:cNvSpPr>
            <a:spLocks noChangeArrowheads="1"/>
          </p:cNvSpPr>
          <p:nvPr/>
        </p:nvSpPr>
        <p:spPr bwMode="auto">
          <a:xfrm>
            <a:off x="2652713" y="2957513"/>
            <a:ext cx="5667375" cy="3121025"/>
          </a:xfrm>
          <a:prstGeom prst="rect">
            <a:avLst/>
          </a:prstGeom>
          <a:noFill/>
          <a:ln w="9525">
            <a:noFill/>
            <a:miter lim="800000"/>
            <a:headEnd/>
            <a:tailEnd/>
          </a:ln>
        </p:spPr>
        <p:txBody>
          <a:bodyPr/>
          <a:lstStyle/>
          <a:p>
            <a:endParaRPr lang="en-US"/>
          </a:p>
        </p:txBody>
      </p:sp>
      <p:sp>
        <p:nvSpPr>
          <p:cNvPr id="13319" name="Line 9"/>
          <p:cNvSpPr>
            <a:spLocks noChangeShapeType="1"/>
          </p:cNvSpPr>
          <p:nvPr/>
        </p:nvSpPr>
        <p:spPr bwMode="auto">
          <a:xfrm>
            <a:off x="2652713" y="5040313"/>
            <a:ext cx="5667375" cy="1587"/>
          </a:xfrm>
          <a:prstGeom prst="line">
            <a:avLst/>
          </a:prstGeom>
          <a:noFill/>
          <a:ln w="0">
            <a:solidFill>
              <a:srgbClr val="FFFFFF"/>
            </a:solidFill>
            <a:round/>
            <a:headEnd/>
            <a:tailEnd/>
          </a:ln>
        </p:spPr>
        <p:txBody>
          <a:bodyPr/>
          <a:lstStyle/>
          <a:p>
            <a:endParaRPr lang="en-GB"/>
          </a:p>
        </p:txBody>
      </p:sp>
      <p:sp>
        <p:nvSpPr>
          <p:cNvPr id="13320" name="Line 10"/>
          <p:cNvSpPr>
            <a:spLocks noChangeShapeType="1"/>
          </p:cNvSpPr>
          <p:nvPr/>
        </p:nvSpPr>
        <p:spPr bwMode="auto">
          <a:xfrm>
            <a:off x="2652713" y="4694238"/>
            <a:ext cx="5667375" cy="1587"/>
          </a:xfrm>
          <a:prstGeom prst="line">
            <a:avLst/>
          </a:prstGeom>
          <a:noFill/>
          <a:ln w="0">
            <a:solidFill>
              <a:srgbClr val="FFFFFF"/>
            </a:solidFill>
            <a:round/>
            <a:headEnd/>
            <a:tailEnd/>
          </a:ln>
        </p:spPr>
        <p:txBody>
          <a:bodyPr/>
          <a:lstStyle/>
          <a:p>
            <a:endParaRPr lang="en-GB"/>
          </a:p>
        </p:txBody>
      </p:sp>
      <p:sp>
        <p:nvSpPr>
          <p:cNvPr id="13321" name="Line 11"/>
          <p:cNvSpPr>
            <a:spLocks noChangeShapeType="1"/>
          </p:cNvSpPr>
          <p:nvPr/>
        </p:nvSpPr>
        <p:spPr bwMode="auto">
          <a:xfrm>
            <a:off x="2652713" y="4341813"/>
            <a:ext cx="5667375" cy="1587"/>
          </a:xfrm>
          <a:prstGeom prst="line">
            <a:avLst/>
          </a:prstGeom>
          <a:noFill/>
          <a:ln w="0">
            <a:solidFill>
              <a:srgbClr val="FFFFFF"/>
            </a:solidFill>
            <a:round/>
            <a:headEnd/>
            <a:tailEnd/>
          </a:ln>
        </p:spPr>
        <p:txBody>
          <a:bodyPr/>
          <a:lstStyle/>
          <a:p>
            <a:endParaRPr lang="en-GB"/>
          </a:p>
        </p:txBody>
      </p:sp>
      <p:sp>
        <p:nvSpPr>
          <p:cNvPr id="13322" name="Line 12"/>
          <p:cNvSpPr>
            <a:spLocks noChangeShapeType="1"/>
          </p:cNvSpPr>
          <p:nvPr/>
        </p:nvSpPr>
        <p:spPr bwMode="auto">
          <a:xfrm>
            <a:off x="2652713" y="3995738"/>
            <a:ext cx="5667375" cy="1587"/>
          </a:xfrm>
          <a:prstGeom prst="line">
            <a:avLst/>
          </a:prstGeom>
          <a:noFill/>
          <a:ln w="0">
            <a:solidFill>
              <a:srgbClr val="FFFFFF"/>
            </a:solidFill>
            <a:round/>
            <a:headEnd/>
            <a:tailEnd/>
          </a:ln>
        </p:spPr>
        <p:txBody>
          <a:bodyPr/>
          <a:lstStyle/>
          <a:p>
            <a:endParaRPr lang="en-GB"/>
          </a:p>
        </p:txBody>
      </p:sp>
      <p:sp>
        <p:nvSpPr>
          <p:cNvPr id="13323" name="Line 13"/>
          <p:cNvSpPr>
            <a:spLocks noChangeShapeType="1"/>
          </p:cNvSpPr>
          <p:nvPr/>
        </p:nvSpPr>
        <p:spPr bwMode="auto">
          <a:xfrm>
            <a:off x="2652713" y="3649663"/>
            <a:ext cx="5667375" cy="1587"/>
          </a:xfrm>
          <a:prstGeom prst="line">
            <a:avLst/>
          </a:prstGeom>
          <a:noFill/>
          <a:ln w="0">
            <a:solidFill>
              <a:srgbClr val="FFFFFF"/>
            </a:solidFill>
            <a:round/>
            <a:headEnd/>
            <a:tailEnd/>
          </a:ln>
        </p:spPr>
        <p:txBody>
          <a:bodyPr/>
          <a:lstStyle/>
          <a:p>
            <a:endParaRPr lang="en-GB"/>
          </a:p>
        </p:txBody>
      </p:sp>
      <p:sp>
        <p:nvSpPr>
          <p:cNvPr id="13324" name="Line 14"/>
          <p:cNvSpPr>
            <a:spLocks noChangeShapeType="1"/>
          </p:cNvSpPr>
          <p:nvPr/>
        </p:nvSpPr>
        <p:spPr bwMode="auto">
          <a:xfrm>
            <a:off x="2652713" y="3303588"/>
            <a:ext cx="5667375" cy="1587"/>
          </a:xfrm>
          <a:prstGeom prst="line">
            <a:avLst/>
          </a:prstGeom>
          <a:noFill/>
          <a:ln w="0">
            <a:solidFill>
              <a:srgbClr val="FFFFFF"/>
            </a:solidFill>
            <a:round/>
            <a:headEnd/>
            <a:tailEnd/>
          </a:ln>
        </p:spPr>
        <p:txBody>
          <a:bodyPr/>
          <a:lstStyle/>
          <a:p>
            <a:endParaRPr lang="en-GB"/>
          </a:p>
        </p:txBody>
      </p:sp>
      <p:sp>
        <p:nvSpPr>
          <p:cNvPr id="13325" name="Line 15"/>
          <p:cNvSpPr>
            <a:spLocks noChangeShapeType="1"/>
          </p:cNvSpPr>
          <p:nvPr/>
        </p:nvSpPr>
        <p:spPr bwMode="auto">
          <a:xfrm>
            <a:off x="2652713" y="2957513"/>
            <a:ext cx="5667375" cy="1587"/>
          </a:xfrm>
          <a:prstGeom prst="line">
            <a:avLst/>
          </a:prstGeom>
          <a:noFill/>
          <a:ln w="0">
            <a:solidFill>
              <a:srgbClr val="FFFFFF"/>
            </a:solidFill>
            <a:round/>
            <a:headEnd/>
            <a:tailEnd/>
          </a:ln>
        </p:spPr>
        <p:txBody>
          <a:bodyPr/>
          <a:lstStyle/>
          <a:p>
            <a:endParaRPr lang="en-GB"/>
          </a:p>
        </p:txBody>
      </p:sp>
      <p:graphicFrame>
        <p:nvGraphicFramePr>
          <p:cNvPr id="13314" name="Object 93"/>
          <p:cNvGraphicFramePr>
            <a:graphicFrameLocks noChangeAspect="1"/>
          </p:cNvGraphicFramePr>
          <p:nvPr>
            <p:extLst>
              <p:ext uri="{D42A27DB-BD31-4B8C-83A1-F6EECF244321}">
                <p14:modId xmlns:p14="http://schemas.microsoft.com/office/powerpoint/2010/main" val="774653576"/>
              </p:ext>
            </p:extLst>
          </p:nvPr>
        </p:nvGraphicFramePr>
        <p:xfrm>
          <a:off x="2214563" y="2778125"/>
          <a:ext cx="3343275" cy="1306513"/>
        </p:xfrm>
        <a:graphic>
          <a:graphicData uri="http://schemas.openxmlformats.org/presentationml/2006/ole">
            <mc:AlternateContent xmlns:mc="http://schemas.openxmlformats.org/markup-compatibility/2006">
              <mc:Choice xmlns:v="urn:schemas-microsoft-com:vml" Requires="v">
                <p:oleObj spid="_x0000_s13337" name="Equation" r:id="rId4" imgW="1625400" imgH="634680" progId="Equation.3">
                  <p:embed/>
                </p:oleObj>
              </mc:Choice>
              <mc:Fallback>
                <p:oleObj name="Equation" r:id="rId4" imgW="1625400" imgH="634680" progId="Equation.3">
                  <p:embed/>
                  <p:pic>
                    <p:nvPicPr>
                      <p:cNvPr id="0" name="Object 93"/>
                      <p:cNvPicPr>
                        <a:picLocks noChangeAspect="1" noChangeArrowheads="1"/>
                      </p:cNvPicPr>
                      <p:nvPr/>
                    </p:nvPicPr>
                    <p:blipFill>
                      <a:blip r:embed="rId5"/>
                      <a:srcRect/>
                      <a:stretch>
                        <a:fillRect/>
                      </a:stretch>
                    </p:blipFill>
                    <p:spPr bwMode="auto">
                      <a:xfrm>
                        <a:off x="2214563" y="2778125"/>
                        <a:ext cx="3343275" cy="130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326" name="Group 99"/>
          <p:cNvGrpSpPr>
            <a:grpSpLocks/>
          </p:cNvGrpSpPr>
          <p:nvPr/>
        </p:nvGrpSpPr>
        <p:grpSpPr bwMode="auto">
          <a:xfrm>
            <a:off x="1676400" y="4938713"/>
            <a:ext cx="5715000" cy="547687"/>
            <a:chOff x="672" y="3063"/>
            <a:chExt cx="3600" cy="345"/>
          </a:xfrm>
        </p:grpSpPr>
        <p:sp>
          <p:nvSpPr>
            <p:cNvPr id="13328" name="Oval 94"/>
            <p:cNvSpPr>
              <a:spLocks noChangeArrowheads="1"/>
            </p:cNvSpPr>
            <p:nvPr/>
          </p:nvSpPr>
          <p:spPr bwMode="auto">
            <a:xfrm>
              <a:off x="1056" y="331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3329" name="Oval 95"/>
            <p:cNvSpPr>
              <a:spLocks noChangeAspect="1" noChangeArrowheads="1"/>
            </p:cNvSpPr>
            <p:nvPr/>
          </p:nvSpPr>
          <p:spPr bwMode="auto">
            <a:xfrm>
              <a:off x="1584" y="3160"/>
              <a:ext cx="248" cy="248"/>
            </a:xfrm>
            <a:prstGeom prst="ellipse">
              <a:avLst/>
            </a:prstGeom>
            <a:solidFill>
              <a:srgbClr val="FFFF00"/>
            </a:solidFill>
            <a:ln w="9525">
              <a:solidFill>
                <a:schemeClr val="tx1"/>
              </a:solidFill>
              <a:round/>
              <a:headEnd/>
              <a:tailEnd/>
            </a:ln>
          </p:spPr>
          <p:txBody>
            <a:bodyPr wrap="none" anchor="ctr"/>
            <a:lstStyle/>
            <a:p>
              <a:endParaRPr lang="en-US"/>
            </a:p>
          </p:txBody>
        </p:sp>
        <p:sp>
          <p:nvSpPr>
            <p:cNvPr id="13330" name="Oval 96"/>
            <p:cNvSpPr>
              <a:spLocks noChangeAspect="1" noChangeArrowheads="1"/>
            </p:cNvSpPr>
            <p:nvPr/>
          </p:nvSpPr>
          <p:spPr bwMode="auto">
            <a:xfrm>
              <a:off x="2208" y="3114"/>
              <a:ext cx="294" cy="294"/>
            </a:xfrm>
            <a:prstGeom prst="ellipse">
              <a:avLst/>
            </a:prstGeom>
            <a:solidFill>
              <a:srgbClr val="FFFF00"/>
            </a:solidFill>
            <a:ln w="9525">
              <a:solidFill>
                <a:schemeClr val="tx1"/>
              </a:solidFill>
              <a:round/>
              <a:headEnd/>
              <a:tailEnd/>
            </a:ln>
          </p:spPr>
          <p:txBody>
            <a:bodyPr wrap="none" anchor="ctr"/>
            <a:lstStyle/>
            <a:p>
              <a:endParaRPr lang="en-US"/>
            </a:p>
          </p:txBody>
        </p:sp>
        <p:sp>
          <p:nvSpPr>
            <p:cNvPr id="13331" name="Oval 97"/>
            <p:cNvSpPr>
              <a:spLocks noChangeAspect="1" noChangeArrowheads="1"/>
            </p:cNvSpPr>
            <p:nvPr/>
          </p:nvSpPr>
          <p:spPr bwMode="auto">
            <a:xfrm>
              <a:off x="2736" y="3063"/>
              <a:ext cx="345" cy="345"/>
            </a:xfrm>
            <a:prstGeom prst="ellipse">
              <a:avLst/>
            </a:prstGeom>
            <a:solidFill>
              <a:srgbClr val="FFFF00"/>
            </a:solidFill>
            <a:ln w="9525">
              <a:solidFill>
                <a:schemeClr val="tx1"/>
              </a:solidFill>
              <a:round/>
              <a:headEnd/>
              <a:tailEnd/>
            </a:ln>
          </p:spPr>
          <p:txBody>
            <a:bodyPr wrap="none" anchor="ctr"/>
            <a:lstStyle/>
            <a:p>
              <a:endParaRPr lang="en-US"/>
            </a:p>
          </p:txBody>
        </p:sp>
        <p:sp>
          <p:nvSpPr>
            <p:cNvPr id="13332" name="Line 98"/>
            <p:cNvSpPr>
              <a:spLocks noChangeShapeType="1"/>
            </p:cNvSpPr>
            <p:nvPr/>
          </p:nvSpPr>
          <p:spPr bwMode="auto">
            <a:xfrm>
              <a:off x="672" y="3408"/>
              <a:ext cx="3600" cy="0"/>
            </a:xfrm>
            <a:prstGeom prst="line">
              <a:avLst/>
            </a:prstGeom>
            <a:noFill/>
            <a:ln w="22225">
              <a:solidFill>
                <a:schemeClr val="tx1"/>
              </a:solidFill>
              <a:round/>
              <a:headEnd/>
              <a:tailEnd/>
            </a:ln>
          </p:spPr>
          <p:txBody>
            <a:bodyPr/>
            <a:lstStyle/>
            <a:p>
              <a:endParaRPr lang="en-GB"/>
            </a:p>
          </p:txBody>
        </p:sp>
      </p:grpSp>
      <p:sp>
        <p:nvSpPr>
          <p:cNvPr id="13327" name="Text Box 100"/>
          <p:cNvSpPr txBox="1">
            <a:spLocks noChangeArrowheads="1"/>
          </p:cNvSpPr>
          <p:nvPr/>
        </p:nvSpPr>
        <p:spPr bwMode="auto">
          <a:xfrm>
            <a:off x="2041525" y="5448300"/>
            <a:ext cx="3557588" cy="1492250"/>
          </a:xfrm>
          <a:prstGeom prst="rect">
            <a:avLst/>
          </a:prstGeom>
          <a:noFill/>
          <a:ln w="9525">
            <a:noFill/>
            <a:miter lim="800000"/>
            <a:headEnd/>
            <a:tailEnd/>
          </a:ln>
        </p:spPr>
        <p:txBody>
          <a:bodyPr wrap="none">
            <a:spAutoFit/>
          </a:bodyPr>
          <a:lstStyle/>
          <a:p>
            <a:r>
              <a:rPr lang="en-US" sz="1800" dirty="0">
                <a:latin typeface="Times New Roman" pitchFamily="18" charset="0"/>
              </a:rPr>
              <a:t>   -1             0                 1             2</a:t>
            </a:r>
          </a:p>
          <a:p>
            <a:endParaRPr lang="en-US" sz="1800" dirty="0">
              <a:latin typeface="Times New Roman" pitchFamily="18" charset="0"/>
            </a:endParaRPr>
          </a:p>
          <a:p>
            <a:r>
              <a:rPr lang="en-US" sz="1400" i="1" dirty="0">
                <a:latin typeface="Times New Roman" pitchFamily="18" charset="0"/>
              </a:rPr>
              <a:t>p</a:t>
            </a:r>
            <a:r>
              <a:rPr lang="en-US" sz="1400" dirty="0">
                <a:latin typeface="Times New Roman" pitchFamily="18" charset="0"/>
              </a:rPr>
              <a:t>(-1)=0.10    </a:t>
            </a:r>
            <a:r>
              <a:rPr lang="en-US" sz="1400" i="1" dirty="0">
                <a:latin typeface="Times New Roman" pitchFamily="18" charset="0"/>
              </a:rPr>
              <a:t>p</a:t>
            </a:r>
            <a:r>
              <a:rPr lang="en-US" sz="1400" dirty="0">
                <a:latin typeface="Times New Roman" pitchFamily="18" charset="0"/>
              </a:rPr>
              <a:t>(0)=0.25    </a:t>
            </a:r>
            <a:r>
              <a:rPr lang="en-US" sz="1400" i="1" dirty="0">
                <a:latin typeface="Times New Roman" pitchFamily="18" charset="0"/>
              </a:rPr>
              <a:t>p</a:t>
            </a:r>
            <a:r>
              <a:rPr lang="en-US" sz="1400" dirty="0">
                <a:latin typeface="Times New Roman" pitchFamily="18" charset="0"/>
              </a:rPr>
              <a:t>(1)=0.3     </a:t>
            </a:r>
            <a:r>
              <a:rPr lang="en-US" sz="1400" i="1" dirty="0">
                <a:latin typeface="Times New Roman" pitchFamily="18" charset="0"/>
              </a:rPr>
              <a:t>p</a:t>
            </a:r>
            <a:r>
              <a:rPr lang="en-US" sz="1400" dirty="0">
                <a:latin typeface="Times New Roman" pitchFamily="18" charset="0"/>
              </a:rPr>
              <a:t>(2)=0.35</a:t>
            </a:r>
          </a:p>
          <a:p>
            <a:endParaRPr lang="en-US" sz="1400" dirty="0">
              <a:latin typeface="Times New Roman" pitchFamily="18" charset="0"/>
            </a:endParaRPr>
          </a:p>
          <a:p>
            <a:endParaRPr lang="en-US" sz="1400" dirty="0">
              <a:latin typeface="Times New Roman" pitchFamily="18" charset="0"/>
            </a:endParaRPr>
          </a:p>
          <a:p>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4340" name="Rectangle 2"/>
          <p:cNvSpPr>
            <a:spLocks noGrp="1" noChangeArrowheads="1"/>
          </p:cNvSpPr>
          <p:nvPr>
            <p:ph type="title"/>
          </p:nvPr>
        </p:nvSpPr>
        <p:spPr>
          <a:xfrm>
            <a:off x="0" y="-76200"/>
            <a:ext cx="8839200" cy="1143000"/>
          </a:xfrm>
        </p:spPr>
        <p:txBody>
          <a:bodyPr/>
          <a:lstStyle/>
          <a:p>
            <a:pPr eaLnBrk="1" hangingPunct="1"/>
            <a:r>
              <a:rPr lang="en-US" sz="2800" dirty="0" smtClean="0"/>
              <a:t>Probability Mass Functions: </a:t>
            </a:r>
            <a:br>
              <a:rPr lang="en-US" sz="2800" dirty="0" smtClean="0"/>
            </a:br>
            <a:r>
              <a:rPr lang="en-US" sz="2800" dirty="0" smtClean="0"/>
              <a:t>Second Central Moment</a:t>
            </a:r>
          </a:p>
        </p:txBody>
      </p:sp>
      <p:sp>
        <p:nvSpPr>
          <p:cNvPr id="14341" name="Rectangle 3"/>
          <p:cNvSpPr>
            <a:spLocks noGrp="1" noChangeArrowheads="1"/>
          </p:cNvSpPr>
          <p:nvPr>
            <p:ph type="body" idx="1"/>
          </p:nvPr>
        </p:nvSpPr>
        <p:spPr>
          <a:xfrm>
            <a:off x="457200" y="1524000"/>
            <a:ext cx="7772400" cy="4114800"/>
          </a:xfrm>
        </p:spPr>
        <p:txBody>
          <a:bodyPr/>
          <a:lstStyle/>
          <a:p>
            <a:pPr eaLnBrk="1" hangingPunct="1">
              <a:buClr>
                <a:schemeClr val="tx2"/>
              </a:buClr>
            </a:pPr>
            <a:r>
              <a:rPr lang="en-US" sz="2400" dirty="0" smtClean="0"/>
              <a:t>The variance of  a random variable reflects the spread of Z values around the expected value. For discrete variables:</a:t>
            </a:r>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r>
              <a:rPr lang="en-US" sz="2400" dirty="0" smtClean="0"/>
              <a:t>Second central moment of a distribution.</a:t>
            </a:r>
          </a:p>
          <a:p>
            <a:pPr eaLnBrk="1" hangingPunct="1">
              <a:buClr>
                <a:schemeClr val="tx2"/>
              </a:buClr>
            </a:pPr>
            <a:endParaRPr lang="en-US" sz="2400" dirty="0" smtClean="0"/>
          </a:p>
          <a:p>
            <a:pPr eaLnBrk="1" hangingPunct="1">
              <a:buClr>
                <a:schemeClr val="tx2"/>
              </a:buClr>
            </a:pPr>
            <a:endParaRPr lang="en-US" sz="2400" dirty="0" smtClean="0"/>
          </a:p>
          <a:p>
            <a:pPr eaLnBrk="1" hangingPunct="1">
              <a:buClr>
                <a:schemeClr val="tx2"/>
              </a:buClr>
            </a:pPr>
            <a:endParaRPr lang="en-US" sz="2400" dirty="0" smtClean="0"/>
          </a:p>
        </p:txBody>
      </p:sp>
      <p:sp>
        <p:nvSpPr>
          <p:cNvPr id="14342" name="Rectangle 4"/>
          <p:cNvSpPr>
            <a:spLocks noChangeArrowheads="1"/>
          </p:cNvSpPr>
          <p:nvPr/>
        </p:nvSpPr>
        <p:spPr bwMode="auto">
          <a:xfrm>
            <a:off x="2652713" y="2957513"/>
            <a:ext cx="5667375" cy="3121025"/>
          </a:xfrm>
          <a:prstGeom prst="rect">
            <a:avLst/>
          </a:prstGeom>
          <a:noFill/>
          <a:ln w="9525">
            <a:noFill/>
            <a:miter lim="800000"/>
            <a:headEnd/>
            <a:tailEnd/>
          </a:ln>
        </p:spPr>
        <p:txBody>
          <a:bodyPr/>
          <a:lstStyle/>
          <a:p>
            <a:endParaRPr lang="en-US"/>
          </a:p>
        </p:txBody>
      </p:sp>
      <p:sp>
        <p:nvSpPr>
          <p:cNvPr id="14343" name="Line 5"/>
          <p:cNvSpPr>
            <a:spLocks noChangeShapeType="1"/>
          </p:cNvSpPr>
          <p:nvPr/>
        </p:nvSpPr>
        <p:spPr bwMode="auto">
          <a:xfrm>
            <a:off x="2652713" y="5040313"/>
            <a:ext cx="5667375" cy="1587"/>
          </a:xfrm>
          <a:prstGeom prst="line">
            <a:avLst/>
          </a:prstGeom>
          <a:noFill/>
          <a:ln w="0">
            <a:solidFill>
              <a:srgbClr val="FFFFFF"/>
            </a:solidFill>
            <a:round/>
            <a:headEnd/>
            <a:tailEnd/>
          </a:ln>
        </p:spPr>
        <p:txBody>
          <a:bodyPr/>
          <a:lstStyle/>
          <a:p>
            <a:endParaRPr lang="en-GB"/>
          </a:p>
        </p:txBody>
      </p:sp>
      <p:sp>
        <p:nvSpPr>
          <p:cNvPr id="14344" name="Line 6"/>
          <p:cNvSpPr>
            <a:spLocks noChangeShapeType="1"/>
          </p:cNvSpPr>
          <p:nvPr/>
        </p:nvSpPr>
        <p:spPr bwMode="auto">
          <a:xfrm>
            <a:off x="2652713" y="4694238"/>
            <a:ext cx="5667375" cy="1587"/>
          </a:xfrm>
          <a:prstGeom prst="line">
            <a:avLst/>
          </a:prstGeom>
          <a:noFill/>
          <a:ln w="0">
            <a:solidFill>
              <a:srgbClr val="FFFFFF"/>
            </a:solidFill>
            <a:round/>
            <a:headEnd/>
            <a:tailEnd/>
          </a:ln>
        </p:spPr>
        <p:txBody>
          <a:bodyPr/>
          <a:lstStyle/>
          <a:p>
            <a:endParaRPr lang="en-GB"/>
          </a:p>
        </p:txBody>
      </p:sp>
      <p:sp>
        <p:nvSpPr>
          <p:cNvPr id="14345" name="Line 7"/>
          <p:cNvSpPr>
            <a:spLocks noChangeShapeType="1"/>
          </p:cNvSpPr>
          <p:nvPr/>
        </p:nvSpPr>
        <p:spPr bwMode="auto">
          <a:xfrm>
            <a:off x="2652713" y="4341813"/>
            <a:ext cx="5667375" cy="1587"/>
          </a:xfrm>
          <a:prstGeom prst="line">
            <a:avLst/>
          </a:prstGeom>
          <a:noFill/>
          <a:ln w="0">
            <a:solidFill>
              <a:srgbClr val="FFFFFF"/>
            </a:solidFill>
            <a:round/>
            <a:headEnd/>
            <a:tailEnd/>
          </a:ln>
        </p:spPr>
        <p:txBody>
          <a:bodyPr/>
          <a:lstStyle/>
          <a:p>
            <a:endParaRPr lang="en-GB"/>
          </a:p>
        </p:txBody>
      </p:sp>
      <p:sp>
        <p:nvSpPr>
          <p:cNvPr id="14346" name="Line 8"/>
          <p:cNvSpPr>
            <a:spLocks noChangeShapeType="1"/>
          </p:cNvSpPr>
          <p:nvPr/>
        </p:nvSpPr>
        <p:spPr bwMode="auto">
          <a:xfrm>
            <a:off x="2652713" y="3995738"/>
            <a:ext cx="5667375" cy="1587"/>
          </a:xfrm>
          <a:prstGeom prst="line">
            <a:avLst/>
          </a:prstGeom>
          <a:noFill/>
          <a:ln w="0">
            <a:solidFill>
              <a:srgbClr val="FFFFFF"/>
            </a:solidFill>
            <a:round/>
            <a:headEnd/>
            <a:tailEnd/>
          </a:ln>
        </p:spPr>
        <p:txBody>
          <a:bodyPr/>
          <a:lstStyle/>
          <a:p>
            <a:endParaRPr lang="en-GB"/>
          </a:p>
        </p:txBody>
      </p:sp>
      <p:sp>
        <p:nvSpPr>
          <p:cNvPr id="14347" name="Line 9"/>
          <p:cNvSpPr>
            <a:spLocks noChangeShapeType="1"/>
          </p:cNvSpPr>
          <p:nvPr/>
        </p:nvSpPr>
        <p:spPr bwMode="auto">
          <a:xfrm>
            <a:off x="2652713" y="3649663"/>
            <a:ext cx="5667375" cy="1587"/>
          </a:xfrm>
          <a:prstGeom prst="line">
            <a:avLst/>
          </a:prstGeom>
          <a:noFill/>
          <a:ln w="0">
            <a:solidFill>
              <a:srgbClr val="FFFFFF"/>
            </a:solidFill>
            <a:round/>
            <a:headEnd/>
            <a:tailEnd/>
          </a:ln>
        </p:spPr>
        <p:txBody>
          <a:bodyPr/>
          <a:lstStyle/>
          <a:p>
            <a:endParaRPr lang="en-GB"/>
          </a:p>
        </p:txBody>
      </p:sp>
      <p:sp>
        <p:nvSpPr>
          <p:cNvPr id="14348" name="Line 10"/>
          <p:cNvSpPr>
            <a:spLocks noChangeShapeType="1"/>
          </p:cNvSpPr>
          <p:nvPr/>
        </p:nvSpPr>
        <p:spPr bwMode="auto">
          <a:xfrm>
            <a:off x="2652713" y="3303588"/>
            <a:ext cx="5667375" cy="1587"/>
          </a:xfrm>
          <a:prstGeom prst="line">
            <a:avLst/>
          </a:prstGeom>
          <a:noFill/>
          <a:ln w="0">
            <a:solidFill>
              <a:srgbClr val="FFFFFF"/>
            </a:solidFill>
            <a:round/>
            <a:headEnd/>
            <a:tailEnd/>
          </a:ln>
        </p:spPr>
        <p:txBody>
          <a:bodyPr/>
          <a:lstStyle/>
          <a:p>
            <a:endParaRPr lang="en-GB"/>
          </a:p>
        </p:txBody>
      </p:sp>
      <p:sp>
        <p:nvSpPr>
          <p:cNvPr id="14349" name="Line 11"/>
          <p:cNvSpPr>
            <a:spLocks noChangeShapeType="1"/>
          </p:cNvSpPr>
          <p:nvPr/>
        </p:nvSpPr>
        <p:spPr bwMode="auto">
          <a:xfrm>
            <a:off x="2652713" y="2957513"/>
            <a:ext cx="5667375" cy="1587"/>
          </a:xfrm>
          <a:prstGeom prst="line">
            <a:avLst/>
          </a:prstGeom>
          <a:noFill/>
          <a:ln w="0">
            <a:solidFill>
              <a:srgbClr val="FFFFFF"/>
            </a:solidFill>
            <a:round/>
            <a:headEnd/>
            <a:tailEnd/>
          </a:ln>
        </p:spPr>
        <p:txBody>
          <a:bodyPr/>
          <a:lstStyle/>
          <a:p>
            <a:endParaRPr lang="en-GB"/>
          </a:p>
        </p:txBody>
      </p:sp>
      <p:graphicFrame>
        <p:nvGraphicFramePr>
          <p:cNvPr id="14338" name="Object 12"/>
          <p:cNvGraphicFramePr>
            <a:graphicFrameLocks noChangeAspect="1"/>
          </p:cNvGraphicFramePr>
          <p:nvPr>
            <p:extLst>
              <p:ext uri="{D42A27DB-BD31-4B8C-83A1-F6EECF244321}">
                <p14:modId xmlns:p14="http://schemas.microsoft.com/office/powerpoint/2010/main" val="518880182"/>
              </p:ext>
            </p:extLst>
          </p:nvPr>
        </p:nvGraphicFramePr>
        <p:xfrm>
          <a:off x="1793875" y="2689225"/>
          <a:ext cx="4946650" cy="1525588"/>
        </p:xfrm>
        <a:graphic>
          <a:graphicData uri="http://schemas.openxmlformats.org/presentationml/2006/ole">
            <mc:AlternateContent xmlns:mc="http://schemas.openxmlformats.org/markup-compatibility/2006">
              <mc:Choice xmlns:v="urn:schemas-microsoft-com:vml" Requires="v">
                <p:oleObj spid="_x0000_s14362" name="Equation" r:id="rId4" imgW="1892160" imgH="583920" progId="Equation.3">
                  <p:embed/>
                </p:oleObj>
              </mc:Choice>
              <mc:Fallback>
                <p:oleObj name="Equation" r:id="rId4" imgW="1892160" imgH="583920" progId="Equation.3">
                  <p:embed/>
                  <p:pic>
                    <p:nvPicPr>
                      <p:cNvPr id="0" name="Object 12"/>
                      <p:cNvPicPr>
                        <a:picLocks noChangeAspect="1" noChangeArrowheads="1"/>
                      </p:cNvPicPr>
                      <p:nvPr/>
                    </p:nvPicPr>
                    <p:blipFill>
                      <a:blip r:embed="rId5"/>
                      <a:srcRect/>
                      <a:stretch>
                        <a:fillRect/>
                      </a:stretch>
                    </p:blipFill>
                    <p:spPr bwMode="auto">
                      <a:xfrm>
                        <a:off x="1793875" y="2689225"/>
                        <a:ext cx="4946650" cy="152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75475" cy="717550"/>
          </a:xfrm>
        </p:spPr>
        <p:txBody>
          <a:bodyPr/>
          <a:lstStyle/>
          <a:p>
            <a:r>
              <a:rPr lang="en-US" dirty="0" smtClean="0"/>
              <a:t>Continuous distributions</a:t>
            </a:r>
            <a:endParaRPr lang="es-CL" dirty="0"/>
          </a:p>
        </p:txBody>
      </p:sp>
      <p:graphicFrame>
        <p:nvGraphicFramePr>
          <p:cNvPr id="4" name="Object 3"/>
          <p:cNvGraphicFramePr>
            <a:graphicFrameLocks noChangeAspect="1"/>
          </p:cNvGraphicFramePr>
          <p:nvPr>
            <p:extLst>
              <p:ext uri="{D42A27DB-BD31-4B8C-83A1-F6EECF244321}">
                <p14:modId xmlns:p14="http://schemas.microsoft.com/office/powerpoint/2010/main" val="3519469074"/>
              </p:ext>
            </p:extLst>
          </p:nvPr>
        </p:nvGraphicFramePr>
        <p:xfrm>
          <a:off x="1395413" y="1993900"/>
          <a:ext cx="5743575" cy="2917825"/>
        </p:xfrm>
        <a:graphic>
          <a:graphicData uri="http://schemas.openxmlformats.org/presentationml/2006/ole">
            <mc:AlternateContent xmlns:mc="http://schemas.openxmlformats.org/markup-compatibility/2006">
              <mc:Choice xmlns:v="urn:schemas-microsoft-com:vml" Requires="v">
                <p:oleObj spid="_x0000_s156692" name="Equation" r:id="rId3" imgW="2197080" imgH="1117440" progId="Equation.3">
                  <p:embed/>
                </p:oleObj>
              </mc:Choice>
              <mc:Fallback>
                <p:oleObj name="Equation" r:id="rId3" imgW="2197080" imgH="1117440" progId="Equation.3">
                  <p:embed/>
                  <p:pic>
                    <p:nvPicPr>
                      <p:cNvPr id="0" name="Object 12"/>
                      <p:cNvPicPr>
                        <a:picLocks noChangeAspect="1" noChangeArrowheads="1"/>
                      </p:cNvPicPr>
                      <p:nvPr/>
                    </p:nvPicPr>
                    <p:blipFill>
                      <a:blip r:embed="rId4"/>
                      <a:srcRect/>
                      <a:stretch>
                        <a:fillRect/>
                      </a:stretch>
                    </p:blipFill>
                    <p:spPr bwMode="auto">
                      <a:xfrm>
                        <a:off x="1395413" y="1993900"/>
                        <a:ext cx="57435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480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CC"/>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31516</TotalTime>
  <Words>2016</Words>
  <Application>Microsoft Office PowerPoint</Application>
  <PresentationFormat>On-screen Show (4:3)</PresentationFormat>
  <Paragraphs>650</Paragraphs>
  <Slides>57</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Equation</vt:lpstr>
      <vt:lpstr>Statistical Distributions</vt:lpstr>
      <vt:lpstr>Why do we care about probability?</vt:lpstr>
      <vt:lpstr>Types of random variables</vt:lpstr>
      <vt:lpstr>Terminology</vt:lpstr>
      <vt:lpstr>Probability Mass Functions</vt:lpstr>
      <vt:lpstr>Probability Density Functions: Continuous variables</vt:lpstr>
      <vt:lpstr>Probability Mass Functions:  First Moment</vt:lpstr>
      <vt:lpstr>Probability Mass Functions:  Second Central Moment</vt:lpstr>
      <vt:lpstr>Continuous distributions</vt:lpstr>
      <vt:lpstr>Cumulative distribution and quantile function</vt:lpstr>
      <vt:lpstr>Probability Distributions &amp; Stochasticity</vt:lpstr>
      <vt:lpstr>A toolbox of [z]’s</vt:lpstr>
      <vt:lpstr>Binomial distribution: Number of successes in n trials (Discrete events can take one of two values)</vt:lpstr>
      <vt:lpstr>Binomial distribution: Number of successes in n trials (Discrete events can take one of two values)</vt:lpstr>
      <vt:lpstr>Binomial distribution</vt:lpstr>
      <vt:lpstr>Bernoulli=Binomial with n=1 trial</vt:lpstr>
      <vt:lpstr>Multinomial distribution: Number of successes in n trials with &gt; 2 possible outcomes for “success”</vt:lpstr>
      <vt:lpstr>Poisson Distribution: Counts  (or getting hit in the head by a horse)</vt:lpstr>
      <vt:lpstr>Poisson distribution</vt:lpstr>
      <vt:lpstr>Exercise</vt:lpstr>
      <vt:lpstr>Clustering in space or time (overdispersion)</vt:lpstr>
      <vt:lpstr>Negative binomial: Table 4.2 &amp; 4.3 in H&amp;M Bycatch Data</vt:lpstr>
      <vt:lpstr>Negative Binomial: Counts</vt:lpstr>
      <vt:lpstr>Negative Binomial: Counts</vt:lpstr>
      <vt:lpstr>Negative binomial</vt:lpstr>
      <vt:lpstr>Normal Distribution</vt:lpstr>
      <vt:lpstr>Normal Distribution</vt:lpstr>
      <vt:lpstr>Normal Distribution</vt:lpstr>
      <vt:lpstr>A JAGS aside</vt:lpstr>
      <vt:lpstr>Lognormal: One tail and no negative values</vt:lpstr>
      <vt:lpstr>Lognormal: Radial growth data</vt:lpstr>
      <vt:lpstr>Exponential</vt:lpstr>
      <vt:lpstr>Exponential: Growth data (negatives assumed 0)</vt:lpstr>
      <vt:lpstr>Gamma: One tail and flexibility</vt:lpstr>
      <vt:lpstr>Gamma: “raw” growth data</vt:lpstr>
      <vt:lpstr>Beta distribution: proportions</vt:lpstr>
      <vt:lpstr>Beta: Light interception by crown trees</vt:lpstr>
      <vt:lpstr>Others</vt:lpstr>
      <vt:lpstr>PowerPoint Presentation</vt:lpstr>
      <vt:lpstr>PowerPoint Presentation</vt:lpstr>
      <vt:lpstr>The Method of Moments</vt:lpstr>
      <vt:lpstr>Why is MOM important?</vt:lpstr>
      <vt:lpstr>Haul &amp; capture data (ED)</vt:lpstr>
      <vt:lpstr>MOM: Negative binomial</vt:lpstr>
      <vt:lpstr>MOM Gamma</vt:lpstr>
      <vt:lpstr>MOM: Gamma</vt:lpstr>
      <vt:lpstr>Mixture models</vt:lpstr>
      <vt:lpstr>Zero-inflated models</vt:lpstr>
      <vt:lpstr>An example: Seed predation</vt:lpstr>
      <vt:lpstr>Zero-inflated binomial</vt:lpstr>
      <vt:lpstr>Discrete mixtures</vt:lpstr>
      <vt:lpstr>Discrete mixture: Zero-inflated binomial</vt:lpstr>
      <vt:lpstr>Continuous mixture</vt:lpstr>
      <vt:lpstr>Many other distributions…..</vt:lpstr>
      <vt:lpstr>PowerPoint Presentation</vt:lpstr>
      <vt:lpstr>PowerPoint Presentation</vt:lpstr>
      <vt:lpstr>PowerPoint Presentation</vt:lpstr>
    </vt:vector>
  </TitlesOfParts>
  <Company>Institute of Ecosystem Studies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Uriarte</dc:creator>
  <cp:lastModifiedBy>Maria Uriarte</cp:lastModifiedBy>
  <cp:revision>249</cp:revision>
  <dcterms:created xsi:type="dcterms:W3CDTF">2003-01-21T16:20:59Z</dcterms:created>
  <dcterms:modified xsi:type="dcterms:W3CDTF">2015-05-21T21:09:48Z</dcterms:modified>
</cp:coreProperties>
</file>