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71" r:id="rId2"/>
    <p:sldId id="302" r:id="rId3"/>
    <p:sldId id="303" r:id="rId4"/>
    <p:sldId id="305" r:id="rId5"/>
    <p:sldId id="306" r:id="rId6"/>
    <p:sldId id="379" r:id="rId7"/>
    <p:sldId id="307" r:id="rId8"/>
    <p:sldId id="308" r:id="rId9"/>
    <p:sldId id="309" r:id="rId10"/>
    <p:sldId id="310" r:id="rId11"/>
    <p:sldId id="311" r:id="rId12"/>
    <p:sldId id="364" r:id="rId13"/>
    <p:sldId id="365" r:id="rId14"/>
    <p:sldId id="312" r:id="rId15"/>
    <p:sldId id="313" r:id="rId16"/>
    <p:sldId id="354" r:id="rId17"/>
    <p:sldId id="360" r:id="rId18"/>
    <p:sldId id="314" r:id="rId19"/>
    <p:sldId id="315" r:id="rId20"/>
    <p:sldId id="316" r:id="rId21"/>
    <p:sldId id="317" r:id="rId22"/>
    <p:sldId id="318" r:id="rId23"/>
    <p:sldId id="319" r:id="rId24"/>
    <p:sldId id="320" r:id="rId25"/>
    <p:sldId id="321" r:id="rId26"/>
    <p:sldId id="322" r:id="rId27"/>
    <p:sldId id="323" r:id="rId28"/>
    <p:sldId id="377" r:id="rId29"/>
    <p:sldId id="355" r:id="rId30"/>
    <p:sldId id="356" r:id="rId31"/>
    <p:sldId id="357" r:id="rId32"/>
    <p:sldId id="358" r:id="rId33"/>
    <p:sldId id="353" r:id="rId34"/>
    <p:sldId id="376" r:id="rId35"/>
    <p:sldId id="367" r:id="rId36"/>
    <p:sldId id="370" r:id="rId37"/>
    <p:sldId id="371" r:id="rId38"/>
    <p:sldId id="368" r:id="rId39"/>
    <p:sldId id="347" r:id="rId40"/>
    <p:sldId id="348" r:id="rId41"/>
    <p:sldId id="349" r:id="rId42"/>
    <p:sldId id="350" r:id="rId43"/>
    <p:sldId id="378" r:id="rId44"/>
    <p:sldId id="351" r:id="rId45"/>
    <p:sldId id="352" r:id="rId46"/>
    <p:sldId id="369" r:id="rId47"/>
    <p:sldId id="327" r:id="rId48"/>
    <p:sldId id="328" r:id="rId49"/>
    <p:sldId id="329" r:id="rId50"/>
    <p:sldId id="330" r:id="rId51"/>
    <p:sldId id="331" r:id="rId52"/>
    <p:sldId id="375" r:id="rId53"/>
    <p:sldId id="372" r:id="rId54"/>
    <p:sldId id="373" r:id="rId55"/>
    <p:sldId id="332" r:id="rId56"/>
    <p:sldId id="333" r:id="rId57"/>
    <p:sldId id="342" r:id="rId58"/>
    <p:sldId id="343" r:id="rId59"/>
    <p:sldId id="374" r:id="rId60"/>
    <p:sldId id="344"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928" autoAdjust="0"/>
  </p:normalViewPr>
  <p:slideViewPr>
    <p:cSldViewPr>
      <p:cViewPr>
        <p:scale>
          <a:sx n="50" d="100"/>
          <a:sy n="50" d="100"/>
        </p:scale>
        <p:origin x="-1944" y="-27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164"/>
    </p:cViewPr>
  </p:sorterViewPr>
  <p:notesViewPr>
    <p:cSldViewPr>
      <p:cViewPr varScale="1">
        <p:scale>
          <a:sx n="56" d="100"/>
          <a:sy n="56" d="100"/>
        </p:scale>
        <p:origin x="-287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8.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 Id="rId4" Type="http://schemas.openxmlformats.org/officeDocument/2006/relationships/image" Target="../media/image39.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image" Target="../media/image43.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4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62FDED-14D4-4AEC-8E0C-441C20556550}" type="datetimeFigureOut">
              <a:rPr lang="en-GB" smtClean="0"/>
              <a:pPr/>
              <a:t>01/10/2014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307BBC-774A-4B27-B8C4-B18DA9195374}" type="slidenum">
              <a:rPr lang="en-GB" smtClean="0"/>
              <a:pPr/>
              <a:t>‹#›</a:t>
            </a:fld>
            <a:endParaRPr lang="en-GB"/>
          </a:p>
        </p:txBody>
      </p:sp>
    </p:spTree>
    <p:extLst>
      <p:ext uri="{BB962C8B-B14F-4D97-AF65-F5344CB8AC3E}">
        <p14:creationId xmlns:p14="http://schemas.microsoft.com/office/powerpoint/2010/main" val="1007151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n.wikipedia.org/wiki/Statistical_independence"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DC307BBC-774A-4B27-B8C4-B18DA9195374}"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 </a:t>
            </a:r>
            <a:r>
              <a:rPr lang="en-US" dirty="0" err="1" smtClean="0"/>
              <a:t>prob</a:t>
            </a:r>
            <a:r>
              <a:rPr lang="en-US" dirty="0" smtClean="0"/>
              <a:t> </a:t>
            </a:r>
            <a:r>
              <a:rPr lang="en-US" dirty="0" err="1" smtClean="0"/>
              <a:t>distrib</a:t>
            </a:r>
            <a:r>
              <a:rPr lang="en-US" dirty="0" smtClean="0"/>
              <a:t> is</a:t>
            </a:r>
            <a:r>
              <a:rPr lang="en-US" baseline="0" dirty="0" smtClean="0"/>
              <a:t> parameterized in terms of </a:t>
            </a:r>
            <a:r>
              <a:rPr lang="en-US" baseline="0" dirty="0" err="1" smtClean="0"/>
              <a:t>lamdba</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2CA25520-5B23-440D-9FF8-4844F95FB67D}" type="slidenum">
              <a:rPr lang="en-US" smtClean="0"/>
              <a:pPr/>
              <a:t>20</a:t>
            </a:fld>
            <a:endParaRPr lang="en-US"/>
          </a:p>
        </p:txBody>
      </p:sp>
    </p:spTree>
    <p:extLst>
      <p:ext uri="{BB962C8B-B14F-4D97-AF65-F5344CB8AC3E}">
        <p14:creationId xmlns:p14="http://schemas.microsoft.com/office/powerpoint/2010/main" val="2806091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Alpha and</a:t>
            </a:r>
            <a:r>
              <a:rPr lang="en-US" baseline="0" dirty="0" smtClean="0"/>
              <a:t> beta=0, gamma is not defined, leads to improper priors (i.e., area under the curve does not add up to 1).</a:t>
            </a:r>
            <a:endParaRPr lang="en-US" dirty="0"/>
          </a:p>
        </p:txBody>
      </p:sp>
      <p:sp>
        <p:nvSpPr>
          <p:cNvPr id="4" name="Slide Number Placeholder 3"/>
          <p:cNvSpPr>
            <a:spLocks noGrp="1"/>
          </p:cNvSpPr>
          <p:nvPr>
            <p:ph type="sldNum" sz="quarter" idx="10"/>
          </p:nvPr>
        </p:nvSpPr>
        <p:spPr/>
        <p:txBody>
          <a:bodyPr/>
          <a:lstStyle/>
          <a:p>
            <a:fld id="{2CA25520-5B23-440D-9FF8-4844F95FB67D}" type="slidenum">
              <a:rPr lang="en-US" smtClean="0"/>
              <a:pPr/>
              <a:t>21</a:t>
            </a:fld>
            <a:endParaRPr lang="en-US"/>
          </a:p>
        </p:txBody>
      </p:sp>
    </p:spTree>
    <p:extLst>
      <p:ext uri="{BB962C8B-B14F-4D97-AF65-F5344CB8AC3E}">
        <p14:creationId xmlns:p14="http://schemas.microsoft.com/office/powerpoint/2010/main" val="2247407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 </a:t>
            </a:r>
            <a:r>
              <a:rPr lang="en-US" baseline="0" dirty="0" smtClean="0"/>
              <a:t> R code to plot this graph.</a:t>
            </a:r>
            <a:endParaRPr lang="en-US" dirty="0"/>
          </a:p>
        </p:txBody>
      </p:sp>
      <p:sp>
        <p:nvSpPr>
          <p:cNvPr id="4" name="Slide Number Placeholder 3"/>
          <p:cNvSpPr>
            <a:spLocks noGrp="1"/>
          </p:cNvSpPr>
          <p:nvPr>
            <p:ph type="sldNum" sz="quarter" idx="10"/>
          </p:nvPr>
        </p:nvSpPr>
        <p:spPr/>
        <p:txBody>
          <a:bodyPr/>
          <a:lstStyle/>
          <a:p>
            <a:fld id="{2CA25520-5B23-440D-9FF8-4844F95FB67D}" type="slidenum">
              <a:rPr lang="en-US" smtClean="0"/>
              <a:pPr/>
              <a:t>24</a:t>
            </a:fld>
            <a:endParaRPr lang="en-US"/>
          </a:p>
        </p:txBody>
      </p:sp>
    </p:spTree>
    <p:extLst>
      <p:ext uri="{BB962C8B-B14F-4D97-AF65-F5344CB8AC3E}">
        <p14:creationId xmlns:p14="http://schemas.microsoft.com/office/powerpoint/2010/main" val="10375472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Show</a:t>
            </a:r>
            <a:r>
              <a:rPr lang="en-US" baseline="0" dirty="0" smtClean="0"/>
              <a:t> this in R code. Diffuse prior, center of gravity around .1 but spread out along the x axis. </a:t>
            </a:r>
            <a:endParaRPr lang="en-US" dirty="0"/>
          </a:p>
        </p:txBody>
      </p:sp>
      <p:sp>
        <p:nvSpPr>
          <p:cNvPr id="4" name="Slide Number Placeholder 3"/>
          <p:cNvSpPr>
            <a:spLocks noGrp="1"/>
          </p:cNvSpPr>
          <p:nvPr>
            <p:ph type="sldNum" sz="quarter" idx="10"/>
          </p:nvPr>
        </p:nvSpPr>
        <p:spPr/>
        <p:txBody>
          <a:bodyPr/>
          <a:lstStyle/>
          <a:p>
            <a:fld id="{2CA25520-5B23-440D-9FF8-4844F95FB67D}" type="slidenum">
              <a:rPr lang="en-US" smtClean="0"/>
              <a:pPr/>
              <a:t>26</a:t>
            </a:fld>
            <a:endParaRPr lang="en-US"/>
          </a:p>
        </p:txBody>
      </p:sp>
    </p:spTree>
    <p:extLst>
      <p:ext uri="{BB962C8B-B14F-4D97-AF65-F5344CB8AC3E}">
        <p14:creationId xmlns:p14="http://schemas.microsoft.com/office/powerpoint/2010/main" val="28062763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64931">
              <a:defRPr/>
            </a:pPr>
            <a:r>
              <a:rPr lang="en-US" dirty="0" smtClean="0"/>
              <a:t>More informative prior (blue)</a:t>
            </a:r>
            <a:r>
              <a:rPr lang="en-US" baseline="0" dirty="0" smtClean="0"/>
              <a:t> </a:t>
            </a:r>
            <a:r>
              <a:rPr lang="en-US" dirty="0" smtClean="0"/>
              <a:t>makes the posterior</a:t>
            </a:r>
            <a:r>
              <a:rPr lang="en-US" baseline="0" dirty="0" smtClean="0"/>
              <a:t> move to the right (gravitating towards the prior,</a:t>
            </a:r>
            <a:endParaRPr lang="en-US" dirty="0" smtClean="0"/>
          </a:p>
          <a:p>
            <a:r>
              <a:rPr lang="en-US" baseline="0" dirty="0" smtClean="0"/>
              <a:t> (purple) relative to the posterior with less informative prior.</a:t>
            </a:r>
            <a:endParaRPr lang="en-US" dirty="0"/>
          </a:p>
        </p:txBody>
      </p:sp>
      <p:sp>
        <p:nvSpPr>
          <p:cNvPr id="4" name="Slide Number Placeholder 3"/>
          <p:cNvSpPr>
            <a:spLocks noGrp="1"/>
          </p:cNvSpPr>
          <p:nvPr>
            <p:ph type="sldNum" sz="quarter" idx="10"/>
          </p:nvPr>
        </p:nvSpPr>
        <p:spPr/>
        <p:txBody>
          <a:bodyPr/>
          <a:lstStyle/>
          <a:p>
            <a:fld id="{2CA25520-5B23-440D-9FF8-4844F95FB67D}" type="slidenum">
              <a:rPr lang="en-US" smtClean="0"/>
              <a:pPr/>
              <a:t>27</a:t>
            </a:fld>
            <a:endParaRPr lang="en-US"/>
          </a:p>
        </p:txBody>
      </p:sp>
    </p:spTree>
    <p:extLst>
      <p:ext uri="{BB962C8B-B14F-4D97-AF65-F5344CB8AC3E}">
        <p14:creationId xmlns:p14="http://schemas.microsoft.com/office/powerpoint/2010/main" val="7489030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4CF60451-7949-4B06-832C-FF76349A3F89}" type="slidenum">
              <a:rPr lang="en-US" smtClean="0"/>
              <a:pPr/>
              <a:t>34</a:t>
            </a:fld>
            <a:endParaRPr lang="en-US" smtClean="0"/>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Hist</a:t>
            </a:r>
            <a:r>
              <a:rPr lang="en-US" dirty="0" smtClean="0"/>
              <a:t>(r</a:t>
            </a:r>
            <a:endParaRPr lang="en-GB" dirty="0"/>
          </a:p>
        </p:txBody>
      </p:sp>
      <p:sp>
        <p:nvSpPr>
          <p:cNvPr id="4" name="Slide Number Placeholder 3"/>
          <p:cNvSpPr>
            <a:spLocks noGrp="1"/>
          </p:cNvSpPr>
          <p:nvPr>
            <p:ph type="sldNum" sz="quarter" idx="10"/>
          </p:nvPr>
        </p:nvSpPr>
        <p:spPr/>
        <p:txBody>
          <a:bodyPr/>
          <a:lstStyle/>
          <a:p>
            <a:fld id="{DC307BBC-774A-4B27-B8C4-B18DA9195374}" type="slidenum">
              <a:rPr lang="en-GB" smtClean="0"/>
              <a:pPr/>
              <a:t>36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DC307BBC-774A-4B27-B8C4-B18DA9195374}" type="slidenum">
              <a:rPr lang="en-GB" smtClean="0"/>
              <a:pPr/>
              <a:t>37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a:t>
            </a:r>
            <a:r>
              <a:rPr lang="en-US" baseline="0" dirty="0" smtClean="0"/>
              <a:t> choose uniform over other forms? Sometimes it is computationally convenient (e.g., gammas with small shape parameters cause trouble). It’s easy to think about. Some people interpret it as uninformative; not necessarily so. Or also you know that the values of one parameter is bounded between two values.</a:t>
            </a:r>
            <a:endParaRPr lang="en-US" dirty="0"/>
          </a:p>
        </p:txBody>
      </p:sp>
      <p:sp>
        <p:nvSpPr>
          <p:cNvPr id="4" name="Slide Number Placeholder 3"/>
          <p:cNvSpPr>
            <a:spLocks noGrp="1"/>
          </p:cNvSpPr>
          <p:nvPr>
            <p:ph type="sldNum" sz="quarter" idx="10"/>
          </p:nvPr>
        </p:nvSpPr>
        <p:spPr/>
        <p:txBody>
          <a:bodyPr/>
          <a:lstStyle/>
          <a:p>
            <a:fld id="{2CA25520-5B23-440D-9FF8-4844F95FB67D}" type="slidenum">
              <a:rPr lang="en-US" smtClean="0"/>
              <a:pPr/>
              <a:t>50</a:t>
            </a:fld>
            <a:endParaRPr lang="en-US"/>
          </a:p>
        </p:txBody>
      </p:sp>
    </p:spTree>
    <p:extLst>
      <p:ext uri="{BB962C8B-B14F-4D97-AF65-F5344CB8AC3E}">
        <p14:creationId xmlns:p14="http://schemas.microsoft.com/office/powerpoint/2010/main" val="19869138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CL" dirty="0"/>
          </a:p>
        </p:txBody>
      </p:sp>
      <p:sp>
        <p:nvSpPr>
          <p:cNvPr id="4" name="Slide Number Placeholder 3"/>
          <p:cNvSpPr>
            <a:spLocks noGrp="1"/>
          </p:cNvSpPr>
          <p:nvPr>
            <p:ph type="sldNum" sz="quarter" idx="10"/>
          </p:nvPr>
        </p:nvSpPr>
        <p:spPr/>
        <p:txBody>
          <a:bodyPr/>
          <a:lstStyle/>
          <a:p>
            <a:fld id="{DC307BBC-774A-4B27-B8C4-B18DA9195374}" type="slidenum">
              <a:rPr lang="en-GB" smtClean="0"/>
              <a:pPr/>
              <a:t>54</a:t>
            </a:fld>
            <a:endParaRPr lang="en-GB"/>
          </a:p>
        </p:txBody>
      </p:sp>
    </p:spTree>
    <p:extLst>
      <p:ext uri="{BB962C8B-B14F-4D97-AF65-F5344CB8AC3E}">
        <p14:creationId xmlns:p14="http://schemas.microsoft.com/office/powerpoint/2010/main" val="3580631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F97E0B57-9A42-4F06-8FEB-E8D8890FE459}" type="slidenum">
              <a:rPr lang="en-US" smtClean="0"/>
              <a:pPr/>
              <a:t>6</a:t>
            </a:fld>
            <a:endParaRPr lang="en-US" smtClean="0"/>
          </a:p>
        </p:txBody>
      </p:sp>
      <p:sp>
        <p:nvSpPr>
          <p:cNvPr id="109571" name="Rectangle 2"/>
          <p:cNvSpPr>
            <a:spLocks noGrp="1" noRot="1" noChangeAspect="1" noChangeArrowheads="1" noTextEdit="1"/>
          </p:cNvSpPr>
          <p:nvPr>
            <p:ph type="sldImg"/>
          </p:nvPr>
        </p:nvSpPr>
        <p:spPr>
          <a:solidFill>
            <a:srgbClr val="FFFFFF"/>
          </a:solidFill>
          <a:ln/>
        </p:spPr>
      </p:sp>
      <p:sp>
        <p:nvSpPr>
          <p:cNvPr id="109572"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smtClean="0"/>
              <a:t>the probability of a given number of events occurring in a fixed interval of time and/or space if these events occur with a known average rate and </a:t>
            </a:r>
            <a:r>
              <a:rPr lang="en-US" dirty="0" smtClean="0">
                <a:hlinkClick r:id="rId3" tooltip="Statistical independence"/>
              </a:rPr>
              <a:t>independently</a:t>
            </a:r>
            <a:r>
              <a:rPr lang="en-US" dirty="0" smtClean="0"/>
              <a:t> of the time since the last event.</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a:t>
            </a:r>
            <a:r>
              <a:rPr lang="en-US" dirty="0" err="1" smtClean="0"/>
              <a:t>theta~normal</a:t>
            </a:r>
            <a:r>
              <a:rPr lang="en-US" dirty="0" smtClean="0"/>
              <a:t>(mu=0,1/2)</a:t>
            </a:r>
          </a:p>
          <a:p>
            <a:r>
              <a:rPr lang="en-US" dirty="0" smtClean="0"/>
              <a:t>b. </a:t>
            </a:r>
            <a:r>
              <a:rPr lang="en-US" dirty="0" err="1" smtClean="0"/>
              <a:t>theta~gamma</a:t>
            </a:r>
            <a:r>
              <a:rPr lang="en-US" dirty="0" smtClean="0"/>
              <a:t>(alpha=20+1, beta=5)</a:t>
            </a:r>
          </a:p>
          <a:p>
            <a:r>
              <a:rPr lang="en-US" dirty="0" smtClean="0"/>
              <a:t>c. </a:t>
            </a:r>
            <a:r>
              <a:rPr lang="en-US" dirty="0" err="1" smtClean="0"/>
              <a:t>theta~uniform</a:t>
            </a:r>
            <a:r>
              <a:rPr lang="en-US" baseline="0" dirty="0" smtClean="0"/>
              <a:t> (10,30)</a:t>
            </a:r>
            <a:endParaRPr lang="en-US" dirty="0" smtClean="0"/>
          </a:p>
          <a:p>
            <a:r>
              <a:rPr lang="en-US" dirty="0" smtClean="0"/>
              <a:t>d. </a:t>
            </a:r>
            <a:r>
              <a:rPr lang="en-US" dirty="0" err="1" smtClean="0"/>
              <a:t>theta~binom</a:t>
            </a:r>
            <a:r>
              <a:rPr lang="en-US" dirty="0" smtClean="0"/>
              <a:t>(30,0.4</a:t>
            </a:r>
            <a:r>
              <a:rPr lang="en-US" dirty="0" smtClean="0"/>
              <a:t>)</a:t>
            </a:r>
            <a:endParaRPr lang="en-US" dirty="0" smtClean="0"/>
          </a:p>
        </p:txBody>
      </p:sp>
      <p:sp>
        <p:nvSpPr>
          <p:cNvPr id="4" name="Slide Number Placeholder 3"/>
          <p:cNvSpPr>
            <a:spLocks noGrp="1"/>
          </p:cNvSpPr>
          <p:nvPr>
            <p:ph type="sldNum" sz="quarter" idx="10"/>
          </p:nvPr>
        </p:nvSpPr>
        <p:spPr/>
        <p:txBody>
          <a:bodyPr/>
          <a:lstStyle/>
          <a:p>
            <a:fld id="{2CA25520-5B23-440D-9FF8-4844F95FB67D}" type="slidenum">
              <a:rPr lang="en-US" smtClean="0"/>
              <a:pPr/>
              <a:t>56</a:t>
            </a:fld>
            <a:endParaRPr lang="en-US"/>
          </a:p>
        </p:txBody>
      </p:sp>
    </p:spTree>
    <p:extLst>
      <p:ext uri="{BB962C8B-B14F-4D97-AF65-F5344CB8AC3E}">
        <p14:creationId xmlns:p14="http://schemas.microsoft.com/office/powerpoint/2010/main" val="3770602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Derive</a:t>
            </a:r>
            <a:r>
              <a:rPr lang="en-US" baseline="0" dirty="0" smtClean="0"/>
              <a:t> the probability doing some basic math (…):</a:t>
            </a:r>
          </a:p>
          <a:p>
            <a:endParaRPr lang="en-US" baseline="0" dirty="0" smtClean="0"/>
          </a:p>
          <a:p>
            <a:r>
              <a:rPr lang="en-US" baseline="0" dirty="0" err="1" smtClean="0"/>
              <a:t>y~Pois</a:t>
            </a:r>
            <a:r>
              <a:rPr lang="en-US" baseline="0" dirty="0" smtClean="0"/>
              <a:t>(lambda)</a:t>
            </a:r>
          </a:p>
          <a:p>
            <a:r>
              <a:rPr lang="en-US" baseline="0" dirty="0" err="1" smtClean="0"/>
              <a:t>Y~Pois</a:t>
            </a:r>
            <a:r>
              <a:rPr lang="en-US" baseline="0" dirty="0" smtClean="0"/>
              <a:t>(lambda)</a:t>
            </a:r>
          </a:p>
          <a:p>
            <a:r>
              <a:rPr lang="en-US" baseline="0" dirty="0" smtClean="0"/>
              <a:t>P(</a:t>
            </a:r>
            <a:r>
              <a:rPr lang="en-US" baseline="0" dirty="0" err="1" smtClean="0"/>
              <a:t>y|theta</a:t>
            </a:r>
            <a:r>
              <a:rPr lang="en-US" baseline="0" dirty="0" smtClean="0"/>
              <a:t>)=(theta*x)^y*</a:t>
            </a:r>
            <a:r>
              <a:rPr lang="en-US" baseline="0" dirty="0" err="1" smtClean="0"/>
              <a:t>exp</a:t>
            </a:r>
            <a:r>
              <a:rPr lang="en-US" baseline="0" dirty="0" smtClean="0"/>
              <a:t>(-theta*x)/y!</a:t>
            </a:r>
          </a:p>
          <a:p>
            <a:r>
              <a:rPr lang="en-US" baseline="0" dirty="0" smtClean="0"/>
              <a:t>Remove constant of proportionality up front because it’s just data, not a function of theta.</a:t>
            </a:r>
            <a:endParaRPr lang="en-US" dirty="0"/>
          </a:p>
        </p:txBody>
      </p:sp>
      <p:sp>
        <p:nvSpPr>
          <p:cNvPr id="4" name="Slide Number Placeholder 3"/>
          <p:cNvSpPr>
            <a:spLocks noGrp="1"/>
          </p:cNvSpPr>
          <p:nvPr>
            <p:ph type="sldNum" sz="quarter" idx="10"/>
          </p:nvPr>
        </p:nvSpPr>
        <p:spPr/>
        <p:txBody>
          <a:bodyPr/>
          <a:lstStyle/>
          <a:p>
            <a:fld id="{2CA25520-5B23-440D-9FF8-4844F95FB67D}" type="slidenum">
              <a:rPr lang="en-US" smtClean="0"/>
              <a:pPr/>
              <a:t>7</a:t>
            </a:fld>
            <a:endParaRPr lang="en-US"/>
          </a:p>
        </p:txBody>
      </p:sp>
    </p:spTree>
    <p:extLst>
      <p:ext uri="{BB962C8B-B14F-4D97-AF65-F5344CB8AC3E}">
        <p14:creationId xmlns:p14="http://schemas.microsoft.com/office/powerpoint/2010/main" val="23751726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Support==space</a:t>
            </a:r>
            <a:r>
              <a:rPr lang="en-US" baseline="0" dirty="0" smtClean="0"/>
              <a:t> in which theta lives. OK, positive value.  Needs to be defined in the positive real number line.</a:t>
            </a:r>
            <a:endParaRPr lang="en-US" dirty="0"/>
          </a:p>
        </p:txBody>
      </p:sp>
      <p:sp>
        <p:nvSpPr>
          <p:cNvPr id="4" name="Slide Number Placeholder 3"/>
          <p:cNvSpPr>
            <a:spLocks noGrp="1"/>
          </p:cNvSpPr>
          <p:nvPr>
            <p:ph type="sldNum" sz="quarter" idx="10"/>
          </p:nvPr>
        </p:nvSpPr>
        <p:spPr/>
        <p:txBody>
          <a:bodyPr/>
          <a:lstStyle/>
          <a:p>
            <a:fld id="{2CA25520-5B23-440D-9FF8-4844F95FB67D}" type="slidenum">
              <a:rPr lang="en-US" smtClean="0"/>
              <a:pPr/>
              <a:t>8</a:t>
            </a:fld>
            <a:endParaRPr lang="en-US"/>
          </a:p>
        </p:txBody>
      </p:sp>
    </p:spTree>
    <p:extLst>
      <p:ext uri="{BB962C8B-B14F-4D97-AF65-F5344CB8AC3E}">
        <p14:creationId xmlns:p14="http://schemas.microsoft.com/office/powerpoint/2010/main" val="882176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Functional</a:t>
            </a:r>
            <a:r>
              <a:rPr lang="en-US" baseline="0" dirty="0" smtClean="0"/>
              <a:t> form of the </a:t>
            </a:r>
            <a:r>
              <a:rPr lang="en-US" baseline="0" dirty="0" err="1" smtClean="0"/>
              <a:t>prob</a:t>
            </a:r>
            <a:r>
              <a:rPr lang="en-US" baseline="0" dirty="0" smtClean="0"/>
              <a:t> function the same but it’s going to have different values for the hyper-parameters.</a:t>
            </a:r>
            <a:endParaRPr lang="en-US" dirty="0"/>
          </a:p>
        </p:txBody>
      </p:sp>
      <p:sp>
        <p:nvSpPr>
          <p:cNvPr id="4" name="Slide Number Placeholder 3"/>
          <p:cNvSpPr>
            <a:spLocks noGrp="1"/>
          </p:cNvSpPr>
          <p:nvPr>
            <p:ph type="sldNum" sz="quarter" idx="10"/>
          </p:nvPr>
        </p:nvSpPr>
        <p:spPr/>
        <p:txBody>
          <a:bodyPr/>
          <a:lstStyle/>
          <a:p>
            <a:fld id="{2CA25520-5B23-440D-9FF8-4844F95FB67D}" type="slidenum">
              <a:rPr lang="en-US" smtClean="0"/>
              <a:pPr/>
              <a:t>9</a:t>
            </a:fld>
            <a:endParaRPr lang="en-US"/>
          </a:p>
        </p:txBody>
      </p:sp>
    </p:spTree>
    <p:extLst>
      <p:ext uri="{BB962C8B-B14F-4D97-AF65-F5344CB8AC3E}">
        <p14:creationId xmlns:p14="http://schemas.microsoft.com/office/powerpoint/2010/main" val="1334432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Download</a:t>
            </a:r>
            <a:r>
              <a:rPr lang="en-US" baseline="0" dirty="0" smtClean="0"/>
              <a:t> BDA handout for Kernel matching for density function at this point. Theta=random variable in this table. Ignore proportionality constant.</a:t>
            </a:r>
          </a:p>
          <a:p>
            <a:r>
              <a:rPr lang="en-US" baseline="0" dirty="0" smtClean="0"/>
              <a:t>Chi-square and exponential (param1=1) are special cases of the gamma. </a:t>
            </a:r>
            <a:endParaRPr lang="en-US" dirty="0"/>
          </a:p>
        </p:txBody>
      </p:sp>
      <p:sp>
        <p:nvSpPr>
          <p:cNvPr id="4" name="Slide Number Placeholder 3"/>
          <p:cNvSpPr>
            <a:spLocks noGrp="1"/>
          </p:cNvSpPr>
          <p:nvPr>
            <p:ph type="sldNum" sz="quarter" idx="10"/>
          </p:nvPr>
        </p:nvSpPr>
        <p:spPr/>
        <p:txBody>
          <a:bodyPr/>
          <a:lstStyle/>
          <a:p>
            <a:fld id="{2CA25520-5B23-440D-9FF8-4844F95FB67D}" type="slidenum">
              <a:rPr lang="en-US" smtClean="0"/>
              <a:pPr/>
              <a:t>10</a:t>
            </a:fld>
            <a:endParaRPr lang="en-US"/>
          </a:p>
        </p:txBody>
      </p:sp>
    </p:spTree>
    <p:extLst>
      <p:ext uri="{BB962C8B-B14F-4D97-AF65-F5344CB8AC3E}">
        <p14:creationId xmlns:p14="http://schemas.microsoft.com/office/powerpoint/2010/main" val="42549980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Stare</a:t>
            </a:r>
            <a:r>
              <a:rPr lang="en-US" baseline="0" dirty="0" smtClean="0"/>
              <a:t> at joint kernel==what functional form?</a:t>
            </a:r>
          </a:p>
          <a:p>
            <a:endParaRPr lang="en-US" baseline="0" dirty="0" smtClean="0"/>
          </a:p>
          <a:p>
            <a:r>
              <a:rPr lang="en-US" baseline="0" dirty="0" smtClean="0"/>
              <a:t>Red boxes=data </a:t>
            </a:r>
            <a:r>
              <a:rPr lang="en-US" baseline="0" dirty="0" err="1" smtClean="0"/>
              <a:t>contrib</a:t>
            </a:r>
            <a:r>
              <a:rPr lang="en-US" baseline="0" dirty="0" smtClean="0"/>
              <a:t>; alpha and beta=prior distribution</a:t>
            </a:r>
          </a:p>
          <a:p>
            <a:r>
              <a:rPr lang="en-US" baseline="0" dirty="0" smtClean="0"/>
              <a:t>Typically, people use </a:t>
            </a:r>
            <a:r>
              <a:rPr lang="en-US" baseline="0" dirty="0" err="1" smtClean="0"/>
              <a:t>hyperparameters</a:t>
            </a:r>
            <a:r>
              <a:rPr lang="en-US" baseline="0" dirty="0" smtClean="0"/>
              <a:t> to refer to prior parameters rather than posterior parameters,</a:t>
            </a:r>
            <a:endParaRPr lang="en-US" dirty="0"/>
          </a:p>
        </p:txBody>
      </p:sp>
      <p:sp>
        <p:nvSpPr>
          <p:cNvPr id="4" name="Slide Number Placeholder 3"/>
          <p:cNvSpPr>
            <a:spLocks noGrp="1"/>
          </p:cNvSpPr>
          <p:nvPr>
            <p:ph type="sldNum" sz="quarter" idx="10"/>
          </p:nvPr>
        </p:nvSpPr>
        <p:spPr/>
        <p:txBody>
          <a:bodyPr/>
          <a:lstStyle/>
          <a:p>
            <a:fld id="{2CA25520-5B23-440D-9FF8-4844F95FB67D}" type="slidenum">
              <a:rPr lang="en-US" smtClean="0"/>
              <a:pPr/>
              <a:t>14</a:t>
            </a:fld>
            <a:endParaRPr lang="en-US"/>
          </a:p>
        </p:txBody>
      </p:sp>
    </p:spTree>
    <p:extLst>
      <p:ext uri="{BB962C8B-B14F-4D97-AF65-F5344CB8AC3E}">
        <p14:creationId xmlns:p14="http://schemas.microsoft.com/office/powerpoint/2010/main" val="24579668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Wrong</a:t>
            </a:r>
            <a:r>
              <a:rPr lang="en-US" baseline="0" dirty="0" smtClean="0"/>
              <a:t> table (should have y=number of flowers; and time =x (number of minutes). Look for the right table in </a:t>
            </a:r>
            <a:r>
              <a:rPr lang="en-US" baseline="0" dirty="0" err="1" smtClean="0"/>
              <a:t>Dropbox</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2CA25520-5B23-440D-9FF8-4844F95FB67D}" type="slidenum">
              <a:rPr lang="en-US" smtClean="0"/>
              <a:pPr/>
              <a:t>18</a:t>
            </a:fld>
            <a:endParaRPr lang="en-US"/>
          </a:p>
        </p:txBody>
      </p:sp>
    </p:spTree>
    <p:extLst>
      <p:ext uri="{BB962C8B-B14F-4D97-AF65-F5344CB8AC3E}">
        <p14:creationId xmlns:p14="http://schemas.microsoft.com/office/powerpoint/2010/main" val="2951747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 careful in using</a:t>
            </a:r>
            <a:r>
              <a:rPr lang="en-US" baseline="0" dirty="0" smtClean="0"/>
              <a:t> non-informative term; preferred to use vague or diffuse.</a:t>
            </a:r>
          </a:p>
          <a:p>
            <a:r>
              <a:rPr lang="en-US" baseline="0" dirty="0" smtClean="0"/>
              <a:t>Do not use your data to derive priors, otherwise you would be using your data twice. You can use MOM if you have prior data that comes from previous studies, the literature, etc…</a:t>
            </a:r>
          </a:p>
          <a:p>
            <a:r>
              <a:rPr lang="en-US" baseline="0" dirty="0" smtClean="0"/>
              <a:t>Alpha and beta have to be greater than 0. Look at BDA table for value ranges for </a:t>
            </a:r>
            <a:r>
              <a:rPr lang="en-US" baseline="0" dirty="0" err="1" smtClean="0"/>
              <a:t>params</a:t>
            </a:r>
            <a:r>
              <a:rPr lang="en-US" baseline="0" dirty="0" smtClean="0"/>
              <a:t> of all distributions. </a:t>
            </a:r>
          </a:p>
          <a:p>
            <a:r>
              <a:rPr lang="en-US" baseline="0" dirty="0" smtClean="0"/>
              <a:t>Do we also need to consider  the values of the moments of the distribution (means and variances)?</a:t>
            </a:r>
            <a:endParaRPr lang="en-US" dirty="0"/>
          </a:p>
        </p:txBody>
      </p:sp>
      <p:sp>
        <p:nvSpPr>
          <p:cNvPr id="4" name="Slide Number Placeholder 3"/>
          <p:cNvSpPr>
            <a:spLocks noGrp="1"/>
          </p:cNvSpPr>
          <p:nvPr>
            <p:ph type="sldNum" sz="quarter" idx="10"/>
          </p:nvPr>
        </p:nvSpPr>
        <p:spPr/>
        <p:txBody>
          <a:bodyPr/>
          <a:lstStyle/>
          <a:p>
            <a:fld id="{2CA25520-5B23-440D-9FF8-4844F95FB67D}" type="slidenum">
              <a:rPr lang="en-US" smtClean="0"/>
              <a:pPr/>
              <a:t>19</a:t>
            </a:fld>
            <a:endParaRPr lang="en-US"/>
          </a:p>
        </p:txBody>
      </p:sp>
    </p:spTree>
    <p:extLst>
      <p:ext uri="{BB962C8B-B14F-4D97-AF65-F5344CB8AC3E}">
        <p14:creationId xmlns:p14="http://schemas.microsoft.com/office/powerpoint/2010/main" val="2950899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AF9DADA-CD60-4DBF-B210-36424FCBB04A}" type="datetimeFigureOut">
              <a:rPr lang="en-GB" smtClean="0"/>
              <a:pPr/>
              <a:t>01/10/2014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35C73A7-2D1B-44B2-8631-3235FF60365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AF9DADA-CD60-4DBF-B210-36424FCBB04A}" type="datetimeFigureOut">
              <a:rPr lang="en-GB" smtClean="0"/>
              <a:pPr/>
              <a:t>01/10/2014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35C73A7-2D1B-44B2-8631-3235FF60365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AF9DADA-CD60-4DBF-B210-36424FCBB04A}" type="datetimeFigureOut">
              <a:rPr lang="en-GB" smtClean="0"/>
              <a:pPr/>
              <a:t>01/10/2014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35C73A7-2D1B-44B2-8631-3235FF60365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baseline="0">
                <a:solidFill>
                  <a:srgbClr val="0000FF"/>
                </a:solidFill>
                <a:latin typeface="Comic Sans MS" pitchFamily="66" charset="0"/>
              </a:defRPr>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F9DADA-CD60-4DBF-B210-36424FCBB04A}" type="datetimeFigureOut">
              <a:rPr lang="en-GB" smtClean="0"/>
              <a:pPr/>
              <a:t>01/10/2014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35C73A7-2D1B-44B2-8631-3235FF60365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AF9DADA-CD60-4DBF-B210-36424FCBB04A}" type="datetimeFigureOut">
              <a:rPr lang="en-GB" smtClean="0"/>
              <a:pPr/>
              <a:t>01/10/2014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35C73A7-2D1B-44B2-8631-3235FF60365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AF9DADA-CD60-4DBF-B210-36424FCBB04A}" type="datetimeFigureOut">
              <a:rPr lang="en-GB" smtClean="0"/>
              <a:pPr/>
              <a:t>01/10/2014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35C73A7-2D1B-44B2-8631-3235FF60365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AF9DADA-CD60-4DBF-B210-36424FCBB04A}" type="datetimeFigureOut">
              <a:rPr lang="en-GB" smtClean="0"/>
              <a:pPr/>
              <a:t>01/10/2014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35C73A7-2D1B-44B2-8631-3235FF60365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F9DADA-CD60-4DBF-B210-36424FCBB04A}" type="datetimeFigureOut">
              <a:rPr lang="en-GB" smtClean="0"/>
              <a:pPr/>
              <a:t>01/10/2014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35C73A7-2D1B-44B2-8631-3235FF60365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F9DADA-CD60-4DBF-B210-36424FCBB04A}" type="datetimeFigureOut">
              <a:rPr lang="en-GB" smtClean="0"/>
              <a:pPr/>
              <a:t>01/10/2014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35C73A7-2D1B-44B2-8631-3235FF60365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F9DADA-CD60-4DBF-B210-36424FCBB04A}" type="datetimeFigureOut">
              <a:rPr lang="en-GB" smtClean="0"/>
              <a:pPr/>
              <a:t>01/10/2014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35C73A7-2D1B-44B2-8631-3235FF60365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F9DADA-CD60-4DBF-B210-36424FCBB04A}" type="datetimeFigureOut">
              <a:rPr lang="en-GB" smtClean="0"/>
              <a:pPr/>
              <a:t>01/10/2014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6.xml"/><Relationship Id="rId7"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9.bin"/><Relationship Id="rId5" Type="http://schemas.openxmlformats.org/officeDocument/2006/relationships/image" Target="../media/image7.wmf"/><Relationship Id="rId4" Type="http://schemas.openxmlformats.org/officeDocument/2006/relationships/oleObject" Target="../embeddings/oleObject8.bin"/><Relationship Id="rId9" Type="http://schemas.openxmlformats.org/officeDocument/2006/relationships/image" Target="../media/image9.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0.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1.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14.bin"/><Relationship Id="rId5" Type="http://schemas.openxmlformats.org/officeDocument/2006/relationships/image" Target="../media/image12.wmf"/><Relationship Id="rId4" Type="http://schemas.openxmlformats.org/officeDocument/2006/relationships/oleObject" Target="../embeddings/oleObject13.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16.bin"/><Relationship Id="rId5" Type="http://schemas.openxmlformats.org/officeDocument/2006/relationships/image" Target="../media/image14.wmf"/><Relationship Id="rId4" Type="http://schemas.openxmlformats.org/officeDocument/2006/relationships/oleObject" Target="../embeddings/oleObject15.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16.wmf"/><Relationship Id="rId4" Type="http://schemas.openxmlformats.org/officeDocument/2006/relationships/oleObject" Target="../embeddings/oleObject17.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17.wmf"/><Relationship Id="rId5" Type="http://schemas.openxmlformats.org/officeDocument/2006/relationships/oleObject" Target="../embeddings/oleObject18.bin"/><Relationship Id="rId4" Type="http://schemas.openxmlformats.org/officeDocument/2006/relationships/image" Target="../media/image18.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20.bin"/><Relationship Id="rId5" Type="http://schemas.openxmlformats.org/officeDocument/2006/relationships/image" Target="../media/image18.wmf"/><Relationship Id="rId4" Type="http://schemas.openxmlformats.org/officeDocument/2006/relationships/oleObject" Target="../embeddings/oleObject19.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20.wmf"/><Relationship Id="rId5" Type="http://schemas.openxmlformats.org/officeDocument/2006/relationships/oleObject" Target="../embeddings/oleObject22.bin"/><Relationship Id="rId4" Type="http://schemas.openxmlformats.org/officeDocument/2006/relationships/image" Target="../media/image19.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22.wmf"/><Relationship Id="rId5" Type="http://schemas.openxmlformats.org/officeDocument/2006/relationships/oleObject" Target="../embeddings/oleObject24.bin"/><Relationship Id="rId4" Type="http://schemas.openxmlformats.org/officeDocument/2006/relationships/image" Target="../media/image21.wmf"/></Relationships>
</file>

<file path=ppt/slides/_rels/slide24.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6.xml"/><Relationship Id="rId1" Type="http://schemas.openxmlformats.org/officeDocument/2006/relationships/vmlDrawing" Target="../drawings/vmlDrawing16.vml"/><Relationship Id="rId5" Type="http://schemas.openxmlformats.org/officeDocument/2006/relationships/image" Target="../media/image27.wmf"/><Relationship Id="rId4" Type="http://schemas.openxmlformats.org/officeDocument/2006/relationships/oleObject" Target="../embeddings/oleObject25.bin"/></Relationships>
</file>

<file path=ppt/slides/_rels/slide35.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oleObject" Target="../embeddings/oleObject26.bin"/><Relationship Id="rId7"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29.wmf"/><Relationship Id="rId5" Type="http://schemas.openxmlformats.org/officeDocument/2006/relationships/oleObject" Target="../embeddings/oleObject27.bin"/><Relationship Id="rId4" Type="http://schemas.openxmlformats.org/officeDocument/2006/relationships/image" Target="../media/image28.wmf"/></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32.png"/><Relationship Id="rId5" Type="http://schemas.openxmlformats.org/officeDocument/2006/relationships/image" Target="../media/image31.wmf"/><Relationship Id="rId4" Type="http://schemas.openxmlformats.org/officeDocument/2006/relationships/oleObject" Target="../embeddings/oleObject29.bin"/></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image" Target="../media/image33.w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image" Target="../media/image34.w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7.xml"/><Relationship Id="rId1" Type="http://schemas.openxmlformats.org/officeDocument/2006/relationships/vmlDrawing" Target="../drawings/vmlDrawing21.vml"/><Relationship Id="rId4" Type="http://schemas.openxmlformats.org/officeDocument/2006/relationships/image" Target="../media/image35.wmf"/></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image" Target="../media/image38.wmf"/><Relationship Id="rId3" Type="http://schemas.openxmlformats.org/officeDocument/2006/relationships/oleObject" Target="../embeddings/oleObject33.bin"/><Relationship Id="rId7"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image" Target="../media/image37.wmf"/><Relationship Id="rId5" Type="http://schemas.openxmlformats.org/officeDocument/2006/relationships/oleObject" Target="../embeddings/oleObject34.bin"/><Relationship Id="rId10" Type="http://schemas.openxmlformats.org/officeDocument/2006/relationships/image" Target="../media/image39.wmf"/><Relationship Id="rId4" Type="http://schemas.openxmlformats.org/officeDocument/2006/relationships/image" Target="../media/image36.wmf"/><Relationship Id="rId9" Type="http://schemas.openxmlformats.org/officeDocument/2006/relationships/oleObject" Target="../embeddings/oleObject36.bin"/></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23.vml"/><Relationship Id="rId4" Type="http://schemas.openxmlformats.org/officeDocument/2006/relationships/image" Target="../media/image40.wmf"/></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image" Target="../media/image42.wmf"/><Relationship Id="rId5" Type="http://schemas.openxmlformats.org/officeDocument/2006/relationships/oleObject" Target="../embeddings/oleObject39.bin"/><Relationship Id="rId4" Type="http://schemas.openxmlformats.org/officeDocument/2006/relationships/image" Target="../media/image41.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image" Target="../media/image44.wmf"/><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oleObject" Target="../embeddings/oleObject41.bin"/><Relationship Id="rId5" Type="http://schemas.openxmlformats.org/officeDocument/2006/relationships/image" Target="../media/image43.wmf"/><Relationship Id="rId4" Type="http://schemas.openxmlformats.org/officeDocument/2006/relationships/oleObject" Target="../embeddings/oleObject40.bin"/></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26.vml"/><Relationship Id="rId4" Type="http://schemas.openxmlformats.org/officeDocument/2006/relationships/image" Target="../media/image45.wmf"/></Relationships>
</file>

<file path=ppt/slides/_rels/slide52.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en.wikipedia.org/wiki/Conjugate_prior"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www.johndcook.com/conjugate_prior_diagram#postpoisson"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47.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3.wmf"/><Relationship Id="rId4" Type="http://schemas.openxmlformats.org/officeDocument/2006/relationships/oleObject" Target="../embeddings/oleObject3.bin"/></Relationships>
</file>

<file path=ppt/slides/_rels/slide60.xml.rels><?xml version="1.0" encoding="UTF-8" standalone="yes"?>
<Relationships xmlns="http://schemas.openxmlformats.org/package/2006/relationships"><Relationship Id="rId2" Type="http://schemas.openxmlformats.org/officeDocument/2006/relationships/hyperlink" Target="http://en.wikipedia.org/wiki/Conjugate_prio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3.xml"/><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5.bin"/><Relationship Id="rId5" Type="http://schemas.openxmlformats.org/officeDocument/2006/relationships/image" Target="../media/image4.wmf"/><Relationship Id="rId4" Type="http://schemas.openxmlformats.org/officeDocument/2006/relationships/oleObject" Target="../embeddings/oleObject4.bin"/><Relationship Id="rId9" Type="http://schemas.openxmlformats.org/officeDocument/2006/relationships/image" Target="../media/image6.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wmf"/><Relationship Id="rId4" Type="http://schemas.openxmlformats.org/officeDocument/2006/relationships/oleObject" Target="../embeddings/oleObject7.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solidFill>
                  <a:srgbClr val="0000FF"/>
                </a:solidFill>
                <a:latin typeface="Comic Sans MS" pitchFamily="66" charset="0"/>
              </a:rPr>
              <a:t>Priors </a:t>
            </a:r>
            <a:r>
              <a:rPr lang="en-US" dirty="0" smtClean="0">
                <a:solidFill>
                  <a:srgbClr val="0000FF"/>
                </a:solidFill>
                <a:latin typeface="Comic Sans MS" pitchFamily="66" charset="0"/>
              </a:rPr>
              <a:t>and </a:t>
            </a:r>
            <a:r>
              <a:rPr lang="en-US" dirty="0" err="1" smtClean="0">
                <a:solidFill>
                  <a:srgbClr val="0000FF"/>
                </a:solidFill>
                <a:latin typeface="Comic Sans MS" pitchFamily="66" charset="0"/>
              </a:rPr>
              <a:t>conjugacy</a:t>
            </a:r>
            <a:endParaRPr lang="en-GB" dirty="0">
              <a:solidFill>
                <a:srgbClr val="0000FF"/>
              </a:solidFill>
              <a:latin typeface="Comic Sans MS"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700" y="1600200"/>
            <a:ext cx="8382000" cy="4754563"/>
          </a:xfrm>
        </p:spPr>
        <p:txBody>
          <a:bodyPr>
            <a:noAutofit/>
          </a:bodyPr>
          <a:lstStyle/>
          <a:p>
            <a:pPr>
              <a:spcBef>
                <a:spcPts val="600"/>
              </a:spcBef>
            </a:pPr>
            <a:r>
              <a:rPr lang="en-US" sz="2400" dirty="0" smtClean="0">
                <a:latin typeface="Times New Roman" pitchFamily="18" charset="0"/>
                <a:cs typeface="Times New Roman" pitchFamily="18" charset="0"/>
              </a:rPr>
              <a:t>In the Poisson data example, the likelihood has the </a:t>
            </a:r>
            <a:r>
              <a:rPr lang="en-US" sz="2400" i="1" dirty="0" smtClean="0">
                <a:solidFill>
                  <a:srgbClr val="C00000"/>
                </a:solidFill>
                <a:latin typeface="Times New Roman" pitchFamily="18" charset="0"/>
                <a:cs typeface="Times New Roman" pitchFamily="18" charset="0"/>
              </a:rPr>
              <a:t>form</a:t>
            </a:r>
            <a:r>
              <a:rPr lang="en-US" sz="2400" dirty="0" smtClean="0">
                <a:latin typeface="Times New Roman" pitchFamily="18" charset="0"/>
                <a:cs typeface="Times New Roman" pitchFamily="18" charset="0"/>
              </a:rPr>
              <a:t>:</a:t>
            </a:r>
          </a:p>
          <a:p>
            <a:pPr>
              <a:spcBef>
                <a:spcPts val="600"/>
              </a:spcBef>
            </a:pPr>
            <a:endParaRPr lang="en-US" sz="2400" dirty="0" smtClean="0">
              <a:latin typeface="Times New Roman" pitchFamily="18" charset="0"/>
              <a:cs typeface="Times New Roman" pitchFamily="18" charset="0"/>
            </a:endParaRPr>
          </a:p>
          <a:p>
            <a:pPr>
              <a:spcBef>
                <a:spcPts val="600"/>
              </a:spcBef>
            </a:pPr>
            <a:endParaRPr lang="en-US" sz="2400" dirty="0" smtClean="0">
              <a:latin typeface="Times New Roman" pitchFamily="18" charset="0"/>
              <a:cs typeface="Times New Roman" pitchFamily="18" charset="0"/>
            </a:endParaRPr>
          </a:p>
          <a:p>
            <a:pPr>
              <a:spcBef>
                <a:spcPts val="1800"/>
              </a:spcBef>
            </a:pPr>
            <a:r>
              <a:rPr lang="en-US" sz="2400" dirty="0" smtClean="0">
                <a:latin typeface="Times New Roman" pitchFamily="18" charset="0"/>
                <a:cs typeface="Times New Roman" pitchFamily="18" charset="0"/>
              </a:rPr>
              <a:t>The </a:t>
            </a:r>
            <a:r>
              <a:rPr lang="en-US" sz="2400" i="1" dirty="0" smtClean="0">
                <a:solidFill>
                  <a:srgbClr val="C00000"/>
                </a:solidFill>
                <a:latin typeface="Times New Roman" pitchFamily="18" charset="0"/>
                <a:cs typeface="Times New Roman" pitchFamily="18" charset="0"/>
              </a:rPr>
              <a:t>functional form </a:t>
            </a:r>
            <a:r>
              <a:rPr lang="en-US" sz="2400" dirty="0" smtClean="0">
                <a:latin typeface="Times New Roman" pitchFamily="18" charset="0"/>
                <a:cs typeface="Times New Roman" pitchFamily="18" charset="0"/>
              </a:rPr>
              <a:t>of the likelihood suggests a prior of the form:</a:t>
            </a:r>
          </a:p>
          <a:p>
            <a:pPr>
              <a:spcBef>
                <a:spcPts val="1200"/>
              </a:spcBef>
            </a:pPr>
            <a:endParaRPr lang="en-US" sz="2400" dirty="0" smtClean="0">
              <a:latin typeface="Times New Roman" pitchFamily="18" charset="0"/>
              <a:cs typeface="Times New Roman" pitchFamily="18" charset="0"/>
            </a:endParaRPr>
          </a:p>
          <a:p>
            <a:pPr>
              <a:spcBef>
                <a:spcPts val="1200"/>
              </a:spcBef>
            </a:pPr>
            <a:endParaRPr lang="en-US" sz="2400" dirty="0" smtClean="0">
              <a:latin typeface="Times New Roman" pitchFamily="18" charset="0"/>
              <a:cs typeface="Times New Roman" pitchFamily="18" charset="0"/>
            </a:endParaRPr>
          </a:p>
          <a:p>
            <a:pPr>
              <a:spcBef>
                <a:spcPts val="600"/>
              </a:spcBef>
            </a:pPr>
            <a:r>
              <a:rPr lang="en-US" sz="2400" dirty="0" smtClean="0">
                <a:latin typeface="Times New Roman" pitchFamily="18" charset="0"/>
                <a:cs typeface="Times New Roman" pitchFamily="18" charset="0"/>
              </a:rPr>
              <a:t>Treat </a:t>
            </a:r>
            <a:r>
              <a:rPr lang="en-US" sz="2400" dirty="0" smtClean="0">
                <a:latin typeface="Times New Roman" pitchFamily="18" charset="0"/>
                <a:cs typeface="Times New Roman" pitchFamily="18" charset="0"/>
                <a:sym typeface="Symbol"/>
              </a:rPr>
              <a:t> as the random variable (</a:t>
            </a:r>
            <a:r>
              <a:rPr lang="en-US" sz="2400" i="1" dirty="0" smtClean="0">
                <a:latin typeface="Times New Roman" pitchFamily="18" charset="0"/>
                <a:cs typeface="Times New Roman" pitchFamily="18" charset="0"/>
                <a:sym typeface="Symbol"/>
              </a:rPr>
              <a:t>a</a:t>
            </a:r>
            <a:r>
              <a:rPr lang="en-US" sz="2400" dirty="0" smtClean="0">
                <a:latin typeface="Times New Roman" pitchFamily="18" charset="0"/>
                <a:cs typeface="Times New Roman" pitchFamily="18" charset="0"/>
                <a:sym typeface="Symbol"/>
              </a:rPr>
              <a:t> and </a:t>
            </a:r>
            <a:r>
              <a:rPr lang="en-US" sz="2400" i="1" dirty="0" smtClean="0">
                <a:latin typeface="Times New Roman" pitchFamily="18" charset="0"/>
                <a:cs typeface="Times New Roman" pitchFamily="18" charset="0"/>
                <a:sym typeface="Symbol"/>
              </a:rPr>
              <a:t>b</a:t>
            </a:r>
            <a:r>
              <a:rPr lang="en-US" sz="2400" dirty="0" smtClean="0">
                <a:latin typeface="Times New Roman" pitchFamily="18" charset="0"/>
                <a:cs typeface="Times New Roman" pitchFamily="18" charset="0"/>
                <a:sym typeface="Symbol"/>
              </a:rPr>
              <a:t> as constants). </a:t>
            </a:r>
            <a:r>
              <a:rPr lang="en-US" sz="2400" dirty="0" smtClean="0">
                <a:latin typeface="Times New Roman" pitchFamily="18" charset="0"/>
                <a:cs typeface="Times New Roman" pitchFamily="18" charset="0"/>
              </a:rPr>
              <a:t>This is the </a:t>
            </a:r>
            <a:r>
              <a:rPr lang="en-US" sz="2400" i="1" dirty="0" smtClean="0">
                <a:solidFill>
                  <a:srgbClr val="C00000"/>
                </a:solidFill>
                <a:latin typeface="Times New Roman" pitchFamily="18" charset="0"/>
                <a:cs typeface="Times New Roman" pitchFamily="18" charset="0"/>
              </a:rPr>
              <a:t>kernel</a:t>
            </a:r>
            <a:r>
              <a:rPr lang="en-US" sz="2400" dirty="0" smtClean="0">
                <a:latin typeface="Times New Roman" pitchFamily="18" charset="0"/>
                <a:cs typeface="Times New Roman" pitchFamily="18" charset="0"/>
              </a:rPr>
              <a:t> of a common </a:t>
            </a:r>
            <a:r>
              <a:rPr lang="en-US" sz="2400" dirty="0" err="1" smtClean="0">
                <a:latin typeface="Times New Roman" pitchFamily="18" charset="0"/>
                <a:cs typeface="Times New Roman" pitchFamily="18" charset="0"/>
              </a:rPr>
              <a:t>pdf</a:t>
            </a:r>
            <a:endParaRPr lang="en-US" sz="2400" dirty="0" smtClean="0">
              <a:latin typeface="Times New Roman" pitchFamily="18" charset="0"/>
              <a:cs typeface="Times New Roman" pitchFamily="18" charset="0"/>
            </a:endParaRPr>
          </a:p>
          <a:p>
            <a:pPr>
              <a:spcBef>
                <a:spcPts val="600"/>
              </a:spcBef>
            </a:pPr>
            <a:r>
              <a:rPr lang="en-US" sz="2400" dirty="0" smtClean="0">
                <a:latin typeface="Times New Roman" pitchFamily="18" charset="0"/>
                <a:cs typeface="Times New Roman" pitchFamily="18" charset="0"/>
              </a:rPr>
              <a:t>Identify the conjugate prior for </a:t>
            </a:r>
            <a:r>
              <a:rPr lang="en-US" sz="2400" dirty="0" smtClean="0">
                <a:latin typeface="Times New Roman" pitchFamily="18" charset="0"/>
                <a:cs typeface="Times New Roman" pitchFamily="18" charset="0"/>
                <a:sym typeface="Symbol"/>
              </a:rPr>
              <a:t> </a:t>
            </a:r>
            <a:r>
              <a:rPr lang="en-US" sz="2400" dirty="0" smtClean="0">
                <a:latin typeface="Times New Roman" pitchFamily="18" charset="0"/>
                <a:cs typeface="Times New Roman" pitchFamily="18" charset="0"/>
              </a:rPr>
              <a:t>via </a:t>
            </a:r>
            <a:r>
              <a:rPr lang="en-US" sz="2400" b="1" i="1" dirty="0" smtClean="0">
                <a:solidFill>
                  <a:srgbClr val="C00000"/>
                </a:solidFill>
                <a:latin typeface="Times New Roman" pitchFamily="18" charset="0"/>
                <a:cs typeface="Times New Roman" pitchFamily="18" charset="0"/>
              </a:rPr>
              <a:t>kernel matching</a:t>
            </a:r>
            <a:endParaRPr lang="en-US" sz="2400" dirty="0" smtClean="0">
              <a:latin typeface="Times New Roman" pitchFamily="18" charset="0"/>
              <a:cs typeface="Times New Roman" pitchFamily="18" charset="0"/>
            </a:endParaRPr>
          </a:p>
        </p:txBody>
      </p:sp>
      <p:graphicFrame>
        <p:nvGraphicFramePr>
          <p:cNvPr id="2050" name="Object 2"/>
          <p:cNvGraphicFramePr>
            <a:graphicFrameLocks noChangeAspect="1"/>
          </p:cNvGraphicFramePr>
          <p:nvPr>
            <p:extLst>
              <p:ext uri="{D42A27DB-BD31-4B8C-83A1-F6EECF244321}">
                <p14:modId xmlns:p14="http://schemas.microsoft.com/office/powerpoint/2010/main" val="1950259793"/>
              </p:ext>
            </p:extLst>
          </p:nvPr>
        </p:nvGraphicFramePr>
        <p:xfrm>
          <a:off x="1219200" y="4038600"/>
          <a:ext cx="2133600" cy="560600"/>
        </p:xfrm>
        <a:graphic>
          <a:graphicData uri="http://schemas.openxmlformats.org/presentationml/2006/ole">
            <mc:AlternateContent xmlns:mc="http://schemas.openxmlformats.org/markup-compatibility/2006">
              <mc:Choice xmlns:v="urn:schemas-microsoft-com:vml" Requires="v">
                <p:oleObj spid="_x0000_s49205" name="Equation" r:id="rId4" imgW="914400" imgH="241300" progId="">
                  <p:embed/>
                </p:oleObj>
              </mc:Choice>
              <mc:Fallback>
                <p:oleObj name="Equation" r:id="rId4" imgW="914400" imgH="24130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4038600"/>
                        <a:ext cx="2133600" cy="560600"/>
                      </a:xfrm>
                      <a:prstGeom prst="rect">
                        <a:avLst/>
                      </a:prstGeom>
                      <a:noFill/>
                      <a:extLst/>
                    </p:spPr>
                  </p:pic>
                </p:oleObj>
              </mc:Fallback>
            </mc:AlternateContent>
          </a:graphicData>
        </a:graphic>
      </p:graphicFrame>
      <p:graphicFrame>
        <p:nvGraphicFramePr>
          <p:cNvPr id="5124" name="Object 4"/>
          <p:cNvGraphicFramePr>
            <a:graphicFrameLocks noChangeAspect="1"/>
          </p:cNvGraphicFramePr>
          <p:nvPr/>
        </p:nvGraphicFramePr>
        <p:xfrm>
          <a:off x="685800" y="2081212"/>
          <a:ext cx="2857500" cy="890588"/>
        </p:xfrm>
        <a:graphic>
          <a:graphicData uri="http://schemas.openxmlformats.org/presentationml/2006/ole">
            <mc:AlternateContent xmlns:mc="http://schemas.openxmlformats.org/markup-compatibility/2006">
              <mc:Choice xmlns:v="urn:schemas-microsoft-com:vml" Requires="v">
                <p:oleObj spid="_x0000_s49206" name="Equation" r:id="rId6" imgW="1422400" imgH="444500" progId="">
                  <p:embed/>
                </p:oleObj>
              </mc:Choice>
              <mc:Fallback>
                <p:oleObj name="Equation" r:id="rId6" imgW="1422400" imgH="444500" progId="">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 y="2081212"/>
                        <a:ext cx="2857500" cy="890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itle 1"/>
          <p:cNvSpPr>
            <a:spLocks noGrp="1"/>
          </p:cNvSpPr>
          <p:nvPr>
            <p:ph type="title"/>
          </p:nvPr>
        </p:nvSpPr>
        <p:spPr>
          <a:xfrm>
            <a:off x="342900" y="76200"/>
            <a:ext cx="8229600" cy="1143000"/>
          </a:xfrm>
        </p:spPr>
        <p:txBody>
          <a:bodyPr>
            <a:normAutofit/>
          </a:bodyPr>
          <a:lstStyle/>
          <a:p>
            <a:r>
              <a:rPr lang="en-US" sz="3600" dirty="0" smtClean="0">
                <a:solidFill>
                  <a:srgbClr val="0000FF"/>
                </a:solidFill>
                <a:latin typeface="Comic Sans MS" pitchFamily="66" charset="0"/>
                <a:cs typeface="Times New Roman" pitchFamily="18" charset="0"/>
              </a:rPr>
              <a:t>Conjugate prior: Kernel matching</a:t>
            </a:r>
            <a:endParaRPr lang="en-US" sz="3600" dirty="0">
              <a:solidFill>
                <a:srgbClr val="0000FF"/>
              </a:solidFill>
              <a:latin typeface="Comic Sans MS" pitchFamily="66" charset="0"/>
              <a:cs typeface="Times New Roman" pitchFamily="18" charset="0"/>
            </a:endParaRPr>
          </a:p>
        </p:txBody>
      </p:sp>
      <p:graphicFrame>
        <p:nvGraphicFramePr>
          <p:cNvPr id="209924" name="Object 4"/>
          <p:cNvGraphicFramePr>
            <a:graphicFrameLocks noChangeAspect="1"/>
          </p:cNvGraphicFramePr>
          <p:nvPr>
            <p:extLst>
              <p:ext uri="{D42A27DB-BD31-4B8C-83A1-F6EECF244321}">
                <p14:modId xmlns:p14="http://schemas.microsoft.com/office/powerpoint/2010/main" val="948378909"/>
              </p:ext>
            </p:extLst>
          </p:nvPr>
        </p:nvGraphicFramePr>
        <p:xfrm>
          <a:off x="5557837" y="3902075"/>
          <a:ext cx="2576911" cy="822325"/>
        </p:xfrm>
        <a:graphic>
          <a:graphicData uri="http://schemas.openxmlformats.org/presentationml/2006/ole">
            <mc:AlternateContent xmlns:mc="http://schemas.openxmlformats.org/markup-compatibility/2006">
              <mc:Choice xmlns:v="urn:schemas-microsoft-com:vml" Requires="v">
                <p:oleObj spid="_x0000_s49207" name="Equation" r:id="rId8" imgW="1168200" imgH="457200" progId="Equation.3">
                  <p:embed/>
                </p:oleObj>
              </mc:Choice>
              <mc:Fallback>
                <p:oleObj name="Equation" r:id="rId8" imgW="1168200" imgH="457200" progId="Equation.3">
                  <p:embed/>
                  <p:pic>
                    <p:nvPicPr>
                      <p:cNvPr id="0" name=""/>
                      <p:cNvPicPr>
                        <a:picLocks noChangeAspect="1" noChangeArrowheads="1"/>
                      </p:cNvPicPr>
                      <p:nvPr/>
                    </p:nvPicPr>
                    <p:blipFill>
                      <a:blip r:embed="rId9"/>
                      <a:srcRect/>
                      <a:stretch>
                        <a:fillRect/>
                      </a:stretch>
                    </p:blipFill>
                    <p:spPr bwMode="auto">
                      <a:xfrm>
                        <a:off x="5557837" y="3902075"/>
                        <a:ext cx="2576911" cy="822325"/>
                      </a:xfrm>
                      <a:prstGeom prst="rect">
                        <a:avLst/>
                      </a:prstGeom>
                      <a:noFill/>
                      <a:extLst/>
                    </p:spPr>
                  </p:pic>
                </p:oleObj>
              </mc:Fallback>
            </mc:AlternateContent>
          </a:graphicData>
        </a:graphic>
      </p:graphicFrame>
    </p:spTree>
    <p:extLst>
      <p:ext uri="{BB962C8B-B14F-4D97-AF65-F5344CB8AC3E}">
        <p14:creationId xmlns:p14="http://schemas.microsoft.com/office/powerpoint/2010/main" val="670179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700" y="1417637"/>
            <a:ext cx="8382000" cy="4983163"/>
          </a:xfrm>
        </p:spPr>
        <p:txBody>
          <a:bodyPr>
            <a:noAutofit/>
          </a:bodyPr>
          <a:lstStyle/>
          <a:p>
            <a:pPr>
              <a:spcBef>
                <a:spcPts val="600"/>
              </a:spcBef>
            </a:pPr>
            <a:r>
              <a:rPr lang="en-US" sz="2400" dirty="0" smtClean="0">
                <a:latin typeface="Times New Roman" pitchFamily="18" charset="0"/>
                <a:cs typeface="Times New Roman" pitchFamily="18" charset="0"/>
              </a:rPr>
              <a:t>Conjugate prior:</a:t>
            </a:r>
          </a:p>
          <a:p>
            <a:pPr>
              <a:spcBef>
                <a:spcPts val="600"/>
              </a:spcBef>
            </a:pPr>
            <a:endParaRPr lang="en-US" sz="2400" dirty="0" smtClean="0">
              <a:latin typeface="Times New Roman" pitchFamily="18" charset="0"/>
              <a:cs typeface="Times New Roman" pitchFamily="18" charset="0"/>
            </a:endParaRPr>
          </a:p>
          <a:p>
            <a:pPr>
              <a:spcBef>
                <a:spcPts val="600"/>
              </a:spcBef>
            </a:pPr>
            <a:endParaRPr lang="en-US" sz="2400" dirty="0">
              <a:latin typeface="Times New Roman" pitchFamily="18" charset="0"/>
              <a:cs typeface="Times New Roman" pitchFamily="18" charset="0"/>
            </a:endParaRPr>
          </a:p>
          <a:p>
            <a:pPr>
              <a:spcBef>
                <a:spcPts val="600"/>
              </a:spcBef>
            </a:pPr>
            <a:endParaRPr lang="en-US" sz="2400" dirty="0">
              <a:latin typeface="Times New Roman" pitchFamily="18" charset="0"/>
              <a:cs typeface="Times New Roman" pitchFamily="18" charset="0"/>
            </a:endParaRPr>
          </a:p>
          <a:p>
            <a:pPr>
              <a:spcBef>
                <a:spcPts val="2400"/>
              </a:spcBef>
            </a:pPr>
            <a:r>
              <a:rPr lang="en-US" sz="2400" dirty="0" smtClean="0">
                <a:latin typeface="Times New Roman" pitchFamily="18" charset="0"/>
                <a:cs typeface="Times New Roman" pitchFamily="18" charset="0"/>
              </a:rPr>
              <a:t>Pick values for the </a:t>
            </a:r>
            <a:r>
              <a:rPr lang="en-US" sz="2400" i="1" dirty="0" smtClean="0">
                <a:solidFill>
                  <a:srgbClr val="C00000"/>
                </a:solidFill>
                <a:latin typeface="Times New Roman" pitchFamily="18" charset="0"/>
                <a:cs typeface="Times New Roman" pitchFamily="18" charset="0"/>
              </a:rPr>
              <a:t>hyper-parameters</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α</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shape</a:t>
            </a:r>
            <a:r>
              <a:rPr lang="en-US" sz="2400" dirty="0" smtClean="0">
                <a:latin typeface="Times New Roman" pitchFamily="18" charset="0"/>
                <a:cs typeface="Times New Roman" pitchFamily="18" charset="0"/>
              </a:rPr>
              <a:t>) and </a:t>
            </a:r>
            <a:r>
              <a:rPr lang="el-GR" sz="2400" dirty="0" smtClean="0">
                <a:latin typeface="Times New Roman" pitchFamily="18" charset="0"/>
                <a:cs typeface="Times New Roman" pitchFamily="18" charset="0"/>
              </a:rPr>
              <a:t>β</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rate</a:t>
            </a:r>
            <a:r>
              <a:rPr lang="en-US" sz="2400" dirty="0" smtClean="0">
                <a:latin typeface="Times New Roman" pitchFamily="18" charset="0"/>
                <a:cs typeface="Times New Roman" pitchFamily="18" charset="0"/>
              </a:rPr>
              <a:t>) to achieve desired level of </a:t>
            </a:r>
            <a:r>
              <a:rPr lang="en-US" sz="2400" i="1" dirty="0" err="1" smtClean="0">
                <a:latin typeface="Times New Roman" pitchFamily="18" charset="0"/>
                <a:cs typeface="Times New Roman" pitchFamily="18" charset="0"/>
              </a:rPr>
              <a:t>informativeness</a:t>
            </a:r>
            <a:endParaRPr lang="en-US" sz="2400" i="1" dirty="0">
              <a:latin typeface="Times New Roman" pitchFamily="18" charset="0"/>
              <a:cs typeface="Times New Roman" pitchFamily="18" charset="0"/>
            </a:endParaRPr>
          </a:p>
        </p:txBody>
      </p:sp>
      <p:graphicFrame>
        <p:nvGraphicFramePr>
          <p:cNvPr id="2050" name="Object 2"/>
          <p:cNvGraphicFramePr>
            <a:graphicFrameLocks noChangeAspect="1"/>
          </p:cNvGraphicFramePr>
          <p:nvPr/>
        </p:nvGraphicFramePr>
        <p:xfrm>
          <a:off x="3082925" y="1752600"/>
          <a:ext cx="2754313" cy="1524000"/>
        </p:xfrm>
        <a:graphic>
          <a:graphicData uri="http://schemas.openxmlformats.org/presentationml/2006/ole">
            <mc:AlternateContent xmlns:mc="http://schemas.openxmlformats.org/markup-compatibility/2006">
              <mc:Choice xmlns:v="urn:schemas-microsoft-com:vml" Requires="v">
                <p:oleObj spid="_x0000_s50194" name="Equation" r:id="rId3" imgW="1371600" imgH="762000" progId="">
                  <p:embed/>
                </p:oleObj>
              </mc:Choice>
              <mc:Fallback>
                <p:oleObj name="Equation" r:id="rId3" imgW="1371600" imgH="76200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82925" y="1752600"/>
                        <a:ext cx="2754313" cy="152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itle 1"/>
          <p:cNvSpPr>
            <a:spLocks noGrp="1"/>
          </p:cNvSpPr>
          <p:nvPr>
            <p:ph type="title"/>
          </p:nvPr>
        </p:nvSpPr>
        <p:spPr>
          <a:xfrm>
            <a:off x="342900" y="274638"/>
            <a:ext cx="8229600" cy="868362"/>
          </a:xfrm>
        </p:spPr>
        <p:txBody>
          <a:bodyPr>
            <a:normAutofit/>
          </a:bodyPr>
          <a:lstStyle/>
          <a:p>
            <a:r>
              <a:rPr lang="en-US" sz="3600" dirty="0" smtClean="0">
                <a:solidFill>
                  <a:srgbClr val="0000FF"/>
                </a:solidFill>
                <a:latin typeface="Comic Sans MS" pitchFamily="66" charset="0"/>
                <a:cs typeface="Times New Roman" pitchFamily="18" charset="0"/>
              </a:rPr>
              <a:t>Conjugate prior for Poisson likelihood</a:t>
            </a:r>
            <a:endParaRPr lang="en-US" sz="3600" dirty="0">
              <a:solidFill>
                <a:srgbClr val="0000FF"/>
              </a:solidFill>
              <a:latin typeface="Comic Sans MS" pitchFamily="66" charset="0"/>
              <a:cs typeface="Times New Roman" pitchFamily="18" charset="0"/>
            </a:endParaRPr>
          </a:p>
        </p:txBody>
      </p:sp>
    </p:spTree>
    <p:extLst>
      <p:ext uri="{BB962C8B-B14F-4D97-AF65-F5344CB8AC3E}">
        <p14:creationId xmlns:p14="http://schemas.microsoft.com/office/powerpoint/2010/main" val="2199577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caution about the gamma distribution</a:t>
            </a:r>
            <a:endParaRPr lang="en-GB" dirty="0"/>
          </a:p>
        </p:txBody>
      </p:sp>
      <p:sp>
        <p:nvSpPr>
          <p:cNvPr id="3" name="Content Placeholder 2"/>
          <p:cNvSpPr>
            <a:spLocks noGrp="1"/>
          </p:cNvSpPr>
          <p:nvPr>
            <p:ph idx="1"/>
          </p:nvPr>
        </p:nvSpPr>
        <p:spPr/>
        <p:txBody>
          <a:bodyPr>
            <a:noAutofit/>
          </a:bodyPr>
          <a:lstStyle/>
          <a:p>
            <a:r>
              <a:rPr lang="en-US" sz="2500" dirty="0" smtClean="0"/>
              <a:t>There are two different ways to specify shape parameters for a gamma distribution, shape and rate or shape and scale (rate=1/scale). All authors are not consistent in what they call them. Best to look at the equation. </a:t>
            </a:r>
          </a:p>
          <a:p>
            <a:endParaRPr lang="en-US" sz="2500" dirty="0" smtClean="0"/>
          </a:p>
          <a:p>
            <a:pPr>
              <a:spcBef>
                <a:spcPts val="600"/>
              </a:spcBef>
            </a:pPr>
            <a:r>
              <a:rPr lang="en-US" sz="2500" dirty="0" smtClean="0">
                <a:latin typeface="Times New Roman" pitchFamily="18" charset="0"/>
                <a:cs typeface="Times New Roman" pitchFamily="18" charset="0"/>
              </a:rPr>
              <a:t>Check </a:t>
            </a:r>
            <a:r>
              <a:rPr lang="en-US" sz="2500" dirty="0">
                <a:latin typeface="Times New Roman" pitchFamily="18" charset="0"/>
                <a:cs typeface="Times New Roman" pitchFamily="18" charset="0"/>
              </a:rPr>
              <a:t>parameterization of gamma (and exponential):</a:t>
            </a:r>
          </a:p>
          <a:p>
            <a:pPr lvl="1">
              <a:spcBef>
                <a:spcPts val="600"/>
              </a:spcBef>
            </a:pPr>
            <a:r>
              <a:rPr lang="en-US" sz="2500" dirty="0">
                <a:latin typeface="Times New Roman" pitchFamily="18" charset="0"/>
                <a:cs typeface="Times New Roman" pitchFamily="18" charset="0"/>
              </a:rPr>
              <a:t>R: can parameterize in terms of rate (</a:t>
            </a:r>
            <a:r>
              <a:rPr lang="el-GR" sz="2500" dirty="0">
                <a:latin typeface="Times New Roman" pitchFamily="18" charset="0"/>
                <a:cs typeface="Times New Roman" pitchFamily="18" charset="0"/>
              </a:rPr>
              <a:t>β</a:t>
            </a:r>
            <a:r>
              <a:rPr lang="en-US" sz="2500" dirty="0">
                <a:latin typeface="Times New Roman" pitchFamily="18" charset="0"/>
                <a:cs typeface="Times New Roman" pitchFamily="18" charset="0"/>
              </a:rPr>
              <a:t>) or scale (1/</a:t>
            </a:r>
            <a:r>
              <a:rPr lang="el-GR" sz="2500" dirty="0">
                <a:latin typeface="Times New Roman" pitchFamily="18" charset="0"/>
                <a:cs typeface="Times New Roman" pitchFamily="18" charset="0"/>
              </a:rPr>
              <a:t> β</a:t>
            </a:r>
            <a:r>
              <a:rPr lang="en-US" sz="2500" dirty="0">
                <a:latin typeface="Times New Roman" pitchFamily="18" charset="0"/>
                <a:cs typeface="Times New Roman" pitchFamily="18" charset="0"/>
              </a:rPr>
              <a:t>):</a:t>
            </a:r>
            <a:br>
              <a:rPr lang="en-US" sz="2500" dirty="0">
                <a:latin typeface="Times New Roman" pitchFamily="18" charset="0"/>
                <a:cs typeface="Times New Roman" pitchFamily="18" charset="0"/>
              </a:rPr>
            </a:br>
            <a:r>
              <a:rPr lang="en-US" sz="2500" dirty="0" err="1">
                <a:solidFill>
                  <a:srgbClr val="FF0000"/>
                </a:solidFill>
              </a:rPr>
              <a:t>dgamma</a:t>
            </a:r>
            <a:r>
              <a:rPr lang="en-US" sz="2500" dirty="0">
                <a:solidFill>
                  <a:srgbClr val="FF0000"/>
                </a:solidFill>
              </a:rPr>
              <a:t>(x, shape, rate = 1, scale = 1/rate, log = FALSE)</a:t>
            </a:r>
          </a:p>
          <a:p>
            <a:pPr lvl="1">
              <a:spcBef>
                <a:spcPts val="600"/>
              </a:spcBef>
            </a:pPr>
            <a:r>
              <a:rPr lang="en-US" sz="2500" dirty="0">
                <a:latin typeface="Times New Roman" pitchFamily="18" charset="0"/>
                <a:cs typeface="Times New Roman" pitchFamily="18" charset="0"/>
              </a:rPr>
              <a:t>JAGS &amp; BUGS: rate parameterization</a:t>
            </a:r>
            <a:br>
              <a:rPr lang="en-US" sz="2500" dirty="0">
                <a:latin typeface="Times New Roman" pitchFamily="18" charset="0"/>
                <a:cs typeface="Times New Roman" pitchFamily="18" charset="0"/>
              </a:rPr>
            </a:br>
            <a:r>
              <a:rPr lang="en-US" sz="2500" dirty="0" err="1">
                <a:solidFill>
                  <a:srgbClr val="FF0000"/>
                </a:solidFill>
              </a:rPr>
              <a:t>dgamma</a:t>
            </a:r>
            <a:r>
              <a:rPr lang="en-US" sz="2500" dirty="0">
                <a:solidFill>
                  <a:srgbClr val="FF0000"/>
                </a:solidFill>
              </a:rPr>
              <a:t>(shape, rate)</a:t>
            </a:r>
            <a:endParaRPr lang="en-US" sz="2500" dirty="0">
              <a:solidFill>
                <a:srgbClr val="FF0000"/>
              </a:solidFill>
              <a:latin typeface="Times New Roman" pitchFamily="18" charset="0"/>
              <a:cs typeface="Times New Roman" pitchFamily="18" charset="0"/>
            </a:endParaRPr>
          </a:p>
          <a:p>
            <a:endParaRPr lang="en-GB" sz="2500" dirty="0"/>
          </a:p>
        </p:txBody>
      </p:sp>
    </p:spTree>
    <p:extLst>
      <p:ext uri="{BB962C8B-B14F-4D97-AF65-F5344CB8AC3E}">
        <p14:creationId xmlns:p14="http://schemas.microsoft.com/office/powerpoint/2010/main" val="486156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3" name="Object 12"/>
          <p:cNvGraphicFramePr>
            <a:graphicFrameLocks noChangeAspect="1"/>
          </p:cNvGraphicFramePr>
          <p:nvPr/>
        </p:nvGraphicFramePr>
        <p:xfrm>
          <a:off x="762000" y="355599"/>
          <a:ext cx="3733800" cy="5823205"/>
        </p:xfrm>
        <a:graphic>
          <a:graphicData uri="http://schemas.openxmlformats.org/presentationml/2006/ole">
            <mc:AlternateContent xmlns:mc="http://schemas.openxmlformats.org/markup-compatibility/2006">
              <mc:Choice xmlns:v="urn:schemas-microsoft-com:vml" Requires="v">
                <p:oleObj spid="_x0000_s68619" name="Equation" r:id="rId3" imgW="1638000" imgH="2552400" progId="Equation.3">
                  <p:embed/>
                </p:oleObj>
              </mc:Choice>
              <mc:Fallback>
                <p:oleObj name="Equation" r:id="rId3" imgW="1638000" imgH="2552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355599"/>
                        <a:ext cx="3733800" cy="582320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Box 4"/>
          <p:cNvSpPr txBox="1"/>
          <p:nvPr/>
        </p:nvSpPr>
        <p:spPr>
          <a:xfrm>
            <a:off x="4953000" y="609600"/>
            <a:ext cx="2221890" cy="461665"/>
          </a:xfrm>
          <a:prstGeom prst="rect">
            <a:avLst/>
          </a:prstGeom>
          <a:noFill/>
        </p:spPr>
        <p:txBody>
          <a:bodyPr wrap="none" rtlCol="0">
            <a:spAutoFit/>
          </a:bodyPr>
          <a:lstStyle/>
          <a:p>
            <a:r>
              <a:rPr lang="en-US" sz="2400" b="1" dirty="0" smtClean="0">
                <a:solidFill>
                  <a:srgbClr val="0000FF"/>
                </a:solidFill>
              </a:rPr>
              <a:t>Shape and scale</a:t>
            </a:r>
            <a:endParaRPr lang="en-GB" sz="2400" b="1" dirty="0">
              <a:solidFill>
                <a:srgbClr val="0000FF"/>
              </a:solidFill>
            </a:endParaRPr>
          </a:p>
        </p:txBody>
      </p:sp>
      <p:sp>
        <p:nvSpPr>
          <p:cNvPr id="6" name="TextBox 5"/>
          <p:cNvSpPr txBox="1"/>
          <p:nvPr/>
        </p:nvSpPr>
        <p:spPr>
          <a:xfrm>
            <a:off x="4953000" y="1428690"/>
            <a:ext cx="2099677" cy="461665"/>
          </a:xfrm>
          <a:prstGeom prst="rect">
            <a:avLst/>
          </a:prstGeom>
          <a:noFill/>
        </p:spPr>
        <p:txBody>
          <a:bodyPr wrap="none" rtlCol="0">
            <a:spAutoFit/>
          </a:bodyPr>
          <a:lstStyle/>
          <a:p>
            <a:r>
              <a:rPr lang="en-US" sz="2400" b="1" dirty="0" smtClean="0">
                <a:solidFill>
                  <a:srgbClr val="0000FF"/>
                </a:solidFill>
              </a:rPr>
              <a:t>Shape and rate</a:t>
            </a:r>
            <a:endParaRPr lang="en-GB" sz="2400" b="1" dirty="0">
              <a:solidFill>
                <a:srgbClr val="0000FF"/>
              </a:solidFill>
            </a:endParaRPr>
          </a:p>
        </p:txBody>
      </p:sp>
    </p:spTree>
    <p:extLst>
      <p:ext uri="{BB962C8B-B14F-4D97-AF65-F5344CB8AC3E}">
        <p14:creationId xmlns:p14="http://schemas.microsoft.com/office/powerpoint/2010/main" val="32709207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52400"/>
            <a:ext cx="8229600" cy="1143000"/>
          </a:xfrm>
        </p:spPr>
        <p:txBody>
          <a:bodyPr>
            <a:normAutofit/>
          </a:bodyPr>
          <a:lstStyle/>
          <a:p>
            <a:r>
              <a:rPr lang="en-US" sz="3600" dirty="0" smtClean="0">
                <a:solidFill>
                  <a:srgbClr val="0000FF"/>
                </a:solidFill>
                <a:latin typeface="Comic Sans MS" pitchFamily="66" charset="0"/>
                <a:cs typeface="Times New Roman" pitchFamily="18" charset="0"/>
              </a:rPr>
              <a:t>Posterior solution</a:t>
            </a:r>
            <a:endParaRPr lang="en-US" sz="3600" dirty="0">
              <a:solidFill>
                <a:srgbClr val="0000FF"/>
              </a:solidFill>
              <a:latin typeface="Comic Sans MS" pitchFamily="66" charset="0"/>
              <a:cs typeface="Times New Roman" pitchFamily="18" charset="0"/>
            </a:endParaRPr>
          </a:p>
        </p:txBody>
      </p:sp>
      <p:sp>
        <p:nvSpPr>
          <p:cNvPr id="3" name="Content Placeholder 2"/>
          <p:cNvSpPr>
            <a:spLocks noGrp="1"/>
          </p:cNvSpPr>
          <p:nvPr>
            <p:ph idx="1"/>
          </p:nvPr>
        </p:nvSpPr>
        <p:spPr>
          <a:xfrm>
            <a:off x="628650" y="5029200"/>
            <a:ext cx="7658100" cy="1325563"/>
          </a:xfrm>
        </p:spPr>
        <p:txBody>
          <a:bodyPr>
            <a:noAutofit/>
          </a:bodyPr>
          <a:lstStyle/>
          <a:p>
            <a:pPr>
              <a:spcBef>
                <a:spcPts val="600"/>
              </a:spcBef>
            </a:pPr>
            <a:r>
              <a:rPr lang="en-US" sz="2400" dirty="0" smtClean="0">
                <a:latin typeface="Times New Roman" pitchFamily="18" charset="0"/>
                <a:cs typeface="Times New Roman" pitchFamily="18" charset="0"/>
              </a:rPr>
              <a:t>This is the </a:t>
            </a:r>
            <a:r>
              <a:rPr lang="en-US" sz="2400" b="1" dirty="0" smtClean="0">
                <a:latin typeface="Times New Roman" pitchFamily="18" charset="0"/>
                <a:cs typeface="Times New Roman" pitchFamily="18" charset="0"/>
              </a:rPr>
              <a:t>kernel</a:t>
            </a:r>
            <a:r>
              <a:rPr lang="en-US" sz="2400" dirty="0" smtClean="0">
                <a:latin typeface="Times New Roman" pitchFamily="18" charset="0"/>
                <a:cs typeface="Times New Roman" pitchFamily="18" charset="0"/>
              </a:rPr>
              <a:t> of a common </a:t>
            </a:r>
            <a:r>
              <a:rPr lang="en-US" sz="2400" dirty="0" err="1" smtClean="0">
                <a:latin typeface="Times New Roman" pitchFamily="18" charset="0"/>
                <a:cs typeface="Times New Roman" pitchFamily="18" charset="0"/>
              </a:rPr>
              <a:t>pdf</a:t>
            </a:r>
            <a:r>
              <a:rPr lang="en-US" sz="2400" dirty="0" smtClean="0">
                <a:latin typeface="Times New Roman" pitchFamily="18" charset="0"/>
                <a:cs typeface="Times New Roman" pitchFamily="18" charset="0"/>
              </a:rPr>
              <a:t>; what is the posterior?</a:t>
            </a:r>
          </a:p>
        </p:txBody>
      </p:sp>
      <p:graphicFrame>
        <p:nvGraphicFramePr>
          <p:cNvPr id="5124" name="Object 4"/>
          <p:cNvGraphicFramePr>
            <a:graphicFrameLocks noChangeAspect="1"/>
          </p:cNvGraphicFramePr>
          <p:nvPr/>
        </p:nvGraphicFramePr>
        <p:xfrm>
          <a:off x="2071688" y="1441450"/>
          <a:ext cx="4770437" cy="3206750"/>
        </p:xfrm>
        <a:graphic>
          <a:graphicData uri="http://schemas.openxmlformats.org/presentationml/2006/ole">
            <mc:AlternateContent xmlns:mc="http://schemas.openxmlformats.org/markup-compatibility/2006">
              <mc:Choice xmlns:v="urn:schemas-microsoft-com:vml" Requires="v">
                <p:oleObj spid="_x0000_s51234" name="Equation" r:id="rId4" imgW="2374900" imgH="1600200" progId="">
                  <p:embed/>
                </p:oleObj>
              </mc:Choice>
              <mc:Fallback>
                <p:oleObj name="Equation" r:id="rId4" imgW="2374900" imgH="160020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71688" y="1441450"/>
                        <a:ext cx="4770437" cy="3206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6" name="Object 6"/>
          <p:cNvGraphicFramePr>
            <a:graphicFrameLocks noChangeAspect="1"/>
          </p:cNvGraphicFramePr>
          <p:nvPr>
            <p:extLst>
              <p:ext uri="{D42A27DB-BD31-4B8C-83A1-F6EECF244321}">
                <p14:modId xmlns:p14="http://schemas.microsoft.com/office/powerpoint/2010/main" val="1121025379"/>
              </p:ext>
            </p:extLst>
          </p:nvPr>
        </p:nvGraphicFramePr>
        <p:xfrm>
          <a:off x="2213769" y="5638800"/>
          <a:ext cx="4487863" cy="965200"/>
        </p:xfrm>
        <a:graphic>
          <a:graphicData uri="http://schemas.openxmlformats.org/presentationml/2006/ole">
            <mc:AlternateContent xmlns:mc="http://schemas.openxmlformats.org/markup-compatibility/2006">
              <mc:Choice xmlns:v="urn:schemas-microsoft-com:vml" Requires="v">
                <p:oleObj spid="_x0000_s51235" name="Equation" r:id="rId6" imgW="2235200" imgH="482600" progId="">
                  <p:embed/>
                </p:oleObj>
              </mc:Choice>
              <mc:Fallback>
                <p:oleObj name="Equation" r:id="rId6" imgW="2235200" imgH="482600" progId="">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13769" y="5638800"/>
                        <a:ext cx="4487863" cy="965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Slide Number Placeholder 8"/>
          <p:cNvSpPr>
            <a:spLocks noGrp="1"/>
          </p:cNvSpPr>
          <p:nvPr>
            <p:ph type="sldNum" sz="quarter" idx="4294967295"/>
          </p:nvPr>
        </p:nvSpPr>
        <p:spPr>
          <a:xfrm>
            <a:off x="6553200" y="6356350"/>
            <a:ext cx="2133600" cy="365125"/>
          </a:xfrm>
          <a:prstGeom prst="rect">
            <a:avLst/>
          </a:prstGeom>
        </p:spPr>
        <p:txBody>
          <a:bodyPr/>
          <a:lstStyle/>
          <a:p>
            <a:fld id="{50C90246-3977-4BD8-B189-2CCF5C9855C1}" type="slidenum">
              <a:rPr lang="en-US" smtClean="0"/>
              <a:pPr/>
              <a:t>14</a:t>
            </a:fld>
            <a:endParaRPr lang="en-US"/>
          </a:p>
        </p:txBody>
      </p:sp>
      <p:sp>
        <p:nvSpPr>
          <p:cNvPr id="4" name="Rectangle 3"/>
          <p:cNvSpPr/>
          <p:nvPr/>
        </p:nvSpPr>
        <p:spPr>
          <a:xfrm>
            <a:off x="4191000" y="5562600"/>
            <a:ext cx="685800" cy="990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867400" y="5638800"/>
            <a:ext cx="685800" cy="990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flipV="1">
            <a:off x="4648200" y="4114800"/>
            <a:ext cx="2590800" cy="14478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500327" y="3698815"/>
            <a:ext cx="1838004" cy="369332"/>
          </a:xfrm>
          <a:prstGeom prst="rect">
            <a:avLst/>
          </a:prstGeom>
          <a:noFill/>
        </p:spPr>
        <p:txBody>
          <a:bodyPr wrap="none" rtlCol="0">
            <a:spAutoFit/>
          </a:bodyPr>
          <a:lstStyle/>
          <a:p>
            <a:r>
              <a:rPr lang="en-US" dirty="0" smtClean="0"/>
              <a:t>Data contribution</a:t>
            </a:r>
            <a:endParaRPr lang="en-US" dirty="0"/>
          </a:p>
        </p:txBody>
      </p:sp>
      <p:cxnSp>
        <p:nvCxnSpPr>
          <p:cNvPr id="12" name="Straight Arrow Connector 11"/>
          <p:cNvCxnSpPr/>
          <p:nvPr/>
        </p:nvCxnSpPr>
        <p:spPr>
          <a:xfrm flipV="1">
            <a:off x="6500327" y="4267200"/>
            <a:ext cx="891073" cy="12954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2743200" y="2952690"/>
            <a:ext cx="2048381" cy="400110"/>
          </a:xfrm>
          <a:prstGeom prst="rect">
            <a:avLst/>
          </a:prstGeom>
          <a:noFill/>
        </p:spPr>
        <p:txBody>
          <a:bodyPr wrap="none" rtlCol="0">
            <a:spAutoFit/>
          </a:bodyPr>
          <a:lstStyle/>
          <a:p>
            <a:r>
              <a:rPr lang="en-US" sz="2000" dirty="0" smtClean="0">
                <a:solidFill>
                  <a:srgbClr val="FF0000"/>
                </a:solidFill>
              </a:rPr>
              <a:t>Poisson likelihood</a:t>
            </a:r>
            <a:endParaRPr lang="es-CL" sz="2000" dirty="0">
              <a:solidFill>
                <a:srgbClr val="FF0000"/>
              </a:solidFill>
            </a:endParaRPr>
          </a:p>
        </p:txBody>
      </p:sp>
      <p:sp>
        <p:nvSpPr>
          <p:cNvPr id="13" name="TextBox 12"/>
          <p:cNvSpPr txBox="1"/>
          <p:nvPr/>
        </p:nvSpPr>
        <p:spPr>
          <a:xfrm>
            <a:off x="5181600" y="2895600"/>
            <a:ext cx="1569660" cy="400110"/>
          </a:xfrm>
          <a:prstGeom prst="rect">
            <a:avLst/>
          </a:prstGeom>
          <a:noFill/>
        </p:spPr>
        <p:txBody>
          <a:bodyPr wrap="none" rtlCol="0">
            <a:spAutoFit/>
          </a:bodyPr>
          <a:lstStyle/>
          <a:p>
            <a:r>
              <a:rPr lang="en-US" sz="2000" dirty="0" smtClean="0">
                <a:solidFill>
                  <a:srgbClr val="FF0000"/>
                </a:solidFill>
              </a:rPr>
              <a:t>Gamma prior</a:t>
            </a:r>
            <a:endParaRPr lang="es-CL" sz="2000" dirty="0">
              <a:solidFill>
                <a:srgbClr val="FF0000"/>
              </a:solidFill>
            </a:endParaRPr>
          </a:p>
        </p:txBody>
      </p:sp>
    </p:spTree>
    <p:extLst>
      <p:ext uri="{BB962C8B-B14F-4D97-AF65-F5344CB8AC3E}">
        <p14:creationId xmlns:p14="http://schemas.microsoft.com/office/powerpoint/2010/main" val="2831556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76200"/>
            <a:ext cx="8229600" cy="1143000"/>
          </a:xfrm>
        </p:spPr>
        <p:txBody>
          <a:bodyPr>
            <a:normAutofit/>
          </a:bodyPr>
          <a:lstStyle/>
          <a:p>
            <a:r>
              <a:rPr lang="en-US" sz="3600" dirty="0" smtClean="0">
                <a:solidFill>
                  <a:srgbClr val="0000FF"/>
                </a:solidFill>
                <a:latin typeface="Comic Sans MS" pitchFamily="66" charset="0"/>
                <a:cs typeface="Times New Roman" pitchFamily="18" charset="0"/>
              </a:rPr>
              <a:t>Some notes: Posterior solution</a:t>
            </a:r>
            <a:endParaRPr lang="en-US" sz="3600" dirty="0">
              <a:solidFill>
                <a:srgbClr val="0000FF"/>
              </a:solidFill>
              <a:latin typeface="Comic Sans MS" pitchFamily="66" charset="0"/>
              <a:cs typeface="Times New Roman" pitchFamily="18" charset="0"/>
            </a:endParaRPr>
          </a:p>
        </p:txBody>
      </p:sp>
      <p:sp>
        <p:nvSpPr>
          <p:cNvPr id="3" name="Content Placeholder 2"/>
          <p:cNvSpPr>
            <a:spLocks noGrp="1"/>
          </p:cNvSpPr>
          <p:nvPr>
            <p:ph idx="1"/>
          </p:nvPr>
        </p:nvSpPr>
        <p:spPr>
          <a:xfrm>
            <a:off x="304800" y="1524000"/>
            <a:ext cx="8639175" cy="3687763"/>
          </a:xfrm>
        </p:spPr>
        <p:txBody>
          <a:bodyPr>
            <a:noAutofit/>
          </a:bodyPr>
          <a:lstStyle/>
          <a:p>
            <a:pPr>
              <a:spcBef>
                <a:spcPts val="600"/>
              </a:spcBef>
            </a:pPr>
            <a:r>
              <a:rPr lang="en-US" sz="2800" dirty="0" smtClean="0">
                <a:latin typeface="Times New Roman" pitchFamily="18" charset="0"/>
                <a:cs typeface="Times New Roman" pitchFamily="18" charset="0"/>
              </a:rPr>
              <a:t>If conjugate prior: Posterior will be of same family as prior (e.g., gamma prior, gamma posterior).</a:t>
            </a:r>
          </a:p>
          <a:p>
            <a:pPr>
              <a:spcBef>
                <a:spcPts val="600"/>
              </a:spcBef>
            </a:pPr>
            <a:endParaRPr lang="en-US" sz="2800" dirty="0" smtClean="0">
              <a:latin typeface="Times New Roman" pitchFamily="18" charset="0"/>
              <a:cs typeface="Times New Roman" pitchFamily="18" charset="0"/>
            </a:endParaRPr>
          </a:p>
          <a:p>
            <a:pPr>
              <a:spcBef>
                <a:spcPts val="600"/>
              </a:spcBef>
            </a:pPr>
            <a:r>
              <a:rPr lang="en-US" sz="2800" dirty="0" smtClean="0">
                <a:latin typeface="Times New Roman" pitchFamily="18" charset="0"/>
                <a:cs typeface="Times New Roman" pitchFamily="18" charset="0"/>
              </a:rPr>
              <a:t>We did not need to compute the “normalizing constant” or the marginal probability of the data, </a:t>
            </a:r>
            <a:r>
              <a:rPr lang="en-US" sz="2800" i="1" dirty="0" smtClean="0">
                <a:latin typeface="Times New Roman" pitchFamily="18" charset="0"/>
                <a:cs typeface="Times New Roman" pitchFamily="18" charset="0"/>
              </a:rPr>
              <a:t>P</a:t>
            </a:r>
            <a:r>
              <a:rPr lang="en-US" sz="2800" dirty="0" smtClean="0">
                <a:latin typeface="Times New Roman" pitchFamily="18" charset="0"/>
                <a:cs typeface="Times New Roman" pitchFamily="18" charset="0"/>
              </a:rPr>
              <a:t>(</a:t>
            </a:r>
            <a:r>
              <a:rPr lang="en-US" sz="2800" b="1" i="1" dirty="0" smtClean="0">
                <a:latin typeface="Times New Roman" pitchFamily="18" charset="0"/>
                <a:cs typeface="Times New Roman" pitchFamily="18" charset="0"/>
              </a:rPr>
              <a:t>y</a:t>
            </a:r>
            <a:r>
              <a:rPr lang="en-US" sz="2800" dirty="0" smtClean="0">
                <a:latin typeface="Times New Roman" pitchFamily="18" charset="0"/>
                <a:cs typeface="Times New Roman" pitchFamily="18" charset="0"/>
              </a:rPr>
              <a:t>).</a:t>
            </a:r>
          </a:p>
          <a:p>
            <a:pPr>
              <a:spcBef>
                <a:spcPts val="600"/>
              </a:spcBef>
            </a:pPr>
            <a:endParaRPr lang="en-US" sz="2800" dirty="0" smtClean="0">
              <a:latin typeface="Times New Roman" pitchFamily="18" charset="0"/>
              <a:cs typeface="Times New Roman" pitchFamily="18" charset="0"/>
            </a:endParaRPr>
          </a:p>
          <a:p>
            <a:pPr>
              <a:spcBef>
                <a:spcPts val="600"/>
              </a:spcBef>
            </a:pPr>
            <a:r>
              <a:rPr lang="en-US" sz="2800" dirty="0" smtClean="0">
                <a:latin typeface="Times New Roman" pitchFamily="18" charset="0"/>
                <a:cs typeface="Times New Roman" pitchFamily="18" charset="0"/>
              </a:rPr>
              <a:t>Once we identify the kernel of the posterior as the kernel of a common </a:t>
            </a:r>
            <a:r>
              <a:rPr lang="en-US" sz="2800" dirty="0" err="1" smtClean="0">
                <a:latin typeface="Times New Roman" pitchFamily="18" charset="0"/>
                <a:cs typeface="Times New Roman" pitchFamily="18" charset="0"/>
              </a:rPr>
              <a:t>pdf</a:t>
            </a:r>
            <a:r>
              <a:rPr lang="en-US" sz="2800" dirty="0" smtClean="0">
                <a:latin typeface="Times New Roman" pitchFamily="18" charset="0"/>
                <a:cs typeface="Times New Roman" pitchFamily="18" charset="0"/>
              </a:rPr>
              <a:t>, then we know the analytical solution to the posterior</a:t>
            </a:r>
          </a:p>
          <a:p>
            <a:pPr>
              <a:spcBef>
                <a:spcPts val="600"/>
              </a:spcBef>
            </a:pPr>
            <a:endParaRPr lang="en-US"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61154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8229600" cy="1143000"/>
          </a:xfrm>
        </p:spPr>
        <p:txBody>
          <a:bodyPr>
            <a:normAutofit/>
          </a:bodyPr>
          <a:lstStyle/>
          <a:p>
            <a:r>
              <a:rPr lang="en-US" dirty="0" smtClean="0"/>
              <a:t>Example 1: </a:t>
            </a:r>
            <a:br>
              <a:rPr lang="en-US" dirty="0" smtClean="0"/>
            </a:br>
            <a:r>
              <a:rPr lang="en-US" dirty="0" smtClean="0"/>
              <a:t>Poisson data with gamma prior</a:t>
            </a:r>
            <a:endParaRPr lang="es-CL" dirty="0"/>
          </a:p>
        </p:txBody>
      </p:sp>
    </p:spTree>
    <p:extLst>
      <p:ext uri="{BB962C8B-B14F-4D97-AF65-F5344CB8AC3E}">
        <p14:creationId xmlns:p14="http://schemas.microsoft.com/office/powerpoint/2010/main" val="222755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70037"/>
            <a:ext cx="8229600" cy="4525963"/>
          </a:xfrm>
        </p:spPr>
        <p:txBody>
          <a:bodyPr>
            <a:normAutofit/>
          </a:bodyPr>
          <a:lstStyle/>
          <a:p>
            <a:r>
              <a:rPr lang="en-US" sz="2800" dirty="0" smtClean="0"/>
              <a:t>We want to estimate bee flower visitation rates in a patch. We have no prior knowledge  of this rate (</a:t>
            </a:r>
            <a:r>
              <a:rPr lang="en-US" sz="2800" dirty="0" smtClean="0">
                <a:sym typeface="Symbol"/>
              </a:rPr>
              <a:t>)</a:t>
            </a:r>
            <a:r>
              <a:rPr lang="en-US" sz="2800" dirty="0" smtClean="0"/>
              <a:t>.</a:t>
            </a:r>
          </a:p>
          <a:p>
            <a:endParaRPr lang="en-US" sz="2800" dirty="0" smtClean="0"/>
          </a:p>
          <a:p>
            <a:r>
              <a:rPr lang="en-US" sz="2800" dirty="0" smtClean="0"/>
              <a:t>Based on the data y, what is P(</a:t>
            </a:r>
            <a:r>
              <a:rPr lang="el-GR" sz="2800" dirty="0" smtClean="0"/>
              <a:t>λ</a:t>
            </a:r>
            <a:r>
              <a:rPr lang="en-US" sz="2800" dirty="0" smtClean="0"/>
              <a:t>|y)?</a:t>
            </a:r>
          </a:p>
          <a:p>
            <a:endParaRPr lang="en-GB" sz="2800" dirty="0"/>
          </a:p>
        </p:txBody>
      </p:sp>
      <p:sp>
        <p:nvSpPr>
          <p:cNvPr id="4" name="Text Box 3"/>
          <p:cNvSpPr txBox="1">
            <a:spLocks noChangeArrowheads="1"/>
          </p:cNvSpPr>
          <p:nvPr/>
        </p:nvSpPr>
        <p:spPr bwMode="auto">
          <a:xfrm>
            <a:off x="609600" y="228600"/>
            <a:ext cx="8662154" cy="1107996"/>
          </a:xfrm>
          <a:prstGeom prst="rect">
            <a:avLst/>
          </a:prstGeom>
          <a:noFill/>
          <a:ln w="9525">
            <a:noFill/>
            <a:miter lim="800000"/>
            <a:headEnd/>
            <a:tailEnd/>
          </a:ln>
        </p:spPr>
        <p:txBody>
          <a:bodyPr wrap="square" lIns="0" tIns="0" rIns="0" bIns="0">
            <a:spAutoFit/>
          </a:bodyPr>
          <a:lstStyle/>
          <a:p>
            <a:pPr>
              <a:spcBef>
                <a:spcPct val="50000"/>
              </a:spcBef>
            </a:pPr>
            <a:r>
              <a:rPr lang="en-US" sz="3600" dirty="0" smtClean="0">
                <a:solidFill>
                  <a:srgbClr val="0000FF"/>
                </a:solidFill>
                <a:latin typeface="Comic Sans MS" pitchFamily="66" charset="0"/>
              </a:rPr>
              <a:t>Example: Poisson with uninformative Gamma Prior</a:t>
            </a:r>
            <a:endParaRPr lang="en-US" sz="3600" dirty="0">
              <a:solidFill>
                <a:srgbClr val="0000FF"/>
              </a:solidFill>
              <a:latin typeface="Comic Sans MS" pitchFamily="66" charset="0"/>
            </a:endParaRPr>
          </a:p>
        </p:txBody>
      </p:sp>
    </p:spTree>
    <p:extLst>
      <p:ext uri="{BB962C8B-B14F-4D97-AF65-F5344CB8AC3E}">
        <p14:creationId xmlns:p14="http://schemas.microsoft.com/office/powerpoint/2010/main" val="39377275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76200"/>
            <a:ext cx="8229600" cy="1143000"/>
          </a:xfrm>
        </p:spPr>
        <p:txBody>
          <a:bodyPr>
            <a:normAutofit/>
          </a:bodyPr>
          <a:lstStyle/>
          <a:p>
            <a:r>
              <a:rPr lang="en-US" sz="3600" dirty="0" smtClean="0">
                <a:solidFill>
                  <a:srgbClr val="0000FF"/>
                </a:solidFill>
                <a:latin typeface="Comic Sans MS" pitchFamily="66" charset="0"/>
                <a:cs typeface="Times New Roman" pitchFamily="18" charset="0"/>
              </a:rPr>
              <a:t>Bee-flower visitation example</a:t>
            </a:r>
            <a:endParaRPr lang="en-US" sz="3600" dirty="0">
              <a:solidFill>
                <a:srgbClr val="0000FF"/>
              </a:solidFill>
              <a:latin typeface="Comic Sans MS" pitchFamily="66" charset="0"/>
              <a:cs typeface="Times New Roman" pitchFamily="18" charset="0"/>
            </a:endParaRPr>
          </a:p>
        </p:txBody>
      </p:sp>
      <p:sp>
        <p:nvSpPr>
          <p:cNvPr id="3" name="Content Placeholder 2"/>
          <p:cNvSpPr>
            <a:spLocks noGrp="1"/>
          </p:cNvSpPr>
          <p:nvPr>
            <p:ph idx="1"/>
          </p:nvPr>
        </p:nvSpPr>
        <p:spPr>
          <a:xfrm>
            <a:off x="685800" y="1371600"/>
            <a:ext cx="7658100" cy="1325563"/>
          </a:xfrm>
        </p:spPr>
        <p:txBody>
          <a:bodyPr>
            <a:noAutofit/>
          </a:bodyPr>
          <a:lstStyle/>
          <a:p>
            <a:pPr>
              <a:spcBef>
                <a:spcPts val="600"/>
              </a:spcBef>
            </a:pPr>
            <a:r>
              <a:rPr lang="en-US" sz="2400" dirty="0" smtClean="0">
                <a:latin typeface="Times New Roman" pitchFamily="18" charset="0"/>
                <a:cs typeface="Times New Roman" pitchFamily="18" charset="0"/>
              </a:rPr>
              <a:t>Data:</a:t>
            </a:r>
          </a:p>
          <a:p>
            <a:pPr>
              <a:spcBef>
                <a:spcPts val="600"/>
              </a:spcBef>
            </a:pPr>
            <a:endParaRPr lang="en-US" sz="2400" dirty="0" smtClean="0">
              <a:latin typeface="Times New Roman" pitchFamily="18" charset="0"/>
              <a:cs typeface="Times New Roman" pitchFamily="18" charset="0"/>
            </a:endParaRPr>
          </a:p>
          <a:p>
            <a:pPr>
              <a:spcBef>
                <a:spcPts val="600"/>
              </a:spcBef>
            </a:pPr>
            <a:endParaRPr lang="en-US" sz="2400" dirty="0" smtClean="0">
              <a:latin typeface="Times New Roman" pitchFamily="18" charset="0"/>
              <a:cs typeface="Times New Roman" pitchFamily="18" charset="0"/>
            </a:endParaRPr>
          </a:p>
          <a:p>
            <a:pPr>
              <a:spcBef>
                <a:spcPts val="600"/>
              </a:spcBef>
            </a:pPr>
            <a:endParaRPr lang="en-US" sz="2400" dirty="0" smtClean="0">
              <a:latin typeface="Times New Roman" pitchFamily="18" charset="0"/>
              <a:cs typeface="Times New Roman" pitchFamily="18" charset="0"/>
            </a:endParaRPr>
          </a:p>
          <a:p>
            <a:pPr>
              <a:spcBef>
                <a:spcPts val="600"/>
              </a:spcBef>
            </a:pPr>
            <a:endParaRPr lang="en-US" sz="2400" dirty="0" smtClean="0">
              <a:latin typeface="Times New Roman" pitchFamily="18" charset="0"/>
              <a:cs typeface="Times New Roman" pitchFamily="18" charset="0"/>
            </a:endParaRPr>
          </a:p>
          <a:p>
            <a:pPr>
              <a:spcBef>
                <a:spcPts val="600"/>
              </a:spcBef>
            </a:pPr>
            <a:endParaRPr lang="en-US" sz="2400" dirty="0" smtClean="0">
              <a:latin typeface="Times New Roman" pitchFamily="18" charset="0"/>
              <a:cs typeface="Times New Roman" pitchFamily="18" charset="0"/>
            </a:endParaRPr>
          </a:p>
          <a:p>
            <a:pPr>
              <a:spcBef>
                <a:spcPts val="600"/>
              </a:spcBef>
            </a:pPr>
            <a:endParaRPr lang="en-US" sz="2400" dirty="0" smtClean="0">
              <a:latin typeface="Times New Roman" pitchFamily="18" charset="0"/>
              <a:cs typeface="Times New Roman" pitchFamily="18" charset="0"/>
            </a:endParaRPr>
          </a:p>
          <a:p>
            <a:pPr>
              <a:spcBef>
                <a:spcPts val="600"/>
              </a:spcBef>
            </a:pPr>
            <a:r>
              <a:rPr lang="en-US" sz="2400" dirty="0" smtClean="0">
                <a:latin typeface="Times New Roman" pitchFamily="18" charset="0"/>
                <a:cs typeface="Times New Roman" pitchFamily="18" charset="0"/>
              </a:rPr>
              <a:t>Prior:</a:t>
            </a:r>
          </a:p>
          <a:p>
            <a:pPr>
              <a:spcBef>
                <a:spcPts val="600"/>
              </a:spcBef>
            </a:pPr>
            <a:endParaRPr lang="en-US" sz="2400" dirty="0" smtClean="0">
              <a:latin typeface="Times New Roman" pitchFamily="18" charset="0"/>
              <a:cs typeface="Times New Roman" pitchFamily="18" charset="0"/>
            </a:endParaRPr>
          </a:p>
          <a:p>
            <a:pPr>
              <a:spcBef>
                <a:spcPts val="600"/>
              </a:spcBef>
            </a:pPr>
            <a:r>
              <a:rPr lang="en-US" sz="2400" dirty="0" smtClean="0">
                <a:latin typeface="Times New Roman" pitchFamily="18" charset="0"/>
                <a:cs typeface="Times New Roman" pitchFamily="18" charset="0"/>
              </a:rPr>
              <a:t>Posterior:</a:t>
            </a:r>
          </a:p>
          <a:p>
            <a:pPr>
              <a:spcBef>
                <a:spcPts val="2800"/>
              </a:spcBef>
            </a:pPr>
            <a:r>
              <a:rPr lang="en-US" sz="2400" b="1" dirty="0" smtClean="0">
                <a:solidFill>
                  <a:srgbClr val="C00000"/>
                </a:solidFill>
                <a:latin typeface="Times New Roman" pitchFamily="18" charset="0"/>
                <a:cs typeface="Times New Roman" pitchFamily="18" charset="0"/>
              </a:rPr>
              <a:t>What values to use for hyper-parameters (</a:t>
            </a:r>
            <a:r>
              <a:rPr lang="en-US" sz="2400" b="1" dirty="0" smtClean="0">
                <a:solidFill>
                  <a:srgbClr val="C00000"/>
                </a:solidFill>
                <a:latin typeface="Times New Roman" pitchFamily="18" charset="0"/>
                <a:cs typeface="Times New Roman" pitchFamily="18" charset="0"/>
                <a:sym typeface="Symbol"/>
              </a:rPr>
              <a:t> and </a:t>
            </a:r>
            <a:r>
              <a:rPr lang="el-GR" sz="2400" b="1" dirty="0" smtClean="0">
                <a:solidFill>
                  <a:srgbClr val="C00000"/>
                </a:solidFill>
                <a:latin typeface="Times New Roman" pitchFamily="18" charset="0"/>
                <a:cs typeface="Times New Roman" pitchFamily="18" charset="0"/>
                <a:sym typeface="Symbol"/>
              </a:rPr>
              <a:t>β</a:t>
            </a:r>
            <a:r>
              <a:rPr lang="en-US" sz="2400" b="1" dirty="0" smtClean="0">
                <a:solidFill>
                  <a:srgbClr val="C00000"/>
                </a:solidFill>
                <a:latin typeface="Times New Roman" pitchFamily="18" charset="0"/>
                <a:cs typeface="Times New Roman" pitchFamily="18" charset="0"/>
              </a:rPr>
              <a:t>)?</a:t>
            </a:r>
          </a:p>
          <a:p>
            <a:pPr>
              <a:spcBef>
                <a:spcPts val="600"/>
              </a:spcBef>
            </a:pPr>
            <a:endParaRPr lang="en-US" sz="2400" dirty="0" smtClean="0">
              <a:latin typeface="Times New Roman" pitchFamily="18" charset="0"/>
              <a:cs typeface="Times New Roman" pitchFamily="18" charset="0"/>
            </a:endParaRPr>
          </a:p>
        </p:txBody>
      </p:sp>
      <p:graphicFrame>
        <p:nvGraphicFramePr>
          <p:cNvPr id="70663" name="Object 7"/>
          <p:cNvGraphicFramePr>
            <a:graphicFrameLocks noChangeAspect="1"/>
          </p:cNvGraphicFramePr>
          <p:nvPr/>
        </p:nvGraphicFramePr>
        <p:xfrm>
          <a:off x="3733800" y="4546600"/>
          <a:ext cx="2244725" cy="406400"/>
        </p:xfrm>
        <a:graphic>
          <a:graphicData uri="http://schemas.openxmlformats.org/presentationml/2006/ole">
            <mc:AlternateContent xmlns:mc="http://schemas.openxmlformats.org/markup-compatibility/2006">
              <mc:Choice xmlns:v="urn:schemas-microsoft-com:vml" Requires="v">
                <p:oleObj spid="_x0000_s52256" name="Equation" r:id="rId4" imgW="1117115" imgH="203112" progId="">
                  <p:embed/>
                </p:oleObj>
              </mc:Choice>
              <mc:Fallback>
                <p:oleObj name="Equation" r:id="rId4" imgW="1117115" imgH="203112"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4546600"/>
                        <a:ext cx="2244725"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0664" name="Object 8"/>
          <p:cNvGraphicFramePr>
            <a:graphicFrameLocks noChangeAspect="1"/>
          </p:cNvGraphicFramePr>
          <p:nvPr>
            <p:extLst>
              <p:ext uri="{D42A27DB-BD31-4B8C-83A1-F6EECF244321}">
                <p14:modId xmlns:p14="http://schemas.microsoft.com/office/powerpoint/2010/main" val="2628051434"/>
              </p:ext>
            </p:extLst>
          </p:nvPr>
        </p:nvGraphicFramePr>
        <p:xfrm>
          <a:off x="2703513" y="5359400"/>
          <a:ext cx="4306887" cy="508000"/>
        </p:xfrm>
        <a:graphic>
          <a:graphicData uri="http://schemas.openxmlformats.org/presentationml/2006/ole">
            <mc:AlternateContent xmlns:mc="http://schemas.openxmlformats.org/markup-compatibility/2006">
              <mc:Choice xmlns:v="urn:schemas-microsoft-com:vml" Requires="v">
                <p:oleObj spid="_x0000_s52257" name="Equation" r:id="rId6" imgW="2145960" imgH="253800" progId="">
                  <p:embed/>
                </p:oleObj>
              </mc:Choice>
              <mc:Fallback>
                <p:oleObj name="Equation" r:id="rId6" imgW="2145960" imgH="253800" progId="">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03513" y="5359400"/>
                        <a:ext cx="4306887"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Table 3"/>
          <p:cNvGraphicFramePr>
            <a:graphicFrameLocks noGrp="1"/>
          </p:cNvGraphicFramePr>
          <p:nvPr>
            <p:extLst>
              <p:ext uri="{D42A27DB-BD31-4B8C-83A1-F6EECF244321}">
                <p14:modId xmlns:p14="http://schemas.microsoft.com/office/powerpoint/2010/main" val="401468693"/>
              </p:ext>
            </p:extLst>
          </p:nvPr>
        </p:nvGraphicFramePr>
        <p:xfrm>
          <a:off x="3124200" y="1219200"/>
          <a:ext cx="2971800" cy="2545080"/>
        </p:xfrm>
        <a:graphic>
          <a:graphicData uri="http://schemas.openxmlformats.org/drawingml/2006/table">
            <a:tbl>
              <a:tblPr>
                <a:tableStyleId>{5C22544A-7EE6-4342-B048-85BDC9FD1C3A}</a:tableStyleId>
              </a:tblPr>
              <a:tblGrid>
                <a:gridCol w="742950"/>
                <a:gridCol w="742950"/>
                <a:gridCol w="742950"/>
                <a:gridCol w="742950"/>
              </a:tblGrid>
              <a:tr h="266700">
                <a:tc>
                  <a:txBody>
                    <a:bodyPr/>
                    <a:lstStyle/>
                    <a:p>
                      <a:pPr algn="l" fontAlgn="b"/>
                      <a:r>
                        <a:rPr lang="en-US" sz="1800" u="none" strike="noStrike" dirty="0" err="1">
                          <a:effectLst/>
                        </a:rPr>
                        <a:t>BeeID</a:t>
                      </a:r>
                      <a:endParaRPr lang="en-US" sz="1800" b="0" i="0" u="none" strike="noStrike" dirty="0">
                        <a:effectLst/>
                        <a:latin typeface="Arial"/>
                      </a:endParaRPr>
                    </a:p>
                  </a:txBody>
                  <a:tcPr marL="9525" marR="9525" marT="9525" marB="0" anchor="b"/>
                </a:tc>
                <a:tc>
                  <a:txBody>
                    <a:bodyPr/>
                    <a:lstStyle/>
                    <a:p>
                      <a:pPr algn="l" fontAlgn="b"/>
                      <a:r>
                        <a:rPr lang="en-US" sz="1800" u="none" strike="noStrike">
                          <a:effectLst/>
                        </a:rPr>
                        <a:t>Patch</a:t>
                      </a:r>
                      <a:endParaRPr lang="en-US" sz="1800" b="0" i="0" u="none" strike="noStrike">
                        <a:effectLst/>
                        <a:latin typeface="Arial"/>
                      </a:endParaRPr>
                    </a:p>
                  </a:txBody>
                  <a:tcPr marL="9525" marR="9525" marT="9525" marB="0" anchor="b"/>
                </a:tc>
                <a:tc>
                  <a:txBody>
                    <a:bodyPr/>
                    <a:lstStyle/>
                    <a:p>
                      <a:pPr algn="l" fontAlgn="b"/>
                      <a:r>
                        <a:rPr lang="en-US" sz="1800" u="none" strike="noStrike">
                          <a:effectLst/>
                        </a:rPr>
                        <a:t>Time</a:t>
                      </a:r>
                      <a:endParaRPr lang="en-US" sz="1800" b="0" i="0" u="none" strike="noStrike">
                        <a:effectLst/>
                        <a:latin typeface="Arial"/>
                      </a:endParaRPr>
                    </a:p>
                  </a:txBody>
                  <a:tcPr marL="9525" marR="9525" marT="9525" marB="0" anchor="b"/>
                </a:tc>
                <a:tc>
                  <a:txBody>
                    <a:bodyPr/>
                    <a:lstStyle/>
                    <a:p>
                      <a:pPr algn="l" fontAlgn="b"/>
                      <a:r>
                        <a:rPr lang="en-US" sz="1800" u="none" strike="noStrike">
                          <a:effectLst/>
                        </a:rPr>
                        <a:t># flowers</a:t>
                      </a:r>
                      <a:endParaRPr lang="en-US" sz="1800" b="0" i="0" u="none" strike="noStrike">
                        <a:effectLst/>
                        <a:latin typeface="Arial"/>
                      </a:endParaRPr>
                    </a:p>
                  </a:txBody>
                  <a:tcPr marL="9525" marR="9525" marT="9525" marB="0" anchor="b"/>
                </a:tc>
              </a:tr>
              <a:tr h="266700">
                <a:tc>
                  <a:txBody>
                    <a:bodyPr/>
                    <a:lstStyle/>
                    <a:p>
                      <a:pPr algn="r" fontAlgn="b"/>
                      <a:r>
                        <a:rPr lang="en-US" sz="1800" u="none" strike="noStrike">
                          <a:effectLst/>
                        </a:rPr>
                        <a:t>1</a:t>
                      </a:r>
                      <a:endParaRPr lang="en-US" sz="1800" b="0" i="0" u="none" strike="noStrike">
                        <a:effectLst/>
                        <a:latin typeface="Arial"/>
                      </a:endParaRPr>
                    </a:p>
                  </a:txBody>
                  <a:tcPr marL="9525" marR="9525" marT="9525" marB="0" anchor="b"/>
                </a:tc>
                <a:tc>
                  <a:txBody>
                    <a:bodyPr/>
                    <a:lstStyle/>
                    <a:p>
                      <a:pPr algn="r" fontAlgn="b"/>
                      <a:r>
                        <a:rPr lang="en-US" sz="1800" u="none" strike="noStrike">
                          <a:effectLst/>
                        </a:rPr>
                        <a:t>1</a:t>
                      </a:r>
                      <a:endParaRPr lang="en-US" sz="1800" b="0" i="0" u="none" strike="noStrike">
                        <a:effectLst/>
                        <a:latin typeface="Arial"/>
                      </a:endParaRPr>
                    </a:p>
                  </a:txBody>
                  <a:tcPr marL="9525" marR="9525" marT="9525" marB="0" anchor="b"/>
                </a:tc>
                <a:tc>
                  <a:txBody>
                    <a:bodyPr/>
                    <a:lstStyle/>
                    <a:p>
                      <a:pPr algn="r" fontAlgn="b"/>
                      <a:r>
                        <a:rPr lang="en-US" sz="1800" u="none" strike="noStrike">
                          <a:effectLst/>
                        </a:rPr>
                        <a:t>13.2</a:t>
                      </a:r>
                      <a:endParaRPr lang="en-US" sz="1800" b="0" i="0" u="none" strike="noStrike">
                        <a:effectLst/>
                        <a:latin typeface="Arial"/>
                      </a:endParaRPr>
                    </a:p>
                  </a:txBody>
                  <a:tcPr marL="9525" marR="9525" marT="9525" marB="0" anchor="b"/>
                </a:tc>
                <a:tc>
                  <a:txBody>
                    <a:bodyPr/>
                    <a:lstStyle/>
                    <a:p>
                      <a:pPr algn="r" fontAlgn="b"/>
                      <a:r>
                        <a:rPr lang="en-US" sz="1800" u="none" strike="noStrike">
                          <a:effectLst/>
                        </a:rPr>
                        <a:t>7</a:t>
                      </a:r>
                      <a:endParaRPr lang="en-US" sz="1800" b="0" i="0" u="none" strike="noStrike">
                        <a:effectLst/>
                        <a:latin typeface="Arial"/>
                      </a:endParaRPr>
                    </a:p>
                  </a:txBody>
                  <a:tcPr marL="9525" marR="9525" marT="9525" marB="0" anchor="b"/>
                </a:tc>
              </a:tr>
              <a:tr h="266700">
                <a:tc>
                  <a:txBody>
                    <a:bodyPr/>
                    <a:lstStyle/>
                    <a:p>
                      <a:pPr algn="r" fontAlgn="b"/>
                      <a:r>
                        <a:rPr lang="en-US" sz="1800" u="none" strike="noStrike">
                          <a:effectLst/>
                        </a:rPr>
                        <a:t>2</a:t>
                      </a:r>
                      <a:endParaRPr lang="en-US" sz="1800" b="0" i="0" u="none" strike="noStrike">
                        <a:effectLst/>
                        <a:latin typeface="Arial"/>
                      </a:endParaRPr>
                    </a:p>
                  </a:txBody>
                  <a:tcPr marL="9525" marR="9525" marT="9525" marB="0" anchor="b"/>
                </a:tc>
                <a:tc>
                  <a:txBody>
                    <a:bodyPr/>
                    <a:lstStyle/>
                    <a:p>
                      <a:pPr algn="r" fontAlgn="b"/>
                      <a:r>
                        <a:rPr lang="en-US" sz="1800" u="none" strike="noStrike">
                          <a:effectLst/>
                        </a:rPr>
                        <a:t>1</a:t>
                      </a:r>
                      <a:endParaRPr lang="en-US" sz="1800" b="0" i="0" u="none" strike="noStrike">
                        <a:effectLst/>
                        <a:latin typeface="Arial"/>
                      </a:endParaRPr>
                    </a:p>
                  </a:txBody>
                  <a:tcPr marL="9525" marR="9525" marT="9525" marB="0" anchor="b"/>
                </a:tc>
                <a:tc>
                  <a:txBody>
                    <a:bodyPr/>
                    <a:lstStyle/>
                    <a:p>
                      <a:pPr algn="r" fontAlgn="b"/>
                      <a:r>
                        <a:rPr lang="en-US" sz="1800" u="none" strike="noStrike">
                          <a:effectLst/>
                        </a:rPr>
                        <a:t>0.6</a:t>
                      </a:r>
                      <a:endParaRPr lang="en-US" sz="1800" b="0" i="0" u="none" strike="noStrike">
                        <a:effectLst/>
                        <a:latin typeface="Arial"/>
                      </a:endParaRPr>
                    </a:p>
                  </a:txBody>
                  <a:tcPr marL="9525" marR="9525" marT="9525" marB="0" anchor="b"/>
                </a:tc>
                <a:tc>
                  <a:txBody>
                    <a:bodyPr/>
                    <a:lstStyle/>
                    <a:p>
                      <a:pPr algn="r" fontAlgn="b"/>
                      <a:r>
                        <a:rPr lang="en-US" sz="1800" u="none" strike="noStrike">
                          <a:effectLst/>
                        </a:rPr>
                        <a:t>4</a:t>
                      </a:r>
                      <a:endParaRPr lang="en-US" sz="1800" b="0" i="0" u="none" strike="noStrike">
                        <a:effectLst/>
                        <a:latin typeface="Arial"/>
                      </a:endParaRPr>
                    </a:p>
                  </a:txBody>
                  <a:tcPr marL="9525" marR="9525" marT="9525" marB="0" anchor="b"/>
                </a:tc>
              </a:tr>
              <a:tr h="266700">
                <a:tc>
                  <a:txBody>
                    <a:bodyPr/>
                    <a:lstStyle/>
                    <a:p>
                      <a:pPr algn="r" fontAlgn="b"/>
                      <a:r>
                        <a:rPr lang="en-US" sz="1800" u="none" strike="noStrike">
                          <a:effectLst/>
                        </a:rPr>
                        <a:t>3</a:t>
                      </a:r>
                      <a:endParaRPr lang="en-US" sz="1800" b="0" i="0" u="none" strike="noStrike">
                        <a:effectLst/>
                        <a:latin typeface="Arial"/>
                      </a:endParaRPr>
                    </a:p>
                  </a:txBody>
                  <a:tcPr marL="9525" marR="9525" marT="9525" marB="0" anchor="b"/>
                </a:tc>
                <a:tc>
                  <a:txBody>
                    <a:bodyPr/>
                    <a:lstStyle/>
                    <a:p>
                      <a:pPr algn="r" fontAlgn="b"/>
                      <a:r>
                        <a:rPr lang="en-US" sz="1800" u="none" strike="noStrike">
                          <a:effectLst/>
                        </a:rPr>
                        <a:t>1</a:t>
                      </a:r>
                      <a:endParaRPr lang="en-US" sz="1800" b="0" i="0" u="none" strike="noStrike">
                        <a:effectLst/>
                        <a:latin typeface="Arial"/>
                      </a:endParaRPr>
                    </a:p>
                  </a:txBody>
                  <a:tcPr marL="9525" marR="9525" marT="9525" marB="0" anchor="b"/>
                </a:tc>
                <a:tc>
                  <a:txBody>
                    <a:bodyPr/>
                    <a:lstStyle/>
                    <a:p>
                      <a:pPr algn="r" fontAlgn="b"/>
                      <a:r>
                        <a:rPr lang="en-US" sz="1800" u="none" strike="noStrike">
                          <a:effectLst/>
                        </a:rPr>
                        <a:t>8.8</a:t>
                      </a:r>
                      <a:endParaRPr lang="en-US" sz="1800" b="0" i="0" u="none" strike="noStrike">
                        <a:effectLst/>
                        <a:latin typeface="Arial"/>
                      </a:endParaRPr>
                    </a:p>
                  </a:txBody>
                  <a:tcPr marL="9525" marR="9525" marT="9525" marB="0" anchor="b"/>
                </a:tc>
                <a:tc>
                  <a:txBody>
                    <a:bodyPr/>
                    <a:lstStyle/>
                    <a:p>
                      <a:pPr algn="r" fontAlgn="b"/>
                      <a:r>
                        <a:rPr lang="en-US" sz="1800" u="none" strike="noStrike">
                          <a:effectLst/>
                        </a:rPr>
                        <a:t>6</a:t>
                      </a:r>
                      <a:endParaRPr lang="en-US" sz="1800" b="0" i="0" u="none" strike="noStrike">
                        <a:effectLst/>
                        <a:latin typeface="Arial"/>
                      </a:endParaRPr>
                    </a:p>
                  </a:txBody>
                  <a:tcPr marL="9525" marR="9525" marT="9525" marB="0" anchor="b"/>
                </a:tc>
              </a:tr>
              <a:tr h="266700">
                <a:tc>
                  <a:txBody>
                    <a:bodyPr/>
                    <a:lstStyle/>
                    <a:p>
                      <a:pPr algn="l" fontAlgn="b"/>
                      <a:endParaRPr lang="en-US" sz="1800" b="0" i="0" u="none" strike="noStrike" dirty="0">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r>
              <a:tr h="266700">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r>
              <a:tr h="266700">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r>
              <a:tr h="266700">
                <a:tc>
                  <a:txBody>
                    <a:bodyPr/>
                    <a:lstStyle/>
                    <a:p>
                      <a:pPr algn="l" fontAlgn="b"/>
                      <a:r>
                        <a:rPr lang="en-US" sz="1800" u="none" strike="noStrike">
                          <a:effectLst/>
                        </a:rPr>
                        <a:t>Totals</a:t>
                      </a:r>
                      <a:endParaRPr lang="en-US" sz="1800" b="0" i="0" u="none" strike="noStrike">
                        <a:effectLst/>
                        <a:latin typeface="Arial"/>
                      </a:endParaRPr>
                    </a:p>
                  </a:txBody>
                  <a:tcPr marL="9525" marR="9525" marT="9525" marB="0" anchor="b"/>
                </a:tc>
                <a:tc>
                  <a:txBody>
                    <a:bodyPr/>
                    <a:lstStyle/>
                    <a:p>
                      <a:pPr algn="l" fontAlgn="b"/>
                      <a:r>
                        <a:rPr lang="en-US" sz="1800" u="none" strike="noStrike">
                          <a:effectLst/>
                        </a:rPr>
                        <a:t> </a:t>
                      </a:r>
                      <a:endParaRPr lang="en-US" sz="1800" b="0" i="0" u="none" strike="noStrike">
                        <a:effectLst/>
                        <a:latin typeface="Arial"/>
                      </a:endParaRPr>
                    </a:p>
                  </a:txBody>
                  <a:tcPr marL="9525" marR="9525" marT="9525" marB="0" anchor="b"/>
                </a:tc>
                <a:tc>
                  <a:txBody>
                    <a:bodyPr/>
                    <a:lstStyle/>
                    <a:p>
                      <a:pPr algn="r" fontAlgn="b"/>
                      <a:r>
                        <a:rPr lang="en-US" sz="1800" u="none" strike="noStrike">
                          <a:effectLst/>
                        </a:rPr>
                        <a:t>216.8</a:t>
                      </a:r>
                      <a:endParaRPr lang="en-US" sz="1800" b="0" i="0" u="none" strike="noStrike">
                        <a:effectLst/>
                        <a:latin typeface="Arial"/>
                      </a:endParaRPr>
                    </a:p>
                  </a:txBody>
                  <a:tcPr marL="9525" marR="9525" marT="9525" marB="0" anchor="b"/>
                </a:tc>
                <a:tc>
                  <a:txBody>
                    <a:bodyPr/>
                    <a:lstStyle/>
                    <a:p>
                      <a:pPr algn="r" fontAlgn="b"/>
                      <a:r>
                        <a:rPr lang="en-US" sz="1800" u="none" strike="noStrike" dirty="0">
                          <a:effectLst/>
                        </a:rPr>
                        <a:t>166</a:t>
                      </a:r>
                      <a:endParaRPr lang="en-US" sz="1800" b="0" i="0" u="none" strike="noStrike" dirty="0">
                        <a:effectLst/>
                        <a:latin typeface="Arial"/>
                      </a:endParaRPr>
                    </a:p>
                  </a:txBody>
                  <a:tcPr marL="9525" marR="9525" marT="9525" marB="0" anchor="b"/>
                </a:tc>
              </a:tr>
            </a:tbl>
          </a:graphicData>
        </a:graphic>
      </p:graphicFrame>
    </p:spTree>
    <p:extLst>
      <p:ext uri="{BB962C8B-B14F-4D97-AF65-F5344CB8AC3E}">
        <p14:creationId xmlns:p14="http://schemas.microsoft.com/office/powerpoint/2010/main" val="1318794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52400"/>
            <a:ext cx="8229600" cy="914400"/>
          </a:xfrm>
        </p:spPr>
        <p:txBody>
          <a:bodyPr>
            <a:normAutofit/>
          </a:bodyPr>
          <a:lstStyle/>
          <a:p>
            <a:r>
              <a:rPr lang="en-US" sz="3600" dirty="0" smtClean="0">
                <a:solidFill>
                  <a:srgbClr val="0000FF"/>
                </a:solidFill>
                <a:latin typeface="Comic Sans MS" pitchFamily="66" charset="0"/>
                <a:cs typeface="Times New Roman" pitchFamily="18" charset="0"/>
              </a:rPr>
              <a:t>Information content of prior</a:t>
            </a:r>
            <a:endParaRPr lang="en-US" sz="3600" dirty="0">
              <a:solidFill>
                <a:srgbClr val="0000FF"/>
              </a:solidFill>
              <a:latin typeface="Comic Sans MS" pitchFamily="66" charset="0"/>
              <a:cs typeface="Times New Roman" pitchFamily="18" charset="0"/>
            </a:endParaRPr>
          </a:p>
        </p:txBody>
      </p:sp>
      <p:sp>
        <p:nvSpPr>
          <p:cNvPr id="3" name="Content Placeholder 2"/>
          <p:cNvSpPr>
            <a:spLocks noGrp="1"/>
          </p:cNvSpPr>
          <p:nvPr>
            <p:ph idx="1"/>
          </p:nvPr>
        </p:nvSpPr>
        <p:spPr>
          <a:xfrm>
            <a:off x="381000" y="990600"/>
            <a:ext cx="8610600" cy="5334000"/>
          </a:xfrm>
        </p:spPr>
        <p:txBody>
          <a:bodyPr>
            <a:noAutofit/>
          </a:bodyPr>
          <a:lstStyle/>
          <a:p>
            <a:pPr marL="233363" indent="-233363">
              <a:spcBef>
                <a:spcPts val="600"/>
              </a:spcBef>
            </a:pPr>
            <a:r>
              <a:rPr lang="en-US" sz="2200" dirty="0" smtClean="0">
                <a:latin typeface="Times New Roman" pitchFamily="18" charset="0"/>
                <a:cs typeface="Times New Roman" pitchFamily="18" charset="0"/>
              </a:rPr>
              <a:t>In the Poisson-gamma example, the posterior is:</a:t>
            </a:r>
          </a:p>
          <a:p>
            <a:pPr>
              <a:spcBef>
                <a:spcPts val="600"/>
              </a:spcBef>
            </a:pPr>
            <a:endParaRPr lang="en-US" sz="2200" dirty="0">
              <a:latin typeface="Times New Roman" pitchFamily="18" charset="0"/>
              <a:cs typeface="Times New Roman" pitchFamily="18" charset="0"/>
            </a:endParaRPr>
          </a:p>
          <a:p>
            <a:pPr>
              <a:spcBef>
                <a:spcPts val="600"/>
              </a:spcBef>
            </a:pPr>
            <a:endParaRPr lang="en-US" sz="2200" dirty="0" smtClean="0">
              <a:latin typeface="Times New Roman" pitchFamily="18" charset="0"/>
              <a:cs typeface="Times New Roman" pitchFamily="18" charset="0"/>
            </a:endParaRPr>
          </a:p>
          <a:p>
            <a:pPr>
              <a:spcBef>
                <a:spcPts val="600"/>
              </a:spcBef>
            </a:pPr>
            <a:endParaRPr lang="en-US" sz="2200" dirty="0">
              <a:latin typeface="Times New Roman" pitchFamily="18" charset="0"/>
              <a:cs typeface="Times New Roman" pitchFamily="18" charset="0"/>
            </a:endParaRPr>
          </a:p>
          <a:p>
            <a:pPr marL="233363" indent="-233363">
              <a:spcBef>
                <a:spcPts val="600"/>
              </a:spcBef>
            </a:pPr>
            <a:r>
              <a:rPr lang="en-US" sz="2200" dirty="0" smtClean="0">
                <a:latin typeface="Times New Roman" pitchFamily="18" charset="0"/>
                <a:cs typeface="Times New Roman" pitchFamily="18" charset="0"/>
              </a:rPr>
              <a:t>The hyper-parameter </a:t>
            </a:r>
            <a:r>
              <a:rPr lang="el-GR" sz="2200" dirty="0" smtClean="0">
                <a:latin typeface="Times New Roman" pitchFamily="18" charset="0"/>
                <a:cs typeface="Times New Roman" pitchFamily="18" charset="0"/>
              </a:rPr>
              <a:t>α</a:t>
            </a:r>
            <a:r>
              <a:rPr lang="en-US" sz="2200" dirty="0" smtClean="0">
                <a:latin typeface="Times New Roman" pitchFamily="18" charset="0"/>
                <a:cs typeface="Times New Roman" pitchFamily="18" charset="0"/>
              </a:rPr>
              <a:t> is added to the sum of the observed </a:t>
            </a:r>
            <a:r>
              <a:rPr lang="en-US" sz="2200" i="1" dirty="0" err="1" smtClean="0">
                <a:latin typeface="Times New Roman" pitchFamily="18" charset="0"/>
                <a:cs typeface="Times New Roman" pitchFamily="18" charset="0"/>
              </a:rPr>
              <a:t>y</a:t>
            </a:r>
            <a:r>
              <a:rPr lang="en-US" sz="2200" dirty="0" err="1" smtClean="0">
                <a:latin typeface="Times New Roman" pitchFamily="18" charset="0"/>
                <a:cs typeface="Times New Roman" pitchFamily="18" charset="0"/>
              </a:rPr>
              <a:t>’s</a:t>
            </a:r>
            <a:endParaRPr lang="en-US" sz="2200" dirty="0" smtClean="0">
              <a:latin typeface="Times New Roman" pitchFamily="18" charset="0"/>
              <a:cs typeface="Times New Roman" pitchFamily="18" charset="0"/>
            </a:endParaRPr>
          </a:p>
          <a:p>
            <a:pPr marL="690563" lvl="1" indent="-233363">
              <a:spcBef>
                <a:spcPts val="600"/>
              </a:spcBef>
            </a:pPr>
            <a:r>
              <a:rPr lang="el-GR" sz="2200" dirty="0" smtClean="0">
                <a:latin typeface="Times New Roman" pitchFamily="18" charset="0"/>
                <a:cs typeface="Times New Roman" pitchFamily="18" charset="0"/>
              </a:rPr>
              <a:t>α</a:t>
            </a:r>
            <a:r>
              <a:rPr lang="en-US" sz="2200" dirty="0" smtClean="0">
                <a:latin typeface="Times New Roman" pitchFamily="18" charset="0"/>
                <a:cs typeface="Times New Roman" pitchFamily="18" charset="0"/>
              </a:rPr>
              <a:t> represents the “</a:t>
            </a:r>
            <a:r>
              <a:rPr lang="en-US" sz="2200" dirty="0" smtClean="0">
                <a:solidFill>
                  <a:srgbClr val="0000FF"/>
                </a:solidFill>
                <a:latin typeface="Times New Roman" pitchFamily="18" charset="0"/>
                <a:cs typeface="Times New Roman" pitchFamily="18" charset="0"/>
              </a:rPr>
              <a:t>prior number of flowers visited</a:t>
            </a:r>
            <a:r>
              <a:rPr lang="en-US" sz="2200" dirty="0" smtClean="0">
                <a:latin typeface="Times New Roman" pitchFamily="18" charset="0"/>
                <a:cs typeface="Times New Roman" pitchFamily="18" charset="0"/>
              </a:rPr>
              <a:t>”</a:t>
            </a:r>
          </a:p>
          <a:p>
            <a:pPr marL="690563" lvl="1" indent="-233363">
              <a:spcBef>
                <a:spcPts val="600"/>
              </a:spcBef>
            </a:pPr>
            <a:r>
              <a:rPr lang="en-US" sz="2200" dirty="0" smtClean="0">
                <a:latin typeface="Times New Roman" pitchFamily="18" charset="0"/>
                <a:cs typeface="Times New Roman" pitchFamily="18" charset="0"/>
              </a:rPr>
              <a:t>For a relatively non-informative prior, pick </a:t>
            </a:r>
            <a:r>
              <a:rPr lang="el-GR" sz="2200" dirty="0" smtClean="0">
                <a:latin typeface="Times New Roman" pitchFamily="18" charset="0"/>
                <a:cs typeface="Times New Roman" pitchFamily="18" charset="0"/>
              </a:rPr>
              <a:t>α</a:t>
            </a:r>
            <a:r>
              <a:rPr lang="en-US" sz="2200" dirty="0" smtClean="0">
                <a:latin typeface="Times New Roman" pitchFamily="18" charset="0"/>
                <a:cs typeface="Times New Roman" pitchFamily="18" charset="0"/>
              </a:rPr>
              <a:t> “small” (</a:t>
            </a:r>
            <a:r>
              <a:rPr lang="en-US" sz="2200" i="1" dirty="0" smtClean="0">
                <a:latin typeface="Times New Roman" pitchFamily="18" charset="0"/>
                <a:cs typeface="Times New Roman" pitchFamily="18" charset="0"/>
              </a:rPr>
              <a:t>small</a:t>
            </a:r>
            <a:r>
              <a:rPr lang="en-US" sz="2200" dirty="0" smtClean="0">
                <a:latin typeface="Times New Roman" pitchFamily="18" charset="0"/>
                <a:cs typeface="Times New Roman" pitchFamily="18" charset="0"/>
              </a:rPr>
              <a:t> is relative to </a:t>
            </a:r>
            <a:r>
              <a:rPr lang="el-GR" sz="2200" dirty="0" smtClean="0">
                <a:latin typeface="Times New Roman" pitchFamily="18" charset="0"/>
                <a:cs typeface="Times New Roman" pitchFamily="18" charset="0"/>
              </a:rPr>
              <a:t>Σ</a:t>
            </a:r>
            <a:r>
              <a:rPr lang="en-US" sz="2200" i="1" dirty="0" err="1" smtClean="0">
                <a:latin typeface="Times New Roman" pitchFamily="18" charset="0"/>
                <a:cs typeface="Times New Roman" pitchFamily="18" charset="0"/>
              </a:rPr>
              <a:t>y</a:t>
            </a:r>
            <a:r>
              <a:rPr lang="en-US" sz="2200" i="1" baseline="-25000" dirty="0" err="1" smtClean="0">
                <a:latin typeface="Times New Roman" pitchFamily="18" charset="0"/>
                <a:cs typeface="Times New Roman" pitchFamily="18" charset="0"/>
              </a:rPr>
              <a:t>i</a:t>
            </a:r>
            <a:r>
              <a:rPr lang="en-US" sz="2200" dirty="0" smtClean="0">
                <a:latin typeface="Times New Roman" pitchFamily="18" charset="0"/>
                <a:cs typeface="Times New Roman" pitchFamily="18" charset="0"/>
              </a:rPr>
              <a:t>)</a:t>
            </a:r>
          </a:p>
          <a:p>
            <a:pPr marL="233363" indent="-233363">
              <a:spcBef>
                <a:spcPts val="1200"/>
              </a:spcBef>
            </a:pPr>
            <a:r>
              <a:rPr lang="en-US" sz="2200" dirty="0" smtClean="0">
                <a:latin typeface="Times New Roman" pitchFamily="18" charset="0"/>
                <a:cs typeface="Times New Roman" pitchFamily="18" charset="0"/>
              </a:rPr>
              <a:t>The hyper-parameter </a:t>
            </a:r>
            <a:r>
              <a:rPr lang="el-GR" sz="2200" dirty="0" smtClean="0">
                <a:latin typeface="Times New Roman" pitchFamily="18" charset="0"/>
                <a:cs typeface="Times New Roman" pitchFamily="18" charset="0"/>
              </a:rPr>
              <a:t>β</a:t>
            </a:r>
            <a:r>
              <a:rPr lang="en-US" sz="2200" dirty="0" smtClean="0">
                <a:latin typeface="Times New Roman" pitchFamily="18" charset="0"/>
                <a:cs typeface="Times New Roman" pitchFamily="18" charset="0"/>
              </a:rPr>
              <a:t> is added to the sum of the observed </a:t>
            </a:r>
            <a:r>
              <a:rPr lang="en-US" sz="2200" i="1" dirty="0" err="1" smtClean="0">
                <a:latin typeface="Times New Roman" pitchFamily="18" charset="0"/>
                <a:cs typeface="Times New Roman" pitchFamily="18" charset="0"/>
              </a:rPr>
              <a:t>x</a:t>
            </a:r>
            <a:r>
              <a:rPr lang="en-US" sz="2200" dirty="0" err="1" smtClean="0">
                <a:latin typeface="Times New Roman" pitchFamily="18" charset="0"/>
                <a:cs typeface="Times New Roman" pitchFamily="18" charset="0"/>
              </a:rPr>
              <a:t>’s</a:t>
            </a:r>
            <a:endParaRPr lang="en-US" sz="2200" dirty="0" smtClean="0">
              <a:latin typeface="Times New Roman" pitchFamily="18" charset="0"/>
              <a:cs typeface="Times New Roman" pitchFamily="18" charset="0"/>
            </a:endParaRPr>
          </a:p>
          <a:p>
            <a:pPr marL="690563" lvl="1" indent="-233363">
              <a:spcBef>
                <a:spcPts val="600"/>
              </a:spcBef>
            </a:pPr>
            <a:r>
              <a:rPr lang="el-GR" sz="2200" dirty="0" smtClean="0">
                <a:latin typeface="Times New Roman" pitchFamily="18" charset="0"/>
                <a:cs typeface="Times New Roman" pitchFamily="18" charset="0"/>
              </a:rPr>
              <a:t>β</a:t>
            </a:r>
            <a:r>
              <a:rPr lang="en-US" sz="2200" dirty="0" smtClean="0">
                <a:latin typeface="Times New Roman" pitchFamily="18" charset="0"/>
                <a:cs typeface="Times New Roman" pitchFamily="18" charset="0"/>
              </a:rPr>
              <a:t> represents the “</a:t>
            </a:r>
            <a:r>
              <a:rPr lang="en-US" sz="2200" dirty="0" smtClean="0">
                <a:solidFill>
                  <a:srgbClr val="0000FF"/>
                </a:solidFill>
                <a:latin typeface="Times New Roman" pitchFamily="18" charset="0"/>
                <a:cs typeface="Times New Roman" pitchFamily="18" charset="0"/>
              </a:rPr>
              <a:t>prior total time (minutes) spent visiting flowers</a:t>
            </a:r>
            <a:r>
              <a:rPr lang="en-US" sz="2200" dirty="0" smtClean="0">
                <a:latin typeface="Times New Roman" pitchFamily="18" charset="0"/>
                <a:cs typeface="Times New Roman" pitchFamily="18" charset="0"/>
              </a:rPr>
              <a:t>”</a:t>
            </a:r>
          </a:p>
          <a:p>
            <a:pPr marL="690563" lvl="1" indent="-233363">
              <a:spcBef>
                <a:spcPts val="600"/>
              </a:spcBef>
            </a:pPr>
            <a:r>
              <a:rPr lang="en-US" sz="2200" dirty="0" smtClean="0">
                <a:latin typeface="Times New Roman" pitchFamily="18" charset="0"/>
                <a:cs typeface="Times New Roman" pitchFamily="18" charset="0"/>
              </a:rPr>
              <a:t>For a relatively non-informative prior, pick </a:t>
            </a:r>
            <a:r>
              <a:rPr lang="el-GR" sz="2200" dirty="0" smtClean="0">
                <a:latin typeface="Times New Roman" pitchFamily="18" charset="0"/>
                <a:cs typeface="Times New Roman" pitchFamily="18" charset="0"/>
              </a:rPr>
              <a:t>β</a:t>
            </a:r>
            <a:r>
              <a:rPr lang="en-US" sz="2200" dirty="0" smtClean="0">
                <a:latin typeface="Times New Roman" pitchFamily="18" charset="0"/>
                <a:cs typeface="Times New Roman" pitchFamily="18" charset="0"/>
              </a:rPr>
              <a:t> “small” (</a:t>
            </a:r>
            <a:r>
              <a:rPr lang="en-US" sz="2200" i="1" dirty="0" smtClean="0">
                <a:latin typeface="Times New Roman" pitchFamily="18" charset="0"/>
                <a:cs typeface="Times New Roman" pitchFamily="18" charset="0"/>
              </a:rPr>
              <a:t>small</a:t>
            </a:r>
            <a:r>
              <a:rPr lang="en-US" sz="2200" dirty="0" smtClean="0">
                <a:latin typeface="Times New Roman" pitchFamily="18" charset="0"/>
                <a:cs typeface="Times New Roman" pitchFamily="18" charset="0"/>
              </a:rPr>
              <a:t> is relative to </a:t>
            </a:r>
            <a:r>
              <a:rPr lang="el-GR" sz="2200" dirty="0" smtClean="0">
                <a:latin typeface="Times New Roman" pitchFamily="18" charset="0"/>
                <a:cs typeface="Times New Roman" pitchFamily="18" charset="0"/>
              </a:rPr>
              <a:t>Σ</a:t>
            </a:r>
            <a:r>
              <a:rPr lang="en-US" sz="2200" i="1" dirty="0" smtClean="0">
                <a:latin typeface="Times New Roman" pitchFamily="18" charset="0"/>
                <a:cs typeface="Times New Roman" pitchFamily="18" charset="0"/>
              </a:rPr>
              <a:t>x</a:t>
            </a:r>
            <a:r>
              <a:rPr lang="en-US" sz="2200" i="1" baseline="-25000" dirty="0" smtClean="0">
                <a:latin typeface="Times New Roman" pitchFamily="18" charset="0"/>
                <a:cs typeface="Times New Roman" pitchFamily="18" charset="0"/>
              </a:rPr>
              <a:t>i</a:t>
            </a:r>
            <a:r>
              <a:rPr lang="en-US" sz="2200" dirty="0" smtClean="0">
                <a:latin typeface="Times New Roman" pitchFamily="18" charset="0"/>
                <a:cs typeface="Times New Roman" pitchFamily="18" charset="0"/>
              </a:rPr>
              <a:t>)</a:t>
            </a:r>
          </a:p>
          <a:p>
            <a:pPr marL="233363" indent="-233363">
              <a:spcBef>
                <a:spcPts val="1200"/>
              </a:spcBef>
            </a:pPr>
            <a:r>
              <a:rPr lang="en-US" sz="2200" dirty="0" smtClean="0">
                <a:latin typeface="Times New Roman" pitchFamily="18" charset="0"/>
                <a:cs typeface="Times New Roman" pitchFamily="18" charset="0"/>
              </a:rPr>
              <a:t>That is, think of the prior as contributing “prior data” or “information” equivalent to </a:t>
            </a:r>
            <a:r>
              <a:rPr lang="el-GR" sz="2200" dirty="0" smtClean="0">
                <a:latin typeface="Times New Roman" pitchFamily="18" charset="0"/>
                <a:cs typeface="Times New Roman" pitchFamily="18" charset="0"/>
              </a:rPr>
              <a:t>α</a:t>
            </a:r>
            <a:r>
              <a:rPr lang="en-US" sz="2200" dirty="0" smtClean="0">
                <a:latin typeface="Times New Roman" pitchFamily="18" charset="0"/>
                <a:cs typeface="Times New Roman" pitchFamily="18" charset="0"/>
              </a:rPr>
              <a:t> total flowers visited in </a:t>
            </a:r>
            <a:r>
              <a:rPr lang="el-GR" sz="2200" dirty="0" smtClean="0">
                <a:latin typeface="Times New Roman" pitchFamily="18" charset="0"/>
                <a:cs typeface="Times New Roman" pitchFamily="18" charset="0"/>
              </a:rPr>
              <a:t>β</a:t>
            </a:r>
            <a:r>
              <a:rPr lang="en-US" sz="2200" dirty="0" smtClean="0">
                <a:latin typeface="Times New Roman" pitchFamily="18" charset="0"/>
                <a:cs typeface="Times New Roman" pitchFamily="18" charset="0"/>
              </a:rPr>
              <a:t> minutes</a:t>
            </a:r>
          </a:p>
          <a:p>
            <a:pPr marL="227013" indent="-169863">
              <a:spcBef>
                <a:spcPts val="600"/>
              </a:spcBef>
            </a:pPr>
            <a:endParaRPr lang="en-US" sz="2200" dirty="0" smtClean="0">
              <a:latin typeface="Times New Roman" pitchFamily="18" charset="0"/>
              <a:cs typeface="Times New Roman" pitchFamily="18" charset="0"/>
            </a:endParaRPr>
          </a:p>
          <a:p>
            <a:pPr lvl="1">
              <a:spcBef>
                <a:spcPts val="600"/>
              </a:spcBef>
            </a:pPr>
            <a:endParaRPr lang="en-US" sz="2200" dirty="0" smtClean="0">
              <a:latin typeface="Times New Roman" pitchFamily="18" charset="0"/>
              <a:cs typeface="Times New Roman" pitchFamily="18" charset="0"/>
            </a:endParaRPr>
          </a:p>
          <a:p>
            <a:pPr>
              <a:spcBef>
                <a:spcPts val="600"/>
              </a:spcBef>
            </a:pPr>
            <a:endParaRPr lang="en-US" sz="2200" dirty="0" smtClean="0">
              <a:latin typeface="Times New Roman" pitchFamily="18" charset="0"/>
              <a:cs typeface="Times New Roman" pitchFamily="18" charset="0"/>
            </a:endParaRPr>
          </a:p>
          <a:p>
            <a:pPr>
              <a:spcBef>
                <a:spcPts val="600"/>
              </a:spcBef>
            </a:pPr>
            <a:endParaRPr lang="en-US" sz="2200" dirty="0" smtClean="0">
              <a:latin typeface="Times New Roman" pitchFamily="18" charset="0"/>
              <a:cs typeface="Times New Roman" pitchFamily="18" charset="0"/>
            </a:endParaRPr>
          </a:p>
        </p:txBody>
      </p:sp>
      <p:graphicFrame>
        <p:nvGraphicFramePr>
          <p:cNvPr id="5126" name="Object 6"/>
          <p:cNvGraphicFramePr>
            <a:graphicFrameLocks noChangeAspect="1"/>
          </p:cNvGraphicFramePr>
          <p:nvPr>
            <p:extLst>
              <p:ext uri="{D42A27DB-BD31-4B8C-83A1-F6EECF244321}">
                <p14:modId xmlns:p14="http://schemas.microsoft.com/office/powerpoint/2010/main" val="2793990455"/>
              </p:ext>
            </p:extLst>
          </p:nvPr>
        </p:nvGraphicFramePr>
        <p:xfrm>
          <a:off x="2213769" y="1600200"/>
          <a:ext cx="4487863" cy="965200"/>
        </p:xfrm>
        <a:graphic>
          <a:graphicData uri="http://schemas.openxmlformats.org/presentationml/2006/ole">
            <mc:AlternateContent xmlns:mc="http://schemas.openxmlformats.org/markup-compatibility/2006">
              <mc:Choice xmlns:v="urn:schemas-microsoft-com:vml" Requires="v">
                <p:oleObj spid="_x0000_s53266" name="Equation" r:id="rId4" imgW="2235200" imgH="482600" progId="">
                  <p:embed/>
                </p:oleObj>
              </mc:Choice>
              <mc:Fallback>
                <p:oleObj name="Equation" r:id="rId4" imgW="2235200" imgH="48260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13769" y="1600200"/>
                        <a:ext cx="4487863" cy="965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039350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839200" cy="4876800"/>
          </a:xfrm>
        </p:spPr>
        <p:txBody>
          <a:bodyPr>
            <a:noAutofit/>
          </a:bodyPr>
          <a:lstStyle/>
          <a:p>
            <a:r>
              <a:rPr lang="en-US" sz="2500" dirty="0" smtClean="0">
                <a:latin typeface="Times New Roman" pitchFamily="18" charset="0"/>
                <a:cs typeface="Times New Roman" pitchFamily="18" charset="0"/>
              </a:rPr>
              <a:t>Necessary component of a Bayesian model</a:t>
            </a:r>
          </a:p>
          <a:p>
            <a:r>
              <a:rPr lang="en-US" sz="2500" dirty="0" smtClean="0">
                <a:latin typeface="Times New Roman" pitchFamily="18" charset="0"/>
                <a:cs typeface="Times New Roman" pitchFamily="18" charset="0"/>
              </a:rPr>
              <a:t>Quantify our uncertainty about parameters (or unknowns) prior to having seen the data (</a:t>
            </a:r>
            <a:r>
              <a:rPr lang="en-US" sz="2500" dirty="0" err="1" smtClean="0">
                <a:latin typeface="Times New Roman" pitchFamily="18" charset="0"/>
                <a:cs typeface="Times New Roman" pitchFamily="18" charset="0"/>
              </a:rPr>
              <a:t>knowns</a:t>
            </a:r>
            <a:r>
              <a:rPr lang="en-US" sz="2500" dirty="0" smtClean="0">
                <a:latin typeface="Times New Roman" pitchFamily="18" charset="0"/>
                <a:cs typeface="Times New Roman" pitchFamily="18" charset="0"/>
              </a:rPr>
              <a:t>)</a:t>
            </a:r>
          </a:p>
          <a:p>
            <a:r>
              <a:rPr lang="en-US" sz="2500" dirty="0" smtClean="0">
                <a:latin typeface="Times New Roman" pitchFamily="18" charset="0"/>
                <a:cs typeface="Times New Roman" pitchFamily="18" charset="0"/>
              </a:rPr>
              <a:t>Can construct priors to reflect known “constraints” on parameters (e.g., physiological constraints)</a:t>
            </a:r>
          </a:p>
          <a:p>
            <a:r>
              <a:rPr lang="en-US" sz="2500" dirty="0" smtClean="0">
                <a:latin typeface="Times New Roman" pitchFamily="18" charset="0"/>
                <a:cs typeface="Times New Roman" pitchFamily="18" charset="0"/>
              </a:rPr>
              <a:t>Can be used to “solve” </a:t>
            </a:r>
            <a:r>
              <a:rPr lang="en-US" sz="2500" dirty="0" err="1" smtClean="0">
                <a:latin typeface="Times New Roman" pitchFamily="18" charset="0"/>
                <a:cs typeface="Times New Roman" pitchFamily="18" charset="0"/>
              </a:rPr>
              <a:t>identifiability</a:t>
            </a:r>
            <a:r>
              <a:rPr lang="en-US" sz="2500" dirty="0" smtClean="0">
                <a:latin typeface="Times New Roman" pitchFamily="18" charset="0"/>
                <a:cs typeface="Times New Roman" pitchFamily="18" charset="0"/>
              </a:rPr>
              <a:t> issues</a:t>
            </a:r>
          </a:p>
          <a:p>
            <a:pPr lvl="1"/>
            <a:r>
              <a:rPr lang="en-US" sz="2500" dirty="0">
                <a:latin typeface="Times New Roman" pitchFamily="18" charset="0"/>
                <a:cs typeface="Times New Roman" pitchFamily="18" charset="0"/>
              </a:rPr>
              <a:t>e</a:t>
            </a:r>
            <a:r>
              <a:rPr lang="en-US" sz="2500" dirty="0" smtClean="0">
                <a:latin typeface="Times New Roman" pitchFamily="18" charset="0"/>
                <a:cs typeface="Times New Roman" pitchFamily="18" charset="0"/>
              </a:rPr>
              <a:t>.g., large ecosystem models with lots of parameters, but informed by relatively few types of data (e.g., literature)</a:t>
            </a:r>
          </a:p>
          <a:p>
            <a:r>
              <a:rPr lang="en-US" sz="2500" dirty="0" smtClean="0">
                <a:latin typeface="Times New Roman" pitchFamily="18" charset="0"/>
                <a:cs typeface="Times New Roman" pitchFamily="18" charset="0"/>
              </a:rPr>
              <a:t>Should be able to justify choice of priors, especially if “informative”.</a:t>
            </a:r>
          </a:p>
          <a:p>
            <a:r>
              <a:rPr lang="en-US" sz="2500" dirty="0" smtClean="0">
                <a:latin typeface="Times New Roman" pitchFamily="18" charset="0"/>
                <a:cs typeface="Times New Roman" pitchFamily="18" charset="0"/>
              </a:rPr>
              <a:t>Facilitate learning about the “information content” of our data </a:t>
            </a:r>
          </a:p>
          <a:p>
            <a:pPr lvl="1"/>
            <a:r>
              <a:rPr lang="en-US" sz="2500" dirty="0">
                <a:latin typeface="Times New Roman" pitchFamily="18" charset="0"/>
                <a:cs typeface="Times New Roman" pitchFamily="18" charset="0"/>
              </a:rPr>
              <a:t>e</a:t>
            </a:r>
            <a:r>
              <a:rPr lang="en-US" sz="2500" dirty="0" smtClean="0">
                <a:latin typeface="Times New Roman" pitchFamily="18" charset="0"/>
                <a:cs typeface="Times New Roman" pitchFamily="18" charset="0"/>
              </a:rPr>
              <a:t>.g., which parameters are informed by or updated by the data?</a:t>
            </a:r>
          </a:p>
        </p:txBody>
      </p:sp>
      <p:sp>
        <p:nvSpPr>
          <p:cNvPr id="7" name="Title 1"/>
          <p:cNvSpPr>
            <a:spLocks noGrp="1"/>
          </p:cNvSpPr>
          <p:nvPr>
            <p:ph type="title"/>
          </p:nvPr>
        </p:nvSpPr>
        <p:spPr>
          <a:xfrm>
            <a:off x="457200" y="274638"/>
            <a:ext cx="8229600" cy="792162"/>
          </a:xfrm>
        </p:spPr>
        <p:txBody>
          <a:bodyPr>
            <a:normAutofit/>
          </a:bodyPr>
          <a:lstStyle/>
          <a:p>
            <a:r>
              <a:rPr lang="en-US" sz="3600" dirty="0" smtClean="0">
                <a:solidFill>
                  <a:srgbClr val="0000FF"/>
                </a:solidFill>
                <a:latin typeface="Comic Sans MS" pitchFamily="66" charset="0"/>
                <a:cs typeface="Times New Roman" pitchFamily="18" charset="0"/>
              </a:rPr>
              <a:t>Why priors?</a:t>
            </a:r>
            <a:endParaRPr lang="en-US" sz="3600" dirty="0">
              <a:solidFill>
                <a:srgbClr val="0000FF"/>
              </a:solidFill>
              <a:latin typeface="Comic Sans MS" pitchFamily="66" charset="0"/>
              <a:cs typeface="Times New Roman" pitchFamily="18" charset="0"/>
            </a:endParaRPr>
          </a:p>
        </p:txBody>
      </p:sp>
    </p:spTree>
    <p:extLst>
      <p:ext uri="{BB962C8B-B14F-4D97-AF65-F5344CB8AC3E}">
        <p14:creationId xmlns:p14="http://schemas.microsoft.com/office/powerpoint/2010/main" val="30629807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525" y="76200"/>
            <a:ext cx="8229600" cy="1143000"/>
          </a:xfrm>
        </p:spPr>
        <p:txBody>
          <a:bodyPr>
            <a:normAutofit/>
          </a:bodyPr>
          <a:lstStyle/>
          <a:p>
            <a:r>
              <a:rPr lang="en-US" sz="3600" dirty="0" smtClean="0">
                <a:solidFill>
                  <a:srgbClr val="0000FF"/>
                </a:solidFill>
                <a:latin typeface="Comic Sans MS" pitchFamily="66" charset="0"/>
                <a:cs typeface="Times New Roman" pitchFamily="18" charset="0"/>
              </a:rPr>
              <a:t>Information content of prior</a:t>
            </a:r>
            <a:endParaRPr lang="en-US" sz="3600" dirty="0">
              <a:solidFill>
                <a:srgbClr val="0000FF"/>
              </a:solidFill>
              <a:latin typeface="Comic Sans MS" pitchFamily="66" charset="0"/>
              <a:cs typeface="Times New Roman"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38150" y="1371600"/>
                <a:ext cx="8134350" cy="3687763"/>
              </a:xfrm>
            </p:spPr>
            <p:txBody>
              <a:bodyPr>
                <a:noAutofit/>
              </a:bodyPr>
              <a:lstStyle/>
              <a:p>
                <a:pPr>
                  <a:spcBef>
                    <a:spcPts val="600"/>
                  </a:spcBef>
                </a:pPr>
                <a:r>
                  <a:rPr lang="en-US" sz="2400" dirty="0" smtClean="0">
                    <a:latin typeface="Times New Roman" pitchFamily="18" charset="0"/>
                    <a:cs typeface="Times New Roman" pitchFamily="18" charset="0"/>
                  </a:rPr>
                  <a:t>Note, if the likelihood was based on the lambda parameterization:</a:t>
                </a:r>
              </a:p>
              <a:p>
                <a:pPr marL="0" indent="0">
                  <a:spcBef>
                    <a:spcPts val="600"/>
                  </a:spcBef>
                  <a:buNone/>
                </a:pPr>
                <a:r>
                  <a:rPr lang="en-US" sz="2400" b="0" dirty="0" smtClean="0">
                    <a:cs typeface="Times New Roman" pitchFamily="18" charset="0"/>
                  </a:rPr>
                  <a:t>			</a:t>
                </a:r>
                <a14:m>
                  <m:oMath xmlns:m="http://schemas.openxmlformats.org/officeDocument/2006/math">
                    <m:sSub>
                      <m:sSubPr>
                        <m:ctrlPr>
                          <a:rPr lang="en-US" sz="2400" b="0" i="1" smtClean="0">
                            <a:latin typeface="Cambria Math"/>
                            <a:cs typeface="Times New Roman" pitchFamily="18" charset="0"/>
                          </a:rPr>
                        </m:ctrlPr>
                      </m:sSubPr>
                      <m:e>
                        <m:r>
                          <m:rPr>
                            <m:sty m:val="p"/>
                          </m:rPr>
                          <a:rPr lang="en-US" sz="2400" b="0" i="0" smtClean="0">
                            <a:latin typeface="Cambria Math"/>
                            <a:cs typeface="Times New Roman" pitchFamily="18" charset="0"/>
                          </a:rPr>
                          <m:t>y</m:t>
                        </m:r>
                      </m:e>
                      <m:sub>
                        <m:r>
                          <m:rPr>
                            <m:sty m:val="p"/>
                          </m:rPr>
                          <a:rPr lang="en-US" sz="2400" b="0" i="0" smtClean="0">
                            <a:latin typeface="Cambria Math"/>
                            <a:cs typeface="Times New Roman" pitchFamily="18" charset="0"/>
                          </a:rPr>
                          <m:t>i</m:t>
                        </m:r>
                      </m:sub>
                    </m:sSub>
                  </m:oMath>
                </a14:m>
                <a:r>
                  <a:rPr lang="en-US" sz="2400" dirty="0" smtClean="0">
                    <a:latin typeface="Times New Roman" pitchFamily="18" charset="0"/>
                    <a:cs typeface="Times New Roman" pitchFamily="18" charset="0"/>
                  </a:rPr>
                  <a:t>~Poisson(</a:t>
                </a:r>
                <a:r>
                  <a:rPr lang="en-US" sz="2400" dirty="0" smtClean="0">
                    <a:latin typeface="Times New Roman" pitchFamily="18" charset="0"/>
                    <a:cs typeface="Times New Roman" pitchFamily="18" charset="0"/>
                    <a:sym typeface="Symbol"/>
                  </a:rPr>
                  <a:t>)</a:t>
                </a:r>
                <a:endParaRPr lang="en-US" sz="2400" dirty="0">
                  <a:latin typeface="Times New Roman" pitchFamily="18" charset="0"/>
                  <a:cs typeface="Times New Roman" pitchFamily="18" charset="0"/>
                </a:endParaRPr>
              </a:p>
              <a:p>
                <a:pPr>
                  <a:spcBef>
                    <a:spcPts val="600"/>
                  </a:spcBef>
                </a:pPr>
                <a:endParaRPr lang="en-US" sz="2400" dirty="0" smtClean="0">
                  <a:latin typeface="Times New Roman" pitchFamily="18" charset="0"/>
                  <a:cs typeface="Times New Roman" pitchFamily="18" charset="0"/>
                </a:endParaRPr>
              </a:p>
              <a:p>
                <a:pPr>
                  <a:spcBef>
                    <a:spcPts val="600"/>
                  </a:spcBef>
                </a:pPr>
                <a:r>
                  <a:rPr lang="en-US" sz="2400" dirty="0" smtClean="0">
                    <a:latin typeface="Times New Roman" pitchFamily="18" charset="0"/>
                    <a:cs typeface="Times New Roman" pitchFamily="18" charset="0"/>
                  </a:rPr>
                  <a:t>Then the posterior is:</a:t>
                </a:r>
              </a:p>
              <a:p>
                <a:pPr>
                  <a:spcBef>
                    <a:spcPts val="600"/>
                  </a:spcBef>
                </a:pPr>
                <a:endParaRPr lang="en-US" sz="2400" dirty="0">
                  <a:latin typeface="Times New Roman" pitchFamily="18" charset="0"/>
                  <a:cs typeface="Times New Roman" pitchFamily="18" charset="0"/>
                </a:endParaRPr>
              </a:p>
              <a:p>
                <a:pPr>
                  <a:spcBef>
                    <a:spcPts val="600"/>
                  </a:spcBef>
                </a:pPr>
                <a:endParaRPr lang="en-US" sz="2400" dirty="0" smtClean="0">
                  <a:latin typeface="Times New Roman" pitchFamily="18" charset="0"/>
                  <a:cs typeface="Times New Roman" pitchFamily="18" charset="0"/>
                </a:endParaRPr>
              </a:p>
              <a:p>
                <a:pPr>
                  <a:spcBef>
                    <a:spcPts val="600"/>
                  </a:spcBef>
                </a:pPr>
                <a:endParaRPr lang="en-US" sz="2400" dirty="0" smtClean="0">
                  <a:latin typeface="Times New Roman" pitchFamily="18" charset="0"/>
                  <a:cs typeface="Times New Roman" pitchFamily="18" charset="0"/>
                </a:endParaRPr>
              </a:p>
              <a:p>
                <a:pPr>
                  <a:spcBef>
                    <a:spcPts val="600"/>
                  </a:spcBef>
                </a:pPr>
                <a:r>
                  <a:rPr lang="en-US" sz="2400" dirty="0" smtClean="0">
                    <a:latin typeface="Times New Roman" pitchFamily="18" charset="0"/>
                    <a:cs typeface="Times New Roman" pitchFamily="18" charset="0"/>
                  </a:rPr>
                  <a:t>Then </a:t>
                </a:r>
                <a:r>
                  <a:rPr lang="el-GR" sz="2400" dirty="0" smtClean="0">
                    <a:latin typeface="Times New Roman" pitchFamily="18" charset="0"/>
                    <a:cs typeface="Times New Roman" pitchFamily="18" charset="0"/>
                  </a:rPr>
                  <a:t>β </a:t>
                </a:r>
                <a:r>
                  <a:rPr lang="en-US" sz="2400" dirty="0" smtClean="0">
                    <a:latin typeface="Times New Roman" pitchFamily="18" charset="0"/>
                    <a:cs typeface="Times New Roman" pitchFamily="18" charset="0"/>
                  </a:rPr>
                  <a:t>is equivalent to a “</a:t>
                </a:r>
                <a:r>
                  <a:rPr lang="en-US" sz="2400" b="1" dirty="0" smtClean="0">
                    <a:latin typeface="Times New Roman" pitchFamily="18" charset="0"/>
                    <a:cs typeface="Times New Roman" pitchFamily="18" charset="0"/>
                  </a:rPr>
                  <a:t>prior sample size</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38150" y="1371600"/>
                <a:ext cx="8134350" cy="3687763"/>
              </a:xfrm>
              <a:blipFill rotWithShape="1">
                <a:blip r:embed="rId4"/>
                <a:stretch>
                  <a:fillRect l="-1049" t="-1322" b="-10083"/>
                </a:stretch>
              </a:blipFill>
            </p:spPr>
            <p:txBody>
              <a:bodyPr/>
              <a:lstStyle/>
              <a:p>
                <a:r>
                  <a:rPr lang="es-CL">
                    <a:noFill/>
                  </a:rPr>
                  <a:t> </a:t>
                </a:r>
              </a:p>
            </p:txBody>
          </p:sp>
        </mc:Fallback>
      </mc:AlternateContent>
      <p:graphicFrame>
        <p:nvGraphicFramePr>
          <p:cNvPr id="5126" name="Object 6"/>
          <p:cNvGraphicFramePr>
            <a:graphicFrameLocks noChangeAspect="1"/>
          </p:cNvGraphicFramePr>
          <p:nvPr/>
        </p:nvGraphicFramePr>
        <p:xfrm>
          <a:off x="2427288" y="3352800"/>
          <a:ext cx="4156075" cy="965200"/>
        </p:xfrm>
        <a:graphic>
          <a:graphicData uri="http://schemas.openxmlformats.org/presentationml/2006/ole">
            <mc:AlternateContent xmlns:mc="http://schemas.openxmlformats.org/markup-compatibility/2006">
              <mc:Choice xmlns:v="urn:schemas-microsoft-com:vml" Requires="v">
                <p:oleObj spid="_x0000_s54296" name="Equation" r:id="rId5" imgW="2070100" imgH="482600" progId="">
                  <p:embed/>
                </p:oleObj>
              </mc:Choice>
              <mc:Fallback>
                <p:oleObj name="Equation" r:id="rId5" imgW="2070100" imgH="4826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27288" y="3352800"/>
                        <a:ext cx="4156075" cy="965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1159689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237" y="76200"/>
            <a:ext cx="8229600" cy="1143000"/>
          </a:xfrm>
        </p:spPr>
        <p:txBody>
          <a:bodyPr>
            <a:normAutofit/>
          </a:bodyPr>
          <a:lstStyle/>
          <a:p>
            <a:r>
              <a:rPr lang="en-US" sz="3600" dirty="0" smtClean="0">
                <a:solidFill>
                  <a:srgbClr val="0000FF"/>
                </a:solidFill>
                <a:latin typeface="Comic Sans MS" pitchFamily="66" charset="0"/>
                <a:cs typeface="Times New Roman" pitchFamily="18" charset="0"/>
              </a:rPr>
              <a:t>Some notes: Posterior solution</a:t>
            </a:r>
            <a:endParaRPr lang="en-US" sz="3600" dirty="0">
              <a:solidFill>
                <a:srgbClr val="0000FF"/>
              </a:solidFill>
              <a:latin typeface="Comic Sans MS" pitchFamily="66" charset="0"/>
              <a:cs typeface="Times New Roman" pitchFamily="18" charset="0"/>
            </a:endParaRPr>
          </a:p>
        </p:txBody>
      </p:sp>
      <p:sp>
        <p:nvSpPr>
          <p:cNvPr id="3" name="Content Placeholder 2"/>
          <p:cNvSpPr>
            <a:spLocks noGrp="1"/>
          </p:cNvSpPr>
          <p:nvPr>
            <p:ph idx="1"/>
          </p:nvPr>
        </p:nvSpPr>
        <p:spPr>
          <a:xfrm>
            <a:off x="504825" y="1341437"/>
            <a:ext cx="8134350" cy="5287963"/>
          </a:xfrm>
        </p:spPr>
        <p:txBody>
          <a:bodyPr>
            <a:noAutofit/>
          </a:bodyPr>
          <a:lstStyle/>
          <a:p>
            <a:pPr>
              <a:spcBef>
                <a:spcPts val="600"/>
              </a:spcBef>
            </a:pPr>
            <a:r>
              <a:rPr lang="en-US" sz="2400" dirty="0" smtClean="0">
                <a:latin typeface="Times New Roman" pitchFamily="18" charset="0"/>
                <a:cs typeface="Times New Roman" pitchFamily="18" charset="0"/>
              </a:rPr>
              <a:t>Posterior is a “compromise” between the data and the prior</a:t>
            </a:r>
          </a:p>
          <a:p>
            <a:pPr lvl="1">
              <a:spcBef>
                <a:spcPts val="600"/>
              </a:spcBef>
            </a:pPr>
            <a:r>
              <a:rPr lang="en-US" sz="2000" dirty="0" smtClean="0">
                <a:latin typeface="Times New Roman" pitchFamily="18" charset="0"/>
                <a:cs typeface="Times New Roman" pitchFamily="18" charset="0"/>
              </a:rPr>
              <a:t>In this Poisson-gamma example, where:</a:t>
            </a:r>
          </a:p>
          <a:p>
            <a:pPr lvl="1">
              <a:spcBef>
                <a:spcPts val="600"/>
              </a:spcBef>
            </a:pPr>
            <a:endParaRPr lang="en-US" sz="2000" dirty="0">
              <a:latin typeface="Times New Roman" pitchFamily="18" charset="0"/>
              <a:cs typeface="Times New Roman" pitchFamily="18" charset="0"/>
            </a:endParaRPr>
          </a:p>
          <a:p>
            <a:pPr lvl="1">
              <a:spcBef>
                <a:spcPts val="600"/>
              </a:spcBef>
            </a:pPr>
            <a:endParaRPr lang="en-US" sz="2000" dirty="0" smtClean="0">
              <a:latin typeface="Times New Roman" pitchFamily="18" charset="0"/>
              <a:cs typeface="Times New Roman" pitchFamily="18" charset="0"/>
            </a:endParaRPr>
          </a:p>
          <a:p>
            <a:pPr lvl="1">
              <a:spcBef>
                <a:spcPts val="600"/>
              </a:spcBef>
            </a:pPr>
            <a:r>
              <a:rPr lang="en-US" sz="2000" dirty="0" smtClean="0">
                <a:latin typeface="Times New Roman" pitchFamily="18" charset="0"/>
                <a:cs typeface="Times New Roman" pitchFamily="18" charset="0"/>
              </a:rPr>
              <a:t>Posterior mean, posterior mode (MAP), MLE:</a:t>
            </a:r>
          </a:p>
          <a:p>
            <a:pPr>
              <a:spcBef>
                <a:spcPts val="600"/>
              </a:spcBef>
            </a:pPr>
            <a:endParaRPr lang="en-US" sz="2400" dirty="0">
              <a:latin typeface="Times New Roman" pitchFamily="18" charset="0"/>
              <a:cs typeface="Times New Roman" pitchFamily="18" charset="0"/>
            </a:endParaRPr>
          </a:p>
          <a:p>
            <a:pPr>
              <a:spcBef>
                <a:spcPts val="600"/>
              </a:spcBef>
              <a:buNone/>
            </a:pPr>
            <a:endParaRPr lang="en-US" sz="2000" dirty="0">
              <a:latin typeface="Times New Roman" pitchFamily="18" charset="0"/>
              <a:cs typeface="Times New Roman" pitchFamily="18" charset="0"/>
            </a:endParaRPr>
          </a:p>
          <a:p>
            <a:pPr>
              <a:spcBef>
                <a:spcPts val="600"/>
              </a:spcBef>
            </a:pPr>
            <a:endParaRPr lang="en-US" sz="2400" dirty="0" smtClean="0">
              <a:latin typeface="Times New Roman" pitchFamily="18" charset="0"/>
              <a:cs typeface="Times New Roman" pitchFamily="18" charset="0"/>
            </a:endParaRPr>
          </a:p>
          <a:p>
            <a:pPr lvl="1">
              <a:spcBef>
                <a:spcPts val="600"/>
              </a:spcBef>
            </a:pPr>
            <a:endParaRPr lang="en-US" sz="2000" dirty="0" smtClean="0">
              <a:latin typeface="Times New Roman" pitchFamily="18" charset="0"/>
              <a:cs typeface="Times New Roman" pitchFamily="18" charset="0"/>
            </a:endParaRPr>
          </a:p>
          <a:p>
            <a:pPr lvl="1">
              <a:spcBef>
                <a:spcPts val="600"/>
              </a:spcBef>
            </a:pPr>
            <a:r>
              <a:rPr lang="en-US" sz="2000" dirty="0" smtClean="0">
                <a:latin typeface="Times New Roman" pitchFamily="18" charset="0"/>
                <a:cs typeface="Times New Roman" pitchFamily="18" charset="0"/>
              </a:rPr>
              <a:t>Posterior mean = MLE if </a:t>
            </a:r>
            <a:r>
              <a:rPr lang="el-GR" sz="2000" dirty="0" smtClean="0">
                <a:latin typeface="Times New Roman" pitchFamily="18" charset="0"/>
                <a:cs typeface="Times New Roman" pitchFamily="18" charset="0"/>
              </a:rPr>
              <a:t>α</a:t>
            </a:r>
            <a:r>
              <a:rPr lang="en-US" sz="2000" dirty="0" smtClean="0">
                <a:latin typeface="Times New Roman" pitchFamily="18" charset="0"/>
                <a:cs typeface="Times New Roman" pitchFamily="18" charset="0"/>
              </a:rPr>
              <a:t> = </a:t>
            </a:r>
            <a:r>
              <a:rPr lang="el-GR" sz="2000" dirty="0" smtClean="0">
                <a:latin typeface="Times New Roman" pitchFamily="18" charset="0"/>
                <a:cs typeface="Times New Roman" pitchFamily="18" charset="0"/>
              </a:rPr>
              <a:t>β</a:t>
            </a:r>
            <a:r>
              <a:rPr lang="en-US" sz="2000" dirty="0" smtClean="0">
                <a:latin typeface="Times New Roman" pitchFamily="18" charset="0"/>
                <a:cs typeface="Times New Roman" pitchFamily="18" charset="0"/>
              </a:rPr>
              <a:t> = 0</a:t>
            </a:r>
          </a:p>
          <a:p>
            <a:pPr lvl="1">
              <a:spcBef>
                <a:spcPts val="600"/>
              </a:spcBef>
            </a:pPr>
            <a:r>
              <a:rPr lang="en-US" sz="2000" dirty="0" smtClean="0">
                <a:latin typeface="Times New Roman" pitchFamily="18" charset="0"/>
                <a:cs typeface="Times New Roman" pitchFamily="18" charset="0"/>
              </a:rPr>
              <a:t>MAP = MLE if </a:t>
            </a:r>
            <a:r>
              <a:rPr lang="el-GR" sz="2000" dirty="0" smtClean="0">
                <a:latin typeface="Times New Roman" pitchFamily="18" charset="0"/>
                <a:cs typeface="Times New Roman" pitchFamily="18" charset="0"/>
              </a:rPr>
              <a:t>α</a:t>
            </a:r>
            <a:r>
              <a:rPr lang="en-US" sz="2000" dirty="0" smtClean="0">
                <a:latin typeface="Times New Roman" pitchFamily="18" charset="0"/>
                <a:cs typeface="Times New Roman" pitchFamily="18" charset="0"/>
              </a:rPr>
              <a:t> = 1, </a:t>
            </a:r>
            <a:r>
              <a:rPr lang="el-GR" sz="2000" dirty="0" smtClean="0">
                <a:latin typeface="Times New Roman" pitchFamily="18" charset="0"/>
                <a:cs typeface="Times New Roman" pitchFamily="18" charset="0"/>
              </a:rPr>
              <a:t>β</a:t>
            </a:r>
            <a:r>
              <a:rPr lang="en-US" sz="2000" dirty="0" smtClean="0">
                <a:latin typeface="Times New Roman" pitchFamily="18" charset="0"/>
                <a:cs typeface="Times New Roman" pitchFamily="18" charset="0"/>
              </a:rPr>
              <a:t> =0</a:t>
            </a:r>
          </a:p>
          <a:p>
            <a:pPr lvl="1">
              <a:spcBef>
                <a:spcPts val="600"/>
              </a:spcBef>
            </a:pPr>
            <a:r>
              <a:rPr lang="en-US" sz="2000" dirty="0" smtClean="0">
                <a:latin typeface="Times New Roman" pitchFamily="18" charset="0"/>
                <a:cs typeface="Times New Roman" pitchFamily="18" charset="0"/>
              </a:rPr>
              <a:t>Can we use these values for the hyper-parameters (</a:t>
            </a:r>
            <a:r>
              <a:rPr lang="el-GR" sz="2000" dirty="0" smtClean="0">
                <a:latin typeface="Times New Roman" pitchFamily="18" charset="0"/>
                <a:cs typeface="Times New Roman" pitchFamily="18" charset="0"/>
              </a:rPr>
              <a:t>α</a:t>
            </a:r>
            <a:r>
              <a:rPr lang="en-US" sz="2000" dirty="0" smtClean="0">
                <a:latin typeface="Times New Roman" pitchFamily="18" charset="0"/>
                <a:cs typeface="Times New Roman" pitchFamily="18" charset="0"/>
              </a:rPr>
              <a:t> and </a:t>
            </a:r>
            <a:r>
              <a:rPr lang="el-GR" sz="2000" dirty="0" smtClean="0">
                <a:latin typeface="Times New Roman" pitchFamily="18" charset="0"/>
                <a:cs typeface="Times New Roman" pitchFamily="18" charset="0"/>
              </a:rPr>
              <a:t>β</a:t>
            </a:r>
            <a:r>
              <a:rPr lang="en-US" sz="2000" dirty="0" smtClean="0">
                <a:latin typeface="Times New Roman" pitchFamily="18" charset="0"/>
                <a:cs typeface="Times New Roman" pitchFamily="18" charset="0"/>
              </a:rPr>
              <a:t>)?</a:t>
            </a:r>
          </a:p>
          <a:p>
            <a:pPr>
              <a:spcBef>
                <a:spcPts val="600"/>
              </a:spcBef>
            </a:pPr>
            <a:r>
              <a:rPr lang="en-US" sz="2400" dirty="0" smtClean="0">
                <a:solidFill>
                  <a:srgbClr val="FF0000"/>
                </a:solidFill>
                <a:latin typeface="Times New Roman" pitchFamily="18" charset="0"/>
                <a:cs typeface="Times New Roman" pitchFamily="18" charset="0"/>
              </a:rPr>
              <a:t>How do we pick “appropriate” values for </a:t>
            </a:r>
            <a:r>
              <a:rPr lang="el-GR" sz="2400" dirty="0" smtClean="0">
                <a:solidFill>
                  <a:srgbClr val="FF0000"/>
                </a:solidFill>
                <a:latin typeface="Times New Roman" pitchFamily="18" charset="0"/>
                <a:cs typeface="Times New Roman" pitchFamily="18" charset="0"/>
              </a:rPr>
              <a:t>α</a:t>
            </a:r>
            <a:r>
              <a:rPr lang="en-US" sz="2400" dirty="0" smtClean="0">
                <a:solidFill>
                  <a:srgbClr val="FF0000"/>
                </a:solidFill>
                <a:latin typeface="Times New Roman" pitchFamily="18" charset="0"/>
                <a:cs typeface="Times New Roman" pitchFamily="18" charset="0"/>
              </a:rPr>
              <a:t> and </a:t>
            </a:r>
            <a:r>
              <a:rPr lang="el-GR" sz="2400" dirty="0" smtClean="0">
                <a:solidFill>
                  <a:srgbClr val="FF0000"/>
                </a:solidFill>
                <a:latin typeface="Times New Roman" pitchFamily="18" charset="0"/>
                <a:cs typeface="Times New Roman" pitchFamily="18" charset="0"/>
              </a:rPr>
              <a:t>β</a:t>
            </a:r>
            <a:r>
              <a:rPr lang="en-US" sz="2400" dirty="0">
                <a:solidFill>
                  <a:srgbClr val="FF0000"/>
                </a:solidFill>
                <a:latin typeface="Times New Roman" pitchFamily="18" charset="0"/>
                <a:cs typeface="Times New Roman" pitchFamily="18" charset="0"/>
              </a:rPr>
              <a:t>?</a:t>
            </a:r>
            <a:endParaRPr lang="en-US" sz="2400" dirty="0" smtClean="0">
              <a:solidFill>
                <a:srgbClr val="FF0000"/>
              </a:solidFill>
              <a:latin typeface="Times New Roman" pitchFamily="18" charset="0"/>
              <a:cs typeface="Times New Roman" pitchFamily="18" charset="0"/>
            </a:endParaRPr>
          </a:p>
          <a:p>
            <a:pPr>
              <a:spcBef>
                <a:spcPts val="600"/>
              </a:spcBef>
            </a:pPr>
            <a:endParaRPr lang="en-US" sz="2400" dirty="0" smtClean="0">
              <a:latin typeface="Times New Roman" pitchFamily="18" charset="0"/>
              <a:cs typeface="Times New Roman" pitchFamily="18" charset="0"/>
            </a:endParaRPr>
          </a:p>
        </p:txBody>
      </p:sp>
      <p:graphicFrame>
        <p:nvGraphicFramePr>
          <p:cNvPr id="12292" name="Object 4"/>
          <p:cNvGraphicFramePr>
            <a:graphicFrameLocks noChangeAspect="1"/>
          </p:cNvGraphicFramePr>
          <p:nvPr/>
        </p:nvGraphicFramePr>
        <p:xfrm>
          <a:off x="1523207" y="3398837"/>
          <a:ext cx="6097587" cy="1371600"/>
        </p:xfrm>
        <a:graphic>
          <a:graphicData uri="http://schemas.openxmlformats.org/presentationml/2006/ole">
            <mc:AlternateContent xmlns:mc="http://schemas.openxmlformats.org/markup-compatibility/2006">
              <mc:Choice xmlns:v="urn:schemas-microsoft-com:vml" Requires="v">
                <p:oleObj spid="_x0000_s55328" name="Equation" r:id="rId4" imgW="4051300" imgH="914400" progId="">
                  <p:embed/>
                </p:oleObj>
              </mc:Choice>
              <mc:Fallback>
                <p:oleObj name="Equation" r:id="rId4" imgW="4051300" imgH="91440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3207" y="3398837"/>
                        <a:ext cx="6097587"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294" name="Object 6"/>
          <p:cNvGraphicFramePr>
            <a:graphicFrameLocks noChangeAspect="1"/>
          </p:cNvGraphicFramePr>
          <p:nvPr/>
        </p:nvGraphicFramePr>
        <p:xfrm>
          <a:off x="2894807" y="2174875"/>
          <a:ext cx="3354387" cy="720725"/>
        </p:xfrm>
        <a:graphic>
          <a:graphicData uri="http://schemas.openxmlformats.org/presentationml/2006/ole">
            <mc:AlternateContent xmlns:mc="http://schemas.openxmlformats.org/markup-compatibility/2006">
              <mc:Choice xmlns:v="urn:schemas-microsoft-com:vml" Requires="v">
                <p:oleObj spid="_x0000_s55329" name="Equation" r:id="rId6" imgW="2235200" imgH="482600" progId="">
                  <p:embed/>
                </p:oleObj>
              </mc:Choice>
              <mc:Fallback>
                <p:oleObj name="Equation" r:id="rId6" imgW="2235200" imgH="482600" progId="">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94807" y="2174875"/>
                        <a:ext cx="3354387" cy="720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546319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76200"/>
            <a:ext cx="8229600" cy="1143000"/>
          </a:xfrm>
        </p:spPr>
        <p:txBody>
          <a:bodyPr>
            <a:normAutofit fontScale="90000"/>
          </a:bodyPr>
          <a:lstStyle/>
          <a:p>
            <a:r>
              <a:rPr lang="en-US" sz="3600" dirty="0" smtClean="0">
                <a:solidFill>
                  <a:srgbClr val="0000FF"/>
                </a:solidFill>
                <a:latin typeface="Comic Sans MS" pitchFamily="66" charset="0"/>
                <a:cs typeface="Times New Roman" pitchFamily="18" charset="0"/>
              </a:rPr>
              <a:t>Revisit: Bee-flower visitation example</a:t>
            </a:r>
            <a:endParaRPr lang="en-US" sz="3600" dirty="0">
              <a:solidFill>
                <a:srgbClr val="0000FF"/>
              </a:solidFill>
              <a:latin typeface="Comic Sans MS" pitchFamily="66" charset="0"/>
              <a:cs typeface="Times New Roman" pitchFamily="18" charset="0"/>
            </a:endParaRPr>
          </a:p>
        </p:txBody>
      </p:sp>
      <p:sp>
        <p:nvSpPr>
          <p:cNvPr id="3" name="Content Placeholder 2"/>
          <p:cNvSpPr>
            <a:spLocks noGrp="1"/>
          </p:cNvSpPr>
          <p:nvPr>
            <p:ph idx="1"/>
          </p:nvPr>
        </p:nvSpPr>
        <p:spPr>
          <a:xfrm>
            <a:off x="685800" y="1371600"/>
            <a:ext cx="7658100" cy="1325563"/>
          </a:xfrm>
        </p:spPr>
        <p:txBody>
          <a:bodyPr>
            <a:noAutofit/>
          </a:bodyPr>
          <a:lstStyle/>
          <a:p>
            <a:pPr>
              <a:spcBef>
                <a:spcPts val="600"/>
              </a:spcBef>
            </a:pPr>
            <a:r>
              <a:rPr lang="en-US" sz="2400" dirty="0" smtClean="0">
                <a:latin typeface="Times New Roman" pitchFamily="18" charset="0"/>
                <a:cs typeface="Times New Roman" pitchFamily="18" charset="0"/>
              </a:rPr>
              <a:t>Data:</a:t>
            </a:r>
          </a:p>
          <a:p>
            <a:pPr>
              <a:spcBef>
                <a:spcPts val="600"/>
              </a:spcBef>
            </a:pPr>
            <a:endParaRPr lang="en-US" sz="2400" dirty="0" smtClean="0">
              <a:latin typeface="Times New Roman" pitchFamily="18" charset="0"/>
              <a:cs typeface="Times New Roman" pitchFamily="18" charset="0"/>
            </a:endParaRPr>
          </a:p>
          <a:p>
            <a:pPr>
              <a:spcBef>
                <a:spcPts val="600"/>
              </a:spcBef>
            </a:pPr>
            <a:endParaRPr lang="en-US" sz="2400" dirty="0" smtClean="0">
              <a:latin typeface="Times New Roman" pitchFamily="18" charset="0"/>
              <a:cs typeface="Times New Roman" pitchFamily="18" charset="0"/>
            </a:endParaRPr>
          </a:p>
          <a:p>
            <a:pPr>
              <a:spcBef>
                <a:spcPts val="600"/>
              </a:spcBef>
            </a:pPr>
            <a:endParaRPr lang="en-US" sz="2400" dirty="0" smtClean="0">
              <a:latin typeface="Times New Roman" pitchFamily="18" charset="0"/>
              <a:cs typeface="Times New Roman" pitchFamily="18" charset="0"/>
            </a:endParaRPr>
          </a:p>
          <a:p>
            <a:pPr>
              <a:spcBef>
                <a:spcPts val="600"/>
              </a:spcBef>
            </a:pPr>
            <a:endParaRPr lang="en-US" sz="2400" dirty="0" smtClean="0">
              <a:latin typeface="Times New Roman" pitchFamily="18" charset="0"/>
              <a:cs typeface="Times New Roman" pitchFamily="18" charset="0"/>
            </a:endParaRPr>
          </a:p>
          <a:p>
            <a:pPr>
              <a:spcBef>
                <a:spcPts val="600"/>
              </a:spcBef>
            </a:pPr>
            <a:endParaRPr lang="en-US" sz="2400" dirty="0" smtClean="0">
              <a:latin typeface="Times New Roman" pitchFamily="18" charset="0"/>
              <a:cs typeface="Times New Roman" pitchFamily="18" charset="0"/>
            </a:endParaRPr>
          </a:p>
          <a:p>
            <a:pPr>
              <a:spcBef>
                <a:spcPts val="600"/>
              </a:spcBef>
            </a:pPr>
            <a:endParaRPr lang="en-US" sz="2400" dirty="0" smtClean="0">
              <a:latin typeface="Times New Roman" pitchFamily="18" charset="0"/>
              <a:cs typeface="Times New Roman" pitchFamily="18" charset="0"/>
            </a:endParaRPr>
          </a:p>
          <a:p>
            <a:pPr>
              <a:spcBef>
                <a:spcPts val="600"/>
              </a:spcBef>
            </a:pPr>
            <a:r>
              <a:rPr lang="en-US" sz="2400" dirty="0" smtClean="0">
                <a:latin typeface="Times New Roman" pitchFamily="18" charset="0"/>
                <a:cs typeface="Times New Roman" pitchFamily="18" charset="0"/>
              </a:rPr>
              <a:t>Prior:</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sym typeface="Symbol"/>
              </a:rPr>
              <a:t> = 0.1, </a:t>
            </a:r>
            <a:r>
              <a:rPr lang="el-GR" sz="2400" dirty="0" smtClean="0">
                <a:latin typeface="Times New Roman" pitchFamily="18" charset="0"/>
                <a:cs typeface="Times New Roman" pitchFamily="18" charset="0"/>
                <a:sym typeface="Symbol"/>
              </a:rPr>
              <a:t>β</a:t>
            </a:r>
            <a:r>
              <a:rPr lang="en-US" sz="2400" dirty="0" smtClean="0">
                <a:latin typeface="Times New Roman" pitchFamily="18" charset="0"/>
                <a:cs typeface="Times New Roman" pitchFamily="18" charset="0"/>
                <a:sym typeface="Symbol"/>
              </a:rPr>
              <a:t> = 0.1)</a:t>
            </a:r>
            <a:endParaRPr lang="en-US" sz="2400" dirty="0" smtClean="0">
              <a:latin typeface="Times New Roman" pitchFamily="18" charset="0"/>
              <a:cs typeface="Times New Roman" pitchFamily="18" charset="0"/>
            </a:endParaRPr>
          </a:p>
          <a:p>
            <a:pPr>
              <a:spcBef>
                <a:spcPts val="600"/>
              </a:spcBef>
            </a:pPr>
            <a:endParaRPr lang="en-US" sz="2400" dirty="0" smtClean="0">
              <a:latin typeface="Times New Roman" pitchFamily="18" charset="0"/>
              <a:cs typeface="Times New Roman" pitchFamily="18" charset="0"/>
            </a:endParaRPr>
          </a:p>
          <a:p>
            <a:pPr>
              <a:spcBef>
                <a:spcPts val="600"/>
              </a:spcBef>
            </a:pPr>
            <a:r>
              <a:rPr lang="en-US" sz="2400" dirty="0" smtClean="0">
                <a:latin typeface="Times New Roman" pitchFamily="18" charset="0"/>
                <a:cs typeface="Times New Roman" pitchFamily="18" charset="0"/>
              </a:rPr>
              <a:t>Posterior:</a:t>
            </a:r>
          </a:p>
          <a:p>
            <a:pPr>
              <a:spcBef>
                <a:spcPts val="600"/>
              </a:spcBef>
            </a:pPr>
            <a:endParaRPr lang="en-US" sz="2400" dirty="0" smtClean="0">
              <a:latin typeface="Times New Roman" pitchFamily="18" charset="0"/>
              <a:cs typeface="Times New Roman" pitchFamily="18" charset="0"/>
            </a:endParaRPr>
          </a:p>
        </p:txBody>
      </p:sp>
      <p:graphicFrame>
        <p:nvGraphicFramePr>
          <p:cNvPr id="70663" name="Object 7"/>
          <p:cNvGraphicFramePr>
            <a:graphicFrameLocks noChangeAspect="1"/>
          </p:cNvGraphicFramePr>
          <p:nvPr/>
        </p:nvGraphicFramePr>
        <p:xfrm>
          <a:off x="3593536" y="4546600"/>
          <a:ext cx="2524125" cy="406400"/>
        </p:xfrm>
        <a:graphic>
          <a:graphicData uri="http://schemas.openxmlformats.org/presentationml/2006/ole">
            <mc:AlternateContent xmlns:mc="http://schemas.openxmlformats.org/markup-compatibility/2006">
              <mc:Choice xmlns:v="urn:schemas-microsoft-com:vml" Requires="v">
                <p:oleObj spid="_x0000_s56354" name="Equation" r:id="rId3" imgW="1256755" imgH="203112" progId="">
                  <p:embed/>
                </p:oleObj>
              </mc:Choice>
              <mc:Fallback>
                <p:oleObj name="Equation" r:id="rId3" imgW="1256755" imgH="203112"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93536" y="4546600"/>
                        <a:ext cx="2524125"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0664" name="Object 8"/>
          <p:cNvGraphicFramePr>
            <a:graphicFrameLocks noChangeAspect="1"/>
          </p:cNvGraphicFramePr>
          <p:nvPr>
            <p:extLst>
              <p:ext uri="{D42A27DB-BD31-4B8C-83A1-F6EECF244321}">
                <p14:modId xmlns:p14="http://schemas.microsoft.com/office/powerpoint/2010/main" val="723622467"/>
              </p:ext>
            </p:extLst>
          </p:nvPr>
        </p:nvGraphicFramePr>
        <p:xfrm>
          <a:off x="3186113" y="5740400"/>
          <a:ext cx="3338512" cy="508000"/>
        </p:xfrm>
        <a:graphic>
          <a:graphicData uri="http://schemas.openxmlformats.org/presentationml/2006/ole">
            <mc:AlternateContent xmlns:mc="http://schemas.openxmlformats.org/markup-compatibility/2006">
              <mc:Choice xmlns:v="urn:schemas-microsoft-com:vml" Requires="v">
                <p:oleObj spid="_x0000_s56355" name="Equation" r:id="rId5" imgW="1663560" imgH="253800" progId="">
                  <p:embed/>
                </p:oleObj>
              </mc:Choice>
              <mc:Fallback>
                <p:oleObj name="Equation" r:id="rId5" imgW="1663560" imgH="2538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86113" y="5740400"/>
                        <a:ext cx="3338512"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901103301"/>
              </p:ext>
            </p:extLst>
          </p:nvPr>
        </p:nvGraphicFramePr>
        <p:xfrm>
          <a:off x="3124200" y="1219200"/>
          <a:ext cx="2971800" cy="2545080"/>
        </p:xfrm>
        <a:graphic>
          <a:graphicData uri="http://schemas.openxmlformats.org/drawingml/2006/table">
            <a:tbl>
              <a:tblPr>
                <a:tableStyleId>{5C22544A-7EE6-4342-B048-85BDC9FD1C3A}</a:tableStyleId>
              </a:tblPr>
              <a:tblGrid>
                <a:gridCol w="742950"/>
                <a:gridCol w="742950"/>
                <a:gridCol w="742950"/>
                <a:gridCol w="742950"/>
              </a:tblGrid>
              <a:tr h="266700">
                <a:tc>
                  <a:txBody>
                    <a:bodyPr/>
                    <a:lstStyle/>
                    <a:p>
                      <a:pPr algn="l" fontAlgn="b"/>
                      <a:r>
                        <a:rPr lang="en-US" sz="1800" u="none" strike="noStrike" dirty="0" err="1">
                          <a:effectLst/>
                        </a:rPr>
                        <a:t>BeeID</a:t>
                      </a:r>
                      <a:endParaRPr lang="en-US" sz="1800" b="0" i="0" u="none" strike="noStrike" dirty="0">
                        <a:effectLst/>
                        <a:latin typeface="Arial"/>
                      </a:endParaRPr>
                    </a:p>
                  </a:txBody>
                  <a:tcPr marL="9525" marR="9525" marT="9525" marB="0" anchor="b"/>
                </a:tc>
                <a:tc>
                  <a:txBody>
                    <a:bodyPr/>
                    <a:lstStyle/>
                    <a:p>
                      <a:pPr algn="l" fontAlgn="b"/>
                      <a:r>
                        <a:rPr lang="en-US" sz="1800" u="none" strike="noStrike">
                          <a:effectLst/>
                        </a:rPr>
                        <a:t>Patch</a:t>
                      </a:r>
                      <a:endParaRPr lang="en-US" sz="1800" b="0" i="0" u="none" strike="noStrike">
                        <a:effectLst/>
                        <a:latin typeface="Arial"/>
                      </a:endParaRPr>
                    </a:p>
                  </a:txBody>
                  <a:tcPr marL="9525" marR="9525" marT="9525" marB="0" anchor="b"/>
                </a:tc>
                <a:tc>
                  <a:txBody>
                    <a:bodyPr/>
                    <a:lstStyle/>
                    <a:p>
                      <a:pPr algn="l" fontAlgn="b"/>
                      <a:r>
                        <a:rPr lang="en-US" sz="1800" u="none" strike="noStrike">
                          <a:effectLst/>
                        </a:rPr>
                        <a:t>Time</a:t>
                      </a:r>
                      <a:endParaRPr lang="en-US" sz="1800" b="0" i="0" u="none" strike="noStrike">
                        <a:effectLst/>
                        <a:latin typeface="Arial"/>
                      </a:endParaRPr>
                    </a:p>
                  </a:txBody>
                  <a:tcPr marL="9525" marR="9525" marT="9525" marB="0" anchor="b"/>
                </a:tc>
                <a:tc>
                  <a:txBody>
                    <a:bodyPr/>
                    <a:lstStyle/>
                    <a:p>
                      <a:pPr algn="l" fontAlgn="b"/>
                      <a:r>
                        <a:rPr lang="en-US" sz="1800" u="none" strike="noStrike">
                          <a:effectLst/>
                        </a:rPr>
                        <a:t># flowers</a:t>
                      </a:r>
                      <a:endParaRPr lang="en-US" sz="1800" b="0" i="0" u="none" strike="noStrike">
                        <a:effectLst/>
                        <a:latin typeface="Arial"/>
                      </a:endParaRPr>
                    </a:p>
                  </a:txBody>
                  <a:tcPr marL="9525" marR="9525" marT="9525" marB="0" anchor="b"/>
                </a:tc>
              </a:tr>
              <a:tr h="266700">
                <a:tc>
                  <a:txBody>
                    <a:bodyPr/>
                    <a:lstStyle/>
                    <a:p>
                      <a:pPr algn="r" fontAlgn="b"/>
                      <a:r>
                        <a:rPr lang="en-US" sz="1800" u="none" strike="noStrike">
                          <a:effectLst/>
                        </a:rPr>
                        <a:t>1</a:t>
                      </a:r>
                      <a:endParaRPr lang="en-US" sz="1800" b="0" i="0" u="none" strike="noStrike">
                        <a:effectLst/>
                        <a:latin typeface="Arial"/>
                      </a:endParaRPr>
                    </a:p>
                  </a:txBody>
                  <a:tcPr marL="9525" marR="9525" marT="9525" marB="0" anchor="b"/>
                </a:tc>
                <a:tc>
                  <a:txBody>
                    <a:bodyPr/>
                    <a:lstStyle/>
                    <a:p>
                      <a:pPr algn="r" fontAlgn="b"/>
                      <a:r>
                        <a:rPr lang="en-US" sz="1800" u="none" strike="noStrike">
                          <a:effectLst/>
                        </a:rPr>
                        <a:t>1</a:t>
                      </a:r>
                      <a:endParaRPr lang="en-US" sz="1800" b="0" i="0" u="none" strike="noStrike">
                        <a:effectLst/>
                        <a:latin typeface="Arial"/>
                      </a:endParaRPr>
                    </a:p>
                  </a:txBody>
                  <a:tcPr marL="9525" marR="9525" marT="9525" marB="0" anchor="b"/>
                </a:tc>
                <a:tc>
                  <a:txBody>
                    <a:bodyPr/>
                    <a:lstStyle/>
                    <a:p>
                      <a:pPr algn="r" fontAlgn="b"/>
                      <a:r>
                        <a:rPr lang="en-US" sz="1800" u="none" strike="noStrike">
                          <a:effectLst/>
                        </a:rPr>
                        <a:t>13.2</a:t>
                      </a:r>
                      <a:endParaRPr lang="en-US" sz="1800" b="0" i="0" u="none" strike="noStrike">
                        <a:effectLst/>
                        <a:latin typeface="Arial"/>
                      </a:endParaRPr>
                    </a:p>
                  </a:txBody>
                  <a:tcPr marL="9525" marR="9525" marT="9525" marB="0" anchor="b"/>
                </a:tc>
                <a:tc>
                  <a:txBody>
                    <a:bodyPr/>
                    <a:lstStyle/>
                    <a:p>
                      <a:pPr algn="r" fontAlgn="b"/>
                      <a:r>
                        <a:rPr lang="en-US" sz="1800" u="none" strike="noStrike">
                          <a:effectLst/>
                        </a:rPr>
                        <a:t>7</a:t>
                      </a:r>
                      <a:endParaRPr lang="en-US" sz="1800" b="0" i="0" u="none" strike="noStrike">
                        <a:effectLst/>
                        <a:latin typeface="Arial"/>
                      </a:endParaRPr>
                    </a:p>
                  </a:txBody>
                  <a:tcPr marL="9525" marR="9525" marT="9525" marB="0" anchor="b"/>
                </a:tc>
              </a:tr>
              <a:tr h="266700">
                <a:tc>
                  <a:txBody>
                    <a:bodyPr/>
                    <a:lstStyle/>
                    <a:p>
                      <a:pPr algn="r" fontAlgn="b"/>
                      <a:r>
                        <a:rPr lang="en-US" sz="1800" u="none" strike="noStrike">
                          <a:effectLst/>
                        </a:rPr>
                        <a:t>2</a:t>
                      </a:r>
                      <a:endParaRPr lang="en-US" sz="1800" b="0" i="0" u="none" strike="noStrike">
                        <a:effectLst/>
                        <a:latin typeface="Arial"/>
                      </a:endParaRPr>
                    </a:p>
                  </a:txBody>
                  <a:tcPr marL="9525" marR="9525" marT="9525" marB="0" anchor="b"/>
                </a:tc>
                <a:tc>
                  <a:txBody>
                    <a:bodyPr/>
                    <a:lstStyle/>
                    <a:p>
                      <a:pPr algn="r" fontAlgn="b"/>
                      <a:r>
                        <a:rPr lang="en-US" sz="1800" u="none" strike="noStrike">
                          <a:effectLst/>
                        </a:rPr>
                        <a:t>1</a:t>
                      </a:r>
                      <a:endParaRPr lang="en-US" sz="1800" b="0" i="0" u="none" strike="noStrike">
                        <a:effectLst/>
                        <a:latin typeface="Arial"/>
                      </a:endParaRPr>
                    </a:p>
                  </a:txBody>
                  <a:tcPr marL="9525" marR="9525" marT="9525" marB="0" anchor="b"/>
                </a:tc>
                <a:tc>
                  <a:txBody>
                    <a:bodyPr/>
                    <a:lstStyle/>
                    <a:p>
                      <a:pPr algn="r" fontAlgn="b"/>
                      <a:r>
                        <a:rPr lang="en-US" sz="1800" u="none" strike="noStrike">
                          <a:effectLst/>
                        </a:rPr>
                        <a:t>0.6</a:t>
                      </a:r>
                      <a:endParaRPr lang="en-US" sz="1800" b="0" i="0" u="none" strike="noStrike">
                        <a:effectLst/>
                        <a:latin typeface="Arial"/>
                      </a:endParaRPr>
                    </a:p>
                  </a:txBody>
                  <a:tcPr marL="9525" marR="9525" marT="9525" marB="0" anchor="b"/>
                </a:tc>
                <a:tc>
                  <a:txBody>
                    <a:bodyPr/>
                    <a:lstStyle/>
                    <a:p>
                      <a:pPr algn="r" fontAlgn="b"/>
                      <a:r>
                        <a:rPr lang="en-US" sz="1800" u="none" strike="noStrike">
                          <a:effectLst/>
                        </a:rPr>
                        <a:t>4</a:t>
                      </a:r>
                      <a:endParaRPr lang="en-US" sz="1800" b="0" i="0" u="none" strike="noStrike">
                        <a:effectLst/>
                        <a:latin typeface="Arial"/>
                      </a:endParaRPr>
                    </a:p>
                  </a:txBody>
                  <a:tcPr marL="9525" marR="9525" marT="9525" marB="0" anchor="b"/>
                </a:tc>
              </a:tr>
              <a:tr h="266700">
                <a:tc>
                  <a:txBody>
                    <a:bodyPr/>
                    <a:lstStyle/>
                    <a:p>
                      <a:pPr algn="r" fontAlgn="b"/>
                      <a:r>
                        <a:rPr lang="en-US" sz="1800" u="none" strike="noStrike">
                          <a:effectLst/>
                        </a:rPr>
                        <a:t>3</a:t>
                      </a:r>
                      <a:endParaRPr lang="en-US" sz="1800" b="0" i="0" u="none" strike="noStrike">
                        <a:effectLst/>
                        <a:latin typeface="Arial"/>
                      </a:endParaRPr>
                    </a:p>
                  </a:txBody>
                  <a:tcPr marL="9525" marR="9525" marT="9525" marB="0" anchor="b"/>
                </a:tc>
                <a:tc>
                  <a:txBody>
                    <a:bodyPr/>
                    <a:lstStyle/>
                    <a:p>
                      <a:pPr algn="r" fontAlgn="b"/>
                      <a:r>
                        <a:rPr lang="en-US" sz="1800" u="none" strike="noStrike">
                          <a:effectLst/>
                        </a:rPr>
                        <a:t>1</a:t>
                      </a:r>
                      <a:endParaRPr lang="en-US" sz="1800" b="0" i="0" u="none" strike="noStrike">
                        <a:effectLst/>
                        <a:latin typeface="Arial"/>
                      </a:endParaRPr>
                    </a:p>
                  </a:txBody>
                  <a:tcPr marL="9525" marR="9525" marT="9525" marB="0" anchor="b"/>
                </a:tc>
                <a:tc>
                  <a:txBody>
                    <a:bodyPr/>
                    <a:lstStyle/>
                    <a:p>
                      <a:pPr algn="r" fontAlgn="b"/>
                      <a:r>
                        <a:rPr lang="en-US" sz="1800" u="none" strike="noStrike">
                          <a:effectLst/>
                        </a:rPr>
                        <a:t>8.8</a:t>
                      </a:r>
                      <a:endParaRPr lang="en-US" sz="1800" b="0" i="0" u="none" strike="noStrike">
                        <a:effectLst/>
                        <a:latin typeface="Arial"/>
                      </a:endParaRPr>
                    </a:p>
                  </a:txBody>
                  <a:tcPr marL="9525" marR="9525" marT="9525" marB="0" anchor="b"/>
                </a:tc>
                <a:tc>
                  <a:txBody>
                    <a:bodyPr/>
                    <a:lstStyle/>
                    <a:p>
                      <a:pPr algn="r" fontAlgn="b"/>
                      <a:r>
                        <a:rPr lang="en-US" sz="1800" u="none" strike="noStrike">
                          <a:effectLst/>
                        </a:rPr>
                        <a:t>6</a:t>
                      </a:r>
                      <a:endParaRPr lang="en-US" sz="1800" b="0" i="0" u="none" strike="noStrike">
                        <a:effectLst/>
                        <a:latin typeface="Arial"/>
                      </a:endParaRPr>
                    </a:p>
                  </a:txBody>
                  <a:tcPr marL="9525" marR="9525" marT="9525" marB="0" anchor="b"/>
                </a:tc>
              </a:tr>
              <a:tr h="266700">
                <a:tc>
                  <a:txBody>
                    <a:bodyPr/>
                    <a:lstStyle/>
                    <a:p>
                      <a:pPr algn="l" fontAlgn="b"/>
                      <a:endParaRPr lang="en-US" sz="1800" b="0" i="0" u="none" strike="noStrike" dirty="0">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r>
              <a:tr h="266700">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dirty="0">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r>
              <a:tr h="266700">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c>
                  <a:txBody>
                    <a:bodyPr/>
                    <a:lstStyle/>
                    <a:p>
                      <a:pPr algn="l" fontAlgn="b"/>
                      <a:endParaRPr lang="en-US" sz="1800" b="0" i="0" u="none" strike="noStrike">
                        <a:effectLst/>
                        <a:latin typeface="Arial"/>
                      </a:endParaRPr>
                    </a:p>
                  </a:txBody>
                  <a:tcPr marL="9525" marR="9525" marT="9525" marB="0" anchor="b"/>
                </a:tc>
              </a:tr>
              <a:tr h="266700">
                <a:tc>
                  <a:txBody>
                    <a:bodyPr/>
                    <a:lstStyle/>
                    <a:p>
                      <a:pPr algn="l" fontAlgn="b"/>
                      <a:r>
                        <a:rPr lang="en-US" sz="1800" u="none" strike="noStrike">
                          <a:effectLst/>
                        </a:rPr>
                        <a:t>Totals</a:t>
                      </a:r>
                      <a:endParaRPr lang="en-US" sz="1800" b="0" i="0" u="none" strike="noStrike">
                        <a:effectLst/>
                        <a:latin typeface="Arial"/>
                      </a:endParaRPr>
                    </a:p>
                  </a:txBody>
                  <a:tcPr marL="9525" marR="9525" marT="9525" marB="0" anchor="b"/>
                </a:tc>
                <a:tc>
                  <a:txBody>
                    <a:bodyPr/>
                    <a:lstStyle/>
                    <a:p>
                      <a:pPr algn="l" fontAlgn="b"/>
                      <a:r>
                        <a:rPr lang="en-US" sz="1800" u="none" strike="noStrike">
                          <a:effectLst/>
                        </a:rPr>
                        <a:t> </a:t>
                      </a:r>
                      <a:endParaRPr lang="en-US" sz="1800" b="0" i="0" u="none" strike="noStrike">
                        <a:effectLst/>
                        <a:latin typeface="Arial"/>
                      </a:endParaRPr>
                    </a:p>
                  </a:txBody>
                  <a:tcPr marL="9525" marR="9525" marT="9525" marB="0" anchor="b"/>
                </a:tc>
                <a:tc>
                  <a:txBody>
                    <a:bodyPr/>
                    <a:lstStyle/>
                    <a:p>
                      <a:pPr algn="r" fontAlgn="b"/>
                      <a:r>
                        <a:rPr lang="en-US" sz="1800" u="none" strike="noStrike">
                          <a:effectLst/>
                        </a:rPr>
                        <a:t>216.8</a:t>
                      </a:r>
                      <a:endParaRPr lang="en-US" sz="1800" b="0" i="0" u="none" strike="noStrike">
                        <a:effectLst/>
                        <a:latin typeface="Arial"/>
                      </a:endParaRPr>
                    </a:p>
                  </a:txBody>
                  <a:tcPr marL="9525" marR="9525" marT="9525" marB="0" anchor="b"/>
                </a:tc>
                <a:tc>
                  <a:txBody>
                    <a:bodyPr/>
                    <a:lstStyle/>
                    <a:p>
                      <a:pPr algn="r" fontAlgn="b"/>
                      <a:r>
                        <a:rPr lang="en-US" sz="1800" u="none" strike="noStrike" dirty="0">
                          <a:effectLst/>
                        </a:rPr>
                        <a:t>166</a:t>
                      </a:r>
                      <a:endParaRPr lang="en-US" sz="1800" b="0" i="0" u="none" strike="noStrike" dirty="0">
                        <a:effectLst/>
                        <a:latin typeface="Arial"/>
                      </a:endParaRPr>
                    </a:p>
                  </a:txBody>
                  <a:tcPr marL="9525" marR="9525" marT="9525" marB="0" anchor="b"/>
                </a:tc>
              </a:tr>
            </a:tbl>
          </a:graphicData>
        </a:graphic>
      </p:graphicFrame>
    </p:spTree>
    <p:extLst>
      <p:ext uri="{BB962C8B-B14F-4D97-AF65-F5344CB8AC3E}">
        <p14:creationId xmlns:p14="http://schemas.microsoft.com/office/powerpoint/2010/main" val="4406818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237" y="76200"/>
            <a:ext cx="8229600" cy="1143000"/>
          </a:xfrm>
        </p:spPr>
        <p:txBody>
          <a:bodyPr>
            <a:normAutofit/>
          </a:bodyPr>
          <a:lstStyle/>
          <a:p>
            <a:r>
              <a:rPr lang="en-US" sz="3200" dirty="0" smtClean="0">
                <a:solidFill>
                  <a:srgbClr val="0000FF"/>
                </a:solidFill>
                <a:latin typeface="Comic Sans MS" pitchFamily="66" charset="0"/>
                <a:cs typeface="Times New Roman" pitchFamily="18" charset="0"/>
              </a:rPr>
              <a:t> Bee-flower visitation example</a:t>
            </a:r>
            <a:endParaRPr lang="en-US" sz="3200" dirty="0">
              <a:solidFill>
                <a:srgbClr val="0000FF"/>
              </a:solidFill>
              <a:latin typeface="Comic Sans MS" pitchFamily="66" charset="0"/>
              <a:cs typeface="Times New Roman" pitchFamily="18" charset="0"/>
            </a:endParaRPr>
          </a:p>
        </p:txBody>
      </p:sp>
      <p:sp>
        <p:nvSpPr>
          <p:cNvPr id="3" name="Content Placeholder 2"/>
          <p:cNvSpPr>
            <a:spLocks noGrp="1"/>
          </p:cNvSpPr>
          <p:nvPr>
            <p:ph idx="1"/>
          </p:nvPr>
        </p:nvSpPr>
        <p:spPr>
          <a:xfrm>
            <a:off x="504825" y="1341437"/>
            <a:ext cx="8134350" cy="5287963"/>
          </a:xfrm>
        </p:spPr>
        <p:txBody>
          <a:bodyPr>
            <a:noAutofit/>
          </a:bodyPr>
          <a:lstStyle/>
          <a:p>
            <a:pPr>
              <a:spcBef>
                <a:spcPts val="600"/>
              </a:spcBef>
            </a:pPr>
            <a:r>
              <a:rPr lang="en-US" sz="2400" dirty="0" smtClean="0">
                <a:latin typeface="Times New Roman" pitchFamily="18" charset="0"/>
                <a:cs typeface="Times New Roman" pitchFamily="18" charset="0"/>
              </a:rPr>
              <a:t>Posterior:</a:t>
            </a:r>
          </a:p>
          <a:p>
            <a:pPr lvl="1">
              <a:spcBef>
                <a:spcPts val="600"/>
              </a:spcBef>
            </a:pPr>
            <a:endParaRPr lang="en-US" sz="2000" dirty="0" smtClean="0">
              <a:latin typeface="Times New Roman" pitchFamily="18" charset="0"/>
              <a:cs typeface="Times New Roman" pitchFamily="18" charset="0"/>
            </a:endParaRPr>
          </a:p>
          <a:p>
            <a:pPr lvl="1">
              <a:spcBef>
                <a:spcPts val="600"/>
              </a:spcBef>
            </a:pPr>
            <a:endParaRPr lang="en-US" sz="2000" dirty="0" smtClean="0">
              <a:latin typeface="Times New Roman" pitchFamily="18" charset="0"/>
              <a:cs typeface="Times New Roman" pitchFamily="18" charset="0"/>
            </a:endParaRPr>
          </a:p>
          <a:p>
            <a:pPr lvl="1">
              <a:spcBef>
                <a:spcPts val="600"/>
              </a:spcBef>
            </a:pPr>
            <a:endParaRPr lang="en-US" sz="2000" dirty="0" smtClean="0">
              <a:latin typeface="Times New Roman" pitchFamily="18" charset="0"/>
              <a:cs typeface="Times New Roman" pitchFamily="18" charset="0"/>
            </a:endParaRPr>
          </a:p>
          <a:p>
            <a:pPr lvl="1">
              <a:spcBef>
                <a:spcPts val="600"/>
              </a:spcBef>
            </a:pPr>
            <a:r>
              <a:rPr lang="en-US" sz="2000" dirty="0" smtClean="0">
                <a:latin typeface="Times New Roman" pitchFamily="18" charset="0"/>
                <a:cs typeface="Times New Roman" pitchFamily="18" charset="0"/>
              </a:rPr>
              <a:t>Posterior mean, MAP, and MLE for </a:t>
            </a:r>
            <a:r>
              <a:rPr lang="en-US" sz="2000" dirty="0" smtClean="0">
                <a:latin typeface="Times New Roman" pitchFamily="18" charset="0"/>
                <a:cs typeface="Times New Roman" pitchFamily="18" charset="0"/>
                <a:sym typeface="Symbol"/>
              </a:rPr>
              <a:t> (# flowers / minute)</a:t>
            </a:r>
            <a:r>
              <a:rPr lang="en-US" sz="2000" dirty="0" smtClean="0">
                <a:latin typeface="Times New Roman" pitchFamily="18" charset="0"/>
                <a:cs typeface="Times New Roman" pitchFamily="18" charset="0"/>
              </a:rPr>
              <a:t>:</a:t>
            </a:r>
          </a:p>
          <a:p>
            <a:pPr>
              <a:spcBef>
                <a:spcPts val="600"/>
              </a:spcBef>
            </a:pPr>
            <a:endParaRPr lang="en-US" sz="2400" dirty="0">
              <a:latin typeface="Times New Roman" pitchFamily="18" charset="0"/>
              <a:cs typeface="Times New Roman" pitchFamily="18" charset="0"/>
            </a:endParaRPr>
          </a:p>
          <a:p>
            <a:pPr>
              <a:spcBef>
                <a:spcPts val="600"/>
              </a:spcBef>
              <a:buNone/>
            </a:pPr>
            <a:endParaRPr lang="en-US" sz="2000" dirty="0">
              <a:latin typeface="Times New Roman" pitchFamily="18" charset="0"/>
              <a:cs typeface="Times New Roman" pitchFamily="18" charset="0"/>
            </a:endParaRPr>
          </a:p>
          <a:p>
            <a:pPr>
              <a:spcBef>
                <a:spcPts val="600"/>
              </a:spcBef>
            </a:pPr>
            <a:endParaRPr lang="en-US" sz="2400" dirty="0" smtClean="0">
              <a:latin typeface="Times New Roman" pitchFamily="18" charset="0"/>
              <a:cs typeface="Times New Roman" pitchFamily="18" charset="0"/>
            </a:endParaRPr>
          </a:p>
          <a:p>
            <a:pPr lvl="1">
              <a:spcBef>
                <a:spcPts val="600"/>
              </a:spcBef>
            </a:pPr>
            <a:endParaRPr lang="en-US" sz="2000" dirty="0" smtClean="0">
              <a:latin typeface="Times New Roman" pitchFamily="18" charset="0"/>
              <a:cs typeface="Times New Roman" pitchFamily="18" charset="0"/>
            </a:endParaRPr>
          </a:p>
          <a:p>
            <a:pPr lvl="1">
              <a:spcBef>
                <a:spcPts val="600"/>
              </a:spcBef>
            </a:pPr>
            <a:endParaRPr lang="en-US" sz="2000" dirty="0" smtClean="0">
              <a:latin typeface="Times New Roman" pitchFamily="18" charset="0"/>
              <a:cs typeface="Times New Roman" pitchFamily="18" charset="0"/>
            </a:endParaRPr>
          </a:p>
          <a:p>
            <a:pPr lvl="1">
              <a:spcBef>
                <a:spcPts val="600"/>
              </a:spcBef>
            </a:pPr>
            <a:endParaRPr lang="en-US" sz="2000" dirty="0" smtClean="0">
              <a:latin typeface="Times New Roman" pitchFamily="18" charset="0"/>
              <a:cs typeface="Times New Roman" pitchFamily="18" charset="0"/>
            </a:endParaRPr>
          </a:p>
        </p:txBody>
      </p:sp>
      <p:graphicFrame>
        <p:nvGraphicFramePr>
          <p:cNvPr id="12292" name="Object 4"/>
          <p:cNvGraphicFramePr>
            <a:graphicFrameLocks noChangeAspect="1"/>
          </p:cNvGraphicFramePr>
          <p:nvPr>
            <p:extLst>
              <p:ext uri="{D42A27DB-BD31-4B8C-83A1-F6EECF244321}">
                <p14:modId xmlns:p14="http://schemas.microsoft.com/office/powerpoint/2010/main" val="3780698501"/>
              </p:ext>
            </p:extLst>
          </p:nvPr>
        </p:nvGraphicFramePr>
        <p:xfrm>
          <a:off x="3222625" y="3543300"/>
          <a:ext cx="2700338" cy="2400300"/>
        </p:xfrm>
        <a:graphic>
          <a:graphicData uri="http://schemas.openxmlformats.org/presentationml/2006/ole">
            <mc:AlternateContent xmlns:mc="http://schemas.openxmlformats.org/markup-compatibility/2006">
              <mc:Choice xmlns:v="urn:schemas-microsoft-com:vml" Requires="v">
                <p:oleObj spid="_x0000_s57376" name="Equation" r:id="rId3" imgW="1536480" imgH="1371600" progId="">
                  <p:embed/>
                </p:oleObj>
              </mc:Choice>
              <mc:Fallback>
                <p:oleObj name="Equation" r:id="rId3" imgW="1536480" imgH="137160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22625" y="3543300"/>
                        <a:ext cx="2700338" cy="2400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295" name="Object 7"/>
          <p:cNvGraphicFramePr>
            <a:graphicFrameLocks noChangeAspect="1"/>
          </p:cNvGraphicFramePr>
          <p:nvPr>
            <p:extLst>
              <p:ext uri="{D42A27DB-BD31-4B8C-83A1-F6EECF244321}">
                <p14:modId xmlns:p14="http://schemas.microsoft.com/office/powerpoint/2010/main" val="4243400565"/>
              </p:ext>
            </p:extLst>
          </p:nvPr>
        </p:nvGraphicFramePr>
        <p:xfrm>
          <a:off x="2781300" y="1905000"/>
          <a:ext cx="3338513" cy="508000"/>
        </p:xfrm>
        <a:graphic>
          <a:graphicData uri="http://schemas.openxmlformats.org/presentationml/2006/ole">
            <mc:AlternateContent xmlns:mc="http://schemas.openxmlformats.org/markup-compatibility/2006">
              <mc:Choice xmlns:v="urn:schemas-microsoft-com:vml" Requires="v">
                <p:oleObj spid="_x0000_s57377" name="Equation" r:id="rId5" imgW="1663560" imgH="253800" progId="">
                  <p:embed/>
                </p:oleObj>
              </mc:Choice>
              <mc:Fallback>
                <p:oleObj name="Equation" r:id="rId5" imgW="1663560" imgH="2538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81300" y="1905000"/>
                        <a:ext cx="3338513"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5118464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525" y="76200"/>
            <a:ext cx="8229600" cy="1143000"/>
          </a:xfrm>
        </p:spPr>
        <p:txBody>
          <a:bodyPr>
            <a:normAutofit/>
          </a:bodyPr>
          <a:lstStyle/>
          <a:p>
            <a:r>
              <a:rPr lang="en-US" sz="3200" dirty="0" smtClean="0">
                <a:solidFill>
                  <a:srgbClr val="0000FF"/>
                </a:solidFill>
                <a:latin typeface="Comic Sans MS" pitchFamily="66" charset="0"/>
                <a:cs typeface="Times New Roman" pitchFamily="18" charset="0"/>
              </a:rPr>
              <a:t>Bee-flower visitation example</a:t>
            </a:r>
            <a:endParaRPr lang="en-US" sz="3200" dirty="0">
              <a:solidFill>
                <a:srgbClr val="0000FF"/>
              </a:solidFill>
              <a:latin typeface="Comic Sans MS" pitchFamily="66" charset="0"/>
              <a:cs typeface="Times New Roman" pitchFamily="18" charset="0"/>
            </a:endParaRPr>
          </a:p>
        </p:txBody>
      </p:sp>
      <p:sp>
        <p:nvSpPr>
          <p:cNvPr id="3" name="Content Placeholder 2"/>
          <p:cNvSpPr>
            <a:spLocks noGrp="1"/>
          </p:cNvSpPr>
          <p:nvPr>
            <p:ph idx="1"/>
          </p:nvPr>
        </p:nvSpPr>
        <p:spPr>
          <a:xfrm>
            <a:off x="1295400" y="1295400"/>
            <a:ext cx="6819900" cy="3687763"/>
          </a:xfrm>
        </p:spPr>
        <p:txBody>
          <a:bodyPr>
            <a:noAutofit/>
          </a:bodyPr>
          <a:lstStyle/>
          <a:p>
            <a:pPr>
              <a:spcBef>
                <a:spcPts val="600"/>
              </a:spcBef>
              <a:tabLst>
                <a:tab pos="230188" algn="l"/>
              </a:tabLst>
            </a:pPr>
            <a:r>
              <a:rPr lang="en-US" sz="2400" dirty="0" smtClean="0">
                <a:latin typeface="Times New Roman" pitchFamily="18" charset="0"/>
                <a:cs typeface="Times New Roman" pitchFamily="18" charset="0"/>
              </a:rPr>
              <a:t>Compare/contrast prior and posterior</a:t>
            </a:r>
          </a:p>
          <a:p>
            <a:pPr>
              <a:spcBef>
                <a:spcPts val="600"/>
              </a:spcBef>
              <a:tabLst>
                <a:tab pos="230188" algn="l"/>
              </a:tabLst>
            </a:pPr>
            <a:r>
              <a:rPr lang="en-US" sz="2400" dirty="0" smtClean="0">
                <a:latin typeface="Times New Roman" pitchFamily="18" charset="0"/>
                <a:cs typeface="Times New Roman" pitchFamily="18" charset="0"/>
              </a:rPr>
              <a:t>Learn how data updates prior information about </a:t>
            </a:r>
            <a:r>
              <a:rPr lang="en-US" sz="2400" dirty="0" smtClean="0">
                <a:latin typeface="Times New Roman" pitchFamily="18" charset="0"/>
                <a:cs typeface="Times New Roman" pitchFamily="18" charset="0"/>
                <a:sym typeface="Symbol"/>
              </a:rPr>
              <a:t>, alpha and beta=0.1</a:t>
            </a:r>
          </a:p>
          <a:p>
            <a:pPr marL="4114800" lvl="1" indent="-228600">
              <a:spcBef>
                <a:spcPts val="600"/>
              </a:spcBef>
              <a:tabLst>
                <a:tab pos="230188" algn="l"/>
              </a:tabLst>
            </a:pPr>
            <a:endParaRPr lang="en-US" sz="2000" dirty="0" smtClean="0">
              <a:latin typeface="Times New Roman" pitchFamily="18" charset="0"/>
              <a:cs typeface="Times New Roman" pitchFamily="18" charset="0"/>
              <a:sym typeface="Symbol"/>
            </a:endParaRPr>
          </a:p>
          <a:p>
            <a:pPr lvl="6">
              <a:spcBef>
                <a:spcPts val="600"/>
              </a:spcBef>
              <a:buNone/>
              <a:tabLst>
                <a:tab pos="230188" algn="l"/>
              </a:tabLst>
            </a:pPr>
            <a:endParaRPr lang="en-US" sz="1200" dirty="0" smtClean="0">
              <a:latin typeface="Times New Roman" pitchFamily="18" charset="0"/>
              <a:cs typeface="Times New Roman" pitchFamily="18" charset="0"/>
            </a:endParaRPr>
          </a:p>
        </p:txBody>
      </p:sp>
      <p:pic>
        <p:nvPicPr>
          <p:cNvPr id="62466" name="Picture 2"/>
          <p:cNvPicPr>
            <a:picLocks noChangeAspect="1" noChangeArrowheads="1"/>
          </p:cNvPicPr>
          <p:nvPr/>
        </p:nvPicPr>
        <p:blipFill>
          <a:blip r:embed="rId3" cstate="print"/>
          <a:srcRect/>
          <a:stretch>
            <a:fillRect/>
          </a:stretch>
        </p:blipFill>
        <p:spPr bwMode="auto">
          <a:xfrm>
            <a:off x="1447800" y="2677886"/>
            <a:ext cx="5415423" cy="3749185"/>
          </a:xfrm>
          <a:prstGeom prst="rect">
            <a:avLst/>
          </a:prstGeom>
          <a:noFill/>
          <a:ln w="9525">
            <a:noFill/>
            <a:miter lim="800000"/>
            <a:headEnd/>
            <a:tailEnd/>
          </a:ln>
          <a:effectLst/>
        </p:spPr>
      </p:pic>
      <p:sp>
        <p:nvSpPr>
          <p:cNvPr id="7" name="TextBox 6"/>
          <p:cNvSpPr txBox="1"/>
          <p:nvPr/>
        </p:nvSpPr>
        <p:spPr>
          <a:xfrm>
            <a:off x="4953000" y="2921675"/>
            <a:ext cx="3352800" cy="2246769"/>
          </a:xfrm>
          <a:prstGeom prst="rect">
            <a:avLst/>
          </a:prstGeom>
          <a:noFill/>
        </p:spPr>
        <p:txBody>
          <a:bodyPr wrap="square" rtlCol="0">
            <a:spAutoFit/>
          </a:bodyPr>
          <a:lstStyle/>
          <a:p>
            <a:r>
              <a:rPr lang="en-US" sz="2000" u="sng" dirty="0" smtClean="0"/>
              <a:t>Prior moments, intervals, etc.:</a:t>
            </a:r>
          </a:p>
          <a:p>
            <a:r>
              <a:rPr lang="en-US" sz="2000" dirty="0" smtClean="0"/>
              <a:t>Mean: </a:t>
            </a:r>
            <a:r>
              <a:rPr lang="en-US" sz="2000" dirty="0" smtClean="0">
                <a:solidFill>
                  <a:srgbClr val="990033"/>
                </a:solidFill>
              </a:rPr>
              <a:t>1</a:t>
            </a:r>
          </a:p>
          <a:p>
            <a:r>
              <a:rPr lang="en-US" sz="2000" dirty="0" smtClean="0"/>
              <a:t>Variance: </a:t>
            </a:r>
            <a:r>
              <a:rPr lang="en-US" sz="2000" dirty="0" smtClean="0">
                <a:solidFill>
                  <a:srgbClr val="990033"/>
                </a:solidFill>
              </a:rPr>
              <a:t>10</a:t>
            </a:r>
          </a:p>
          <a:p>
            <a:r>
              <a:rPr lang="en-US" sz="2000" dirty="0" smtClean="0"/>
              <a:t>Mode: </a:t>
            </a:r>
            <a:r>
              <a:rPr lang="en-US" sz="2000" dirty="0" smtClean="0">
                <a:solidFill>
                  <a:srgbClr val="990033"/>
                </a:solidFill>
              </a:rPr>
              <a:t>0</a:t>
            </a:r>
            <a:br>
              <a:rPr lang="en-US" sz="2000" dirty="0" smtClean="0">
                <a:solidFill>
                  <a:srgbClr val="990033"/>
                </a:solidFill>
              </a:rPr>
            </a:br>
            <a:r>
              <a:rPr lang="en-US" sz="2000" dirty="0" smtClean="0"/>
              <a:t>95% central interval:</a:t>
            </a:r>
            <a:br>
              <a:rPr lang="en-US" sz="2000" dirty="0" smtClean="0"/>
            </a:br>
            <a:r>
              <a:rPr lang="en-US" sz="2000" dirty="0" smtClean="0">
                <a:solidFill>
                  <a:srgbClr val="990033"/>
                </a:solidFill>
              </a:rPr>
              <a:t>[5.79</a:t>
            </a:r>
            <a:r>
              <a:rPr lang="en-US" sz="2000" dirty="0" smtClean="0">
                <a:solidFill>
                  <a:srgbClr val="990033"/>
                </a:solidFill>
                <a:sym typeface="Symbol"/>
              </a:rPr>
              <a:t>10</a:t>
            </a:r>
            <a:r>
              <a:rPr lang="en-US" sz="2000" baseline="30000" dirty="0" smtClean="0">
                <a:solidFill>
                  <a:srgbClr val="990033"/>
                </a:solidFill>
              </a:rPr>
              <a:t>-16</a:t>
            </a:r>
            <a:r>
              <a:rPr lang="en-US" sz="2000" dirty="0" smtClean="0">
                <a:solidFill>
                  <a:srgbClr val="990033"/>
                </a:solidFill>
              </a:rPr>
              <a:t>, 9.779]</a:t>
            </a:r>
          </a:p>
          <a:p>
            <a:endParaRPr lang="en-US" sz="2000" dirty="0"/>
          </a:p>
        </p:txBody>
      </p:sp>
    </p:spTree>
    <p:extLst>
      <p:ext uri="{BB962C8B-B14F-4D97-AF65-F5344CB8AC3E}">
        <p14:creationId xmlns:p14="http://schemas.microsoft.com/office/powerpoint/2010/main" val="8822581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4" name="Picture 2"/>
          <p:cNvPicPr>
            <a:picLocks noChangeAspect="1" noChangeArrowheads="1"/>
          </p:cNvPicPr>
          <p:nvPr/>
        </p:nvPicPr>
        <p:blipFill>
          <a:blip r:embed="rId2" cstate="print"/>
          <a:srcRect/>
          <a:stretch>
            <a:fillRect/>
          </a:stretch>
        </p:blipFill>
        <p:spPr bwMode="auto">
          <a:xfrm>
            <a:off x="1797010" y="2743200"/>
            <a:ext cx="5862173" cy="3733799"/>
          </a:xfrm>
          <a:prstGeom prst="rect">
            <a:avLst/>
          </a:prstGeom>
          <a:noFill/>
          <a:ln w="9525">
            <a:noFill/>
            <a:miter lim="800000"/>
            <a:headEnd/>
            <a:tailEnd/>
          </a:ln>
          <a:effectLst/>
        </p:spPr>
      </p:pic>
      <p:sp>
        <p:nvSpPr>
          <p:cNvPr id="2" name="Title 1"/>
          <p:cNvSpPr>
            <a:spLocks noGrp="1"/>
          </p:cNvSpPr>
          <p:nvPr>
            <p:ph type="title"/>
          </p:nvPr>
        </p:nvSpPr>
        <p:spPr>
          <a:xfrm>
            <a:off x="390525" y="76200"/>
            <a:ext cx="8229600" cy="1143000"/>
          </a:xfrm>
        </p:spPr>
        <p:txBody>
          <a:bodyPr>
            <a:normAutofit/>
          </a:bodyPr>
          <a:lstStyle/>
          <a:p>
            <a:r>
              <a:rPr lang="en-US" sz="3600" dirty="0" smtClean="0">
                <a:solidFill>
                  <a:srgbClr val="0000FF"/>
                </a:solidFill>
                <a:latin typeface="Comic Sans MS" pitchFamily="66" charset="0"/>
                <a:cs typeface="Times New Roman" pitchFamily="18" charset="0"/>
              </a:rPr>
              <a:t>Bee-flower visitation example</a:t>
            </a:r>
            <a:endParaRPr lang="en-US" sz="3600" dirty="0">
              <a:solidFill>
                <a:srgbClr val="0000FF"/>
              </a:solidFill>
              <a:latin typeface="Comic Sans MS" pitchFamily="66" charset="0"/>
              <a:cs typeface="Times New Roman" pitchFamily="18" charset="0"/>
            </a:endParaRPr>
          </a:p>
        </p:txBody>
      </p:sp>
      <p:sp>
        <p:nvSpPr>
          <p:cNvPr id="3" name="Content Placeholder 2"/>
          <p:cNvSpPr>
            <a:spLocks noGrp="1"/>
          </p:cNvSpPr>
          <p:nvPr>
            <p:ph idx="1"/>
          </p:nvPr>
        </p:nvSpPr>
        <p:spPr>
          <a:xfrm>
            <a:off x="1066800" y="1219200"/>
            <a:ext cx="6819900" cy="3687763"/>
          </a:xfrm>
        </p:spPr>
        <p:txBody>
          <a:bodyPr>
            <a:noAutofit/>
          </a:bodyPr>
          <a:lstStyle/>
          <a:p>
            <a:pPr>
              <a:spcBef>
                <a:spcPts val="600"/>
              </a:spcBef>
              <a:tabLst>
                <a:tab pos="230188" algn="l"/>
              </a:tabLst>
            </a:pPr>
            <a:r>
              <a:rPr lang="en-US" sz="2400" dirty="0" smtClean="0">
                <a:latin typeface="Times New Roman" pitchFamily="18" charset="0"/>
                <a:cs typeface="Times New Roman" pitchFamily="18" charset="0"/>
              </a:rPr>
              <a:t>Compare/contrast prior and posterior</a:t>
            </a:r>
          </a:p>
          <a:p>
            <a:pPr>
              <a:spcBef>
                <a:spcPts val="600"/>
              </a:spcBef>
              <a:tabLst>
                <a:tab pos="230188" algn="l"/>
              </a:tabLst>
            </a:pPr>
            <a:r>
              <a:rPr lang="en-US" sz="2400" dirty="0" smtClean="0">
                <a:latin typeface="Times New Roman" pitchFamily="18" charset="0"/>
                <a:cs typeface="Times New Roman" pitchFamily="18" charset="0"/>
              </a:rPr>
              <a:t>Learn how data updates prior information about </a:t>
            </a:r>
            <a:r>
              <a:rPr lang="en-US" sz="2400" dirty="0" smtClean="0">
                <a:latin typeface="Times New Roman" pitchFamily="18" charset="0"/>
                <a:cs typeface="Times New Roman" pitchFamily="18" charset="0"/>
                <a:sym typeface="Symbol"/>
              </a:rPr>
              <a:t></a:t>
            </a:r>
          </a:p>
          <a:p>
            <a:pPr>
              <a:spcBef>
                <a:spcPts val="600"/>
              </a:spcBef>
              <a:tabLst>
                <a:tab pos="230188" algn="l"/>
              </a:tabLst>
            </a:pPr>
            <a:r>
              <a:rPr lang="en-US" sz="2400" dirty="0" smtClean="0">
                <a:latin typeface="Times New Roman" pitchFamily="18" charset="0"/>
                <a:cs typeface="Times New Roman" pitchFamily="18" charset="0"/>
                <a:sym typeface="Symbol"/>
              </a:rPr>
              <a:t>Overlay prior and posterior:</a:t>
            </a:r>
          </a:p>
          <a:p>
            <a:pPr marL="4114800" lvl="1" indent="-228600">
              <a:spcBef>
                <a:spcPts val="600"/>
              </a:spcBef>
              <a:tabLst>
                <a:tab pos="230188" algn="l"/>
              </a:tabLst>
            </a:pPr>
            <a:endParaRPr lang="en-US" sz="2000" dirty="0" smtClean="0">
              <a:latin typeface="Times New Roman" pitchFamily="18" charset="0"/>
              <a:cs typeface="Times New Roman" pitchFamily="18" charset="0"/>
              <a:sym typeface="Symbol"/>
            </a:endParaRPr>
          </a:p>
          <a:p>
            <a:pPr lvl="6">
              <a:spcBef>
                <a:spcPts val="600"/>
              </a:spcBef>
              <a:buNone/>
              <a:tabLst>
                <a:tab pos="230188" algn="l"/>
              </a:tabLst>
            </a:pPr>
            <a:endParaRPr lang="en-US" sz="1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576788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5" name="Picture 3"/>
          <p:cNvPicPr>
            <a:picLocks noChangeAspect="1" noChangeArrowheads="1"/>
          </p:cNvPicPr>
          <p:nvPr/>
        </p:nvPicPr>
        <p:blipFill>
          <a:blip r:embed="rId3" cstate="print"/>
          <a:srcRect/>
          <a:stretch>
            <a:fillRect/>
          </a:stretch>
        </p:blipFill>
        <p:spPr bwMode="auto">
          <a:xfrm>
            <a:off x="1173603" y="2286000"/>
            <a:ext cx="5836797" cy="4267200"/>
          </a:xfrm>
          <a:prstGeom prst="rect">
            <a:avLst/>
          </a:prstGeom>
          <a:noFill/>
          <a:ln w="9525">
            <a:noFill/>
            <a:miter lim="800000"/>
            <a:headEnd/>
            <a:tailEnd/>
          </a:ln>
          <a:effectLst/>
        </p:spPr>
      </p:pic>
      <p:sp>
        <p:nvSpPr>
          <p:cNvPr id="2" name="Title 1"/>
          <p:cNvSpPr>
            <a:spLocks noGrp="1"/>
          </p:cNvSpPr>
          <p:nvPr>
            <p:ph type="title"/>
          </p:nvPr>
        </p:nvSpPr>
        <p:spPr>
          <a:xfrm>
            <a:off x="390525" y="76200"/>
            <a:ext cx="8229600" cy="1143000"/>
          </a:xfrm>
        </p:spPr>
        <p:txBody>
          <a:bodyPr>
            <a:normAutofit/>
          </a:bodyPr>
          <a:lstStyle/>
          <a:p>
            <a:r>
              <a:rPr lang="en-US" sz="3600" dirty="0" smtClean="0">
                <a:solidFill>
                  <a:srgbClr val="0000FF"/>
                </a:solidFill>
                <a:latin typeface="Comic Sans MS" pitchFamily="66" charset="0"/>
                <a:cs typeface="Times New Roman" pitchFamily="18" charset="0"/>
              </a:rPr>
              <a:t>Bee-flower visitation example</a:t>
            </a:r>
            <a:endParaRPr lang="en-US" sz="3600" dirty="0">
              <a:solidFill>
                <a:srgbClr val="0000FF"/>
              </a:solidFill>
              <a:latin typeface="Comic Sans MS" pitchFamily="66" charset="0"/>
              <a:cs typeface="Times New Roman" pitchFamily="18" charset="0"/>
            </a:endParaRPr>
          </a:p>
        </p:txBody>
      </p:sp>
      <p:sp>
        <p:nvSpPr>
          <p:cNvPr id="3" name="Content Placeholder 2"/>
          <p:cNvSpPr>
            <a:spLocks noGrp="1"/>
          </p:cNvSpPr>
          <p:nvPr>
            <p:ph idx="1"/>
          </p:nvPr>
        </p:nvSpPr>
        <p:spPr>
          <a:xfrm>
            <a:off x="838200" y="1143000"/>
            <a:ext cx="7067550" cy="3687763"/>
          </a:xfrm>
        </p:spPr>
        <p:txBody>
          <a:bodyPr>
            <a:noAutofit/>
          </a:bodyPr>
          <a:lstStyle/>
          <a:p>
            <a:pPr>
              <a:spcBef>
                <a:spcPts val="600"/>
              </a:spcBef>
              <a:tabLst>
                <a:tab pos="230188" algn="l"/>
              </a:tabLst>
            </a:pPr>
            <a:r>
              <a:rPr lang="en-US" sz="2400" dirty="0" smtClean="0">
                <a:latin typeface="Times New Roman" pitchFamily="18" charset="0"/>
                <a:cs typeface="Times New Roman" pitchFamily="18" charset="0"/>
              </a:rPr>
              <a:t>Compare/contrast prior and posterior</a:t>
            </a:r>
          </a:p>
          <a:p>
            <a:pPr>
              <a:spcBef>
                <a:spcPts val="600"/>
              </a:spcBef>
              <a:tabLst>
                <a:tab pos="230188" algn="l"/>
              </a:tabLst>
            </a:pPr>
            <a:r>
              <a:rPr lang="en-US" sz="2400" dirty="0" smtClean="0">
                <a:latin typeface="Times New Roman" pitchFamily="18" charset="0"/>
                <a:cs typeface="Times New Roman" pitchFamily="18" charset="0"/>
              </a:rPr>
              <a:t>Learn how data updates prior information about </a:t>
            </a:r>
            <a:r>
              <a:rPr lang="en-US" sz="2400" dirty="0" smtClean="0">
                <a:latin typeface="Times New Roman" pitchFamily="18" charset="0"/>
                <a:cs typeface="Times New Roman" pitchFamily="18" charset="0"/>
                <a:sym typeface="Symbol"/>
              </a:rPr>
              <a:t></a:t>
            </a:r>
          </a:p>
          <a:p>
            <a:pPr>
              <a:spcBef>
                <a:spcPts val="600"/>
              </a:spcBef>
              <a:tabLst>
                <a:tab pos="230188" algn="l"/>
              </a:tabLst>
            </a:pPr>
            <a:r>
              <a:rPr lang="en-US" sz="2400" dirty="0" smtClean="0">
                <a:latin typeface="Times New Roman" pitchFamily="18" charset="0"/>
                <a:cs typeface="Times New Roman" pitchFamily="18" charset="0"/>
                <a:sym typeface="Symbol"/>
              </a:rPr>
              <a:t>Overlay prior &amp; posterior for different prior choices </a:t>
            </a:r>
          </a:p>
          <a:p>
            <a:pPr marL="4114800" lvl="1" indent="-228600">
              <a:spcBef>
                <a:spcPts val="600"/>
              </a:spcBef>
              <a:tabLst>
                <a:tab pos="230188" algn="l"/>
              </a:tabLst>
            </a:pPr>
            <a:endParaRPr lang="en-US" sz="2000" dirty="0" smtClean="0">
              <a:latin typeface="Times New Roman" pitchFamily="18" charset="0"/>
              <a:cs typeface="Times New Roman" pitchFamily="18" charset="0"/>
              <a:sym typeface="Symbol"/>
            </a:endParaRPr>
          </a:p>
          <a:p>
            <a:pPr lvl="6">
              <a:spcBef>
                <a:spcPts val="600"/>
              </a:spcBef>
              <a:buNone/>
              <a:tabLst>
                <a:tab pos="230188" algn="l"/>
              </a:tabLst>
            </a:pPr>
            <a:endParaRPr lang="en-US" sz="1200" dirty="0" smtClean="0">
              <a:latin typeface="Times New Roman" pitchFamily="18" charset="0"/>
              <a:cs typeface="Times New Roman" pitchFamily="18" charset="0"/>
            </a:endParaRPr>
          </a:p>
        </p:txBody>
      </p:sp>
      <p:sp>
        <p:nvSpPr>
          <p:cNvPr id="7" name="TextBox 6"/>
          <p:cNvSpPr txBox="1"/>
          <p:nvPr/>
        </p:nvSpPr>
        <p:spPr>
          <a:xfrm>
            <a:off x="6324600" y="3124200"/>
            <a:ext cx="1188146" cy="1200329"/>
          </a:xfrm>
          <a:prstGeom prst="rect">
            <a:avLst/>
          </a:prstGeom>
          <a:noFill/>
        </p:spPr>
        <p:txBody>
          <a:bodyPr wrap="none" rtlCol="0">
            <a:spAutoFit/>
          </a:bodyPr>
          <a:lstStyle/>
          <a:p>
            <a:r>
              <a:rPr lang="en-US" dirty="0" smtClean="0">
                <a:sym typeface="Symbol"/>
              </a:rPr>
              <a:t> = </a:t>
            </a:r>
            <a:r>
              <a:rPr lang="el-GR" dirty="0" smtClean="0">
                <a:sym typeface="Symbol"/>
              </a:rPr>
              <a:t>β</a:t>
            </a:r>
            <a:r>
              <a:rPr lang="en-US" dirty="0" smtClean="0">
                <a:sym typeface="Symbol"/>
              </a:rPr>
              <a:t> = 0.1</a:t>
            </a:r>
          </a:p>
          <a:p>
            <a:endParaRPr lang="en-US" dirty="0" smtClean="0">
              <a:sym typeface="Symbol"/>
            </a:endParaRPr>
          </a:p>
          <a:p>
            <a:endParaRPr lang="en-US" dirty="0" smtClean="0">
              <a:sym typeface="Symbol"/>
            </a:endParaRPr>
          </a:p>
          <a:p>
            <a:r>
              <a:rPr lang="en-US" dirty="0" smtClean="0">
                <a:sym typeface="Symbol"/>
              </a:rPr>
              <a:t> = </a:t>
            </a:r>
            <a:r>
              <a:rPr lang="el-GR" dirty="0" smtClean="0">
                <a:sym typeface="Symbol"/>
              </a:rPr>
              <a:t>β</a:t>
            </a:r>
            <a:r>
              <a:rPr lang="en-US" dirty="0" smtClean="0">
                <a:sym typeface="Symbol"/>
              </a:rPr>
              <a:t> = 10</a:t>
            </a:r>
          </a:p>
        </p:txBody>
      </p:sp>
    </p:spTree>
    <p:extLst>
      <p:ext uri="{BB962C8B-B14F-4D97-AF65-F5344CB8AC3E}">
        <p14:creationId xmlns:p14="http://schemas.microsoft.com/office/powerpoint/2010/main" val="3828152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525" y="76200"/>
            <a:ext cx="8229600" cy="1143000"/>
          </a:xfrm>
        </p:spPr>
        <p:txBody>
          <a:bodyPr>
            <a:normAutofit/>
          </a:bodyPr>
          <a:lstStyle/>
          <a:p>
            <a:r>
              <a:rPr lang="en-US" sz="3600" dirty="0" smtClean="0">
                <a:solidFill>
                  <a:srgbClr val="0000FF"/>
                </a:solidFill>
                <a:latin typeface="Comic Sans MS" pitchFamily="66" charset="0"/>
                <a:cs typeface="Times New Roman" pitchFamily="18" charset="0"/>
              </a:rPr>
              <a:t>Bee-flower visitation example</a:t>
            </a:r>
            <a:endParaRPr lang="en-US" sz="3600" dirty="0">
              <a:solidFill>
                <a:srgbClr val="0000FF"/>
              </a:solidFill>
              <a:latin typeface="Comic Sans MS" pitchFamily="66" charset="0"/>
              <a:cs typeface="Times New Roman" pitchFamily="18" charset="0"/>
            </a:endParaRPr>
          </a:p>
        </p:txBody>
      </p:sp>
      <p:pic>
        <p:nvPicPr>
          <p:cNvPr id="75778" name="Picture 2"/>
          <p:cNvPicPr>
            <a:picLocks noChangeAspect="1" noChangeArrowheads="1"/>
          </p:cNvPicPr>
          <p:nvPr/>
        </p:nvPicPr>
        <p:blipFill>
          <a:blip r:embed="rId3" cstate="print"/>
          <a:srcRect/>
          <a:stretch>
            <a:fillRect/>
          </a:stretch>
        </p:blipFill>
        <p:spPr bwMode="auto">
          <a:xfrm>
            <a:off x="990600" y="2438400"/>
            <a:ext cx="5720223" cy="4166134"/>
          </a:xfrm>
          <a:prstGeom prst="rect">
            <a:avLst/>
          </a:prstGeom>
          <a:noFill/>
          <a:ln w="9525">
            <a:noFill/>
            <a:miter lim="800000"/>
            <a:headEnd/>
            <a:tailEnd/>
          </a:ln>
          <a:effectLst/>
        </p:spPr>
      </p:pic>
      <p:sp>
        <p:nvSpPr>
          <p:cNvPr id="7" name="TextBox 6"/>
          <p:cNvSpPr txBox="1"/>
          <p:nvPr/>
        </p:nvSpPr>
        <p:spPr>
          <a:xfrm>
            <a:off x="6324600" y="3198674"/>
            <a:ext cx="1247457" cy="1754326"/>
          </a:xfrm>
          <a:prstGeom prst="rect">
            <a:avLst/>
          </a:prstGeom>
          <a:noFill/>
        </p:spPr>
        <p:txBody>
          <a:bodyPr wrap="none" rtlCol="0">
            <a:spAutoFit/>
          </a:bodyPr>
          <a:lstStyle/>
          <a:p>
            <a:r>
              <a:rPr lang="en-US" dirty="0" smtClean="0">
                <a:sym typeface="Symbol"/>
              </a:rPr>
              <a:t> = </a:t>
            </a:r>
            <a:r>
              <a:rPr lang="el-GR" dirty="0" smtClean="0">
                <a:sym typeface="Symbol"/>
              </a:rPr>
              <a:t>β</a:t>
            </a:r>
            <a:r>
              <a:rPr lang="en-US" dirty="0" smtClean="0">
                <a:sym typeface="Symbol"/>
              </a:rPr>
              <a:t> = 0.1</a:t>
            </a:r>
          </a:p>
          <a:p>
            <a:endParaRPr lang="en-US" dirty="0" smtClean="0">
              <a:sym typeface="Symbol"/>
            </a:endParaRPr>
          </a:p>
          <a:p>
            <a:r>
              <a:rPr lang="en-US" dirty="0" smtClean="0">
                <a:sym typeface="Symbol"/>
              </a:rPr>
              <a:t> = </a:t>
            </a:r>
            <a:r>
              <a:rPr lang="el-GR" dirty="0" smtClean="0">
                <a:sym typeface="Symbol"/>
              </a:rPr>
              <a:t>β</a:t>
            </a:r>
            <a:r>
              <a:rPr lang="en-US" dirty="0" smtClean="0">
                <a:sym typeface="Symbol"/>
              </a:rPr>
              <a:t> = 10</a:t>
            </a:r>
          </a:p>
          <a:p>
            <a:endParaRPr lang="en-US" dirty="0" smtClean="0">
              <a:sym typeface="Symbol"/>
            </a:endParaRPr>
          </a:p>
          <a:p>
            <a:r>
              <a:rPr lang="en-US" dirty="0" smtClean="0">
                <a:sym typeface="Symbol"/>
              </a:rPr>
              <a:t> = </a:t>
            </a:r>
            <a:r>
              <a:rPr lang="el-GR" dirty="0" smtClean="0">
                <a:sym typeface="Symbol"/>
              </a:rPr>
              <a:t>β</a:t>
            </a:r>
            <a:r>
              <a:rPr lang="en-US" dirty="0" smtClean="0">
                <a:sym typeface="Symbol"/>
              </a:rPr>
              <a:t> = 100</a:t>
            </a:r>
          </a:p>
          <a:p>
            <a:endParaRPr lang="en-US" dirty="0" smtClean="0">
              <a:sym typeface="Symbol"/>
            </a:endParaRPr>
          </a:p>
        </p:txBody>
      </p:sp>
      <p:sp>
        <p:nvSpPr>
          <p:cNvPr id="9" name="Content Placeholder 2"/>
          <p:cNvSpPr>
            <a:spLocks noGrp="1"/>
          </p:cNvSpPr>
          <p:nvPr>
            <p:ph idx="1"/>
          </p:nvPr>
        </p:nvSpPr>
        <p:spPr>
          <a:xfrm>
            <a:off x="1162050" y="1371600"/>
            <a:ext cx="7067550" cy="3687763"/>
          </a:xfrm>
        </p:spPr>
        <p:txBody>
          <a:bodyPr>
            <a:noAutofit/>
          </a:bodyPr>
          <a:lstStyle/>
          <a:p>
            <a:pPr>
              <a:spcBef>
                <a:spcPts val="600"/>
              </a:spcBef>
              <a:tabLst>
                <a:tab pos="230188" algn="l"/>
              </a:tabLst>
            </a:pPr>
            <a:r>
              <a:rPr lang="en-US" sz="2400" dirty="0" smtClean="0">
                <a:latin typeface="Times New Roman" pitchFamily="18" charset="0"/>
                <a:cs typeface="Times New Roman" pitchFamily="18" charset="0"/>
              </a:rPr>
              <a:t>Compare/contrast prior and posterior</a:t>
            </a:r>
          </a:p>
          <a:p>
            <a:pPr>
              <a:spcBef>
                <a:spcPts val="600"/>
              </a:spcBef>
              <a:tabLst>
                <a:tab pos="230188" algn="l"/>
              </a:tabLst>
            </a:pPr>
            <a:r>
              <a:rPr lang="en-US" sz="2400" dirty="0" smtClean="0">
                <a:latin typeface="Times New Roman" pitchFamily="18" charset="0"/>
                <a:cs typeface="Times New Roman" pitchFamily="18" charset="0"/>
              </a:rPr>
              <a:t>Learn how data updates prior information about </a:t>
            </a:r>
            <a:r>
              <a:rPr lang="en-US" sz="2400" dirty="0" smtClean="0">
                <a:latin typeface="Times New Roman" pitchFamily="18" charset="0"/>
                <a:cs typeface="Times New Roman" pitchFamily="18" charset="0"/>
                <a:sym typeface="Symbol"/>
              </a:rPr>
              <a:t></a:t>
            </a:r>
          </a:p>
          <a:p>
            <a:pPr>
              <a:spcBef>
                <a:spcPts val="600"/>
              </a:spcBef>
              <a:tabLst>
                <a:tab pos="230188" algn="l"/>
              </a:tabLst>
            </a:pPr>
            <a:r>
              <a:rPr lang="en-US" sz="2400" dirty="0" smtClean="0">
                <a:latin typeface="Times New Roman" pitchFamily="18" charset="0"/>
                <a:cs typeface="Times New Roman" pitchFamily="18" charset="0"/>
                <a:sym typeface="Symbol"/>
              </a:rPr>
              <a:t>Overlay prior &amp; posterior for different prior choices </a:t>
            </a:r>
          </a:p>
          <a:p>
            <a:pPr marL="4114800" lvl="1" indent="-228600">
              <a:spcBef>
                <a:spcPts val="600"/>
              </a:spcBef>
              <a:tabLst>
                <a:tab pos="230188" algn="l"/>
              </a:tabLst>
            </a:pPr>
            <a:endParaRPr lang="en-US" sz="2000" dirty="0" smtClean="0">
              <a:latin typeface="Times New Roman" pitchFamily="18" charset="0"/>
              <a:cs typeface="Times New Roman" pitchFamily="18" charset="0"/>
              <a:sym typeface="Symbol"/>
            </a:endParaRPr>
          </a:p>
          <a:p>
            <a:pPr lvl="6">
              <a:spcBef>
                <a:spcPts val="600"/>
              </a:spcBef>
              <a:buNone/>
              <a:tabLst>
                <a:tab pos="230188" algn="l"/>
              </a:tabLst>
            </a:pPr>
            <a:endParaRPr lang="en-US" sz="1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5714287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Uninformative prior</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366573073"/>
              </p:ext>
            </p:extLst>
          </p:nvPr>
        </p:nvGraphicFramePr>
        <p:xfrm>
          <a:off x="1524000" y="1397000"/>
          <a:ext cx="6096000" cy="2743200"/>
        </p:xfrm>
        <a:graphic>
          <a:graphicData uri="http://schemas.openxmlformats.org/drawingml/2006/table">
            <a:tbl>
              <a:tblPr firstRow="1" bandRow="1">
                <a:tableStyleId>{5940675A-B579-460E-94D1-54222C63F5DA}</a:tableStyleId>
              </a:tblPr>
              <a:tblGrid>
                <a:gridCol w="3048000"/>
                <a:gridCol w="3048000"/>
              </a:tblGrid>
              <a:tr h="370840">
                <a:tc>
                  <a:txBody>
                    <a:bodyPr/>
                    <a:lstStyle/>
                    <a:p>
                      <a:r>
                        <a:rPr lang="en-US" sz="2400" dirty="0" smtClean="0"/>
                        <a:t>Normal mean</a:t>
                      </a:r>
                      <a:endParaRPr lang="en-GB" sz="2400" dirty="0"/>
                    </a:p>
                  </a:txBody>
                  <a:tcPr/>
                </a:tc>
                <a:tc>
                  <a:txBody>
                    <a:bodyPr/>
                    <a:lstStyle/>
                    <a:p>
                      <a:r>
                        <a:rPr lang="en-US" sz="2400" dirty="0" smtClean="0"/>
                        <a:t>Normal (0,</a:t>
                      </a:r>
                      <a:r>
                        <a:rPr lang="en-US" sz="2400" baseline="0" dirty="0" smtClean="0"/>
                        <a:t> 0.0001)</a:t>
                      </a:r>
                      <a:endParaRPr lang="en-GB" sz="2400" dirty="0"/>
                    </a:p>
                  </a:txBody>
                  <a:tcPr/>
                </a:tc>
              </a:tr>
              <a:tr h="370840">
                <a:tc>
                  <a:txBody>
                    <a:bodyPr/>
                    <a:lstStyle/>
                    <a:p>
                      <a:r>
                        <a:rPr lang="en-US" sz="2400" dirty="0" smtClean="0"/>
                        <a:t>Normal precision</a:t>
                      </a:r>
                      <a:endParaRPr lang="en-GB" sz="2400" dirty="0"/>
                    </a:p>
                  </a:txBody>
                  <a:tcPr/>
                </a:tc>
                <a:tc>
                  <a:txBody>
                    <a:bodyPr/>
                    <a:lstStyle/>
                    <a:p>
                      <a:r>
                        <a:rPr lang="en-US" sz="2400" dirty="0" smtClean="0"/>
                        <a:t>Gamma(0.0001,.0001)</a:t>
                      </a:r>
                      <a:endParaRPr lang="en-GB" sz="2400" dirty="0"/>
                    </a:p>
                  </a:txBody>
                  <a:tcPr/>
                </a:tc>
              </a:tr>
              <a:tr h="370840">
                <a:tc>
                  <a:txBody>
                    <a:bodyPr/>
                    <a:lstStyle/>
                    <a:p>
                      <a:r>
                        <a:rPr lang="en-US" sz="2400" dirty="0" smtClean="0"/>
                        <a:t>Binomial</a:t>
                      </a:r>
                      <a:endParaRPr lang="en-GB" sz="2400" dirty="0"/>
                    </a:p>
                  </a:txBody>
                  <a:tcPr/>
                </a:tc>
                <a:tc>
                  <a:txBody>
                    <a:bodyPr/>
                    <a:lstStyle/>
                    <a:p>
                      <a:r>
                        <a:rPr lang="en-US" sz="2400" dirty="0" smtClean="0"/>
                        <a:t>Beta(1,1)</a:t>
                      </a:r>
                      <a:endParaRPr lang="en-GB" sz="2400" dirty="0"/>
                    </a:p>
                  </a:txBody>
                  <a:tcPr/>
                </a:tc>
              </a:tr>
              <a:tr h="370840">
                <a:tc>
                  <a:txBody>
                    <a:bodyPr/>
                    <a:lstStyle/>
                    <a:p>
                      <a:r>
                        <a:rPr lang="en-US" sz="2400" dirty="0" smtClean="0"/>
                        <a:t>Poisson</a:t>
                      </a:r>
                      <a:endParaRPr lang="en-GB" sz="2400" dirty="0"/>
                    </a:p>
                  </a:txBody>
                  <a:tcPr>
                    <a:solidFill>
                      <a:schemeClr val="accent3">
                        <a:lumMod val="40000"/>
                        <a:lumOff val="60000"/>
                      </a:schemeClr>
                    </a:solidFill>
                  </a:tcPr>
                </a:tc>
                <a:tc>
                  <a:txBody>
                    <a:bodyPr/>
                    <a:lstStyle/>
                    <a:p>
                      <a:r>
                        <a:rPr lang="en-US" sz="2400" dirty="0" smtClean="0"/>
                        <a:t>Gamma (.001,.001)</a:t>
                      </a:r>
                      <a:endParaRPr lang="en-GB" sz="2400" dirty="0"/>
                    </a:p>
                  </a:txBody>
                  <a:tcPr>
                    <a:solidFill>
                      <a:schemeClr val="accent3">
                        <a:lumMod val="40000"/>
                        <a:lumOff val="60000"/>
                      </a:schemeClr>
                    </a:solidFill>
                  </a:tcPr>
                </a:tc>
              </a:tr>
              <a:tr h="370840">
                <a:tc>
                  <a:txBody>
                    <a:bodyPr/>
                    <a:lstStyle/>
                    <a:p>
                      <a:r>
                        <a:rPr lang="en-US" sz="2400" dirty="0" smtClean="0"/>
                        <a:t>Multinomial</a:t>
                      </a:r>
                      <a:endParaRPr lang="en-GB" sz="2400" dirty="0"/>
                    </a:p>
                  </a:txBody>
                  <a:tcPr/>
                </a:tc>
                <a:tc>
                  <a:txBody>
                    <a:bodyPr/>
                    <a:lstStyle/>
                    <a:p>
                      <a:r>
                        <a:rPr lang="en-US" sz="2400" dirty="0" err="1" smtClean="0"/>
                        <a:t>Dirilecht</a:t>
                      </a:r>
                      <a:r>
                        <a:rPr lang="en-US" sz="2400" dirty="0" smtClean="0"/>
                        <a:t> (1,1,1…)</a:t>
                      </a:r>
                      <a:endParaRPr lang="en-GB" sz="2400" dirty="0"/>
                    </a:p>
                  </a:txBody>
                  <a:tcPr/>
                </a:tc>
              </a:tr>
              <a:tr h="370840">
                <a:tc>
                  <a:txBody>
                    <a:bodyPr/>
                    <a:lstStyle/>
                    <a:p>
                      <a:r>
                        <a:rPr lang="en-US" sz="2400" dirty="0" smtClean="0"/>
                        <a:t>Uniform</a:t>
                      </a:r>
                      <a:endParaRPr lang="en-GB" sz="2400" dirty="0"/>
                    </a:p>
                  </a:txBody>
                  <a:tcPr/>
                </a:tc>
                <a:tc>
                  <a:txBody>
                    <a:bodyPr/>
                    <a:lstStyle/>
                    <a:p>
                      <a:r>
                        <a:rPr lang="en-US" sz="2400" dirty="0" smtClean="0"/>
                        <a:t>Uniform (</a:t>
                      </a:r>
                      <a:r>
                        <a:rPr lang="en-US" sz="2400" dirty="0" err="1" smtClean="0"/>
                        <a:t>a.b</a:t>
                      </a:r>
                      <a:r>
                        <a:rPr lang="en-US" sz="2400" dirty="0" smtClean="0"/>
                        <a:t>)</a:t>
                      </a:r>
                      <a:endParaRPr lang="en-GB" sz="2400" dirty="0"/>
                    </a:p>
                  </a:txBody>
                  <a:tcPr/>
                </a:tc>
              </a:tr>
            </a:tbl>
          </a:graphicData>
        </a:graphic>
      </p:graphicFrame>
    </p:spTree>
    <p:extLst>
      <p:ext uri="{BB962C8B-B14F-4D97-AF65-F5344CB8AC3E}">
        <p14:creationId xmlns:p14="http://schemas.microsoft.com/office/powerpoint/2010/main" val="5583744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70037"/>
            <a:ext cx="8229600" cy="4525963"/>
          </a:xfrm>
        </p:spPr>
        <p:txBody>
          <a:bodyPr>
            <a:normAutofit/>
          </a:bodyPr>
          <a:lstStyle/>
          <a:p>
            <a:r>
              <a:rPr lang="en-US" sz="2800" dirty="0" smtClean="0"/>
              <a:t>We want to estimate the average number of rare orchid (=</a:t>
            </a:r>
            <a:r>
              <a:rPr lang="el-GR" sz="2800" dirty="0" smtClean="0"/>
              <a:t>λ</a:t>
            </a:r>
            <a:r>
              <a:rPr lang="en-US" sz="2800" dirty="0" smtClean="0"/>
              <a:t>) per ha of rainforest in Costa Rica. We find 4 orchids after searching a plot 100x100m. </a:t>
            </a:r>
          </a:p>
          <a:p>
            <a:endParaRPr lang="en-US" sz="2800" dirty="0" smtClean="0"/>
          </a:p>
          <a:p>
            <a:r>
              <a:rPr lang="en-US" sz="2800" dirty="0" smtClean="0"/>
              <a:t>We have no prior knowledge of the orchid density. Based on the data y, what is P(</a:t>
            </a:r>
            <a:r>
              <a:rPr lang="el-GR" sz="2800" dirty="0" smtClean="0"/>
              <a:t>λ</a:t>
            </a:r>
            <a:r>
              <a:rPr lang="en-US" sz="2800" dirty="0" smtClean="0"/>
              <a:t>|y)?</a:t>
            </a:r>
          </a:p>
          <a:p>
            <a:endParaRPr lang="en-GB" sz="2800" dirty="0"/>
          </a:p>
        </p:txBody>
      </p:sp>
      <p:sp>
        <p:nvSpPr>
          <p:cNvPr id="4" name="Text Box 3"/>
          <p:cNvSpPr txBox="1">
            <a:spLocks noChangeArrowheads="1"/>
          </p:cNvSpPr>
          <p:nvPr/>
        </p:nvSpPr>
        <p:spPr bwMode="auto">
          <a:xfrm>
            <a:off x="1015246" y="589002"/>
            <a:ext cx="8662154" cy="553998"/>
          </a:xfrm>
          <a:prstGeom prst="rect">
            <a:avLst/>
          </a:prstGeom>
          <a:noFill/>
          <a:ln w="9525">
            <a:noFill/>
            <a:miter lim="800000"/>
            <a:headEnd/>
            <a:tailEnd/>
          </a:ln>
        </p:spPr>
        <p:txBody>
          <a:bodyPr wrap="square" lIns="0" tIns="0" rIns="0" bIns="0">
            <a:spAutoFit/>
          </a:bodyPr>
          <a:lstStyle/>
          <a:p>
            <a:pPr>
              <a:spcBef>
                <a:spcPct val="50000"/>
              </a:spcBef>
            </a:pPr>
            <a:r>
              <a:rPr lang="en-US" sz="3600" dirty="0" smtClean="0">
                <a:solidFill>
                  <a:srgbClr val="0000FF"/>
                </a:solidFill>
                <a:latin typeface="Comic Sans MS" pitchFamily="66" charset="0"/>
              </a:rPr>
              <a:t>Example 2</a:t>
            </a:r>
            <a:endParaRPr lang="en-US" sz="3600" dirty="0">
              <a:solidFill>
                <a:srgbClr val="0000FF"/>
              </a:solidFill>
              <a:latin typeface="Comic Sans MS" pitchFamily="66" charset="0"/>
            </a:endParaRPr>
          </a:p>
        </p:txBody>
      </p:sp>
    </p:spTree>
    <p:extLst>
      <p:ext uri="{BB962C8B-B14F-4D97-AF65-F5344CB8AC3E}">
        <p14:creationId xmlns:p14="http://schemas.microsoft.com/office/powerpoint/2010/main" val="34553937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normAutofit/>
          </a:bodyPr>
          <a:lstStyle/>
          <a:p>
            <a:r>
              <a:rPr lang="en-US" sz="3600" dirty="0" smtClean="0">
                <a:solidFill>
                  <a:srgbClr val="0000FF"/>
                </a:solidFill>
                <a:latin typeface="Comic Sans MS" pitchFamily="66" charset="0"/>
                <a:cs typeface="Times New Roman" pitchFamily="18" charset="0"/>
              </a:rPr>
              <a:t>Why priors?</a:t>
            </a:r>
            <a:endParaRPr lang="en-US" sz="3600" dirty="0">
              <a:solidFill>
                <a:srgbClr val="0000FF"/>
              </a:solidFill>
              <a:latin typeface="Comic Sans MS" pitchFamily="66" charset="0"/>
              <a:cs typeface="Times New Roman" pitchFamily="18" charset="0"/>
            </a:endParaRPr>
          </a:p>
        </p:txBody>
      </p:sp>
      <p:sp>
        <p:nvSpPr>
          <p:cNvPr id="3" name="Content Placeholder 2"/>
          <p:cNvSpPr>
            <a:spLocks noGrp="1"/>
          </p:cNvSpPr>
          <p:nvPr>
            <p:ph idx="1"/>
          </p:nvPr>
        </p:nvSpPr>
        <p:spPr>
          <a:xfrm>
            <a:off x="152400" y="762000"/>
            <a:ext cx="8839200" cy="5181600"/>
          </a:xfrm>
        </p:spPr>
        <p:txBody>
          <a:bodyPr>
            <a:noAutofit/>
          </a:bodyPr>
          <a:lstStyle/>
          <a:p>
            <a:r>
              <a:rPr lang="en-US" sz="2200" dirty="0" smtClean="0">
                <a:latin typeface="Times New Roman" pitchFamily="18" charset="0"/>
                <a:cs typeface="Times New Roman" pitchFamily="18" charset="0"/>
              </a:rPr>
              <a:t>Opportunity to incorporate other sources of information </a:t>
            </a:r>
          </a:p>
          <a:p>
            <a:pPr lvl="1"/>
            <a:r>
              <a:rPr lang="en-US" sz="2200" dirty="0" smtClean="0">
                <a:latin typeface="Times New Roman" pitchFamily="18" charset="0"/>
                <a:cs typeface="Times New Roman" pitchFamily="18" charset="0"/>
              </a:rPr>
              <a:t>From previous studies, pilot studies, literature</a:t>
            </a:r>
          </a:p>
          <a:p>
            <a:pPr lvl="1"/>
            <a:r>
              <a:rPr lang="en-US" sz="2200" dirty="0" smtClean="0">
                <a:latin typeface="Times New Roman" pitchFamily="18" charset="0"/>
                <a:cs typeface="Times New Roman" pitchFamily="18" charset="0"/>
              </a:rPr>
              <a:t>Expert opinion/experience</a:t>
            </a:r>
          </a:p>
          <a:p>
            <a:pPr lvl="1"/>
            <a:r>
              <a:rPr lang="en-US" sz="2200" dirty="0" smtClean="0">
                <a:latin typeface="Times New Roman" pitchFamily="18" charset="0"/>
                <a:cs typeface="Times New Roman" pitchFamily="18" charset="0"/>
              </a:rPr>
              <a:t>Known constraints on parameters</a:t>
            </a:r>
          </a:p>
          <a:p>
            <a:pPr lvl="1"/>
            <a:r>
              <a:rPr lang="en-US" sz="2200" dirty="0" smtClean="0">
                <a:latin typeface="Times New Roman" pitchFamily="18" charset="0"/>
                <a:cs typeface="Times New Roman" pitchFamily="18" charset="0"/>
              </a:rPr>
              <a:t>Thus, may choose </a:t>
            </a:r>
            <a:r>
              <a:rPr lang="en-US" sz="2200" i="1" dirty="0" smtClean="0">
                <a:solidFill>
                  <a:srgbClr val="C00000"/>
                </a:solidFill>
                <a:latin typeface="Times New Roman" pitchFamily="18" charset="0"/>
                <a:cs typeface="Times New Roman" pitchFamily="18" charset="0"/>
              </a:rPr>
              <a:t>semi-informative</a:t>
            </a:r>
            <a:r>
              <a:rPr lang="en-US" sz="2200" dirty="0" smtClean="0">
                <a:latin typeface="Times New Roman" pitchFamily="18" charset="0"/>
                <a:cs typeface="Times New Roman" pitchFamily="18" charset="0"/>
              </a:rPr>
              <a:t>/</a:t>
            </a:r>
            <a:r>
              <a:rPr lang="en-US" sz="2200" i="1" dirty="0" smtClean="0">
                <a:solidFill>
                  <a:srgbClr val="C00000"/>
                </a:solidFill>
                <a:latin typeface="Times New Roman" pitchFamily="18" charset="0"/>
                <a:cs typeface="Times New Roman" pitchFamily="18" charset="0"/>
              </a:rPr>
              <a:t>informative</a:t>
            </a:r>
            <a:r>
              <a:rPr lang="en-US" sz="2200" dirty="0" smtClean="0">
                <a:latin typeface="Times New Roman" pitchFamily="18" charset="0"/>
                <a:cs typeface="Times New Roman" pitchFamily="18" charset="0"/>
              </a:rPr>
              <a:t> priors</a:t>
            </a:r>
          </a:p>
          <a:p>
            <a:r>
              <a:rPr lang="en-US" sz="2200" dirty="0" smtClean="0">
                <a:latin typeface="Times New Roman" pitchFamily="18" charset="0"/>
                <a:cs typeface="Times New Roman" pitchFamily="18" charset="0"/>
              </a:rPr>
              <a:t>Let the data “drive” the analysis:</a:t>
            </a:r>
          </a:p>
          <a:p>
            <a:pPr lvl="1"/>
            <a:r>
              <a:rPr lang="en-US" sz="2200" dirty="0" smtClean="0">
                <a:latin typeface="Times New Roman" pitchFamily="18" charset="0"/>
                <a:cs typeface="Times New Roman" pitchFamily="18" charset="0"/>
              </a:rPr>
              <a:t>E.g., prior information not available (</a:t>
            </a:r>
            <a:r>
              <a:rPr lang="en-US" sz="2200" dirty="0" err="1" smtClean="0">
                <a:latin typeface="Times New Roman" pitchFamily="18" charset="0"/>
                <a:cs typeface="Times New Roman" pitchFamily="18" charset="0"/>
              </a:rPr>
              <a:t>bayes</a:t>
            </a:r>
            <a:r>
              <a:rPr lang="en-US" sz="2200" dirty="0" smtClean="0">
                <a:latin typeface="Times New Roman" pitchFamily="18" charset="0"/>
                <a:cs typeface="Times New Roman" pitchFamily="18" charset="0"/>
              </a:rPr>
              <a:t> approach useful for other reason)</a:t>
            </a:r>
          </a:p>
          <a:p>
            <a:pPr lvl="1"/>
            <a:r>
              <a:rPr lang="en-US" sz="2200" dirty="0" smtClean="0">
                <a:latin typeface="Times New Roman" pitchFamily="18" charset="0"/>
                <a:cs typeface="Times New Roman" pitchFamily="18" charset="0"/>
              </a:rPr>
              <a:t>Thus, may choose </a:t>
            </a:r>
            <a:r>
              <a:rPr lang="en-US" sz="2200" i="1" dirty="0" smtClean="0">
                <a:solidFill>
                  <a:srgbClr val="C00000"/>
                </a:solidFill>
                <a:latin typeface="Times New Roman" pitchFamily="18" charset="0"/>
                <a:cs typeface="Times New Roman" pitchFamily="18" charset="0"/>
              </a:rPr>
              <a:t>vague</a:t>
            </a:r>
            <a:r>
              <a:rPr lang="en-US" sz="2200" dirty="0" smtClean="0">
                <a:latin typeface="Times New Roman" pitchFamily="18" charset="0"/>
                <a:cs typeface="Times New Roman" pitchFamily="18" charset="0"/>
              </a:rPr>
              <a:t>, </a:t>
            </a:r>
            <a:r>
              <a:rPr lang="en-US" sz="2200" i="1" dirty="0" smtClean="0">
                <a:solidFill>
                  <a:srgbClr val="C00000"/>
                </a:solidFill>
                <a:latin typeface="Times New Roman" pitchFamily="18" charset="0"/>
                <a:cs typeface="Times New Roman" pitchFamily="18" charset="0"/>
              </a:rPr>
              <a:t>diffuse</a:t>
            </a:r>
            <a:r>
              <a:rPr lang="en-US" sz="2200" dirty="0" smtClean="0">
                <a:latin typeface="Times New Roman" pitchFamily="18" charset="0"/>
                <a:cs typeface="Times New Roman" pitchFamily="18" charset="0"/>
              </a:rPr>
              <a:t>, </a:t>
            </a:r>
            <a:r>
              <a:rPr lang="en-US" sz="2200" i="1" dirty="0" smtClean="0">
                <a:solidFill>
                  <a:srgbClr val="C00000"/>
                </a:solidFill>
                <a:latin typeface="Times New Roman" pitchFamily="18" charset="0"/>
                <a:cs typeface="Times New Roman" pitchFamily="18" charset="0"/>
              </a:rPr>
              <a:t>flat</a:t>
            </a:r>
            <a:r>
              <a:rPr lang="en-US" sz="2200" dirty="0" smtClean="0">
                <a:latin typeface="Times New Roman" pitchFamily="18" charset="0"/>
                <a:cs typeface="Times New Roman" pitchFamily="18" charset="0"/>
              </a:rPr>
              <a:t>, </a:t>
            </a:r>
            <a:r>
              <a:rPr lang="en-US" sz="2200" i="1" dirty="0" smtClean="0">
                <a:solidFill>
                  <a:srgbClr val="C00000"/>
                </a:solidFill>
                <a:latin typeface="Times New Roman" pitchFamily="18" charset="0"/>
                <a:cs typeface="Times New Roman" pitchFamily="18" charset="0"/>
              </a:rPr>
              <a:t>reference</a:t>
            </a:r>
            <a:r>
              <a:rPr lang="en-US" sz="2200" dirty="0" smtClean="0">
                <a:latin typeface="Times New Roman" pitchFamily="18" charset="0"/>
                <a:cs typeface="Times New Roman" pitchFamily="18" charset="0"/>
              </a:rPr>
              <a:t>, or </a:t>
            </a:r>
            <a:r>
              <a:rPr lang="en-US" sz="2200" i="1" dirty="0" smtClean="0">
                <a:solidFill>
                  <a:srgbClr val="C00000"/>
                </a:solidFill>
                <a:latin typeface="Times New Roman" pitchFamily="18" charset="0"/>
                <a:cs typeface="Times New Roman" pitchFamily="18" charset="0"/>
              </a:rPr>
              <a:t>non-informative</a:t>
            </a:r>
            <a:r>
              <a:rPr lang="en-US" sz="2200" dirty="0" smtClean="0">
                <a:solidFill>
                  <a:srgbClr val="C00000"/>
                </a:solidFill>
                <a:latin typeface="Times New Roman" pitchFamily="18" charset="0"/>
                <a:cs typeface="Times New Roman" pitchFamily="18" charset="0"/>
              </a:rPr>
              <a:t> </a:t>
            </a:r>
            <a:r>
              <a:rPr lang="en-US" sz="2200" dirty="0" smtClean="0">
                <a:latin typeface="Times New Roman" pitchFamily="18" charset="0"/>
                <a:cs typeface="Times New Roman" pitchFamily="18" charset="0"/>
              </a:rPr>
              <a:t>priors</a:t>
            </a:r>
          </a:p>
          <a:p>
            <a:r>
              <a:rPr lang="en-US" sz="2200" dirty="0" smtClean="0">
                <a:solidFill>
                  <a:srgbClr val="C00000"/>
                </a:solidFill>
                <a:latin typeface="Times New Roman" pitchFamily="18" charset="0"/>
                <a:cs typeface="Times New Roman" pitchFamily="18" charset="0"/>
              </a:rPr>
              <a:t>Conjugate priors</a:t>
            </a:r>
            <a:r>
              <a:rPr lang="en-US" sz="2200" dirty="0" smtClean="0">
                <a:latin typeface="Times New Roman" pitchFamily="18" charset="0"/>
                <a:cs typeface="Times New Roman" pitchFamily="18" charset="0"/>
              </a:rPr>
              <a:t>: Method for choosing a prior distribution</a:t>
            </a:r>
          </a:p>
          <a:p>
            <a:pPr lvl="1"/>
            <a:r>
              <a:rPr lang="en-US" sz="2200" dirty="0" smtClean="0">
                <a:latin typeface="Times New Roman" pitchFamily="18" charset="0"/>
                <a:cs typeface="Times New Roman" pitchFamily="18" charset="0"/>
              </a:rPr>
              <a:t>Enables analytical solutions to the posterior</a:t>
            </a:r>
          </a:p>
          <a:p>
            <a:pPr lvl="1"/>
            <a:r>
              <a:rPr lang="en-US" sz="2200" dirty="0" smtClean="0">
                <a:latin typeface="Times New Roman" pitchFamily="18" charset="0"/>
                <a:cs typeface="Times New Roman" pitchFamily="18" charset="0"/>
              </a:rPr>
              <a:t>Computational convenience (upcoming MCMC lectures)</a:t>
            </a:r>
          </a:p>
          <a:p>
            <a:pPr lvl="1"/>
            <a:r>
              <a:rPr lang="en-US" sz="2200" dirty="0" smtClean="0">
                <a:latin typeface="Times New Roman" pitchFamily="18" charset="0"/>
                <a:cs typeface="Times New Roman" pitchFamily="18" charset="0"/>
              </a:rPr>
              <a:t>Facilitates interpretation of prior as contributing “additional data”</a:t>
            </a:r>
          </a:p>
          <a:p>
            <a:pPr lvl="1"/>
            <a:r>
              <a:rPr lang="en-US" sz="2200" dirty="0" smtClean="0">
                <a:latin typeface="Times New Roman" pitchFamily="18" charset="0"/>
                <a:cs typeface="Times New Roman" pitchFamily="18" charset="0"/>
              </a:rPr>
              <a:t>Useful for any level of “</a:t>
            </a:r>
            <a:r>
              <a:rPr lang="en-US" sz="2200" dirty="0" err="1" smtClean="0">
                <a:latin typeface="Times New Roman" pitchFamily="18" charset="0"/>
                <a:cs typeface="Times New Roman" pitchFamily="18" charset="0"/>
              </a:rPr>
              <a:t>informativeness</a:t>
            </a:r>
            <a:r>
              <a:rPr lang="en-US" sz="2200" dirty="0" smtClean="0">
                <a:latin typeface="Times New Roman" pitchFamily="18" charset="0"/>
                <a:cs typeface="Times New Roman" pitchFamily="18" charset="0"/>
              </a:rPr>
              <a:t>”</a:t>
            </a: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50C90246-3977-4BD8-B189-2CCF5C9855C1}" type="slidenum">
              <a:rPr lang="en-US" smtClean="0"/>
              <a:pPr/>
              <a:t>3</a:t>
            </a:fld>
            <a:endParaRPr lang="en-US"/>
          </a:p>
        </p:txBody>
      </p:sp>
    </p:spTree>
    <p:extLst>
      <p:ext uri="{BB962C8B-B14F-4D97-AF65-F5344CB8AC3E}">
        <p14:creationId xmlns:p14="http://schemas.microsoft.com/office/powerpoint/2010/main" val="23497899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229600" cy="4525963"/>
          </a:xfrm>
        </p:spPr>
        <p:txBody>
          <a:bodyPr>
            <a:normAutofit fontScale="85000" lnSpcReduction="20000"/>
          </a:bodyPr>
          <a:lstStyle/>
          <a:p>
            <a:pPr>
              <a:buNone/>
            </a:pPr>
            <a:r>
              <a:rPr lang="en-US" sz="2800" b="1" dirty="0" smtClean="0">
                <a:solidFill>
                  <a:srgbClr val="0000FF"/>
                </a:solidFill>
              </a:rPr>
              <a:t>Prior on </a:t>
            </a:r>
            <a:r>
              <a:rPr lang="el-GR" sz="2800" b="1" dirty="0" smtClean="0">
                <a:solidFill>
                  <a:srgbClr val="0000FF"/>
                </a:solidFill>
              </a:rPr>
              <a:t>λ</a:t>
            </a:r>
            <a:r>
              <a:rPr lang="en-US" sz="2800" b="1" dirty="0" smtClean="0">
                <a:solidFill>
                  <a:srgbClr val="0000FF"/>
                </a:solidFill>
              </a:rPr>
              <a:t>:</a:t>
            </a:r>
          </a:p>
          <a:p>
            <a:pPr>
              <a:buNone/>
            </a:pPr>
            <a:r>
              <a:rPr lang="en-US" sz="2800" dirty="0" smtClean="0"/>
              <a:t>P(</a:t>
            </a:r>
            <a:r>
              <a:rPr lang="el-GR" sz="2800" dirty="0" smtClean="0"/>
              <a:t>λ</a:t>
            </a:r>
            <a:r>
              <a:rPr lang="en-US" sz="2800" dirty="0" smtClean="0"/>
              <a:t>)=gamma(</a:t>
            </a:r>
            <a:r>
              <a:rPr lang="en-US" sz="2800" dirty="0" err="1" smtClean="0"/>
              <a:t>a,b</a:t>
            </a:r>
            <a:r>
              <a:rPr lang="en-US" sz="2800" dirty="0" smtClean="0"/>
              <a:t>)</a:t>
            </a:r>
          </a:p>
          <a:p>
            <a:pPr>
              <a:buNone/>
            </a:pPr>
            <a:endParaRPr lang="en-US" sz="2800" dirty="0" smtClean="0"/>
          </a:p>
          <a:p>
            <a:pPr>
              <a:buNone/>
            </a:pPr>
            <a:r>
              <a:rPr lang="en-US" sz="2800" dirty="0" smtClean="0"/>
              <a:t>Because the prior is uninformative:</a:t>
            </a:r>
            <a:endParaRPr lang="en-US" sz="2800" dirty="0"/>
          </a:p>
          <a:p>
            <a:pPr>
              <a:buNone/>
            </a:pPr>
            <a:r>
              <a:rPr lang="en-US" sz="2800" dirty="0"/>
              <a:t>a</a:t>
            </a:r>
            <a:r>
              <a:rPr lang="en-US" sz="2800" dirty="0" smtClean="0"/>
              <a:t>=0.001, b=0.001</a:t>
            </a:r>
          </a:p>
          <a:p>
            <a:pPr>
              <a:buNone/>
            </a:pPr>
            <a:endParaRPr lang="en-US" sz="2800" dirty="0" smtClean="0"/>
          </a:p>
          <a:p>
            <a:pPr>
              <a:buNone/>
            </a:pPr>
            <a:r>
              <a:rPr lang="en-US" sz="2800" dirty="0" smtClean="0"/>
              <a:t>Data=y=4</a:t>
            </a:r>
          </a:p>
          <a:p>
            <a:pPr>
              <a:buNone/>
            </a:pPr>
            <a:r>
              <a:rPr lang="en-US" sz="2800" dirty="0" smtClean="0"/>
              <a:t>n=1 # plots</a:t>
            </a:r>
          </a:p>
          <a:p>
            <a:pPr>
              <a:buNone/>
            </a:pPr>
            <a:endParaRPr lang="en-US" sz="2800" dirty="0" smtClean="0"/>
          </a:p>
          <a:p>
            <a:pPr>
              <a:buNone/>
            </a:pPr>
            <a:r>
              <a:rPr lang="en-US" sz="2800" b="1" dirty="0" smtClean="0">
                <a:solidFill>
                  <a:srgbClr val="0000FF"/>
                </a:solidFill>
              </a:rPr>
              <a:t>Posterior of </a:t>
            </a:r>
            <a:r>
              <a:rPr lang="el-GR" sz="2800" b="1" dirty="0" smtClean="0">
                <a:solidFill>
                  <a:srgbClr val="0000FF"/>
                </a:solidFill>
              </a:rPr>
              <a:t>λ</a:t>
            </a:r>
            <a:r>
              <a:rPr lang="en-US" sz="2800" b="1" dirty="0" smtClean="0">
                <a:solidFill>
                  <a:srgbClr val="0000FF"/>
                </a:solidFill>
              </a:rPr>
              <a:t>:</a:t>
            </a:r>
          </a:p>
          <a:p>
            <a:pPr>
              <a:buNone/>
            </a:pPr>
            <a:r>
              <a:rPr lang="en-US" sz="2800" dirty="0" smtClean="0"/>
              <a:t>P(</a:t>
            </a:r>
            <a:r>
              <a:rPr lang="el-GR" sz="2800" dirty="0" smtClean="0"/>
              <a:t>λ</a:t>
            </a:r>
            <a:r>
              <a:rPr lang="en-US" sz="2800" dirty="0" smtClean="0"/>
              <a:t>|y)=gamma(</a:t>
            </a:r>
            <a:r>
              <a:rPr lang="en-US" sz="2800" dirty="0" err="1" smtClean="0"/>
              <a:t>a+y,b+n</a:t>
            </a:r>
            <a:r>
              <a:rPr lang="en-US" sz="2800" dirty="0" smtClean="0"/>
              <a:t>)=</a:t>
            </a:r>
          </a:p>
          <a:p>
            <a:pPr>
              <a:buNone/>
            </a:pPr>
            <a:r>
              <a:rPr lang="en-US" sz="2800" dirty="0" smtClean="0"/>
              <a:t>=gamma(4.001,1.001)</a:t>
            </a:r>
            <a:endParaRPr lang="en-GB" sz="2800" dirty="0"/>
          </a:p>
        </p:txBody>
      </p:sp>
      <p:sp>
        <p:nvSpPr>
          <p:cNvPr id="4" name="Text Box 3"/>
          <p:cNvSpPr txBox="1">
            <a:spLocks noChangeArrowheads="1"/>
          </p:cNvSpPr>
          <p:nvPr/>
        </p:nvSpPr>
        <p:spPr bwMode="auto">
          <a:xfrm>
            <a:off x="228600" y="452735"/>
            <a:ext cx="9043154" cy="461665"/>
          </a:xfrm>
          <a:prstGeom prst="rect">
            <a:avLst/>
          </a:prstGeom>
          <a:noFill/>
          <a:ln w="9525">
            <a:noFill/>
            <a:miter lim="800000"/>
            <a:headEnd/>
            <a:tailEnd/>
          </a:ln>
        </p:spPr>
        <p:txBody>
          <a:bodyPr wrap="square" lIns="0" tIns="0" rIns="0" bIns="0">
            <a:spAutoFit/>
          </a:bodyPr>
          <a:lstStyle/>
          <a:p>
            <a:pPr>
              <a:spcBef>
                <a:spcPct val="50000"/>
              </a:spcBef>
            </a:pPr>
            <a:r>
              <a:rPr lang="en-US" sz="3000" dirty="0" smtClean="0">
                <a:solidFill>
                  <a:srgbClr val="0000FF"/>
                </a:solidFill>
                <a:latin typeface="Comic Sans MS" pitchFamily="66" charset="0"/>
              </a:rPr>
              <a:t>Example: Poisson with uninformative Gamma Prior</a:t>
            </a:r>
            <a:endParaRPr lang="en-US" sz="3000" dirty="0">
              <a:solidFill>
                <a:srgbClr val="0000FF"/>
              </a:solidFill>
              <a:latin typeface="Comic Sans MS" pitchFamily="66" charset="0"/>
            </a:endParaRPr>
          </a:p>
        </p:txBody>
      </p:sp>
    </p:spTree>
    <p:extLst>
      <p:ext uri="{BB962C8B-B14F-4D97-AF65-F5344CB8AC3E}">
        <p14:creationId xmlns:p14="http://schemas.microsoft.com/office/powerpoint/2010/main" val="18311315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229600" cy="4525963"/>
          </a:xfrm>
        </p:spPr>
        <p:txBody>
          <a:bodyPr>
            <a:normAutofit/>
          </a:bodyPr>
          <a:lstStyle/>
          <a:p>
            <a:r>
              <a:rPr lang="en-US" sz="2800" dirty="0" smtClean="0"/>
              <a:t>Previous studies have shown that the average number of rare orchid/ha. in rainforest in Costa Rica is mean=6.3 with std deviation 2.63. We search four plots and find 8,12,10, and 8  orchids in the plots. </a:t>
            </a:r>
          </a:p>
          <a:p>
            <a:endParaRPr lang="en-US" sz="2800" dirty="0"/>
          </a:p>
          <a:p>
            <a:r>
              <a:rPr lang="en-US" sz="2800" dirty="0" smtClean="0"/>
              <a:t>Based on the old and new data, what is P(</a:t>
            </a:r>
            <a:r>
              <a:rPr lang="el-GR" sz="2800" dirty="0" smtClean="0"/>
              <a:t>λ</a:t>
            </a:r>
            <a:r>
              <a:rPr lang="en-US" sz="2800" dirty="0" smtClean="0"/>
              <a:t>|y)?</a:t>
            </a:r>
          </a:p>
          <a:p>
            <a:endParaRPr lang="en-GB" sz="2800" dirty="0"/>
          </a:p>
        </p:txBody>
      </p:sp>
      <p:sp>
        <p:nvSpPr>
          <p:cNvPr id="4" name="Text Box 3"/>
          <p:cNvSpPr txBox="1">
            <a:spLocks noChangeArrowheads="1"/>
          </p:cNvSpPr>
          <p:nvPr/>
        </p:nvSpPr>
        <p:spPr bwMode="auto">
          <a:xfrm>
            <a:off x="228600" y="228600"/>
            <a:ext cx="9043154" cy="461665"/>
          </a:xfrm>
          <a:prstGeom prst="rect">
            <a:avLst/>
          </a:prstGeom>
          <a:noFill/>
          <a:ln w="9525">
            <a:noFill/>
            <a:miter lim="800000"/>
            <a:headEnd/>
            <a:tailEnd/>
          </a:ln>
        </p:spPr>
        <p:txBody>
          <a:bodyPr wrap="square" lIns="0" tIns="0" rIns="0" bIns="0">
            <a:spAutoFit/>
          </a:bodyPr>
          <a:lstStyle/>
          <a:p>
            <a:pPr algn="ctr">
              <a:spcBef>
                <a:spcPct val="50000"/>
              </a:spcBef>
            </a:pPr>
            <a:r>
              <a:rPr lang="en-US" sz="3000" dirty="0" smtClean="0">
                <a:solidFill>
                  <a:srgbClr val="0000FF"/>
                </a:solidFill>
                <a:latin typeface="Comic Sans MS" pitchFamily="66" charset="0"/>
              </a:rPr>
              <a:t>Another example</a:t>
            </a:r>
            <a:endParaRPr lang="en-US" sz="3000" dirty="0">
              <a:solidFill>
                <a:srgbClr val="0000FF"/>
              </a:solidFill>
              <a:latin typeface="Comic Sans MS" pitchFamily="66" charset="0"/>
            </a:endParaRPr>
          </a:p>
        </p:txBody>
      </p:sp>
    </p:spTree>
    <p:extLst>
      <p:ext uri="{BB962C8B-B14F-4D97-AF65-F5344CB8AC3E}">
        <p14:creationId xmlns:p14="http://schemas.microsoft.com/office/powerpoint/2010/main" val="35214020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28600" y="228600"/>
            <a:ext cx="9043154" cy="461665"/>
          </a:xfrm>
          <a:prstGeom prst="rect">
            <a:avLst/>
          </a:prstGeom>
          <a:noFill/>
          <a:ln w="9525">
            <a:noFill/>
            <a:miter lim="800000"/>
            <a:headEnd/>
            <a:tailEnd/>
          </a:ln>
        </p:spPr>
        <p:txBody>
          <a:bodyPr wrap="square" lIns="0" tIns="0" rIns="0" bIns="0">
            <a:spAutoFit/>
          </a:bodyPr>
          <a:lstStyle/>
          <a:p>
            <a:pPr>
              <a:spcBef>
                <a:spcPct val="50000"/>
              </a:spcBef>
            </a:pPr>
            <a:r>
              <a:rPr lang="en-US" sz="3000" dirty="0" smtClean="0">
                <a:solidFill>
                  <a:srgbClr val="0000FF"/>
                </a:solidFill>
                <a:latin typeface="Comic Sans MS" pitchFamily="66" charset="0"/>
              </a:rPr>
              <a:t>Example: Poisson with informative Gamma Prior</a:t>
            </a:r>
            <a:endParaRPr lang="en-US" sz="3000" dirty="0">
              <a:solidFill>
                <a:srgbClr val="0000FF"/>
              </a:solidFill>
              <a:latin typeface="Comic Sans MS" pitchFamily="66" charset="0"/>
            </a:endParaRPr>
          </a:p>
        </p:txBody>
      </p:sp>
      <p:sp>
        <p:nvSpPr>
          <p:cNvPr id="5" name="Content Placeholder 2"/>
          <p:cNvSpPr>
            <a:spLocks noGrp="1"/>
          </p:cNvSpPr>
          <p:nvPr>
            <p:ph idx="1"/>
          </p:nvPr>
        </p:nvSpPr>
        <p:spPr>
          <a:xfrm>
            <a:off x="304800" y="838200"/>
            <a:ext cx="8229600" cy="4525963"/>
          </a:xfrm>
        </p:spPr>
        <p:txBody>
          <a:bodyPr>
            <a:noAutofit/>
          </a:bodyPr>
          <a:lstStyle/>
          <a:p>
            <a:pPr>
              <a:buNone/>
            </a:pPr>
            <a:r>
              <a:rPr lang="en-US" sz="2200" b="1" dirty="0" smtClean="0">
                <a:solidFill>
                  <a:srgbClr val="0000FF"/>
                </a:solidFill>
              </a:rPr>
              <a:t>Get shape parameters</a:t>
            </a:r>
          </a:p>
          <a:p>
            <a:pPr>
              <a:buNone/>
            </a:pPr>
            <a:r>
              <a:rPr lang="en-US" sz="2200" dirty="0" smtClean="0"/>
              <a:t>a=mu^2/var^2=6.3^2/2,63^2=5.74</a:t>
            </a:r>
          </a:p>
          <a:p>
            <a:pPr>
              <a:buNone/>
            </a:pPr>
            <a:r>
              <a:rPr lang="en-US" sz="2200" dirty="0" smtClean="0"/>
              <a:t>b=mu/</a:t>
            </a:r>
            <a:r>
              <a:rPr lang="en-US" sz="2200" dirty="0" err="1" smtClean="0"/>
              <a:t>var</a:t>
            </a:r>
            <a:r>
              <a:rPr lang="en-US" sz="2200" dirty="0" smtClean="0"/>
              <a:t>=6.3/2.63=0.91</a:t>
            </a:r>
          </a:p>
          <a:p>
            <a:pPr>
              <a:buNone/>
            </a:pPr>
            <a:endParaRPr lang="en-US" sz="2200" b="1" dirty="0">
              <a:solidFill>
                <a:srgbClr val="0000FF"/>
              </a:solidFill>
            </a:endParaRPr>
          </a:p>
          <a:p>
            <a:pPr>
              <a:buNone/>
            </a:pPr>
            <a:r>
              <a:rPr lang="en-US" sz="2200" b="1" dirty="0" smtClean="0">
                <a:solidFill>
                  <a:srgbClr val="0000FF"/>
                </a:solidFill>
              </a:rPr>
              <a:t>Prior on </a:t>
            </a:r>
            <a:r>
              <a:rPr lang="el-GR" sz="2200" b="1" dirty="0" smtClean="0">
                <a:solidFill>
                  <a:srgbClr val="0000FF"/>
                </a:solidFill>
              </a:rPr>
              <a:t>λ</a:t>
            </a:r>
            <a:r>
              <a:rPr lang="en-US" sz="2200" b="1" dirty="0" smtClean="0">
                <a:solidFill>
                  <a:srgbClr val="0000FF"/>
                </a:solidFill>
              </a:rPr>
              <a:t>:</a:t>
            </a:r>
          </a:p>
          <a:p>
            <a:pPr>
              <a:buNone/>
            </a:pPr>
            <a:r>
              <a:rPr lang="en-US" sz="2200" dirty="0" smtClean="0"/>
              <a:t>P(</a:t>
            </a:r>
            <a:r>
              <a:rPr lang="el-GR" sz="2200" dirty="0" smtClean="0"/>
              <a:t>λ</a:t>
            </a:r>
            <a:r>
              <a:rPr lang="en-US" sz="2200" dirty="0" smtClean="0"/>
              <a:t>)=gamma(5.74, 0.91)</a:t>
            </a:r>
          </a:p>
          <a:p>
            <a:pPr>
              <a:buNone/>
            </a:pPr>
            <a:endParaRPr lang="en-US" sz="2200" dirty="0" smtClean="0">
              <a:solidFill>
                <a:srgbClr val="0000FF"/>
              </a:solidFill>
            </a:endParaRPr>
          </a:p>
          <a:p>
            <a:pPr>
              <a:buNone/>
            </a:pPr>
            <a:r>
              <a:rPr lang="en-US" sz="2200" b="1" dirty="0" smtClean="0">
                <a:solidFill>
                  <a:srgbClr val="0000FF"/>
                </a:solidFill>
              </a:rPr>
              <a:t>Posterior of </a:t>
            </a:r>
            <a:r>
              <a:rPr lang="el-GR" sz="2200" b="1" dirty="0" smtClean="0">
                <a:solidFill>
                  <a:srgbClr val="0000FF"/>
                </a:solidFill>
              </a:rPr>
              <a:t>λ</a:t>
            </a:r>
            <a:r>
              <a:rPr lang="en-US" sz="2200" b="1" dirty="0" smtClean="0">
                <a:solidFill>
                  <a:srgbClr val="0000FF"/>
                </a:solidFill>
              </a:rPr>
              <a:t>:</a:t>
            </a:r>
          </a:p>
          <a:p>
            <a:pPr>
              <a:buNone/>
            </a:pPr>
            <a:r>
              <a:rPr lang="en-US" sz="2200" dirty="0" smtClean="0"/>
              <a:t>Data=y=8,12,10,8</a:t>
            </a:r>
          </a:p>
          <a:p>
            <a:pPr>
              <a:buNone/>
            </a:pPr>
            <a:r>
              <a:rPr lang="en-US" sz="2200" dirty="0" smtClean="0"/>
              <a:t>n=4</a:t>
            </a:r>
          </a:p>
          <a:p>
            <a:pPr>
              <a:buNone/>
            </a:pPr>
            <a:r>
              <a:rPr lang="en-US" sz="2200" dirty="0" smtClean="0"/>
              <a:t>P(</a:t>
            </a:r>
            <a:r>
              <a:rPr lang="el-GR" sz="2200" dirty="0" smtClean="0"/>
              <a:t>λ</a:t>
            </a:r>
            <a:r>
              <a:rPr lang="en-US" sz="2200" dirty="0" smtClean="0"/>
              <a:t>|y)=gamma(a+∑y, </a:t>
            </a:r>
            <a:r>
              <a:rPr lang="en-US" sz="2200" dirty="0" err="1" smtClean="0"/>
              <a:t>b+n</a:t>
            </a:r>
            <a:r>
              <a:rPr lang="en-US" sz="2200" dirty="0" smtClean="0"/>
              <a:t>)=</a:t>
            </a:r>
          </a:p>
          <a:p>
            <a:pPr>
              <a:buNone/>
            </a:pPr>
            <a:r>
              <a:rPr lang="en-US" sz="2200" dirty="0" smtClean="0"/>
              <a:t>=gamma(43.74,4.001)</a:t>
            </a:r>
            <a:endParaRPr lang="en-GB" sz="2200" dirty="0"/>
          </a:p>
        </p:txBody>
      </p:sp>
    </p:spTree>
    <p:extLst>
      <p:ext uri="{BB962C8B-B14F-4D97-AF65-F5344CB8AC3E}">
        <p14:creationId xmlns:p14="http://schemas.microsoft.com/office/powerpoint/2010/main" val="21489576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8229600" cy="1143000"/>
          </a:xfrm>
        </p:spPr>
        <p:txBody>
          <a:bodyPr/>
          <a:lstStyle/>
          <a:p>
            <a:r>
              <a:rPr lang="en-US" dirty="0" smtClean="0"/>
              <a:t>Example 2: Binomial data</a:t>
            </a:r>
            <a:endParaRPr lang="es-CL" dirty="0"/>
          </a:p>
        </p:txBody>
      </p:sp>
    </p:spTree>
    <p:extLst>
      <p:ext uri="{BB962C8B-B14F-4D97-AF65-F5344CB8AC3E}">
        <p14:creationId xmlns:p14="http://schemas.microsoft.com/office/powerpoint/2010/main" val="8949120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4" name="Straight Connector 103"/>
          <p:cNvCxnSpPr/>
          <p:nvPr/>
        </p:nvCxnSpPr>
        <p:spPr>
          <a:xfrm>
            <a:off x="0" y="0"/>
            <a:ext cx="914400" cy="0"/>
          </a:xfrm>
          <a:prstGeom prst="line">
            <a:avLst/>
          </a:prstGeom>
          <a:ln w="0" cap="flat" cmpd="sng" algn="ctr">
            <a:solidFill>
              <a:srgbClr val="FBFFFF"/>
            </a:solidFill>
            <a:prstDash val="solid"/>
            <a:round/>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19460" name="Rectangle 2"/>
          <p:cNvSpPr>
            <a:spLocks noGrp="1" noChangeArrowheads="1"/>
          </p:cNvSpPr>
          <p:nvPr>
            <p:ph type="title"/>
          </p:nvPr>
        </p:nvSpPr>
        <p:spPr>
          <a:xfrm>
            <a:off x="152400" y="-76200"/>
            <a:ext cx="8915400" cy="1143000"/>
          </a:xfrm>
        </p:spPr>
        <p:txBody>
          <a:bodyPr>
            <a:normAutofit/>
          </a:bodyPr>
          <a:lstStyle/>
          <a:p>
            <a:pPr eaLnBrk="1" hangingPunct="1"/>
            <a:r>
              <a:rPr lang="en-US" sz="2600" dirty="0" smtClean="0">
                <a:solidFill>
                  <a:srgbClr val="0000FF"/>
                </a:solidFill>
                <a:latin typeface="Comic Sans MS" panose="030F0702030302020204" pitchFamily="66" charset="0"/>
              </a:rPr>
              <a:t>Binomial distribution: Number of successes in n trials (Discrete events can take one of two values)</a:t>
            </a:r>
          </a:p>
        </p:txBody>
      </p:sp>
      <p:grpSp>
        <p:nvGrpSpPr>
          <p:cNvPr id="19461" name="Group 106"/>
          <p:cNvGrpSpPr>
            <a:grpSpLocks/>
          </p:cNvGrpSpPr>
          <p:nvPr/>
        </p:nvGrpSpPr>
        <p:grpSpPr bwMode="auto">
          <a:xfrm>
            <a:off x="3556000" y="2566988"/>
            <a:ext cx="5543550" cy="3608387"/>
            <a:chOff x="2082" y="1187"/>
            <a:chExt cx="3492" cy="2273"/>
          </a:xfrm>
        </p:grpSpPr>
        <p:sp>
          <p:nvSpPr>
            <p:cNvPr id="19465" name="Rectangle 10"/>
            <p:cNvSpPr>
              <a:spLocks noChangeArrowheads="1"/>
            </p:cNvSpPr>
            <p:nvPr/>
          </p:nvSpPr>
          <p:spPr bwMode="auto">
            <a:xfrm>
              <a:off x="2427" y="1238"/>
              <a:ext cx="3146" cy="1853"/>
            </a:xfrm>
            <a:prstGeom prst="rect">
              <a:avLst/>
            </a:prstGeom>
            <a:noFill/>
            <a:ln w="9525">
              <a:noFill/>
              <a:miter lim="800000"/>
              <a:headEnd/>
              <a:tailEnd/>
            </a:ln>
          </p:spPr>
          <p:txBody>
            <a:bodyPr/>
            <a:lstStyle/>
            <a:p>
              <a:endParaRPr lang="en-US"/>
            </a:p>
          </p:txBody>
        </p:sp>
        <p:sp>
          <p:nvSpPr>
            <p:cNvPr id="19466" name="Line 11"/>
            <p:cNvSpPr>
              <a:spLocks noChangeShapeType="1"/>
            </p:cNvSpPr>
            <p:nvPr/>
          </p:nvSpPr>
          <p:spPr bwMode="auto">
            <a:xfrm>
              <a:off x="2427" y="2908"/>
              <a:ext cx="3146" cy="1"/>
            </a:xfrm>
            <a:prstGeom prst="line">
              <a:avLst/>
            </a:prstGeom>
            <a:noFill/>
            <a:ln w="0">
              <a:solidFill>
                <a:srgbClr val="FFFFFF"/>
              </a:solidFill>
              <a:round/>
              <a:headEnd/>
              <a:tailEnd/>
            </a:ln>
          </p:spPr>
          <p:txBody>
            <a:bodyPr/>
            <a:lstStyle/>
            <a:p>
              <a:endParaRPr lang="en-GB"/>
            </a:p>
          </p:txBody>
        </p:sp>
        <p:sp>
          <p:nvSpPr>
            <p:cNvPr id="19467" name="Line 12"/>
            <p:cNvSpPr>
              <a:spLocks noChangeShapeType="1"/>
            </p:cNvSpPr>
            <p:nvPr/>
          </p:nvSpPr>
          <p:spPr bwMode="auto">
            <a:xfrm>
              <a:off x="2427" y="2720"/>
              <a:ext cx="3146" cy="1"/>
            </a:xfrm>
            <a:prstGeom prst="line">
              <a:avLst/>
            </a:prstGeom>
            <a:noFill/>
            <a:ln w="0">
              <a:solidFill>
                <a:srgbClr val="FFFFFF"/>
              </a:solidFill>
              <a:round/>
              <a:headEnd/>
              <a:tailEnd/>
            </a:ln>
          </p:spPr>
          <p:txBody>
            <a:bodyPr/>
            <a:lstStyle/>
            <a:p>
              <a:endParaRPr lang="en-GB"/>
            </a:p>
          </p:txBody>
        </p:sp>
        <p:sp>
          <p:nvSpPr>
            <p:cNvPr id="19468" name="Line 13"/>
            <p:cNvSpPr>
              <a:spLocks noChangeShapeType="1"/>
            </p:cNvSpPr>
            <p:nvPr/>
          </p:nvSpPr>
          <p:spPr bwMode="auto">
            <a:xfrm>
              <a:off x="2427" y="2538"/>
              <a:ext cx="3146" cy="1"/>
            </a:xfrm>
            <a:prstGeom prst="line">
              <a:avLst/>
            </a:prstGeom>
            <a:noFill/>
            <a:ln w="0">
              <a:solidFill>
                <a:srgbClr val="FFFFFF"/>
              </a:solidFill>
              <a:round/>
              <a:headEnd/>
              <a:tailEnd/>
            </a:ln>
          </p:spPr>
          <p:txBody>
            <a:bodyPr/>
            <a:lstStyle/>
            <a:p>
              <a:endParaRPr lang="en-GB"/>
            </a:p>
          </p:txBody>
        </p:sp>
        <p:sp>
          <p:nvSpPr>
            <p:cNvPr id="19469" name="Line 14"/>
            <p:cNvSpPr>
              <a:spLocks noChangeShapeType="1"/>
            </p:cNvSpPr>
            <p:nvPr/>
          </p:nvSpPr>
          <p:spPr bwMode="auto">
            <a:xfrm>
              <a:off x="2427" y="2350"/>
              <a:ext cx="3146" cy="1"/>
            </a:xfrm>
            <a:prstGeom prst="line">
              <a:avLst/>
            </a:prstGeom>
            <a:noFill/>
            <a:ln w="0">
              <a:solidFill>
                <a:srgbClr val="FFFFFF"/>
              </a:solidFill>
              <a:round/>
              <a:headEnd/>
              <a:tailEnd/>
            </a:ln>
          </p:spPr>
          <p:txBody>
            <a:bodyPr/>
            <a:lstStyle/>
            <a:p>
              <a:endParaRPr lang="en-GB"/>
            </a:p>
          </p:txBody>
        </p:sp>
        <p:sp>
          <p:nvSpPr>
            <p:cNvPr id="19470" name="Line 15"/>
            <p:cNvSpPr>
              <a:spLocks noChangeShapeType="1"/>
            </p:cNvSpPr>
            <p:nvPr/>
          </p:nvSpPr>
          <p:spPr bwMode="auto">
            <a:xfrm>
              <a:off x="2427" y="2167"/>
              <a:ext cx="3146" cy="1"/>
            </a:xfrm>
            <a:prstGeom prst="line">
              <a:avLst/>
            </a:prstGeom>
            <a:noFill/>
            <a:ln w="0">
              <a:solidFill>
                <a:srgbClr val="FFFFFF"/>
              </a:solidFill>
              <a:round/>
              <a:headEnd/>
              <a:tailEnd/>
            </a:ln>
          </p:spPr>
          <p:txBody>
            <a:bodyPr/>
            <a:lstStyle/>
            <a:p>
              <a:endParaRPr lang="en-GB"/>
            </a:p>
          </p:txBody>
        </p:sp>
        <p:sp>
          <p:nvSpPr>
            <p:cNvPr id="19471" name="Line 16"/>
            <p:cNvSpPr>
              <a:spLocks noChangeShapeType="1"/>
            </p:cNvSpPr>
            <p:nvPr/>
          </p:nvSpPr>
          <p:spPr bwMode="auto">
            <a:xfrm>
              <a:off x="2427" y="1979"/>
              <a:ext cx="3146" cy="1"/>
            </a:xfrm>
            <a:prstGeom prst="line">
              <a:avLst/>
            </a:prstGeom>
            <a:noFill/>
            <a:ln w="0">
              <a:solidFill>
                <a:srgbClr val="FFFFFF"/>
              </a:solidFill>
              <a:round/>
              <a:headEnd/>
              <a:tailEnd/>
            </a:ln>
          </p:spPr>
          <p:txBody>
            <a:bodyPr/>
            <a:lstStyle/>
            <a:p>
              <a:endParaRPr lang="en-GB"/>
            </a:p>
          </p:txBody>
        </p:sp>
        <p:sp>
          <p:nvSpPr>
            <p:cNvPr id="19472" name="Line 17"/>
            <p:cNvSpPr>
              <a:spLocks noChangeShapeType="1"/>
            </p:cNvSpPr>
            <p:nvPr/>
          </p:nvSpPr>
          <p:spPr bwMode="auto">
            <a:xfrm>
              <a:off x="2427" y="1797"/>
              <a:ext cx="3146" cy="1"/>
            </a:xfrm>
            <a:prstGeom prst="line">
              <a:avLst/>
            </a:prstGeom>
            <a:noFill/>
            <a:ln w="0">
              <a:solidFill>
                <a:srgbClr val="FFFFFF"/>
              </a:solidFill>
              <a:round/>
              <a:headEnd/>
              <a:tailEnd/>
            </a:ln>
          </p:spPr>
          <p:txBody>
            <a:bodyPr/>
            <a:lstStyle/>
            <a:p>
              <a:endParaRPr lang="en-GB"/>
            </a:p>
          </p:txBody>
        </p:sp>
        <p:sp>
          <p:nvSpPr>
            <p:cNvPr id="19473" name="Line 18"/>
            <p:cNvSpPr>
              <a:spLocks noChangeShapeType="1"/>
            </p:cNvSpPr>
            <p:nvPr/>
          </p:nvSpPr>
          <p:spPr bwMode="auto">
            <a:xfrm>
              <a:off x="2427" y="1609"/>
              <a:ext cx="3146" cy="1"/>
            </a:xfrm>
            <a:prstGeom prst="line">
              <a:avLst/>
            </a:prstGeom>
            <a:noFill/>
            <a:ln w="0">
              <a:solidFill>
                <a:srgbClr val="FFFFFF"/>
              </a:solidFill>
              <a:round/>
              <a:headEnd/>
              <a:tailEnd/>
            </a:ln>
          </p:spPr>
          <p:txBody>
            <a:bodyPr/>
            <a:lstStyle/>
            <a:p>
              <a:endParaRPr lang="en-GB"/>
            </a:p>
          </p:txBody>
        </p:sp>
        <p:sp>
          <p:nvSpPr>
            <p:cNvPr id="19474" name="Line 19"/>
            <p:cNvSpPr>
              <a:spLocks noChangeShapeType="1"/>
            </p:cNvSpPr>
            <p:nvPr/>
          </p:nvSpPr>
          <p:spPr bwMode="auto">
            <a:xfrm>
              <a:off x="2427" y="1426"/>
              <a:ext cx="3146" cy="1"/>
            </a:xfrm>
            <a:prstGeom prst="line">
              <a:avLst/>
            </a:prstGeom>
            <a:noFill/>
            <a:ln w="0">
              <a:solidFill>
                <a:srgbClr val="FFFFFF"/>
              </a:solidFill>
              <a:round/>
              <a:headEnd/>
              <a:tailEnd/>
            </a:ln>
          </p:spPr>
          <p:txBody>
            <a:bodyPr/>
            <a:lstStyle/>
            <a:p>
              <a:endParaRPr lang="en-GB"/>
            </a:p>
          </p:txBody>
        </p:sp>
        <p:sp>
          <p:nvSpPr>
            <p:cNvPr id="19475" name="Line 20"/>
            <p:cNvSpPr>
              <a:spLocks noChangeShapeType="1"/>
            </p:cNvSpPr>
            <p:nvPr/>
          </p:nvSpPr>
          <p:spPr bwMode="auto">
            <a:xfrm>
              <a:off x="2427" y="1238"/>
              <a:ext cx="3146" cy="1"/>
            </a:xfrm>
            <a:prstGeom prst="line">
              <a:avLst/>
            </a:prstGeom>
            <a:noFill/>
            <a:ln w="0">
              <a:solidFill>
                <a:srgbClr val="FFFFFF"/>
              </a:solidFill>
              <a:round/>
              <a:headEnd/>
              <a:tailEnd/>
            </a:ln>
          </p:spPr>
          <p:txBody>
            <a:bodyPr/>
            <a:lstStyle/>
            <a:p>
              <a:endParaRPr lang="en-GB"/>
            </a:p>
          </p:txBody>
        </p:sp>
        <p:sp>
          <p:nvSpPr>
            <p:cNvPr id="19476" name="Rectangle 21"/>
            <p:cNvSpPr>
              <a:spLocks noChangeArrowheads="1"/>
            </p:cNvSpPr>
            <p:nvPr/>
          </p:nvSpPr>
          <p:spPr bwMode="auto">
            <a:xfrm>
              <a:off x="2427" y="1238"/>
              <a:ext cx="3146" cy="1853"/>
            </a:xfrm>
            <a:prstGeom prst="rect">
              <a:avLst/>
            </a:prstGeom>
            <a:noFill/>
            <a:ln w="7938">
              <a:solidFill>
                <a:srgbClr val="FFFFFF"/>
              </a:solidFill>
              <a:miter lim="800000"/>
              <a:headEnd/>
              <a:tailEnd/>
            </a:ln>
          </p:spPr>
          <p:txBody>
            <a:bodyPr/>
            <a:lstStyle/>
            <a:p>
              <a:endParaRPr lang="en-US"/>
            </a:p>
          </p:txBody>
        </p:sp>
        <p:sp>
          <p:nvSpPr>
            <p:cNvPr id="19477" name="Rectangle 22"/>
            <p:cNvSpPr>
              <a:spLocks noChangeArrowheads="1"/>
            </p:cNvSpPr>
            <p:nvPr/>
          </p:nvSpPr>
          <p:spPr bwMode="auto">
            <a:xfrm>
              <a:off x="2920" y="3079"/>
              <a:ext cx="57" cy="12"/>
            </a:xfrm>
            <a:prstGeom prst="rect">
              <a:avLst/>
            </a:prstGeom>
            <a:solidFill>
              <a:srgbClr val="0000FF"/>
            </a:solidFill>
            <a:ln w="7938">
              <a:solidFill>
                <a:srgbClr val="000000"/>
              </a:solidFill>
              <a:miter lim="800000"/>
              <a:headEnd/>
              <a:tailEnd/>
            </a:ln>
          </p:spPr>
          <p:txBody>
            <a:bodyPr/>
            <a:lstStyle/>
            <a:p>
              <a:endParaRPr lang="en-US"/>
            </a:p>
          </p:txBody>
        </p:sp>
        <p:sp>
          <p:nvSpPr>
            <p:cNvPr id="19478" name="Rectangle 23"/>
            <p:cNvSpPr>
              <a:spLocks noChangeArrowheads="1"/>
            </p:cNvSpPr>
            <p:nvPr/>
          </p:nvSpPr>
          <p:spPr bwMode="auto">
            <a:xfrm>
              <a:off x="3068" y="3045"/>
              <a:ext cx="62" cy="46"/>
            </a:xfrm>
            <a:prstGeom prst="rect">
              <a:avLst/>
            </a:prstGeom>
            <a:solidFill>
              <a:srgbClr val="0000FF"/>
            </a:solidFill>
            <a:ln w="7938">
              <a:solidFill>
                <a:srgbClr val="000000"/>
              </a:solidFill>
              <a:miter lim="800000"/>
              <a:headEnd/>
              <a:tailEnd/>
            </a:ln>
          </p:spPr>
          <p:txBody>
            <a:bodyPr/>
            <a:lstStyle/>
            <a:p>
              <a:endParaRPr lang="en-US"/>
            </a:p>
          </p:txBody>
        </p:sp>
        <p:sp>
          <p:nvSpPr>
            <p:cNvPr id="19479" name="Rectangle 24"/>
            <p:cNvSpPr>
              <a:spLocks noChangeArrowheads="1"/>
            </p:cNvSpPr>
            <p:nvPr/>
          </p:nvSpPr>
          <p:spPr bwMode="auto">
            <a:xfrm>
              <a:off x="3221" y="2954"/>
              <a:ext cx="57" cy="137"/>
            </a:xfrm>
            <a:prstGeom prst="rect">
              <a:avLst/>
            </a:prstGeom>
            <a:solidFill>
              <a:srgbClr val="0000FF"/>
            </a:solidFill>
            <a:ln w="7938">
              <a:solidFill>
                <a:srgbClr val="000000"/>
              </a:solidFill>
              <a:miter lim="800000"/>
              <a:headEnd/>
              <a:tailEnd/>
            </a:ln>
          </p:spPr>
          <p:txBody>
            <a:bodyPr/>
            <a:lstStyle/>
            <a:p>
              <a:endParaRPr lang="en-US"/>
            </a:p>
          </p:txBody>
        </p:sp>
        <p:sp>
          <p:nvSpPr>
            <p:cNvPr id="19480" name="Rectangle 25"/>
            <p:cNvSpPr>
              <a:spLocks noChangeArrowheads="1"/>
            </p:cNvSpPr>
            <p:nvPr/>
          </p:nvSpPr>
          <p:spPr bwMode="auto">
            <a:xfrm>
              <a:off x="3369" y="2749"/>
              <a:ext cx="57" cy="342"/>
            </a:xfrm>
            <a:prstGeom prst="rect">
              <a:avLst/>
            </a:prstGeom>
            <a:solidFill>
              <a:srgbClr val="0000FF"/>
            </a:solidFill>
            <a:ln w="7938">
              <a:solidFill>
                <a:srgbClr val="000000"/>
              </a:solidFill>
              <a:miter lim="800000"/>
              <a:headEnd/>
              <a:tailEnd/>
            </a:ln>
          </p:spPr>
          <p:txBody>
            <a:bodyPr/>
            <a:lstStyle/>
            <a:p>
              <a:endParaRPr lang="en-US"/>
            </a:p>
          </p:txBody>
        </p:sp>
        <p:sp>
          <p:nvSpPr>
            <p:cNvPr id="19481" name="Rectangle 26"/>
            <p:cNvSpPr>
              <a:spLocks noChangeArrowheads="1"/>
            </p:cNvSpPr>
            <p:nvPr/>
          </p:nvSpPr>
          <p:spPr bwMode="auto">
            <a:xfrm>
              <a:off x="3517" y="2407"/>
              <a:ext cx="62" cy="684"/>
            </a:xfrm>
            <a:prstGeom prst="rect">
              <a:avLst/>
            </a:prstGeom>
            <a:solidFill>
              <a:srgbClr val="0000FF"/>
            </a:solidFill>
            <a:ln w="7938">
              <a:solidFill>
                <a:srgbClr val="000000"/>
              </a:solidFill>
              <a:miter lim="800000"/>
              <a:headEnd/>
              <a:tailEnd/>
            </a:ln>
          </p:spPr>
          <p:txBody>
            <a:bodyPr/>
            <a:lstStyle/>
            <a:p>
              <a:endParaRPr lang="en-US"/>
            </a:p>
          </p:txBody>
        </p:sp>
        <p:sp>
          <p:nvSpPr>
            <p:cNvPr id="19482" name="Rectangle 27"/>
            <p:cNvSpPr>
              <a:spLocks noChangeArrowheads="1"/>
            </p:cNvSpPr>
            <p:nvPr/>
          </p:nvSpPr>
          <p:spPr bwMode="auto">
            <a:xfrm>
              <a:off x="3670" y="1979"/>
              <a:ext cx="58" cy="1112"/>
            </a:xfrm>
            <a:prstGeom prst="rect">
              <a:avLst/>
            </a:prstGeom>
            <a:solidFill>
              <a:srgbClr val="0000FF"/>
            </a:solidFill>
            <a:ln w="7938">
              <a:solidFill>
                <a:srgbClr val="000000"/>
              </a:solidFill>
              <a:miter lim="800000"/>
              <a:headEnd/>
              <a:tailEnd/>
            </a:ln>
          </p:spPr>
          <p:txBody>
            <a:bodyPr/>
            <a:lstStyle/>
            <a:p>
              <a:endParaRPr lang="en-US"/>
            </a:p>
          </p:txBody>
        </p:sp>
        <p:sp>
          <p:nvSpPr>
            <p:cNvPr id="19483" name="Rectangle 28"/>
            <p:cNvSpPr>
              <a:spLocks noChangeArrowheads="1"/>
            </p:cNvSpPr>
            <p:nvPr/>
          </p:nvSpPr>
          <p:spPr bwMode="auto">
            <a:xfrm>
              <a:off x="3818" y="1609"/>
              <a:ext cx="58" cy="1482"/>
            </a:xfrm>
            <a:prstGeom prst="rect">
              <a:avLst/>
            </a:prstGeom>
            <a:solidFill>
              <a:srgbClr val="0000FF"/>
            </a:solidFill>
            <a:ln w="7938">
              <a:solidFill>
                <a:srgbClr val="000000"/>
              </a:solidFill>
              <a:miter lim="800000"/>
              <a:headEnd/>
              <a:tailEnd/>
            </a:ln>
          </p:spPr>
          <p:txBody>
            <a:bodyPr/>
            <a:lstStyle/>
            <a:p>
              <a:endParaRPr lang="en-US"/>
            </a:p>
          </p:txBody>
        </p:sp>
        <p:sp>
          <p:nvSpPr>
            <p:cNvPr id="19484" name="Rectangle 29"/>
            <p:cNvSpPr>
              <a:spLocks noChangeArrowheads="1"/>
            </p:cNvSpPr>
            <p:nvPr/>
          </p:nvSpPr>
          <p:spPr bwMode="auto">
            <a:xfrm>
              <a:off x="3967" y="1461"/>
              <a:ext cx="62" cy="1630"/>
            </a:xfrm>
            <a:prstGeom prst="rect">
              <a:avLst/>
            </a:prstGeom>
            <a:solidFill>
              <a:srgbClr val="0000FF"/>
            </a:solidFill>
            <a:ln w="7938">
              <a:solidFill>
                <a:srgbClr val="000000"/>
              </a:solidFill>
              <a:miter lim="800000"/>
              <a:headEnd/>
              <a:tailEnd/>
            </a:ln>
          </p:spPr>
          <p:txBody>
            <a:bodyPr/>
            <a:lstStyle/>
            <a:p>
              <a:endParaRPr lang="en-US"/>
            </a:p>
          </p:txBody>
        </p:sp>
        <p:sp>
          <p:nvSpPr>
            <p:cNvPr id="19485" name="Rectangle 30"/>
            <p:cNvSpPr>
              <a:spLocks noChangeArrowheads="1"/>
            </p:cNvSpPr>
            <p:nvPr/>
          </p:nvSpPr>
          <p:spPr bwMode="auto">
            <a:xfrm>
              <a:off x="4120" y="1609"/>
              <a:ext cx="57" cy="1482"/>
            </a:xfrm>
            <a:prstGeom prst="rect">
              <a:avLst/>
            </a:prstGeom>
            <a:solidFill>
              <a:srgbClr val="0000FF"/>
            </a:solidFill>
            <a:ln w="7938">
              <a:solidFill>
                <a:srgbClr val="000000"/>
              </a:solidFill>
              <a:miter lim="800000"/>
              <a:headEnd/>
              <a:tailEnd/>
            </a:ln>
          </p:spPr>
          <p:txBody>
            <a:bodyPr/>
            <a:lstStyle/>
            <a:p>
              <a:endParaRPr lang="en-US"/>
            </a:p>
          </p:txBody>
        </p:sp>
        <p:sp>
          <p:nvSpPr>
            <p:cNvPr id="19486" name="Rectangle 31"/>
            <p:cNvSpPr>
              <a:spLocks noChangeArrowheads="1"/>
            </p:cNvSpPr>
            <p:nvPr/>
          </p:nvSpPr>
          <p:spPr bwMode="auto">
            <a:xfrm>
              <a:off x="4268" y="1979"/>
              <a:ext cx="57" cy="1112"/>
            </a:xfrm>
            <a:prstGeom prst="rect">
              <a:avLst/>
            </a:prstGeom>
            <a:solidFill>
              <a:srgbClr val="0000FF"/>
            </a:solidFill>
            <a:ln w="7938">
              <a:solidFill>
                <a:srgbClr val="000000"/>
              </a:solidFill>
              <a:miter lim="800000"/>
              <a:headEnd/>
              <a:tailEnd/>
            </a:ln>
          </p:spPr>
          <p:txBody>
            <a:bodyPr/>
            <a:lstStyle/>
            <a:p>
              <a:endParaRPr lang="en-US"/>
            </a:p>
          </p:txBody>
        </p:sp>
        <p:sp>
          <p:nvSpPr>
            <p:cNvPr id="19487" name="Rectangle 32"/>
            <p:cNvSpPr>
              <a:spLocks noChangeArrowheads="1"/>
            </p:cNvSpPr>
            <p:nvPr/>
          </p:nvSpPr>
          <p:spPr bwMode="auto">
            <a:xfrm>
              <a:off x="4416" y="2407"/>
              <a:ext cx="62" cy="684"/>
            </a:xfrm>
            <a:prstGeom prst="rect">
              <a:avLst/>
            </a:prstGeom>
            <a:solidFill>
              <a:srgbClr val="0000FF"/>
            </a:solidFill>
            <a:ln w="7938">
              <a:solidFill>
                <a:srgbClr val="000000"/>
              </a:solidFill>
              <a:miter lim="800000"/>
              <a:headEnd/>
              <a:tailEnd/>
            </a:ln>
          </p:spPr>
          <p:txBody>
            <a:bodyPr/>
            <a:lstStyle/>
            <a:p>
              <a:endParaRPr lang="en-US"/>
            </a:p>
          </p:txBody>
        </p:sp>
        <p:sp>
          <p:nvSpPr>
            <p:cNvPr id="19488" name="Rectangle 33"/>
            <p:cNvSpPr>
              <a:spLocks noChangeArrowheads="1"/>
            </p:cNvSpPr>
            <p:nvPr/>
          </p:nvSpPr>
          <p:spPr bwMode="auto">
            <a:xfrm>
              <a:off x="4569" y="2749"/>
              <a:ext cx="57" cy="342"/>
            </a:xfrm>
            <a:prstGeom prst="rect">
              <a:avLst/>
            </a:prstGeom>
            <a:solidFill>
              <a:srgbClr val="0000FF"/>
            </a:solidFill>
            <a:ln w="7938">
              <a:solidFill>
                <a:srgbClr val="000000"/>
              </a:solidFill>
              <a:miter lim="800000"/>
              <a:headEnd/>
              <a:tailEnd/>
            </a:ln>
          </p:spPr>
          <p:txBody>
            <a:bodyPr/>
            <a:lstStyle/>
            <a:p>
              <a:endParaRPr lang="en-US"/>
            </a:p>
          </p:txBody>
        </p:sp>
        <p:sp>
          <p:nvSpPr>
            <p:cNvPr id="19489" name="Rectangle 34"/>
            <p:cNvSpPr>
              <a:spLocks noChangeArrowheads="1"/>
            </p:cNvSpPr>
            <p:nvPr/>
          </p:nvSpPr>
          <p:spPr bwMode="auto">
            <a:xfrm>
              <a:off x="4717" y="2954"/>
              <a:ext cx="58" cy="137"/>
            </a:xfrm>
            <a:prstGeom prst="rect">
              <a:avLst/>
            </a:prstGeom>
            <a:solidFill>
              <a:srgbClr val="0000FF"/>
            </a:solidFill>
            <a:ln w="7938">
              <a:solidFill>
                <a:srgbClr val="000000"/>
              </a:solidFill>
              <a:miter lim="800000"/>
              <a:headEnd/>
              <a:tailEnd/>
            </a:ln>
          </p:spPr>
          <p:txBody>
            <a:bodyPr/>
            <a:lstStyle/>
            <a:p>
              <a:endParaRPr lang="en-US"/>
            </a:p>
          </p:txBody>
        </p:sp>
        <p:sp>
          <p:nvSpPr>
            <p:cNvPr id="19490" name="Rectangle 35"/>
            <p:cNvSpPr>
              <a:spLocks noChangeArrowheads="1"/>
            </p:cNvSpPr>
            <p:nvPr/>
          </p:nvSpPr>
          <p:spPr bwMode="auto">
            <a:xfrm>
              <a:off x="4866" y="3045"/>
              <a:ext cx="62" cy="46"/>
            </a:xfrm>
            <a:prstGeom prst="rect">
              <a:avLst/>
            </a:prstGeom>
            <a:solidFill>
              <a:srgbClr val="0000FF"/>
            </a:solidFill>
            <a:ln w="7938">
              <a:solidFill>
                <a:srgbClr val="000000"/>
              </a:solidFill>
              <a:miter lim="800000"/>
              <a:headEnd/>
              <a:tailEnd/>
            </a:ln>
          </p:spPr>
          <p:txBody>
            <a:bodyPr/>
            <a:lstStyle/>
            <a:p>
              <a:endParaRPr lang="en-US"/>
            </a:p>
          </p:txBody>
        </p:sp>
        <p:sp>
          <p:nvSpPr>
            <p:cNvPr id="19491" name="Rectangle 36"/>
            <p:cNvSpPr>
              <a:spLocks noChangeArrowheads="1"/>
            </p:cNvSpPr>
            <p:nvPr/>
          </p:nvSpPr>
          <p:spPr bwMode="auto">
            <a:xfrm>
              <a:off x="5019" y="3079"/>
              <a:ext cx="57" cy="12"/>
            </a:xfrm>
            <a:prstGeom prst="rect">
              <a:avLst/>
            </a:prstGeom>
            <a:solidFill>
              <a:srgbClr val="0000FF"/>
            </a:solidFill>
            <a:ln w="7938">
              <a:solidFill>
                <a:srgbClr val="000000"/>
              </a:solidFill>
              <a:miter lim="800000"/>
              <a:headEnd/>
              <a:tailEnd/>
            </a:ln>
          </p:spPr>
          <p:txBody>
            <a:bodyPr/>
            <a:lstStyle/>
            <a:p>
              <a:endParaRPr lang="en-US"/>
            </a:p>
          </p:txBody>
        </p:sp>
        <p:sp>
          <p:nvSpPr>
            <p:cNvPr id="19492" name="Line 37"/>
            <p:cNvSpPr>
              <a:spLocks noChangeShapeType="1"/>
            </p:cNvSpPr>
            <p:nvPr/>
          </p:nvSpPr>
          <p:spPr bwMode="auto">
            <a:xfrm>
              <a:off x="2427" y="1238"/>
              <a:ext cx="1" cy="1853"/>
            </a:xfrm>
            <a:prstGeom prst="line">
              <a:avLst/>
            </a:prstGeom>
            <a:noFill/>
            <a:ln w="0">
              <a:solidFill>
                <a:srgbClr val="000000"/>
              </a:solidFill>
              <a:round/>
              <a:headEnd/>
              <a:tailEnd/>
            </a:ln>
          </p:spPr>
          <p:txBody>
            <a:bodyPr/>
            <a:lstStyle/>
            <a:p>
              <a:endParaRPr lang="en-GB"/>
            </a:p>
          </p:txBody>
        </p:sp>
        <p:sp>
          <p:nvSpPr>
            <p:cNvPr id="19493" name="Line 38"/>
            <p:cNvSpPr>
              <a:spLocks noChangeShapeType="1"/>
            </p:cNvSpPr>
            <p:nvPr/>
          </p:nvSpPr>
          <p:spPr bwMode="auto">
            <a:xfrm>
              <a:off x="2403" y="3091"/>
              <a:ext cx="24" cy="1"/>
            </a:xfrm>
            <a:prstGeom prst="line">
              <a:avLst/>
            </a:prstGeom>
            <a:noFill/>
            <a:ln w="0">
              <a:solidFill>
                <a:srgbClr val="000000"/>
              </a:solidFill>
              <a:round/>
              <a:headEnd/>
              <a:tailEnd/>
            </a:ln>
          </p:spPr>
          <p:txBody>
            <a:bodyPr/>
            <a:lstStyle/>
            <a:p>
              <a:endParaRPr lang="en-GB"/>
            </a:p>
          </p:txBody>
        </p:sp>
        <p:sp>
          <p:nvSpPr>
            <p:cNvPr id="19494" name="Line 39"/>
            <p:cNvSpPr>
              <a:spLocks noChangeShapeType="1"/>
            </p:cNvSpPr>
            <p:nvPr/>
          </p:nvSpPr>
          <p:spPr bwMode="auto">
            <a:xfrm>
              <a:off x="2403" y="2908"/>
              <a:ext cx="24" cy="1"/>
            </a:xfrm>
            <a:prstGeom prst="line">
              <a:avLst/>
            </a:prstGeom>
            <a:noFill/>
            <a:ln w="0">
              <a:solidFill>
                <a:srgbClr val="000000"/>
              </a:solidFill>
              <a:round/>
              <a:headEnd/>
              <a:tailEnd/>
            </a:ln>
          </p:spPr>
          <p:txBody>
            <a:bodyPr/>
            <a:lstStyle/>
            <a:p>
              <a:endParaRPr lang="en-GB"/>
            </a:p>
          </p:txBody>
        </p:sp>
        <p:sp>
          <p:nvSpPr>
            <p:cNvPr id="19495" name="Line 40"/>
            <p:cNvSpPr>
              <a:spLocks noChangeShapeType="1"/>
            </p:cNvSpPr>
            <p:nvPr/>
          </p:nvSpPr>
          <p:spPr bwMode="auto">
            <a:xfrm>
              <a:off x="2403" y="2720"/>
              <a:ext cx="24" cy="1"/>
            </a:xfrm>
            <a:prstGeom prst="line">
              <a:avLst/>
            </a:prstGeom>
            <a:noFill/>
            <a:ln w="0">
              <a:solidFill>
                <a:srgbClr val="000000"/>
              </a:solidFill>
              <a:round/>
              <a:headEnd/>
              <a:tailEnd/>
            </a:ln>
          </p:spPr>
          <p:txBody>
            <a:bodyPr/>
            <a:lstStyle/>
            <a:p>
              <a:endParaRPr lang="en-GB"/>
            </a:p>
          </p:txBody>
        </p:sp>
        <p:sp>
          <p:nvSpPr>
            <p:cNvPr id="19496" name="Line 41"/>
            <p:cNvSpPr>
              <a:spLocks noChangeShapeType="1"/>
            </p:cNvSpPr>
            <p:nvPr/>
          </p:nvSpPr>
          <p:spPr bwMode="auto">
            <a:xfrm>
              <a:off x="2403" y="2538"/>
              <a:ext cx="24" cy="1"/>
            </a:xfrm>
            <a:prstGeom prst="line">
              <a:avLst/>
            </a:prstGeom>
            <a:noFill/>
            <a:ln w="0">
              <a:solidFill>
                <a:srgbClr val="000000"/>
              </a:solidFill>
              <a:round/>
              <a:headEnd/>
              <a:tailEnd/>
            </a:ln>
          </p:spPr>
          <p:txBody>
            <a:bodyPr/>
            <a:lstStyle/>
            <a:p>
              <a:endParaRPr lang="en-GB"/>
            </a:p>
          </p:txBody>
        </p:sp>
        <p:sp>
          <p:nvSpPr>
            <p:cNvPr id="19497" name="Line 42"/>
            <p:cNvSpPr>
              <a:spLocks noChangeShapeType="1"/>
            </p:cNvSpPr>
            <p:nvPr/>
          </p:nvSpPr>
          <p:spPr bwMode="auto">
            <a:xfrm>
              <a:off x="2403" y="2350"/>
              <a:ext cx="24" cy="1"/>
            </a:xfrm>
            <a:prstGeom prst="line">
              <a:avLst/>
            </a:prstGeom>
            <a:noFill/>
            <a:ln w="0">
              <a:solidFill>
                <a:srgbClr val="000000"/>
              </a:solidFill>
              <a:round/>
              <a:headEnd/>
              <a:tailEnd/>
            </a:ln>
          </p:spPr>
          <p:txBody>
            <a:bodyPr/>
            <a:lstStyle/>
            <a:p>
              <a:endParaRPr lang="en-GB"/>
            </a:p>
          </p:txBody>
        </p:sp>
        <p:sp>
          <p:nvSpPr>
            <p:cNvPr id="19498" name="Line 43"/>
            <p:cNvSpPr>
              <a:spLocks noChangeShapeType="1"/>
            </p:cNvSpPr>
            <p:nvPr/>
          </p:nvSpPr>
          <p:spPr bwMode="auto">
            <a:xfrm>
              <a:off x="2403" y="2167"/>
              <a:ext cx="24" cy="1"/>
            </a:xfrm>
            <a:prstGeom prst="line">
              <a:avLst/>
            </a:prstGeom>
            <a:noFill/>
            <a:ln w="0">
              <a:solidFill>
                <a:srgbClr val="000000"/>
              </a:solidFill>
              <a:round/>
              <a:headEnd/>
              <a:tailEnd/>
            </a:ln>
          </p:spPr>
          <p:txBody>
            <a:bodyPr/>
            <a:lstStyle/>
            <a:p>
              <a:endParaRPr lang="en-GB"/>
            </a:p>
          </p:txBody>
        </p:sp>
        <p:sp>
          <p:nvSpPr>
            <p:cNvPr id="19499" name="Line 44"/>
            <p:cNvSpPr>
              <a:spLocks noChangeShapeType="1"/>
            </p:cNvSpPr>
            <p:nvPr/>
          </p:nvSpPr>
          <p:spPr bwMode="auto">
            <a:xfrm>
              <a:off x="2403" y="1979"/>
              <a:ext cx="24" cy="1"/>
            </a:xfrm>
            <a:prstGeom prst="line">
              <a:avLst/>
            </a:prstGeom>
            <a:noFill/>
            <a:ln w="0">
              <a:solidFill>
                <a:srgbClr val="000000"/>
              </a:solidFill>
              <a:round/>
              <a:headEnd/>
              <a:tailEnd/>
            </a:ln>
          </p:spPr>
          <p:txBody>
            <a:bodyPr/>
            <a:lstStyle/>
            <a:p>
              <a:endParaRPr lang="en-GB"/>
            </a:p>
          </p:txBody>
        </p:sp>
        <p:sp>
          <p:nvSpPr>
            <p:cNvPr id="19500" name="Line 45"/>
            <p:cNvSpPr>
              <a:spLocks noChangeShapeType="1"/>
            </p:cNvSpPr>
            <p:nvPr/>
          </p:nvSpPr>
          <p:spPr bwMode="auto">
            <a:xfrm>
              <a:off x="2403" y="1797"/>
              <a:ext cx="24" cy="1"/>
            </a:xfrm>
            <a:prstGeom prst="line">
              <a:avLst/>
            </a:prstGeom>
            <a:noFill/>
            <a:ln w="0">
              <a:solidFill>
                <a:srgbClr val="000000"/>
              </a:solidFill>
              <a:round/>
              <a:headEnd/>
              <a:tailEnd/>
            </a:ln>
          </p:spPr>
          <p:txBody>
            <a:bodyPr/>
            <a:lstStyle/>
            <a:p>
              <a:endParaRPr lang="en-GB"/>
            </a:p>
          </p:txBody>
        </p:sp>
        <p:sp>
          <p:nvSpPr>
            <p:cNvPr id="19501" name="Line 46"/>
            <p:cNvSpPr>
              <a:spLocks noChangeShapeType="1"/>
            </p:cNvSpPr>
            <p:nvPr/>
          </p:nvSpPr>
          <p:spPr bwMode="auto">
            <a:xfrm>
              <a:off x="2403" y="1609"/>
              <a:ext cx="24" cy="1"/>
            </a:xfrm>
            <a:prstGeom prst="line">
              <a:avLst/>
            </a:prstGeom>
            <a:noFill/>
            <a:ln w="0">
              <a:solidFill>
                <a:srgbClr val="000000"/>
              </a:solidFill>
              <a:round/>
              <a:headEnd/>
              <a:tailEnd/>
            </a:ln>
          </p:spPr>
          <p:txBody>
            <a:bodyPr/>
            <a:lstStyle/>
            <a:p>
              <a:endParaRPr lang="en-GB"/>
            </a:p>
          </p:txBody>
        </p:sp>
        <p:sp>
          <p:nvSpPr>
            <p:cNvPr id="19502" name="Line 47"/>
            <p:cNvSpPr>
              <a:spLocks noChangeShapeType="1"/>
            </p:cNvSpPr>
            <p:nvPr/>
          </p:nvSpPr>
          <p:spPr bwMode="auto">
            <a:xfrm>
              <a:off x="2403" y="1426"/>
              <a:ext cx="24" cy="1"/>
            </a:xfrm>
            <a:prstGeom prst="line">
              <a:avLst/>
            </a:prstGeom>
            <a:noFill/>
            <a:ln w="0">
              <a:solidFill>
                <a:srgbClr val="000000"/>
              </a:solidFill>
              <a:round/>
              <a:headEnd/>
              <a:tailEnd/>
            </a:ln>
          </p:spPr>
          <p:txBody>
            <a:bodyPr/>
            <a:lstStyle/>
            <a:p>
              <a:endParaRPr lang="en-GB"/>
            </a:p>
          </p:txBody>
        </p:sp>
        <p:sp>
          <p:nvSpPr>
            <p:cNvPr id="19503" name="Line 48"/>
            <p:cNvSpPr>
              <a:spLocks noChangeShapeType="1"/>
            </p:cNvSpPr>
            <p:nvPr/>
          </p:nvSpPr>
          <p:spPr bwMode="auto">
            <a:xfrm>
              <a:off x="2403" y="1238"/>
              <a:ext cx="24" cy="1"/>
            </a:xfrm>
            <a:prstGeom prst="line">
              <a:avLst/>
            </a:prstGeom>
            <a:noFill/>
            <a:ln w="0">
              <a:solidFill>
                <a:srgbClr val="000000"/>
              </a:solidFill>
              <a:round/>
              <a:headEnd/>
              <a:tailEnd/>
            </a:ln>
          </p:spPr>
          <p:txBody>
            <a:bodyPr/>
            <a:lstStyle/>
            <a:p>
              <a:endParaRPr lang="en-GB"/>
            </a:p>
          </p:txBody>
        </p:sp>
        <p:sp>
          <p:nvSpPr>
            <p:cNvPr id="19504" name="Line 49"/>
            <p:cNvSpPr>
              <a:spLocks noChangeShapeType="1"/>
            </p:cNvSpPr>
            <p:nvPr/>
          </p:nvSpPr>
          <p:spPr bwMode="auto">
            <a:xfrm>
              <a:off x="2427" y="3091"/>
              <a:ext cx="3146" cy="1"/>
            </a:xfrm>
            <a:prstGeom prst="line">
              <a:avLst/>
            </a:prstGeom>
            <a:noFill/>
            <a:ln w="0">
              <a:solidFill>
                <a:srgbClr val="000000"/>
              </a:solidFill>
              <a:round/>
              <a:headEnd/>
              <a:tailEnd/>
            </a:ln>
          </p:spPr>
          <p:txBody>
            <a:bodyPr/>
            <a:lstStyle/>
            <a:p>
              <a:endParaRPr lang="en-GB"/>
            </a:p>
          </p:txBody>
        </p:sp>
        <p:sp>
          <p:nvSpPr>
            <p:cNvPr id="19505" name="Line 50"/>
            <p:cNvSpPr>
              <a:spLocks noChangeShapeType="1"/>
            </p:cNvSpPr>
            <p:nvPr/>
          </p:nvSpPr>
          <p:spPr bwMode="auto">
            <a:xfrm flipV="1">
              <a:off x="2427" y="3091"/>
              <a:ext cx="1" cy="28"/>
            </a:xfrm>
            <a:prstGeom prst="line">
              <a:avLst/>
            </a:prstGeom>
            <a:noFill/>
            <a:ln w="0">
              <a:solidFill>
                <a:srgbClr val="000000"/>
              </a:solidFill>
              <a:round/>
              <a:headEnd/>
              <a:tailEnd/>
            </a:ln>
          </p:spPr>
          <p:txBody>
            <a:bodyPr/>
            <a:lstStyle/>
            <a:p>
              <a:endParaRPr lang="en-GB"/>
            </a:p>
          </p:txBody>
        </p:sp>
        <p:sp>
          <p:nvSpPr>
            <p:cNvPr id="19506" name="Line 51"/>
            <p:cNvSpPr>
              <a:spLocks noChangeShapeType="1"/>
            </p:cNvSpPr>
            <p:nvPr/>
          </p:nvSpPr>
          <p:spPr bwMode="auto">
            <a:xfrm flipV="1">
              <a:off x="2575" y="3091"/>
              <a:ext cx="1" cy="28"/>
            </a:xfrm>
            <a:prstGeom prst="line">
              <a:avLst/>
            </a:prstGeom>
            <a:noFill/>
            <a:ln w="0">
              <a:solidFill>
                <a:srgbClr val="000000"/>
              </a:solidFill>
              <a:round/>
              <a:headEnd/>
              <a:tailEnd/>
            </a:ln>
          </p:spPr>
          <p:txBody>
            <a:bodyPr/>
            <a:lstStyle/>
            <a:p>
              <a:endParaRPr lang="en-GB"/>
            </a:p>
          </p:txBody>
        </p:sp>
        <p:sp>
          <p:nvSpPr>
            <p:cNvPr id="19507" name="Line 52"/>
            <p:cNvSpPr>
              <a:spLocks noChangeShapeType="1"/>
            </p:cNvSpPr>
            <p:nvPr/>
          </p:nvSpPr>
          <p:spPr bwMode="auto">
            <a:xfrm flipV="1">
              <a:off x="2728" y="3091"/>
              <a:ext cx="1" cy="28"/>
            </a:xfrm>
            <a:prstGeom prst="line">
              <a:avLst/>
            </a:prstGeom>
            <a:noFill/>
            <a:ln w="0">
              <a:solidFill>
                <a:srgbClr val="000000"/>
              </a:solidFill>
              <a:round/>
              <a:headEnd/>
              <a:tailEnd/>
            </a:ln>
          </p:spPr>
          <p:txBody>
            <a:bodyPr/>
            <a:lstStyle/>
            <a:p>
              <a:endParaRPr lang="en-GB"/>
            </a:p>
          </p:txBody>
        </p:sp>
        <p:sp>
          <p:nvSpPr>
            <p:cNvPr id="19508" name="Line 53"/>
            <p:cNvSpPr>
              <a:spLocks noChangeShapeType="1"/>
            </p:cNvSpPr>
            <p:nvPr/>
          </p:nvSpPr>
          <p:spPr bwMode="auto">
            <a:xfrm flipV="1">
              <a:off x="2876" y="3091"/>
              <a:ext cx="1" cy="28"/>
            </a:xfrm>
            <a:prstGeom prst="line">
              <a:avLst/>
            </a:prstGeom>
            <a:noFill/>
            <a:ln w="0">
              <a:solidFill>
                <a:srgbClr val="000000"/>
              </a:solidFill>
              <a:round/>
              <a:headEnd/>
              <a:tailEnd/>
            </a:ln>
          </p:spPr>
          <p:txBody>
            <a:bodyPr/>
            <a:lstStyle/>
            <a:p>
              <a:endParaRPr lang="en-GB"/>
            </a:p>
          </p:txBody>
        </p:sp>
        <p:sp>
          <p:nvSpPr>
            <p:cNvPr id="19509" name="Line 54"/>
            <p:cNvSpPr>
              <a:spLocks noChangeShapeType="1"/>
            </p:cNvSpPr>
            <p:nvPr/>
          </p:nvSpPr>
          <p:spPr bwMode="auto">
            <a:xfrm flipV="1">
              <a:off x="3025" y="3091"/>
              <a:ext cx="1" cy="28"/>
            </a:xfrm>
            <a:prstGeom prst="line">
              <a:avLst/>
            </a:prstGeom>
            <a:noFill/>
            <a:ln w="0">
              <a:solidFill>
                <a:srgbClr val="000000"/>
              </a:solidFill>
              <a:round/>
              <a:headEnd/>
              <a:tailEnd/>
            </a:ln>
          </p:spPr>
          <p:txBody>
            <a:bodyPr/>
            <a:lstStyle/>
            <a:p>
              <a:endParaRPr lang="en-GB"/>
            </a:p>
          </p:txBody>
        </p:sp>
        <p:sp>
          <p:nvSpPr>
            <p:cNvPr id="19510" name="Line 55"/>
            <p:cNvSpPr>
              <a:spLocks noChangeShapeType="1"/>
            </p:cNvSpPr>
            <p:nvPr/>
          </p:nvSpPr>
          <p:spPr bwMode="auto">
            <a:xfrm flipV="1">
              <a:off x="3178" y="3091"/>
              <a:ext cx="1" cy="28"/>
            </a:xfrm>
            <a:prstGeom prst="line">
              <a:avLst/>
            </a:prstGeom>
            <a:noFill/>
            <a:ln w="0">
              <a:solidFill>
                <a:srgbClr val="000000"/>
              </a:solidFill>
              <a:round/>
              <a:headEnd/>
              <a:tailEnd/>
            </a:ln>
          </p:spPr>
          <p:txBody>
            <a:bodyPr/>
            <a:lstStyle/>
            <a:p>
              <a:endParaRPr lang="en-GB"/>
            </a:p>
          </p:txBody>
        </p:sp>
        <p:sp>
          <p:nvSpPr>
            <p:cNvPr id="19511" name="Line 56"/>
            <p:cNvSpPr>
              <a:spLocks noChangeShapeType="1"/>
            </p:cNvSpPr>
            <p:nvPr/>
          </p:nvSpPr>
          <p:spPr bwMode="auto">
            <a:xfrm flipV="1">
              <a:off x="3326" y="3091"/>
              <a:ext cx="1" cy="28"/>
            </a:xfrm>
            <a:prstGeom prst="line">
              <a:avLst/>
            </a:prstGeom>
            <a:noFill/>
            <a:ln w="0">
              <a:solidFill>
                <a:srgbClr val="000000"/>
              </a:solidFill>
              <a:round/>
              <a:headEnd/>
              <a:tailEnd/>
            </a:ln>
          </p:spPr>
          <p:txBody>
            <a:bodyPr/>
            <a:lstStyle/>
            <a:p>
              <a:endParaRPr lang="en-GB"/>
            </a:p>
          </p:txBody>
        </p:sp>
        <p:sp>
          <p:nvSpPr>
            <p:cNvPr id="19512" name="Line 57"/>
            <p:cNvSpPr>
              <a:spLocks noChangeShapeType="1"/>
            </p:cNvSpPr>
            <p:nvPr/>
          </p:nvSpPr>
          <p:spPr bwMode="auto">
            <a:xfrm flipV="1">
              <a:off x="3474" y="3091"/>
              <a:ext cx="1" cy="28"/>
            </a:xfrm>
            <a:prstGeom prst="line">
              <a:avLst/>
            </a:prstGeom>
            <a:noFill/>
            <a:ln w="0">
              <a:solidFill>
                <a:srgbClr val="000000"/>
              </a:solidFill>
              <a:round/>
              <a:headEnd/>
              <a:tailEnd/>
            </a:ln>
          </p:spPr>
          <p:txBody>
            <a:bodyPr/>
            <a:lstStyle/>
            <a:p>
              <a:endParaRPr lang="en-GB"/>
            </a:p>
          </p:txBody>
        </p:sp>
        <p:sp>
          <p:nvSpPr>
            <p:cNvPr id="19513" name="Line 58"/>
            <p:cNvSpPr>
              <a:spLocks noChangeShapeType="1"/>
            </p:cNvSpPr>
            <p:nvPr/>
          </p:nvSpPr>
          <p:spPr bwMode="auto">
            <a:xfrm flipV="1">
              <a:off x="3627" y="3091"/>
              <a:ext cx="1" cy="28"/>
            </a:xfrm>
            <a:prstGeom prst="line">
              <a:avLst/>
            </a:prstGeom>
            <a:noFill/>
            <a:ln w="0">
              <a:solidFill>
                <a:srgbClr val="000000"/>
              </a:solidFill>
              <a:round/>
              <a:headEnd/>
              <a:tailEnd/>
            </a:ln>
          </p:spPr>
          <p:txBody>
            <a:bodyPr/>
            <a:lstStyle/>
            <a:p>
              <a:endParaRPr lang="en-GB"/>
            </a:p>
          </p:txBody>
        </p:sp>
        <p:sp>
          <p:nvSpPr>
            <p:cNvPr id="19514" name="Line 59"/>
            <p:cNvSpPr>
              <a:spLocks noChangeShapeType="1"/>
            </p:cNvSpPr>
            <p:nvPr/>
          </p:nvSpPr>
          <p:spPr bwMode="auto">
            <a:xfrm flipV="1">
              <a:off x="3775" y="3091"/>
              <a:ext cx="1" cy="28"/>
            </a:xfrm>
            <a:prstGeom prst="line">
              <a:avLst/>
            </a:prstGeom>
            <a:noFill/>
            <a:ln w="0">
              <a:solidFill>
                <a:srgbClr val="000000"/>
              </a:solidFill>
              <a:round/>
              <a:headEnd/>
              <a:tailEnd/>
            </a:ln>
          </p:spPr>
          <p:txBody>
            <a:bodyPr/>
            <a:lstStyle/>
            <a:p>
              <a:endParaRPr lang="en-GB"/>
            </a:p>
          </p:txBody>
        </p:sp>
        <p:sp>
          <p:nvSpPr>
            <p:cNvPr id="19515" name="Line 60"/>
            <p:cNvSpPr>
              <a:spLocks noChangeShapeType="1"/>
            </p:cNvSpPr>
            <p:nvPr/>
          </p:nvSpPr>
          <p:spPr bwMode="auto">
            <a:xfrm flipV="1">
              <a:off x="3924" y="3091"/>
              <a:ext cx="1" cy="28"/>
            </a:xfrm>
            <a:prstGeom prst="line">
              <a:avLst/>
            </a:prstGeom>
            <a:noFill/>
            <a:ln w="0">
              <a:solidFill>
                <a:srgbClr val="000000"/>
              </a:solidFill>
              <a:round/>
              <a:headEnd/>
              <a:tailEnd/>
            </a:ln>
          </p:spPr>
          <p:txBody>
            <a:bodyPr/>
            <a:lstStyle/>
            <a:p>
              <a:endParaRPr lang="en-GB"/>
            </a:p>
          </p:txBody>
        </p:sp>
        <p:sp>
          <p:nvSpPr>
            <p:cNvPr id="19516" name="Line 61"/>
            <p:cNvSpPr>
              <a:spLocks noChangeShapeType="1"/>
            </p:cNvSpPr>
            <p:nvPr/>
          </p:nvSpPr>
          <p:spPr bwMode="auto">
            <a:xfrm flipV="1">
              <a:off x="4077" y="3091"/>
              <a:ext cx="1" cy="28"/>
            </a:xfrm>
            <a:prstGeom prst="line">
              <a:avLst/>
            </a:prstGeom>
            <a:noFill/>
            <a:ln w="0">
              <a:solidFill>
                <a:srgbClr val="000000"/>
              </a:solidFill>
              <a:round/>
              <a:headEnd/>
              <a:tailEnd/>
            </a:ln>
          </p:spPr>
          <p:txBody>
            <a:bodyPr/>
            <a:lstStyle/>
            <a:p>
              <a:endParaRPr lang="en-GB"/>
            </a:p>
          </p:txBody>
        </p:sp>
        <p:sp>
          <p:nvSpPr>
            <p:cNvPr id="19517" name="Line 62"/>
            <p:cNvSpPr>
              <a:spLocks noChangeShapeType="1"/>
            </p:cNvSpPr>
            <p:nvPr/>
          </p:nvSpPr>
          <p:spPr bwMode="auto">
            <a:xfrm flipV="1">
              <a:off x="4225" y="3091"/>
              <a:ext cx="1" cy="28"/>
            </a:xfrm>
            <a:prstGeom prst="line">
              <a:avLst/>
            </a:prstGeom>
            <a:noFill/>
            <a:ln w="0">
              <a:solidFill>
                <a:srgbClr val="000000"/>
              </a:solidFill>
              <a:round/>
              <a:headEnd/>
              <a:tailEnd/>
            </a:ln>
          </p:spPr>
          <p:txBody>
            <a:bodyPr/>
            <a:lstStyle/>
            <a:p>
              <a:endParaRPr lang="en-GB"/>
            </a:p>
          </p:txBody>
        </p:sp>
        <p:sp>
          <p:nvSpPr>
            <p:cNvPr id="19518" name="Line 63"/>
            <p:cNvSpPr>
              <a:spLocks noChangeShapeType="1"/>
            </p:cNvSpPr>
            <p:nvPr/>
          </p:nvSpPr>
          <p:spPr bwMode="auto">
            <a:xfrm flipV="1">
              <a:off x="4373" y="3091"/>
              <a:ext cx="1" cy="28"/>
            </a:xfrm>
            <a:prstGeom prst="line">
              <a:avLst/>
            </a:prstGeom>
            <a:noFill/>
            <a:ln w="0">
              <a:solidFill>
                <a:srgbClr val="000000"/>
              </a:solidFill>
              <a:round/>
              <a:headEnd/>
              <a:tailEnd/>
            </a:ln>
          </p:spPr>
          <p:txBody>
            <a:bodyPr/>
            <a:lstStyle/>
            <a:p>
              <a:endParaRPr lang="en-GB"/>
            </a:p>
          </p:txBody>
        </p:sp>
        <p:sp>
          <p:nvSpPr>
            <p:cNvPr id="19519" name="Line 64"/>
            <p:cNvSpPr>
              <a:spLocks noChangeShapeType="1"/>
            </p:cNvSpPr>
            <p:nvPr/>
          </p:nvSpPr>
          <p:spPr bwMode="auto">
            <a:xfrm flipV="1">
              <a:off x="4526" y="3091"/>
              <a:ext cx="1" cy="28"/>
            </a:xfrm>
            <a:prstGeom prst="line">
              <a:avLst/>
            </a:prstGeom>
            <a:noFill/>
            <a:ln w="0">
              <a:solidFill>
                <a:srgbClr val="000000"/>
              </a:solidFill>
              <a:round/>
              <a:headEnd/>
              <a:tailEnd/>
            </a:ln>
          </p:spPr>
          <p:txBody>
            <a:bodyPr/>
            <a:lstStyle/>
            <a:p>
              <a:endParaRPr lang="en-GB"/>
            </a:p>
          </p:txBody>
        </p:sp>
        <p:sp>
          <p:nvSpPr>
            <p:cNvPr id="19520" name="Line 65"/>
            <p:cNvSpPr>
              <a:spLocks noChangeShapeType="1"/>
            </p:cNvSpPr>
            <p:nvPr/>
          </p:nvSpPr>
          <p:spPr bwMode="auto">
            <a:xfrm flipV="1">
              <a:off x="4674" y="3091"/>
              <a:ext cx="1" cy="28"/>
            </a:xfrm>
            <a:prstGeom prst="line">
              <a:avLst/>
            </a:prstGeom>
            <a:noFill/>
            <a:ln w="0">
              <a:solidFill>
                <a:srgbClr val="000000"/>
              </a:solidFill>
              <a:round/>
              <a:headEnd/>
              <a:tailEnd/>
            </a:ln>
          </p:spPr>
          <p:txBody>
            <a:bodyPr/>
            <a:lstStyle/>
            <a:p>
              <a:endParaRPr lang="en-GB"/>
            </a:p>
          </p:txBody>
        </p:sp>
        <p:sp>
          <p:nvSpPr>
            <p:cNvPr id="19521" name="Line 66"/>
            <p:cNvSpPr>
              <a:spLocks noChangeShapeType="1"/>
            </p:cNvSpPr>
            <p:nvPr/>
          </p:nvSpPr>
          <p:spPr bwMode="auto">
            <a:xfrm flipV="1">
              <a:off x="4823" y="3091"/>
              <a:ext cx="1" cy="28"/>
            </a:xfrm>
            <a:prstGeom prst="line">
              <a:avLst/>
            </a:prstGeom>
            <a:noFill/>
            <a:ln w="0">
              <a:solidFill>
                <a:srgbClr val="000000"/>
              </a:solidFill>
              <a:round/>
              <a:headEnd/>
              <a:tailEnd/>
            </a:ln>
          </p:spPr>
          <p:txBody>
            <a:bodyPr/>
            <a:lstStyle/>
            <a:p>
              <a:endParaRPr lang="en-GB"/>
            </a:p>
          </p:txBody>
        </p:sp>
        <p:sp>
          <p:nvSpPr>
            <p:cNvPr id="19522" name="Line 67"/>
            <p:cNvSpPr>
              <a:spLocks noChangeShapeType="1"/>
            </p:cNvSpPr>
            <p:nvPr/>
          </p:nvSpPr>
          <p:spPr bwMode="auto">
            <a:xfrm flipV="1">
              <a:off x="4976" y="3091"/>
              <a:ext cx="1" cy="28"/>
            </a:xfrm>
            <a:prstGeom prst="line">
              <a:avLst/>
            </a:prstGeom>
            <a:noFill/>
            <a:ln w="0">
              <a:solidFill>
                <a:srgbClr val="000000"/>
              </a:solidFill>
              <a:round/>
              <a:headEnd/>
              <a:tailEnd/>
            </a:ln>
          </p:spPr>
          <p:txBody>
            <a:bodyPr/>
            <a:lstStyle/>
            <a:p>
              <a:endParaRPr lang="en-GB"/>
            </a:p>
          </p:txBody>
        </p:sp>
        <p:sp>
          <p:nvSpPr>
            <p:cNvPr id="19523" name="Line 68"/>
            <p:cNvSpPr>
              <a:spLocks noChangeShapeType="1"/>
            </p:cNvSpPr>
            <p:nvPr/>
          </p:nvSpPr>
          <p:spPr bwMode="auto">
            <a:xfrm flipV="1">
              <a:off x="5124" y="3091"/>
              <a:ext cx="1" cy="28"/>
            </a:xfrm>
            <a:prstGeom prst="line">
              <a:avLst/>
            </a:prstGeom>
            <a:noFill/>
            <a:ln w="0">
              <a:solidFill>
                <a:srgbClr val="000000"/>
              </a:solidFill>
              <a:round/>
              <a:headEnd/>
              <a:tailEnd/>
            </a:ln>
          </p:spPr>
          <p:txBody>
            <a:bodyPr/>
            <a:lstStyle/>
            <a:p>
              <a:endParaRPr lang="en-GB"/>
            </a:p>
          </p:txBody>
        </p:sp>
        <p:sp>
          <p:nvSpPr>
            <p:cNvPr id="19524" name="Line 69"/>
            <p:cNvSpPr>
              <a:spLocks noChangeShapeType="1"/>
            </p:cNvSpPr>
            <p:nvPr/>
          </p:nvSpPr>
          <p:spPr bwMode="auto">
            <a:xfrm flipV="1">
              <a:off x="5272" y="3091"/>
              <a:ext cx="1" cy="28"/>
            </a:xfrm>
            <a:prstGeom prst="line">
              <a:avLst/>
            </a:prstGeom>
            <a:noFill/>
            <a:ln w="0">
              <a:solidFill>
                <a:srgbClr val="000000"/>
              </a:solidFill>
              <a:round/>
              <a:headEnd/>
              <a:tailEnd/>
            </a:ln>
          </p:spPr>
          <p:txBody>
            <a:bodyPr/>
            <a:lstStyle/>
            <a:p>
              <a:endParaRPr lang="en-GB"/>
            </a:p>
          </p:txBody>
        </p:sp>
        <p:sp>
          <p:nvSpPr>
            <p:cNvPr id="19525" name="Line 70"/>
            <p:cNvSpPr>
              <a:spLocks noChangeShapeType="1"/>
            </p:cNvSpPr>
            <p:nvPr/>
          </p:nvSpPr>
          <p:spPr bwMode="auto">
            <a:xfrm flipV="1">
              <a:off x="5425" y="3091"/>
              <a:ext cx="1" cy="28"/>
            </a:xfrm>
            <a:prstGeom prst="line">
              <a:avLst/>
            </a:prstGeom>
            <a:noFill/>
            <a:ln w="0">
              <a:solidFill>
                <a:srgbClr val="000000"/>
              </a:solidFill>
              <a:round/>
              <a:headEnd/>
              <a:tailEnd/>
            </a:ln>
          </p:spPr>
          <p:txBody>
            <a:bodyPr/>
            <a:lstStyle/>
            <a:p>
              <a:endParaRPr lang="en-GB"/>
            </a:p>
          </p:txBody>
        </p:sp>
        <p:sp>
          <p:nvSpPr>
            <p:cNvPr id="19526" name="Line 71"/>
            <p:cNvSpPr>
              <a:spLocks noChangeShapeType="1"/>
            </p:cNvSpPr>
            <p:nvPr/>
          </p:nvSpPr>
          <p:spPr bwMode="auto">
            <a:xfrm flipV="1">
              <a:off x="5573" y="3091"/>
              <a:ext cx="1" cy="28"/>
            </a:xfrm>
            <a:prstGeom prst="line">
              <a:avLst/>
            </a:prstGeom>
            <a:noFill/>
            <a:ln w="0">
              <a:solidFill>
                <a:srgbClr val="000000"/>
              </a:solidFill>
              <a:round/>
              <a:headEnd/>
              <a:tailEnd/>
            </a:ln>
          </p:spPr>
          <p:txBody>
            <a:bodyPr/>
            <a:lstStyle/>
            <a:p>
              <a:endParaRPr lang="en-GB"/>
            </a:p>
          </p:txBody>
        </p:sp>
        <p:sp>
          <p:nvSpPr>
            <p:cNvPr id="19527" name="Rectangle 72"/>
            <p:cNvSpPr>
              <a:spLocks noChangeArrowheads="1"/>
            </p:cNvSpPr>
            <p:nvPr/>
          </p:nvSpPr>
          <p:spPr bwMode="auto">
            <a:xfrm>
              <a:off x="2322" y="3039"/>
              <a:ext cx="49"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0</a:t>
              </a:r>
              <a:endParaRPr lang="en-US">
                <a:latin typeface="Times New Roman" pitchFamily="18" charset="0"/>
              </a:endParaRPr>
            </a:p>
          </p:txBody>
        </p:sp>
        <p:sp>
          <p:nvSpPr>
            <p:cNvPr id="19528" name="Rectangle 73"/>
            <p:cNvSpPr>
              <a:spLocks noChangeArrowheads="1"/>
            </p:cNvSpPr>
            <p:nvPr/>
          </p:nvSpPr>
          <p:spPr bwMode="auto">
            <a:xfrm>
              <a:off x="2217" y="2857"/>
              <a:ext cx="171"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0.02</a:t>
              </a:r>
              <a:endParaRPr lang="en-US">
                <a:latin typeface="Times New Roman" pitchFamily="18" charset="0"/>
              </a:endParaRPr>
            </a:p>
          </p:txBody>
        </p:sp>
        <p:sp>
          <p:nvSpPr>
            <p:cNvPr id="19529" name="Rectangle 74"/>
            <p:cNvSpPr>
              <a:spLocks noChangeArrowheads="1"/>
            </p:cNvSpPr>
            <p:nvPr/>
          </p:nvSpPr>
          <p:spPr bwMode="auto">
            <a:xfrm>
              <a:off x="2217" y="2669"/>
              <a:ext cx="171"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0.04</a:t>
              </a:r>
              <a:endParaRPr lang="en-US">
                <a:latin typeface="Times New Roman" pitchFamily="18" charset="0"/>
              </a:endParaRPr>
            </a:p>
          </p:txBody>
        </p:sp>
        <p:sp>
          <p:nvSpPr>
            <p:cNvPr id="19530" name="Rectangle 75"/>
            <p:cNvSpPr>
              <a:spLocks noChangeArrowheads="1"/>
            </p:cNvSpPr>
            <p:nvPr/>
          </p:nvSpPr>
          <p:spPr bwMode="auto">
            <a:xfrm>
              <a:off x="2217" y="2487"/>
              <a:ext cx="171"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0.06</a:t>
              </a:r>
              <a:endParaRPr lang="en-US">
                <a:latin typeface="Times New Roman" pitchFamily="18" charset="0"/>
              </a:endParaRPr>
            </a:p>
          </p:txBody>
        </p:sp>
        <p:sp>
          <p:nvSpPr>
            <p:cNvPr id="19531" name="Rectangle 76"/>
            <p:cNvSpPr>
              <a:spLocks noChangeArrowheads="1"/>
            </p:cNvSpPr>
            <p:nvPr/>
          </p:nvSpPr>
          <p:spPr bwMode="auto">
            <a:xfrm>
              <a:off x="2217" y="2298"/>
              <a:ext cx="171"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0.08</a:t>
              </a:r>
              <a:endParaRPr lang="en-US">
                <a:latin typeface="Times New Roman" pitchFamily="18" charset="0"/>
              </a:endParaRPr>
            </a:p>
          </p:txBody>
        </p:sp>
        <p:sp>
          <p:nvSpPr>
            <p:cNvPr id="19532" name="Rectangle 77"/>
            <p:cNvSpPr>
              <a:spLocks noChangeArrowheads="1"/>
            </p:cNvSpPr>
            <p:nvPr/>
          </p:nvSpPr>
          <p:spPr bwMode="auto">
            <a:xfrm>
              <a:off x="2260" y="2116"/>
              <a:ext cx="122"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0.1</a:t>
              </a:r>
              <a:endParaRPr lang="en-US">
                <a:latin typeface="Times New Roman" pitchFamily="18" charset="0"/>
              </a:endParaRPr>
            </a:p>
          </p:txBody>
        </p:sp>
        <p:sp>
          <p:nvSpPr>
            <p:cNvPr id="19533" name="Rectangle 78"/>
            <p:cNvSpPr>
              <a:spLocks noChangeArrowheads="1"/>
            </p:cNvSpPr>
            <p:nvPr/>
          </p:nvSpPr>
          <p:spPr bwMode="auto">
            <a:xfrm>
              <a:off x="2217" y="1928"/>
              <a:ext cx="171"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0.12</a:t>
              </a:r>
              <a:endParaRPr lang="en-US">
                <a:latin typeface="Times New Roman" pitchFamily="18" charset="0"/>
              </a:endParaRPr>
            </a:p>
          </p:txBody>
        </p:sp>
        <p:sp>
          <p:nvSpPr>
            <p:cNvPr id="19534" name="Rectangle 79"/>
            <p:cNvSpPr>
              <a:spLocks noChangeArrowheads="1"/>
            </p:cNvSpPr>
            <p:nvPr/>
          </p:nvSpPr>
          <p:spPr bwMode="auto">
            <a:xfrm>
              <a:off x="2217" y="1746"/>
              <a:ext cx="171"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0.14</a:t>
              </a:r>
              <a:endParaRPr lang="en-US">
                <a:latin typeface="Times New Roman" pitchFamily="18" charset="0"/>
              </a:endParaRPr>
            </a:p>
          </p:txBody>
        </p:sp>
        <p:sp>
          <p:nvSpPr>
            <p:cNvPr id="19535" name="Rectangle 80"/>
            <p:cNvSpPr>
              <a:spLocks noChangeArrowheads="1"/>
            </p:cNvSpPr>
            <p:nvPr/>
          </p:nvSpPr>
          <p:spPr bwMode="auto">
            <a:xfrm>
              <a:off x="2217" y="1558"/>
              <a:ext cx="171"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0.16</a:t>
              </a:r>
              <a:endParaRPr lang="en-US">
                <a:latin typeface="Times New Roman" pitchFamily="18" charset="0"/>
              </a:endParaRPr>
            </a:p>
          </p:txBody>
        </p:sp>
        <p:sp>
          <p:nvSpPr>
            <p:cNvPr id="19536" name="Rectangle 81"/>
            <p:cNvSpPr>
              <a:spLocks noChangeArrowheads="1"/>
            </p:cNvSpPr>
            <p:nvPr/>
          </p:nvSpPr>
          <p:spPr bwMode="auto">
            <a:xfrm>
              <a:off x="2217" y="1375"/>
              <a:ext cx="171"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0.18</a:t>
              </a:r>
              <a:endParaRPr lang="en-US">
                <a:latin typeface="Times New Roman" pitchFamily="18" charset="0"/>
              </a:endParaRPr>
            </a:p>
          </p:txBody>
        </p:sp>
        <p:sp>
          <p:nvSpPr>
            <p:cNvPr id="19537" name="Rectangle 82"/>
            <p:cNvSpPr>
              <a:spLocks noChangeArrowheads="1"/>
            </p:cNvSpPr>
            <p:nvPr/>
          </p:nvSpPr>
          <p:spPr bwMode="auto">
            <a:xfrm>
              <a:off x="2260" y="1187"/>
              <a:ext cx="122"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0.2</a:t>
              </a:r>
              <a:endParaRPr lang="en-US">
                <a:latin typeface="Times New Roman" pitchFamily="18" charset="0"/>
              </a:endParaRPr>
            </a:p>
          </p:txBody>
        </p:sp>
        <p:sp>
          <p:nvSpPr>
            <p:cNvPr id="19538" name="Rectangle 83"/>
            <p:cNvSpPr>
              <a:spLocks noChangeArrowheads="1"/>
            </p:cNvSpPr>
            <p:nvPr/>
          </p:nvSpPr>
          <p:spPr bwMode="auto">
            <a:xfrm>
              <a:off x="2484" y="3170"/>
              <a:ext cx="49"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0</a:t>
              </a:r>
              <a:endParaRPr lang="en-US">
                <a:latin typeface="Times New Roman" pitchFamily="18" charset="0"/>
              </a:endParaRPr>
            </a:p>
          </p:txBody>
        </p:sp>
        <p:sp>
          <p:nvSpPr>
            <p:cNvPr id="19539" name="Rectangle 84"/>
            <p:cNvSpPr>
              <a:spLocks noChangeArrowheads="1"/>
            </p:cNvSpPr>
            <p:nvPr/>
          </p:nvSpPr>
          <p:spPr bwMode="auto">
            <a:xfrm>
              <a:off x="2633" y="3170"/>
              <a:ext cx="49"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1</a:t>
              </a:r>
              <a:endParaRPr lang="en-US">
                <a:latin typeface="Times New Roman" pitchFamily="18" charset="0"/>
              </a:endParaRPr>
            </a:p>
          </p:txBody>
        </p:sp>
        <p:sp>
          <p:nvSpPr>
            <p:cNvPr id="19540" name="Rectangle 85"/>
            <p:cNvSpPr>
              <a:spLocks noChangeArrowheads="1"/>
            </p:cNvSpPr>
            <p:nvPr/>
          </p:nvSpPr>
          <p:spPr bwMode="auto">
            <a:xfrm>
              <a:off x="2781" y="3170"/>
              <a:ext cx="49"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2</a:t>
              </a:r>
              <a:endParaRPr lang="en-US">
                <a:latin typeface="Times New Roman" pitchFamily="18" charset="0"/>
              </a:endParaRPr>
            </a:p>
          </p:txBody>
        </p:sp>
        <p:sp>
          <p:nvSpPr>
            <p:cNvPr id="19541" name="Rectangle 86"/>
            <p:cNvSpPr>
              <a:spLocks noChangeArrowheads="1"/>
            </p:cNvSpPr>
            <p:nvPr/>
          </p:nvSpPr>
          <p:spPr bwMode="auto">
            <a:xfrm>
              <a:off x="2934" y="3170"/>
              <a:ext cx="49"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3</a:t>
              </a:r>
              <a:endParaRPr lang="en-US">
                <a:latin typeface="Times New Roman" pitchFamily="18" charset="0"/>
              </a:endParaRPr>
            </a:p>
          </p:txBody>
        </p:sp>
        <p:sp>
          <p:nvSpPr>
            <p:cNvPr id="19542" name="Rectangle 87"/>
            <p:cNvSpPr>
              <a:spLocks noChangeArrowheads="1"/>
            </p:cNvSpPr>
            <p:nvPr/>
          </p:nvSpPr>
          <p:spPr bwMode="auto">
            <a:xfrm>
              <a:off x="3082" y="3170"/>
              <a:ext cx="49"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4</a:t>
              </a:r>
              <a:endParaRPr lang="en-US">
                <a:latin typeface="Times New Roman" pitchFamily="18" charset="0"/>
              </a:endParaRPr>
            </a:p>
          </p:txBody>
        </p:sp>
        <p:sp>
          <p:nvSpPr>
            <p:cNvPr id="19543" name="Rectangle 88"/>
            <p:cNvSpPr>
              <a:spLocks noChangeArrowheads="1"/>
            </p:cNvSpPr>
            <p:nvPr/>
          </p:nvSpPr>
          <p:spPr bwMode="auto">
            <a:xfrm>
              <a:off x="3230" y="3170"/>
              <a:ext cx="49"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5</a:t>
              </a:r>
              <a:endParaRPr lang="en-US">
                <a:latin typeface="Times New Roman" pitchFamily="18" charset="0"/>
              </a:endParaRPr>
            </a:p>
          </p:txBody>
        </p:sp>
        <p:sp>
          <p:nvSpPr>
            <p:cNvPr id="19544" name="Rectangle 89"/>
            <p:cNvSpPr>
              <a:spLocks noChangeArrowheads="1"/>
            </p:cNvSpPr>
            <p:nvPr/>
          </p:nvSpPr>
          <p:spPr bwMode="auto">
            <a:xfrm>
              <a:off x="3383" y="3170"/>
              <a:ext cx="49"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6</a:t>
              </a:r>
              <a:endParaRPr lang="en-US">
                <a:latin typeface="Times New Roman" pitchFamily="18" charset="0"/>
              </a:endParaRPr>
            </a:p>
          </p:txBody>
        </p:sp>
        <p:sp>
          <p:nvSpPr>
            <p:cNvPr id="19545" name="Rectangle 90"/>
            <p:cNvSpPr>
              <a:spLocks noChangeArrowheads="1"/>
            </p:cNvSpPr>
            <p:nvPr/>
          </p:nvSpPr>
          <p:spPr bwMode="auto">
            <a:xfrm>
              <a:off x="3532" y="3170"/>
              <a:ext cx="49"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7</a:t>
              </a:r>
              <a:endParaRPr lang="en-US">
                <a:latin typeface="Times New Roman" pitchFamily="18" charset="0"/>
              </a:endParaRPr>
            </a:p>
          </p:txBody>
        </p:sp>
        <p:sp>
          <p:nvSpPr>
            <p:cNvPr id="19546" name="Rectangle 91"/>
            <p:cNvSpPr>
              <a:spLocks noChangeArrowheads="1"/>
            </p:cNvSpPr>
            <p:nvPr/>
          </p:nvSpPr>
          <p:spPr bwMode="auto">
            <a:xfrm>
              <a:off x="3680" y="3170"/>
              <a:ext cx="49"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8</a:t>
              </a:r>
              <a:endParaRPr lang="en-US">
                <a:latin typeface="Times New Roman" pitchFamily="18" charset="0"/>
              </a:endParaRPr>
            </a:p>
          </p:txBody>
        </p:sp>
        <p:sp>
          <p:nvSpPr>
            <p:cNvPr id="19547" name="Rectangle 92"/>
            <p:cNvSpPr>
              <a:spLocks noChangeArrowheads="1"/>
            </p:cNvSpPr>
            <p:nvPr/>
          </p:nvSpPr>
          <p:spPr bwMode="auto">
            <a:xfrm>
              <a:off x="3833" y="3170"/>
              <a:ext cx="49"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9</a:t>
              </a:r>
              <a:endParaRPr lang="en-US">
                <a:latin typeface="Times New Roman" pitchFamily="18" charset="0"/>
              </a:endParaRPr>
            </a:p>
          </p:txBody>
        </p:sp>
        <p:sp>
          <p:nvSpPr>
            <p:cNvPr id="19548" name="Rectangle 93"/>
            <p:cNvSpPr>
              <a:spLocks noChangeArrowheads="1"/>
            </p:cNvSpPr>
            <p:nvPr/>
          </p:nvSpPr>
          <p:spPr bwMode="auto">
            <a:xfrm>
              <a:off x="3957" y="3170"/>
              <a:ext cx="98"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10</a:t>
              </a:r>
              <a:endParaRPr lang="en-US">
                <a:latin typeface="Times New Roman" pitchFamily="18" charset="0"/>
              </a:endParaRPr>
            </a:p>
          </p:txBody>
        </p:sp>
        <p:sp>
          <p:nvSpPr>
            <p:cNvPr id="19549" name="Rectangle 94"/>
            <p:cNvSpPr>
              <a:spLocks noChangeArrowheads="1"/>
            </p:cNvSpPr>
            <p:nvPr/>
          </p:nvSpPr>
          <p:spPr bwMode="auto">
            <a:xfrm>
              <a:off x="4105" y="3170"/>
              <a:ext cx="98"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11</a:t>
              </a:r>
              <a:endParaRPr lang="en-US">
                <a:latin typeface="Times New Roman" pitchFamily="18" charset="0"/>
              </a:endParaRPr>
            </a:p>
          </p:txBody>
        </p:sp>
        <p:sp>
          <p:nvSpPr>
            <p:cNvPr id="19550" name="Rectangle 95"/>
            <p:cNvSpPr>
              <a:spLocks noChangeArrowheads="1"/>
            </p:cNvSpPr>
            <p:nvPr/>
          </p:nvSpPr>
          <p:spPr bwMode="auto">
            <a:xfrm>
              <a:off x="4258" y="3170"/>
              <a:ext cx="98"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12</a:t>
              </a:r>
              <a:endParaRPr lang="en-US">
                <a:latin typeface="Times New Roman" pitchFamily="18" charset="0"/>
              </a:endParaRPr>
            </a:p>
          </p:txBody>
        </p:sp>
        <p:sp>
          <p:nvSpPr>
            <p:cNvPr id="19551" name="Rectangle 96"/>
            <p:cNvSpPr>
              <a:spLocks noChangeArrowheads="1"/>
            </p:cNvSpPr>
            <p:nvPr/>
          </p:nvSpPr>
          <p:spPr bwMode="auto">
            <a:xfrm>
              <a:off x="4407" y="3170"/>
              <a:ext cx="98"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13</a:t>
              </a:r>
              <a:endParaRPr lang="en-US">
                <a:latin typeface="Times New Roman" pitchFamily="18" charset="0"/>
              </a:endParaRPr>
            </a:p>
          </p:txBody>
        </p:sp>
        <p:sp>
          <p:nvSpPr>
            <p:cNvPr id="19552" name="Rectangle 97"/>
            <p:cNvSpPr>
              <a:spLocks noChangeArrowheads="1"/>
            </p:cNvSpPr>
            <p:nvPr/>
          </p:nvSpPr>
          <p:spPr bwMode="auto">
            <a:xfrm>
              <a:off x="4555" y="3170"/>
              <a:ext cx="98"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14</a:t>
              </a:r>
              <a:endParaRPr lang="en-US">
                <a:latin typeface="Times New Roman" pitchFamily="18" charset="0"/>
              </a:endParaRPr>
            </a:p>
          </p:txBody>
        </p:sp>
        <p:sp>
          <p:nvSpPr>
            <p:cNvPr id="19553" name="Rectangle 98"/>
            <p:cNvSpPr>
              <a:spLocks noChangeArrowheads="1"/>
            </p:cNvSpPr>
            <p:nvPr/>
          </p:nvSpPr>
          <p:spPr bwMode="auto">
            <a:xfrm>
              <a:off x="4708" y="3170"/>
              <a:ext cx="98"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15</a:t>
              </a:r>
              <a:endParaRPr lang="en-US">
                <a:latin typeface="Times New Roman" pitchFamily="18" charset="0"/>
              </a:endParaRPr>
            </a:p>
          </p:txBody>
        </p:sp>
        <p:sp>
          <p:nvSpPr>
            <p:cNvPr id="19554" name="Rectangle 99"/>
            <p:cNvSpPr>
              <a:spLocks noChangeArrowheads="1"/>
            </p:cNvSpPr>
            <p:nvPr/>
          </p:nvSpPr>
          <p:spPr bwMode="auto">
            <a:xfrm>
              <a:off x="4856" y="3170"/>
              <a:ext cx="98"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16</a:t>
              </a:r>
              <a:endParaRPr lang="en-US">
                <a:latin typeface="Times New Roman" pitchFamily="18" charset="0"/>
              </a:endParaRPr>
            </a:p>
          </p:txBody>
        </p:sp>
        <p:sp>
          <p:nvSpPr>
            <p:cNvPr id="19555" name="Rectangle 100"/>
            <p:cNvSpPr>
              <a:spLocks noChangeArrowheads="1"/>
            </p:cNvSpPr>
            <p:nvPr/>
          </p:nvSpPr>
          <p:spPr bwMode="auto">
            <a:xfrm>
              <a:off x="5004" y="3170"/>
              <a:ext cx="98"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17</a:t>
              </a:r>
              <a:endParaRPr lang="en-US">
                <a:latin typeface="Times New Roman" pitchFamily="18" charset="0"/>
              </a:endParaRPr>
            </a:p>
          </p:txBody>
        </p:sp>
        <p:sp>
          <p:nvSpPr>
            <p:cNvPr id="19556" name="Rectangle 101"/>
            <p:cNvSpPr>
              <a:spLocks noChangeArrowheads="1"/>
            </p:cNvSpPr>
            <p:nvPr/>
          </p:nvSpPr>
          <p:spPr bwMode="auto">
            <a:xfrm>
              <a:off x="5157" y="3170"/>
              <a:ext cx="98"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18</a:t>
              </a:r>
              <a:endParaRPr lang="en-US">
                <a:latin typeface="Times New Roman" pitchFamily="18" charset="0"/>
              </a:endParaRPr>
            </a:p>
          </p:txBody>
        </p:sp>
        <p:sp>
          <p:nvSpPr>
            <p:cNvPr id="19557" name="Rectangle 102"/>
            <p:cNvSpPr>
              <a:spLocks noChangeArrowheads="1"/>
            </p:cNvSpPr>
            <p:nvPr/>
          </p:nvSpPr>
          <p:spPr bwMode="auto">
            <a:xfrm>
              <a:off x="5305" y="3170"/>
              <a:ext cx="98"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19</a:t>
              </a:r>
              <a:endParaRPr lang="en-US">
                <a:latin typeface="Times New Roman" pitchFamily="18" charset="0"/>
              </a:endParaRPr>
            </a:p>
          </p:txBody>
        </p:sp>
        <p:sp>
          <p:nvSpPr>
            <p:cNvPr id="19558" name="Rectangle 103"/>
            <p:cNvSpPr>
              <a:spLocks noChangeArrowheads="1"/>
            </p:cNvSpPr>
            <p:nvPr/>
          </p:nvSpPr>
          <p:spPr bwMode="auto">
            <a:xfrm>
              <a:off x="5454" y="3170"/>
              <a:ext cx="98" cy="106"/>
            </a:xfrm>
            <a:prstGeom prst="rect">
              <a:avLst/>
            </a:prstGeom>
            <a:noFill/>
            <a:ln w="9525">
              <a:noFill/>
              <a:miter lim="800000"/>
              <a:headEnd/>
              <a:tailEnd/>
            </a:ln>
          </p:spPr>
          <p:txBody>
            <a:bodyPr wrap="none" lIns="0" tIns="0" rIns="0" bIns="0">
              <a:spAutoFit/>
            </a:bodyPr>
            <a:lstStyle/>
            <a:p>
              <a:r>
                <a:rPr lang="en-US" sz="1100">
                  <a:solidFill>
                    <a:srgbClr val="000000"/>
                  </a:solidFill>
                  <a:latin typeface="Arial" charset="0"/>
                </a:rPr>
                <a:t>20</a:t>
              </a:r>
              <a:endParaRPr lang="en-US">
                <a:latin typeface="Times New Roman" pitchFamily="18" charset="0"/>
              </a:endParaRPr>
            </a:p>
          </p:txBody>
        </p:sp>
        <p:sp>
          <p:nvSpPr>
            <p:cNvPr id="19559" name="Rectangle 104"/>
            <p:cNvSpPr>
              <a:spLocks noChangeArrowheads="1"/>
            </p:cNvSpPr>
            <p:nvPr/>
          </p:nvSpPr>
          <p:spPr bwMode="auto">
            <a:xfrm>
              <a:off x="3895" y="3324"/>
              <a:ext cx="495" cy="136"/>
            </a:xfrm>
            <a:prstGeom prst="rect">
              <a:avLst/>
            </a:prstGeom>
            <a:noFill/>
            <a:ln w="9525">
              <a:noFill/>
              <a:miter lim="800000"/>
              <a:headEnd/>
              <a:tailEnd/>
            </a:ln>
          </p:spPr>
          <p:txBody>
            <a:bodyPr wrap="none" lIns="0" tIns="0" rIns="0" bIns="0">
              <a:spAutoFit/>
            </a:bodyPr>
            <a:lstStyle/>
            <a:p>
              <a:r>
                <a:rPr lang="en-US" sz="1400" b="1" dirty="0">
                  <a:solidFill>
                    <a:srgbClr val="000000"/>
                  </a:solidFill>
                  <a:latin typeface="Arial" charset="0"/>
                </a:rPr>
                <a:t>Event (</a:t>
              </a:r>
              <a:r>
                <a:rPr lang="en-US" sz="1400" b="1" dirty="0" err="1" smtClean="0">
                  <a:solidFill>
                    <a:srgbClr val="000000"/>
                  </a:solidFill>
                  <a:latin typeface="Arial" charset="0"/>
                </a:rPr>
                <a:t>xz</a:t>
              </a:r>
              <a:endParaRPr lang="en-US" sz="1400" dirty="0">
                <a:latin typeface="Times New Roman" pitchFamily="18" charset="0"/>
              </a:endParaRPr>
            </a:p>
          </p:txBody>
        </p:sp>
        <p:sp>
          <p:nvSpPr>
            <p:cNvPr id="19560" name="Rectangle 105"/>
            <p:cNvSpPr>
              <a:spLocks noChangeArrowheads="1"/>
            </p:cNvSpPr>
            <p:nvPr/>
          </p:nvSpPr>
          <p:spPr bwMode="auto">
            <a:xfrm rot="-5400000">
              <a:off x="1860" y="2037"/>
              <a:ext cx="577" cy="134"/>
            </a:xfrm>
            <a:prstGeom prst="rect">
              <a:avLst/>
            </a:prstGeom>
            <a:noFill/>
            <a:ln w="9525">
              <a:noFill/>
              <a:miter lim="800000"/>
              <a:headEnd/>
              <a:tailEnd/>
            </a:ln>
          </p:spPr>
          <p:txBody>
            <a:bodyPr wrap="none" lIns="0" tIns="0" rIns="0" bIns="0">
              <a:spAutoFit/>
            </a:bodyPr>
            <a:lstStyle/>
            <a:p>
              <a:r>
                <a:rPr lang="en-US" sz="1400" b="1">
                  <a:solidFill>
                    <a:srgbClr val="000000"/>
                  </a:solidFill>
                  <a:latin typeface="Arial" charset="0"/>
                </a:rPr>
                <a:t>Probability</a:t>
              </a:r>
              <a:endParaRPr lang="en-US" sz="1400">
                <a:latin typeface="Times New Roman" pitchFamily="18" charset="0"/>
              </a:endParaRPr>
            </a:p>
          </p:txBody>
        </p:sp>
      </p:grpSp>
      <p:graphicFrame>
        <p:nvGraphicFramePr>
          <p:cNvPr id="200707" name="Object 3"/>
          <p:cNvGraphicFramePr>
            <a:graphicFrameLocks noChangeAspect="1"/>
          </p:cNvGraphicFramePr>
          <p:nvPr>
            <p:extLst>
              <p:ext uri="{D42A27DB-BD31-4B8C-83A1-F6EECF244321}">
                <p14:modId xmlns:p14="http://schemas.microsoft.com/office/powerpoint/2010/main" val="3920158560"/>
              </p:ext>
            </p:extLst>
          </p:nvPr>
        </p:nvGraphicFramePr>
        <p:xfrm>
          <a:off x="519113" y="1281113"/>
          <a:ext cx="3455987" cy="2279650"/>
        </p:xfrm>
        <a:graphic>
          <a:graphicData uri="http://schemas.openxmlformats.org/presentationml/2006/ole">
            <mc:AlternateContent xmlns:mc="http://schemas.openxmlformats.org/markup-compatibility/2006">
              <mc:Choice xmlns:v="urn:schemas-microsoft-com:vml" Requires="v">
                <p:oleObj spid="_x0000_s73737" name="Equation" r:id="rId4" imgW="1790640" imgH="1180800" progId="Equation.3">
                  <p:embed/>
                </p:oleObj>
              </mc:Choice>
              <mc:Fallback>
                <p:oleObj name="Equation" r:id="rId4" imgW="1790640" imgH="1180800" progId="Equation.3">
                  <p:embed/>
                  <p:pic>
                    <p:nvPicPr>
                      <p:cNvPr id="0" name=""/>
                      <p:cNvPicPr>
                        <a:picLocks noChangeAspect="1" noChangeArrowheads="1"/>
                      </p:cNvPicPr>
                      <p:nvPr/>
                    </p:nvPicPr>
                    <p:blipFill>
                      <a:blip r:embed="rId5"/>
                      <a:srcRect/>
                      <a:stretch>
                        <a:fillRect/>
                      </a:stretch>
                    </p:blipFill>
                    <p:spPr bwMode="auto">
                      <a:xfrm>
                        <a:off x="519113" y="1281113"/>
                        <a:ext cx="3455987" cy="2279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462" name="Text Box 4"/>
          <p:cNvSpPr txBox="1">
            <a:spLocks noChangeArrowheads="1"/>
          </p:cNvSpPr>
          <p:nvPr/>
        </p:nvSpPr>
        <p:spPr bwMode="auto">
          <a:xfrm>
            <a:off x="515937" y="3962400"/>
            <a:ext cx="2684463" cy="1938338"/>
          </a:xfrm>
          <a:prstGeom prst="rect">
            <a:avLst/>
          </a:prstGeom>
          <a:noFill/>
          <a:ln w="9525">
            <a:noFill/>
            <a:miter lim="800000"/>
            <a:headEnd/>
            <a:tailEnd/>
          </a:ln>
        </p:spPr>
        <p:txBody>
          <a:bodyPr wrap="none">
            <a:spAutoFit/>
          </a:bodyPr>
          <a:lstStyle/>
          <a:p>
            <a:r>
              <a:rPr lang="en-US" sz="2400" i="1" dirty="0" smtClean="0">
                <a:latin typeface="Times New Roman" pitchFamily="18" charset="0"/>
              </a:rPr>
              <a:t>E[z]</a:t>
            </a:r>
            <a:r>
              <a:rPr lang="en-US" sz="2400" dirty="0" smtClean="0">
                <a:latin typeface="Times New Roman" pitchFamily="18" charset="0"/>
              </a:rPr>
              <a:t> </a:t>
            </a:r>
            <a:r>
              <a:rPr lang="en-US" sz="2400" dirty="0">
                <a:latin typeface="Times New Roman" pitchFamily="18" charset="0"/>
              </a:rPr>
              <a:t>= </a:t>
            </a:r>
            <a:r>
              <a:rPr lang="en-US" sz="2400" i="1" dirty="0" err="1">
                <a:latin typeface="Times New Roman" pitchFamily="18" charset="0"/>
              </a:rPr>
              <a:t>np</a:t>
            </a:r>
            <a:endParaRPr lang="en-US" sz="2400" i="1" dirty="0">
              <a:latin typeface="Times New Roman" pitchFamily="18" charset="0"/>
            </a:endParaRPr>
          </a:p>
          <a:p>
            <a:r>
              <a:rPr lang="en-US" sz="2400" i="1" dirty="0">
                <a:latin typeface="Times New Roman" pitchFamily="18" charset="0"/>
              </a:rPr>
              <a:t>Variance</a:t>
            </a:r>
            <a:r>
              <a:rPr lang="en-US" sz="2400" dirty="0">
                <a:latin typeface="Times New Roman" pitchFamily="18" charset="0"/>
              </a:rPr>
              <a:t> =</a:t>
            </a:r>
            <a:r>
              <a:rPr lang="en-US" sz="2400" i="1" dirty="0" err="1">
                <a:latin typeface="Times New Roman" pitchFamily="18" charset="0"/>
              </a:rPr>
              <a:t>np</a:t>
            </a:r>
            <a:r>
              <a:rPr lang="en-US" sz="2400" i="1" dirty="0">
                <a:latin typeface="Times New Roman" pitchFamily="18" charset="0"/>
              </a:rPr>
              <a:t>(1-p)</a:t>
            </a:r>
          </a:p>
          <a:p>
            <a:endParaRPr lang="en-US" sz="2400" i="1" dirty="0">
              <a:latin typeface="Times New Roman" pitchFamily="18" charset="0"/>
            </a:endParaRPr>
          </a:p>
          <a:p>
            <a:r>
              <a:rPr lang="en-US" sz="2400" i="1" dirty="0">
                <a:latin typeface="Times New Roman" pitchFamily="18" charset="0"/>
              </a:rPr>
              <a:t>n = number of trials</a:t>
            </a:r>
          </a:p>
          <a:p>
            <a:r>
              <a:rPr lang="en-US" sz="2400" i="1" dirty="0">
                <a:latin typeface="Times New Roman" pitchFamily="18" charset="0"/>
              </a:rPr>
              <a:t>p = prob. of success</a:t>
            </a:r>
          </a:p>
        </p:txBody>
      </p:sp>
      <p:sp>
        <p:nvSpPr>
          <p:cNvPr id="19464" name="Text Box 8"/>
          <p:cNvSpPr txBox="1">
            <a:spLocks noChangeArrowheads="1"/>
          </p:cNvSpPr>
          <p:nvPr/>
        </p:nvSpPr>
        <p:spPr bwMode="auto">
          <a:xfrm>
            <a:off x="7223125" y="1995488"/>
            <a:ext cx="898525" cy="701675"/>
          </a:xfrm>
          <a:prstGeom prst="rect">
            <a:avLst/>
          </a:prstGeom>
          <a:noFill/>
          <a:ln w="9525">
            <a:noFill/>
            <a:miter lim="800000"/>
            <a:headEnd/>
            <a:tailEnd/>
          </a:ln>
        </p:spPr>
        <p:txBody>
          <a:bodyPr wrap="none">
            <a:spAutoFit/>
          </a:bodyPr>
          <a:lstStyle/>
          <a:p>
            <a:r>
              <a:rPr lang="en-US" sz="2000" i="1" dirty="0">
                <a:latin typeface="Times New Roman" pitchFamily="18" charset="0"/>
              </a:rPr>
              <a:t>n</a:t>
            </a:r>
            <a:r>
              <a:rPr lang="en-US" sz="2000" dirty="0">
                <a:latin typeface="Times New Roman" pitchFamily="18" charset="0"/>
              </a:rPr>
              <a:t> =20</a:t>
            </a:r>
          </a:p>
          <a:p>
            <a:r>
              <a:rPr lang="en-US" sz="2000" i="1" dirty="0">
                <a:latin typeface="Times New Roman" pitchFamily="18" charset="0"/>
              </a:rPr>
              <a:t>p</a:t>
            </a:r>
            <a:r>
              <a:rPr lang="en-US" sz="2000" dirty="0">
                <a:latin typeface="Times New Roman" pitchFamily="18" charset="0"/>
              </a:rPr>
              <a:t> = 0.5</a:t>
            </a:r>
          </a:p>
        </p:txBody>
      </p:sp>
      <p:sp>
        <p:nvSpPr>
          <p:cNvPr id="2" name="Rectangle 1"/>
          <p:cNvSpPr/>
          <p:nvPr/>
        </p:nvSpPr>
        <p:spPr>
          <a:xfrm>
            <a:off x="515937" y="1676400"/>
            <a:ext cx="3756026" cy="89058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24241372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525" y="76200"/>
            <a:ext cx="8229600" cy="1143000"/>
          </a:xfrm>
        </p:spPr>
        <p:txBody>
          <a:bodyPr>
            <a:normAutofit/>
          </a:bodyPr>
          <a:lstStyle/>
          <a:p>
            <a:r>
              <a:rPr lang="en-US" sz="3600" dirty="0" smtClean="0">
                <a:solidFill>
                  <a:srgbClr val="0000FF"/>
                </a:solidFill>
                <a:latin typeface="Comic Sans MS" pitchFamily="66" charset="0"/>
                <a:cs typeface="Times New Roman" pitchFamily="18" charset="0"/>
              </a:rPr>
              <a:t>Conjugate priors: Binomial data</a:t>
            </a:r>
            <a:endParaRPr lang="en-US" sz="3600" dirty="0">
              <a:solidFill>
                <a:srgbClr val="0000FF"/>
              </a:solidFill>
              <a:latin typeface="Comic Sans MS" pitchFamily="66" charset="0"/>
              <a:cs typeface="Times New Roman" pitchFamily="18" charset="0"/>
            </a:endParaRPr>
          </a:p>
        </p:txBody>
      </p:sp>
      <p:sp>
        <p:nvSpPr>
          <p:cNvPr id="3" name="Content Placeholder 2"/>
          <p:cNvSpPr>
            <a:spLocks noGrp="1"/>
          </p:cNvSpPr>
          <p:nvPr>
            <p:ph idx="1"/>
          </p:nvPr>
        </p:nvSpPr>
        <p:spPr>
          <a:xfrm>
            <a:off x="381000" y="1371600"/>
            <a:ext cx="6819900" cy="3687763"/>
          </a:xfrm>
        </p:spPr>
        <p:txBody>
          <a:bodyPr>
            <a:noAutofit/>
          </a:bodyPr>
          <a:lstStyle/>
          <a:p>
            <a:pPr>
              <a:spcBef>
                <a:spcPts val="600"/>
              </a:spcBef>
              <a:tabLst>
                <a:tab pos="230188" algn="l"/>
              </a:tabLst>
            </a:pPr>
            <a:r>
              <a:rPr lang="en-US" sz="2400" dirty="0" smtClean="0">
                <a:latin typeface="Times New Roman" pitchFamily="18" charset="0"/>
                <a:cs typeface="Times New Roman" pitchFamily="18" charset="0"/>
              </a:rPr>
              <a:t>Binomial likelihood:</a:t>
            </a:r>
            <a:br>
              <a:rPr lang="en-US" sz="2400" dirty="0" smtClean="0">
                <a:latin typeface="Times New Roman" pitchFamily="18" charset="0"/>
                <a:cs typeface="Times New Roman" pitchFamily="18" charset="0"/>
              </a:rPr>
            </a:br>
            <a:r>
              <a:rPr lang="en-US" sz="2400" i="1" dirty="0" err="1" smtClean="0">
                <a:latin typeface="Times New Roman" pitchFamily="18" charset="0"/>
                <a:cs typeface="Times New Roman" pitchFamily="18" charset="0"/>
              </a:rPr>
              <a:t>y</a:t>
            </a:r>
            <a:r>
              <a:rPr lang="en-US" sz="2400" i="1" baseline="-25000"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 ~ Binomial(</a:t>
            </a:r>
            <a:r>
              <a:rPr lang="en-US" sz="2400" i="1" dirty="0" err="1" smtClean="0">
                <a:latin typeface="Times New Roman" pitchFamily="18" charset="0"/>
                <a:cs typeface="Times New Roman" pitchFamily="18" charset="0"/>
              </a:rPr>
              <a:t>n</a:t>
            </a:r>
            <a:r>
              <a:rPr lang="en-US" sz="2400" i="1" baseline="-25000"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sym typeface="Symbol"/>
              </a:rPr>
              <a:t></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 = 1, 2, .., </a:t>
            </a:r>
            <a:r>
              <a:rPr lang="en-US" sz="2400" i="1" dirty="0" smtClean="0">
                <a:latin typeface="Times New Roman" pitchFamily="18" charset="0"/>
                <a:cs typeface="Times New Roman" pitchFamily="18" charset="0"/>
              </a:rPr>
              <a:t>N</a:t>
            </a:r>
          </a:p>
          <a:p>
            <a:pPr>
              <a:spcBef>
                <a:spcPts val="600"/>
              </a:spcBef>
              <a:tabLst>
                <a:tab pos="230188" algn="l"/>
              </a:tabLst>
            </a:pPr>
            <a:endParaRPr lang="en-US" sz="2400" i="1" dirty="0" smtClean="0">
              <a:latin typeface="Times New Roman" pitchFamily="18" charset="0"/>
              <a:cs typeface="Times New Roman" pitchFamily="18" charset="0"/>
            </a:endParaRPr>
          </a:p>
          <a:p>
            <a:pPr>
              <a:spcBef>
                <a:spcPts val="600"/>
              </a:spcBef>
              <a:tabLst>
                <a:tab pos="230188" algn="l"/>
              </a:tabLst>
            </a:pPr>
            <a:endParaRPr lang="en-US" sz="2400" dirty="0" smtClean="0">
              <a:latin typeface="Times New Roman" pitchFamily="18" charset="0"/>
              <a:cs typeface="Times New Roman" pitchFamily="18" charset="0"/>
            </a:endParaRPr>
          </a:p>
          <a:p>
            <a:pPr>
              <a:spcBef>
                <a:spcPts val="600"/>
              </a:spcBef>
              <a:tabLst>
                <a:tab pos="230188" algn="l"/>
              </a:tabLst>
            </a:pPr>
            <a:endParaRPr lang="en-US" sz="2400" dirty="0">
              <a:latin typeface="Times New Roman" pitchFamily="18" charset="0"/>
              <a:cs typeface="Times New Roman" pitchFamily="18" charset="0"/>
            </a:endParaRPr>
          </a:p>
          <a:p>
            <a:pPr>
              <a:spcBef>
                <a:spcPts val="600"/>
              </a:spcBef>
              <a:tabLst>
                <a:tab pos="230188" algn="l"/>
              </a:tabLst>
            </a:pPr>
            <a:r>
              <a:rPr lang="en-US" sz="2400" dirty="0" smtClean="0">
                <a:latin typeface="Times New Roman" pitchFamily="18" charset="0"/>
                <a:cs typeface="Times New Roman" pitchFamily="18" charset="0"/>
              </a:rPr>
              <a:t>Support for </a:t>
            </a:r>
            <a:r>
              <a:rPr lang="en-US" sz="2400" dirty="0" smtClean="0">
                <a:latin typeface="Times New Roman" pitchFamily="18" charset="0"/>
                <a:cs typeface="Times New Roman" pitchFamily="18" charset="0"/>
                <a:sym typeface="Symbol"/>
              </a:rPr>
              <a:t></a:t>
            </a:r>
            <a:r>
              <a:rPr lang="en-US" sz="2400" dirty="0" smtClean="0">
                <a:latin typeface="Times New Roman" pitchFamily="18" charset="0"/>
                <a:cs typeface="Times New Roman" pitchFamily="18" charset="0"/>
              </a:rPr>
              <a:t>? </a:t>
            </a:r>
            <a:r>
              <a:rPr lang="en-US" sz="2400" dirty="0" smtClean="0">
                <a:solidFill>
                  <a:srgbClr val="0000FF"/>
                </a:solidFill>
                <a:latin typeface="Times New Roman" pitchFamily="18" charset="0"/>
                <a:cs typeface="Times New Roman" pitchFamily="18" charset="0"/>
              </a:rPr>
              <a:t>(0 </a:t>
            </a:r>
            <a:r>
              <a:rPr lang="en-US" sz="2400" dirty="0" smtClean="0">
                <a:solidFill>
                  <a:srgbClr val="0000FF"/>
                </a:solidFill>
                <a:latin typeface="Times New Roman" pitchFamily="18" charset="0"/>
                <a:cs typeface="Times New Roman" pitchFamily="18" charset="0"/>
                <a:sym typeface="Symbol"/>
              </a:rPr>
              <a:t></a:t>
            </a:r>
            <a:r>
              <a:rPr lang="en-US" sz="2400" dirty="0" smtClean="0">
                <a:solidFill>
                  <a:srgbClr val="0000FF"/>
                </a:solidFill>
                <a:latin typeface="Times New Roman" pitchFamily="18" charset="0"/>
                <a:cs typeface="Times New Roman" pitchFamily="18" charset="0"/>
              </a:rPr>
              <a:t> </a:t>
            </a:r>
            <a:r>
              <a:rPr lang="en-US" sz="2400" dirty="0" smtClean="0">
                <a:solidFill>
                  <a:srgbClr val="0000FF"/>
                </a:solidFill>
                <a:latin typeface="Times New Roman" pitchFamily="18" charset="0"/>
                <a:cs typeface="Times New Roman" pitchFamily="18" charset="0"/>
                <a:sym typeface="Symbol"/>
              </a:rPr>
              <a:t>  1,  continuous</a:t>
            </a:r>
            <a:r>
              <a:rPr lang="en-US" sz="2400" dirty="0" smtClean="0">
                <a:solidFill>
                  <a:srgbClr val="0000FF"/>
                </a:solidFill>
                <a:latin typeface="Times New Roman" pitchFamily="18" charset="0"/>
                <a:cs typeface="Times New Roman" pitchFamily="18" charset="0"/>
              </a:rPr>
              <a:t>)</a:t>
            </a:r>
          </a:p>
          <a:p>
            <a:pPr>
              <a:spcBef>
                <a:spcPts val="600"/>
              </a:spcBef>
              <a:tabLst>
                <a:tab pos="230188" algn="l"/>
              </a:tabLst>
            </a:pPr>
            <a:r>
              <a:rPr lang="en-US" sz="2400" dirty="0" smtClean="0">
                <a:latin typeface="Times New Roman" pitchFamily="18" charset="0"/>
                <a:cs typeface="Times New Roman" pitchFamily="18" charset="0"/>
              </a:rPr>
              <a:t>Conjugate prior has the form:</a:t>
            </a:r>
          </a:p>
          <a:p>
            <a:pPr>
              <a:spcBef>
                <a:spcPts val="600"/>
              </a:spcBef>
              <a:tabLst>
                <a:tab pos="230188" algn="l"/>
              </a:tabLst>
            </a:pPr>
            <a:endParaRPr lang="en-US" sz="2400" i="1" dirty="0">
              <a:latin typeface="Times New Roman" pitchFamily="18" charset="0"/>
              <a:cs typeface="Times New Roman" pitchFamily="18" charset="0"/>
            </a:endParaRPr>
          </a:p>
          <a:p>
            <a:pPr>
              <a:spcBef>
                <a:spcPts val="600"/>
              </a:spcBef>
              <a:tabLst>
                <a:tab pos="230188" algn="l"/>
              </a:tabLst>
            </a:pPr>
            <a:endParaRPr lang="en-US" sz="2400" i="1" dirty="0" smtClean="0">
              <a:latin typeface="Times New Roman" pitchFamily="18" charset="0"/>
              <a:cs typeface="Times New Roman" pitchFamily="18" charset="0"/>
            </a:endParaRPr>
          </a:p>
          <a:p>
            <a:pPr>
              <a:spcBef>
                <a:spcPts val="600"/>
              </a:spcBef>
              <a:tabLst>
                <a:tab pos="230188" algn="l"/>
              </a:tabLst>
            </a:pPr>
            <a:r>
              <a:rPr lang="en-US" sz="2400" dirty="0" smtClean="0">
                <a:latin typeface="Times New Roman" pitchFamily="18" charset="0"/>
                <a:cs typeface="Times New Roman" pitchFamily="18" charset="0"/>
              </a:rPr>
              <a:t>Via kernel matching, identify conjugate prior for </a:t>
            </a:r>
            <a:r>
              <a:rPr lang="en-US" sz="2400" dirty="0" smtClean="0">
                <a:latin typeface="Times New Roman" pitchFamily="18" charset="0"/>
                <a:cs typeface="Times New Roman" pitchFamily="18" charset="0"/>
                <a:sym typeface="Symbol"/>
              </a:rPr>
              <a:t></a:t>
            </a:r>
            <a:r>
              <a:rPr lang="en-US" sz="2400" dirty="0" smtClean="0">
                <a:latin typeface="Times New Roman" pitchFamily="18" charset="0"/>
                <a:cs typeface="Times New Roman" pitchFamily="18" charset="0"/>
              </a:rPr>
              <a:t>.</a:t>
            </a:r>
          </a:p>
          <a:p>
            <a:pPr>
              <a:spcBef>
                <a:spcPts val="600"/>
              </a:spcBef>
              <a:tabLst>
                <a:tab pos="230188" algn="l"/>
              </a:tabLst>
            </a:pPr>
            <a:r>
              <a:rPr lang="en-US" sz="2400" dirty="0" smtClean="0">
                <a:solidFill>
                  <a:srgbClr val="0000FF"/>
                </a:solidFill>
                <a:latin typeface="Times New Roman" pitchFamily="18" charset="0"/>
                <a:cs typeface="Times New Roman" pitchFamily="18" charset="0"/>
              </a:rPr>
              <a:t>Solution: </a:t>
            </a:r>
          </a:p>
          <a:p>
            <a:pPr>
              <a:spcBef>
                <a:spcPts val="600"/>
              </a:spcBef>
              <a:tabLst>
                <a:tab pos="230188" algn="l"/>
              </a:tabLst>
            </a:pPr>
            <a:endParaRPr lang="en-US" sz="2400" i="1" baseline="-25000" dirty="0" smtClean="0">
              <a:latin typeface="Times New Roman" pitchFamily="18" charset="0"/>
              <a:cs typeface="Times New Roman" pitchFamily="18" charset="0"/>
            </a:endParaRPr>
          </a:p>
        </p:txBody>
      </p:sp>
      <p:graphicFrame>
        <p:nvGraphicFramePr>
          <p:cNvPr id="13314" name="Object 2"/>
          <p:cNvGraphicFramePr>
            <a:graphicFrameLocks noChangeAspect="1"/>
          </p:cNvGraphicFramePr>
          <p:nvPr/>
        </p:nvGraphicFramePr>
        <p:xfrm>
          <a:off x="2604294" y="2438400"/>
          <a:ext cx="3802062" cy="890588"/>
        </p:xfrm>
        <a:graphic>
          <a:graphicData uri="http://schemas.openxmlformats.org/presentationml/2006/ole">
            <mc:AlternateContent xmlns:mc="http://schemas.openxmlformats.org/markup-compatibility/2006">
              <mc:Choice xmlns:v="urn:schemas-microsoft-com:vml" Requires="v">
                <p:oleObj spid="_x0000_s69670" name="Equation" r:id="rId3" imgW="1892300" imgH="444500" progId="">
                  <p:embed/>
                </p:oleObj>
              </mc:Choice>
              <mc:Fallback>
                <p:oleObj name="Equation" r:id="rId3" imgW="1892300" imgH="44450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04294" y="2438400"/>
                        <a:ext cx="3802062" cy="890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5" name="Object 3"/>
          <p:cNvGraphicFramePr>
            <a:graphicFrameLocks noChangeAspect="1"/>
          </p:cNvGraphicFramePr>
          <p:nvPr/>
        </p:nvGraphicFramePr>
        <p:xfrm>
          <a:off x="3395663" y="4572000"/>
          <a:ext cx="2219325" cy="484188"/>
        </p:xfrm>
        <a:graphic>
          <a:graphicData uri="http://schemas.openxmlformats.org/presentationml/2006/ole">
            <mc:AlternateContent xmlns:mc="http://schemas.openxmlformats.org/markup-compatibility/2006">
              <mc:Choice xmlns:v="urn:schemas-microsoft-com:vml" Requires="v">
                <p:oleObj spid="_x0000_s69671" name="Equation" r:id="rId5" imgW="1104900" imgH="241300" progId="">
                  <p:embed/>
                </p:oleObj>
              </mc:Choice>
              <mc:Fallback>
                <p:oleObj name="Equation" r:id="rId5" imgW="1104900" imgH="2413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95663" y="4572000"/>
                        <a:ext cx="2219325" cy="484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6" name="Object 4"/>
          <p:cNvGraphicFramePr>
            <a:graphicFrameLocks noChangeAspect="1"/>
          </p:cNvGraphicFramePr>
          <p:nvPr>
            <p:extLst>
              <p:ext uri="{D42A27DB-BD31-4B8C-83A1-F6EECF244321}">
                <p14:modId xmlns:p14="http://schemas.microsoft.com/office/powerpoint/2010/main" val="2726117240"/>
              </p:ext>
            </p:extLst>
          </p:nvPr>
        </p:nvGraphicFramePr>
        <p:xfrm>
          <a:off x="2895600" y="6069012"/>
          <a:ext cx="1862138" cy="407988"/>
        </p:xfrm>
        <a:graphic>
          <a:graphicData uri="http://schemas.openxmlformats.org/presentationml/2006/ole">
            <mc:AlternateContent xmlns:mc="http://schemas.openxmlformats.org/markup-compatibility/2006">
              <mc:Choice xmlns:v="urn:schemas-microsoft-com:vml" Requires="v">
                <p:oleObj spid="_x0000_s69672" name="Equation" r:id="rId7" imgW="926698" imgH="203112" progId="">
                  <p:embed/>
                </p:oleObj>
              </mc:Choice>
              <mc:Fallback>
                <p:oleObj name="Equation" r:id="rId7" imgW="926698" imgH="203112" progId="">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95600" y="6069012"/>
                        <a:ext cx="1862138" cy="407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fld id="{50C90246-3977-4BD8-B189-2CCF5C9855C1}" type="slidenum">
              <a:rPr lang="en-US" smtClean="0"/>
              <a:pPr/>
              <a:t>35</a:t>
            </a:fld>
            <a:endParaRPr lang="en-US" dirty="0"/>
          </a:p>
        </p:txBody>
      </p:sp>
      <p:sp>
        <p:nvSpPr>
          <p:cNvPr id="8" name="Rectangle 7"/>
          <p:cNvSpPr/>
          <p:nvPr/>
        </p:nvSpPr>
        <p:spPr>
          <a:xfrm>
            <a:off x="3635374" y="2362200"/>
            <a:ext cx="3756026" cy="1066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3943708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Beta distribution</a:t>
            </a:r>
            <a:endParaRPr lang="en-GB" dirty="0"/>
          </a:p>
        </p:txBody>
      </p:sp>
      <p:sp>
        <p:nvSpPr>
          <p:cNvPr id="6" name="Content Placeholder 2"/>
          <p:cNvSpPr>
            <a:spLocks noGrp="1"/>
          </p:cNvSpPr>
          <p:nvPr>
            <p:ph idx="1"/>
          </p:nvPr>
        </p:nvSpPr>
        <p:spPr>
          <a:xfrm>
            <a:off x="304800" y="990600"/>
            <a:ext cx="8610600" cy="4525963"/>
          </a:xfrm>
        </p:spPr>
        <p:txBody>
          <a:bodyPr>
            <a:noAutofit/>
          </a:bodyPr>
          <a:lstStyle/>
          <a:p>
            <a:r>
              <a:rPr lang="en-US" sz="2600" dirty="0" smtClean="0"/>
              <a:t>Data are proportions, can take any value between 0 and 1.  </a:t>
            </a:r>
          </a:p>
          <a:p>
            <a:endParaRPr lang="en-US" sz="2600" dirty="0" smtClean="0"/>
          </a:p>
          <a:p>
            <a:r>
              <a:rPr lang="en-US" sz="2600" dirty="0" smtClean="0"/>
              <a:t>The data arise through any process that produces continuous data between 0 and 1. For example, a distribution of survival probability or the proportion of landscape that has been invaded by an exotic.</a:t>
            </a:r>
          </a:p>
          <a:p>
            <a:endParaRPr lang="en-US" sz="2600" dirty="0" smtClean="0"/>
          </a:p>
          <a:p>
            <a:r>
              <a:rPr lang="en-US" sz="2600" dirty="0" smtClean="0"/>
              <a:t>Different from the binomial which predicts number of survivors conditioned on the survival probability.</a:t>
            </a:r>
          </a:p>
          <a:p>
            <a:endParaRPr lang="en-US" sz="2600" dirty="0"/>
          </a:p>
          <a:p>
            <a:endParaRPr lang="en-US" sz="2600" dirty="0" smtClean="0"/>
          </a:p>
        </p:txBody>
      </p:sp>
    </p:spTree>
    <p:extLst>
      <p:ext uri="{BB962C8B-B14F-4D97-AF65-F5344CB8AC3E}">
        <p14:creationId xmlns:p14="http://schemas.microsoft.com/office/powerpoint/2010/main" val="2142501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Moment matching: beta distribution</a:t>
            </a:r>
            <a:endParaRPr lang="en-GB" dirty="0"/>
          </a:p>
        </p:txBody>
      </p:sp>
      <p:graphicFrame>
        <p:nvGraphicFramePr>
          <p:cNvPr id="36866" name="Object 8"/>
          <p:cNvGraphicFramePr>
            <a:graphicFrameLocks noChangeAspect="1"/>
          </p:cNvGraphicFramePr>
          <p:nvPr/>
        </p:nvGraphicFramePr>
        <p:xfrm>
          <a:off x="304800" y="914400"/>
          <a:ext cx="8480425" cy="5013325"/>
        </p:xfrm>
        <a:graphic>
          <a:graphicData uri="http://schemas.openxmlformats.org/presentationml/2006/ole">
            <mc:AlternateContent xmlns:mc="http://schemas.openxmlformats.org/markup-compatibility/2006">
              <mc:Choice xmlns:v="urn:schemas-microsoft-com:vml" Requires="v">
                <p:oleObj spid="_x0000_s70668" name="Equation" r:id="rId4" imgW="3797280" imgH="2247840" progId="Equation.3">
                  <p:embed/>
                </p:oleObj>
              </mc:Choice>
              <mc:Fallback>
                <p:oleObj name="Equation" r:id="rId4" imgW="3797280" imgH="22478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914400"/>
                        <a:ext cx="8480425" cy="5013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6" name="Picture 17"/>
          <p:cNvPicPr>
            <a:picLocks noChangeAspect="1" noChangeArrowheads="1"/>
          </p:cNvPicPr>
          <p:nvPr/>
        </p:nvPicPr>
        <p:blipFill>
          <a:blip r:embed="rId6" cstate="print"/>
          <a:srcRect/>
          <a:stretch>
            <a:fillRect/>
          </a:stretch>
        </p:blipFill>
        <p:spPr bwMode="auto">
          <a:xfrm>
            <a:off x="4268755" y="2133600"/>
            <a:ext cx="4875245" cy="3981450"/>
          </a:xfrm>
          <a:prstGeom prst="rect">
            <a:avLst/>
          </a:prstGeom>
          <a:noFill/>
          <a:ln w="9525">
            <a:noFill/>
            <a:miter lim="800000"/>
            <a:headEnd/>
            <a:tailEnd/>
          </a:ln>
        </p:spPr>
      </p:pic>
      <p:sp>
        <p:nvSpPr>
          <p:cNvPr id="5" name="Rectangle 4"/>
          <p:cNvSpPr/>
          <p:nvPr/>
        </p:nvSpPr>
        <p:spPr>
          <a:xfrm>
            <a:off x="1577974" y="990600"/>
            <a:ext cx="3756026" cy="89058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14465768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525" y="76200"/>
            <a:ext cx="8229600" cy="1143000"/>
          </a:xfrm>
        </p:spPr>
        <p:txBody>
          <a:bodyPr>
            <a:normAutofit/>
          </a:bodyPr>
          <a:lstStyle/>
          <a:p>
            <a:r>
              <a:rPr lang="en-US" sz="3600" dirty="0" smtClean="0">
                <a:solidFill>
                  <a:srgbClr val="0000FF"/>
                </a:solidFill>
                <a:latin typeface="Comic Sans MS" pitchFamily="66" charset="0"/>
                <a:cs typeface="Times New Roman" pitchFamily="18" charset="0"/>
              </a:rPr>
              <a:t>Conjugate priors: Binomial data</a:t>
            </a:r>
            <a:endParaRPr lang="en-US" sz="3600" dirty="0">
              <a:solidFill>
                <a:srgbClr val="0000FF"/>
              </a:solidFill>
              <a:latin typeface="Comic Sans MS" pitchFamily="66" charset="0"/>
              <a:cs typeface="Times New Roman" pitchFamily="18" charset="0"/>
            </a:endParaRPr>
          </a:p>
        </p:txBody>
      </p:sp>
      <p:sp>
        <p:nvSpPr>
          <p:cNvPr id="3" name="Content Placeholder 2"/>
          <p:cNvSpPr>
            <a:spLocks noGrp="1"/>
          </p:cNvSpPr>
          <p:nvPr>
            <p:ph idx="1"/>
          </p:nvPr>
        </p:nvSpPr>
        <p:spPr>
          <a:xfrm>
            <a:off x="1095375" y="1371600"/>
            <a:ext cx="6819900" cy="3687763"/>
          </a:xfrm>
        </p:spPr>
        <p:txBody>
          <a:bodyPr>
            <a:noAutofit/>
          </a:bodyPr>
          <a:lstStyle/>
          <a:p>
            <a:pPr>
              <a:spcBef>
                <a:spcPts val="600"/>
              </a:spcBef>
              <a:tabLst>
                <a:tab pos="230188" algn="l"/>
              </a:tabLst>
            </a:pPr>
            <a:r>
              <a:rPr lang="en-US" sz="2400" dirty="0" smtClean="0">
                <a:latin typeface="Times New Roman" pitchFamily="18" charset="0"/>
                <a:cs typeface="Times New Roman" pitchFamily="18" charset="0"/>
              </a:rPr>
              <a:t>Posterior solution:</a:t>
            </a:r>
          </a:p>
          <a:p>
            <a:pPr marL="0" indent="0">
              <a:spcBef>
                <a:spcPts val="600"/>
              </a:spcBef>
              <a:buNone/>
              <a:tabLst>
                <a:tab pos="230188" algn="l"/>
              </a:tabLst>
            </a:pPr>
            <a:endParaRPr lang="en-US" sz="2400" i="1" dirty="0" smtClean="0">
              <a:latin typeface="Times New Roman" pitchFamily="18" charset="0"/>
              <a:cs typeface="Times New Roman" pitchFamily="18" charset="0"/>
            </a:endParaRPr>
          </a:p>
          <a:p>
            <a:pPr>
              <a:spcBef>
                <a:spcPts val="600"/>
              </a:spcBef>
              <a:tabLst>
                <a:tab pos="230188" algn="l"/>
              </a:tabLst>
            </a:pPr>
            <a:endParaRPr lang="en-US" sz="2400" i="1" dirty="0" smtClean="0">
              <a:latin typeface="Times New Roman" pitchFamily="18" charset="0"/>
              <a:cs typeface="Times New Roman" pitchFamily="18" charset="0"/>
            </a:endParaRPr>
          </a:p>
          <a:p>
            <a:pPr>
              <a:spcBef>
                <a:spcPts val="600"/>
              </a:spcBef>
              <a:tabLst>
                <a:tab pos="230188" algn="l"/>
              </a:tabLst>
            </a:pPr>
            <a:endParaRPr lang="en-US" sz="2400" dirty="0" smtClean="0">
              <a:latin typeface="Times New Roman" pitchFamily="18" charset="0"/>
              <a:cs typeface="Times New Roman" pitchFamily="18" charset="0"/>
            </a:endParaRPr>
          </a:p>
          <a:p>
            <a:pPr>
              <a:spcBef>
                <a:spcPts val="600"/>
              </a:spcBef>
              <a:tabLst>
                <a:tab pos="230188" algn="l"/>
              </a:tabLst>
            </a:pPr>
            <a:endParaRPr lang="en-US" sz="2400" dirty="0">
              <a:latin typeface="Times New Roman" pitchFamily="18" charset="0"/>
              <a:cs typeface="Times New Roman" pitchFamily="18" charset="0"/>
            </a:endParaRPr>
          </a:p>
          <a:p>
            <a:pPr>
              <a:spcBef>
                <a:spcPts val="600"/>
              </a:spcBef>
              <a:tabLst>
                <a:tab pos="230188" algn="l"/>
              </a:tabLst>
            </a:pPr>
            <a:endParaRPr lang="en-US" sz="2400" dirty="0" smtClean="0">
              <a:latin typeface="Times New Roman" pitchFamily="18" charset="0"/>
              <a:cs typeface="Times New Roman" pitchFamily="18" charset="0"/>
            </a:endParaRPr>
          </a:p>
          <a:p>
            <a:pPr>
              <a:spcBef>
                <a:spcPts val="600"/>
              </a:spcBef>
              <a:tabLst>
                <a:tab pos="230188" algn="l"/>
              </a:tabLst>
            </a:pPr>
            <a:endParaRPr lang="en-US" sz="2400" dirty="0">
              <a:latin typeface="Times New Roman" pitchFamily="18" charset="0"/>
              <a:cs typeface="Times New Roman" pitchFamily="18" charset="0"/>
            </a:endParaRPr>
          </a:p>
          <a:p>
            <a:pPr>
              <a:spcBef>
                <a:spcPts val="600"/>
              </a:spcBef>
              <a:tabLst>
                <a:tab pos="230188" algn="l"/>
              </a:tabLst>
            </a:pPr>
            <a:endParaRPr lang="en-US" sz="2400" dirty="0" smtClean="0">
              <a:latin typeface="Times New Roman" pitchFamily="18" charset="0"/>
              <a:cs typeface="Times New Roman" pitchFamily="18" charset="0"/>
            </a:endParaRPr>
          </a:p>
          <a:p>
            <a:pPr>
              <a:spcBef>
                <a:spcPts val="600"/>
              </a:spcBef>
              <a:tabLst>
                <a:tab pos="230188" algn="l"/>
              </a:tabLst>
            </a:pPr>
            <a:r>
              <a:rPr lang="en-US" sz="2400" dirty="0" smtClean="0">
                <a:latin typeface="Times New Roman" pitchFamily="18" charset="0"/>
                <a:cs typeface="Times New Roman" pitchFamily="18" charset="0"/>
              </a:rPr>
              <a:t>Information content of prior:</a:t>
            </a:r>
          </a:p>
          <a:p>
            <a:pPr lvl="1">
              <a:spcBef>
                <a:spcPts val="600"/>
              </a:spcBef>
              <a:tabLst>
                <a:tab pos="230188" algn="l"/>
              </a:tabLst>
            </a:pPr>
            <a:r>
              <a:rPr lang="en-US" sz="2000" dirty="0" smtClean="0">
                <a:solidFill>
                  <a:srgbClr val="0000FF"/>
                </a:solidFill>
                <a:latin typeface="Times New Roman" pitchFamily="18" charset="0"/>
                <a:cs typeface="Times New Roman" pitchFamily="18" charset="0"/>
              </a:rPr>
              <a:t>Contributes </a:t>
            </a:r>
            <a:r>
              <a:rPr lang="el-GR" sz="2000" dirty="0" smtClean="0">
                <a:solidFill>
                  <a:srgbClr val="0000FF"/>
                </a:solidFill>
                <a:latin typeface="Times New Roman" pitchFamily="18" charset="0"/>
                <a:cs typeface="Times New Roman" pitchFamily="18" charset="0"/>
              </a:rPr>
              <a:t>α</a:t>
            </a:r>
            <a:r>
              <a:rPr lang="en-US" sz="2000" dirty="0" smtClean="0">
                <a:solidFill>
                  <a:srgbClr val="0000FF"/>
                </a:solidFill>
                <a:latin typeface="Times New Roman" pitchFamily="18" charset="0"/>
                <a:cs typeface="Times New Roman" pitchFamily="18" charset="0"/>
              </a:rPr>
              <a:t> prior successes, </a:t>
            </a:r>
            <a:r>
              <a:rPr lang="el-GR" sz="2000" dirty="0" smtClean="0">
                <a:solidFill>
                  <a:srgbClr val="0000FF"/>
                </a:solidFill>
                <a:latin typeface="Times New Roman" pitchFamily="18" charset="0"/>
                <a:cs typeface="Times New Roman" pitchFamily="18" charset="0"/>
              </a:rPr>
              <a:t>β</a:t>
            </a:r>
            <a:r>
              <a:rPr lang="en-US" sz="2000" dirty="0" smtClean="0">
                <a:solidFill>
                  <a:srgbClr val="0000FF"/>
                </a:solidFill>
                <a:latin typeface="Times New Roman" pitchFamily="18" charset="0"/>
                <a:cs typeface="Times New Roman" pitchFamily="18" charset="0"/>
              </a:rPr>
              <a:t> prior failures, and </a:t>
            </a:r>
            <a:r>
              <a:rPr lang="el-GR" sz="2000" dirty="0" smtClean="0">
                <a:solidFill>
                  <a:srgbClr val="0000FF"/>
                </a:solidFill>
                <a:latin typeface="Times New Roman" pitchFamily="18" charset="0"/>
                <a:cs typeface="Times New Roman" pitchFamily="18" charset="0"/>
              </a:rPr>
              <a:t>α </a:t>
            </a:r>
            <a:r>
              <a:rPr lang="en-US" sz="2000" dirty="0" smtClean="0">
                <a:solidFill>
                  <a:srgbClr val="0000FF"/>
                </a:solidFill>
                <a:latin typeface="Times New Roman" pitchFamily="18" charset="0"/>
                <a:cs typeface="Times New Roman" pitchFamily="18" charset="0"/>
              </a:rPr>
              <a:t>+ </a:t>
            </a:r>
            <a:r>
              <a:rPr lang="el-GR" sz="2000" dirty="0" smtClean="0">
                <a:solidFill>
                  <a:srgbClr val="0000FF"/>
                </a:solidFill>
                <a:latin typeface="Times New Roman" pitchFamily="18" charset="0"/>
                <a:cs typeface="Times New Roman" pitchFamily="18" charset="0"/>
              </a:rPr>
              <a:t>β</a:t>
            </a:r>
            <a:r>
              <a:rPr lang="en-US" sz="2000" dirty="0" smtClean="0">
                <a:solidFill>
                  <a:srgbClr val="0000FF"/>
                </a:solidFill>
                <a:latin typeface="Times New Roman" pitchFamily="18" charset="0"/>
                <a:cs typeface="Times New Roman" pitchFamily="18" charset="0"/>
              </a:rPr>
              <a:t>  prior total number of trials.</a:t>
            </a:r>
          </a:p>
          <a:p>
            <a:pPr lvl="1">
              <a:spcBef>
                <a:spcPts val="600"/>
              </a:spcBef>
              <a:tabLst>
                <a:tab pos="230188" algn="l"/>
              </a:tabLst>
            </a:pPr>
            <a:r>
              <a:rPr lang="en-US" sz="2000" dirty="0" smtClean="0">
                <a:latin typeface="Times New Roman" pitchFamily="18" charset="0"/>
                <a:cs typeface="Times New Roman" pitchFamily="18" charset="0"/>
              </a:rPr>
              <a:t>For relatively non-informative prior, pick </a:t>
            </a:r>
            <a:r>
              <a:rPr lang="el-GR" sz="2000" dirty="0" smtClean="0">
                <a:latin typeface="Times New Roman" pitchFamily="18" charset="0"/>
                <a:cs typeface="Times New Roman" pitchFamily="18" charset="0"/>
              </a:rPr>
              <a:t>α</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and </a:t>
            </a:r>
            <a:r>
              <a:rPr lang="el-GR" sz="2000" dirty="0" smtClean="0">
                <a:latin typeface="Times New Roman" pitchFamily="18" charset="0"/>
                <a:cs typeface="Times New Roman" pitchFamily="18" charset="0"/>
              </a:rPr>
              <a:t>β</a:t>
            </a:r>
            <a:r>
              <a:rPr lang="en-US" sz="2000" dirty="0" smtClean="0">
                <a:latin typeface="Times New Roman" pitchFamily="18" charset="0"/>
                <a:cs typeface="Times New Roman" pitchFamily="18" charset="0"/>
              </a:rPr>
              <a:t> small</a:t>
            </a:r>
          </a:p>
        </p:txBody>
      </p:sp>
      <p:graphicFrame>
        <p:nvGraphicFramePr>
          <p:cNvPr id="13314" name="Object 2"/>
          <p:cNvGraphicFramePr>
            <a:graphicFrameLocks noChangeAspect="1"/>
          </p:cNvGraphicFramePr>
          <p:nvPr>
            <p:extLst>
              <p:ext uri="{D42A27DB-BD31-4B8C-83A1-F6EECF244321}">
                <p14:modId xmlns:p14="http://schemas.microsoft.com/office/powerpoint/2010/main" val="1324468955"/>
              </p:ext>
            </p:extLst>
          </p:nvPr>
        </p:nvGraphicFramePr>
        <p:xfrm>
          <a:off x="1066801" y="1828799"/>
          <a:ext cx="6633254" cy="2962221"/>
        </p:xfrm>
        <a:graphic>
          <a:graphicData uri="http://schemas.openxmlformats.org/presentationml/2006/ole">
            <mc:AlternateContent xmlns:mc="http://schemas.openxmlformats.org/markup-compatibility/2006">
              <mc:Choice xmlns:v="urn:schemas-microsoft-com:vml" Requires="v">
                <p:oleObj spid="_x0000_s71695" name="Equation" r:id="rId3" imgW="3035300" imgH="1358900" progId="">
                  <p:embed/>
                </p:oleObj>
              </mc:Choice>
              <mc:Fallback>
                <p:oleObj name="Equation" r:id="rId3" imgW="3035300" imgH="135890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1" y="1828799"/>
                        <a:ext cx="6633254" cy="2962221"/>
                      </a:xfrm>
                      <a:prstGeom prst="rect">
                        <a:avLst/>
                      </a:prstGeom>
                      <a:noFill/>
                      <a:extLst/>
                    </p:spPr>
                  </p:pic>
                </p:oleObj>
              </mc:Fallback>
            </mc:AlternateContent>
          </a:graphicData>
        </a:graphic>
      </p:graphicFrame>
      <p:sp>
        <p:nvSpPr>
          <p:cNvPr id="7" name="Slide Number Placeholder 6"/>
          <p:cNvSpPr>
            <a:spLocks noGrp="1"/>
          </p:cNvSpPr>
          <p:nvPr>
            <p:ph type="sldNum" sz="quarter" idx="4294967295"/>
          </p:nvPr>
        </p:nvSpPr>
        <p:spPr>
          <a:xfrm>
            <a:off x="6553200" y="6356350"/>
            <a:ext cx="2133600" cy="365125"/>
          </a:xfrm>
          <a:prstGeom prst="rect">
            <a:avLst/>
          </a:prstGeom>
        </p:spPr>
        <p:txBody>
          <a:bodyPr/>
          <a:lstStyle/>
          <a:p>
            <a:fld id="{50C90246-3977-4BD8-B189-2CCF5C9855C1}" type="slidenum">
              <a:rPr lang="en-US" smtClean="0"/>
              <a:pPr/>
              <a:t>38</a:t>
            </a:fld>
            <a:endParaRPr lang="en-US"/>
          </a:p>
        </p:txBody>
      </p:sp>
    </p:spTree>
    <p:extLst>
      <p:ext uri="{BB962C8B-B14F-4D97-AF65-F5344CB8AC3E}">
        <p14:creationId xmlns:p14="http://schemas.microsoft.com/office/powerpoint/2010/main" val="30828023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458200" cy="1143000"/>
          </a:xfrm>
        </p:spPr>
        <p:txBody>
          <a:bodyPr/>
          <a:lstStyle/>
          <a:p>
            <a:r>
              <a:rPr lang="en-US" dirty="0" smtClean="0"/>
              <a:t>Example of a beta-binomial conjugate prior</a:t>
            </a:r>
            <a:endParaRPr lang="en-GB" dirty="0"/>
          </a:p>
        </p:txBody>
      </p:sp>
      <p:sp>
        <p:nvSpPr>
          <p:cNvPr id="3" name="Content Placeholder 2"/>
          <p:cNvSpPr>
            <a:spLocks noGrp="1"/>
          </p:cNvSpPr>
          <p:nvPr>
            <p:ph idx="1"/>
          </p:nvPr>
        </p:nvSpPr>
        <p:spPr>
          <a:xfrm>
            <a:off x="304800" y="1143000"/>
            <a:ext cx="8229600" cy="4525963"/>
          </a:xfrm>
        </p:spPr>
        <p:txBody>
          <a:bodyPr>
            <a:normAutofit/>
          </a:bodyPr>
          <a:lstStyle/>
          <a:p>
            <a:r>
              <a:rPr lang="en-US" sz="2800" dirty="0" smtClean="0"/>
              <a:t>We find data in the literature on proportion of trees in a forest type that have </a:t>
            </a:r>
            <a:r>
              <a:rPr lang="en-US" sz="2800" dirty="0" err="1" smtClean="0"/>
              <a:t>mycorrhizal</a:t>
            </a:r>
            <a:r>
              <a:rPr lang="en-US" sz="2800" dirty="0" smtClean="0"/>
              <a:t> </a:t>
            </a:r>
            <a:r>
              <a:rPr lang="en-US" sz="2800" dirty="0" err="1" smtClean="0"/>
              <a:t>symbionts</a:t>
            </a:r>
            <a:r>
              <a:rPr lang="en-US" sz="2800" dirty="0" smtClean="0"/>
              <a:t>: mean=0.4, </a:t>
            </a:r>
            <a:r>
              <a:rPr lang="en-US" sz="2800" dirty="0" err="1" smtClean="0"/>
              <a:t>sd</a:t>
            </a:r>
            <a:r>
              <a:rPr lang="en-US" sz="2800" dirty="0" smtClean="0"/>
              <a:t>=0.01.</a:t>
            </a:r>
          </a:p>
          <a:p>
            <a:endParaRPr lang="en-US" sz="2800" dirty="0"/>
          </a:p>
          <a:p>
            <a:r>
              <a:rPr lang="en-US" sz="2800" dirty="0" smtClean="0"/>
              <a:t>We classify 20 trees in the same forest and find 15 with </a:t>
            </a:r>
            <a:r>
              <a:rPr lang="en-US" sz="2800" dirty="0" err="1" smtClean="0"/>
              <a:t>mycorrhiza</a:t>
            </a:r>
            <a:r>
              <a:rPr lang="en-US" sz="2800" dirty="0" smtClean="0"/>
              <a:t>. What is the posterior distribution of </a:t>
            </a:r>
            <a:r>
              <a:rPr lang="el-GR" sz="2800" dirty="0" smtClean="0"/>
              <a:t>θ</a:t>
            </a:r>
            <a:r>
              <a:rPr lang="en-US" sz="2800" dirty="0" smtClean="0"/>
              <a:t>  the proportion of trees with </a:t>
            </a:r>
            <a:r>
              <a:rPr lang="en-US" sz="2800" dirty="0" err="1" smtClean="0"/>
              <a:t>mycorrhiza</a:t>
            </a:r>
            <a:r>
              <a:rPr lang="en-US" sz="2800" dirty="0" smtClean="0"/>
              <a:t>?</a:t>
            </a:r>
          </a:p>
        </p:txBody>
      </p:sp>
    </p:spTree>
    <p:extLst>
      <p:ext uri="{BB962C8B-B14F-4D97-AF65-F5344CB8AC3E}">
        <p14:creationId xmlns:p14="http://schemas.microsoft.com/office/powerpoint/2010/main" val="41093498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00FF"/>
                </a:solidFill>
                <a:latin typeface="Comic Sans MS" pitchFamily="66" charset="0"/>
                <a:cs typeface="Times New Roman" pitchFamily="18" charset="0"/>
              </a:rPr>
              <a:t>Recall: </a:t>
            </a:r>
            <a:r>
              <a:rPr lang="en-US" dirty="0" err="1" smtClean="0">
                <a:solidFill>
                  <a:srgbClr val="0000FF"/>
                </a:solidFill>
                <a:latin typeface="Comic Sans MS" pitchFamily="66" charset="0"/>
                <a:cs typeface="Times New Roman" pitchFamily="18" charset="0"/>
              </a:rPr>
              <a:t>Bayes</a:t>
            </a:r>
            <a:r>
              <a:rPr lang="en-US" dirty="0" smtClean="0">
                <a:solidFill>
                  <a:srgbClr val="0000FF"/>
                </a:solidFill>
                <a:latin typeface="Comic Sans MS" pitchFamily="66" charset="0"/>
                <a:cs typeface="Times New Roman" pitchFamily="18" charset="0"/>
              </a:rPr>
              <a:t> rule</a:t>
            </a:r>
            <a:br>
              <a:rPr lang="en-US" dirty="0" smtClean="0">
                <a:solidFill>
                  <a:srgbClr val="0000FF"/>
                </a:solidFill>
                <a:latin typeface="Comic Sans MS" pitchFamily="66" charset="0"/>
                <a:cs typeface="Times New Roman" pitchFamily="18" charset="0"/>
              </a:rPr>
            </a:br>
            <a:r>
              <a:rPr lang="en-US" sz="3600" dirty="0" smtClean="0">
                <a:solidFill>
                  <a:srgbClr val="0000FF"/>
                </a:solidFill>
                <a:latin typeface="Comic Sans MS" pitchFamily="66" charset="0"/>
                <a:cs typeface="Times New Roman" pitchFamily="18" charset="0"/>
              </a:rPr>
              <a:t>(applied to data &amp; parameters)</a:t>
            </a:r>
            <a:r>
              <a:rPr lang="en-US" dirty="0" smtClean="0">
                <a:solidFill>
                  <a:srgbClr val="0000FF"/>
                </a:solidFill>
                <a:latin typeface="Comic Sans MS" pitchFamily="66" charset="0"/>
                <a:cs typeface="Times New Roman" pitchFamily="18" charset="0"/>
              </a:rPr>
              <a:t> </a:t>
            </a:r>
            <a:endParaRPr lang="en-US" dirty="0">
              <a:solidFill>
                <a:srgbClr val="0000FF"/>
              </a:solidFill>
              <a:latin typeface="Comic Sans MS" pitchFamily="66" charset="0"/>
              <a:cs typeface="Times New Roman" pitchFamily="18" charset="0"/>
            </a:endParaRPr>
          </a:p>
        </p:txBody>
      </p:sp>
      <p:sp>
        <p:nvSpPr>
          <p:cNvPr id="3" name="Content Placeholder 2"/>
          <p:cNvSpPr>
            <a:spLocks noGrp="1"/>
          </p:cNvSpPr>
          <p:nvPr>
            <p:ph idx="1"/>
          </p:nvPr>
        </p:nvSpPr>
        <p:spPr>
          <a:xfrm>
            <a:off x="342900" y="4800600"/>
            <a:ext cx="8458200" cy="1600200"/>
          </a:xfrm>
        </p:spPr>
        <p:txBody>
          <a:bodyPr>
            <a:normAutofit/>
          </a:bodyPr>
          <a:lstStyle/>
          <a:p>
            <a:r>
              <a:rPr lang="en-US" sz="2800" dirty="0" smtClean="0">
                <a:latin typeface="Times New Roman" pitchFamily="18" charset="0"/>
                <a:cs typeface="Times New Roman" pitchFamily="18" charset="0"/>
              </a:rPr>
              <a:t>How to choose the prior, P(</a:t>
            </a:r>
            <a:r>
              <a:rPr lang="en-US" sz="2800" dirty="0" smtClean="0">
                <a:latin typeface="Times New Roman" pitchFamily="18" charset="0"/>
                <a:cs typeface="Times New Roman" pitchFamily="18" charset="0"/>
                <a:sym typeface="Symbol"/>
              </a:rPr>
              <a:t></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How to evaluate the “information content” of the prior?</a:t>
            </a:r>
            <a:endParaRPr lang="en-US" sz="2800"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2743200" y="2043895"/>
          <a:ext cx="3276600" cy="1964542"/>
        </p:xfrm>
        <a:graphic>
          <a:graphicData uri="http://schemas.openxmlformats.org/presentationml/2006/ole">
            <mc:AlternateContent xmlns:mc="http://schemas.openxmlformats.org/markup-compatibility/2006">
              <mc:Choice xmlns:v="urn:schemas-microsoft-com:vml" Requires="v">
                <p:oleObj spid="_x0000_s44049" name="Equation" r:id="rId3" imgW="1460500" imgH="876300" progId="">
                  <p:embed/>
                </p:oleObj>
              </mc:Choice>
              <mc:Fallback>
                <p:oleObj name="Equation" r:id="rId3" imgW="1460500" imgH="87630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2043895"/>
                        <a:ext cx="3276600" cy="19645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50C90246-3977-4BD8-B189-2CCF5C9855C1}" type="slidenum">
              <a:rPr lang="en-US" smtClean="0"/>
              <a:pPr/>
              <a:t>4</a:t>
            </a:fld>
            <a:endParaRPr lang="en-US"/>
          </a:p>
        </p:txBody>
      </p:sp>
    </p:spTree>
    <p:extLst>
      <p:ext uri="{BB962C8B-B14F-4D97-AF65-F5344CB8AC3E}">
        <p14:creationId xmlns:p14="http://schemas.microsoft.com/office/powerpoint/2010/main" val="21714561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458200" cy="1143000"/>
          </a:xfrm>
        </p:spPr>
        <p:txBody>
          <a:bodyPr/>
          <a:lstStyle/>
          <a:p>
            <a:r>
              <a:rPr lang="en-US" dirty="0" smtClean="0"/>
              <a:t>Example of a beta-binomial conjugate prior</a:t>
            </a:r>
            <a:endParaRPr lang="en-GB" dirty="0"/>
          </a:p>
        </p:txBody>
      </p:sp>
      <p:graphicFrame>
        <p:nvGraphicFramePr>
          <p:cNvPr id="41986" name="Object 2"/>
          <p:cNvGraphicFramePr>
            <a:graphicFrameLocks noChangeAspect="1"/>
          </p:cNvGraphicFramePr>
          <p:nvPr>
            <p:extLst>
              <p:ext uri="{D42A27DB-BD31-4B8C-83A1-F6EECF244321}">
                <p14:modId xmlns:p14="http://schemas.microsoft.com/office/powerpoint/2010/main" val="549273285"/>
              </p:ext>
            </p:extLst>
          </p:nvPr>
        </p:nvGraphicFramePr>
        <p:xfrm>
          <a:off x="1058863" y="2370138"/>
          <a:ext cx="6959600" cy="3044825"/>
        </p:xfrm>
        <a:graphic>
          <a:graphicData uri="http://schemas.openxmlformats.org/presentationml/2006/ole">
            <mc:AlternateContent xmlns:mc="http://schemas.openxmlformats.org/markup-compatibility/2006">
              <mc:Choice xmlns:v="urn:schemas-microsoft-com:vml" Requires="v">
                <p:oleObj spid="_x0000_s58384" name="Equation" r:id="rId3" imgW="3746160" imgH="1638000" progId="Equation.3">
                  <p:embed/>
                </p:oleObj>
              </mc:Choice>
              <mc:Fallback>
                <p:oleObj name="Equation" r:id="rId3" imgW="3746160" imgH="1638000" progId="Equation.3">
                  <p:embed/>
                  <p:pic>
                    <p:nvPicPr>
                      <p:cNvPr id="0" name=""/>
                      <p:cNvPicPr>
                        <a:picLocks noChangeAspect="1" noChangeArrowheads="1"/>
                      </p:cNvPicPr>
                      <p:nvPr/>
                    </p:nvPicPr>
                    <p:blipFill>
                      <a:blip r:embed="rId4"/>
                      <a:srcRect/>
                      <a:stretch>
                        <a:fillRect/>
                      </a:stretch>
                    </p:blipFill>
                    <p:spPr bwMode="auto">
                      <a:xfrm>
                        <a:off x="1058863" y="2370138"/>
                        <a:ext cx="6959600" cy="304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TextBox 5"/>
          <p:cNvSpPr txBox="1"/>
          <p:nvPr/>
        </p:nvSpPr>
        <p:spPr>
          <a:xfrm>
            <a:off x="533400" y="990600"/>
            <a:ext cx="3703386" cy="707886"/>
          </a:xfrm>
          <a:prstGeom prst="rect">
            <a:avLst/>
          </a:prstGeom>
          <a:noFill/>
        </p:spPr>
        <p:txBody>
          <a:bodyPr wrap="none" rtlCol="0">
            <a:spAutoFit/>
          </a:bodyPr>
          <a:lstStyle/>
          <a:p>
            <a:r>
              <a:rPr lang="en-US" sz="2000" dirty="0" smtClean="0"/>
              <a:t>We use mom to calculate a and b,</a:t>
            </a:r>
          </a:p>
          <a:p>
            <a:r>
              <a:rPr lang="en-US" sz="2000" dirty="0"/>
              <a:t>p</a:t>
            </a:r>
            <a:r>
              <a:rPr lang="en-US" sz="2000" dirty="0" smtClean="0"/>
              <a:t>arameters of beta prior</a:t>
            </a:r>
            <a:endParaRPr lang="en-GB" sz="2000" dirty="0"/>
          </a:p>
        </p:txBody>
      </p:sp>
    </p:spTree>
    <p:extLst>
      <p:ext uri="{BB962C8B-B14F-4D97-AF65-F5344CB8AC3E}">
        <p14:creationId xmlns:p14="http://schemas.microsoft.com/office/powerpoint/2010/main" val="337357081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8" name="Group 4"/>
          <p:cNvGrpSpPr>
            <a:grpSpLocks noChangeAspect="1"/>
          </p:cNvGrpSpPr>
          <p:nvPr/>
        </p:nvGrpSpPr>
        <p:grpSpPr bwMode="auto">
          <a:xfrm>
            <a:off x="152400" y="1447800"/>
            <a:ext cx="6030914" cy="5246688"/>
            <a:chOff x="450" y="878"/>
            <a:chExt cx="3799" cy="3305"/>
          </a:xfrm>
        </p:grpSpPr>
        <p:sp>
          <p:nvSpPr>
            <p:cNvPr id="16389" name="Freeform 5"/>
            <p:cNvSpPr>
              <a:spLocks/>
            </p:cNvSpPr>
            <p:nvPr/>
          </p:nvSpPr>
          <p:spPr bwMode="auto">
            <a:xfrm>
              <a:off x="1210" y="1879"/>
              <a:ext cx="2923" cy="1632"/>
            </a:xfrm>
            <a:custGeom>
              <a:avLst/>
              <a:gdLst/>
              <a:ahLst/>
              <a:cxnLst>
                <a:cxn ang="0">
                  <a:pos x="6" y="225"/>
                </a:cxn>
                <a:cxn ang="0">
                  <a:pos x="13" y="225"/>
                </a:cxn>
                <a:cxn ang="0">
                  <a:pos x="19" y="225"/>
                </a:cxn>
                <a:cxn ang="0">
                  <a:pos x="26" y="225"/>
                </a:cxn>
                <a:cxn ang="0">
                  <a:pos x="32" y="225"/>
                </a:cxn>
                <a:cxn ang="0">
                  <a:pos x="39" y="224"/>
                </a:cxn>
                <a:cxn ang="0">
                  <a:pos x="45" y="224"/>
                </a:cxn>
                <a:cxn ang="0">
                  <a:pos x="51" y="222"/>
                </a:cxn>
                <a:cxn ang="0">
                  <a:pos x="58" y="220"/>
                </a:cxn>
                <a:cxn ang="0">
                  <a:pos x="64" y="216"/>
                </a:cxn>
                <a:cxn ang="0">
                  <a:pos x="71" y="210"/>
                </a:cxn>
                <a:cxn ang="0">
                  <a:pos x="77" y="201"/>
                </a:cxn>
                <a:cxn ang="0">
                  <a:pos x="84" y="189"/>
                </a:cxn>
                <a:cxn ang="0">
                  <a:pos x="90" y="174"/>
                </a:cxn>
                <a:cxn ang="0">
                  <a:pos x="97" y="156"/>
                </a:cxn>
                <a:cxn ang="0">
                  <a:pos x="103" y="135"/>
                </a:cxn>
                <a:cxn ang="0">
                  <a:pos x="109" y="113"/>
                </a:cxn>
                <a:cxn ang="0">
                  <a:pos x="116" y="90"/>
                </a:cxn>
                <a:cxn ang="0">
                  <a:pos x="122" y="68"/>
                </a:cxn>
                <a:cxn ang="0">
                  <a:pos x="129" y="47"/>
                </a:cxn>
                <a:cxn ang="0">
                  <a:pos x="135" y="29"/>
                </a:cxn>
                <a:cxn ang="0">
                  <a:pos x="142" y="15"/>
                </a:cxn>
                <a:cxn ang="0">
                  <a:pos x="148" y="5"/>
                </a:cxn>
                <a:cxn ang="0">
                  <a:pos x="155" y="0"/>
                </a:cxn>
                <a:cxn ang="0">
                  <a:pos x="161" y="0"/>
                </a:cxn>
                <a:cxn ang="0">
                  <a:pos x="167" y="5"/>
                </a:cxn>
                <a:cxn ang="0">
                  <a:pos x="174" y="15"/>
                </a:cxn>
                <a:cxn ang="0">
                  <a:pos x="180" y="28"/>
                </a:cxn>
                <a:cxn ang="0">
                  <a:pos x="187" y="45"/>
                </a:cxn>
                <a:cxn ang="0">
                  <a:pos x="193" y="63"/>
                </a:cxn>
                <a:cxn ang="0">
                  <a:pos x="200" y="83"/>
                </a:cxn>
                <a:cxn ang="0">
                  <a:pos x="206" y="103"/>
                </a:cxn>
                <a:cxn ang="0">
                  <a:pos x="213" y="122"/>
                </a:cxn>
                <a:cxn ang="0">
                  <a:pos x="219" y="140"/>
                </a:cxn>
                <a:cxn ang="0">
                  <a:pos x="225" y="157"/>
                </a:cxn>
                <a:cxn ang="0">
                  <a:pos x="232" y="171"/>
                </a:cxn>
                <a:cxn ang="0">
                  <a:pos x="238" y="184"/>
                </a:cxn>
                <a:cxn ang="0">
                  <a:pos x="245" y="194"/>
                </a:cxn>
                <a:cxn ang="0">
                  <a:pos x="251" y="202"/>
                </a:cxn>
                <a:cxn ang="0">
                  <a:pos x="258" y="209"/>
                </a:cxn>
                <a:cxn ang="0">
                  <a:pos x="264" y="214"/>
                </a:cxn>
                <a:cxn ang="0">
                  <a:pos x="271" y="218"/>
                </a:cxn>
                <a:cxn ang="0">
                  <a:pos x="277" y="220"/>
                </a:cxn>
                <a:cxn ang="0">
                  <a:pos x="283" y="222"/>
                </a:cxn>
                <a:cxn ang="0">
                  <a:pos x="290" y="223"/>
                </a:cxn>
                <a:cxn ang="0">
                  <a:pos x="296" y="224"/>
                </a:cxn>
                <a:cxn ang="0">
                  <a:pos x="303" y="224"/>
                </a:cxn>
                <a:cxn ang="0">
                  <a:pos x="309" y="224"/>
                </a:cxn>
                <a:cxn ang="0">
                  <a:pos x="316" y="225"/>
                </a:cxn>
                <a:cxn ang="0">
                  <a:pos x="322" y="225"/>
                </a:cxn>
                <a:cxn ang="0">
                  <a:pos x="329" y="225"/>
                </a:cxn>
                <a:cxn ang="0">
                  <a:pos x="335" y="225"/>
                </a:cxn>
                <a:cxn ang="0">
                  <a:pos x="341" y="225"/>
                </a:cxn>
                <a:cxn ang="0">
                  <a:pos x="348" y="225"/>
                </a:cxn>
                <a:cxn ang="0">
                  <a:pos x="354" y="225"/>
                </a:cxn>
                <a:cxn ang="0">
                  <a:pos x="361" y="225"/>
                </a:cxn>
                <a:cxn ang="0">
                  <a:pos x="367" y="225"/>
                </a:cxn>
                <a:cxn ang="0">
                  <a:pos x="374" y="225"/>
                </a:cxn>
                <a:cxn ang="0">
                  <a:pos x="380" y="225"/>
                </a:cxn>
                <a:cxn ang="0">
                  <a:pos x="387" y="225"/>
                </a:cxn>
                <a:cxn ang="0">
                  <a:pos x="393" y="225"/>
                </a:cxn>
                <a:cxn ang="0">
                  <a:pos x="399" y="225"/>
                </a:cxn>
              </a:cxnLst>
              <a:rect l="0" t="0" r="r" b="b"/>
              <a:pathLst>
                <a:path w="403" h="225">
                  <a:moveTo>
                    <a:pt x="0" y="225"/>
                  </a:moveTo>
                  <a:lnTo>
                    <a:pt x="1" y="225"/>
                  </a:lnTo>
                  <a:lnTo>
                    <a:pt x="1" y="225"/>
                  </a:lnTo>
                  <a:lnTo>
                    <a:pt x="2" y="225"/>
                  </a:lnTo>
                  <a:lnTo>
                    <a:pt x="2" y="225"/>
                  </a:lnTo>
                  <a:lnTo>
                    <a:pt x="2" y="225"/>
                  </a:lnTo>
                  <a:lnTo>
                    <a:pt x="3" y="225"/>
                  </a:lnTo>
                  <a:lnTo>
                    <a:pt x="3" y="225"/>
                  </a:lnTo>
                  <a:lnTo>
                    <a:pt x="4" y="225"/>
                  </a:lnTo>
                  <a:lnTo>
                    <a:pt x="4" y="225"/>
                  </a:lnTo>
                  <a:lnTo>
                    <a:pt x="4" y="225"/>
                  </a:lnTo>
                  <a:lnTo>
                    <a:pt x="5" y="225"/>
                  </a:lnTo>
                  <a:lnTo>
                    <a:pt x="5" y="225"/>
                  </a:lnTo>
                  <a:lnTo>
                    <a:pt x="6" y="225"/>
                  </a:lnTo>
                  <a:lnTo>
                    <a:pt x="6" y="225"/>
                  </a:lnTo>
                  <a:lnTo>
                    <a:pt x="6" y="225"/>
                  </a:lnTo>
                  <a:lnTo>
                    <a:pt x="7" y="225"/>
                  </a:lnTo>
                  <a:lnTo>
                    <a:pt x="7" y="225"/>
                  </a:lnTo>
                  <a:lnTo>
                    <a:pt x="8" y="225"/>
                  </a:lnTo>
                  <a:lnTo>
                    <a:pt x="8" y="225"/>
                  </a:lnTo>
                  <a:lnTo>
                    <a:pt x="8" y="225"/>
                  </a:lnTo>
                  <a:lnTo>
                    <a:pt x="9" y="225"/>
                  </a:lnTo>
                  <a:lnTo>
                    <a:pt x="9" y="225"/>
                  </a:lnTo>
                  <a:lnTo>
                    <a:pt x="10" y="225"/>
                  </a:lnTo>
                  <a:lnTo>
                    <a:pt x="10" y="225"/>
                  </a:lnTo>
                  <a:lnTo>
                    <a:pt x="10" y="225"/>
                  </a:lnTo>
                  <a:lnTo>
                    <a:pt x="11" y="225"/>
                  </a:lnTo>
                  <a:lnTo>
                    <a:pt x="11" y="225"/>
                  </a:lnTo>
                  <a:lnTo>
                    <a:pt x="12" y="225"/>
                  </a:lnTo>
                  <a:lnTo>
                    <a:pt x="12" y="225"/>
                  </a:lnTo>
                  <a:lnTo>
                    <a:pt x="12" y="225"/>
                  </a:lnTo>
                  <a:lnTo>
                    <a:pt x="13" y="225"/>
                  </a:lnTo>
                  <a:lnTo>
                    <a:pt x="13" y="225"/>
                  </a:lnTo>
                  <a:lnTo>
                    <a:pt x="14" y="225"/>
                  </a:lnTo>
                  <a:lnTo>
                    <a:pt x="14" y="225"/>
                  </a:lnTo>
                  <a:lnTo>
                    <a:pt x="14" y="225"/>
                  </a:lnTo>
                  <a:lnTo>
                    <a:pt x="15" y="225"/>
                  </a:lnTo>
                  <a:lnTo>
                    <a:pt x="15" y="225"/>
                  </a:lnTo>
                  <a:lnTo>
                    <a:pt x="16" y="225"/>
                  </a:lnTo>
                  <a:lnTo>
                    <a:pt x="16" y="225"/>
                  </a:lnTo>
                  <a:lnTo>
                    <a:pt x="16" y="225"/>
                  </a:lnTo>
                  <a:lnTo>
                    <a:pt x="17" y="225"/>
                  </a:lnTo>
                  <a:lnTo>
                    <a:pt x="17" y="225"/>
                  </a:lnTo>
                  <a:lnTo>
                    <a:pt x="18" y="225"/>
                  </a:lnTo>
                  <a:lnTo>
                    <a:pt x="18" y="225"/>
                  </a:lnTo>
                  <a:lnTo>
                    <a:pt x="18" y="225"/>
                  </a:lnTo>
                  <a:lnTo>
                    <a:pt x="19" y="225"/>
                  </a:lnTo>
                  <a:lnTo>
                    <a:pt x="19" y="225"/>
                  </a:lnTo>
                  <a:lnTo>
                    <a:pt x="20" y="225"/>
                  </a:lnTo>
                  <a:lnTo>
                    <a:pt x="20" y="225"/>
                  </a:lnTo>
                  <a:lnTo>
                    <a:pt x="20" y="225"/>
                  </a:lnTo>
                  <a:lnTo>
                    <a:pt x="21" y="225"/>
                  </a:lnTo>
                  <a:lnTo>
                    <a:pt x="21" y="225"/>
                  </a:lnTo>
                  <a:lnTo>
                    <a:pt x="22" y="225"/>
                  </a:lnTo>
                  <a:lnTo>
                    <a:pt x="22" y="225"/>
                  </a:lnTo>
                  <a:lnTo>
                    <a:pt x="22" y="225"/>
                  </a:lnTo>
                  <a:lnTo>
                    <a:pt x="23" y="225"/>
                  </a:lnTo>
                  <a:lnTo>
                    <a:pt x="23" y="225"/>
                  </a:lnTo>
                  <a:lnTo>
                    <a:pt x="24" y="225"/>
                  </a:lnTo>
                  <a:lnTo>
                    <a:pt x="24" y="225"/>
                  </a:lnTo>
                  <a:lnTo>
                    <a:pt x="24" y="225"/>
                  </a:lnTo>
                  <a:lnTo>
                    <a:pt x="25" y="225"/>
                  </a:lnTo>
                  <a:lnTo>
                    <a:pt x="25" y="225"/>
                  </a:lnTo>
                  <a:lnTo>
                    <a:pt x="26" y="225"/>
                  </a:lnTo>
                  <a:lnTo>
                    <a:pt x="26" y="225"/>
                  </a:lnTo>
                  <a:lnTo>
                    <a:pt x="27" y="225"/>
                  </a:lnTo>
                  <a:lnTo>
                    <a:pt x="27" y="225"/>
                  </a:lnTo>
                  <a:lnTo>
                    <a:pt x="27" y="225"/>
                  </a:lnTo>
                  <a:lnTo>
                    <a:pt x="28" y="225"/>
                  </a:lnTo>
                  <a:lnTo>
                    <a:pt x="28" y="225"/>
                  </a:lnTo>
                  <a:lnTo>
                    <a:pt x="29" y="225"/>
                  </a:lnTo>
                  <a:lnTo>
                    <a:pt x="29" y="225"/>
                  </a:lnTo>
                  <a:lnTo>
                    <a:pt x="29" y="225"/>
                  </a:lnTo>
                  <a:lnTo>
                    <a:pt x="30" y="225"/>
                  </a:lnTo>
                  <a:lnTo>
                    <a:pt x="30" y="225"/>
                  </a:lnTo>
                  <a:lnTo>
                    <a:pt x="31" y="225"/>
                  </a:lnTo>
                  <a:lnTo>
                    <a:pt x="31" y="225"/>
                  </a:lnTo>
                  <a:lnTo>
                    <a:pt x="31" y="225"/>
                  </a:lnTo>
                  <a:lnTo>
                    <a:pt x="32" y="225"/>
                  </a:lnTo>
                  <a:lnTo>
                    <a:pt x="32" y="225"/>
                  </a:lnTo>
                  <a:lnTo>
                    <a:pt x="33" y="225"/>
                  </a:lnTo>
                  <a:lnTo>
                    <a:pt x="33" y="225"/>
                  </a:lnTo>
                  <a:lnTo>
                    <a:pt x="33" y="225"/>
                  </a:lnTo>
                  <a:lnTo>
                    <a:pt x="34" y="225"/>
                  </a:lnTo>
                  <a:lnTo>
                    <a:pt x="34" y="225"/>
                  </a:lnTo>
                  <a:lnTo>
                    <a:pt x="35" y="224"/>
                  </a:lnTo>
                  <a:lnTo>
                    <a:pt x="35" y="224"/>
                  </a:lnTo>
                  <a:lnTo>
                    <a:pt x="35" y="224"/>
                  </a:lnTo>
                  <a:lnTo>
                    <a:pt x="36" y="224"/>
                  </a:lnTo>
                  <a:lnTo>
                    <a:pt x="36" y="224"/>
                  </a:lnTo>
                  <a:lnTo>
                    <a:pt x="37" y="224"/>
                  </a:lnTo>
                  <a:lnTo>
                    <a:pt x="37" y="224"/>
                  </a:lnTo>
                  <a:lnTo>
                    <a:pt x="37" y="224"/>
                  </a:lnTo>
                  <a:lnTo>
                    <a:pt x="38" y="224"/>
                  </a:lnTo>
                  <a:lnTo>
                    <a:pt x="38" y="224"/>
                  </a:lnTo>
                  <a:lnTo>
                    <a:pt x="39" y="224"/>
                  </a:lnTo>
                  <a:lnTo>
                    <a:pt x="39" y="224"/>
                  </a:lnTo>
                  <a:lnTo>
                    <a:pt x="39" y="224"/>
                  </a:lnTo>
                  <a:lnTo>
                    <a:pt x="40" y="224"/>
                  </a:lnTo>
                  <a:lnTo>
                    <a:pt x="40" y="224"/>
                  </a:lnTo>
                  <a:lnTo>
                    <a:pt x="41" y="224"/>
                  </a:lnTo>
                  <a:lnTo>
                    <a:pt x="41" y="224"/>
                  </a:lnTo>
                  <a:lnTo>
                    <a:pt x="41" y="224"/>
                  </a:lnTo>
                  <a:lnTo>
                    <a:pt x="42" y="224"/>
                  </a:lnTo>
                  <a:lnTo>
                    <a:pt x="42" y="224"/>
                  </a:lnTo>
                  <a:lnTo>
                    <a:pt x="43" y="224"/>
                  </a:lnTo>
                  <a:lnTo>
                    <a:pt x="43" y="224"/>
                  </a:lnTo>
                  <a:lnTo>
                    <a:pt x="43" y="224"/>
                  </a:lnTo>
                  <a:lnTo>
                    <a:pt x="44" y="224"/>
                  </a:lnTo>
                  <a:lnTo>
                    <a:pt x="44" y="224"/>
                  </a:lnTo>
                  <a:lnTo>
                    <a:pt x="45" y="224"/>
                  </a:lnTo>
                  <a:lnTo>
                    <a:pt x="45" y="224"/>
                  </a:lnTo>
                  <a:lnTo>
                    <a:pt x="45" y="224"/>
                  </a:lnTo>
                  <a:lnTo>
                    <a:pt x="46" y="224"/>
                  </a:lnTo>
                  <a:lnTo>
                    <a:pt x="46" y="224"/>
                  </a:lnTo>
                  <a:lnTo>
                    <a:pt x="47" y="223"/>
                  </a:lnTo>
                  <a:lnTo>
                    <a:pt x="47" y="223"/>
                  </a:lnTo>
                  <a:lnTo>
                    <a:pt x="47" y="223"/>
                  </a:lnTo>
                  <a:lnTo>
                    <a:pt x="48" y="223"/>
                  </a:lnTo>
                  <a:lnTo>
                    <a:pt x="48" y="223"/>
                  </a:lnTo>
                  <a:lnTo>
                    <a:pt x="49" y="223"/>
                  </a:lnTo>
                  <a:lnTo>
                    <a:pt x="49" y="223"/>
                  </a:lnTo>
                  <a:lnTo>
                    <a:pt x="49" y="223"/>
                  </a:lnTo>
                  <a:lnTo>
                    <a:pt x="50" y="223"/>
                  </a:lnTo>
                  <a:lnTo>
                    <a:pt x="50" y="223"/>
                  </a:lnTo>
                  <a:lnTo>
                    <a:pt x="51" y="223"/>
                  </a:lnTo>
                  <a:lnTo>
                    <a:pt x="51" y="223"/>
                  </a:lnTo>
                  <a:lnTo>
                    <a:pt x="51" y="222"/>
                  </a:lnTo>
                  <a:lnTo>
                    <a:pt x="52" y="222"/>
                  </a:lnTo>
                  <a:lnTo>
                    <a:pt x="52" y="222"/>
                  </a:lnTo>
                  <a:lnTo>
                    <a:pt x="53" y="222"/>
                  </a:lnTo>
                  <a:lnTo>
                    <a:pt x="53" y="222"/>
                  </a:lnTo>
                  <a:lnTo>
                    <a:pt x="53" y="222"/>
                  </a:lnTo>
                  <a:lnTo>
                    <a:pt x="54" y="222"/>
                  </a:lnTo>
                  <a:lnTo>
                    <a:pt x="54" y="222"/>
                  </a:lnTo>
                  <a:lnTo>
                    <a:pt x="55" y="221"/>
                  </a:lnTo>
                  <a:lnTo>
                    <a:pt x="55" y="221"/>
                  </a:lnTo>
                  <a:lnTo>
                    <a:pt x="56" y="221"/>
                  </a:lnTo>
                  <a:lnTo>
                    <a:pt x="56" y="221"/>
                  </a:lnTo>
                  <a:lnTo>
                    <a:pt x="56" y="221"/>
                  </a:lnTo>
                  <a:lnTo>
                    <a:pt x="57" y="221"/>
                  </a:lnTo>
                  <a:lnTo>
                    <a:pt x="57" y="220"/>
                  </a:lnTo>
                  <a:lnTo>
                    <a:pt x="58" y="220"/>
                  </a:lnTo>
                  <a:lnTo>
                    <a:pt x="58" y="220"/>
                  </a:lnTo>
                  <a:lnTo>
                    <a:pt x="58" y="220"/>
                  </a:lnTo>
                  <a:lnTo>
                    <a:pt x="59" y="220"/>
                  </a:lnTo>
                  <a:lnTo>
                    <a:pt x="59" y="219"/>
                  </a:lnTo>
                  <a:lnTo>
                    <a:pt x="60" y="219"/>
                  </a:lnTo>
                  <a:lnTo>
                    <a:pt x="60" y="219"/>
                  </a:lnTo>
                  <a:lnTo>
                    <a:pt x="60" y="219"/>
                  </a:lnTo>
                  <a:lnTo>
                    <a:pt x="61" y="218"/>
                  </a:lnTo>
                  <a:lnTo>
                    <a:pt x="61" y="218"/>
                  </a:lnTo>
                  <a:lnTo>
                    <a:pt x="62" y="218"/>
                  </a:lnTo>
                  <a:lnTo>
                    <a:pt x="62" y="218"/>
                  </a:lnTo>
                  <a:lnTo>
                    <a:pt x="62" y="217"/>
                  </a:lnTo>
                  <a:lnTo>
                    <a:pt x="63" y="217"/>
                  </a:lnTo>
                  <a:lnTo>
                    <a:pt x="63" y="217"/>
                  </a:lnTo>
                  <a:lnTo>
                    <a:pt x="64" y="217"/>
                  </a:lnTo>
                  <a:lnTo>
                    <a:pt x="64" y="216"/>
                  </a:lnTo>
                  <a:lnTo>
                    <a:pt x="64" y="216"/>
                  </a:lnTo>
                  <a:lnTo>
                    <a:pt x="65" y="216"/>
                  </a:lnTo>
                  <a:lnTo>
                    <a:pt x="65" y="215"/>
                  </a:lnTo>
                  <a:lnTo>
                    <a:pt x="66" y="215"/>
                  </a:lnTo>
                  <a:lnTo>
                    <a:pt x="66" y="215"/>
                  </a:lnTo>
                  <a:lnTo>
                    <a:pt x="66" y="214"/>
                  </a:lnTo>
                  <a:lnTo>
                    <a:pt x="67" y="214"/>
                  </a:lnTo>
                  <a:lnTo>
                    <a:pt x="67" y="213"/>
                  </a:lnTo>
                  <a:lnTo>
                    <a:pt x="68" y="213"/>
                  </a:lnTo>
                  <a:lnTo>
                    <a:pt x="68" y="213"/>
                  </a:lnTo>
                  <a:lnTo>
                    <a:pt x="68" y="212"/>
                  </a:lnTo>
                  <a:lnTo>
                    <a:pt x="69" y="212"/>
                  </a:lnTo>
                  <a:lnTo>
                    <a:pt x="69" y="211"/>
                  </a:lnTo>
                  <a:lnTo>
                    <a:pt x="70" y="211"/>
                  </a:lnTo>
                  <a:lnTo>
                    <a:pt x="70" y="211"/>
                  </a:lnTo>
                  <a:lnTo>
                    <a:pt x="70" y="210"/>
                  </a:lnTo>
                  <a:lnTo>
                    <a:pt x="71" y="210"/>
                  </a:lnTo>
                  <a:lnTo>
                    <a:pt x="71" y="209"/>
                  </a:lnTo>
                  <a:lnTo>
                    <a:pt x="72" y="209"/>
                  </a:lnTo>
                  <a:lnTo>
                    <a:pt x="72" y="208"/>
                  </a:lnTo>
                  <a:lnTo>
                    <a:pt x="72" y="208"/>
                  </a:lnTo>
                  <a:lnTo>
                    <a:pt x="73" y="207"/>
                  </a:lnTo>
                  <a:lnTo>
                    <a:pt x="73" y="207"/>
                  </a:lnTo>
                  <a:lnTo>
                    <a:pt x="74" y="206"/>
                  </a:lnTo>
                  <a:lnTo>
                    <a:pt x="74" y="205"/>
                  </a:lnTo>
                  <a:lnTo>
                    <a:pt x="74" y="205"/>
                  </a:lnTo>
                  <a:lnTo>
                    <a:pt x="75" y="204"/>
                  </a:lnTo>
                  <a:lnTo>
                    <a:pt x="75" y="204"/>
                  </a:lnTo>
                  <a:lnTo>
                    <a:pt x="76" y="203"/>
                  </a:lnTo>
                  <a:lnTo>
                    <a:pt x="76" y="203"/>
                  </a:lnTo>
                  <a:lnTo>
                    <a:pt x="76" y="202"/>
                  </a:lnTo>
                  <a:lnTo>
                    <a:pt x="77" y="201"/>
                  </a:lnTo>
                  <a:lnTo>
                    <a:pt x="77" y="201"/>
                  </a:lnTo>
                  <a:lnTo>
                    <a:pt x="78" y="200"/>
                  </a:lnTo>
                  <a:lnTo>
                    <a:pt x="78" y="199"/>
                  </a:lnTo>
                  <a:lnTo>
                    <a:pt x="78" y="199"/>
                  </a:lnTo>
                  <a:lnTo>
                    <a:pt x="79" y="198"/>
                  </a:lnTo>
                  <a:lnTo>
                    <a:pt x="79" y="197"/>
                  </a:lnTo>
                  <a:lnTo>
                    <a:pt x="80" y="197"/>
                  </a:lnTo>
                  <a:lnTo>
                    <a:pt x="80" y="196"/>
                  </a:lnTo>
                  <a:lnTo>
                    <a:pt x="80" y="195"/>
                  </a:lnTo>
                  <a:lnTo>
                    <a:pt x="81" y="194"/>
                  </a:lnTo>
                  <a:lnTo>
                    <a:pt x="81" y="194"/>
                  </a:lnTo>
                  <a:lnTo>
                    <a:pt x="82" y="193"/>
                  </a:lnTo>
                  <a:lnTo>
                    <a:pt x="82" y="192"/>
                  </a:lnTo>
                  <a:lnTo>
                    <a:pt x="82" y="191"/>
                  </a:lnTo>
                  <a:lnTo>
                    <a:pt x="83" y="190"/>
                  </a:lnTo>
                  <a:lnTo>
                    <a:pt x="83" y="190"/>
                  </a:lnTo>
                  <a:lnTo>
                    <a:pt x="84" y="189"/>
                  </a:lnTo>
                  <a:lnTo>
                    <a:pt x="84" y="188"/>
                  </a:lnTo>
                  <a:lnTo>
                    <a:pt x="85" y="187"/>
                  </a:lnTo>
                  <a:lnTo>
                    <a:pt x="85" y="186"/>
                  </a:lnTo>
                  <a:lnTo>
                    <a:pt x="85" y="185"/>
                  </a:lnTo>
                  <a:lnTo>
                    <a:pt x="86" y="184"/>
                  </a:lnTo>
                  <a:lnTo>
                    <a:pt x="86" y="183"/>
                  </a:lnTo>
                  <a:lnTo>
                    <a:pt x="87" y="183"/>
                  </a:lnTo>
                  <a:lnTo>
                    <a:pt x="87" y="182"/>
                  </a:lnTo>
                  <a:lnTo>
                    <a:pt x="87" y="181"/>
                  </a:lnTo>
                  <a:lnTo>
                    <a:pt x="88" y="180"/>
                  </a:lnTo>
                  <a:lnTo>
                    <a:pt x="88" y="179"/>
                  </a:lnTo>
                  <a:lnTo>
                    <a:pt x="89" y="178"/>
                  </a:lnTo>
                  <a:lnTo>
                    <a:pt x="89" y="177"/>
                  </a:lnTo>
                  <a:lnTo>
                    <a:pt x="89" y="176"/>
                  </a:lnTo>
                  <a:lnTo>
                    <a:pt x="90" y="175"/>
                  </a:lnTo>
                  <a:lnTo>
                    <a:pt x="90" y="174"/>
                  </a:lnTo>
                  <a:lnTo>
                    <a:pt x="91" y="173"/>
                  </a:lnTo>
                  <a:lnTo>
                    <a:pt x="91" y="172"/>
                  </a:lnTo>
                  <a:lnTo>
                    <a:pt x="91" y="171"/>
                  </a:lnTo>
                  <a:lnTo>
                    <a:pt x="92" y="169"/>
                  </a:lnTo>
                  <a:lnTo>
                    <a:pt x="92" y="168"/>
                  </a:lnTo>
                  <a:lnTo>
                    <a:pt x="93" y="167"/>
                  </a:lnTo>
                  <a:lnTo>
                    <a:pt x="93" y="166"/>
                  </a:lnTo>
                  <a:lnTo>
                    <a:pt x="93" y="165"/>
                  </a:lnTo>
                  <a:lnTo>
                    <a:pt x="94" y="164"/>
                  </a:lnTo>
                  <a:lnTo>
                    <a:pt x="94" y="163"/>
                  </a:lnTo>
                  <a:lnTo>
                    <a:pt x="95" y="162"/>
                  </a:lnTo>
                  <a:lnTo>
                    <a:pt x="95" y="161"/>
                  </a:lnTo>
                  <a:lnTo>
                    <a:pt x="95" y="159"/>
                  </a:lnTo>
                  <a:lnTo>
                    <a:pt x="96" y="158"/>
                  </a:lnTo>
                  <a:lnTo>
                    <a:pt x="96" y="157"/>
                  </a:lnTo>
                  <a:lnTo>
                    <a:pt x="97" y="156"/>
                  </a:lnTo>
                  <a:lnTo>
                    <a:pt x="97" y="155"/>
                  </a:lnTo>
                  <a:lnTo>
                    <a:pt x="97" y="153"/>
                  </a:lnTo>
                  <a:lnTo>
                    <a:pt x="98" y="152"/>
                  </a:lnTo>
                  <a:lnTo>
                    <a:pt x="98" y="151"/>
                  </a:lnTo>
                  <a:lnTo>
                    <a:pt x="99" y="150"/>
                  </a:lnTo>
                  <a:lnTo>
                    <a:pt x="99" y="148"/>
                  </a:lnTo>
                  <a:lnTo>
                    <a:pt x="99" y="147"/>
                  </a:lnTo>
                  <a:lnTo>
                    <a:pt x="100" y="146"/>
                  </a:lnTo>
                  <a:lnTo>
                    <a:pt x="100" y="145"/>
                  </a:lnTo>
                  <a:lnTo>
                    <a:pt x="101" y="143"/>
                  </a:lnTo>
                  <a:lnTo>
                    <a:pt x="101" y="142"/>
                  </a:lnTo>
                  <a:lnTo>
                    <a:pt x="101" y="141"/>
                  </a:lnTo>
                  <a:lnTo>
                    <a:pt x="102" y="139"/>
                  </a:lnTo>
                  <a:lnTo>
                    <a:pt x="102" y="138"/>
                  </a:lnTo>
                  <a:lnTo>
                    <a:pt x="103" y="137"/>
                  </a:lnTo>
                  <a:lnTo>
                    <a:pt x="103" y="135"/>
                  </a:lnTo>
                  <a:lnTo>
                    <a:pt x="103" y="134"/>
                  </a:lnTo>
                  <a:lnTo>
                    <a:pt x="104" y="133"/>
                  </a:lnTo>
                  <a:lnTo>
                    <a:pt x="104" y="131"/>
                  </a:lnTo>
                  <a:lnTo>
                    <a:pt x="105" y="130"/>
                  </a:lnTo>
                  <a:lnTo>
                    <a:pt x="105" y="129"/>
                  </a:lnTo>
                  <a:lnTo>
                    <a:pt x="105" y="127"/>
                  </a:lnTo>
                  <a:lnTo>
                    <a:pt x="106" y="126"/>
                  </a:lnTo>
                  <a:lnTo>
                    <a:pt x="106" y="124"/>
                  </a:lnTo>
                  <a:lnTo>
                    <a:pt x="107" y="123"/>
                  </a:lnTo>
                  <a:lnTo>
                    <a:pt x="107" y="122"/>
                  </a:lnTo>
                  <a:lnTo>
                    <a:pt x="107" y="120"/>
                  </a:lnTo>
                  <a:lnTo>
                    <a:pt x="108" y="119"/>
                  </a:lnTo>
                  <a:lnTo>
                    <a:pt x="108" y="118"/>
                  </a:lnTo>
                  <a:lnTo>
                    <a:pt x="109" y="116"/>
                  </a:lnTo>
                  <a:lnTo>
                    <a:pt x="109" y="115"/>
                  </a:lnTo>
                  <a:lnTo>
                    <a:pt x="109" y="113"/>
                  </a:lnTo>
                  <a:lnTo>
                    <a:pt x="110" y="112"/>
                  </a:lnTo>
                  <a:lnTo>
                    <a:pt x="110" y="110"/>
                  </a:lnTo>
                  <a:lnTo>
                    <a:pt x="111" y="109"/>
                  </a:lnTo>
                  <a:lnTo>
                    <a:pt x="111" y="108"/>
                  </a:lnTo>
                  <a:lnTo>
                    <a:pt x="111" y="106"/>
                  </a:lnTo>
                  <a:lnTo>
                    <a:pt x="112" y="105"/>
                  </a:lnTo>
                  <a:lnTo>
                    <a:pt x="112" y="103"/>
                  </a:lnTo>
                  <a:lnTo>
                    <a:pt x="113" y="102"/>
                  </a:lnTo>
                  <a:lnTo>
                    <a:pt x="113" y="100"/>
                  </a:lnTo>
                  <a:lnTo>
                    <a:pt x="113" y="99"/>
                  </a:lnTo>
                  <a:lnTo>
                    <a:pt x="114" y="98"/>
                  </a:lnTo>
                  <a:lnTo>
                    <a:pt x="114" y="96"/>
                  </a:lnTo>
                  <a:lnTo>
                    <a:pt x="115" y="95"/>
                  </a:lnTo>
                  <a:lnTo>
                    <a:pt x="115" y="93"/>
                  </a:lnTo>
                  <a:lnTo>
                    <a:pt x="116" y="92"/>
                  </a:lnTo>
                  <a:lnTo>
                    <a:pt x="116" y="90"/>
                  </a:lnTo>
                  <a:lnTo>
                    <a:pt x="116" y="89"/>
                  </a:lnTo>
                  <a:lnTo>
                    <a:pt x="117" y="88"/>
                  </a:lnTo>
                  <a:lnTo>
                    <a:pt x="117" y="86"/>
                  </a:lnTo>
                  <a:lnTo>
                    <a:pt x="118" y="85"/>
                  </a:lnTo>
                  <a:lnTo>
                    <a:pt x="118" y="83"/>
                  </a:lnTo>
                  <a:lnTo>
                    <a:pt x="118" y="82"/>
                  </a:lnTo>
                  <a:lnTo>
                    <a:pt x="119" y="81"/>
                  </a:lnTo>
                  <a:lnTo>
                    <a:pt x="119" y="79"/>
                  </a:lnTo>
                  <a:lnTo>
                    <a:pt x="120" y="78"/>
                  </a:lnTo>
                  <a:lnTo>
                    <a:pt x="120" y="76"/>
                  </a:lnTo>
                  <a:lnTo>
                    <a:pt x="120" y="75"/>
                  </a:lnTo>
                  <a:lnTo>
                    <a:pt x="121" y="74"/>
                  </a:lnTo>
                  <a:lnTo>
                    <a:pt x="121" y="72"/>
                  </a:lnTo>
                  <a:lnTo>
                    <a:pt x="122" y="71"/>
                  </a:lnTo>
                  <a:lnTo>
                    <a:pt x="122" y="69"/>
                  </a:lnTo>
                  <a:lnTo>
                    <a:pt x="122" y="68"/>
                  </a:lnTo>
                  <a:lnTo>
                    <a:pt x="123" y="67"/>
                  </a:lnTo>
                  <a:lnTo>
                    <a:pt x="123" y="65"/>
                  </a:lnTo>
                  <a:lnTo>
                    <a:pt x="124" y="64"/>
                  </a:lnTo>
                  <a:lnTo>
                    <a:pt x="124" y="63"/>
                  </a:lnTo>
                  <a:lnTo>
                    <a:pt x="124" y="61"/>
                  </a:lnTo>
                  <a:lnTo>
                    <a:pt x="125" y="60"/>
                  </a:lnTo>
                  <a:lnTo>
                    <a:pt x="125" y="59"/>
                  </a:lnTo>
                  <a:lnTo>
                    <a:pt x="126" y="57"/>
                  </a:lnTo>
                  <a:lnTo>
                    <a:pt x="126" y="56"/>
                  </a:lnTo>
                  <a:lnTo>
                    <a:pt x="126" y="55"/>
                  </a:lnTo>
                  <a:lnTo>
                    <a:pt x="127" y="54"/>
                  </a:lnTo>
                  <a:lnTo>
                    <a:pt x="127" y="52"/>
                  </a:lnTo>
                  <a:lnTo>
                    <a:pt x="128" y="51"/>
                  </a:lnTo>
                  <a:lnTo>
                    <a:pt x="128" y="50"/>
                  </a:lnTo>
                  <a:lnTo>
                    <a:pt x="128" y="49"/>
                  </a:lnTo>
                  <a:lnTo>
                    <a:pt x="129" y="47"/>
                  </a:lnTo>
                  <a:lnTo>
                    <a:pt x="129" y="46"/>
                  </a:lnTo>
                  <a:lnTo>
                    <a:pt x="130" y="45"/>
                  </a:lnTo>
                  <a:lnTo>
                    <a:pt x="130" y="44"/>
                  </a:lnTo>
                  <a:lnTo>
                    <a:pt x="130" y="42"/>
                  </a:lnTo>
                  <a:lnTo>
                    <a:pt x="131" y="41"/>
                  </a:lnTo>
                  <a:lnTo>
                    <a:pt x="131" y="40"/>
                  </a:lnTo>
                  <a:lnTo>
                    <a:pt x="132" y="39"/>
                  </a:lnTo>
                  <a:lnTo>
                    <a:pt x="132" y="38"/>
                  </a:lnTo>
                  <a:lnTo>
                    <a:pt x="132" y="37"/>
                  </a:lnTo>
                  <a:lnTo>
                    <a:pt x="133" y="36"/>
                  </a:lnTo>
                  <a:lnTo>
                    <a:pt x="133" y="35"/>
                  </a:lnTo>
                  <a:lnTo>
                    <a:pt x="134" y="33"/>
                  </a:lnTo>
                  <a:lnTo>
                    <a:pt x="134" y="32"/>
                  </a:lnTo>
                  <a:lnTo>
                    <a:pt x="134" y="31"/>
                  </a:lnTo>
                  <a:lnTo>
                    <a:pt x="135" y="30"/>
                  </a:lnTo>
                  <a:lnTo>
                    <a:pt x="135" y="29"/>
                  </a:lnTo>
                  <a:lnTo>
                    <a:pt x="136" y="28"/>
                  </a:lnTo>
                  <a:lnTo>
                    <a:pt x="136" y="27"/>
                  </a:lnTo>
                  <a:lnTo>
                    <a:pt x="136" y="26"/>
                  </a:lnTo>
                  <a:lnTo>
                    <a:pt x="137" y="25"/>
                  </a:lnTo>
                  <a:lnTo>
                    <a:pt x="137" y="24"/>
                  </a:lnTo>
                  <a:lnTo>
                    <a:pt x="138" y="23"/>
                  </a:lnTo>
                  <a:lnTo>
                    <a:pt x="138" y="22"/>
                  </a:lnTo>
                  <a:lnTo>
                    <a:pt x="138" y="22"/>
                  </a:lnTo>
                  <a:lnTo>
                    <a:pt x="139" y="21"/>
                  </a:lnTo>
                  <a:lnTo>
                    <a:pt x="139" y="20"/>
                  </a:lnTo>
                  <a:lnTo>
                    <a:pt x="140" y="19"/>
                  </a:lnTo>
                  <a:lnTo>
                    <a:pt x="140" y="18"/>
                  </a:lnTo>
                  <a:lnTo>
                    <a:pt x="140" y="17"/>
                  </a:lnTo>
                  <a:lnTo>
                    <a:pt x="141" y="16"/>
                  </a:lnTo>
                  <a:lnTo>
                    <a:pt x="141" y="16"/>
                  </a:lnTo>
                  <a:lnTo>
                    <a:pt x="142" y="15"/>
                  </a:lnTo>
                  <a:lnTo>
                    <a:pt x="142" y="14"/>
                  </a:lnTo>
                  <a:lnTo>
                    <a:pt x="142" y="13"/>
                  </a:lnTo>
                  <a:lnTo>
                    <a:pt x="143" y="13"/>
                  </a:lnTo>
                  <a:lnTo>
                    <a:pt x="143" y="12"/>
                  </a:lnTo>
                  <a:lnTo>
                    <a:pt x="144" y="11"/>
                  </a:lnTo>
                  <a:lnTo>
                    <a:pt x="144" y="11"/>
                  </a:lnTo>
                  <a:lnTo>
                    <a:pt x="145" y="10"/>
                  </a:lnTo>
                  <a:lnTo>
                    <a:pt x="145" y="9"/>
                  </a:lnTo>
                  <a:lnTo>
                    <a:pt x="145" y="9"/>
                  </a:lnTo>
                  <a:lnTo>
                    <a:pt x="146" y="8"/>
                  </a:lnTo>
                  <a:lnTo>
                    <a:pt x="146" y="8"/>
                  </a:lnTo>
                  <a:lnTo>
                    <a:pt x="147" y="7"/>
                  </a:lnTo>
                  <a:lnTo>
                    <a:pt x="147" y="6"/>
                  </a:lnTo>
                  <a:lnTo>
                    <a:pt x="147" y="6"/>
                  </a:lnTo>
                  <a:lnTo>
                    <a:pt x="148" y="5"/>
                  </a:lnTo>
                  <a:lnTo>
                    <a:pt x="148" y="5"/>
                  </a:lnTo>
                  <a:lnTo>
                    <a:pt x="149" y="5"/>
                  </a:lnTo>
                  <a:lnTo>
                    <a:pt x="149" y="4"/>
                  </a:lnTo>
                  <a:lnTo>
                    <a:pt x="149" y="4"/>
                  </a:lnTo>
                  <a:lnTo>
                    <a:pt x="150" y="3"/>
                  </a:lnTo>
                  <a:lnTo>
                    <a:pt x="150" y="3"/>
                  </a:lnTo>
                  <a:lnTo>
                    <a:pt x="151" y="3"/>
                  </a:lnTo>
                  <a:lnTo>
                    <a:pt x="151" y="2"/>
                  </a:lnTo>
                  <a:lnTo>
                    <a:pt x="151" y="2"/>
                  </a:lnTo>
                  <a:lnTo>
                    <a:pt x="152" y="2"/>
                  </a:lnTo>
                  <a:lnTo>
                    <a:pt x="152" y="1"/>
                  </a:lnTo>
                  <a:lnTo>
                    <a:pt x="153" y="1"/>
                  </a:lnTo>
                  <a:lnTo>
                    <a:pt x="153" y="1"/>
                  </a:lnTo>
                  <a:lnTo>
                    <a:pt x="153" y="1"/>
                  </a:lnTo>
                  <a:lnTo>
                    <a:pt x="154" y="0"/>
                  </a:lnTo>
                  <a:lnTo>
                    <a:pt x="154" y="0"/>
                  </a:lnTo>
                  <a:lnTo>
                    <a:pt x="155" y="0"/>
                  </a:lnTo>
                  <a:lnTo>
                    <a:pt x="155" y="0"/>
                  </a:lnTo>
                  <a:lnTo>
                    <a:pt x="155" y="0"/>
                  </a:lnTo>
                  <a:lnTo>
                    <a:pt x="156" y="0"/>
                  </a:lnTo>
                  <a:lnTo>
                    <a:pt x="156" y="0"/>
                  </a:lnTo>
                  <a:lnTo>
                    <a:pt x="157" y="0"/>
                  </a:lnTo>
                  <a:lnTo>
                    <a:pt x="157" y="0"/>
                  </a:lnTo>
                  <a:lnTo>
                    <a:pt x="157" y="0"/>
                  </a:lnTo>
                  <a:lnTo>
                    <a:pt x="158" y="0"/>
                  </a:lnTo>
                  <a:lnTo>
                    <a:pt x="158" y="0"/>
                  </a:lnTo>
                  <a:lnTo>
                    <a:pt x="159" y="0"/>
                  </a:lnTo>
                  <a:lnTo>
                    <a:pt x="159" y="0"/>
                  </a:lnTo>
                  <a:lnTo>
                    <a:pt x="159" y="0"/>
                  </a:lnTo>
                  <a:lnTo>
                    <a:pt x="160" y="0"/>
                  </a:lnTo>
                  <a:lnTo>
                    <a:pt x="160" y="0"/>
                  </a:lnTo>
                  <a:lnTo>
                    <a:pt x="161" y="0"/>
                  </a:lnTo>
                  <a:lnTo>
                    <a:pt x="161" y="0"/>
                  </a:lnTo>
                  <a:lnTo>
                    <a:pt x="161" y="0"/>
                  </a:lnTo>
                  <a:lnTo>
                    <a:pt x="162" y="1"/>
                  </a:lnTo>
                  <a:lnTo>
                    <a:pt x="162" y="1"/>
                  </a:lnTo>
                  <a:lnTo>
                    <a:pt x="163" y="1"/>
                  </a:lnTo>
                  <a:lnTo>
                    <a:pt x="163" y="1"/>
                  </a:lnTo>
                  <a:lnTo>
                    <a:pt x="163" y="2"/>
                  </a:lnTo>
                  <a:lnTo>
                    <a:pt x="164" y="2"/>
                  </a:lnTo>
                  <a:lnTo>
                    <a:pt x="164" y="2"/>
                  </a:lnTo>
                  <a:lnTo>
                    <a:pt x="165" y="3"/>
                  </a:lnTo>
                  <a:lnTo>
                    <a:pt x="165" y="3"/>
                  </a:lnTo>
                  <a:lnTo>
                    <a:pt x="165" y="3"/>
                  </a:lnTo>
                  <a:lnTo>
                    <a:pt x="166" y="4"/>
                  </a:lnTo>
                  <a:lnTo>
                    <a:pt x="166" y="4"/>
                  </a:lnTo>
                  <a:lnTo>
                    <a:pt x="167" y="4"/>
                  </a:lnTo>
                  <a:lnTo>
                    <a:pt x="167" y="5"/>
                  </a:lnTo>
                  <a:lnTo>
                    <a:pt x="167" y="5"/>
                  </a:lnTo>
                  <a:lnTo>
                    <a:pt x="168" y="6"/>
                  </a:lnTo>
                  <a:lnTo>
                    <a:pt x="168" y="6"/>
                  </a:lnTo>
                  <a:lnTo>
                    <a:pt x="169" y="7"/>
                  </a:lnTo>
                  <a:lnTo>
                    <a:pt x="169" y="7"/>
                  </a:lnTo>
                  <a:lnTo>
                    <a:pt x="169" y="8"/>
                  </a:lnTo>
                  <a:lnTo>
                    <a:pt x="170" y="8"/>
                  </a:lnTo>
                  <a:lnTo>
                    <a:pt x="170" y="9"/>
                  </a:lnTo>
                  <a:lnTo>
                    <a:pt x="171" y="10"/>
                  </a:lnTo>
                  <a:lnTo>
                    <a:pt x="171" y="10"/>
                  </a:lnTo>
                  <a:lnTo>
                    <a:pt x="171" y="11"/>
                  </a:lnTo>
                  <a:lnTo>
                    <a:pt x="172" y="11"/>
                  </a:lnTo>
                  <a:lnTo>
                    <a:pt x="172" y="12"/>
                  </a:lnTo>
                  <a:lnTo>
                    <a:pt x="173" y="13"/>
                  </a:lnTo>
                  <a:lnTo>
                    <a:pt x="173" y="13"/>
                  </a:lnTo>
                  <a:lnTo>
                    <a:pt x="174" y="14"/>
                  </a:lnTo>
                  <a:lnTo>
                    <a:pt x="174" y="15"/>
                  </a:lnTo>
                  <a:lnTo>
                    <a:pt x="174" y="16"/>
                  </a:lnTo>
                  <a:lnTo>
                    <a:pt x="175" y="16"/>
                  </a:lnTo>
                  <a:lnTo>
                    <a:pt x="175" y="17"/>
                  </a:lnTo>
                  <a:lnTo>
                    <a:pt x="176" y="18"/>
                  </a:lnTo>
                  <a:lnTo>
                    <a:pt x="176" y="19"/>
                  </a:lnTo>
                  <a:lnTo>
                    <a:pt x="176" y="20"/>
                  </a:lnTo>
                  <a:lnTo>
                    <a:pt x="177" y="20"/>
                  </a:lnTo>
                  <a:lnTo>
                    <a:pt x="177" y="21"/>
                  </a:lnTo>
                  <a:lnTo>
                    <a:pt x="178" y="22"/>
                  </a:lnTo>
                  <a:lnTo>
                    <a:pt x="178" y="23"/>
                  </a:lnTo>
                  <a:lnTo>
                    <a:pt x="178" y="24"/>
                  </a:lnTo>
                  <a:lnTo>
                    <a:pt x="179" y="25"/>
                  </a:lnTo>
                  <a:lnTo>
                    <a:pt x="179" y="26"/>
                  </a:lnTo>
                  <a:lnTo>
                    <a:pt x="180" y="26"/>
                  </a:lnTo>
                  <a:lnTo>
                    <a:pt x="180" y="27"/>
                  </a:lnTo>
                  <a:lnTo>
                    <a:pt x="180" y="28"/>
                  </a:lnTo>
                  <a:lnTo>
                    <a:pt x="181" y="29"/>
                  </a:lnTo>
                  <a:lnTo>
                    <a:pt x="181" y="30"/>
                  </a:lnTo>
                  <a:lnTo>
                    <a:pt x="182" y="31"/>
                  </a:lnTo>
                  <a:lnTo>
                    <a:pt x="182" y="32"/>
                  </a:lnTo>
                  <a:lnTo>
                    <a:pt x="182" y="33"/>
                  </a:lnTo>
                  <a:lnTo>
                    <a:pt x="183" y="34"/>
                  </a:lnTo>
                  <a:lnTo>
                    <a:pt x="183" y="35"/>
                  </a:lnTo>
                  <a:lnTo>
                    <a:pt x="184" y="36"/>
                  </a:lnTo>
                  <a:lnTo>
                    <a:pt x="184" y="37"/>
                  </a:lnTo>
                  <a:lnTo>
                    <a:pt x="184" y="38"/>
                  </a:lnTo>
                  <a:lnTo>
                    <a:pt x="185" y="39"/>
                  </a:lnTo>
                  <a:lnTo>
                    <a:pt x="185" y="40"/>
                  </a:lnTo>
                  <a:lnTo>
                    <a:pt x="186" y="42"/>
                  </a:lnTo>
                  <a:lnTo>
                    <a:pt x="186" y="43"/>
                  </a:lnTo>
                  <a:lnTo>
                    <a:pt x="186" y="44"/>
                  </a:lnTo>
                  <a:lnTo>
                    <a:pt x="187" y="45"/>
                  </a:lnTo>
                  <a:lnTo>
                    <a:pt x="187" y="46"/>
                  </a:lnTo>
                  <a:lnTo>
                    <a:pt x="188" y="47"/>
                  </a:lnTo>
                  <a:lnTo>
                    <a:pt x="188" y="48"/>
                  </a:lnTo>
                  <a:lnTo>
                    <a:pt x="188" y="49"/>
                  </a:lnTo>
                  <a:lnTo>
                    <a:pt x="189" y="50"/>
                  </a:lnTo>
                  <a:lnTo>
                    <a:pt x="189" y="52"/>
                  </a:lnTo>
                  <a:lnTo>
                    <a:pt x="190" y="53"/>
                  </a:lnTo>
                  <a:lnTo>
                    <a:pt x="190" y="54"/>
                  </a:lnTo>
                  <a:lnTo>
                    <a:pt x="190" y="55"/>
                  </a:lnTo>
                  <a:lnTo>
                    <a:pt x="191" y="56"/>
                  </a:lnTo>
                  <a:lnTo>
                    <a:pt x="191" y="57"/>
                  </a:lnTo>
                  <a:lnTo>
                    <a:pt x="192" y="59"/>
                  </a:lnTo>
                  <a:lnTo>
                    <a:pt x="192" y="60"/>
                  </a:lnTo>
                  <a:lnTo>
                    <a:pt x="192" y="61"/>
                  </a:lnTo>
                  <a:lnTo>
                    <a:pt x="193" y="62"/>
                  </a:lnTo>
                  <a:lnTo>
                    <a:pt x="193" y="63"/>
                  </a:lnTo>
                  <a:lnTo>
                    <a:pt x="194" y="64"/>
                  </a:lnTo>
                  <a:lnTo>
                    <a:pt x="194" y="66"/>
                  </a:lnTo>
                  <a:lnTo>
                    <a:pt x="194" y="67"/>
                  </a:lnTo>
                  <a:lnTo>
                    <a:pt x="195" y="68"/>
                  </a:lnTo>
                  <a:lnTo>
                    <a:pt x="195" y="69"/>
                  </a:lnTo>
                  <a:lnTo>
                    <a:pt x="196" y="71"/>
                  </a:lnTo>
                  <a:lnTo>
                    <a:pt x="196" y="72"/>
                  </a:lnTo>
                  <a:lnTo>
                    <a:pt x="196" y="73"/>
                  </a:lnTo>
                  <a:lnTo>
                    <a:pt x="197" y="74"/>
                  </a:lnTo>
                  <a:lnTo>
                    <a:pt x="197" y="75"/>
                  </a:lnTo>
                  <a:lnTo>
                    <a:pt x="198" y="77"/>
                  </a:lnTo>
                  <a:lnTo>
                    <a:pt x="198" y="78"/>
                  </a:lnTo>
                  <a:lnTo>
                    <a:pt x="198" y="79"/>
                  </a:lnTo>
                  <a:lnTo>
                    <a:pt x="199" y="80"/>
                  </a:lnTo>
                  <a:lnTo>
                    <a:pt x="199" y="82"/>
                  </a:lnTo>
                  <a:lnTo>
                    <a:pt x="200" y="83"/>
                  </a:lnTo>
                  <a:lnTo>
                    <a:pt x="200" y="84"/>
                  </a:lnTo>
                  <a:lnTo>
                    <a:pt x="200" y="85"/>
                  </a:lnTo>
                  <a:lnTo>
                    <a:pt x="201" y="87"/>
                  </a:lnTo>
                  <a:lnTo>
                    <a:pt x="201" y="88"/>
                  </a:lnTo>
                  <a:lnTo>
                    <a:pt x="202" y="89"/>
                  </a:lnTo>
                  <a:lnTo>
                    <a:pt x="202" y="90"/>
                  </a:lnTo>
                  <a:lnTo>
                    <a:pt x="203" y="92"/>
                  </a:lnTo>
                  <a:lnTo>
                    <a:pt x="203" y="93"/>
                  </a:lnTo>
                  <a:lnTo>
                    <a:pt x="203" y="94"/>
                  </a:lnTo>
                  <a:lnTo>
                    <a:pt x="204" y="95"/>
                  </a:lnTo>
                  <a:lnTo>
                    <a:pt x="204" y="97"/>
                  </a:lnTo>
                  <a:lnTo>
                    <a:pt x="205" y="98"/>
                  </a:lnTo>
                  <a:lnTo>
                    <a:pt x="205" y="99"/>
                  </a:lnTo>
                  <a:lnTo>
                    <a:pt x="205" y="100"/>
                  </a:lnTo>
                  <a:lnTo>
                    <a:pt x="206" y="102"/>
                  </a:lnTo>
                  <a:lnTo>
                    <a:pt x="206" y="103"/>
                  </a:lnTo>
                  <a:lnTo>
                    <a:pt x="207" y="104"/>
                  </a:lnTo>
                  <a:lnTo>
                    <a:pt x="207" y="105"/>
                  </a:lnTo>
                  <a:lnTo>
                    <a:pt x="207" y="107"/>
                  </a:lnTo>
                  <a:lnTo>
                    <a:pt x="208" y="108"/>
                  </a:lnTo>
                  <a:lnTo>
                    <a:pt x="208" y="109"/>
                  </a:lnTo>
                  <a:lnTo>
                    <a:pt x="209" y="110"/>
                  </a:lnTo>
                  <a:lnTo>
                    <a:pt x="209" y="111"/>
                  </a:lnTo>
                  <a:lnTo>
                    <a:pt x="209" y="113"/>
                  </a:lnTo>
                  <a:lnTo>
                    <a:pt x="210" y="114"/>
                  </a:lnTo>
                  <a:lnTo>
                    <a:pt x="210" y="115"/>
                  </a:lnTo>
                  <a:lnTo>
                    <a:pt x="211" y="116"/>
                  </a:lnTo>
                  <a:lnTo>
                    <a:pt x="211" y="117"/>
                  </a:lnTo>
                  <a:lnTo>
                    <a:pt x="211" y="119"/>
                  </a:lnTo>
                  <a:lnTo>
                    <a:pt x="212" y="120"/>
                  </a:lnTo>
                  <a:lnTo>
                    <a:pt x="212" y="121"/>
                  </a:lnTo>
                  <a:lnTo>
                    <a:pt x="213" y="122"/>
                  </a:lnTo>
                  <a:lnTo>
                    <a:pt x="213" y="123"/>
                  </a:lnTo>
                  <a:lnTo>
                    <a:pt x="213" y="125"/>
                  </a:lnTo>
                  <a:lnTo>
                    <a:pt x="214" y="126"/>
                  </a:lnTo>
                  <a:lnTo>
                    <a:pt x="214" y="127"/>
                  </a:lnTo>
                  <a:lnTo>
                    <a:pt x="215" y="128"/>
                  </a:lnTo>
                  <a:lnTo>
                    <a:pt x="215" y="129"/>
                  </a:lnTo>
                  <a:lnTo>
                    <a:pt x="215" y="130"/>
                  </a:lnTo>
                  <a:lnTo>
                    <a:pt x="216" y="131"/>
                  </a:lnTo>
                  <a:lnTo>
                    <a:pt x="216" y="133"/>
                  </a:lnTo>
                  <a:lnTo>
                    <a:pt x="217" y="134"/>
                  </a:lnTo>
                  <a:lnTo>
                    <a:pt x="217" y="135"/>
                  </a:lnTo>
                  <a:lnTo>
                    <a:pt x="217" y="136"/>
                  </a:lnTo>
                  <a:lnTo>
                    <a:pt x="218" y="137"/>
                  </a:lnTo>
                  <a:lnTo>
                    <a:pt x="218" y="138"/>
                  </a:lnTo>
                  <a:lnTo>
                    <a:pt x="219" y="139"/>
                  </a:lnTo>
                  <a:lnTo>
                    <a:pt x="219" y="140"/>
                  </a:lnTo>
                  <a:lnTo>
                    <a:pt x="219" y="141"/>
                  </a:lnTo>
                  <a:lnTo>
                    <a:pt x="220" y="143"/>
                  </a:lnTo>
                  <a:lnTo>
                    <a:pt x="220" y="144"/>
                  </a:lnTo>
                  <a:lnTo>
                    <a:pt x="221" y="145"/>
                  </a:lnTo>
                  <a:lnTo>
                    <a:pt x="221" y="146"/>
                  </a:lnTo>
                  <a:lnTo>
                    <a:pt x="221" y="147"/>
                  </a:lnTo>
                  <a:lnTo>
                    <a:pt x="222" y="148"/>
                  </a:lnTo>
                  <a:lnTo>
                    <a:pt x="222" y="149"/>
                  </a:lnTo>
                  <a:lnTo>
                    <a:pt x="223" y="150"/>
                  </a:lnTo>
                  <a:lnTo>
                    <a:pt x="223" y="151"/>
                  </a:lnTo>
                  <a:lnTo>
                    <a:pt x="223" y="152"/>
                  </a:lnTo>
                  <a:lnTo>
                    <a:pt x="224" y="153"/>
                  </a:lnTo>
                  <a:lnTo>
                    <a:pt x="224" y="154"/>
                  </a:lnTo>
                  <a:lnTo>
                    <a:pt x="225" y="155"/>
                  </a:lnTo>
                  <a:lnTo>
                    <a:pt x="225" y="156"/>
                  </a:lnTo>
                  <a:lnTo>
                    <a:pt x="225" y="157"/>
                  </a:lnTo>
                  <a:lnTo>
                    <a:pt x="226" y="158"/>
                  </a:lnTo>
                  <a:lnTo>
                    <a:pt x="226" y="159"/>
                  </a:lnTo>
                  <a:lnTo>
                    <a:pt x="227" y="160"/>
                  </a:lnTo>
                  <a:lnTo>
                    <a:pt x="227" y="161"/>
                  </a:lnTo>
                  <a:lnTo>
                    <a:pt x="227" y="162"/>
                  </a:lnTo>
                  <a:lnTo>
                    <a:pt x="228" y="163"/>
                  </a:lnTo>
                  <a:lnTo>
                    <a:pt x="228" y="163"/>
                  </a:lnTo>
                  <a:lnTo>
                    <a:pt x="229" y="164"/>
                  </a:lnTo>
                  <a:lnTo>
                    <a:pt x="229" y="165"/>
                  </a:lnTo>
                  <a:lnTo>
                    <a:pt x="229" y="166"/>
                  </a:lnTo>
                  <a:lnTo>
                    <a:pt x="230" y="167"/>
                  </a:lnTo>
                  <a:lnTo>
                    <a:pt x="230" y="168"/>
                  </a:lnTo>
                  <a:lnTo>
                    <a:pt x="231" y="169"/>
                  </a:lnTo>
                  <a:lnTo>
                    <a:pt x="231" y="170"/>
                  </a:lnTo>
                  <a:lnTo>
                    <a:pt x="232" y="171"/>
                  </a:lnTo>
                  <a:lnTo>
                    <a:pt x="232" y="171"/>
                  </a:lnTo>
                  <a:lnTo>
                    <a:pt x="232" y="172"/>
                  </a:lnTo>
                  <a:lnTo>
                    <a:pt x="233" y="173"/>
                  </a:lnTo>
                  <a:lnTo>
                    <a:pt x="233" y="174"/>
                  </a:lnTo>
                  <a:lnTo>
                    <a:pt x="234" y="175"/>
                  </a:lnTo>
                  <a:lnTo>
                    <a:pt x="234" y="176"/>
                  </a:lnTo>
                  <a:lnTo>
                    <a:pt x="234" y="176"/>
                  </a:lnTo>
                  <a:lnTo>
                    <a:pt x="235" y="177"/>
                  </a:lnTo>
                  <a:lnTo>
                    <a:pt x="235" y="178"/>
                  </a:lnTo>
                  <a:lnTo>
                    <a:pt x="236" y="179"/>
                  </a:lnTo>
                  <a:lnTo>
                    <a:pt x="236" y="179"/>
                  </a:lnTo>
                  <a:lnTo>
                    <a:pt x="236" y="180"/>
                  </a:lnTo>
                  <a:lnTo>
                    <a:pt x="237" y="181"/>
                  </a:lnTo>
                  <a:lnTo>
                    <a:pt x="237" y="182"/>
                  </a:lnTo>
                  <a:lnTo>
                    <a:pt x="238" y="182"/>
                  </a:lnTo>
                  <a:lnTo>
                    <a:pt x="238" y="183"/>
                  </a:lnTo>
                  <a:lnTo>
                    <a:pt x="238" y="184"/>
                  </a:lnTo>
                  <a:lnTo>
                    <a:pt x="239" y="185"/>
                  </a:lnTo>
                  <a:lnTo>
                    <a:pt x="239" y="185"/>
                  </a:lnTo>
                  <a:lnTo>
                    <a:pt x="240" y="186"/>
                  </a:lnTo>
                  <a:lnTo>
                    <a:pt x="240" y="187"/>
                  </a:lnTo>
                  <a:lnTo>
                    <a:pt x="240" y="187"/>
                  </a:lnTo>
                  <a:lnTo>
                    <a:pt x="241" y="188"/>
                  </a:lnTo>
                  <a:lnTo>
                    <a:pt x="241" y="189"/>
                  </a:lnTo>
                  <a:lnTo>
                    <a:pt x="242" y="189"/>
                  </a:lnTo>
                  <a:lnTo>
                    <a:pt x="242" y="190"/>
                  </a:lnTo>
                  <a:lnTo>
                    <a:pt x="242" y="191"/>
                  </a:lnTo>
                  <a:lnTo>
                    <a:pt x="243" y="191"/>
                  </a:lnTo>
                  <a:lnTo>
                    <a:pt x="243" y="192"/>
                  </a:lnTo>
                  <a:lnTo>
                    <a:pt x="244" y="192"/>
                  </a:lnTo>
                  <a:lnTo>
                    <a:pt x="244" y="193"/>
                  </a:lnTo>
                  <a:lnTo>
                    <a:pt x="244" y="194"/>
                  </a:lnTo>
                  <a:lnTo>
                    <a:pt x="245" y="194"/>
                  </a:lnTo>
                  <a:lnTo>
                    <a:pt x="245" y="195"/>
                  </a:lnTo>
                  <a:lnTo>
                    <a:pt x="246" y="195"/>
                  </a:lnTo>
                  <a:lnTo>
                    <a:pt x="246" y="196"/>
                  </a:lnTo>
                  <a:lnTo>
                    <a:pt x="246" y="196"/>
                  </a:lnTo>
                  <a:lnTo>
                    <a:pt x="247" y="197"/>
                  </a:lnTo>
                  <a:lnTo>
                    <a:pt x="247" y="198"/>
                  </a:lnTo>
                  <a:lnTo>
                    <a:pt x="248" y="198"/>
                  </a:lnTo>
                  <a:lnTo>
                    <a:pt x="248" y="199"/>
                  </a:lnTo>
                  <a:lnTo>
                    <a:pt x="248" y="199"/>
                  </a:lnTo>
                  <a:lnTo>
                    <a:pt x="249" y="200"/>
                  </a:lnTo>
                  <a:lnTo>
                    <a:pt x="249" y="200"/>
                  </a:lnTo>
                  <a:lnTo>
                    <a:pt x="250" y="201"/>
                  </a:lnTo>
                  <a:lnTo>
                    <a:pt x="250" y="201"/>
                  </a:lnTo>
                  <a:lnTo>
                    <a:pt x="250" y="202"/>
                  </a:lnTo>
                  <a:lnTo>
                    <a:pt x="251" y="202"/>
                  </a:lnTo>
                  <a:lnTo>
                    <a:pt x="251" y="202"/>
                  </a:lnTo>
                  <a:lnTo>
                    <a:pt x="252" y="203"/>
                  </a:lnTo>
                  <a:lnTo>
                    <a:pt x="252" y="203"/>
                  </a:lnTo>
                  <a:lnTo>
                    <a:pt x="252" y="204"/>
                  </a:lnTo>
                  <a:lnTo>
                    <a:pt x="253" y="204"/>
                  </a:lnTo>
                  <a:lnTo>
                    <a:pt x="253" y="205"/>
                  </a:lnTo>
                  <a:lnTo>
                    <a:pt x="254" y="205"/>
                  </a:lnTo>
                  <a:lnTo>
                    <a:pt x="254" y="206"/>
                  </a:lnTo>
                  <a:lnTo>
                    <a:pt x="254" y="206"/>
                  </a:lnTo>
                  <a:lnTo>
                    <a:pt x="255" y="206"/>
                  </a:lnTo>
                  <a:lnTo>
                    <a:pt x="255" y="207"/>
                  </a:lnTo>
                  <a:lnTo>
                    <a:pt x="256" y="207"/>
                  </a:lnTo>
                  <a:lnTo>
                    <a:pt x="256" y="208"/>
                  </a:lnTo>
                  <a:lnTo>
                    <a:pt x="256" y="208"/>
                  </a:lnTo>
                  <a:lnTo>
                    <a:pt x="257" y="208"/>
                  </a:lnTo>
                  <a:lnTo>
                    <a:pt x="257" y="209"/>
                  </a:lnTo>
                  <a:lnTo>
                    <a:pt x="258" y="209"/>
                  </a:lnTo>
                  <a:lnTo>
                    <a:pt x="258" y="209"/>
                  </a:lnTo>
                  <a:lnTo>
                    <a:pt x="258" y="210"/>
                  </a:lnTo>
                  <a:lnTo>
                    <a:pt x="259" y="210"/>
                  </a:lnTo>
                  <a:lnTo>
                    <a:pt x="259" y="210"/>
                  </a:lnTo>
                  <a:lnTo>
                    <a:pt x="260" y="211"/>
                  </a:lnTo>
                  <a:lnTo>
                    <a:pt x="260" y="211"/>
                  </a:lnTo>
                  <a:lnTo>
                    <a:pt x="261" y="211"/>
                  </a:lnTo>
                  <a:lnTo>
                    <a:pt x="261" y="212"/>
                  </a:lnTo>
                  <a:lnTo>
                    <a:pt x="261" y="212"/>
                  </a:lnTo>
                  <a:lnTo>
                    <a:pt x="262" y="212"/>
                  </a:lnTo>
                  <a:lnTo>
                    <a:pt x="262" y="213"/>
                  </a:lnTo>
                  <a:lnTo>
                    <a:pt x="263" y="213"/>
                  </a:lnTo>
                  <a:lnTo>
                    <a:pt x="263" y="213"/>
                  </a:lnTo>
                  <a:lnTo>
                    <a:pt x="263" y="213"/>
                  </a:lnTo>
                  <a:lnTo>
                    <a:pt x="264" y="214"/>
                  </a:lnTo>
                  <a:lnTo>
                    <a:pt x="264" y="214"/>
                  </a:lnTo>
                  <a:lnTo>
                    <a:pt x="265" y="214"/>
                  </a:lnTo>
                  <a:lnTo>
                    <a:pt x="265" y="214"/>
                  </a:lnTo>
                  <a:lnTo>
                    <a:pt x="265" y="215"/>
                  </a:lnTo>
                  <a:lnTo>
                    <a:pt x="266" y="215"/>
                  </a:lnTo>
                  <a:lnTo>
                    <a:pt x="266" y="215"/>
                  </a:lnTo>
                  <a:lnTo>
                    <a:pt x="267" y="215"/>
                  </a:lnTo>
                  <a:lnTo>
                    <a:pt x="267" y="216"/>
                  </a:lnTo>
                  <a:lnTo>
                    <a:pt x="267" y="216"/>
                  </a:lnTo>
                  <a:lnTo>
                    <a:pt x="268" y="216"/>
                  </a:lnTo>
                  <a:lnTo>
                    <a:pt x="268" y="216"/>
                  </a:lnTo>
                  <a:lnTo>
                    <a:pt x="269" y="217"/>
                  </a:lnTo>
                  <a:lnTo>
                    <a:pt x="269" y="217"/>
                  </a:lnTo>
                  <a:lnTo>
                    <a:pt x="269" y="217"/>
                  </a:lnTo>
                  <a:lnTo>
                    <a:pt x="270" y="217"/>
                  </a:lnTo>
                  <a:lnTo>
                    <a:pt x="270" y="217"/>
                  </a:lnTo>
                  <a:lnTo>
                    <a:pt x="271" y="218"/>
                  </a:lnTo>
                  <a:lnTo>
                    <a:pt x="271" y="218"/>
                  </a:lnTo>
                  <a:lnTo>
                    <a:pt x="271" y="218"/>
                  </a:lnTo>
                  <a:lnTo>
                    <a:pt x="272" y="218"/>
                  </a:lnTo>
                  <a:lnTo>
                    <a:pt x="272" y="218"/>
                  </a:lnTo>
                  <a:lnTo>
                    <a:pt x="273" y="218"/>
                  </a:lnTo>
                  <a:lnTo>
                    <a:pt x="273" y="219"/>
                  </a:lnTo>
                  <a:lnTo>
                    <a:pt x="273" y="219"/>
                  </a:lnTo>
                  <a:lnTo>
                    <a:pt x="274" y="219"/>
                  </a:lnTo>
                  <a:lnTo>
                    <a:pt x="274" y="219"/>
                  </a:lnTo>
                  <a:lnTo>
                    <a:pt x="275" y="219"/>
                  </a:lnTo>
                  <a:lnTo>
                    <a:pt x="275" y="219"/>
                  </a:lnTo>
                  <a:lnTo>
                    <a:pt x="275" y="220"/>
                  </a:lnTo>
                  <a:lnTo>
                    <a:pt x="276" y="220"/>
                  </a:lnTo>
                  <a:lnTo>
                    <a:pt x="276" y="220"/>
                  </a:lnTo>
                  <a:lnTo>
                    <a:pt x="277" y="220"/>
                  </a:lnTo>
                  <a:lnTo>
                    <a:pt x="277" y="220"/>
                  </a:lnTo>
                  <a:lnTo>
                    <a:pt x="277" y="220"/>
                  </a:lnTo>
                  <a:lnTo>
                    <a:pt x="278" y="220"/>
                  </a:lnTo>
                  <a:lnTo>
                    <a:pt x="278" y="220"/>
                  </a:lnTo>
                  <a:lnTo>
                    <a:pt x="279" y="221"/>
                  </a:lnTo>
                  <a:lnTo>
                    <a:pt x="279" y="221"/>
                  </a:lnTo>
                  <a:lnTo>
                    <a:pt x="279" y="221"/>
                  </a:lnTo>
                  <a:lnTo>
                    <a:pt x="280" y="221"/>
                  </a:lnTo>
                  <a:lnTo>
                    <a:pt x="280" y="221"/>
                  </a:lnTo>
                  <a:lnTo>
                    <a:pt x="281" y="221"/>
                  </a:lnTo>
                  <a:lnTo>
                    <a:pt x="281" y="221"/>
                  </a:lnTo>
                  <a:lnTo>
                    <a:pt x="281" y="221"/>
                  </a:lnTo>
                  <a:lnTo>
                    <a:pt x="282" y="221"/>
                  </a:lnTo>
                  <a:lnTo>
                    <a:pt x="282" y="222"/>
                  </a:lnTo>
                  <a:lnTo>
                    <a:pt x="283" y="222"/>
                  </a:lnTo>
                  <a:lnTo>
                    <a:pt x="283" y="222"/>
                  </a:lnTo>
                  <a:lnTo>
                    <a:pt x="283" y="222"/>
                  </a:lnTo>
                  <a:lnTo>
                    <a:pt x="284" y="222"/>
                  </a:lnTo>
                  <a:lnTo>
                    <a:pt x="284" y="222"/>
                  </a:lnTo>
                  <a:lnTo>
                    <a:pt x="285" y="222"/>
                  </a:lnTo>
                  <a:lnTo>
                    <a:pt x="285" y="222"/>
                  </a:lnTo>
                  <a:lnTo>
                    <a:pt x="285" y="222"/>
                  </a:lnTo>
                  <a:lnTo>
                    <a:pt x="286" y="222"/>
                  </a:lnTo>
                  <a:lnTo>
                    <a:pt x="286" y="222"/>
                  </a:lnTo>
                  <a:lnTo>
                    <a:pt x="287" y="222"/>
                  </a:lnTo>
                  <a:lnTo>
                    <a:pt x="287" y="223"/>
                  </a:lnTo>
                  <a:lnTo>
                    <a:pt x="287" y="223"/>
                  </a:lnTo>
                  <a:lnTo>
                    <a:pt x="288" y="223"/>
                  </a:lnTo>
                  <a:lnTo>
                    <a:pt x="288" y="223"/>
                  </a:lnTo>
                  <a:lnTo>
                    <a:pt x="289" y="223"/>
                  </a:lnTo>
                  <a:lnTo>
                    <a:pt x="289" y="223"/>
                  </a:lnTo>
                  <a:lnTo>
                    <a:pt x="289" y="223"/>
                  </a:lnTo>
                  <a:lnTo>
                    <a:pt x="290" y="223"/>
                  </a:lnTo>
                  <a:lnTo>
                    <a:pt x="290" y="223"/>
                  </a:lnTo>
                  <a:lnTo>
                    <a:pt x="291" y="223"/>
                  </a:lnTo>
                  <a:lnTo>
                    <a:pt x="291" y="223"/>
                  </a:lnTo>
                  <a:lnTo>
                    <a:pt x="292" y="223"/>
                  </a:lnTo>
                  <a:lnTo>
                    <a:pt x="292" y="223"/>
                  </a:lnTo>
                  <a:lnTo>
                    <a:pt x="292" y="223"/>
                  </a:lnTo>
                  <a:lnTo>
                    <a:pt x="293" y="223"/>
                  </a:lnTo>
                  <a:lnTo>
                    <a:pt x="293" y="223"/>
                  </a:lnTo>
                  <a:lnTo>
                    <a:pt x="294" y="223"/>
                  </a:lnTo>
                  <a:lnTo>
                    <a:pt x="294" y="223"/>
                  </a:lnTo>
                  <a:lnTo>
                    <a:pt x="294" y="224"/>
                  </a:lnTo>
                  <a:lnTo>
                    <a:pt x="295" y="224"/>
                  </a:lnTo>
                  <a:lnTo>
                    <a:pt x="295" y="224"/>
                  </a:lnTo>
                  <a:lnTo>
                    <a:pt x="296" y="224"/>
                  </a:lnTo>
                  <a:lnTo>
                    <a:pt x="296" y="224"/>
                  </a:lnTo>
                  <a:lnTo>
                    <a:pt x="296" y="224"/>
                  </a:lnTo>
                  <a:lnTo>
                    <a:pt x="297" y="224"/>
                  </a:lnTo>
                  <a:lnTo>
                    <a:pt x="297" y="224"/>
                  </a:lnTo>
                  <a:lnTo>
                    <a:pt x="298" y="224"/>
                  </a:lnTo>
                  <a:lnTo>
                    <a:pt x="298" y="224"/>
                  </a:lnTo>
                  <a:lnTo>
                    <a:pt x="298" y="224"/>
                  </a:lnTo>
                  <a:lnTo>
                    <a:pt x="299" y="224"/>
                  </a:lnTo>
                  <a:lnTo>
                    <a:pt x="299" y="224"/>
                  </a:lnTo>
                  <a:lnTo>
                    <a:pt x="300" y="224"/>
                  </a:lnTo>
                  <a:lnTo>
                    <a:pt x="300" y="224"/>
                  </a:lnTo>
                  <a:lnTo>
                    <a:pt x="300" y="224"/>
                  </a:lnTo>
                  <a:lnTo>
                    <a:pt x="301" y="224"/>
                  </a:lnTo>
                  <a:lnTo>
                    <a:pt x="301" y="224"/>
                  </a:lnTo>
                  <a:lnTo>
                    <a:pt x="302" y="224"/>
                  </a:lnTo>
                  <a:lnTo>
                    <a:pt x="302" y="224"/>
                  </a:lnTo>
                  <a:lnTo>
                    <a:pt x="302" y="224"/>
                  </a:lnTo>
                  <a:lnTo>
                    <a:pt x="303" y="224"/>
                  </a:lnTo>
                  <a:lnTo>
                    <a:pt x="303" y="224"/>
                  </a:lnTo>
                  <a:lnTo>
                    <a:pt x="304" y="224"/>
                  </a:lnTo>
                  <a:lnTo>
                    <a:pt x="304" y="224"/>
                  </a:lnTo>
                  <a:lnTo>
                    <a:pt x="304" y="224"/>
                  </a:lnTo>
                  <a:lnTo>
                    <a:pt x="305" y="224"/>
                  </a:lnTo>
                  <a:lnTo>
                    <a:pt x="305" y="224"/>
                  </a:lnTo>
                  <a:lnTo>
                    <a:pt x="306" y="224"/>
                  </a:lnTo>
                  <a:lnTo>
                    <a:pt x="306" y="224"/>
                  </a:lnTo>
                  <a:lnTo>
                    <a:pt x="306" y="224"/>
                  </a:lnTo>
                  <a:lnTo>
                    <a:pt x="307" y="224"/>
                  </a:lnTo>
                  <a:lnTo>
                    <a:pt x="307" y="224"/>
                  </a:lnTo>
                  <a:lnTo>
                    <a:pt x="308" y="224"/>
                  </a:lnTo>
                  <a:lnTo>
                    <a:pt x="308" y="224"/>
                  </a:lnTo>
                  <a:lnTo>
                    <a:pt x="308" y="224"/>
                  </a:lnTo>
                  <a:lnTo>
                    <a:pt x="309" y="224"/>
                  </a:lnTo>
                  <a:lnTo>
                    <a:pt x="309" y="224"/>
                  </a:lnTo>
                  <a:lnTo>
                    <a:pt x="310" y="224"/>
                  </a:lnTo>
                  <a:lnTo>
                    <a:pt x="310" y="224"/>
                  </a:lnTo>
                  <a:lnTo>
                    <a:pt x="310" y="224"/>
                  </a:lnTo>
                  <a:lnTo>
                    <a:pt x="311" y="224"/>
                  </a:lnTo>
                  <a:lnTo>
                    <a:pt x="311" y="224"/>
                  </a:lnTo>
                  <a:lnTo>
                    <a:pt x="312" y="224"/>
                  </a:lnTo>
                  <a:lnTo>
                    <a:pt x="312" y="224"/>
                  </a:lnTo>
                  <a:lnTo>
                    <a:pt x="312" y="224"/>
                  </a:lnTo>
                  <a:lnTo>
                    <a:pt x="313" y="224"/>
                  </a:lnTo>
                  <a:lnTo>
                    <a:pt x="313" y="224"/>
                  </a:lnTo>
                  <a:lnTo>
                    <a:pt x="314" y="224"/>
                  </a:lnTo>
                  <a:lnTo>
                    <a:pt x="314" y="224"/>
                  </a:lnTo>
                  <a:lnTo>
                    <a:pt x="314" y="224"/>
                  </a:lnTo>
                  <a:lnTo>
                    <a:pt x="315" y="225"/>
                  </a:lnTo>
                  <a:lnTo>
                    <a:pt x="315" y="225"/>
                  </a:lnTo>
                  <a:lnTo>
                    <a:pt x="316" y="225"/>
                  </a:lnTo>
                  <a:lnTo>
                    <a:pt x="316" y="225"/>
                  </a:lnTo>
                  <a:lnTo>
                    <a:pt x="316" y="225"/>
                  </a:lnTo>
                  <a:lnTo>
                    <a:pt x="317" y="225"/>
                  </a:lnTo>
                  <a:lnTo>
                    <a:pt x="317" y="225"/>
                  </a:lnTo>
                  <a:lnTo>
                    <a:pt x="318" y="225"/>
                  </a:lnTo>
                  <a:lnTo>
                    <a:pt x="318" y="225"/>
                  </a:lnTo>
                  <a:lnTo>
                    <a:pt x="318" y="225"/>
                  </a:lnTo>
                  <a:lnTo>
                    <a:pt x="319" y="225"/>
                  </a:lnTo>
                  <a:lnTo>
                    <a:pt x="319" y="225"/>
                  </a:lnTo>
                  <a:lnTo>
                    <a:pt x="320" y="225"/>
                  </a:lnTo>
                  <a:lnTo>
                    <a:pt x="320" y="225"/>
                  </a:lnTo>
                  <a:lnTo>
                    <a:pt x="321" y="225"/>
                  </a:lnTo>
                  <a:lnTo>
                    <a:pt x="321" y="225"/>
                  </a:lnTo>
                  <a:lnTo>
                    <a:pt x="321" y="225"/>
                  </a:lnTo>
                  <a:lnTo>
                    <a:pt x="322" y="225"/>
                  </a:lnTo>
                  <a:lnTo>
                    <a:pt x="322" y="225"/>
                  </a:lnTo>
                  <a:lnTo>
                    <a:pt x="323" y="225"/>
                  </a:lnTo>
                  <a:lnTo>
                    <a:pt x="323" y="225"/>
                  </a:lnTo>
                  <a:lnTo>
                    <a:pt x="323" y="225"/>
                  </a:lnTo>
                  <a:lnTo>
                    <a:pt x="324" y="225"/>
                  </a:lnTo>
                  <a:lnTo>
                    <a:pt x="324" y="225"/>
                  </a:lnTo>
                  <a:lnTo>
                    <a:pt x="325" y="225"/>
                  </a:lnTo>
                  <a:lnTo>
                    <a:pt x="325" y="225"/>
                  </a:lnTo>
                  <a:lnTo>
                    <a:pt x="325" y="225"/>
                  </a:lnTo>
                  <a:lnTo>
                    <a:pt x="326" y="225"/>
                  </a:lnTo>
                  <a:lnTo>
                    <a:pt x="326" y="225"/>
                  </a:lnTo>
                  <a:lnTo>
                    <a:pt x="327" y="225"/>
                  </a:lnTo>
                  <a:lnTo>
                    <a:pt x="327" y="225"/>
                  </a:lnTo>
                  <a:lnTo>
                    <a:pt x="327" y="225"/>
                  </a:lnTo>
                  <a:lnTo>
                    <a:pt x="328" y="225"/>
                  </a:lnTo>
                  <a:lnTo>
                    <a:pt x="328" y="225"/>
                  </a:lnTo>
                  <a:lnTo>
                    <a:pt x="329" y="225"/>
                  </a:lnTo>
                  <a:lnTo>
                    <a:pt x="329" y="225"/>
                  </a:lnTo>
                  <a:lnTo>
                    <a:pt x="329" y="225"/>
                  </a:lnTo>
                  <a:lnTo>
                    <a:pt x="330" y="225"/>
                  </a:lnTo>
                  <a:lnTo>
                    <a:pt x="330" y="225"/>
                  </a:lnTo>
                  <a:lnTo>
                    <a:pt x="331" y="225"/>
                  </a:lnTo>
                  <a:lnTo>
                    <a:pt x="331" y="225"/>
                  </a:lnTo>
                  <a:lnTo>
                    <a:pt x="331" y="225"/>
                  </a:lnTo>
                  <a:lnTo>
                    <a:pt x="332" y="225"/>
                  </a:lnTo>
                  <a:lnTo>
                    <a:pt x="332" y="225"/>
                  </a:lnTo>
                  <a:lnTo>
                    <a:pt x="333" y="225"/>
                  </a:lnTo>
                  <a:lnTo>
                    <a:pt x="333" y="225"/>
                  </a:lnTo>
                  <a:lnTo>
                    <a:pt x="333" y="225"/>
                  </a:lnTo>
                  <a:lnTo>
                    <a:pt x="334" y="225"/>
                  </a:lnTo>
                  <a:lnTo>
                    <a:pt x="334" y="225"/>
                  </a:lnTo>
                  <a:lnTo>
                    <a:pt x="335" y="225"/>
                  </a:lnTo>
                  <a:lnTo>
                    <a:pt x="335" y="225"/>
                  </a:lnTo>
                  <a:lnTo>
                    <a:pt x="335" y="225"/>
                  </a:lnTo>
                  <a:lnTo>
                    <a:pt x="336" y="225"/>
                  </a:lnTo>
                  <a:lnTo>
                    <a:pt x="336" y="225"/>
                  </a:lnTo>
                  <a:lnTo>
                    <a:pt x="337" y="225"/>
                  </a:lnTo>
                  <a:lnTo>
                    <a:pt x="337" y="225"/>
                  </a:lnTo>
                  <a:lnTo>
                    <a:pt x="337" y="225"/>
                  </a:lnTo>
                  <a:lnTo>
                    <a:pt x="338" y="225"/>
                  </a:lnTo>
                  <a:lnTo>
                    <a:pt x="338" y="225"/>
                  </a:lnTo>
                  <a:lnTo>
                    <a:pt x="339" y="225"/>
                  </a:lnTo>
                  <a:lnTo>
                    <a:pt x="339" y="225"/>
                  </a:lnTo>
                  <a:lnTo>
                    <a:pt x="339" y="225"/>
                  </a:lnTo>
                  <a:lnTo>
                    <a:pt x="340" y="225"/>
                  </a:lnTo>
                  <a:lnTo>
                    <a:pt x="340" y="225"/>
                  </a:lnTo>
                  <a:lnTo>
                    <a:pt x="341" y="225"/>
                  </a:lnTo>
                  <a:lnTo>
                    <a:pt x="341" y="225"/>
                  </a:lnTo>
                  <a:lnTo>
                    <a:pt x="341" y="225"/>
                  </a:lnTo>
                  <a:lnTo>
                    <a:pt x="342" y="225"/>
                  </a:lnTo>
                  <a:lnTo>
                    <a:pt x="342" y="225"/>
                  </a:lnTo>
                  <a:lnTo>
                    <a:pt x="343" y="225"/>
                  </a:lnTo>
                  <a:lnTo>
                    <a:pt x="343" y="225"/>
                  </a:lnTo>
                  <a:lnTo>
                    <a:pt x="343" y="225"/>
                  </a:lnTo>
                  <a:lnTo>
                    <a:pt x="344" y="225"/>
                  </a:lnTo>
                  <a:lnTo>
                    <a:pt x="344" y="225"/>
                  </a:lnTo>
                  <a:lnTo>
                    <a:pt x="345" y="225"/>
                  </a:lnTo>
                  <a:lnTo>
                    <a:pt x="345" y="225"/>
                  </a:lnTo>
                  <a:lnTo>
                    <a:pt x="345" y="225"/>
                  </a:lnTo>
                  <a:lnTo>
                    <a:pt x="346" y="225"/>
                  </a:lnTo>
                  <a:lnTo>
                    <a:pt x="346" y="225"/>
                  </a:lnTo>
                  <a:lnTo>
                    <a:pt x="347" y="225"/>
                  </a:lnTo>
                  <a:lnTo>
                    <a:pt x="347" y="225"/>
                  </a:lnTo>
                  <a:lnTo>
                    <a:pt x="347" y="225"/>
                  </a:lnTo>
                  <a:lnTo>
                    <a:pt x="348" y="225"/>
                  </a:lnTo>
                  <a:lnTo>
                    <a:pt x="348" y="225"/>
                  </a:lnTo>
                  <a:lnTo>
                    <a:pt x="349" y="225"/>
                  </a:lnTo>
                  <a:lnTo>
                    <a:pt x="349" y="225"/>
                  </a:lnTo>
                  <a:lnTo>
                    <a:pt x="350" y="225"/>
                  </a:lnTo>
                  <a:lnTo>
                    <a:pt x="350" y="225"/>
                  </a:lnTo>
                  <a:lnTo>
                    <a:pt x="350" y="225"/>
                  </a:lnTo>
                  <a:lnTo>
                    <a:pt x="351" y="225"/>
                  </a:lnTo>
                  <a:lnTo>
                    <a:pt x="351" y="225"/>
                  </a:lnTo>
                  <a:lnTo>
                    <a:pt x="352" y="225"/>
                  </a:lnTo>
                  <a:lnTo>
                    <a:pt x="352" y="225"/>
                  </a:lnTo>
                  <a:lnTo>
                    <a:pt x="352" y="225"/>
                  </a:lnTo>
                  <a:lnTo>
                    <a:pt x="353" y="225"/>
                  </a:lnTo>
                  <a:lnTo>
                    <a:pt x="353" y="225"/>
                  </a:lnTo>
                  <a:lnTo>
                    <a:pt x="354" y="225"/>
                  </a:lnTo>
                  <a:lnTo>
                    <a:pt x="354" y="225"/>
                  </a:lnTo>
                  <a:lnTo>
                    <a:pt x="354" y="225"/>
                  </a:lnTo>
                  <a:lnTo>
                    <a:pt x="355" y="225"/>
                  </a:lnTo>
                  <a:lnTo>
                    <a:pt x="355" y="225"/>
                  </a:lnTo>
                  <a:lnTo>
                    <a:pt x="356" y="225"/>
                  </a:lnTo>
                  <a:lnTo>
                    <a:pt x="356" y="225"/>
                  </a:lnTo>
                  <a:lnTo>
                    <a:pt x="356" y="225"/>
                  </a:lnTo>
                  <a:lnTo>
                    <a:pt x="357" y="225"/>
                  </a:lnTo>
                  <a:lnTo>
                    <a:pt x="357" y="225"/>
                  </a:lnTo>
                  <a:lnTo>
                    <a:pt x="358" y="225"/>
                  </a:lnTo>
                  <a:lnTo>
                    <a:pt x="358" y="225"/>
                  </a:lnTo>
                  <a:lnTo>
                    <a:pt x="358" y="225"/>
                  </a:lnTo>
                  <a:lnTo>
                    <a:pt x="359" y="225"/>
                  </a:lnTo>
                  <a:lnTo>
                    <a:pt x="359" y="225"/>
                  </a:lnTo>
                  <a:lnTo>
                    <a:pt x="360" y="225"/>
                  </a:lnTo>
                  <a:lnTo>
                    <a:pt x="360" y="225"/>
                  </a:lnTo>
                  <a:lnTo>
                    <a:pt x="360" y="225"/>
                  </a:lnTo>
                  <a:lnTo>
                    <a:pt x="361" y="225"/>
                  </a:lnTo>
                  <a:lnTo>
                    <a:pt x="361" y="225"/>
                  </a:lnTo>
                  <a:lnTo>
                    <a:pt x="362" y="225"/>
                  </a:lnTo>
                  <a:lnTo>
                    <a:pt x="362" y="225"/>
                  </a:lnTo>
                  <a:lnTo>
                    <a:pt x="362" y="225"/>
                  </a:lnTo>
                  <a:lnTo>
                    <a:pt x="363" y="225"/>
                  </a:lnTo>
                  <a:lnTo>
                    <a:pt x="363" y="225"/>
                  </a:lnTo>
                  <a:lnTo>
                    <a:pt x="364" y="225"/>
                  </a:lnTo>
                  <a:lnTo>
                    <a:pt x="364" y="225"/>
                  </a:lnTo>
                  <a:lnTo>
                    <a:pt x="364" y="225"/>
                  </a:lnTo>
                  <a:lnTo>
                    <a:pt x="365" y="225"/>
                  </a:lnTo>
                  <a:lnTo>
                    <a:pt x="365" y="225"/>
                  </a:lnTo>
                  <a:lnTo>
                    <a:pt x="366" y="225"/>
                  </a:lnTo>
                  <a:lnTo>
                    <a:pt x="366" y="225"/>
                  </a:lnTo>
                  <a:lnTo>
                    <a:pt x="366" y="225"/>
                  </a:lnTo>
                  <a:lnTo>
                    <a:pt x="367" y="225"/>
                  </a:lnTo>
                  <a:lnTo>
                    <a:pt x="367" y="225"/>
                  </a:lnTo>
                  <a:lnTo>
                    <a:pt x="368" y="225"/>
                  </a:lnTo>
                  <a:lnTo>
                    <a:pt x="368" y="225"/>
                  </a:lnTo>
                  <a:lnTo>
                    <a:pt x="368" y="225"/>
                  </a:lnTo>
                  <a:lnTo>
                    <a:pt x="369" y="225"/>
                  </a:lnTo>
                  <a:lnTo>
                    <a:pt x="369" y="225"/>
                  </a:lnTo>
                  <a:lnTo>
                    <a:pt x="370" y="225"/>
                  </a:lnTo>
                  <a:lnTo>
                    <a:pt x="370" y="225"/>
                  </a:lnTo>
                  <a:lnTo>
                    <a:pt x="370" y="225"/>
                  </a:lnTo>
                  <a:lnTo>
                    <a:pt x="371" y="225"/>
                  </a:lnTo>
                  <a:lnTo>
                    <a:pt x="371" y="225"/>
                  </a:lnTo>
                  <a:lnTo>
                    <a:pt x="372" y="225"/>
                  </a:lnTo>
                  <a:lnTo>
                    <a:pt x="372" y="225"/>
                  </a:lnTo>
                  <a:lnTo>
                    <a:pt x="372" y="225"/>
                  </a:lnTo>
                  <a:lnTo>
                    <a:pt x="373" y="225"/>
                  </a:lnTo>
                  <a:lnTo>
                    <a:pt x="373" y="225"/>
                  </a:lnTo>
                  <a:lnTo>
                    <a:pt x="374" y="225"/>
                  </a:lnTo>
                  <a:lnTo>
                    <a:pt x="374" y="225"/>
                  </a:lnTo>
                  <a:lnTo>
                    <a:pt x="374" y="225"/>
                  </a:lnTo>
                  <a:lnTo>
                    <a:pt x="375" y="225"/>
                  </a:lnTo>
                  <a:lnTo>
                    <a:pt x="375" y="225"/>
                  </a:lnTo>
                  <a:lnTo>
                    <a:pt x="376" y="225"/>
                  </a:lnTo>
                  <a:lnTo>
                    <a:pt x="376" y="225"/>
                  </a:lnTo>
                  <a:lnTo>
                    <a:pt x="376" y="225"/>
                  </a:lnTo>
                  <a:lnTo>
                    <a:pt x="377" y="225"/>
                  </a:lnTo>
                  <a:lnTo>
                    <a:pt x="377" y="225"/>
                  </a:lnTo>
                  <a:lnTo>
                    <a:pt x="378" y="225"/>
                  </a:lnTo>
                  <a:lnTo>
                    <a:pt x="378" y="225"/>
                  </a:lnTo>
                  <a:lnTo>
                    <a:pt x="379" y="225"/>
                  </a:lnTo>
                  <a:lnTo>
                    <a:pt x="379" y="225"/>
                  </a:lnTo>
                  <a:lnTo>
                    <a:pt x="379" y="225"/>
                  </a:lnTo>
                  <a:lnTo>
                    <a:pt x="380" y="225"/>
                  </a:lnTo>
                  <a:lnTo>
                    <a:pt x="380" y="225"/>
                  </a:lnTo>
                  <a:lnTo>
                    <a:pt x="381" y="225"/>
                  </a:lnTo>
                  <a:lnTo>
                    <a:pt x="381" y="225"/>
                  </a:lnTo>
                  <a:lnTo>
                    <a:pt x="381" y="225"/>
                  </a:lnTo>
                  <a:lnTo>
                    <a:pt x="382" y="225"/>
                  </a:lnTo>
                  <a:lnTo>
                    <a:pt x="382" y="225"/>
                  </a:lnTo>
                  <a:lnTo>
                    <a:pt x="383" y="225"/>
                  </a:lnTo>
                  <a:lnTo>
                    <a:pt x="383" y="225"/>
                  </a:lnTo>
                  <a:lnTo>
                    <a:pt x="383" y="225"/>
                  </a:lnTo>
                  <a:lnTo>
                    <a:pt x="384" y="225"/>
                  </a:lnTo>
                  <a:lnTo>
                    <a:pt x="384" y="225"/>
                  </a:lnTo>
                  <a:lnTo>
                    <a:pt x="385" y="225"/>
                  </a:lnTo>
                  <a:lnTo>
                    <a:pt x="385" y="225"/>
                  </a:lnTo>
                  <a:lnTo>
                    <a:pt x="385" y="225"/>
                  </a:lnTo>
                  <a:lnTo>
                    <a:pt x="386" y="225"/>
                  </a:lnTo>
                  <a:lnTo>
                    <a:pt x="386" y="225"/>
                  </a:lnTo>
                  <a:lnTo>
                    <a:pt x="387" y="225"/>
                  </a:lnTo>
                  <a:lnTo>
                    <a:pt x="387" y="225"/>
                  </a:lnTo>
                  <a:lnTo>
                    <a:pt x="387" y="225"/>
                  </a:lnTo>
                  <a:lnTo>
                    <a:pt x="388" y="225"/>
                  </a:lnTo>
                  <a:lnTo>
                    <a:pt x="388" y="225"/>
                  </a:lnTo>
                  <a:lnTo>
                    <a:pt x="389" y="225"/>
                  </a:lnTo>
                  <a:lnTo>
                    <a:pt x="389" y="225"/>
                  </a:lnTo>
                  <a:lnTo>
                    <a:pt x="389" y="225"/>
                  </a:lnTo>
                  <a:lnTo>
                    <a:pt x="390" y="225"/>
                  </a:lnTo>
                  <a:lnTo>
                    <a:pt x="390" y="225"/>
                  </a:lnTo>
                  <a:lnTo>
                    <a:pt x="391" y="225"/>
                  </a:lnTo>
                  <a:lnTo>
                    <a:pt x="391" y="225"/>
                  </a:lnTo>
                  <a:lnTo>
                    <a:pt x="391" y="225"/>
                  </a:lnTo>
                  <a:lnTo>
                    <a:pt x="392" y="225"/>
                  </a:lnTo>
                  <a:lnTo>
                    <a:pt x="392" y="225"/>
                  </a:lnTo>
                  <a:lnTo>
                    <a:pt x="393" y="225"/>
                  </a:lnTo>
                  <a:lnTo>
                    <a:pt x="393" y="225"/>
                  </a:lnTo>
                  <a:lnTo>
                    <a:pt x="393" y="225"/>
                  </a:lnTo>
                  <a:lnTo>
                    <a:pt x="394" y="225"/>
                  </a:lnTo>
                  <a:lnTo>
                    <a:pt x="394" y="225"/>
                  </a:lnTo>
                  <a:lnTo>
                    <a:pt x="395" y="225"/>
                  </a:lnTo>
                  <a:lnTo>
                    <a:pt x="395" y="225"/>
                  </a:lnTo>
                  <a:lnTo>
                    <a:pt x="395" y="225"/>
                  </a:lnTo>
                  <a:lnTo>
                    <a:pt x="396" y="225"/>
                  </a:lnTo>
                  <a:lnTo>
                    <a:pt x="396" y="225"/>
                  </a:lnTo>
                  <a:lnTo>
                    <a:pt x="397" y="225"/>
                  </a:lnTo>
                  <a:lnTo>
                    <a:pt x="397" y="225"/>
                  </a:lnTo>
                  <a:lnTo>
                    <a:pt x="397" y="225"/>
                  </a:lnTo>
                  <a:lnTo>
                    <a:pt x="398" y="225"/>
                  </a:lnTo>
                  <a:lnTo>
                    <a:pt x="398" y="225"/>
                  </a:lnTo>
                  <a:lnTo>
                    <a:pt x="399" y="225"/>
                  </a:lnTo>
                  <a:lnTo>
                    <a:pt x="399" y="225"/>
                  </a:lnTo>
                  <a:lnTo>
                    <a:pt x="399" y="225"/>
                  </a:lnTo>
                  <a:lnTo>
                    <a:pt x="400" y="225"/>
                  </a:lnTo>
                  <a:lnTo>
                    <a:pt x="400" y="225"/>
                  </a:lnTo>
                  <a:lnTo>
                    <a:pt x="401" y="225"/>
                  </a:lnTo>
                  <a:lnTo>
                    <a:pt x="401" y="225"/>
                  </a:lnTo>
                  <a:lnTo>
                    <a:pt x="401" y="225"/>
                  </a:lnTo>
                  <a:lnTo>
                    <a:pt x="402" y="225"/>
                  </a:lnTo>
                  <a:lnTo>
                    <a:pt x="402" y="225"/>
                  </a:lnTo>
                  <a:lnTo>
                    <a:pt x="403" y="225"/>
                  </a:lnTo>
                  <a:lnTo>
                    <a:pt x="403" y="225"/>
                  </a:lnTo>
                </a:path>
              </a:pathLst>
            </a:cu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6390" name="Line 6"/>
            <p:cNvSpPr>
              <a:spLocks noChangeShapeType="1"/>
            </p:cNvSpPr>
            <p:nvPr/>
          </p:nvSpPr>
          <p:spPr bwMode="auto">
            <a:xfrm>
              <a:off x="1210" y="3612"/>
              <a:ext cx="2923" cy="1"/>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6391" name="Line 7"/>
            <p:cNvSpPr>
              <a:spLocks noChangeShapeType="1"/>
            </p:cNvSpPr>
            <p:nvPr/>
          </p:nvSpPr>
          <p:spPr bwMode="auto">
            <a:xfrm>
              <a:off x="1210" y="3612"/>
              <a:ext cx="1" cy="66"/>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6392" name="Line 8"/>
            <p:cNvSpPr>
              <a:spLocks noChangeShapeType="1"/>
            </p:cNvSpPr>
            <p:nvPr/>
          </p:nvSpPr>
          <p:spPr bwMode="auto">
            <a:xfrm>
              <a:off x="1797" y="3612"/>
              <a:ext cx="1" cy="66"/>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6393" name="Line 9"/>
            <p:cNvSpPr>
              <a:spLocks noChangeShapeType="1"/>
            </p:cNvSpPr>
            <p:nvPr/>
          </p:nvSpPr>
          <p:spPr bwMode="auto">
            <a:xfrm>
              <a:off x="2378" y="3612"/>
              <a:ext cx="1" cy="66"/>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6394" name="Line 10"/>
            <p:cNvSpPr>
              <a:spLocks noChangeShapeType="1"/>
            </p:cNvSpPr>
            <p:nvPr/>
          </p:nvSpPr>
          <p:spPr bwMode="auto">
            <a:xfrm>
              <a:off x="2965" y="3612"/>
              <a:ext cx="1" cy="66"/>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6395" name="Line 11"/>
            <p:cNvSpPr>
              <a:spLocks noChangeShapeType="1"/>
            </p:cNvSpPr>
            <p:nvPr/>
          </p:nvSpPr>
          <p:spPr bwMode="auto">
            <a:xfrm>
              <a:off x="3553" y="3612"/>
              <a:ext cx="1" cy="66"/>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6396" name="Line 12"/>
            <p:cNvSpPr>
              <a:spLocks noChangeShapeType="1"/>
            </p:cNvSpPr>
            <p:nvPr/>
          </p:nvSpPr>
          <p:spPr bwMode="auto">
            <a:xfrm>
              <a:off x="4133" y="3612"/>
              <a:ext cx="1" cy="66"/>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6397" name="Rectangle 13"/>
            <p:cNvSpPr>
              <a:spLocks noChangeArrowheads="1"/>
            </p:cNvSpPr>
            <p:nvPr/>
          </p:nvSpPr>
          <p:spPr bwMode="auto">
            <a:xfrm>
              <a:off x="1101" y="3764"/>
              <a:ext cx="224"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cs typeface="Arial" pitchFamily="34" charset="0"/>
                </a:rPr>
                <a:t>0.0</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6398" name="Rectangle 14"/>
            <p:cNvSpPr>
              <a:spLocks noChangeArrowheads="1"/>
            </p:cNvSpPr>
            <p:nvPr/>
          </p:nvSpPr>
          <p:spPr bwMode="auto">
            <a:xfrm>
              <a:off x="1688" y="3764"/>
              <a:ext cx="224"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pitchFamily="34" charset="0"/>
                  <a:cs typeface="Arial" pitchFamily="34" charset="0"/>
                </a:rPr>
                <a:t>0.2</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16399" name="Rectangle 15"/>
            <p:cNvSpPr>
              <a:spLocks noChangeArrowheads="1"/>
            </p:cNvSpPr>
            <p:nvPr/>
          </p:nvSpPr>
          <p:spPr bwMode="auto">
            <a:xfrm>
              <a:off x="2269" y="3764"/>
              <a:ext cx="224"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pitchFamily="34" charset="0"/>
                  <a:cs typeface="Arial" pitchFamily="34" charset="0"/>
                </a:rPr>
                <a:t>0.4</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16400" name="Rectangle 16"/>
            <p:cNvSpPr>
              <a:spLocks noChangeArrowheads="1"/>
            </p:cNvSpPr>
            <p:nvPr/>
          </p:nvSpPr>
          <p:spPr bwMode="auto">
            <a:xfrm>
              <a:off x="2856" y="3764"/>
              <a:ext cx="224"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pitchFamily="34" charset="0"/>
                  <a:cs typeface="Arial" pitchFamily="34" charset="0"/>
                </a:rPr>
                <a:t>0.6</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16401" name="Rectangle 17"/>
            <p:cNvSpPr>
              <a:spLocks noChangeArrowheads="1"/>
            </p:cNvSpPr>
            <p:nvPr/>
          </p:nvSpPr>
          <p:spPr bwMode="auto">
            <a:xfrm>
              <a:off x="3444" y="3764"/>
              <a:ext cx="224"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pitchFamily="34" charset="0"/>
                  <a:cs typeface="Arial" pitchFamily="34" charset="0"/>
                </a:rPr>
                <a:t>0.8</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16402" name="Rectangle 18"/>
            <p:cNvSpPr>
              <a:spLocks noChangeArrowheads="1"/>
            </p:cNvSpPr>
            <p:nvPr/>
          </p:nvSpPr>
          <p:spPr bwMode="auto">
            <a:xfrm>
              <a:off x="4024" y="3764"/>
              <a:ext cx="224" cy="1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Arial" pitchFamily="34" charset="0"/>
                  <a:cs typeface="Arial" pitchFamily="34" charset="0"/>
                </a:rPr>
                <a:t>1.0</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
          <p:nvSpPr>
            <p:cNvPr id="16403" name="Line 19"/>
            <p:cNvSpPr>
              <a:spLocks noChangeShapeType="1"/>
            </p:cNvSpPr>
            <p:nvPr/>
          </p:nvSpPr>
          <p:spPr bwMode="auto">
            <a:xfrm flipV="1">
              <a:off x="1094" y="979"/>
              <a:ext cx="1" cy="2532"/>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6404" name="Line 20"/>
            <p:cNvSpPr>
              <a:spLocks noChangeShapeType="1"/>
            </p:cNvSpPr>
            <p:nvPr/>
          </p:nvSpPr>
          <p:spPr bwMode="auto">
            <a:xfrm flipH="1">
              <a:off x="1028" y="3511"/>
              <a:ext cx="66" cy="1"/>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6405" name="Line 21"/>
            <p:cNvSpPr>
              <a:spLocks noChangeShapeType="1"/>
            </p:cNvSpPr>
            <p:nvPr/>
          </p:nvSpPr>
          <p:spPr bwMode="auto">
            <a:xfrm flipH="1">
              <a:off x="1028" y="3090"/>
              <a:ext cx="66" cy="1"/>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6406" name="Line 22"/>
            <p:cNvSpPr>
              <a:spLocks noChangeShapeType="1"/>
            </p:cNvSpPr>
            <p:nvPr/>
          </p:nvSpPr>
          <p:spPr bwMode="auto">
            <a:xfrm flipH="1">
              <a:off x="1028" y="2662"/>
              <a:ext cx="66" cy="1"/>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6407" name="Line 23"/>
            <p:cNvSpPr>
              <a:spLocks noChangeShapeType="1"/>
            </p:cNvSpPr>
            <p:nvPr/>
          </p:nvSpPr>
          <p:spPr bwMode="auto">
            <a:xfrm flipH="1">
              <a:off x="1028" y="2241"/>
              <a:ext cx="66" cy="1"/>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6408" name="Line 24"/>
            <p:cNvSpPr>
              <a:spLocks noChangeShapeType="1"/>
            </p:cNvSpPr>
            <p:nvPr/>
          </p:nvSpPr>
          <p:spPr bwMode="auto">
            <a:xfrm flipH="1">
              <a:off x="1028" y="1821"/>
              <a:ext cx="66" cy="1"/>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6409" name="Line 25"/>
            <p:cNvSpPr>
              <a:spLocks noChangeShapeType="1"/>
            </p:cNvSpPr>
            <p:nvPr/>
          </p:nvSpPr>
          <p:spPr bwMode="auto">
            <a:xfrm flipH="1">
              <a:off x="1028" y="1400"/>
              <a:ext cx="66" cy="1"/>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6410" name="Line 26"/>
            <p:cNvSpPr>
              <a:spLocks noChangeShapeType="1"/>
            </p:cNvSpPr>
            <p:nvPr/>
          </p:nvSpPr>
          <p:spPr bwMode="auto">
            <a:xfrm flipH="1">
              <a:off x="1028" y="979"/>
              <a:ext cx="66" cy="1"/>
            </a:xfrm>
            <a:prstGeom prst="line">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6418" name="Rectangle 34"/>
            <p:cNvSpPr>
              <a:spLocks noChangeArrowheads="1"/>
            </p:cNvSpPr>
            <p:nvPr/>
          </p:nvSpPr>
          <p:spPr bwMode="auto">
            <a:xfrm>
              <a:off x="1094" y="878"/>
              <a:ext cx="3155" cy="2734"/>
            </a:xfrm>
            <a:prstGeom prst="rect">
              <a:avLst/>
            </a:prstGeom>
            <a:noFill/>
            <a:ln w="11113"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6419" name="Rectangle 35"/>
            <p:cNvSpPr>
              <a:spLocks noChangeArrowheads="1"/>
            </p:cNvSpPr>
            <p:nvPr/>
          </p:nvSpPr>
          <p:spPr bwMode="auto">
            <a:xfrm>
              <a:off x="2658" y="3950"/>
              <a:ext cx="432" cy="23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400" dirty="0" smtClean="0">
                  <a:latin typeface="Arial" pitchFamily="34" charset="0"/>
                  <a:cs typeface="Arial" pitchFamily="34" charset="0"/>
                </a:rPr>
                <a:t>p</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6420" name="Rectangle 36"/>
            <p:cNvSpPr>
              <a:spLocks noChangeArrowheads="1"/>
            </p:cNvSpPr>
            <p:nvPr/>
          </p:nvSpPr>
          <p:spPr bwMode="auto">
            <a:xfrm>
              <a:off x="450" y="2124"/>
              <a:ext cx="367" cy="23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pitchFamily="34" charset="0"/>
                  <a:cs typeface="Arial" pitchFamily="34" charset="0"/>
                </a:rPr>
                <a:t>P(p)</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6421" name="Freeform 37"/>
            <p:cNvSpPr>
              <a:spLocks/>
            </p:cNvSpPr>
            <p:nvPr/>
          </p:nvSpPr>
          <p:spPr bwMode="auto">
            <a:xfrm>
              <a:off x="1210" y="1298"/>
              <a:ext cx="2923" cy="2213"/>
            </a:xfrm>
            <a:custGeom>
              <a:avLst/>
              <a:gdLst/>
              <a:ahLst/>
              <a:cxnLst>
                <a:cxn ang="0">
                  <a:pos x="6" y="305"/>
                </a:cxn>
                <a:cxn ang="0">
                  <a:pos x="13" y="305"/>
                </a:cxn>
                <a:cxn ang="0">
                  <a:pos x="19" y="305"/>
                </a:cxn>
                <a:cxn ang="0">
                  <a:pos x="26" y="305"/>
                </a:cxn>
                <a:cxn ang="0">
                  <a:pos x="32" y="305"/>
                </a:cxn>
                <a:cxn ang="0">
                  <a:pos x="39" y="305"/>
                </a:cxn>
                <a:cxn ang="0">
                  <a:pos x="45" y="305"/>
                </a:cxn>
                <a:cxn ang="0">
                  <a:pos x="51" y="305"/>
                </a:cxn>
                <a:cxn ang="0">
                  <a:pos x="58" y="305"/>
                </a:cxn>
                <a:cxn ang="0">
                  <a:pos x="64" y="305"/>
                </a:cxn>
                <a:cxn ang="0">
                  <a:pos x="71" y="305"/>
                </a:cxn>
                <a:cxn ang="0">
                  <a:pos x="77" y="305"/>
                </a:cxn>
                <a:cxn ang="0">
                  <a:pos x="84" y="305"/>
                </a:cxn>
                <a:cxn ang="0">
                  <a:pos x="90" y="305"/>
                </a:cxn>
                <a:cxn ang="0">
                  <a:pos x="97" y="305"/>
                </a:cxn>
                <a:cxn ang="0">
                  <a:pos x="103" y="305"/>
                </a:cxn>
                <a:cxn ang="0">
                  <a:pos x="109" y="305"/>
                </a:cxn>
                <a:cxn ang="0">
                  <a:pos x="116" y="304"/>
                </a:cxn>
                <a:cxn ang="0">
                  <a:pos x="122" y="304"/>
                </a:cxn>
                <a:cxn ang="0">
                  <a:pos x="129" y="303"/>
                </a:cxn>
                <a:cxn ang="0">
                  <a:pos x="135" y="301"/>
                </a:cxn>
                <a:cxn ang="0">
                  <a:pos x="142" y="299"/>
                </a:cxn>
                <a:cxn ang="0">
                  <a:pos x="148" y="294"/>
                </a:cxn>
                <a:cxn ang="0">
                  <a:pos x="155" y="286"/>
                </a:cxn>
                <a:cxn ang="0">
                  <a:pos x="161" y="275"/>
                </a:cxn>
                <a:cxn ang="0">
                  <a:pos x="167" y="258"/>
                </a:cxn>
                <a:cxn ang="0">
                  <a:pos x="174" y="237"/>
                </a:cxn>
                <a:cxn ang="0">
                  <a:pos x="180" y="209"/>
                </a:cxn>
                <a:cxn ang="0">
                  <a:pos x="187" y="177"/>
                </a:cxn>
                <a:cxn ang="0">
                  <a:pos x="193" y="141"/>
                </a:cxn>
                <a:cxn ang="0">
                  <a:pos x="200" y="103"/>
                </a:cxn>
                <a:cxn ang="0">
                  <a:pos x="206" y="67"/>
                </a:cxn>
                <a:cxn ang="0">
                  <a:pos x="213" y="36"/>
                </a:cxn>
                <a:cxn ang="0">
                  <a:pos x="219" y="13"/>
                </a:cxn>
                <a:cxn ang="0">
                  <a:pos x="225" y="1"/>
                </a:cxn>
                <a:cxn ang="0">
                  <a:pos x="232" y="2"/>
                </a:cxn>
                <a:cxn ang="0">
                  <a:pos x="238" y="16"/>
                </a:cxn>
                <a:cxn ang="0">
                  <a:pos x="245" y="41"/>
                </a:cxn>
                <a:cxn ang="0">
                  <a:pos x="251" y="74"/>
                </a:cxn>
                <a:cxn ang="0">
                  <a:pos x="258" y="113"/>
                </a:cxn>
                <a:cxn ang="0">
                  <a:pos x="264" y="153"/>
                </a:cxn>
                <a:cxn ang="0">
                  <a:pos x="271" y="191"/>
                </a:cxn>
                <a:cxn ang="0">
                  <a:pos x="277" y="223"/>
                </a:cxn>
                <a:cxn ang="0">
                  <a:pos x="283" y="250"/>
                </a:cxn>
                <a:cxn ang="0">
                  <a:pos x="290" y="270"/>
                </a:cxn>
                <a:cxn ang="0">
                  <a:pos x="296" y="285"/>
                </a:cxn>
                <a:cxn ang="0">
                  <a:pos x="303" y="294"/>
                </a:cxn>
                <a:cxn ang="0">
                  <a:pos x="309" y="299"/>
                </a:cxn>
                <a:cxn ang="0">
                  <a:pos x="316" y="302"/>
                </a:cxn>
                <a:cxn ang="0">
                  <a:pos x="322" y="304"/>
                </a:cxn>
                <a:cxn ang="0">
                  <a:pos x="329" y="304"/>
                </a:cxn>
                <a:cxn ang="0">
                  <a:pos x="335" y="305"/>
                </a:cxn>
                <a:cxn ang="0">
                  <a:pos x="341" y="305"/>
                </a:cxn>
                <a:cxn ang="0">
                  <a:pos x="348" y="305"/>
                </a:cxn>
                <a:cxn ang="0">
                  <a:pos x="354" y="305"/>
                </a:cxn>
                <a:cxn ang="0">
                  <a:pos x="361" y="305"/>
                </a:cxn>
                <a:cxn ang="0">
                  <a:pos x="367" y="305"/>
                </a:cxn>
                <a:cxn ang="0">
                  <a:pos x="374" y="305"/>
                </a:cxn>
                <a:cxn ang="0">
                  <a:pos x="380" y="305"/>
                </a:cxn>
                <a:cxn ang="0">
                  <a:pos x="387" y="305"/>
                </a:cxn>
                <a:cxn ang="0">
                  <a:pos x="393" y="305"/>
                </a:cxn>
                <a:cxn ang="0">
                  <a:pos x="399" y="305"/>
                </a:cxn>
              </a:cxnLst>
              <a:rect l="0" t="0" r="r" b="b"/>
              <a:pathLst>
                <a:path w="403" h="305">
                  <a:moveTo>
                    <a:pt x="0" y="305"/>
                  </a:moveTo>
                  <a:lnTo>
                    <a:pt x="1" y="305"/>
                  </a:lnTo>
                  <a:lnTo>
                    <a:pt x="1" y="305"/>
                  </a:lnTo>
                  <a:lnTo>
                    <a:pt x="2" y="305"/>
                  </a:lnTo>
                  <a:lnTo>
                    <a:pt x="2" y="305"/>
                  </a:lnTo>
                  <a:lnTo>
                    <a:pt x="2" y="305"/>
                  </a:lnTo>
                  <a:lnTo>
                    <a:pt x="3" y="305"/>
                  </a:lnTo>
                  <a:lnTo>
                    <a:pt x="3" y="305"/>
                  </a:lnTo>
                  <a:lnTo>
                    <a:pt x="4" y="305"/>
                  </a:lnTo>
                  <a:lnTo>
                    <a:pt x="4" y="305"/>
                  </a:lnTo>
                  <a:lnTo>
                    <a:pt x="4" y="305"/>
                  </a:lnTo>
                  <a:lnTo>
                    <a:pt x="5" y="305"/>
                  </a:lnTo>
                  <a:lnTo>
                    <a:pt x="5" y="305"/>
                  </a:lnTo>
                  <a:lnTo>
                    <a:pt x="6" y="305"/>
                  </a:lnTo>
                  <a:lnTo>
                    <a:pt x="6" y="305"/>
                  </a:lnTo>
                  <a:lnTo>
                    <a:pt x="6" y="305"/>
                  </a:lnTo>
                  <a:lnTo>
                    <a:pt x="7" y="305"/>
                  </a:lnTo>
                  <a:lnTo>
                    <a:pt x="7" y="305"/>
                  </a:lnTo>
                  <a:lnTo>
                    <a:pt x="8" y="305"/>
                  </a:lnTo>
                  <a:lnTo>
                    <a:pt x="8" y="305"/>
                  </a:lnTo>
                  <a:lnTo>
                    <a:pt x="8" y="305"/>
                  </a:lnTo>
                  <a:lnTo>
                    <a:pt x="9" y="305"/>
                  </a:lnTo>
                  <a:lnTo>
                    <a:pt x="9" y="305"/>
                  </a:lnTo>
                  <a:lnTo>
                    <a:pt x="10" y="305"/>
                  </a:lnTo>
                  <a:lnTo>
                    <a:pt x="10" y="305"/>
                  </a:lnTo>
                  <a:lnTo>
                    <a:pt x="10" y="305"/>
                  </a:lnTo>
                  <a:lnTo>
                    <a:pt x="11" y="305"/>
                  </a:lnTo>
                  <a:lnTo>
                    <a:pt x="11" y="305"/>
                  </a:lnTo>
                  <a:lnTo>
                    <a:pt x="12" y="305"/>
                  </a:lnTo>
                  <a:lnTo>
                    <a:pt x="12" y="305"/>
                  </a:lnTo>
                  <a:lnTo>
                    <a:pt x="12" y="305"/>
                  </a:lnTo>
                  <a:lnTo>
                    <a:pt x="13" y="305"/>
                  </a:lnTo>
                  <a:lnTo>
                    <a:pt x="13" y="305"/>
                  </a:lnTo>
                  <a:lnTo>
                    <a:pt x="14" y="305"/>
                  </a:lnTo>
                  <a:lnTo>
                    <a:pt x="14" y="305"/>
                  </a:lnTo>
                  <a:lnTo>
                    <a:pt x="14" y="305"/>
                  </a:lnTo>
                  <a:lnTo>
                    <a:pt x="15" y="305"/>
                  </a:lnTo>
                  <a:lnTo>
                    <a:pt x="15" y="305"/>
                  </a:lnTo>
                  <a:lnTo>
                    <a:pt x="16" y="305"/>
                  </a:lnTo>
                  <a:lnTo>
                    <a:pt x="16" y="305"/>
                  </a:lnTo>
                  <a:lnTo>
                    <a:pt x="16" y="305"/>
                  </a:lnTo>
                  <a:lnTo>
                    <a:pt x="17" y="305"/>
                  </a:lnTo>
                  <a:lnTo>
                    <a:pt x="17" y="305"/>
                  </a:lnTo>
                  <a:lnTo>
                    <a:pt x="18" y="305"/>
                  </a:lnTo>
                  <a:lnTo>
                    <a:pt x="18" y="305"/>
                  </a:lnTo>
                  <a:lnTo>
                    <a:pt x="18" y="305"/>
                  </a:lnTo>
                  <a:lnTo>
                    <a:pt x="19" y="305"/>
                  </a:lnTo>
                  <a:lnTo>
                    <a:pt x="19" y="305"/>
                  </a:lnTo>
                  <a:lnTo>
                    <a:pt x="20" y="305"/>
                  </a:lnTo>
                  <a:lnTo>
                    <a:pt x="20" y="305"/>
                  </a:lnTo>
                  <a:lnTo>
                    <a:pt x="20" y="305"/>
                  </a:lnTo>
                  <a:lnTo>
                    <a:pt x="21" y="305"/>
                  </a:lnTo>
                  <a:lnTo>
                    <a:pt x="21" y="305"/>
                  </a:lnTo>
                  <a:lnTo>
                    <a:pt x="22" y="305"/>
                  </a:lnTo>
                  <a:lnTo>
                    <a:pt x="22" y="305"/>
                  </a:lnTo>
                  <a:lnTo>
                    <a:pt x="22" y="305"/>
                  </a:lnTo>
                  <a:lnTo>
                    <a:pt x="23" y="305"/>
                  </a:lnTo>
                  <a:lnTo>
                    <a:pt x="23" y="305"/>
                  </a:lnTo>
                  <a:lnTo>
                    <a:pt x="24" y="305"/>
                  </a:lnTo>
                  <a:lnTo>
                    <a:pt x="24" y="305"/>
                  </a:lnTo>
                  <a:lnTo>
                    <a:pt x="24" y="305"/>
                  </a:lnTo>
                  <a:lnTo>
                    <a:pt x="25" y="305"/>
                  </a:lnTo>
                  <a:lnTo>
                    <a:pt x="25" y="305"/>
                  </a:lnTo>
                  <a:lnTo>
                    <a:pt x="26" y="305"/>
                  </a:lnTo>
                  <a:lnTo>
                    <a:pt x="26" y="305"/>
                  </a:lnTo>
                  <a:lnTo>
                    <a:pt x="27" y="305"/>
                  </a:lnTo>
                  <a:lnTo>
                    <a:pt x="27" y="305"/>
                  </a:lnTo>
                  <a:lnTo>
                    <a:pt x="27" y="305"/>
                  </a:lnTo>
                  <a:lnTo>
                    <a:pt x="28" y="305"/>
                  </a:lnTo>
                  <a:lnTo>
                    <a:pt x="28" y="305"/>
                  </a:lnTo>
                  <a:lnTo>
                    <a:pt x="29" y="305"/>
                  </a:lnTo>
                  <a:lnTo>
                    <a:pt x="29" y="305"/>
                  </a:lnTo>
                  <a:lnTo>
                    <a:pt x="29" y="305"/>
                  </a:lnTo>
                  <a:lnTo>
                    <a:pt x="30" y="305"/>
                  </a:lnTo>
                  <a:lnTo>
                    <a:pt x="30" y="305"/>
                  </a:lnTo>
                  <a:lnTo>
                    <a:pt x="31" y="305"/>
                  </a:lnTo>
                  <a:lnTo>
                    <a:pt x="31" y="305"/>
                  </a:lnTo>
                  <a:lnTo>
                    <a:pt x="31" y="305"/>
                  </a:lnTo>
                  <a:lnTo>
                    <a:pt x="32" y="305"/>
                  </a:lnTo>
                  <a:lnTo>
                    <a:pt x="32" y="305"/>
                  </a:lnTo>
                  <a:lnTo>
                    <a:pt x="33" y="305"/>
                  </a:lnTo>
                  <a:lnTo>
                    <a:pt x="33" y="305"/>
                  </a:lnTo>
                  <a:lnTo>
                    <a:pt x="33" y="305"/>
                  </a:lnTo>
                  <a:lnTo>
                    <a:pt x="34" y="305"/>
                  </a:lnTo>
                  <a:lnTo>
                    <a:pt x="34" y="305"/>
                  </a:lnTo>
                  <a:lnTo>
                    <a:pt x="35" y="305"/>
                  </a:lnTo>
                  <a:lnTo>
                    <a:pt x="35" y="305"/>
                  </a:lnTo>
                  <a:lnTo>
                    <a:pt x="35" y="305"/>
                  </a:lnTo>
                  <a:lnTo>
                    <a:pt x="36" y="305"/>
                  </a:lnTo>
                  <a:lnTo>
                    <a:pt x="36" y="305"/>
                  </a:lnTo>
                  <a:lnTo>
                    <a:pt x="37" y="305"/>
                  </a:lnTo>
                  <a:lnTo>
                    <a:pt x="37" y="305"/>
                  </a:lnTo>
                  <a:lnTo>
                    <a:pt x="37" y="305"/>
                  </a:lnTo>
                  <a:lnTo>
                    <a:pt x="38" y="305"/>
                  </a:lnTo>
                  <a:lnTo>
                    <a:pt x="38" y="305"/>
                  </a:lnTo>
                  <a:lnTo>
                    <a:pt x="39" y="305"/>
                  </a:lnTo>
                  <a:lnTo>
                    <a:pt x="39" y="305"/>
                  </a:lnTo>
                  <a:lnTo>
                    <a:pt x="39" y="305"/>
                  </a:lnTo>
                  <a:lnTo>
                    <a:pt x="40" y="305"/>
                  </a:lnTo>
                  <a:lnTo>
                    <a:pt x="40" y="305"/>
                  </a:lnTo>
                  <a:lnTo>
                    <a:pt x="41" y="305"/>
                  </a:lnTo>
                  <a:lnTo>
                    <a:pt x="41" y="305"/>
                  </a:lnTo>
                  <a:lnTo>
                    <a:pt x="41" y="305"/>
                  </a:lnTo>
                  <a:lnTo>
                    <a:pt x="42" y="305"/>
                  </a:lnTo>
                  <a:lnTo>
                    <a:pt x="42" y="305"/>
                  </a:lnTo>
                  <a:lnTo>
                    <a:pt x="43" y="305"/>
                  </a:lnTo>
                  <a:lnTo>
                    <a:pt x="43" y="305"/>
                  </a:lnTo>
                  <a:lnTo>
                    <a:pt x="43" y="305"/>
                  </a:lnTo>
                  <a:lnTo>
                    <a:pt x="44" y="305"/>
                  </a:lnTo>
                  <a:lnTo>
                    <a:pt x="44" y="305"/>
                  </a:lnTo>
                  <a:lnTo>
                    <a:pt x="45" y="305"/>
                  </a:lnTo>
                  <a:lnTo>
                    <a:pt x="45" y="305"/>
                  </a:lnTo>
                  <a:lnTo>
                    <a:pt x="45" y="305"/>
                  </a:lnTo>
                  <a:lnTo>
                    <a:pt x="46" y="305"/>
                  </a:lnTo>
                  <a:lnTo>
                    <a:pt x="46" y="305"/>
                  </a:lnTo>
                  <a:lnTo>
                    <a:pt x="47" y="305"/>
                  </a:lnTo>
                  <a:lnTo>
                    <a:pt x="47" y="305"/>
                  </a:lnTo>
                  <a:lnTo>
                    <a:pt x="47" y="305"/>
                  </a:lnTo>
                  <a:lnTo>
                    <a:pt x="48" y="305"/>
                  </a:lnTo>
                  <a:lnTo>
                    <a:pt x="48" y="305"/>
                  </a:lnTo>
                  <a:lnTo>
                    <a:pt x="49" y="305"/>
                  </a:lnTo>
                  <a:lnTo>
                    <a:pt x="49" y="305"/>
                  </a:lnTo>
                  <a:lnTo>
                    <a:pt x="49" y="305"/>
                  </a:lnTo>
                  <a:lnTo>
                    <a:pt x="50" y="305"/>
                  </a:lnTo>
                  <a:lnTo>
                    <a:pt x="50" y="305"/>
                  </a:lnTo>
                  <a:lnTo>
                    <a:pt x="51" y="305"/>
                  </a:lnTo>
                  <a:lnTo>
                    <a:pt x="51" y="305"/>
                  </a:lnTo>
                  <a:lnTo>
                    <a:pt x="51" y="305"/>
                  </a:lnTo>
                  <a:lnTo>
                    <a:pt x="52" y="305"/>
                  </a:lnTo>
                  <a:lnTo>
                    <a:pt x="52" y="305"/>
                  </a:lnTo>
                  <a:lnTo>
                    <a:pt x="53" y="305"/>
                  </a:lnTo>
                  <a:lnTo>
                    <a:pt x="53" y="305"/>
                  </a:lnTo>
                  <a:lnTo>
                    <a:pt x="53" y="305"/>
                  </a:lnTo>
                  <a:lnTo>
                    <a:pt x="54" y="305"/>
                  </a:lnTo>
                  <a:lnTo>
                    <a:pt x="54" y="305"/>
                  </a:lnTo>
                  <a:lnTo>
                    <a:pt x="55" y="305"/>
                  </a:lnTo>
                  <a:lnTo>
                    <a:pt x="55" y="305"/>
                  </a:lnTo>
                  <a:lnTo>
                    <a:pt x="56" y="305"/>
                  </a:lnTo>
                  <a:lnTo>
                    <a:pt x="56" y="305"/>
                  </a:lnTo>
                  <a:lnTo>
                    <a:pt x="56" y="305"/>
                  </a:lnTo>
                  <a:lnTo>
                    <a:pt x="57" y="305"/>
                  </a:lnTo>
                  <a:lnTo>
                    <a:pt x="57" y="305"/>
                  </a:lnTo>
                  <a:lnTo>
                    <a:pt x="58" y="305"/>
                  </a:lnTo>
                  <a:lnTo>
                    <a:pt x="58" y="305"/>
                  </a:lnTo>
                  <a:lnTo>
                    <a:pt x="58" y="305"/>
                  </a:lnTo>
                  <a:lnTo>
                    <a:pt x="59" y="305"/>
                  </a:lnTo>
                  <a:lnTo>
                    <a:pt x="59" y="305"/>
                  </a:lnTo>
                  <a:lnTo>
                    <a:pt x="60" y="305"/>
                  </a:lnTo>
                  <a:lnTo>
                    <a:pt x="60" y="305"/>
                  </a:lnTo>
                  <a:lnTo>
                    <a:pt x="60" y="305"/>
                  </a:lnTo>
                  <a:lnTo>
                    <a:pt x="61" y="305"/>
                  </a:lnTo>
                  <a:lnTo>
                    <a:pt x="61" y="305"/>
                  </a:lnTo>
                  <a:lnTo>
                    <a:pt x="62" y="305"/>
                  </a:lnTo>
                  <a:lnTo>
                    <a:pt x="62" y="305"/>
                  </a:lnTo>
                  <a:lnTo>
                    <a:pt x="62" y="305"/>
                  </a:lnTo>
                  <a:lnTo>
                    <a:pt x="63" y="305"/>
                  </a:lnTo>
                  <a:lnTo>
                    <a:pt x="63" y="305"/>
                  </a:lnTo>
                  <a:lnTo>
                    <a:pt x="64" y="305"/>
                  </a:lnTo>
                  <a:lnTo>
                    <a:pt x="64" y="305"/>
                  </a:lnTo>
                  <a:lnTo>
                    <a:pt x="64" y="305"/>
                  </a:lnTo>
                  <a:lnTo>
                    <a:pt x="65" y="305"/>
                  </a:lnTo>
                  <a:lnTo>
                    <a:pt x="65" y="305"/>
                  </a:lnTo>
                  <a:lnTo>
                    <a:pt x="66" y="305"/>
                  </a:lnTo>
                  <a:lnTo>
                    <a:pt x="66" y="305"/>
                  </a:lnTo>
                  <a:lnTo>
                    <a:pt x="66" y="305"/>
                  </a:lnTo>
                  <a:lnTo>
                    <a:pt x="67" y="305"/>
                  </a:lnTo>
                  <a:lnTo>
                    <a:pt x="67" y="305"/>
                  </a:lnTo>
                  <a:lnTo>
                    <a:pt x="68" y="305"/>
                  </a:lnTo>
                  <a:lnTo>
                    <a:pt x="68" y="305"/>
                  </a:lnTo>
                  <a:lnTo>
                    <a:pt x="68" y="305"/>
                  </a:lnTo>
                  <a:lnTo>
                    <a:pt x="69" y="305"/>
                  </a:lnTo>
                  <a:lnTo>
                    <a:pt x="69" y="305"/>
                  </a:lnTo>
                  <a:lnTo>
                    <a:pt x="70" y="305"/>
                  </a:lnTo>
                  <a:lnTo>
                    <a:pt x="70" y="305"/>
                  </a:lnTo>
                  <a:lnTo>
                    <a:pt x="70" y="305"/>
                  </a:lnTo>
                  <a:lnTo>
                    <a:pt x="71" y="305"/>
                  </a:lnTo>
                  <a:lnTo>
                    <a:pt x="71" y="305"/>
                  </a:lnTo>
                  <a:lnTo>
                    <a:pt x="72" y="305"/>
                  </a:lnTo>
                  <a:lnTo>
                    <a:pt x="72" y="305"/>
                  </a:lnTo>
                  <a:lnTo>
                    <a:pt x="72" y="305"/>
                  </a:lnTo>
                  <a:lnTo>
                    <a:pt x="73" y="305"/>
                  </a:lnTo>
                  <a:lnTo>
                    <a:pt x="73" y="305"/>
                  </a:lnTo>
                  <a:lnTo>
                    <a:pt x="74" y="305"/>
                  </a:lnTo>
                  <a:lnTo>
                    <a:pt x="74" y="305"/>
                  </a:lnTo>
                  <a:lnTo>
                    <a:pt x="74" y="305"/>
                  </a:lnTo>
                  <a:lnTo>
                    <a:pt x="75" y="305"/>
                  </a:lnTo>
                  <a:lnTo>
                    <a:pt x="75" y="305"/>
                  </a:lnTo>
                  <a:lnTo>
                    <a:pt x="76" y="305"/>
                  </a:lnTo>
                  <a:lnTo>
                    <a:pt x="76" y="305"/>
                  </a:lnTo>
                  <a:lnTo>
                    <a:pt x="76" y="305"/>
                  </a:lnTo>
                  <a:lnTo>
                    <a:pt x="77" y="305"/>
                  </a:lnTo>
                  <a:lnTo>
                    <a:pt x="77" y="305"/>
                  </a:lnTo>
                  <a:lnTo>
                    <a:pt x="78" y="305"/>
                  </a:lnTo>
                  <a:lnTo>
                    <a:pt x="78" y="305"/>
                  </a:lnTo>
                  <a:lnTo>
                    <a:pt x="78" y="305"/>
                  </a:lnTo>
                  <a:lnTo>
                    <a:pt x="79" y="305"/>
                  </a:lnTo>
                  <a:lnTo>
                    <a:pt x="79" y="305"/>
                  </a:lnTo>
                  <a:lnTo>
                    <a:pt x="80" y="305"/>
                  </a:lnTo>
                  <a:lnTo>
                    <a:pt x="80" y="305"/>
                  </a:lnTo>
                  <a:lnTo>
                    <a:pt x="80" y="305"/>
                  </a:lnTo>
                  <a:lnTo>
                    <a:pt x="81" y="305"/>
                  </a:lnTo>
                  <a:lnTo>
                    <a:pt x="81" y="305"/>
                  </a:lnTo>
                  <a:lnTo>
                    <a:pt x="82" y="305"/>
                  </a:lnTo>
                  <a:lnTo>
                    <a:pt x="82" y="305"/>
                  </a:lnTo>
                  <a:lnTo>
                    <a:pt x="82" y="305"/>
                  </a:lnTo>
                  <a:lnTo>
                    <a:pt x="83" y="305"/>
                  </a:lnTo>
                  <a:lnTo>
                    <a:pt x="83" y="305"/>
                  </a:lnTo>
                  <a:lnTo>
                    <a:pt x="84" y="305"/>
                  </a:lnTo>
                  <a:lnTo>
                    <a:pt x="84" y="305"/>
                  </a:lnTo>
                  <a:lnTo>
                    <a:pt x="85" y="305"/>
                  </a:lnTo>
                  <a:lnTo>
                    <a:pt x="85" y="305"/>
                  </a:lnTo>
                  <a:lnTo>
                    <a:pt x="85" y="305"/>
                  </a:lnTo>
                  <a:lnTo>
                    <a:pt x="86" y="305"/>
                  </a:lnTo>
                  <a:lnTo>
                    <a:pt x="86" y="305"/>
                  </a:lnTo>
                  <a:lnTo>
                    <a:pt x="87" y="305"/>
                  </a:lnTo>
                  <a:lnTo>
                    <a:pt x="87" y="305"/>
                  </a:lnTo>
                  <a:lnTo>
                    <a:pt x="87" y="305"/>
                  </a:lnTo>
                  <a:lnTo>
                    <a:pt x="88" y="305"/>
                  </a:lnTo>
                  <a:lnTo>
                    <a:pt x="88" y="305"/>
                  </a:lnTo>
                  <a:lnTo>
                    <a:pt x="89" y="305"/>
                  </a:lnTo>
                  <a:lnTo>
                    <a:pt x="89" y="305"/>
                  </a:lnTo>
                  <a:lnTo>
                    <a:pt x="89" y="305"/>
                  </a:lnTo>
                  <a:lnTo>
                    <a:pt x="90" y="305"/>
                  </a:lnTo>
                  <a:lnTo>
                    <a:pt x="90" y="305"/>
                  </a:lnTo>
                  <a:lnTo>
                    <a:pt x="91" y="305"/>
                  </a:lnTo>
                  <a:lnTo>
                    <a:pt x="91" y="305"/>
                  </a:lnTo>
                  <a:lnTo>
                    <a:pt x="91" y="305"/>
                  </a:lnTo>
                  <a:lnTo>
                    <a:pt x="92" y="305"/>
                  </a:lnTo>
                  <a:lnTo>
                    <a:pt x="92" y="305"/>
                  </a:lnTo>
                  <a:lnTo>
                    <a:pt x="93" y="305"/>
                  </a:lnTo>
                  <a:lnTo>
                    <a:pt x="93" y="305"/>
                  </a:lnTo>
                  <a:lnTo>
                    <a:pt x="93" y="305"/>
                  </a:lnTo>
                  <a:lnTo>
                    <a:pt x="94" y="305"/>
                  </a:lnTo>
                  <a:lnTo>
                    <a:pt x="94" y="305"/>
                  </a:lnTo>
                  <a:lnTo>
                    <a:pt x="95" y="305"/>
                  </a:lnTo>
                  <a:lnTo>
                    <a:pt x="95" y="305"/>
                  </a:lnTo>
                  <a:lnTo>
                    <a:pt x="95" y="305"/>
                  </a:lnTo>
                  <a:lnTo>
                    <a:pt x="96" y="305"/>
                  </a:lnTo>
                  <a:lnTo>
                    <a:pt x="96" y="305"/>
                  </a:lnTo>
                  <a:lnTo>
                    <a:pt x="97" y="305"/>
                  </a:lnTo>
                  <a:lnTo>
                    <a:pt x="97" y="305"/>
                  </a:lnTo>
                  <a:lnTo>
                    <a:pt x="97" y="305"/>
                  </a:lnTo>
                  <a:lnTo>
                    <a:pt x="98" y="305"/>
                  </a:lnTo>
                  <a:lnTo>
                    <a:pt x="98" y="305"/>
                  </a:lnTo>
                  <a:lnTo>
                    <a:pt x="99" y="305"/>
                  </a:lnTo>
                  <a:lnTo>
                    <a:pt x="99" y="305"/>
                  </a:lnTo>
                  <a:lnTo>
                    <a:pt x="99" y="305"/>
                  </a:lnTo>
                  <a:lnTo>
                    <a:pt x="100" y="305"/>
                  </a:lnTo>
                  <a:lnTo>
                    <a:pt x="100" y="305"/>
                  </a:lnTo>
                  <a:lnTo>
                    <a:pt x="101" y="305"/>
                  </a:lnTo>
                  <a:lnTo>
                    <a:pt x="101" y="305"/>
                  </a:lnTo>
                  <a:lnTo>
                    <a:pt x="101" y="305"/>
                  </a:lnTo>
                  <a:lnTo>
                    <a:pt x="102" y="305"/>
                  </a:lnTo>
                  <a:lnTo>
                    <a:pt x="102" y="305"/>
                  </a:lnTo>
                  <a:lnTo>
                    <a:pt x="103" y="305"/>
                  </a:lnTo>
                  <a:lnTo>
                    <a:pt x="103" y="305"/>
                  </a:lnTo>
                  <a:lnTo>
                    <a:pt x="103" y="305"/>
                  </a:lnTo>
                  <a:lnTo>
                    <a:pt x="104" y="305"/>
                  </a:lnTo>
                  <a:lnTo>
                    <a:pt x="104" y="305"/>
                  </a:lnTo>
                  <a:lnTo>
                    <a:pt x="105" y="305"/>
                  </a:lnTo>
                  <a:lnTo>
                    <a:pt x="105" y="305"/>
                  </a:lnTo>
                  <a:lnTo>
                    <a:pt x="105" y="305"/>
                  </a:lnTo>
                  <a:lnTo>
                    <a:pt x="106" y="305"/>
                  </a:lnTo>
                  <a:lnTo>
                    <a:pt x="106" y="305"/>
                  </a:lnTo>
                  <a:lnTo>
                    <a:pt x="107" y="305"/>
                  </a:lnTo>
                  <a:lnTo>
                    <a:pt x="107" y="305"/>
                  </a:lnTo>
                  <a:lnTo>
                    <a:pt x="107" y="305"/>
                  </a:lnTo>
                  <a:lnTo>
                    <a:pt x="108" y="305"/>
                  </a:lnTo>
                  <a:lnTo>
                    <a:pt x="108" y="305"/>
                  </a:lnTo>
                  <a:lnTo>
                    <a:pt x="109" y="305"/>
                  </a:lnTo>
                  <a:lnTo>
                    <a:pt x="109" y="305"/>
                  </a:lnTo>
                  <a:lnTo>
                    <a:pt x="109" y="305"/>
                  </a:lnTo>
                  <a:lnTo>
                    <a:pt x="110" y="305"/>
                  </a:lnTo>
                  <a:lnTo>
                    <a:pt x="110" y="305"/>
                  </a:lnTo>
                  <a:lnTo>
                    <a:pt x="111" y="304"/>
                  </a:lnTo>
                  <a:lnTo>
                    <a:pt x="111" y="304"/>
                  </a:lnTo>
                  <a:lnTo>
                    <a:pt x="111" y="304"/>
                  </a:lnTo>
                  <a:lnTo>
                    <a:pt x="112" y="304"/>
                  </a:lnTo>
                  <a:lnTo>
                    <a:pt x="112" y="304"/>
                  </a:lnTo>
                  <a:lnTo>
                    <a:pt x="113" y="304"/>
                  </a:lnTo>
                  <a:lnTo>
                    <a:pt x="113" y="304"/>
                  </a:lnTo>
                  <a:lnTo>
                    <a:pt x="113" y="304"/>
                  </a:lnTo>
                  <a:lnTo>
                    <a:pt x="114" y="304"/>
                  </a:lnTo>
                  <a:lnTo>
                    <a:pt x="114" y="304"/>
                  </a:lnTo>
                  <a:lnTo>
                    <a:pt x="115" y="304"/>
                  </a:lnTo>
                  <a:lnTo>
                    <a:pt x="115" y="304"/>
                  </a:lnTo>
                  <a:lnTo>
                    <a:pt x="116" y="304"/>
                  </a:lnTo>
                  <a:lnTo>
                    <a:pt x="116" y="304"/>
                  </a:lnTo>
                  <a:lnTo>
                    <a:pt x="116" y="304"/>
                  </a:lnTo>
                  <a:lnTo>
                    <a:pt x="117" y="304"/>
                  </a:lnTo>
                  <a:lnTo>
                    <a:pt x="117" y="304"/>
                  </a:lnTo>
                  <a:lnTo>
                    <a:pt x="118" y="304"/>
                  </a:lnTo>
                  <a:lnTo>
                    <a:pt x="118" y="304"/>
                  </a:lnTo>
                  <a:lnTo>
                    <a:pt x="118" y="304"/>
                  </a:lnTo>
                  <a:lnTo>
                    <a:pt x="119" y="304"/>
                  </a:lnTo>
                  <a:lnTo>
                    <a:pt x="119" y="304"/>
                  </a:lnTo>
                  <a:lnTo>
                    <a:pt x="120" y="304"/>
                  </a:lnTo>
                  <a:lnTo>
                    <a:pt x="120" y="304"/>
                  </a:lnTo>
                  <a:lnTo>
                    <a:pt x="120" y="304"/>
                  </a:lnTo>
                  <a:lnTo>
                    <a:pt x="121" y="304"/>
                  </a:lnTo>
                  <a:lnTo>
                    <a:pt x="121" y="304"/>
                  </a:lnTo>
                  <a:lnTo>
                    <a:pt x="122" y="304"/>
                  </a:lnTo>
                  <a:lnTo>
                    <a:pt x="122" y="304"/>
                  </a:lnTo>
                  <a:lnTo>
                    <a:pt x="122" y="304"/>
                  </a:lnTo>
                  <a:lnTo>
                    <a:pt x="123" y="304"/>
                  </a:lnTo>
                  <a:lnTo>
                    <a:pt x="123" y="304"/>
                  </a:lnTo>
                  <a:lnTo>
                    <a:pt x="124" y="304"/>
                  </a:lnTo>
                  <a:lnTo>
                    <a:pt x="124" y="304"/>
                  </a:lnTo>
                  <a:lnTo>
                    <a:pt x="124" y="304"/>
                  </a:lnTo>
                  <a:lnTo>
                    <a:pt x="125" y="304"/>
                  </a:lnTo>
                  <a:lnTo>
                    <a:pt x="125" y="304"/>
                  </a:lnTo>
                  <a:lnTo>
                    <a:pt x="126" y="304"/>
                  </a:lnTo>
                  <a:lnTo>
                    <a:pt x="126" y="304"/>
                  </a:lnTo>
                  <a:lnTo>
                    <a:pt x="126" y="303"/>
                  </a:lnTo>
                  <a:lnTo>
                    <a:pt x="127" y="303"/>
                  </a:lnTo>
                  <a:lnTo>
                    <a:pt x="127" y="303"/>
                  </a:lnTo>
                  <a:lnTo>
                    <a:pt x="128" y="303"/>
                  </a:lnTo>
                  <a:lnTo>
                    <a:pt x="128" y="303"/>
                  </a:lnTo>
                  <a:lnTo>
                    <a:pt x="128" y="303"/>
                  </a:lnTo>
                  <a:lnTo>
                    <a:pt x="129" y="303"/>
                  </a:lnTo>
                  <a:lnTo>
                    <a:pt x="129" y="303"/>
                  </a:lnTo>
                  <a:lnTo>
                    <a:pt x="130" y="303"/>
                  </a:lnTo>
                  <a:lnTo>
                    <a:pt x="130" y="303"/>
                  </a:lnTo>
                  <a:lnTo>
                    <a:pt x="130" y="303"/>
                  </a:lnTo>
                  <a:lnTo>
                    <a:pt x="131" y="303"/>
                  </a:lnTo>
                  <a:lnTo>
                    <a:pt x="131" y="303"/>
                  </a:lnTo>
                  <a:lnTo>
                    <a:pt x="132" y="303"/>
                  </a:lnTo>
                  <a:lnTo>
                    <a:pt x="132" y="302"/>
                  </a:lnTo>
                  <a:lnTo>
                    <a:pt x="132" y="302"/>
                  </a:lnTo>
                  <a:lnTo>
                    <a:pt x="133" y="302"/>
                  </a:lnTo>
                  <a:lnTo>
                    <a:pt x="133" y="302"/>
                  </a:lnTo>
                  <a:lnTo>
                    <a:pt x="134" y="302"/>
                  </a:lnTo>
                  <a:lnTo>
                    <a:pt x="134" y="302"/>
                  </a:lnTo>
                  <a:lnTo>
                    <a:pt x="134" y="302"/>
                  </a:lnTo>
                  <a:lnTo>
                    <a:pt x="135" y="302"/>
                  </a:lnTo>
                  <a:lnTo>
                    <a:pt x="135" y="301"/>
                  </a:lnTo>
                  <a:lnTo>
                    <a:pt x="136" y="301"/>
                  </a:lnTo>
                  <a:lnTo>
                    <a:pt x="136" y="301"/>
                  </a:lnTo>
                  <a:lnTo>
                    <a:pt x="136" y="301"/>
                  </a:lnTo>
                  <a:lnTo>
                    <a:pt x="137" y="301"/>
                  </a:lnTo>
                  <a:lnTo>
                    <a:pt x="137" y="301"/>
                  </a:lnTo>
                  <a:lnTo>
                    <a:pt x="138" y="301"/>
                  </a:lnTo>
                  <a:lnTo>
                    <a:pt x="138" y="300"/>
                  </a:lnTo>
                  <a:lnTo>
                    <a:pt x="138" y="300"/>
                  </a:lnTo>
                  <a:lnTo>
                    <a:pt x="139" y="300"/>
                  </a:lnTo>
                  <a:lnTo>
                    <a:pt x="139" y="300"/>
                  </a:lnTo>
                  <a:lnTo>
                    <a:pt x="140" y="300"/>
                  </a:lnTo>
                  <a:lnTo>
                    <a:pt x="140" y="299"/>
                  </a:lnTo>
                  <a:lnTo>
                    <a:pt x="140" y="299"/>
                  </a:lnTo>
                  <a:lnTo>
                    <a:pt x="141" y="299"/>
                  </a:lnTo>
                  <a:lnTo>
                    <a:pt x="141" y="299"/>
                  </a:lnTo>
                  <a:lnTo>
                    <a:pt x="142" y="299"/>
                  </a:lnTo>
                  <a:lnTo>
                    <a:pt x="142" y="298"/>
                  </a:lnTo>
                  <a:lnTo>
                    <a:pt x="142" y="298"/>
                  </a:lnTo>
                  <a:lnTo>
                    <a:pt x="143" y="298"/>
                  </a:lnTo>
                  <a:lnTo>
                    <a:pt x="143" y="298"/>
                  </a:lnTo>
                  <a:lnTo>
                    <a:pt x="144" y="297"/>
                  </a:lnTo>
                  <a:lnTo>
                    <a:pt x="144" y="297"/>
                  </a:lnTo>
                  <a:lnTo>
                    <a:pt x="145" y="297"/>
                  </a:lnTo>
                  <a:lnTo>
                    <a:pt x="145" y="296"/>
                  </a:lnTo>
                  <a:lnTo>
                    <a:pt x="145" y="296"/>
                  </a:lnTo>
                  <a:lnTo>
                    <a:pt x="146" y="296"/>
                  </a:lnTo>
                  <a:lnTo>
                    <a:pt x="146" y="296"/>
                  </a:lnTo>
                  <a:lnTo>
                    <a:pt x="147" y="295"/>
                  </a:lnTo>
                  <a:lnTo>
                    <a:pt x="147" y="295"/>
                  </a:lnTo>
                  <a:lnTo>
                    <a:pt x="147" y="295"/>
                  </a:lnTo>
                  <a:lnTo>
                    <a:pt x="148" y="294"/>
                  </a:lnTo>
                  <a:lnTo>
                    <a:pt x="148" y="294"/>
                  </a:lnTo>
                  <a:lnTo>
                    <a:pt x="149" y="293"/>
                  </a:lnTo>
                  <a:lnTo>
                    <a:pt x="149" y="293"/>
                  </a:lnTo>
                  <a:lnTo>
                    <a:pt x="149" y="293"/>
                  </a:lnTo>
                  <a:lnTo>
                    <a:pt x="150" y="292"/>
                  </a:lnTo>
                  <a:lnTo>
                    <a:pt x="150" y="292"/>
                  </a:lnTo>
                  <a:lnTo>
                    <a:pt x="151" y="291"/>
                  </a:lnTo>
                  <a:lnTo>
                    <a:pt x="151" y="291"/>
                  </a:lnTo>
                  <a:lnTo>
                    <a:pt x="151" y="290"/>
                  </a:lnTo>
                  <a:lnTo>
                    <a:pt x="152" y="290"/>
                  </a:lnTo>
                  <a:lnTo>
                    <a:pt x="152" y="289"/>
                  </a:lnTo>
                  <a:lnTo>
                    <a:pt x="153" y="289"/>
                  </a:lnTo>
                  <a:lnTo>
                    <a:pt x="153" y="288"/>
                  </a:lnTo>
                  <a:lnTo>
                    <a:pt x="153" y="288"/>
                  </a:lnTo>
                  <a:lnTo>
                    <a:pt x="154" y="287"/>
                  </a:lnTo>
                  <a:lnTo>
                    <a:pt x="154" y="287"/>
                  </a:lnTo>
                  <a:lnTo>
                    <a:pt x="155" y="286"/>
                  </a:lnTo>
                  <a:lnTo>
                    <a:pt x="155" y="285"/>
                  </a:lnTo>
                  <a:lnTo>
                    <a:pt x="155" y="285"/>
                  </a:lnTo>
                  <a:lnTo>
                    <a:pt x="156" y="284"/>
                  </a:lnTo>
                  <a:lnTo>
                    <a:pt x="156" y="284"/>
                  </a:lnTo>
                  <a:lnTo>
                    <a:pt x="157" y="283"/>
                  </a:lnTo>
                  <a:lnTo>
                    <a:pt x="157" y="282"/>
                  </a:lnTo>
                  <a:lnTo>
                    <a:pt x="157" y="282"/>
                  </a:lnTo>
                  <a:lnTo>
                    <a:pt x="158" y="281"/>
                  </a:lnTo>
                  <a:lnTo>
                    <a:pt x="158" y="280"/>
                  </a:lnTo>
                  <a:lnTo>
                    <a:pt x="159" y="279"/>
                  </a:lnTo>
                  <a:lnTo>
                    <a:pt x="159" y="279"/>
                  </a:lnTo>
                  <a:lnTo>
                    <a:pt x="159" y="278"/>
                  </a:lnTo>
                  <a:lnTo>
                    <a:pt x="160" y="277"/>
                  </a:lnTo>
                  <a:lnTo>
                    <a:pt x="160" y="276"/>
                  </a:lnTo>
                  <a:lnTo>
                    <a:pt x="161" y="275"/>
                  </a:lnTo>
                  <a:lnTo>
                    <a:pt x="161" y="275"/>
                  </a:lnTo>
                  <a:lnTo>
                    <a:pt x="161" y="274"/>
                  </a:lnTo>
                  <a:lnTo>
                    <a:pt x="162" y="273"/>
                  </a:lnTo>
                  <a:lnTo>
                    <a:pt x="162" y="272"/>
                  </a:lnTo>
                  <a:lnTo>
                    <a:pt x="163" y="271"/>
                  </a:lnTo>
                  <a:lnTo>
                    <a:pt x="163" y="270"/>
                  </a:lnTo>
                  <a:lnTo>
                    <a:pt x="163" y="269"/>
                  </a:lnTo>
                  <a:lnTo>
                    <a:pt x="164" y="268"/>
                  </a:lnTo>
                  <a:lnTo>
                    <a:pt x="164" y="267"/>
                  </a:lnTo>
                  <a:lnTo>
                    <a:pt x="165" y="266"/>
                  </a:lnTo>
                  <a:lnTo>
                    <a:pt x="165" y="265"/>
                  </a:lnTo>
                  <a:lnTo>
                    <a:pt x="165" y="264"/>
                  </a:lnTo>
                  <a:lnTo>
                    <a:pt x="166" y="263"/>
                  </a:lnTo>
                  <a:lnTo>
                    <a:pt x="166" y="262"/>
                  </a:lnTo>
                  <a:lnTo>
                    <a:pt x="167" y="261"/>
                  </a:lnTo>
                  <a:lnTo>
                    <a:pt x="167" y="260"/>
                  </a:lnTo>
                  <a:lnTo>
                    <a:pt x="167" y="258"/>
                  </a:lnTo>
                  <a:lnTo>
                    <a:pt x="168" y="257"/>
                  </a:lnTo>
                  <a:lnTo>
                    <a:pt x="168" y="256"/>
                  </a:lnTo>
                  <a:lnTo>
                    <a:pt x="169" y="255"/>
                  </a:lnTo>
                  <a:lnTo>
                    <a:pt x="169" y="253"/>
                  </a:lnTo>
                  <a:lnTo>
                    <a:pt x="169" y="252"/>
                  </a:lnTo>
                  <a:lnTo>
                    <a:pt x="170" y="251"/>
                  </a:lnTo>
                  <a:lnTo>
                    <a:pt x="170" y="250"/>
                  </a:lnTo>
                  <a:lnTo>
                    <a:pt x="171" y="248"/>
                  </a:lnTo>
                  <a:lnTo>
                    <a:pt x="171" y="247"/>
                  </a:lnTo>
                  <a:lnTo>
                    <a:pt x="171" y="245"/>
                  </a:lnTo>
                  <a:lnTo>
                    <a:pt x="172" y="244"/>
                  </a:lnTo>
                  <a:lnTo>
                    <a:pt x="172" y="243"/>
                  </a:lnTo>
                  <a:lnTo>
                    <a:pt x="173" y="241"/>
                  </a:lnTo>
                  <a:lnTo>
                    <a:pt x="173" y="240"/>
                  </a:lnTo>
                  <a:lnTo>
                    <a:pt x="174" y="238"/>
                  </a:lnTo>
                  <a:lnTo>
                    <a:pt x="174" y="237"/>
                  </a:lnTo>
                  <a:lnTo>
                    <a:pt x="174" y="235"/>
                  </a:lnTo>
                  <a:lnTo>
                    <a:pt x="175" y="234"/>
                  </a:lnTo>
                  <a:lnTo>
                    <a:pt x="175" y="232"/>
                  </a:lnTo>
                  <a:lnTo>
                    <a:pt x="176" y="230"/>
                  </a:lnTo>
                  <a:lnTo>
                    <a:pt x="176" y="229"/>
                  </a:lnTo>
                  <a:lnTo>
                    <a:pt x="176" y="227"/>
                  </a:lnTo>
                  <a:lnTo>
                    <a:pt x="177" y="225"/>
                  </a:lnTo>
                  <a:lnTo>
                    <a:pt x="177" y="224"/>
                  </a:lnTo>
                  <a:lnTo>
                    <a:pt x="178" y="222"/>
                  </a:lnTo>
                  <a:lnTo>
                    <a:pt x="178" y="220"/>
                  </a:lnTo>
                  <a:lnTo>
                    <a:pt x="178" y="219"/>
                  </a:lnTo>
                  <a:lnTo>
                    <a:pt x="179" y="217"/>
                  </a:lnTo>
                  <a:lnTo>
                    <a:pt x="179" y="215"/>
                  </a:lnTo>
                  <a:lnTo>
                    <a:pt x="180" y="213"/>
                  </a:lnTo>
                  <a:lnTo>
                    <a:pt x="180" y="211"/>
                  </a:lnTo>
                  <a:lnTo>
                    <a:pt x="180" y="209"/>
                  </a:lnTo>
                  <a:lnTo>
                    <a:pt x="181" y="207"/>
                  </a:lnTo>
                  <a:lnTo>
                    <a:pt x="181" y="206"/>
                  </a:lnTo>
                  <a:lnTo>
                    <a:pt x="182" y="204"/>
                  </a:lnTo>
                  <a:lnTo>
                    <a:pt x="182" y="202"/>
                  </a:lnTo>
                  <a:lnTo>
                    <a:pt x="182" y="200"/>
                  </a:lnTo>
                  <a:lnTo>
                    <a:pt x="183" y="198"/>
                  </a:lnTo>
                  <a:lnTo>
                    <a:pt x="183" y="196"/>
                  </a:lnTo>
                  <a:lnTo>
                    <a:pt x="184" y="194"/>
                  </a:lnTo>
                  <a:lnTo>
                    <a:pt x="184" y="192"/>
                  </a:lnTo>
                  <a:lnTo>
                    <a:pt x="184" y="190"/>
                  </a:lnTo>
                  <a:lnTo>
                    <a:pt x="185" y="188"/>
                  </a:lnTo>
                  <a:lnTo>
                    <a:pt x="185" y="185"/>
                  </a:lnTo>
                  <a:lnTo>
                    <a:pt x="186" y="183"/>
                  </a:lnTo>
                  <a:lnTo>
                    <a:pt x="186" y="181"/>
                  </a:lnTo>
                  <a:lnTo>
                    <a:pt x="186" y="179"/>
                  </a:lnTo>
                  <a:lnTo>
                    <a:pt x="187" y="177"/>
                  </a:lnTo>
                  <a:lnTo>
                    <a:pt x="187" y="175"/>
                  </a:lnTo>
                  <a:lnTo>
                    <a:pt x="188" y="173"/>
                  </a:lnTo>
                  <a:lnTo>
                    <a:pt x="188" y="170"/>
                  </a:lnTo>
                  <a:lnTo>
                    <a:pt x="188" y="168"/>
                  </a:lnTo>
                  <a:lnTo>
                    <a:pt x="189" y="166"/>
                  </a:lnTo>
                  <a:lnTo>
                    <a:pt x="189" y="164"/>
                  </a:lnTo>
                  <a:lnTo>
                    <a:pt x="190" y="161"/>
                  </a:lnTo>
                  <a:lnTo>
                    <a:pt x="190" y="159"/>
                  </a:lnTo>
                  <a:lnTo>
                    <a:pt x="190" y="157"/>
                  </a:lnTo>
                  <a:lnTo>
                    <a:pt x="191" y="155"/>
                  </a:lnTo>
                  <a:lnTo>
                    <a:pt x="191" y="152"/>
                  </a:lnTo>
                  <a:lnTo>
                    <a:pt x="192" y="150"/>
                  </a:lnTo>
                  <a:lnTo>
                    <a:pt x="192" y="148"/>
                  </a:lnTo>
                  <a:lnTo>
                    <a:pt x="192" y="145"/>
                  </a:lnTo>
                  <a:lnTo>
                    <a:pt x="193" y="143"/>
                  </a:lnTo>
                  <a:lnTo>
                    <a:pt x="193" y="141"/>
                  </a:lnTo>
                  <a:lnTo>
                    <a:pt x="194" y="138"/>
                  </a:lnTo>
                  <a:lnTo>
                    <a:pt x="194" y="136"/>
                  </a:lnTo>
                  <a:lnTo>
                    <a:pt x="194" y="134"/>
                  </a:lnTo>
                  <a:lnTo>
                    <a:pt x="195" y="131"/>
                  </a:lnTo>
                  <a:lnTo>
                    <a:pt x="195" y="129"/>
                  </a:lnTo>
                  <a:lnTo>
                    <a:pt x="196" y="127"/>
                  </a:lnTo>
                  <a:lnTo>
                    <a:pt x="196" y="124"/>
                  </a:lnTo>
                  <a:lnTo>
                    <a:pt x="196" y="122"/>
                  </a:lnTo>
                  <a:lnTo>
                    <a:pt x="197" y="119"/>
                  </a:lnTo>
                  <a:lnTo>
                    <a:pt x="197" y="117"/>
                  </a:lnTo>
                  <a:lnTo>
                    <a:pt x="198" y="115"/>
                  </a:lnTo>
                  <a:lnTo>
                    <a:pt x="198" y="112"/>
                  </a:lnTo>
                  <a:lnTo>
                    <a:pt x="198" y="110"/>
                  </a:lnTo>
                  <a:lnTo>
                    <a:pt x="199" y="108"/>
                  </a:lnTo>
                  <a:lnTo>
                    <a:pt x="199" y="105"/>
                  </a:lnTo>
                  <a:lnTo>
                    <a:pt x="200" y="103"/>
                  </a:lnTo>
                  <a:lnTo>
                    <a:pt x="200" y="101"/>
                  </a:lnTo>
                  <a:lnTo>
                    <a:pt x="200" y="98"/>
                  </a:lnTo>
                  <a:lnTo>
                    <a:pt x="201" y="96"/>
                  </a:lnTo>
                  <a:lnTo>
                    <a:pt x="201" y="94"/>
                  </a:lnTo>
                  <a:lnTo>
                    <a:pt x="202" y="91"/>
                  </a:lnTo>
                  <a:lnTo>
                    <a:pt x="202" y="89"/>
                  </a:lnTo>
                  <a:lnTo>
                    <a:pt x="203" y="87"/>
                  </a:lnTo>
                  <a:lnTo>
                    <a:pt x="203" y="84"/>
                  </a:lnTo>
                  <a:lnTo>
                    <a:pt x="203" y="82"/>
                  </a:lnTo>
                  <a:lnTo>
                    <a:pt x="204" y="80"/>
                  </a:lnTo>
                  <a:lnTo>
                    <a:pt x="204" y="78"/>
                  </a:lnTo>
                  <a:lnTo>
                    <a:pt x="205" y="75"/>
                  </a:lnTo>
                  <a:lnTo>
                    <a:pt x="205" y="73"/>
                  </a:lnTo>
                  <a:lnTo>
                    <a:pt x="205" y="71"/>
                  </a:lnTo>
                  <a:lnTo>
                    <a:pt x="206" y="69"/>
                  </a:lnTo>
                  <a:lnTo>
                    <a:pt x="206" y="67"/>
                  </a:lnTo>
                  <a:lnTo>
                    <a:pt x="207" y="65"/>
                  </a:lnTo>
                  <a:lnTo>
                    <a:pt x="207" y="63"/>
                  </a:lnTo>
                  <a:lnTo>
                    <a:pt x="207" y="60"/>
                  </a:lnTo>
                  <a:lnTo>
                    <a:pt x="208" y="58"/>
                  </a:lnTo>
                  <a:lnTo>
                    <a:pt x="208" y="56"/>
                  </a:lnTo>
                  <a:lnTo>
                    <a:pt x="209" y="54"/>
                  </a:lnTo>
                  <a:lnTo>
                    <a:pt x="209" y="52"/>
                  </a:lnTo>
                  <a:lnTo>
                    <a:pt x="209" y="50"/>
                  </a:lnTo>
                  <a:lnTo>
                    <a:pt x="210" y="48"/>
                  </a:lnTo>
                  <a:lnTo>
                    <a:pt x="210" y="46"/>
                  </a:lnTo>
                  <a:lnTo>
                    <a:pt x="211" y="45"/>
                  </a:lnTo>
                  <a:lnTo>
                    <a:pt x="211" y="43"/>
                  </a:lnTo>
                  <a:lnTo>
                    <a:pt x="211" y="41"/>
                  </a:lnTo>
                  <a:lnTo>
                    <a:pt x="212" y="39"/>
                  </a:lnTo>
                  <a:lnTo>
                    <a:pt x="212" y="37"/>
                  </a:lnTo>
                  <a:lnTo>
                    <a:pt x="213" y="36"/>
                  </a:lnTo>
                  <a:lnTo>
                    <a:pt x="213" y="34"/>
                  </a:lnTo>
                  <a:lnTo>
                    <a:pt x="213" y="32"/>
                  </a:lnTo>
                  <a:lnTo>
                    <a:pt x="214" y="31"/>
                  </a:lnTo>
                  <a:lnTo>
                    <a:pt x="214" y="29"/>
                  </a:lnTo>
                  <a:lnTo>
                    <a:pt x="215" y="27"/>
                  </a:lnTo>
                  <a:lnTo>
                    <a:pt x="215" y="26"/>
                  </a:lnTo>
                  <a:lnTo>
                    <a:pt x="215" y="24"/>
                  </a:lnTo>
                  <a:lnTo>
                    <a:pt x="216" y="23"/>
                  </a:lnTo>
                  <a:lnTo>
                    <a:pt x="216" y="22"/>
                  </a:lnTo>
                  <a:lnTo>
                    <a:pt x="217" y="20"/>
                  </a:lnTo>
                  <a:lnTo>
                    <a:pt x="217" y="19"/>
                  </a:lnTo>
                  <a:lnTo>
                    <a:pt x="217" y="18"/>
                  </a:lnTo>
                  <a:lnTo>
                    <a:pt x="218" y="16"/>
                  </a:lnTo>
                  <a:lnTo>
                    <a:pt x="218" y="15"/>
                  </a:lnTo>
                  <a:lnTo>
                    <a:pt x="219" y="14"/>
                  </a:lnTo>
                  <a:lnTo>
                    <a:pt x="219" y="13"/>
                  </a:lnTo>
                  <a:lnTo>
                    <a:pt x="219" y="12"/>
                  </a:lnTo>
                  <a:lnTo>
                    <a:pt x="220" y="11"/>
                  </a:lnTo>
                  <a:lnTo>
                    <a:pt x="220" y="10"/>
                  </a:lnTo>
                  <a:lnTo>
                    <a:pt x="221" y="9"/>
                  </a:lnTo>
                  <a:lnTo>
                    <a:pt x="221" y="8"/>
                  </a:lnTo>
                  <a:lnTo>
                    <a:pt x="221" y="7"/>
                  </a:lnTo>
                  <a:lnTo>
                    <a:pt x="222" y="6"/>
                  </a:lnTo>
                  <a:lnTo>
                    <a:pt x="222" y="5"/>
                  </a:lnTo>
                  <a:lnTo>
                    <a:pt x="223" y="5"/>
                  </a:lnTo>
                  <a:lnTo>
                    <a:pt x="223" y="4"/>
                  </a:lnTo>
                  <a:lnTo>
                    <a:pt x="223" y="3"/>
                  </a:lnTo>
                  <a:lnTo>
                    <a:pt x="224" y="3"/>
                  </a:lnTo>
                  <a:lnTo>
                    <a:pt x="224" y="2"/>
                  </a:lnTo>
                  <a:lnTo>
                    <a:pt x="225" y="2"/>
                  </a:lnTo>
                  <a:lnTo>
                    <a:pt x="225" y="1"/>
                  </a:lnTo>
                  <a:lnTo>
                    <a:pt x="225" y="1"/>
                  </a:lnTo>
                  <a:lnTo>
                    <a:pt x="226" y="1"/>
                  </a:lnTo>
                  <a:lnTo>
                    <a:pt x="226" y="1"/>
                  </a:lnTo>
                  <a:lnTo>
                    <a:pt x="227" y="0"/>
                  </a:lnTo>
                  <a:lnTo>
                    <a:pt x="227" y="0"/>
                  </a:lnTo>
                  <a:lnTo>
                    <a:pt x="227" y="0"/>
                  </a:lnTo>
                  <a:lnTo>
                    <a:pt x="228" y="0"/>
                  </a:lnTo>
                  <a:lnTo>
                    <a:pt x="228" y="0"/>
                  </a:lnTo>
                  <a:lnTo>
                    <a:pt x="229" y="0"/>
                  </a:lnTo>
                  <a:lnTo>
                    <a:pt x="229" y="0"/>
                  </a:lnTo>
                  <a:lnTo>
                    <a:pt x="229" y="0"/>
                  </a:lnTo>
                  <a:lnTo>
                    <a:pt x="230" y="0"/>
                  </a:lnTo>
                  <a:lnTo>
                    <a:pt x="230" y="1"/>
                  </a:lnTo>
                  <a:lnTo>
                    <a:pt x="231" y="1"/>
                  </a:lnTo>
                  <a:lnTo>
                    <a:pt x="231" y="1"/>
                  </a:lnTo>
                  <a:lnTo>
                    <a:pt x="232" y="2"/>
                  </a:lnTo>
                  <a:lnTo>
                    <a:pt x="232" y="2"/>
                  </a:lnTo>
                  <a:lnTo>
                    <a:pt x="232" y="3"/>
                  </a:lnTo>
                  <a:lnTo>
                    <a:pt x="233" y="3"/>
                  </a:lnTo>
                  <a:lnTo>
                    <a:pt x="233" y="4"/>
                  </a:lnTo>
                  <a:lnTo>
                    <a:pt x="234" y="4"/>
                  </a:lnTo>
                  <a:lnTo>
                    <a:pt x="234" y="5"/>
                  </a:lnTo>
                  <a:lnTo>
                    <a:pt x="234" y="6"/>
                  </a:lnTo>
                  <a:lnTo>
                    <a:pt x="235" y="7"/>
                  </a:lnTo>
                  <a:lnTo>
                    <a:pt x="235" y="7"/>
                  </a:lnTo>
                  <a:lnTo>
                    <a:pt x="236" y="8"/>
                  </a:lnTo>
                  <a:lnTo>
                    <a:pt x="236" y="9"/>
                  </a:lnTo>
                  <a:lnTo>
                    <a:pt x="236" y="10"/>
                  </a:lnTo>
                  <a:lnTo>
                    <a:pt x="237" y="11"/>
                  </a:lnTo>
                  <a:lnTo>
                    <a:pt x="237" y="12"/>
                  </a:lnTo>
                  <a:lnTo>
                    <a:pt x="238" y="13"/>
                  </a:lnTo>
                  <a:lnTo>
                    <a:pt x="238" y="15"/>
                  </a:lnTo>
                  <a:lnTo>
                    <a:pt x="238" y="16"/>
                  </a:lnTo>
                  <a:lnTo>
                    <a:pt x="239" y="17"/>
                  </a:lnTo>
                  <a:lnTo>
                    <a:pt x="239" y="18"/>
                  </a:lnTo>
                  <a:lnTo>
                    <a:pt x="240" y="20"/>
                  </a:lnTo>
                  <a:lnTo>
                    <a:pt x="240" y="21"/>
                  </a:lnTo>
                  <a:lnTo>
                    <a:pt x="240" y="22"/>
                  </a:lnTo>
                  <a:lnTo>
                    <a:pt x="241" y="24"/>
                  </a:lnTo>
                  <a:lnTo>
                    <a:pt x="241" y="25"/>
                  </a:lnTo>
                  <a:lnTo>
                    <a:pt x="242" y="27"/>
                  </a:lnTo>
                  <a:lnTo>
                    <a:pt x="242" y="29"/>
                  </a:lnTo>
                  <a:lnTo>
                    <a:pt x="242" y="30"/>
                  </a:lnTo>
                  <a:lnTo>
                    <a:pt x="243" y="32"/>
                  </a:lnTo>
                  <a:lnTo>
                    <a:pt x="243" y="34"/>
                  </a:lnTo>
                  <a:lnTo>
                    <a:pt x="244" y="35"/>
                  </a:lnTo>
                  <a:lnTo>
                    <a:pt x="244" y="37"/>
                  </a:lnTo>
                  <a:lnTo>
                    <a:pt x="244" y="39"/>
                  </a:lnTo>
                  <a:lnTo>
                    <a:pt x="245" y="41"/>
                  </a:lnTo>
                  <a:lnTo>
                    <a:pt x="245" y="43"/>
                  </a:lnTo>
                  <a:lnTo>
                    <a:pt x="246" y="45"/>
                  </a:lnTo>
                  <a:lnTo>
                    <a:pt x="246" y="46"/>
                  </a:lnTo>
                  <a:lnTo>
                    <a:pt x="246" y="48"/>
                  </a:lnTo>
                  <a:lnTo>
                    <a:pt x="247" y="50"/>
                  </a:lnTo>
                  <a:lnTo>
                    <a:pt x="247" y="53"/>
                  </a:lnTo>
                  <a:lnTo>
                    <a:pt x="248" y="55"/>
                  </a:lnTo>
                  <a:lnTo>
                    <a:pt x="248" y="57"/>
                  </a:lnTo>
                  <a:lnTo>
                    <a:pt x="248" y="59"/>
                  </a:lnTo>
                  <a:lnTo>
                    <a:pt x="249" y="61"/>
                  </a:lnTo>
                  <a:lnTo>
                    <a:pt x="249" y="63"/>
                  </a:lnTo>
                  <a:lnTo>
                    <a:pt x="250" y="65"/>
                  </a:lnTo>
                  <a:lnTo>
                    <a:pt x="250" y="68"/>
                  </a:lnTo>
                  <a:lnTo>
                    <a:pt x="250" y="70"/>
                  </a:lnTo>
                  <a:lnTo>
                    <a:pt x="251" y="72"/>
                  </a:lnTo>
                  <a:lnTo>
                    <a:pt x="251" y="74"/>
                  </a:lnTo>
                  <a:lnTo>
                    <a:pt x="252" y="77"/>
                  </a:lnTo>
                  <a:lnTo>
                    <a:pt x="252" y="79"/>
                  </a:lnTo>
                  <a:lnTo>
                    <a:pt x="252" y="81"/>
                  </a:lnTo>
                  <a:lnTo>
                    <a:pt x="253" y="84"/>
                  </a:lnTo>
                  <a:lnTo>
                    <a:pt x="253" y="86"/>
                  </a:lnTo>
                  <a:lnTo>
                    <a:pt x="254" y="88"/>
                  </a:lnTo>
                  <a:lnTo>
                    <a:pt x="254" y="91"/>
                  </a:lnTo>
                  <a:lnTo>
                    <a:pt x="254" y="93"/>
                  </a:lnTo>
                  <a:lnTo>
                    <a:pt x="255" y="96"/>
                  </a:lnTo>
                  <a:lnTo>
                    <a:pt x="255" y="98"/>
                  </a:lnTo>
                  <a:lnTo>
                    <a:pt x="256" y="101"/>
                  </a:lnTo>
                  <a:lnTo>
                    <a:pt x="256" y="103"/>
                  </a:lnTo>
                  <a:lnTo>
                    <a:pt x="256" y="106"/>
                  </a:lnTo>
                  <a:lnTo>
                    <a:pt x="257" y="108"/>
                  </a:lnTo>
                  <a:lnTo>
                    <a:pt x="257" y="111"/>
                  </a:lnTo>
                  <a:lnTo>
                    <a:pt x="258" y="113"/>
                  </a:lnTo>
                  <a:lnTo>
                    <a:pt x="258" y="115"/>
                  </a:lnTo>
                  <a:lnTo>
                    <a:pt x="258" y="118"/>
                  </a:lnTo>
                  <a:lnTo>
                    <a:pt x="259" y="120"/>
                  </a:lnTo>
                  <a:lnTo>
                    <a:pt x="259" y="123"/>
                  </a:lnTo>
                  <a:lnTo>
                    <a:pt x="260" y="125"/>
                  </a:lnTo>
                  <a:lnTo>
                    <a:pt x="260" y="128"/>
                  </a:lnTo>
                  <a:lnTo>
                    <a:pt x="261" y="130"/>
                  </a:lnTo>
                  <a:lnTo>
                    <a:pt x="261" y="133"/>
                  </a:lnTo>
                  <a:lnTo>
                    <a:pt x="261" y="135"/>
                  </a:lnTo>
                  <a:lnTo>
                    <a:pt x="262" y="138"/>
                  </a:lnTo>
                  <a:lnTo>
                    <a:pt x="262" y="140"/>
                  </a:lnTo>
                  <a:lnTo>
                    <a:pt x="263" y="143"/>
                  </a:lnTo>
                  <a:lnTo>
                    <a:pt x="263" y="145"/>
                  </a:lnTo>
                  <a:lnTo>
                    <a:pt x="263" y="148"/>
                  </a:lnTo>
                  <a:lnTo>
                    <a:pt x="264" y="150"/>
                  </a:lnTo>
                  <a:lnTo>
                    <a:pt x="264" y="153"/>
                  </a:lnTo>
                  <a:lnTo>
                    <a:pt x="265" y="155"/>
                  </a:lnTo>
                  <a:lnTo>
                    <a:pt x="265" y="158"/>
                  </a:lnTo>
                  <a:lnTo>
                    <a:pt x="265" y="160"/>
                  </a:lnTo>
                  <a:lnTo>
                    <a:pt x="266" y="163"/>
                  </a:lnTo>
                  <a:lnTo>
                    <a:pt x="266" y="165"/>
                  </a:lnTo>
                  <a:lnTo>
                    <a:pt x="267" y="167"/>
                  </a:lnTo>
                  <a:lnTo>
                    <a:pt x="267" y="170"/>
                  </a:lnTo>
                  <a:lnTo>
                    <a:pt x="267" y="172"/>
                  </a:lnTo>
                  <a:lnTo>
                    <a:pt x="268" y="175"/>
                  </a:lnTo>
                  <a:lnTo>
                    <a:pt x="268" y="177"/>
                  </a:lnTo>
                  <a:lnTo>
                    <a:pt x="269" y="179"/>
                  </a:lnTo>
                  <a:lnTo>
                    <a:pt x="269" y="181"/>
                  </a:lnTo>
                  <a:lnTo>
                    <a:pt x="269" y="184"/>
                  </a:lnTo>
                  <a:lnTo>
                    <a:pt x="270" y="186"/>
                  </a:lnTo>
                  <a:lnTo>
                    <a:pt x="270" y="188"/>
                  </a:lnTo>
                  <a:lnTo>
                    <a:pt x="271" y="191"/>
                  </a:lnTo>
                  <a:lnTo>
                    <a:pt x="271" y="193"/>
                  </a:lnTo>
                  <a:lnTo>
                    <a:pt x="271" y="195"/>
                  </a:lnTo>
                  <a:lnTo>
                    <a:pt x="272" y="197"/>
                  </a:lnTo>
                  <a:lnTo>
                    <a:pt x="272" y="199"/>
                  </a:lnTo>
                  <a:lnTo>
                    <a:pt x="273" y="201"/>
                  </a:lnTo>
                  <a:lnTo>
                    <a:pt x="273" y="204"/>
                  </a:lnTo>
                  <a:lnTo>
                    <a:pt x="273" y="206"/>
                  </a:lnTo>
                  <a:lnTo>
                    <a:pt x="274" y="208"/>
                  </a:lnTo>
                  <a:lnTo>
                    <a:pt x="274" y="210"/>
                  </a:lnTo>
                  <a:lnTo>
                    <a:pt x="275" y="212"/>
                  </a:lnTo>
                  <a:lnTo>
                    <a:pt x="275" y="214"/>
                  </a:lnTo>
                  <a:lnTo>
                    <a:pt x="275" y="216"/>
                  </a:lnTo>
                  <a:lnTo>
                    <a:pt x="276" y="218"/>
                  </a:lnTo>
                  <a:lnTo>
                    <a:pt x="276" y="220"/>
                  </a:lnTo>
                  <a:lnTo>
                    <a:pt x="277" y="222"/>
                  </a:lnTo>
                  <a:lnTo>
                    <a:pt x="277" y="223"/>
                  </a:lnTo>
                  <a:lnTo>
                    <a:pt x="277" y="225"/>
                  </a:lnTo>
                  <a:lnTo>
                    <a:pt x="278" y="227"/>
                  </a:lnTo>
                  <a:lnTo>
                    <a:pt x="278" y="229"/>
                  </a:lnTo>
                  <a:lnTo>
                    <a:pt x="279" y="231"/>
                  </a:lnTo>
                  <a:lnTo>
                    <a:pt x="279" y="233"/>
                  </a:lnTo>
                  <a:lnTo>
                    <a:pt x="279" y="234"/>
                  </a:lnTo>
                  <a:lnTo>
                    <a:pt x="280" y="236"/>
                  </a:lnTo>
                  <a:lnTo>
                    <a:pt x="280" y="238"/>
                  </a:lnTo>
                  <a:lnTo>
                    <a:pt x="281" y="239"/>
                  </a:lnTo>
                  <a:lnTo>
                    <a:pt x="281" y="241"/>
                  </a:lnTo>
                  <a:lnTo>
                    <a:pt x="281" y="243"/>
                  </a:lnTo>
                  <a:lnTo>
                    <a:pt x="282" y="244"/>
                  </a:lnTo>
                  <a:lnTo>
                    <a:pt x="282" y="246"/>
                  </a:lnTo>
                  <a:lnTo>
                    <a:pt x="283" y="247"/>
                  </a:lnTo>
                  <a:lnTo>
                    <a:pt x="283" y="249"/>
                  </a:lnTo>
                  <a:lnTo>
                    <a:pt x="283" y="250"/>
                  </a:lnTo>
                  <a:lnTo>
                    <a:pt x="284" y="252"/>
                  </a:lnTo>
                  <a:lnTo>
                    <a:pt x="284" y="253"/>
                  </a:lnTo>
                  <a:lnTo>
                    <a:pt x="285" y="255"/>
                  </a:lnTo>
                  <a:lnTo>
                    <a:pt x="285" y="256"/>
                  </a:lnTo>
                  <a:lnTo>
                    <a:pt x="285" y="257"/>
                  </a:lnTo>
                  <a:lnTo>
                    <a:pt x="286" y="259"/>
                  </a:lnTo>
                  <a:lnTo>
                    <a:pt x="286" y="260"/>
                  </a:lnTo>
                  <a:lnTo>
                    <a:pt x="287" y="261"/>
                  </a:lnTo>
                  <a:lnTo>
                    <a:pt x="287" y="262"/>
                  </a:lnTo>
                  <a:lnTo>
                    <a:pt x="287" y="264"/>
                  </a:lnTo>
                  <a:lnTo>
                    <a:pt x="288" y="265"/>
                  </a:lnTo>
                  <a:lnTo>
                    <a:pt x="288" y="266"/>
                  </a:lnTo>
                  <a:lnTo>
                    <a:pt x="289" y="267"/>
                  </a:lnTo>
                  <a:lnTo>
                    <a:pt x="289" y="268"/>
                  </a:lnTo>
                  <a:lnTo>
                    <a:pt x="289" y="269"/>
                  </a:lnTo>
                  <a:lnTo>
                    <a:pt x="290" y="270"/>
                  </a:lnTo>
                  <a:lnTo>
                    <a:pt x="290" y="271"/>
                  </a:lnTo>
                  <a:lnTo>
                    <a:pt x="291" y="272"/>
                  </a:lnTo>
                  <a:lnTo>
                    <a:pt x="291" y="274"/>
                  </a:lnTo>
                  <a:lnTo>
                    <a:pt x="292" y="274"/>
                  </a:lnTo>
                  <a:lnTo>
                    <a:pt x="292" y="275"/>
                  </a:lnTo>
                  <a:lnTo>
                    <a:pt x="292" y="276"/>
                  </a:lnTo>
                  <a:lnTo>
                    <a:pt x="293" y="277"/>
                  </a:lnTo>
                  <a:lnTo>
                    <a:pt x="293" y="278"/>
                  </a:lnTo>
                  <a:lnTo>
                    <a:pt x="294" y="279"/>
                  </a:lnTo>
                  <a:lnTo>
                    <a:pt x="294" y="280"/>
                  </a:lnTo>
                  <a:lnTo>
                    <a:pt x="294" y="281"/>
                  </a:lnTo>
                  <a:lnTo>
                    <a:pt x="295" y="282"/>
                  </a:lnTo>
                  <a:lnTo>
                    <a:pt x="295" y="282"/>
                  </a:lnTo>
                  <a:lnTo>
                    <a:pt x="296" y="283"/>
                  </a:lnTo>
                  <a:lnTo>
                    <a:pt x="296" y="284"/>
                  </a:lnTo>
                  <a:lnTo>
                    <a:pt x="296" y="285"/>
                  </a:lnTo>
                  <a:lnTo>
                    <a:pt x="297" y="285"/>
                  </a:lnTo>
                  <a:lnTo>
                    <a:pt x="297" y="286"/>
                  </a:lnTo>
                  <a:lnTo>
                    <a:pt x="298" y="287"/>
                  </a:lnTo>
                  <a:lnTo>
                    <a:pt x="298" y="287"/>
                  </a:lnTo>
                  <a:lnTo>
                    <a:pt x="298" y="288"/>
                  </a:lnTo>
                  <a:lnTo>
                    <a:pt x="299" y="289"/>
                  </a:lnTo>
                  <a:lnTo>
                    <a:pt x="299" y="289"/>
                  </a:lnTo>
                  <a:lnTo>
                    <a:pt x="300" y="290"/>
                  </a:lnTo>
                  <a:lnTo>
                    <a:pt x="300" y="290"/>
                  </a:lnTo>
                  <a:lnTo>
                    <a:pt x="300" y="291"/>
                  </a:lnTo>
                  <a:lnTo>
                    <a:pt x="301" y="291"/>
                  </a:lnTo>
                  <a:lnTo>
                    <a:pt x="301" y="292"/>
                  </a:lnTo>
                  <a:lnTo>
                    <a:pt x="302" y="292"/>
                  </a:lnTo>
                  <a:lnTo>
                    <a:pt x="302" y="293"/>
                  </a:lnTo>
                  <a:lnTo>
                    <a:pt x="302" y="293"/>
                  </a:lnTo>
                  <a:lnTo>
                    <a:pt x="303" y="294"/>
                  </a:lnTo>
                  <a:lnTo>
                    <a:pt x="303" y="294"/>
                  </a:lnTo>
                  <a:lnTo>
                    <a:pt x="304" y="295"/>
                  </a:lnTo>
                  <a:lnTo>
                    <a:pt x="304" y="295"/>
                  </a:lnTo>
                  <a:lnTo>
                    <a:pt x="304" y="295"/>
                  </a:lnTo>
                  <a:lnTo>
                    <a:pt x="305" y="296"/>
                  </a:lnTo>
                  <a:lnTo>
                    <a:pt x="305" y="296"/>
                  </a:lnTo>
                  <a:lnTo>
                    <a:pt x="306" y="296"/>
                  </a:lnTo>
                  <a:lnTo>
                    <a:pt x="306" y="297"/>
                  </a:lnTo>
                  <a:lnTo>
                    <a:pt x="306" y="297"/>
                  </a:lnTo>
                  <a:lnTo>
                    <a:pt x="307" y="297"/>
                  </a:lnTo>
                  <a:lnTo>
                    <a:pt x="307" y="298"/>
                  </a:lnTo>
                  <a:lnTo>
                    <a:pt x="308" y="298"/>
                  </a:lnTo>
                  <a:lnTo>
                    <a:pt x="308" y="298"/>
                  </a:lnTo>
                  <a:lnTo>
                    <a:pt x="308" y="299"/>
                  </a:lnTo>
                  <a:lnTo>
                    <a:pt x="309" y="299"/>
                  </a:lnTo>
                  <a:lnTo>
                    <a:pt x="309" y="299"/>
                  </a:lnTo>
                  <a:lnTo>
                    <a:pt x="310" y="299"/>
                  </a:lnTo>
                  <a:lnTo>
                    <a:pt x="310" y="300"/>
                  </a:lnTo>
                  <a:lnTo>
                    <a:pt x="310" y="300"/>
                  </a:lnTo>
                  <a:lnTo>
                    <a:pt x="311" y="300"/>
                  </a:lnTo>
                  <a:lnTo>
                    <a:pt x="311" y="300"/>
                  </a:lnTo>
                  <a:lnTo>
                    <a:pt x="312" y="301"/>
                  </a:lnTo>
                  <a:lnTo>
                    <a:pt x="312" y="301"/>
                  </a:lnTo>
                  <a:lnTo>
                    <a:pt x="312" y="301"/>
                  </a:lnTo>
                  <a:lnTo>
                    <a:pt x="313" y="301"/>
                  </a:lnTo>
                  <a:lnTo>
                    <a:pt x="313" y="301"/>
                  </a:lnTo>
                  <a:lnTo>
                    <a:pt x="314" y="301"/>
                  </a:lnTo>
                  <a:lnTo>
                    <a:pt x="314" y="302"/>
                  </a:lnTo>
                  <a:lnTo>
                    <a:pt x="314" y="302"/>
                  </a:lnTo>
                  <a:lnTo>
                    <a:pt x="315" y="302"/>
                  </a:lnTo>
                  <a:lnTo>
                    <a:pt x="315" y="302"/>
                  </a:lnTo>
                  <a:lnTo>
                    <a:pt x="316" y="302"/>
                  </a:lnTo>
                  <a:lnTo>
                    <a:pt x="316" y="302"/>
                  </a:lnTo>
                  <a:lnTo>
                    <a:pt x="316" y="302"/>
                  </a:lnTo>
                  <a:lnTo>
                    <a:pt x="317" y="303"/>
                  </a:lnTo>
                  <a:lnTo>
                    <a:pt x="317" y="303"/>
                  </a:lnTo>
                  <a:lnTo>
                    <a:pt x="318" y="303"/>
                  </a:lnTo>
                  <a:lnTo>
                    <a:pt x="318" y="303"/>
                  </a:lnTo>
                  <a:lnTo>
                    <a:pt x="318" y="303"/>
                  </a:lnTo>
                  <a:lnTo>
                    <a:pt x="319" y="303"/>
                  </a:lnTo>
                  <a:lnTo>
                    <a:pt x="319" y="303"/>
                  </a:lnTo>
                  <a:lnTo>
                    <a:pt x="320" y="303"/>
                  </a:lnTo>
                  <a:lnTo>
                    <a:pt x="320" y="303"/>
                  </a:lnTo>
                  <a:lnTo>
                    <a:pt x="321" y="303"/>
                  </a:lnTo>
                  <a:lnTo>
                    <a:pt x="321" y="303"/>
                  </a:lnTo>
                  <a:lnTo>
                    <a:pt x="321" y="303"/>
                  </a:lnTo>
                  <a:lnTo>
                    <a:pt x="322" y="304"/>
                  </a:lnTo>
                  <a:lnTo>
                    <a:pt x="322" y="304"/>
                  </a:lnTo>
                  <a:lnTo>
                    <a:pt x="323" y="304"/>
                  </a:lnTo>
                  <a:lnTo>
                    <a:pt x="323" y="304"/>
                  </a:lnTo>
                  <a:lnTo>
                    <a:pt x="323" y="304"/>
                  </a:lnTo>
                  <a:lnTo>
                    <a:pt x="324" y="304"/>
                  </a:lnTo>
                  <a:lnTo>
                    <a:pt x="324" y="304"/>
                  </a:lnTo>
                  <a:lnTo>
                    <a:pt x="325" y="304"/>
                  </a:lnTo>
                  <a:lnTo>
                    <a:pt x="325" y="304"/>
                  </a:lnTo>
                  <a:lnTo>
                    <a:pt x="325" y="304"/>
                  </a:lnTo>
                  <a:lnTo>
                    <a:pt x="326" y="304"/>
                  </a:lnTo>
                  <a:lnTo>
                    <a:pt x="326" y="304"/>
                  </a:lnTo>
                  <a:lnTo>
                    <a:pt x="327" y="304"/>
                  </a:lnTo>
                  <a:lnTo>
                    <a:pt x="327" y="304"/>
                  </a:lnTo>
                  <a:lnTo>
                    <a:pt x="327" y="304"/>
                  </a:lnTo>
                  <a:lnTo>
                    <a:pt x="328" y="304"/>
                  </a:lnTo>
                  <a:lnTo>
                    <a:pt x="328" y="304"/>
                  </a:lnTo>
                  <a:lnTo>
                    <a:pt x="329" y="304"/>
                  </a:lnTo>
                  <a:lnTo>
                    <a:pt x="329" y="304"/>
                  </a:lnTo>
                  <a:lnTo>
                    <a:pt x="329" y="304"/>
                  </a:lnTo>
                  <a:lnTo>
                    <a:pt x="330" y="304"/>
                  </a:lnTo>
                  <a:lnTo>
                    <a:pt x="330" y="304"/>
                  </a:lnTo>
                  <a:lnTo>
                    <a:pt x="331" y="304"/>
                  </a:lnTo>
                  <a:lnTo>
                    <a:pt x="331" y="304"/>
                  </a:lnTo>
                  <a:lnTo>
                    <a:pt x="331" y="304"/>
                  </a:lnTo>
                  <a:lnTo>
                    <a:pt x="332" y="304"/>
                  </a:lnTo>
                  <a:lnTo>
                    <a:pt x="332" y="304"/>
                  </a:lnTo>
                  <a:lnTo>
                    <a:pt x="333" y="304"/>
                  </a:lnTo>
                  <a:lnTo>
                    <a:pt x="333" y="304"/>
                  </a:lnTo>
                  <a:lnTo>
                    <a:pt x="333" y="304"/>
                  </a:lnTo>
                  <a:lnTo>
                    <a:pt x="334" y="304"/>
                  </a:lnTo>
                  <a:lnTo>
                    <a:pt x="334" y="305"/>
                  </a:lnTo>
                  <a:lnTo>
                    <a:pt x="335" y="305"/>
                  </a:lnTo>
                  <a:lnTo>
                    <a:pt x="335" y="305"/>
                  </a:lnTo>
                  <a:lnTo>
                    <a:pt x="335" y="305"/>
                  </a:lnTo>
                  <a:lnTo>
                    <a:pt x="336" y="305"/>
                  </a:lnTo>
                  <a:lnTo>
                    <a:pt x="336" y="305"/>
                  </a:lnTo>
                  <a:lnTo>
                    <a:pt x="337" y="305"/>
                  </a:lnTo>
                  <a:lnTo>
                    <a:pt x="337" y="305"/>
                  </a:lnTo>
                  <a:lnTo>
                    <a:pt x="337" y="305"/>
                  </a:lnTo>
                  <a:lnTo>
                    <a:pt x="338" y="305"/>
                  </a:lnTo>
                  <a:lnTo>
                    <a:pt x="338" y="305"/>
                  </a:lnTo>
                  <a:lnTo>
                    <a:pt x="339" y="305"/>
                  </a:lnTo>
                  <a:lnTo>
                    <a:pt x="339" y="305"/>
                  </a:lnTo>
                  <a:lnTo>
                    <a:pt x="339" y="305"/>
                  </a:lnTo>
                  <a:lnTo>
                    <a:pt x="340" y="305"/>
                  </a:lnTo>
                  <a:lnTo>
                    <a:pt x="340" y="305"/>
                  </a:lnTo>
                  <a:lnTo>
                    <a:pt x="341" y="305"/>
                  </a:lnTo>
                  <a:lnTo>
                    <a:pt x="341" y="305"/>
                  </a:lnTo>
                  <a:lnTo>
                    <a:pt x="341" y="305"/>
                  </a:lnTo>
                  <a:lnTo>
                    <a:pt x="342" y="305"/>
                  </a:lnTo>
                  <a:lnTo>
                    <a:pt x="342" y="305"/>
                  </a:lnTo>
                  <a:lnTo>
                    <a:pt x="343" y="305"/>
                  </a:lnTo>
                  <a:lnTo>
                    <a:pt x="343" y="305"/>
                  </a:lnTo>
                  <a:lnTo>
                    <a:pt x="343" y="305"/>
                  </a:lnTo>
                  <a:lnTo>
                    <a:pt x="344" y="305"/>
                  </a:lnTo>
                  <a:lnTo>
                    <a:pt x="344" y="305"/>
                  </a:lnTo>
                  <a:lnTo>
                    <a:pt x="345" y="305"/>
                  </a:lnTo>
                  <a:lnTo>
                    <a:pt x="345" y="305"/>
                  </a:lnTo>
                  <a:lnTo>
                    <a:pt x="345" y="305"/>
                  </a:lnTo>
                  <a:lnTo>
                    <a:pt x="346" y="305"/>
                  </a:lnTo>
                  <a:lnTo>
                    <a:pt x="346" y="305"/>
                  </a:lnTo>
                  <a:lnTo>
                    <a:pt x="347" y="305"/>
                  </a:lnTo>
                  <a:lnTo>
                    <a:pt x="347" y="305"/>
                  </a:lnTo>
                  <a:lnTo>
                    <a:pt x="347" y="305"/>
                  </a:lnTo>
                  <a:lnTo>
                    <a:pt x="348" y="305"/>
                  </a:lnTo>
                  <a:lnTo>
                    <a:pt x="348" y="305"/>
                  </a:lnTo>
                  <a:lnTo>
                    <a:pt x="349" y="305"/>
                  </a:lnTo>
                  <a:lnTo>
                    <a:pt x="349" y="305"/>
                  </a:lnTo>
                  <a:lnTo>
                    <a:pt x="350" y="305"/>
                  </a:lnTo>
                  <a:lnTo>
                    <a:pt x="350" y="305"/>
                  </a:lnTo>
                  <a:lnTo>
                    <a:pt x="350" y="305"/>
                  </a:lnTo>
                  <a:lnTo>
                    <a:pt x="351" y="305"/>
                  </a:lnTo>
                  <a:lnTo>
                    <a:pt x="351" y="305"/>
                  </a:lnTo>
                  <a:lnTo>
                    <a:pt x="352" y="305"/>
                  </a:lnTo>
                  <a:lnTo>
                    <a:pt x="352" y="305"/>
                  </a:lnTo>
                  <a:lnTo>
                    <a:pt x="352" y="305"/>
                  </a:lnTo>
                  <a:lnTo>
                    <a:pt x="353" y="305"/>
                  </a:lnTo>
                  <a:lnTo>
                    <a:pt x="353" y="305"/>
                  </a:lnTo>
                  <a:lnTo>
                    <a:pt x="354" y="305"/>
                  </a:lnTo>
                  <a:lnTo>
                    <a:pt x="354" y="305"/>
                  </a:lnTo>
                  <a:lnTo>
                    <a:pt x="354" y="305"/>
                  </a:lnTo>
                  <a:lnTo>
                    <a:pt x="355" y="305"/>
                  </a:lnTo>
                  <a:lnTo>
                    <a:pt x="355" y="305"/>
                  </a:lnTo>
                  <a:lnTo>
                    <a:pt x="356" y="305"/>
                  </a:lnTo>
                  <a:lnTo>
                    <a:pt x="356" y="305"/>
                  </a:lnTo>
                  <a:lnTo>
                    <a:pt x="356" y="305"/>
                  </a:lnTo>
                  <a:lnTo>
                    <a:pt x="357" y="305"/>
                  </a:lnTo>
                  <a:lnTo>
                    <a:pt x="357" y="305"/>
                  </a:lnTo>
                  <a:lnTo>
                    <a:pt x="358" y="305"/>
                  </a:lnTo>
                  <a:lnTo>
                    <a:pt x="358" y="305"/>
                  </a:lnTo>
                  <a:lnTo>
                    <a:pt x="358" y="305"/>
                  </a:lnTo>
                  <a:lnTo>
                    <a:pt x="359" y="305"/>
                  </a:lnTo>
                  <a:lnTo>
                    <a:pt x="359" y="305"/>
                  </a:lnTo>
                  <a:lnTo>
                    <a:pt x="360" y="305"/>
                  </a:lnTo>
                  <a:lnTo>
                    <a:pt x="360" y="305"/>
                  </a:lnTo>
                  <a:lnTo>
                    <a:pt x="360" y="305"/>
                  </a:lnTo>
                  <a:lnTo>
                    <a:pt x="361" y="305"/>
                  </a:lnTo>
                  <a:lnTo>
                    <a:pt x="361" y="305"/>
                  </a:lnTo>
                  <a:lnTo>
                    <a:pt x="362" y="305"/>
                  </a:lnTo>
                  <a:lnTo>
                    <a:pt x="362" y="305"/>
                  </a:lnTo>
                  <a:lnTo>
                    <a:pt x="362" y="305"/>
                  </a:lnTo>
                  <a:lnTo>
                    <a:pt x="363" y="305"/>
                  </a:lnTo>
                  <a:lnTo>
                    <a:pt x="363" y="305"/>
                  </a:lnTo>
                  <a:lnTo>
                    <a:pt x="364" y="305"/>
                  </a:lnTo>
                  <a:lnTo>
                    <a:pt x="364" y="305"/>
                  </a:lnTo>
                  <a:lnTo>
                    <a:pt x="364" y="305"/>
                  </a:lnTo>
                  <a:lnTo>
                    <a:pt x="365" y="305"/>
                  </a:lnTo>
                  <a:lnTo>
                    <a:pt x="365" y="305"/>
                  </a:lnTo>
                  <a:lnTo>
                    <a:pt x="366" y="305"/>
                  </a:lnTo>
                  <a:lnTo>
                    <a:pt x="366" y="305"/>
                  </a:lnTo>
                  <a:lnTo>
                    <a:pt x="366" y="305"/>
                  </a:lnTo>
                  <a:lnTo>
                    <a:pt x="367" y="305"/>
                  </a:lnTo>
                  <a:lnTo>
                    <a:pt x="367" y="305"/>
                  </a:lnTo>
                  <a:lnTo>
                    <a:pt x="368" y="305"/>
                  </a:lnTo>
                  <a:lnTo>
                    <a:pt x="368" y="305"/>
                  </a:lnTo>
                  <a:lnTo>
                    <a:pt x="368" y="305"/>
                  </a:lnTo>
                  <a:lnTo>
                    <a:pt x="369" y="305"/>
                  </a:lnTo>
                  <a:lnTo>
                    <a:pt x="369" y="305"/>
                  </a:lnTo>
                  <a:lnTo>
                    <a:pt x="370" y="305"/>
                  </a:lnTo>
                  <a:lnTo>
                    <a:pt x="370" y="305"/>
                  </a:lnTo>
                  <a:lnTo>
                    <a:pt x="370" y="305"/>
                  </a:lnTo>
                  <a:lnTo>
                    <a:pt x="371" y="305"/>
                  </a:lnTo>
                  <a:lnTo>
                    <a:pt x="371" y="305"/>
                  </a:lnTo>
                  <a:lnTo>
                    <a:pt x="372" y="305"/>
                  </a:lnTo>
                  <a:lnTo>
                    <a:pt x="372" y="305"/>
                  </a:lnTo>
                  <a:lnTo>
                    <a:pt x="372" y="305"/>
                  </a:lnTo>
                  <a:lnTo>
                    <a:pt x="373" y="305"/>
                  </a:lnTo>
                  <a:lnTo>
                    <a:pt x="373" y="305"/>
                  </a:lnTo>
                  <a:lnTo>
                    <a:pt x="374" y="305"/>
                  </a:lnTo>
                  <a:lnTo>
                    <a:pt x="374" y="305"/>
                  </a:lnTo>
                  <a:lnTo>
                    <a:pt x="374" y="305"/>
                  </a:lnTo>
                  <a:lnTo>
                    <a:pt x="375" y="305"/>
                  </a:lnTo>
                  <a:lnTo>
                    <a:pt x="375" y="305"/>
                  </a:lnTo>
                  <a:lnTo>
                    <a:pt x="376" y="305"/>
                  </a:lnTo>
                  <a:lnTo>
                    <a:pt x="376" y="305"/>
                  </a:lnTo>
                  <a:lnTo>
                    <a:pt x="376" y="305"/>
                  </a:lnTo>
                  <a:lnTo>
                    <a:pt x="377" y="305"/>
                  </a:lnTo>
                  <a:lnTo>
                    <a:pt x="377" y="305"/>
                  </a:lnTo>
                  <a:lnTo>
                    <a:pt x="378" y="305"/>
                  </a:lnTo>
                  <a:lnTo>
                    <a:pt x="378" y="305"/>
                  </a:lnTo>
                  <a:lnTo>
                    <a:pt x="379" y="305"/>
                  </a:lnTo>
                  <a:lnTo>
                    <a:pt x="379" y="305"/>
                  </a:lnTo>
                  <a:lnTo>
                    <a:pt x="379" y="305"/>
                  </a:lnTo>
                  <a:lnTo>
                    <a:pt x="380" y="305"/>
                  </a:lnTo>
                  <a:lnTo>
                    <a:pt x="380" y="305"/>
                  </a:lnTo>
                  <a:lnTo>
                    <a:pt x="381" y="305"/>
                  </a:lnTo>
                  <a:lnTo>
                    <a:pt x="381" y="305"/>
                  </a:lnTo>
                  <a:lnTo>
                    <a:pt x="381" y="305"/>
                  </a:lnTo>
                  <a:lnTo>
                    <a:pt x="382" y="305"/>
                  </a:lnTo>
                  <a:lnTo>
                    <a:pt x="382" y="305"/>
                  </a:lnTo>
                  <a:lnTo>
                    <a:pt x="383" y="305"/>
                  </a:lnTo>
                  <a:lnTo>
                    <a:pt x="383" y="305"/>
                  </a:lnTo>
                  <a:lnTo>
                    <a:pt x="383" y="305"/>
                  </a:lnTo>
                  <a:lnTo>
                    <a:pt x="384" y="305"/>
                  </a:lnTo>
                  <a:lnTo>
                    <a:pt x="384" y="305"/>
                  </a:lnTo>
                  <a:lnTo>
                    <a:pt x="385" y="305"/>
                  </a:lnTo>
                  <a:lnTo>
                    <a:pt x="385" y="305"/>
                  </a:lnTo>
                  <a:lnTo>
                    <a:pt x="385" y="305"/>
                  </a:lnTo>
                  <a:lnTo>
                    <a:pt x="386" y="305"/>
                  </a:lnTo>
                  <a:lnTo>
                    <a:pt x="386" y="305"/>
                  </a:lnTo>
                  <a:lnTo>
                    <a:pt x="387" y="305"/>
                  </a:lnTo>
                  <a:lnTo>
                    <a:pt x="387" y="305"/>
                  </a:lnTo>
                  <a:lnTo>
                    <a:pt x="387" y="305"/>
                  </a:lnTo>
                  <a:lnTo>
                    <a:pt x="388" y="305"/>
                  </a:lnTo>
                  <a:lnTo>
                    <a:pt x="388" y="305"/>
                  </a:lnTo>
                  <a:lnTo>
                    <a:pt x="389" y="305"/>
                  </a:lnTo>
                  <a:lnTo>
                    <a:pt x="389" y="305"/>
                  </a:lnTo>
                  <a:lnTo>
                    <a:pt x="389" y="305"/>
                  </a:lnTo>
                  <a:lnTo>
                    <a:pt x="390" y="305"/>
                  </a:lnTo>
                  <a:lnTo>
                    <a:pt x="390" y="305"/>
                  </a:lnTo>
                  <a:lnTo>
                    <a:pt x="391" y="305"/>
                  </a:lnTo>
                  <a:lnTo>
                    <a:pt x="391" y="305"/>
                  </a:lnTo>
                  <a:lnTo>
                    <a:pt x="391" y="305"/>
                  </a:lnTo>
                  <a:lnTo>
                    <a:pt x="392" y="305"/>
                  </a:lnTo>
                  <a:lnTo>
                    <a:pt x="392" y="305"/>
                  </a:lnTo>
                  <a:lnTo>
                    <a:pt x="393" y="305"/>
                  </a:lnTo>
                  <a:lnTo>
                    <a:pt x="393" y="305"/>
                  </a:lnTo>
                  <a:lnTo>
                    <a:pt x="393" y="305"/>
                  </a:lnTo>
                  <a:lnTo>
                    <a:pt x="394" y="305"/>
                  </a:lnTo>
                  <a:lnTo>
                    <a:pt x="394" y="305"/>
                  </a:lnTo>
                  <a:lnTo>
                    <a:pt x="395" y="305"/>
                  </a:lnTo>
                  <a:lnTo>
                    <a:pt x="395" y="305"/>
                  </a:lnTo>
                  <a:lnTo>
                    <a:pt x="395" y="305"/>
                  </a:lnTo>
                  <a:lnTo>
                    <a:pt x="396" y="305"/>
                  </a:lnTo>
                  <a:lnTo>
                    <a:pt x="396" y="305"/>
                  </a:lnTo>
                  <a:lnTo>
                    <a:pt x="397" y="305"/>
                  </a:lnTo>
                  <a:lnTo>
                    <a:pt x="397" y="305"/>
                  </a:lnTo>
                  <a:lnTo>
                    <a:pt x="397" y="305"/>
                  </a:lnTo>
                  <a:lnTo>
                    <a:pt x="398" y="305"/>
                  </a:lnTo>
                  <a:lnTo>
                    <a:pt x="398" y="305"/>
                  </a:lnTo>
                  <a:lnTo>
                    <a:pt x="399" y="305"/>
                  </a:lnTo>
                  <a:lnTo>
                    <a:pt x="399" y="305"/>
                  </a:lnTo>
                  <a:lnTo>
                    <a:pt x="399" y="305"/>
                  </a:lnTo>
                  <a:lnTo>
                    <a:pt x="400" y="305"/>
                  </a:lnTo>
                  <a:lnTo>
                    <a:pt x="400" y="305"/>
                  </a:lnTo>
                  <a:lnTo>
                    <a:pt x="401" y="305"/>
                  </a:lnTo>
                  <a:lnTo>
                    <a:pt x="401" y="305"/>
                  </a:lnTo>
                  <a:lnTo>
                    <a:pt x="401" y="305"/>
                  </a:lnTo>
                  <a:lnTo>
                    <a:pt x="402" y="305"/>
                  </a:lnTo>
                  <a:lnTo>
                    <a:pt x="402" y="305"/>
                  </a:lnTo>
                  <a:lnTo>
                    <a:pt x="403" y="305"/>
                  </a:lnTo>
                  <a:lnTo>
                    <a:pt x="403" y="305"/>
                  </a:lnTo>
                </a:path>
              </a:pathLst>
            </a:custGeom>
            <a:noFill/>
            <a:ln w="11113" cap="rnd">
              <a:solidFill>
                <a:srgbClr val="0000FF"/>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grpSp>
      <p:sp>
        <p:nvSpPr>
          <p:cNvPr id="40" name="TextBox 39"/>
          <p:cNvSpPr txBox="1"/>
          <p:nvPr/>
        </p:nvSpPr>
        <p:spPr>
          <a:xfrm>
            <a:off x="4361601" y="487740"/>
            <a:ext cx="3672416" cy="1200329"/>
          </a:xfrm>
          <a:prstGeom prst="rect">
            <a:avLst/>
          </a:prstGeom>
          <a:solidFill>
            <a:schemeClr val="bg1"/>
          </a:solidFill>
        </p:spPr>
        <p:txBody>
          <a:bodyPr wrap="none" rtlCol="0">
            <a:spAutoFit/>
          </a:bodyPr>
          <a:lstStyle/>
          <a:p>
            <a:r>
              <a:rPr lang="en-US" sz="2400" b="1" dirty="0" smtClean="0"/>
              <a:t>Which is the posterior?</a:t>
            </a:r>
          </a:p>
          <a:p>
            <a:r>
              <a:rPr lang="en-US" sz="2400" b="1" dirty="0" smtClean="0"/>
              <a:t>The prior?</a:t>
            </a:r>
          </a:p>
          <a:p>
            <a:r>
              <a:rPr lang="en-US" sz="2400" b="1" dirty="0" smtClean="0"/>
              <a:t>Why is posterior narrower?</a:t>
            </a:r>
          </a:p>
        </p:txBody>
      </p:sp>
    </p:spTree>
    <p:extLst>
      <p:ext uri="{BB962C8B-B14F-4D97-AF65-F5344CB8AC3E}">
        <p14:creationId xmlns:p14="http://schemas.microsoft.com/office/powerpoint/2010/main" val="41934384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lstStyle/>
          <a:p>
            <a:r>
              <a:rPr lang="en-US" dirty="0" smtClean="0"/>
              <a:t>Beta-binomial: CWD in mule deer</a:t>
            </a:r>
            <a:endParaRPr lang="en-GB" dirty="0"/>
          </a:p>
        </p:txBody>
      </p:sp>
      <p:sp>
        <p:nvSpPr>
          <p:cNvPr id="3" name="Content Placeholder 2"/>
          <p:cNvSpPr>
            <a:spLocks noGrp="1"/>
          </p:cNvSpPr>
          <p:nvPr>
            <p:ph idx="1"/>
          </p:nvPr>
        </p:nvSpPr>
        <p:spPr>
          <a:xfrm>
            <a:off x="457200" y="1295400"/>
            <a:ext cx="8229600" cy="4525963"/>
          </a:xfrm>
        </p:spPr>
        <p:txBody>
          <a:bodyPr>
            <a:noAutofit/>
          </a:bodyPr>
          <a:lstStyle/>
          <a:p>
            <a:r>
              <a:rPr lang="en-US" sz="2800" dirty="0" smtClean="0"/>
              <a:t>A study of chronic wasting disease in mule deer in NE Colorado recently found 12 positive animals in a sample of 180. </a:t>
            </a:r>
          </a:p>
          <a:p>
            <a:r>
              <a:rPr lang="en-US" sz="2800" dirty="0" smtClean="0"/>
              <a:t>Using these estimates, estimate the mean and 95% credible intervals for prevalence of CWD in the population.</a:t>
            </a:r>
          </a:p>
          <a:p>
            <a:r>
              <a:rPr lang="en-US" sz="2800" dirty="0" smtClean="0"/>
              <a:t>Make 2 estimates: </a:t>
            </a:r>
          </a:p>
          <a:p>
            <a:pPr lvl="1"/>
            <a:r>
              <a:rPr lang="en-US" dirty="0" smtClean="0"/>
              <a:t>Assume no prior information</a:t>
            </a:r>
          </a:p>
          <a:p>
            <a:pPr lvl="1"/>
            <a:r>
              <a:rPr lang="en-US" dirty="0" smtClean="0"/>
              <a:t>Assume last year researchers found  3 positives in a sample of 125 individuals.</a:t>
            </a:r>
            <a:endParaRPr lang="en-GB" dirty="0"/>
          </a:p>
        </p:txBody>
      </p:sp>
    </p:spTree>
    <p:extLst>
      <p:ext uri="{BB962C8B-B14F-4D97-AF65-F5344CB8AC3E}">
        <p14:creationId xmlns:p14="http://schemas.microsoft.com/office/powerpoint/2010/main" val="223200892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Uninformative prior</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618318524"/>
              </p:ext>
            </p:extLst>
          </p:nvPr>
        </p:nvGraphicFramePr>
        <p:xfrm>
          <a:off x="1524000" y="1397000"/>
          <a:ext cx="6096000" cy="2743200"/>
        </p:xfrm>
        <a:graphic>
          <a:graphicData uri="http://schemas.openxmlformats.org/drawingml/2006/table">
            <a:tbl>
              <a:tblPr firstRow="1" bandRow="1">
                <a:tableStyleId>{5940675A-B579-460E-94D1-54222C63F5DA}</a:tableStyleId>
              </a:tblPr>
              <a:tblGrid>
                <a:gridCol w="3048000"/>
                <a:gridCol w="3048000"/>
              </a:tblGrid>
              <a:tr h="370840">
                <a:tc>
                  <a:txBody>
                    <a:bodyPr/>
                    <a:lstStyle/>
                    <a:p>
                      <a:r>
                        <a:rPr lang="en-US" sz="2400" dirty="0" smtClean="0"/>
                        <a:t>Normal mean</a:t>
                      </a:r>
                      <a:endParaRPr lang="en-GB" sz="2400" dirty="0"/>
                    </a:p>
                  </a:txBody>
                  <a:tcPr/>
                </a:tc>
                <a:tc>
                  <a:txBody>
                    <a:bodyPr/>
                    <a:lstStyle/>
                    <a:p>
                      <a:r>
                        <a:rPr lang="en-US" sz="2400" dirty="0" smtClean="0"/>
                        <a:t>Normal (0,</a:t>
                      </a:r>
                      <a:r>
                        <a:rPr lang="en-US" sz="2400" baseline="0" dirty="0" smtClean="0"/>
                        <a:t> 0.0001)</a:t>
                      </a:r>
                      <a:endParaRPr lang="en-GB" sz="2400" dirty="0"/>
                    </a:p>
                  </a:txBody>
                  <a:tcPr/>
                </a:tc>
              </a:tr>
              <a:tr h="370840">
                <a:tc>
                  <a:txBody>
                    <a:bodyPr/>
                    <a:lstStyle/>
                    <a:p>
                      <a:r>
                        <a:rPr lang="en-US" sz="2400" dirty="0" smtClean="0"/>
                        <a:t>Normal precision</a:t>
                      </a:r>
                      <a:endParaRPr lang="en-GB" sz="2400" dirty="0"/>
                    </a:p>
                  </a:txBody>
                  <a:tcPr/>
                </a:tc>
                <a:tc>
                  <a:txBody>
                    <a:bodyPr/>
                    <a:lstStyle/>
                    <a:p>
                      <a:r>
                        <a:rPr lang="en-US" sz="2400" dirty="0" smtClean="0"/>
                        <a:t>Gamma(0.0001,.0001)</a:t>
                      </a:r>
                      <a:endParaRPr lang="en-GB" sz="2400" dirty="0"/>
                    </a:p>
                  </a:txBody>
                  <a:tcPr/>
                </a:tc>
              </a:tr>
              <a:tr h="370840">
                <a:tc>
                  <a:txBody>
                    <a:bodyPr/>
                    <a:lstStyle/>
                    <a:p>
                      <a:r>
                        <a:rPr lang="en-US" sz="2400" dirty="0" smtClean="0"/>
                        <a:t>Binomial</a:t>
                      </a:r>
                      <a:endParaRPr lang="en-GB" sz="2400" dirty="0"/>
                    </a:p>
                  </a:txBody>
                  <a:tcPr>
                    <a:solidFill>
                      <a:schemeClr val="accent3">
                        <a:lumMod val="40000"/>
                        <a:lumOff val="60000"/>
                      </a:schemeClr>
                    </a:solidFill>
                  </a:tcPr>
                </a:tc>
                <a:tc>
                  <a:txBody>
                    <a:bodyPr/>
                    <a:lstStyle/>
                    <a:p>
                      <a:r>
                        <a:rPr lang="en-US" sz="2400" dirty="0" smtClean="0"/>
                        <a:t>Beta(1,1)</a:t>
                      </a:r>
                      <a:endParaRPr lang="en-GB" sz="2400" dirty="0"/>
                    </a:p>
                  </a:txBody>
                  <a:tcPr>
                    <a:solidFill>
                      <a:schemeClr val="accent3">
                        <a:lumMod val="40000"/>
                        <a:lumOff val="60000"/>
                      </a:schemeClr>
                    </a:solidFill>
                  </a:tcPr>
                </a:tc>
              </a:tr>
              <a:tr h="370840">
                <a:tc>
                  <a:txBody>
                    <a:bodyPr/>
                    <a:lstStyle/>
                    <a:p>
                      <a:r>
                        <a:rPr lang="en-US" sz="2400" dirty="0" smtClean="0"/>
                        <a:t>Poisson</a:t>
                      </a:r>
                      <a:endParaRPr lang="en-GB" sz="2400" dirty="0"/>
                    </a:p>
                  </a:txBody>
                  <a:tcPr>
                    <a:solidFill>
                      <a:schemeClr val="bg1"/>
                    </a:solidFill>
                  </a:tcPr>
                </a:tc>
                <a:tc>
                  <a:txBody>
                    <a:bodyPr/>
                    <a:lstStyle/>
                    <a:p>
                      <a:r>
                        <a:rPr lang="en-US" sz="2400" dirty="0" smtClean="0"/>
                        <a:t>Gamma (.001,.001)</a:t>
                      </a:r>
                      <a:endParaRPr lang="en-GB" sz="2400" dirty="0"/>
                    </a:p>
                  </a:txBody>
                  <a:tcPr>
                    <a:solidFill>
                      <a:schemeClr val="bg1"/>
                    </a:solidFill>
                  </a:tcPr>
                </a:tc>
              </a:tr>
              <a:tr h="370840">
                <a:tc>
                  <a:txBody>
                    <a:bodyPr/>
                    <a:lstStyle/>
                    <a:p>
                      <a:r>
                        <a:rPr lang="en-US" sz="2400" dirty="0" smtClean="0"/>
                        <a:t>Multinomial</a:t>
                      </a:r>
                      <a:endParaRPr lang="en-GB" sz="2400" dirty="0"/>
                    </a:p>
                  </a:txBody>
                  <a:tcPr/>
                </a:tc>
                <a:tc>
                  <a:txBody>
                    <a:bodyPr/>
                    <a:lstStyle/>
                    <a:p>
                      <a:r>
                        <a:rPr lang="en-US" sz="2400" dirty="0" err="1" smtClean="0"/>
                        <a:t>Dirilecht</a:t>
                      </a:r>
                      <a:r>
                        <a:rPr lang="en-US" sz="2400" dirty="0" smtClean="0"/>
                        <a:t> (1,1,1…)</a:t>
                      </a:r>
                      <a:endParaRPr lang="en-GB" sz="2400" dirty="0"/>
                    </a:p>
                  </a:txBody>
                  <a:tcPr/>
                </a:tc>
              </a:tr>
              <a:tr h="370840">
                <a:tc>
                  <a:txBody>
                    <a:bodyPr/>
                    <a:lstStyle/>
                    <a:p>
                      <a:r>
                        <a:rPr lang="en-US" sz="2400" dirty="0" smtClean="0"/>
                        <a:t>Uniform</a:t>
                      </a:r>
                      <a:endParaRPr lang="en-GB" sz="2400" dirty="0"/>
                    </a:p>
                  </a:txBody>
                  <a:tcPr/>
                </a:tc>
                <a:tc>
                  <a:txBody>
                    <a:bodyPr/>
                    <a:lstStyle/>
                    <a:p>
                      <a:r>
                        <a:rPr lang="en-US" sz="2400" dirty="0" smtClean="0"/>
                        <a:t>Uniform (</a:t>
                      </a:r>
                      <a:r>
                        <a:rPr lang="en-US" sz="2400" dirty="0" err="1" smtClean="0"/>
                        <a:t>a.b</a:t>
                      </a:r>
                      <a:r>
                        <a:rPr lang="en-US" sz="2400" dirty="0" smtClean="0"/>
                        <a:t>)</a:t>
                      </a:r>
                      <a:endParaRPr lang="en-GB" sz="2400" dirty="0"/>
                    </a:p>
                  </a:txBody>
                  <a:tcPr/>
                </a:tc>
              </a:tr>
            </a:tbl>
          </a:graphicData>
        </a:graphic>
      </p:graphicFrame>
    </p:spTree>
    <p:extLst>
      <p:ext uri="{BB962C8B-B14F-4D97-AF65-F5344CB8AC3E}">
        <p14:creationId xmlns:p14="http://schemas.microsoft.com/office/powerpoint/2010/main" val="14810726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657285"/>
            <a:ext cx="7848600" cy="5632311"/>
          </a:xfrm>
          <a:prstGeom prst="rect">
            <a:avLst/>
          </a:prstGeom>
        </p:spPr>
        <p:txBody>
          <a:bodyPr wrap="square">
            <a:spAutoFit/>
          </a:bodyPr>
          <a:lstStyle/>
          <a:p>
            <a:r>
              <a:rPr lang="en-US" sz="2400" b="1" dirty="0" smtClean="0">
                <a:solidFill>
                  <a:srgbClr val="0000FF"/>
                </a:solidFill>
              </a:rPr>
              <a:t># PART I: NO PRIOR DATA </a:t>
            </a:r>
          </a:p>
          <a:p>
            <a:r>
              <a:rPr lang="en-US" sz="2400" b="1" dirty="0" smtClean="0">
                <a:solidFill>
                  <a:srgbClr val="0000FF"/>
                </a:solidFill>
              </a:rPr>
              <a:t># Get shape parameters from data</a:t>
            </a:r>
          </a:p>
          <a:p>
            <a:r>
              <a:rPr lang="en-US" sz="2400" dirty="0" smtClean="0"/>
              <a:t>n=180</a:t>
            </a:r>
          </a:p>
          <a:p>
            <a:r>
              <a:rPr lang="en-US" sz="2400" dirty="0" smtClean="0"/>
              <a:t>y=12</a:t>
            </a:r>
          </a:p>
          <a:p>
            <a:r>
              <a:rPr lang="en-US" sz="2400" dirty="0" smtClean="0"/>
              <a:t>a=1+y=13</a:t>
            </a:r>
          </a:p>
          <a:p>
            <a:r>
              <a:rPr lang="en-US" sz="2400" dirty="0" smtClean="0"/>
              <a:t>b=1+n-y=169</a:t>
            </a:r>
          </a:p>
          <a:p>
            <a:endParaRPr lang="en-US" sz="2400" dirty="0" smtClean="0"/>
          </a:p>
          <a:p>
            <a:r>
              <a:rPr lang="en-US" sz="2400" b="1" dirty="0" smtClean="0">
                <a:solidFill>
                  <a:srgbClr val="0000FF"/>
                </a:solidFill>
              </a:rPr>
              <a:t># Calculate posterior</a:t>
            </a:r>
          </a:p>
          <a:p>
            <a:r>
              <a:rPr lang="en-US" sz="2400" dirty="0" smtClean="0"/>
              <a:t>x=</a:t>
            </a:r>
            <a:r>
              <a:rPr lang="en-US" sz="2400" dirty="0" err="1" smtClean="0"/>
              <a:t>seq</a:t>
            </a:r>
            <a:r>
              <a:rPr lang="en-US" sz="2400" dirty="0" smtClean="0"/>
              <a:t>(0,0.3,0.001) # set up a vector of par values</a:t>
            </a:r>
          </a:p>
          <a:p>
            <a:endParaRPr lang="en-US" sz="2400" dirty="0" smtClean="0"/>
          </a:p>
          <a:p>
            <a:r>
              <a:rPr lang="en-US" sz="2400" dirty="0" smtClean="0"/>
              <a:t>y=</a:t>
            </a:r>
            <a:r>
              <a:rPr lang="en-US" sz="2400" dirty="0" err="1" smtClean="0"/>
              <a:t>dbeta</a:t>
            </a:r>
            <a:r>
              <a:rPr lang="en-US" sz="2400" dirty="0" smtClean="0"/>
              <a:t>(x, </a:t>
            </a:r>
            <a:r>
              <a:rPr lang="en-US" sz="2400" dirty="0" err="1" smtClean="0"/>
              <a:t>a,b</a:t>
            </a:r>
            <a:r>
              <a:rPr lang="en-US" sz="2400" dirty="0" smtClean="0"/>
              <a:t>)</a:t>
            </a:r>
          </a:p>
          <a:p>
            <a:r>
              <a:rPr lang="en-US" sz="2400" dirty="0" smtClean="0"/>
              <a:t>plot(</a:t>
            </a:r>
            <a:r>
              <a:rPr lang="en-US" sz="2400" dirty="0" err="1" smtClean="0"/>
              <a:t>x,y</a:t>
            </a:r>
            <a:r>
              <a:rPr lang="en-US" sz="2400" dirty="0" smtClean="0"/>
              <a:t>, </a:t>
            </a:r>
            <a:r>
              <a:rPr lang="en-US" sz="2400" dirty="0" err="1" smtClean="0"/>
              <a:t>typ</a:t>
            </a:r>
            <a:r>
              <a:rPr lang="en-US" sz="2400" dirty="0" smtClean="0"/>
              <a:t>="</a:t>
            </a:r>
            <a:r>
              <a:rPr lang="en-US" sz="2400" dirty="0" err="1" smtClean="0"/>
              <a:t>l",xlim</a:t>
            </a:r>
            <a:r>
              <a:rPr lang="en-US" sz="2400" dirty="0" smtClean="0"/>
              <a:t>=c(0,0.3),</a:t>
            </a:r>
            <a:r>
              <a:rPr lang="en-US" sz="2400" dirty="0" err="1" smtClean="0"/>
              <a:t>ylab</a:t>
            </a:r>
            <a:r>
              <a:rPr lang="en-US" sz="2400" dirty="0" smtClean="0"/>
              <a:t>="P(</a:t>
            </a:r>
            <a:r>
              <a:rPr lang="en-US" sz="2400" dirty="0" err="1" smtClean="0"/>
              <a:t>p|y,n</a:t>
            </a:r>
            <a:r>
              <a:rPr lang="en-US" sz="2400" dirty="0" smtClean="0"/>
              <a:t>)", </a:t>
            </a:r>
            <a:r>
              <a:rPr lang="en-US" sz="2400" dirty="0" err="1" smtClean="0"/>
              <a:t>col</a:t>
            </a:r>
            <a:r>
              <a:rPr lang="en-US" sz="2400" dirty="0" smtClean="0"/>
              <a:t>="blue")</a:t>
            </a:r>
          </a:p>
          <a:p>
            <a:r>
              <a:rPr lang="en-US" sz="2400" dirty="0" smtClean="0"/>
              <a:t>text(.15,20,paste("mean= ", round(a/(</a:t>
            </a:r>
            <a:r>
              <a:rPr lang="en-US" sz="2400" dirty="0" err="1" smtClean="0"/>
              <a:t>a+b</a:t>
            </a:r>
            <a:r>
              <a:rPr lang="en-US" sz="2400" dirty="0" smtClean="0"/>
              <a:t>),3)))</a:t>
            </a:r>
          </a:p>
          <a:p>
            <a:r>
              <a:rPr lang="en-US" sz="2400" dirty="0" err="1" smtClean="0"/>
              <a:t>ci</a:t>
            </a:r>
            <a:r>
              <a:rPr lang="en-US" sz="2400" dirty="0" smtClean="0"/>
              <a:t>=round(</a:t>
            </a:r>
            <a:r>
              <a:rPr lang="en-US" sz="2400" dirty="0" err="1" smtClean="0"/>
              <a:t>qbeta</a:t>
            </a:r>
            <a:r>
              <a:rPr lang="en-US" sz="2400" dirty="0" smtClean="0"/>
              <a:t>(c(0.025,0.975), </a:t>
            </a:r>
            <a:r>
              <a:rPr lang="en-US" sz="2400" dirty="0" err="1" smtClean="0"/>
              <a:t>a,b</a:t>
            </a:r>
            <a:r>
              <a:rPr lang="en-US" sz="2400" dirty="0" smtClean="0"/>
              <a:t>),3)</a:t>
            </a:r>
          </a:p>
          <a:p>
            <a:r>
              <a:rPr lang="en-US" sz="2400" dirty="0" smtClean="0"/>
              <a:t>text(.17, 18, paste("95% CI=", </a:t>
            </a:r>
            <a:r>
              <a:rPr lang="en-US" sz="2400" dirty="0" err="1" smtClean="0"/>
              <a:t>ci</a:t>
            </a:r>
            <a:r>
              <a:rPr lang="en-US" sz="2400" dirty="0" smtClean="0"/>
              <a:t>[1], ",", </a:t>
            </a:r>
            <a:r>
              <a:rPr lang="en-US" sz="2400" dirty="0" err="1" smtClean="0"/>
              <a:t>ci</a:t>
            </a:r>
            <a:r>
              <a:rPr lang="en-US" sz="2400" dirty="0" smtClean="0"/>
              <a:t>[2]))</a:t>
            </a:r>
            <a:endParaRPr lang="en-US" sz="2400" dirty="0"/>
          </a:p>
        </p:txBody>
      </p:sp>
      <p:graphicFrame>
        <p:nvGraphicFramePr>
          <p:cNvPr id="2" name="Object 1"/>
          <p:cNvGraphicFramePr>
            <a:graphicFrameLocks noChangeAspect="1"/>
          </p:cNvGraphicFramePr>
          <p:nvPr>
            <p:extLst>
              <p:ext uri="{D42A27DB-BD31-4B8C-83A1-F6EECF244321}">
                <p14:modId xmlns:p14="http://schemas.microsoft.com/office/powerpoint/2010/main" val="3666403895"/>
              </p:ext>
            </p:extLst>
          </p:nvPr>
        </p:nvGraphicFramePr>
        <p:xfrm>
          <a:off x="3619500" y="1981200"/>
          <a:ext cx="4286250" cy="457200"/>
        </p:xfrm>
        <a:graphic>
          <a:graphicData uri="http://schemas.openxmlformats.org/presentationml/2006/ole">
            <mc:AlternateContent xmlns:mc="http://schemas.openxmlformats.org/markup-compatibility/2006">
              <mc:Choice xmlns:v="urn:schemas-microsoft-com:vml" Requires="v">
                <p:oleObj spid="_x0000_s74762" name="Equation" r:id="rId3" imgW="1904760" imgH="203040" progId="Equation.3">
                  <p:embed/>
                </p:oleObj>
              </mc:Choice>
              <mc:Fallback>
                <p:oleObj name="Equation" r:id="rId3" imgW="1904760" imgH="203040" progId="Equation.3">
                  <p:embed/>
                  <p:pic>
                    <p:nvPicPr>
                      <p:cNvPr id="0" name=""/>
                      <p:cNvPicPr/>
                      <p:nvPr/>
                    </p:nvPicPr>
                    <p:blipFill>
                      <a:blip r:embed="rId4"/>
                      <a:stretch>
                        <a:fillRect/>
                      </a:stretch>
                    </p:blipFill>
                    <p:spPr>
                      <a:xfrm>
                        <a:off x="3619500" y="1981200"/>
                        <a:ext cx="4286250" cy="457200"/>
                      </a:xfrm>
                      <a:prstGeom prst="rect">
                        <a:avLst/>
                      </a:prstGeom>
                    </p:spPr>
                  </p:pic>
                </p:oleObj>
              </mc:Fallback>
            </mc:AlternateContent>
          </a:graphicData>
        </a:graphic>
      </p:graphicFrame>
    </p:spTree>
    <p:extLst>
      <p:ext uri="{BB962C8B-B14F-4D97-AF65-F5344CB8AC3E}">
        <p14:creationId xmlns:p14="http://schemas.microsoft.com/office/powerpoint/2010/main" val="277212295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38291"/>
            <a:ext cx="8686800" cy="6524863"/>
          </a:xfrm>
          <a:prstGeom prst="rect">
            <a:avLst/>
          </a:prstGeom>
        </p:spPr>
        <p:txBody>
          <a:bodyPr wrap="square">
            <a:spAutoFit/>
          </a:bodyPr>
          <a:lstStyle/>
          <a:p>
            <a:r>
              <a:rPr lang="en-GB" sz="2200" dirty="0" smtClean="0">
                <a:solidFill>
                  <a:srgbClr val="0000FF"/>
                </a:solidFill>
              </a:rPr>
              <a:t> </a:t>
            </a:r>
            <a:r>
              <a:rPr lang="en-GB" sz="2200" b="1" dirty="0" smtClean="0">
                <a:solidFill>
                  <a:srgbClr val="0000FF"/>
                </a:solidFill>
              </a:rPr>
              <a:t>PART II: Prior data. </a:t>
            </a:r>
          </a:p>
          <a:p>
            <a:r>
              <a:rPr lang="en-GB" sz="2200" b="1" dirty="0" smtClean="0">
                <a:solidFill>
                  <a:srgbClr val="0000FF"/>
                </a:solidFill>
              </a:rPr>
              <a:t># Get shape parameters </a:t>
            </a:r>
            <a:r>
              <a:rPr lang="en-GB" sz="2200" b="1" dirty="0" err="1" smtClean="0">
                <a:solidFill>
                  <a:srgbClr val="0000FF"/>
                </a:solidFill>
              </a:rPr>
              <a:t>ofpriors</a:t>
            </a:r>
            <a:endParaRPr lang="en-GB" sz="2200" b="1" dirty="0" smtClean="0">
              <a:solidFill>
                <a:srgbClr val="0000FF"/>
              </a:solidFill>
            </a:endParaRPr>
          </a:p>
          <a:p>
            <a:r>
              <a:rPr lang="en-GB" sz="2200" dirty="0" err="1" smtClean="0"/>
              <a:t>y.prior</a:t>
            </a:r>
            <a:r>
              <a:rPr lang="en-GB" sz="2200" dirty="0" smtClean="0"/>
              <a:t>=3</a:t>
            </a:r>
          </a:p>
          <a:p>
            <a:r>
              <a:rPr lang="en-GB" sz="2200" dirty="0" err="1" smtClean="0"/>
              <a:t>n.prior</a:t>
            </a:r>
            <a:r>
              <a:rPr lang="en-GB" sz="2200" dirty="0" smtClean="0"/>
              <a:t>=125</a:t>
            </a:r>
          </a:p>
          <a:p>
            <a:r>
              <a:rPr lang="en-GB" sz="2200" dirty="0" smtClean="0"/>
              <a:t>a=1+y.prior</a:t>
            </a:r>
          </a:p>
          <a:p>
            <a:r>
              <a:rPr lang="en-GB" sz="2200" dirty="0" smtClean="0"/>
              <a:t>b=1+n.prior-y.prior</a:t>
            </a:r>
          </a:p>
          <a:p>
            <a:endParaRPr lang="en-GB" sz="2200" dirty="0" smtClean="0"/>
          </a:p>
          <a:p>
            <a:r>
              <a:rPr lang="en-GB" sz="2200" b="1" dirty="0" smtClean="0">
                <a:solidFill>
                  <a:srgbClr val="0000FF"/>
                </a:solidFill>
              </a:rPr>
              <a:t># Update posterior with current data</a:t>
            </a:r>
          </a:p>
          <a:p>
            <a:r>
              <a:rPr lang="en-GB" sz="2200" dirty="0" smtClean="0"/>
              <a:t>n=180</a:t>
            </a:r>
          </a:p>
          <a:p>
            <a:r>
              <a:rPr lang="en-GB" sz="2200" dirty="0" smtClean="0"/>
              <a:t>y=12</a:t>
            </a:r>
          </a:p>
          <a:p>
            <a:r>
              <a:rPr lang="en-GB" sz="2200" dirty="0" smtClean="0"/>
              <a:t>alpha=</a:t>
            </a:r>
            <a:r>
              <a:rPr lang="en-GB" sz="2200" dirty="0" err="1" smtClean="0"/>
              <a:t>a+y</a:t>
            </a:r>
            <a:endParaRPr lang="en-GB" sz="2200" dirty="0" smtClean="0"/>
          </a:p>
          <a:p>
            <a:r>
              <a:rPr lang="en-GB" sz="2200" dirty="0" smtClean="0"/>
              <a:t>beta=</a:t>
            </a:r>
            <a:r>
              <a:rPr lang="en-GB" sz="2200" dirty="0" err="1" smtClean="0"/>
              <a:t>b+n</a:t>
            </a:r>
            <a:r>
              <a:rPr lang="en-GB" sz="2200" dirty="0" smtClean="0"/>
              <a:t>-y</a:t>
            </a:r>
          </a:p>
          <a:p>
            <a:endParaRPr lang="en-GB" sz="2200" dirty="0" smtClean="0"/>
          </a:p>
          <a:p>
            <a:r>
              <a:rPr lang="en-GB" sz="2200" dirty="0" smtClean="0"/>
              <a:t>y=</a:t>
            </a:r>
            <a:r>
              <a:rPr lang="en-GB" sz="2200" dirty="0" err="1" smtClean="0"/>
              <a:t>dbeta</a:t>
            </a:r>
            <a:r>
              <a:rPr lang="en-GB" sz="2200" dirty="0" smtClean="0"/>
              <a:t>(x, </a:t>
            </a:r>
            <a:r>
              <a:rPr lang="en-GB" sz="2200" dirty="0" err="1" smtClean="0"/>
              <a:t>alpha,beta</a:t>
            </a:r>
            <a:r>
              <a:rPr lang="en-GB" sz="2200" dirty="0" smtClean="0"/>
              <a:t>)</a:t>
            </a:r>
          </a:p>
          <a:p>
            <a:r>
              <a:rPr lang="en-GB" sz="2200" dirty="0" smtClean="0"/>
              <a:t>plot(</a:t>
            </a:r>
            <a:r>
              <a:rPr lang="en-GB" sz="2200" dirty="0" err="1" smtClean="0"/>
              <a:t>x,y,typ</a:t>
            </a:r>
            <a:r>
              <a:rPr lang="en-GB" sz="2200" dirty="0" smtClean="0"/>
              <a:t>="</a:t>
            </a:r>
            <a:r>
              <a:rPr lang="en-GB" sz="2200" dirty="0" err="1" smtClean="0"/>
              <a:t>l",xlim</a:t>
            </a:r>
            <a:r>
              <a:rPr lang="en-GB" sz="2200" dirty="0" smtClean="0"/>
              <a:t>=c(0,0.3),</a:t>
            </a:r>
            <a:r>
              <a:rPr lang="en-GB" sz="2200" dirty="0" err="1" smtClean="0"/>
              <a:t>ylab</a:t>
            </a:r>
            <a:r>
              <a:rPr lang="en-GB" sz="2200" dirty="0" smtClean="0"/>
              <a:t>="P(</a:t>
            </a:r>
            <a:r>
              <a:rPr lang="en-GB" sz="2200" dirty="0" err="1" smtClean="0"/>
              <a:t>p|y,n</a:t>
            </a:r>
            <a:r>
              <a:rPr lang="en-GB" sz="2200" dirty="0" smtClean="0"/>
              <a:t>)", </a:t>
            </a:r>
            <a:r>
              <a:rPr lang="en-GB" sz="2200" dirty="0" err="1" smtClean="0"/>
              <a:t>col</a:t>
            </a:r>
            <a:r>
              <a:rPr lang="en-GB" sz="2200" dirty="0" smtClean="0"/>
              <a:t>="blue")</a:t>
            </a:r>
          </a:p>
          <a:p>
            <a:r>
              <a:rPr lang="en-GB" sz="2200" dirty="0" smtClean="0"/>
              <a:t>text(.15,20,paste("mean= ", round(alpha/(</a:t>
            </a:r>
            <a:r>
              <a:rPr lang="en-GB" sz="2200" dirty="0" err="1" smtClean="0"/>
              <a:t>alpha+beta</a:t>
            </a:r>
            <a:r>
              <a:rPr lang="en-GB" sz="2200" dirty="0" smtClean="0"/>
              <a:t>),3)))</a:t>
            </a:r>
          </a:p>
          <a:p>
            <a:r>
              <a:rPr lang="en-GB" sz="2200" dirty="0" err="1" smtClean="0"/>
              <a:t>ci</a:t>
            </a:r>
            <a:r>
              <a:rPr lang="en-GB" sz="2200" dirty="0" smtClean="0"/>
              <a:t>=round(</a:t>
            </a:r>
            <a:r>
              <a:rPr lang="en-GB" sz="2200" dirty="0" err="1" smtClean="0"/>
              <a:t>qbeta</a:t>
            </a:r>
            <a:r>
              <a:rPr lang="en-GB" sz="2200" dirty="0" smtClean="0"/>
              <a:t>(c(0.025,0.975), </a:t>
            </a:r>
            <a:r>
              <a:rPr lang="en-GB" sz="2200" dirty="0" err="1" smtClean="0"/>
              <a:t>alpha,beta</a:t>
            </a:r>
            <a:r>
              <a:rPr lang="en-GB" sz="2200" dirty="0" smtClean="0"/>
              <a:t>),3)</a:t>
            </a:r>
          </a:p>
          <a:p>
            <a:r>
              <a:rPr lang="en-GB" sz="2200" dirty="0" smtClean="0"/>
              <a:t>text(.17, 18, paste("95% CI=", </a:t>
            </a:r>
            <a:r>
              <a:rPr lang="en-GB" sz="2200" dirty="0" err="1" smtClean="0"/>
              <a:t>ci</a:t>
            </a:r>
            <a:r>
              <a:rPr lang="en-GB" sz="2200" dirty="0" smtClean="0"/>
              <a:t>[1], ",", </a:t>
            </a:r>
            <a:r>
              <a:rPr lang="en-GB" sz="2200" dirty="0" err="1" smtClean="0"/>
              <a:t>ci</a:t>
            </a:r>
            <a:r>
              <a:rPr lang="en-GB" sz="2200" dirty="0" smtClean="0"/>
              <a:t>[2]), main="With prior data")</a:t>
            </a:r>
          </a:p>
          <a:p>
            <a:endParaRPr lang="en-GB" sz="2200" dirty="0"/>
          </a:p>
        </p:txBody>
      </p:sp>
    </p:spTree>
    <p:extLst>
      <p:ext uri="{BB962C8B-B14F-4D97-AF65-F5344CB8AC3E}">
        <p14:creationId xmlns:p14="http://schemas.microsoft.com/office/powerpoint/2010/main" val="322514406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8229600" cy="1143000"/>
          </a:xfrm>
        </p:spPr>
        <p:txBody>
          <a:bodyPr/>
          <a:lstStyle/>
          <a:p>
            <a:r>
              <a:rPr lang="en-US" dirty="0" smtClean="0"/>
              <a:t>Other distributions</a:t>
            </a:r>
            <a:endParaRPr lang="es-CL" dirty="0"/>
          </a:p>
        </p:txBody>
      </p:sp>
    </p:spTree>
    <p:extLst>
      <p:ext uri="{BB962C8B-B14F-4D97-AF65-F5344CB8AC3E}">
        <p14:creationId xmlns:p14="http://schemas.microsoft.com/office/powerpoint/2010/main" val="25311752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525" y="76200"/>
            <a:ext cx="8229600" cy="1143000"/>
          </a:xfrm>
        </p:spPr>
        <p:txBody>
          <a:bodyPr>
            <a:normAutofit/>
          </a:bodyPr>
          <a:lstStyle/>
          <a:p>
            <a:r>
              <a:rPr lang="en-US" sz="3600" dirty="0" smtClean="0">
                <a:solidFill>
                  <a:srgbClr val="0000FF"/>
                </a:solidFill>
                <a:latin typeface="Comic Sans MS" pitchFamily="66" charset="0"/>
                <a:cs typeface="Times New Roman" pitchFamily="18" charset="0"/>
              </a:rPr>
              <a:t>Conjugate priors: Exponential data</a:t>
            </a:r>
            <a:endParaRPr lang="en-US" sz="3600" dirty="0">
              <a:solidFill>
                <a:srgbClr val="0000FF"/>
              </a:solidFill>
              <a:latin typeface="Comic Sans MS" pitchFamily="66" charset="0"/>
              <a:cs typeface="Times New Roman" pitchFamily="18" charset="0"/>
            </a:endParaRPr>
          </a:p>
        </p:txBody>
      </p:sp>
      <p:sp>
        <p:nvSpPr>
          <p:cNvPr id="3" name="Content Placeholder 2"/>
          <p:cNvSpPr>
            <a:spLocks noGrp="1"/>
          </p:cNvSpPr>
          <p:nvPr>
            <p:ph idx="1"/>
          </p:nvPr>
        </p:nvSpPr>
        <p:spPr>
          <a:xfrm>
            <a:off x="1095375" y="1371600"/>
            <a:ext cx="6819900" cy="3687763"/>
          </a:xfrm>
        </p:spPr>
        <p:txBody>
          <a:bodyPr>
            <a:noAutofit/>
          </a:bodyPr>
          <a:lstStyle/>
          <a:p>
            <a:pPr>
              <a:spcBef>
                <a:spcPts val="600"/>
              </a:spcBef>
              <a:tabLst>
                <a:tab pos="230188" algn="l"/>
              </a:tabLst>
            </a:pPr>
            <a:r>
              <a:rPr lang="en-US" sz="2400" dirty="0" smtClean="0">
                <a:latin typeface="Times New Roman" pitchFamily="18" charset="0"/>
                <a:cs typeface="Times New Roman" pitchFamily="18" charset="0"/>
              </a:rPr>
              <a:t>Exponential likelihood:</a:t>
            </a:r>
            <a:br>
              <a:rPr lang="en-US" sz="2400" dirty="0" smtClean="0">
                <a:latin typeface="Times New Roman" pitchFamily="18" charset="0"/>
                <a:cs typeface="Times New Roman" pitchFamily="18" charset="0"/>
              </a:rPr>
            </a:br>
            <a:r>
              <a:rPr lang="en-US" sz="2400" i="1" dirty="0" err="1" smtClean="0">
                <a:latin typeface="Times New Roman" pitchFamily="18" charset="0"/>
                <a:cs typeface="Times New Roman" pitchFamily="18" charset="0"/>
              </a:rPr>
              <a:t>y</a:t>
            </a:r>
            <a:r>
              <a:rPr lang="en-US" sz="2400" i="1" baseline="-25000"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Expon</a:t>
            </a:r>
            <a:r>
              <a:rPr lang="en-US"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sym typeface="Symbol"/>
              </a:rPr>
              <a:t></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 = 1, 2, .., </a:t>
            </a:r>
            <a:r>
              <a:rPr lang="en-US" sz="2400" i="1" dirty="0" smtClean="0">
                <a:latin typeface="Times New Roman" pitchFamily="18" charset="0"/>
                <a:cs typeface="Times New Roman" pitchFamily="18" charset="0"/>
              </a:rPr>
              <a:t>N</a:t>
            </a:r>
          </a:p>
          <a:p>
            <a:pPr>
              <a:spcBef>
                <a:spcPts val="600"/>
              </a:spcBef>
              <a:tabLst>
                <a:tab pos="230188" algn="l"/>
              </a:tabLst>
            </a:pPr>
            <a:endParaRPr lang="en-US" sz="2400" i="1" dirty="0" smtClean="0">
              <a:latin typeface="Times New Roman" pitchFamily="18" charset="0"/>
              <a:cs typeface="Times New Roman" pitchFamily="18" charset="0"/>
            </a:endParaRPr>
          </a:p>
          <a:p>
            <a:pPr>
              <a:spcBef>
                <a:spcPts val="600"/>
              </a:spcBef>
              <a:tabLst>
                <a:tab pos="230188" algn="l"/>
              </a:tabLst>
            </a:pPr>
            <a:endParaRPr lang="en-US" sz="2400" dirty="0" smtClean="0">
              <a:latin typeface="Times New Roman" pitchFamily="18" charset="0"/>
              <a:cs typeface="Times New Roman" pitchFamily="18" charset="0"/>
            </a:endParaRPr>
          </a:p>
          <a:p>
            <a:pPr>
              <a:spcBef>
                <a:spcPts val="600"/>
              </a:spcBef>
              <a:tabLst>
                <a:tab pos="230188" algn="l"/>
              </a:tabLst>
            </a:pPr>
            <a:endParaRPr lang="en-US" sz="2400" dirty="0">
              <a:latin typeface="Times New Roman" pitchFamily="18" charset="0"/>
              <a:cs typeface="Times New Roman" pitchFamily="18" charset="0"/>
            </a:endParaRPr>
          </a:p>
          <a:p>
            <a:pPr>
              <a:spcBef>
                <a:spcPts val="600"/>
              </a:spcBef>
              <a:tabLst>
                <a:tab pos="230188" algn="l"/>
              </a:tabLst>
            </a:pPr>
            <a:r>
              <a:rPr lang="en-US" sz="2400" dirty="0" smtClean="0">
                <a:latin typeface="Times New Roman" pitchFamily="18" charset="0"/>
                <a:cs typeface="Times New Roman" pitchFamily="18" charset="0"/>
              </a:rPr>
              <a:t>Support for </a:t>
            </a:r>
            <a:r>
              <a:rPr lang="en-US" sz="2400" dirty="0" smtClean="0">
                <a:latin typeface="Times New Roman" pitchFamily="18" charset="0"/>
                <a:cs typeface="Times New Roman" pitchFamily="18" charset="0"/>
                <a:sym typeface="Symbol"/>
              </a:rPr>
              <a:t></a:t>
            </a:r>
            <a:r>
              <a:rPr lang="en-US" sz="2400" dirty="0" smtClean="0">
                <a:latin typeface="Times New Roman" pitchFamily="18" charset="0"/>
                <a:cs typeface="Times New Roman" pitchFamily="18" charset="0"/>
              </a:rPr>
              <a:t>? </a:t>
            </a:r>
            <a:r>
              <a:rPr lang="en-US" sz="2400" dirty="0" smtClean="0">
                <a:solidFill>
                  <a:srgbClr val="0000FF"/>
                </a:solidFill>
                <a:latin typeface="Times New Roman" pitchFamily="18" charset="0"/>
                <a:cs typeface="Times New Roman" pitchFamily="18" charset="0"/>
              </a:rPr>
              <a:t>(</a:t>
            </a:r>
            <a:r>
              <a:rPr lang="en-US" sz="2400" dirty="0" smtClean="0">
                <a:solidFill>
                  <a:srgbClr val="0000FF"/>
                </a:solidFill>
                <a:latin typeface="Times New Roman" pitchFamily="18" charset="0"/>
                <a:cs typeface="Times New Roman" pitchFamily="18" charset="0"/>
                <a:sym typeface="Symbol"/>
              </a:rPr>
              <a:t>  R</a:t>
            </a:r>
            <a:r>
              <a:rPr lang="en-US" sz="2400" baseline="30000" dirty="0" smtClean="0">
                <a:solidFill>
                  <a:srgbClr val="0000FF"/>
                </a:solidFill>
                <a:latin typeface="Times New Roman" pitchFamily="18" charset="0"/>
                <a:cs typeface="Times New Roman" pitchFamily="18" charset="0"/>
                <a:sym typeface="Symbol"/>
              </a:rPr>
              <a:t>+</a:t>
            </a:r>
            <a:r>
              <a:rPr lang="en-US" sz="2400" dirty="0" smtClean="0">
                <a:solidFill>
                  <a:srgbClr val="0000FF"/>
                </a:solidFill>
                <a:latin typeface="Times New Roman" pitchFamily="18" charset="0"/>
                <a:cs typeface="Times New Roman" pitchFamily="18" charset="0"/>
              </a:rPr>
              <a:t>)</a:t>
            </a:r>
          </a:p>
          <a:p>
            <a:pPr>
              <a:spcBef>
                <a:spcPts val="600"/>
              </a:spcBef>
              <a:tabLst>
                <a:tab pos="230188" algn="l"/>
              </a:tabLst>
            </a:pPr>
            <a:r>
              <a:rPr lang="en-US" sz="2400" dirty="0" smtClean="0">
                <a:latin typeface="Times New Roman" pitchFamily="18" charset="0"/>
                <a:cs typeface="Times New Roman" pitchFamily="18" charset="0"/>
              </a:rPr>
              <a:t>Conjugate prior has the form:</a:t>
            </a:r>
          </a:p>
          <a:p>
            <a:pPr>
              <a:spcBef>
                <a:spcPts val="600"/>
              </a:spcBef>
              <a:tabLst>
                <a:tab pos="230188" algn="l"/>
              </a:tabLst>
            </a:pPr>
            <a:endParaRPr lang="en-US" sz="2400" i="1" dirty="0">
              <a:latin typeface="Times New Roman" pitchFamily="18" charset="0"/>
              <a:cs typeface="Times New Roman" pitchFamily="18" charset="0"/>
            </a:endParaRPr>
          </a:p>
          <a:p>
            <a:pPr>
              <a:spcBef>
                <a:spcPts val="600"/>
              </a:spcBef>
              <a:tabLst>
                <a:tab pos="230188" algn="l"/>
              </a:tabLst>
            </a:pPr>
            <a:endParaRPr lang="en-US" sz="2400" i="1" dirty="0" smtClean="0">
              <a:latin typeface="Times New Roman" pitchFamily="18" charset="0"/>
              <a:cs typeface="Times New Roman" pitchFamily="18" charset="0"/>
            </a:endParaRPr>
          </a:p>
          <a:p>
            <a:pPr>
              <a:spcBef>
                <a:spcPts val="600"/>
              </a:spcBef>
              <a:tabLst>
                <a:tab pos="230188" algn="l"/>
              </a:tabLst>
            </a:pPr>
            <a:r>
              <a:rPr lang="en-US" sz="2400" dirty="0" smtClean="0">
                <a:latin typeface="Times New Roman" pitchFamily="18" charset="0"/>
                <a:cs typeface="Times New Roman" pitchFamily="18" charset="0"/>
              </a:rPr>
              <a:t>Via kernel matching, identify conjugate prior for </a:t>
            </a:r>
            <a:r>
              <a:rPr lang="en-US" sz="2400" dirty="0" smtClean="0">
                <a:latin typeface="Times New Roman" pitchFamily="18" charset="0"/>
                <a:cs typeface="Times New Roman" pitchFamily="18" charset="0"/>
                <a:sym typeface="Symbol"/>
              </a:rPr>
              <a:t></a:t>
            </a:r>
            <a:r>
              <a:rPr lang="en-US" sz="2400" dirty="0" smtClean="0">
                <a:latin typeface="Times New Roman" pitchFamily="18" charset="0"/>
                <a:cs typeface="Times New Roman" pitchFamily="18" charset="0"/>
              </a:rPr>
              <a:t>.</a:t>
            </a:r>
          </a:p>
          <a:p>
            <a:pPr>
              <a:spcBef>
                <a:spcPts val="600"/>
              </a:spcBef>
              <a:tabLst>
                <a:tab pos="230188" algn="l"/>
              </a:tabLst>
            </a:pPr>
            <a:r>
              <a:rPr lang="en-US" sz="2400" dirty="0" smtClean="0">
                <a:solidFill>
                  <a:srgbClr val="0000FF"/>
                </a:solidFill>
                <a:latin typeface="Times New Roman" pitchFamily="18" charset="0"/>
                <a:cs typeface="Times New Roman" pitchFamily="18" charset="0"/>
              </a:rPr>
              <a:t>Solution: </a:t>
            </a:r>
          </a:p>
          <a:p>
            <a:pPr>
              <a:spcBef>
                <a:spcPts val="600"/>
              </a:spcBef>
              <a:tabLst>
                <a:tab pos="230188" algn="l"/>
              </a:tabLst>
            </a:pPr>
            <a:endParaRPr lang="en-US" sz="2400" i="1" baseline="-25000" dirty="0" smtClean="0">
              <a:latin typeface="Times New Roman" pitchFamily="18" charset="0"/>
              <a:cs typeface="Times New Roman" pitchFamily="18" charset="0"/>
            </a:endParaRPr>
          </a:p>
        </p:txBody>
      </p:sp>
      <p:graphicFrame>
        <p:nvGraphicFramePr>
          <p:cNvPr id="13314" name="Object 2"/>
          <p:cNvGraphicFramePr>
            <a:graphicFrameLocks noChangeAspect="1"/>
          </p:cNvGraphicFramePr>
          <p:nvPr/>
        </p:nvGraphicFramePr>
        <p:xfrm>
          <a:off x="1905000" y="2286000"/>
          <a:ext cx="2601913" cy="890587"/>
        </p:xfrm>
        <a:graphic>
          <a:graphicData uri="http://schemas.openxmlformats.org/presentationml/2006/ole">
            <mc:AlternateContent xmlns:mc="http://schemas.openxmlformats.org/markup-compatibility/2006">
              <mc:Choice xmlns:v="urn:schemas-microsoft-com:vml" Requires="v">
                <p:oleObj spid="_x0000_s61502" name="Equation" r:id="rId3" imgW="1294838" imgH="444307" progId="">
                  <p:embed/>
                </p:oleObj>
              </mc:Choice>
              <mc:Fallback>
                <p:oleObj name="Equation" r:id="rId3" imgW="1294838" imgH="444307"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2286000"/>
                        <a:ext cx="2601913" cy="890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5" name="Object 3"/>
          <p:cNvGraphicFramePr>
            <a:graphicFrameLocks noChangeAspect="1"/>
          </p:cNvGraphicFramePr>
          <p:nvPr/>
        </p:nvGraphicFramePr>
        <p:xfrm>
          <a:off x="3586163" y="4621213"/>
          <a:ext cx="1836737" cy="484187"/>
        </p:xfrm>
        <a:graphic>
          <a:graphicData uri="http://schemas.openxmlformats.org/presentationml/2006/ole">
            <mc:AlternateContent xmlns:mc="http://schemas.openxmlformats.org/markup-compatibility/2006">
              <mc:Choice xmlns:v="urn:schemas-microsoft-com:vml" Requires="v">
                <p:oleObj spid="_x0000_s61503" name="Equation" r:id="rId5" imgW="914400" imgH="241300" progId="">
                  <p:embed/>
                </p:oleObj>
              </mc:Choice>
              <mc:Fallback>
                <p:oleObj name="Equation" r:id="rId5" imgW="914400" imgH="2413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6163" y="4621213"/>
                        <a:ext cx="1836737" cy="484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6" name="Object 4"/>
          <p:cNvGraphicFramePr>
            <a:graphicFrameLocks noChangeAspect="1"/>
          </p:cNvGraphicFramePr>
          <p:nvPr/>
        </p:nvGraphicFramePr>
        <p:xfrm>
          <a:off x="3382963" y="5916613"/>
          <a:ext cx="2246312" cy="407987"/>
        </p:xfrm>
        <a:graphic>
          <a:graphicData uri="http://schemas.openxmlformats.org/presentationml/2006/ole">
            <mc:AlternateContent xmlns:mc="http://schemas.openxmlformats.org/markup-compatibility/2006">
              <mc:Choice xmlns:v="urn:schemas-microsoft-com:vml" Requires="v">
                <p:oleObj spid="_x0000_s61504" name="Equation" r:id="rId7" imgW="1117115" imgH="203112" progId="">
                  <p:embed/>
                </p:oleObj>
              </mc:Choice>
              <mc:Fallback>
                <p:oleObj name="Equation" r:id="rId7" imgW="1117115" imgH="203112" progId="">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82963" y="5916613"/>
                        <a:ext cx="2246312" cy="407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389" name="Object 3"/>
          <p:cNvGraphicFramePr>
            <a:graphicFrameLocks noChangeAspect="1"/>
          </p:cNvGraphicFramePr>
          <p:nvPr/>
        </p:nvGraphicFramePr>
        <p:xfrm>
          <a:off x="5791200" y="1776791"/>
          <a:ext cx="2971800" cy="1652209"/>
        </p:xfrm>
        <a:graphic>
          <a:graphicData uri="http://schemas.openxmlformats.org/presentationml/2006/ole">
            <mc:AlternateContent xmlns:mc="http://schemas.openxmlformats.org/markup-compatibility/2006">
              <mc:Choice xmlns:v="urn:schemas-microsoft-com:vml" Requires="v">
                <p:oleObj spid="_x0000_s61505" name="Equation" r:id="rId9" imgW="1574800" imgH="876300" progId="Equation.3">
                  <p:embed/>
                </p:oleObj>
              </mc:Choice>
              <mc:Fallback>
                <p:oleObj name="Equation" r:id="rId9" imgW="1574800" imgH="8763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91200" y="1776791"/>
                        <a:ext cx="2971800" cy="165220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3156650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525" y="76200"/>
            <a:ext cx="8229600" cy="1143000"/>
          </a:xfrm>
        </p:spPr>
        <p:txBody>
          <a:bodyPr>
            <a:normAutofit/>
          </a:bodyPr>
          <a:lstStyle/>
          <a:p>
            <a:r>
              <a:rPr lang="en-US" sz="3600" dirty="0" smtClean="0">
                <a:solidFill>
                  <a:srgbClr val="0000FF"/>
                </a:solidFill>
                <a:latin typeface="Comic Sans MS" pitchFamily="66" charset="0"/>
                <a:cs typeface="Times New Roman" pitchFamily="18" charset="0"/>
              </a:rPr>
              <a:t>Conjugate priors: Exponential data</a:t>
            </a:r>
            <a:endParaRPr lang="en-US" sz="3600" dirty="0">
              <a:solidFill>
                <a:srgbClr val="0000FF"/>
              </a:solidFill>
              <a:latin typeface="Comic Sans MS" pitchFamily="66" charset="0"/>
              <a:cs typeface="Times New Roman" pitchFamily="18" charset="0"/>
            </a:endParaRPr>
          </a:p>
        </p:txBody>
      </p:sp>
      <p:sp>
        <p:nvSpPr>
          <p:cNvPr id="3" name="Content Placeholder 2"/>
          <p:cNvSpPr>
            <a:spLocks noGrp="1"/>
          </p:cNvSpPr>
          <p:nvPr>
            <p:ph idx="1"/>
          </p:nvPr>
        </p:nvSpPr>
        <p:spPr>
          <a:xfrm>
            <a:off x="957263" y="1371600"/>
            <a:ext cx="7229475" cy="3687763"/>
          </a:xfrm>
        </p:spPr>
        <p:txBody>
          <a:bodyPr>
            <a:noAutofit/>
          </a:bodyPr>
          <a:lstStyle/>
          <a:p>
            <a:pPr>
              <a:spcBef>
                <a:spcPts val="600"/>
              </a:spcBef>
              <a:tabLst>
                <a:tab pos="230188" algn="l"/>
              </a:tabLst>
            </a:pPr>
            <a:r>
              <a:rPr lang="en-US" sz="2400" dirty="0" smtClean="0">
                <a:latin typeface="Times New Roman" pitchFamily="18" charset="0"/>
                <a:cs typeface="Times New Roman" pitchFamily="18" charset="0"/>
              </a:rPr>
              <a:t>Posterior solution:</a:t>
            </a:r>
            <a:endParaRPr lang="en-US" sz="2400" i="1" dirty="0" smtClean="0">
              <a:latin typeface="Times New Roman" pitchFamily="18" charset="0"/>
              <a:cs typeface="Times New Roman" pitchFamily="18" charset="0"/>
            </a:endParaRPr>
          </a:p>
          <a:p>
            <a:pPr>
              <a:spcBef>
                <a:spcPts val="600"/>
              </a:spcBef>
              <a:tabLst>
                <a:tab pos="230188" algn="l"/>
              </a:tabLst>
            </a:pPr>
            <a:endParaRPr lang="en-US" sz="2400" i="1" dirty="0" smtClean="0">
              <a:latin typeface="Times New Roman" pitchFamily="18" charset="0"/>
              <a:cs typeface="Times New Roman" pitchFamily="18" charset="0"/>
            </a:endParaRPr>
          </a:p>
          <a:p>
            <a:pPr>
              <a:spcBef>
                <a:spcPts val="600"/>
              </a:spcBef>
              <a:tabLst>
                <a:tab pos="230188" algn="l"/>
              </a:tabLst>
            </a:pPr>
            <a:endParaRPr lang="en-US" sz="2400" dirty="0" smtClean="0">
              <a:latin typeface="Times New Roman" pitchFamily="18" charset="0"/>
              <a:cs typeface="Times New Roman" pitchFamily="18" charset="0"/>
            </a:endParaRPr>
          </a:p>
          <a:p>
            <a:pPr>
              <a:spcBef>
                <a:spcPts val="600"/>
              </a:spcBef>
              <a:tabLst>
                <a:tab pos="230188" algn="l"/>
              </a:tabLst>
            </a:pPr>
            <a:endParaRPr lang="en-US" sz="2400" dirty="0">
              <a:latin typeface="Times New Roman" pitchFamily="18" charset="0"/>
              <a:cs typeface="Times New Roman" pitchFamily="18" charset="0"/>
            </a:endParaRPr>
          </a:p>
          <a:p>
            <a:pPr>
              <a:spcBef>
                <a:spcPts val="600"/>
              </a:spcBef>
              <a:tabLst>
                <a:tab pos="230188" algn="l"/>
              </a:tabLst>
            </a:pPr>
            <a:endParaRPr lang="en-US" sz="2400" dirty="0" smtClean="0">
              <a:latin typeface="Times New Roman" pitchFamily="18" charset="0"/>
              <a:cs typeface="Times New Roman" pitchFamily="18" charset="0"/>
            </a:endParaRPr>
          </a:p>
          <a:p>
            <a:pPr>
              <a:spcBef>
                <a:spcPts val="600"/>
              </a:spcBef>
              <a:tabLst>
                <a:tab pos="230188" algn="l"/>
              </a:tabLst>
            </a:pPr>
            <a:endParaRPr lang="en-US" sz="2400" dirty="0">
              <a:latin typeface="Times New Roman" pitchFamily="18" charset="0"/>
              <a:cs typeface="Times New Roman" pitchFamily="18" charset="0"/>
            </a:endParaRPr>
          </a:p>
          <a:p>
            <a:pPr>
              <a:spcBef>
                <a:spcPts val="600"/>
              </a:spcBef>
              <a:tabLst>
                <a:tab pos="230188" algn="l"/>
              </a:tabLst>
            </a:pPr>
            <a:endParaRPr lang="en-US" sz="2400" dirty="0" smtClean="0">
              <a:latin typeface="Times New Roman" pitchFamily="18" charset="0"/>
              <a:cs typeface="Times New Roman" pitchFamily="18" charset="0"/>
            </a:endParaRPr>
          </a:p>
          <a:p>
            <a:pPr>
              <a:spcBef>
                <a:spcPts val="600"/>
              </a:spcBef>
              <a:tabLst>
                <a:tab pos="230188" algn="l"/>
              </a:tabLst>
            </a:pPr>
            <a:r>
              <a:rPr lang="en-US" sz="2400" dirty="0" smtClean="0">
                <a:latin typeface="Times New Roman" pitchFamily="18" charset="0"/>
                <a:cs typeface="Times New Roman" pitchFamily="18" charset="0"/>
              </a:rPr>
              <a:t>Information content of prior:</a:t>
            </a:r>
          </a:p>
          <a:p>
            <a:pPr lvl="1">
              <a:spcBef>
                <a:spcPts val="600"/>
              </a:spcBef>
              <a:tabLst>
                <a:tab pos="230188" algn="l"/>
              </a:tabLst>
            </a:pPr>
            <a:r>
              <a:rPr lang="en-US" sz="2000" dirty="0" smtClean="0">
                <a:latin typeface="Times New Roman" pitchFamily="18" charset="0"/>
                <a:cs typeface="Times New Roman" pitchFamily="18" charset="0"/>
              </a:rPr>
              <a:t>Contributes a prior sample size of </a:t>
            </a:r>
            <a:r>
              <a:rPr lang="el-GR" sz="2000" dirty="0" smtClean="0">
                <a:latin typeface="Times New Roman" pitchFamily="18" charset="0"/>
                <a:cs typeface="Times New Roman" pitchFamily="18" charset="0"/>
              </a:rPr>
              <a:t>α</a:t>
            </a:r>
            <a:r>
              <a:rPr lang="en-US" sz="2000" dirty="0" smtClean="0">
                <a:latin typeface="Times New Roman" pitchFamily="18" charset="0"/>
                <a:cs typeface="Times New Roman" pitchFamily="18" charset="0"/>
              </a:rPr>
              <a:t>, and </a:t>
            </a:r>
            <a:r>
              <a:rPr lang="el-GR" sz="2000" dirty="0" smtClean="0">
                <a:latin typeface="Times New Roman" pitchFamily="18" charset="0"/>
                <a:cs typeface="Times New Roman" pitchFamily="18" charset="0"/>
              </a:rPr>
              <a:t>β</a:t>
            </a:r>
            <a:r>
              <a:rPr lang="en-US" sz="2000" dirty="0" smtClean="0">
                <a:latin typeface="Times New Roman" pitchFamily="18" charset="0"/>
                <a:cs typeface="Times New Roman" pitchFamily="18" charset="0"/>
              </a:rPr>
              <a:t> prior sum of </a:t>
            </a:r>
            <a:r>
              <a:rPr lang="en-US" sz="2000" i="1" dirty="0" err="1" smtClean="0">
                <a:latin typeface="Times New Roman" pitchFamily="18" charset="0"/>
                <a:cs typeface="Times New Roman" pitchFamily="18" charset="0"/>
              </a:rPr>
              <a:t>y</a:t>
            </a:r>
            <a:r>
              <a:rPr lang="en-US" sz="2000" dirty="0" err="1" smtClean="0">
                <a:latin typeface="Times New Roman" pitchFamily="18" charset="0"/>
                <a:cs typeface="Times New Roman" pitchFamily="18" charset="0"/>
              </a:rPr>
              <a:t>’s</a:t>
            </a:r>
            <a:r>
              <a:rPr lang="en-US" sz="2000" dirty="0" smtClean="0">
                <a:latin typeface="Times New Roman" pitchFamily="18" charset="0"/>
                <a:cs typeface="Times New Roman" pitchFamily="18" charset="0"/>
              </a:rPr>
              <a:t>.</a:t>
            </a:r>
          </a:p>
          <a:p>
            <a:pPr lvl="1">
              <a:spcBef>
                <a:spcPts val="600"/>
              </a:spcBef>
              <a:tabLst>
                <a:tab pos="230188" algn="l"/>
              </a:tabLst>
            </a:pPr>
            <a:r>
              <a:rPr lang="en-US" sz="2000" dirty="0" smtClean="0">
                <a:latin typeface="Times New Roman" pitchFamily="18" charset="0"/>
                <a:cs typeface="Times New Roman" pitchFamily="18" charset="0"/>
              </a:rPr>
              <a:t>For relatively non-informative prior, pick </a:t>
            </a:r>
            <a:r>
              <a:rPr lang="el-GR" sz="2000" dirty="0" smtClean="0">
                <a:latin typeface="Times New Roman" pitchFamily="18" charset="0"/>
                <a:cs typeface="Times New Roman" pitchFamily="18" charset="0"/>
              </a:rPr>
              <a:t>α</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and </a:t>
            </a:r>
            <a:r>
              <a:rPr lang="el-GR" sz="2000" dirty="0" smtClean="0">
                <a:latin typeface="Times New Roman" pitchFamily="18" charset="0"/>
                <a:cs typeface="Times New Roman" pitchFamily="18" charset="0"/>
              </a:rPr>
              <a:t>β</a:t>
            </a:r>
            <a:r>
              <a:rPr lang="en-US" sz="2000" dirty="0" smtClean="0">
                <a:latin typeface="Times New Roman" pitchFamily="18" charset="0"/>
                <a:cs typeface="Times New Roman" pitchFamily="18" charset="0"/>
              </a:rPr>
              <a:t> small</a:t>
            </a:r>
          </a:p>
        </p:txBody>
      </p:sp>
      <p:graphicFrame>
        <p:nvGraphicFramePr>
          <p:cNvPr id="13314" name="Object 2"/>
          <p:cNvGraphicFramePr>
            <a:graphicFrameLocks noChangeAspect="1"/>
          </p:cNvGraphicFramePr>
          <p:nvPr>
            <p:extLst>
              <p:ext uri="{D42A27DB-BD31-4B8C-83A1-F6EECF244321}">
                <p14:modId xmlns:p14="http://schemas.microsoft.com/office/powerpoint/2010/main" val="1581035073"/>
              </p:ext>
            </p:extLst>
          </p:nvPr>
        </p:nvGraphicFramePr>
        <p:xfrm>
          <a:off x="2967038" y="1843291"/>
          <a:ext cx="3890962" cy="2423909"/>
        </p:xfrm>
        <a:graphic>
          <a:graphicData uri="http://schemas.openxmlformats.org/presentationml/2006/ole">
            <mc:AlternateContent xmlns:mc="http://schemas.openxmlformats.org/markup-compatibility/2006">
              <mc:Choice xmlns:v="urn:schemas-microsoft-com:vml" Requires="v">
                <p:oleObj spid="_x0000_s62481" name="Equation" r:id="rId3" imgW="2133600" imgH="1333500" progId="">
                  <p:embed/>
                </p:oleObj>
              </mc:Choice>
              <mc:Fallback>
                <p:oleObj name="Equation" r:id="rId3" imgW="2133600" imgH="133350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67038" y="1843291"/>
                        <a:ext cx="3890962" cy="2423909"/>
                      </a:xfrm>
                      <a:prstGeom prst="rect">
                        <a:avLst/>
                      </a:prstGeom>
                      <a:noFill/>
                      <a:extLst/>
                    </p:spPr>
                  </p:pic>
                </p:oleObj>
              </mc:Fallback>
            </mc:AlternateContent>
          </a:graphicData>
        </a:graphic>
      </p:graphicFrame>
    </p:spTree>
    <p:extLst>
      <p:ext uri="{BB962C8B-B14F-4D97-AF65-F5344CB8AC3E}">
        <p14:creationId xmlns:p14="http://schemas.microsoft.com/office/powerpoint/2010/main" val="28643751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525" y="76200"/>
            <a:ext cx="8229600" cy="1143000"/>
          </a:xfrm>
        </p:spPr>
        <p:txBody>
          <a:bodyPr>
            <a:normAutofit/>
          </a:bodyPr>
          <a:lstStyle/>
          <a:p>
            <a:r>
              <a:rPr lang="en-US" sz="3600" dirty="0" smtClean="0">
                <a:solidFill>
                  <a:srgbClr val="0000FF"/>
                </a:solidFill>
                <a:latin typeface="Comic Sans MS" pitchFamily="66" charset="0"/>
                <a:cs typeface="Times New Roman" pitchFamily="18" charset="0"/>
              </a:rPr>
              <a:t>Conjugate priors: Normal data</a:t>
            </a:r>
            <a:endParaRPr lang="en-US" sz="3600" dirty="0">
              <a:solidFill>
                <a:srgbClr val="0000FF"/>
              </a:solidFill>
              <a:latin typeface="Comic Sans MS" pitchFamily="66" charset="0"/>
              <a:cs typeface="Times New Roman" pitchFamily="18" charset="0"/>
            </a:endParaRPr>
          </a:p>
        </p:txBody>
      </p:sp>
      <p:sp>
        <p:nvSpPr>
          <p:cNvPr id="3" name="Content Placeholder 2"/>
          <p:cNvSpPr>
            <a:spLocks noGrp="1"/>
          </p:cNvSpPr>
          <p:nvPr>
            <p:ph idx="1"/>
          </p:nvPr>
        </p:nvSpPr>
        <p:spPr>
          <a:xfrm>
            <a:off x="1095375" y="1371600"/>
            <a:ext cx="6819900" cy="4495800"/>
          </a:xfrm>
        </p:spPr>
        <p:txBody>
          <a:bodyPr>
            <a:noAutofit/>
          </a:bodyPr>
          <a:lstStyle/>
          <a:p>
            <a:pPr>
              <a:spcBef>
                <a:spcPts val="600"/>
              </a:spcBef>
              <a:tabLst>
                <a:tab pos="230188" algn="l"/>
              </a:tabLst>
            </a:pPr>
            <a:r>
              <a:rPr lang="en-US" sz="2400" dirty="0" smtClean="0">
                <a:latin typeface="Times New Roman" pitchFamily="18" charset="0"/>
                <a:cs typeface="Times New Roman" pitchFamily="18" charset="0"/>
              </a:rPr>
              <a:t>Normal likelihood:</a:t>
            </a:r>
            <a:br>
              <a:rPr lang="en-US" sz="2400" dirty="0" smtClean="0">
                <a:latin typeface="Times New Roman" pitchFamily="18" charset="0"/>
                <a:cs typeface="Times New Roman" pitchFamily="18" charset="0"/>
              </a:rPr>
            </a:br>
            <a:r>
              <a:rPr lang="en-US" sz="2400" i="1" dirty="0" err="1" smtClean="0">
                <a:latin typeface="Times New Roman" pitchFamily="18" charset="0"/>
                <a:cs typeface="Times New Roman" pitchFamily="18" charset="0"/>
              </a:rPr>
              <a:t>y</a:t>
            </a:r>
            <a:r>
              <a:rPr lang="en-US" sz="2400" i="1" baseline="-25000"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 ~ Normal(</a:t>
            </a:r>
            <a:r>
              <a:rPr lang="el-GR" sz="2400" dirty="0" smtClean="0">
                <a:latin typeface="Times New Roman" pitchFamily="18" charset="0"/>
                <a:cs typeface="Times New Roman" pitchFamily="18" charset="0"/>
              </a:rPr>
              <a:t>μ</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σ</a:t>
            </a:r>
            <a:r>
              <a:rPr lang="en-US" sz="2400" baseline="30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 = 1, 2, .., </a:t>
            </a:r>
            <a:r>
              <a:rPr lang="en-US" sz="2400" i="1" dirty="0" smtClean="0">
                <a:latin typeface="Times New Roman" pitchFamily="18" charset="0"/>
                <a:cs typeface="Times New Roman" pitchFamily="18" charset="0"/>
              </a:rPr>
              <a:t>N</a:t>
            </a:r>
          </a:p>
          <a:p>
            <a:pPr>
              <a:spcBef>
                <a:spcPts val="600"/>
              </a:spcBef>
              <a:tabLst>
                <a:tab pos="230188" algn="l"/>
              </a:tabLst>
            </a:pPr>
            <a:endParaRPr lang="en-US" sz="2400" i="1" dirty="0" smtClean="0">
              <a:latin typeface="Times New Roman" pitchFamily="18" charset="0"/>
              <a:cs typeface="Times New Roman" pitchFamily="18" charset="0"/>
            </a:endParaRPr>
          </a:p>
          <a:p>
            <a:pPr>
              <a:spcBef>
                <a:spcPts val="600"/>
              </a:spcBef>
              <a:tabLst>
                <a:tab pos="230188" algn="l"/>
              </a:tabLst>
            </a:pPr>
            <a:endParaRPr lang="en-US" sz="2400" dirty="0" smtClean="0">
              <a:latin typeface="Times New Roman" pitchFamily="18" charset="0"/>
              <a:cs typeface="Times New Roman" pitchFamily="18" charset="0"/>
            </a:endParaRPr>
          </a:p>
          <a:p>
            <a:pPr>
              <a:spcBef>
                <a:spcPts val="1800"/>
              </a:spcBef>
              <a:tabLst>
                <a:tab pos="230188" algn="l"/>
              </a:tabLst>
            </a:pPr>
            <a:endParaRPr lang="en-US" sz="2400" dirty="0" smtClean="0">
              <a:latin typeface="Times New Roman" pitchFamily="18" charset="0"/>
              <a:cs typeface="Times New Roman" pitchFamily="18" charset="0"/>
            </a:endParaRPr>
          </a:p>
          <a:p>
            <a:pPr>
              <a:spcBef>
                <a:spcPts val="1800"/>
              </a:spcBef>
              <a:tabLst>
                <a:tab pos="230188" algn="l"/>
              </a:tabLst>
            </a:pPr>
            <a:r>
              <a:rPr lang="en-US" sz="2400" dirty="0" smtClean="0">
                <a:latin typeface="Times New Roman" pitchFamily="18" charset="0"/>
                <a:cs typeface="Times New Roman" pitchFamily="18" charset="0"/>
              </a:rPr>
              <a:t>Support for </a:t>
            </a:r>
            <a:r>
              <a:rPr lang="en-US" sz="2400" dirty="0" smtClean="0">
                <a:latin typeface="Times New Roman" pitchFamily="18" charset="0"/>
                <a:cs typeface="Times New Roman" pitchFamily="18" charset="0"/>
                <a:sym typeface="Symbol"/>
              </a:rPr>
              <a:t> = (</a:t>
            </a:r>
            <a:r>
              <a:rPr lang="el-GR" sz="2400" dirty="0" smtClean="0">
                <a:latin typeface="Times New Roman" pitchFamily="18" charset="0"/>
                <a:cs typeface="Times New Roman" pitchFamily="18" charset="0"/>
                <a:sym typeface="Symbol"/>
              </a:rPr>
              <a:t>μ</a:t>
            </a:r>
            <a:r>
              <a:rPr lang="en-US" sz="2400" dirty="0" smtClean="0">
                <a:latin typeface="Times New Roman" pitchFamily="18" charset="0"/>
                <a:cs typeface="Times New Roman" pitchFamily="18" charset="0"/>
                <a:sym typeface="Symbol"/>
              </a:rPr>
              <a:t>, </a:t>
            </a:r>
            <a:r>
              <a:rPr lang="el-GR" sz="2400" dirty="0" smtClean="0">
                <a:latin typeface="Times New Roman" pitchFamily="18" charset="0"/>
                <a:cs typeface="Times New Roman" pitchFamily="18" charset="0"/>
                <a:sym typeface="Symbol"/>
              </a:rPr>
              <a:t>σ</a:t>
            </a:r>
            <a:r>
              <a:rPr lang="en-US" sz="2400" baseline="30000" dirty="0" smtClean="0">
                <a:latin typeface="Times New Roman" pitchFamily="18" charset="0"/>
                <a:cs typeface="Times New Roman" pitchFamily="18" charset="0"/>
                <a:sym typeface="Symbol"/>
              </a:rPr>
              <a:t>2</a:t>
            </a:r>
            <a:r>
              <a:rPr lang="en-US" sz="2400" dirty="0" smtClean="0">
                <a:latin typeface="Times New Roman" pitchFamily="18" charset="0"/>
                <a:cs typeface="Times New Roman" pitchFamily="18" charset="0"/>
                <a:sym typeface="Symbol"/>
              </a:rPr>
              <a:t>)</a:t>
            </a:r>
            <a:r>
              <a:rPr lang="en-US" sz="2400" dirty="0" smtClean="0">
                <a:latin typeface="Times New Roman" pitchFamily="18" charset="0"/>
                <a:cs typeface="Times New Roman" pitchFamily="18" charset="0"/>
              </a:rPr>
              <a:t>? </a:t>
            </a:r>
            <a:r>
              <a:rPr lang="en-US" sz="2400" dirty="0" smtClean="0">
                <a:solidFill>
                  <a:srgbClr val="0000FF"/>
                </a:solidFill>
                <a:latin typeface="Times New Roman" pitchFamily="18" charset="0"/>
                <a:cs typeface="Times New Roman" pitchFamily="18" charset="0"/>
              </a:rPr>
              <a:t>(</a:t>
            </a:r>
            <a:r>
              <a:rPr lang="el-GR" sz="2400" dirty="0" smtClean="0">
                <a:solidFill>
                  <a:srgbClr val="0000FF"/>
                </a:solidFill>
                <a:latin typeface="Times New Roman"/>
                <a:cs typeface="Times New Roman"/>
                <a:sym typeface="Symbol"/>
              </a:rPr>
              <a:t>μ</a:t>
            </a:r>
            <a:r>
              <a:rPr lang="en-US" sz="2400" dirty="0" smtClean="0">
                <a:solidFill>
                  <a:srgbClr val="0000FF"/>
                </a:solidFill>
                <a:latin typeface="Times New Roman" pitchFamily="18" charset="0"/>
                <a:cs typeface="Times New Roman" pitchFamily="18" charset="0"/>
                <a:sym typeface="Symbol"/>
              </a:rPr>
              <a:t>  R</a:t>
            </a:r>
            <a:r>
              <a:rPr lang="en-US" sz="2400" dirty="0" smtClean="0">
                <a:solidFill>
                  <a:srgbClr val="0000FF"/>
                </a:solidFill>
                <a:latin typeface="Times New Roman"/>
                <a:cs typeface="Times New Roman"/>
                <a:sym typeface="Symbol"/>
              </a:rPr>
              <a:t>, </a:t>
            </a:r>
            <a:r>
              <a:rPr lang="el-GR" sz="2400" dirty="0" smtClean="0">
                <a:solidFill>
                  <a:srgbClr val="0000FF"/>
                </a:solidFill>
                <a:latin typeface="Times New Roman"/>
                <a:cs typeface="Times New Roman"/>
                <a:sym typeface="Symbol"/>
              </a:rPr>
              <a:t>σ</a:t>
            </a:r>
            <a:r>
              <a:rPr lang="en-US" sz="2400" dirty="0" smtClean="0">
                <a:solidFill>
                  <a:srgbClr val="0000FF"/>
                </a:solidFill>
                <a:latin typeface="Times New Roman" pitchFamily="18" charset="0"/>
                <a:cs typeface="Times New Roman" pitchFamily="18" charset="0"/>
                <a:sym typeface="Symbol"/>
              </a:rPr>
              <a:t>  R</a:t>
            </a:r>
            <a:r>
              <a:rPr lang="en-US" sz="2400" baseline="30000" dirty="0" smtClean="0">
                <a:solidFill>
                  <a:srgbClr val="0000FF"/>
                </a:solidFill>
                <a:latin typeface="Times New Roman" pitchFamily="18" charset="0"/>
                <a:cs typeface="Times New Roman" pitchFamily="18" charset="0"/>
                <a:sym typeface="Symbol"/>
              </a:rPr>
              <a:t>+</a:t>
            </a:r>
            <a:r>
              <a:rPr lang="en-US" sz="2400" dirty="0" smtClean="0">
                <a:solidFill>
                  <a:srgbClr val="0000FF"/>
                </a:solidFill>
                <a:latin typeface="Times New Roman" pitchFamily="18" charset="0"/>
                <a:cs typeface="Times New Roman" pitchFamily="18" charset="0"/>
              </a:rPr>
              <a:t>)</a:t>
            </a:r>
          </a:p>
          <a:p>
            <a:pPr>
              <a:spcBef>
                <a:spcPts val="600"/>
              </a:spcBef>
              <a:tabLst>
                <a:tab pos="230188" algn="l"/>
              </a:tabLst>
            </a:pPr>
            <a:endParaRPr lang="en-US" sz="2400" i="1" dirty="0" smtClean="0">
              <a:latin typeface="Times New Roman" pitchFamily="18" charset="0"/>
              <a:cs typeface="Times New Roman" pitchFamily="18" charset="0"/>
            </a:endParaRPr>
          </a:p>
          <a:p>
            <a:pPr>
              <a:spcBef>
                <a:spcPts val="600"/>
              </a:spcBef>
              <a:tabLst>
                <a:tab pos="230188" algn="l"/>
              </a:tabLst>
            </a:pPr>
            <a:r>
              <a:rPr lang="en-US" sz="2400" i="1" dirty="0" smtClean="0">
                <a:solidFill>
                  <a:srgbClr val="C00000"/>
                </a:solidFill>
                <a:latin typeface="Times New Roman" pitchFamily="18" charset="0"/>
                <a:cs typeface="Times New Roman" pitchFamily="18" charset="0"/>
              </a:rPr>
              <a:t>Conditionally</a:t>
            </a:r>
            <a:r>
              <a:rPr lang="en-US" sz="2400" dirty="0" smtClean="0">
                <a:latin typeface="Times New Roman" pitchFamily="18" charset="0"/>
                <a:cs typeface="Times New Roman" pitchFamily="18" charset="0"/>
              </a:rPr>
              <a:t> conjugate priors:</a:t>
            </a:r>
            <a:endParaRPr lang="en-US" sz="2400" i="1" dirty="0">
              <a:latin typeface="Times New Roman" pitchFamily="18" charset="0"/>
              <a:cs typeface="Times New Roman" pitchFamily="18" charset="0"/>
            </a:endParaRPr>
          </a:p>
          <a:p>
            <a:pPr>
              <a:spcBef>
                <a:spcPts val="600"/>
              </a:spcBef>
              <a:tabLst>
                <a:tab pos="230188" algn="l"/>
              </a:tabLst>
            </a:pPr>
            <a:endParaRPr lang="en-US" sz="2400" i="1" dirty="0" smtClean="0">
              <a:latin typeface="Times New Roman" pitchFamily="18" charset="0"/>
              <a:cs typeface="Times New Roman" pitchFamily="18" charset="0"/>
            </a:endParaRPr>
          </a:p>
          <a:p>
            <a:pPr>
              <a:spcBef>
                <a:spcPts val="600"/>
              </a:spcBef>
              <a:tabLst>
                <a:tab pos="230188" algn="l"/>
              </a:tabLst>
            </a:pPr>
            <a:endParaRPr lang="en-US" sz="2400" dirty="0" smtClean="0">
              <a:latin typeface="Times New Roman" pitchFamily="18" charset="0"/>
              <a:cs typeface="Times New Roman" pitchFamily="18" charset="0"/>
            </a:endParaRPr>
          </a:p>
        </p:txBody>
      </p:sp>
      <p:graphicFrame>
        <p:nvGraphicFramePr>
          <p:cNvPr id="13314" name="Object 2"/>
          <p:cNvGraphicFramePr>
            <a:graphicFrameLocks noChangeAspect="1"/>
          </p:cNvGraphicFramePr>
          <p:nvPr>
            <p:extLst>
              <p:ext uri="{D42A27DB-BD31-4B8C-83A1-F6EECF244321}">
                <p14:modId xmlns:p14="http://schemas.microsoft.com/office/powerpoint/2010/main" val="3225219818"/>
              </p:ext>
            </p:extLst>
          </p:nvPr>
        </p:nvGraphicFramePr>
        <p:xfrm>
          <a:off x="2960688" y="2286000"/>
          <a:ext cx="3696832" cy="1139825"/>
        </p:xfrm>
        <a:graphic>
          <a:graphicData uri="http://schemas.openxmlformats.org/presentationml/2006/ole">
            <mc:AlternateContent xmlns:mc="http://schemas.openxmlformats.org/markup-compatibility/2006">
              <mc:Choice xmlns:v="urn:schemas-microsoft-com:vml" Requires="v">
                <p:oleObj spid="_x0000_s63520" name="Equation" r:id="rId3" imgW="1764534" imgH="545863" progId="">
                  <p:embed/>
                </p:oleObj>
              </mc:Choice>
              <mc:Fallback>
                <p:oleObj name="Equation" r:id="rId3" imgW="1764534" imgH="545863"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60688" y="2286000"/>
                        <a:ext cx="3696832" cy="1139825"/>
                      </a:xfrm>
                      <a:prstGeom prst="rect">
                        <a:avLst/>
                      </a:prstGeom>
                      <a:noFill/>
                      <a:extLst/>
                    </p:spPr>
                  </p:pic>
                </p:oleObj>
              </mc:Fallback>
            </mc:AlternateContent>
          </a:graphicData>
        </a:graphic>
      </p:graphicFrame>
      <p:graphicFrame>
        <p:nvGraphicFramePr>
          <p:cNvPr id="13315" name="Object 3"/>
          <p:cNvGraphicFramePr>
            <a:graphicFrameLocks noChangeAspect="1"/>
          </p:cNvGraphicFramePr>
          <p:nvPr>
            <p:extLst>
              <p:ext uri="{D42A27DB-BD31-4B8C-83A1-F6EECF244321}">
                <p14:modId xmlns:p14="http://schemas.microsoft.com/office/powerpoint/2010/main" val="2033584338"/>
              </p:ext>
            </p:extLst>
          </p:nvPr>
        </p:nvGraphicFramePr>
        <p:xfrm>
          <a:off x="3233738" y="5257800"/>
          <a:ext cx="2820170" cy="1219200"/>
        </p:xfrm>
        <a:graphic>
          <a:graphicData uri="http://schemas.openxmlformats.org/presentationml/2006/ole">
            <mc:AlternateContent xmlns:mc="http://schemas.openxmlformats.org/markup-compatibility/2006">
              <mc:Choice xmlns:v="urn:schemas-microsoft-com:vml" Requires="v">
                <p:oleObj spid="_x0000_s63521" name="Equation" r:id="rId5" imgW="1701800" imgH="736600" progId="">
                  <p:embed/>
                </p:oleObj>
              </mc:Choice>
              <mc:Fallback>
                <p:oleObj name="Equation" r:id="rId5" imgW="1701800" imgH="7366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3738" y="5257800"/>
                        <a:ext cx="2820170"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913573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68362"/>
          </a:xfrm>
        </p:spPr>
        <p:txBody>
          <a:bodyPr>
            <a:normAutofit/>
          </a:bodyPr>
          <a:lstStyle/>
          <a:p>
            <a:r>
              <a:rPr lang="en-US" sz="3600" dirty="0" smtClean="0">
                <a:solidFill>
                  <a:srgbClr val="0000FF"/>
                </a:solidFill>
                <a:latin typeface="Comic Sans MS" pitchFamily="66" charset="0"/>
                <a:cs typeface="Times New Roman" pitchFamily="18" charset="0"/>
              </a:rPr>
              <a:t>Example: Poisson data</a:t>
            </a:r>
            <a:endParaRPr lang="en-US" sz="3600" dirty="0">
              <a:solidFill>
                <a:srgbClr val="0000FF"/>
              </a:solidFill>
              <a:latin typeface="Comic Sans MS" pitchFamily="66" charset="0"/>
              <a:cs typeface="Times New Roman" pitchFamily="18" charset="0"/>
            </a:endParaRPr>
          </a:p>
        </p:txBody>
      </p:sp>
      <p:sp>
        <p:nvSpPr>
          <p:cNvPr id="3" name="Content Placeholder 2"/>
          <p:cNvSpPr>
            <a:spLocks noGrp="1"/>
          </p:cNvSpPr>
          <p:nvPr>
            <p:ph idx="1"/>
          </p:nvPr>
        </p:nvSpPr>
        <p:spPr>
          <a:xfrm>
            <a:off x="457200" y="1447800"/>
            <a:ext cx="8229600" cy="4525963"/>
          </a:xfrm>
        </p:spPr>
        <p:txBody>
          <a:bodyPr>
            <a:normAutofit fontScale="85000" lnSpcReduction="20000"/>
          </a:bodyPr>
          <a:lstStyle/>
          <a:p>
            <a:pPr>
              <a:spcAft>
                <a:spcPts val="1000"/>
              </a:spcAft>
            </a:pPr>
            <a:r>
              <a:rPr lang="en-US" b="1" dirty="0" smtClean="0">
                <a:latin typeface="Times New Roman" pitchFamily="18" charset="0"/>
                <a:cs typeface="Times New Roman" pitchFamily="18" charset="0"/>
              </a:rPr>
              <a:t>Data</a:t>
            </a:r>
            <a:r>
              <a:rPr lang="en-US"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y</a:t>
            </a:r>
            <a:r>
              <a:rPr lang="en-US" i="1" baseline="-25000"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 # of flowers visited by bee </a:t>
            </a:r>
            <a:r>
              <a:rPr lang="en-US" i="1"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in </a:t>
            </a:r>
            <a:r>
              <a:rPr lang="en-US" i="1" dirty="0" smtClean="0">
                <a:latin typeface="Times New Roman" pitchFamily="18" charset="0"/>
                <a:cs typeface="Times New Roman" pitchFamily="18" charset="0"/>
              </a:rPr>
              <a:t>x</a:t>
            </a:r>
            <a:r>
              <a:rPr lang="en-US" i="1"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minutes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t>
            </a:r>
            <a:r>
              <a:rPr lang="en-US" i="1"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 1, 2, …, </a:t>
            </a:r>
            <a:r>
              <a:rPr lang="en-US" i="1" dirty="0" smtClean="0">
                <a:latin typeface="Times New Roman" pitchFamily="18" charset="0"/>
                <a:cs typeface="Times New Roman" pitchFamily="18" charset="0"/>
              </a:rPr>
              <a:t>N</a:t>
            </a:r>
            <a:r>
              <a:rPr lang="en-US" dirty="0" smtClean="0">
                <a:latin typeface="Times New Roman" pitchFamily="18" charset="0"/>
                <a:cs typeface="Times New Roman" pitchFamily="18" charset="0"/>
              </a:rPr>
              <a:t>)</a:t>
            </a:r>
          </a:p>
          <a:p>
            <a:r>
              <a:rPr lang="en-US" b="1" dirty="0" smtClean="0">
                <a:latin typeface="Times New Roman" pitchFamily="18" charset="0"/>
                <a:cs typeface="Times New Roman" pitchFamily="18" charset="0"/>
              </a:rPr>
              <a:t>Likelihood</a:t>
            </a:r>
            <a:r>
              <a:rPr lang="en-US" dirty="0" smtClean="0">
                <a:latin typeface="Times New Roman" pitchFamily="18" charset="0"/>
                <a:cs typeface="Times New Roman" pitchFamily="18" charset="0"/>
              </a:rPr>
              <a:t>: based on Poisson sampling distribution</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Note: E(</a:t>
            </a:r>
            <a:r>
              <a:rPr lang="en-US" i="1" dirty="0" smtClean="0">
                <a:latin typeface="Times New Roman" pitchFamily="18" charset="0"/>
                <a:cs typeface="Times New Roman" pitchFamily="18" charset="0"/>
              </a:rPr>
              <a:t>y</a:t>
            </a:r>
            <a:r>
              <a:rPr lang="en-US" dirty="0" smtClean="0">
                <a:latin typeface="Times New Roman" pitchFamily="18" charset="0"/>
                <a:cs typeface="Times New Roman" pitchFamily="18" charset="0"/>
              </a:rPr>
              <a:t>) = </a:t>
            </a:r>
            <a:r>
              <a:rPr lang="en-US" i="1"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sym typeface="Symbol"/>
              </a:rPr>
              <a:t>x</a:t>
            </a:r>
            <a:endParaRPr lang="en-US" dirty="0">
              <a:latin typeface="Times New Roman" pitchFamily="18" charset="0"/>
              <a:cs typeface="Times New Roman" pitchFamily="18" charset="0"/>
              <a:sym typeface="Symbol"/>
            </a:endParaRPr>
          </a:p>
          <a:p>
            <a:pPr lvl="1"/>
            <a:r>
              <a:rPr lang="en-US" dirty="0" smtClean="0">
                <a:latin typeface="Times New Roman" pitchFamily="18" charset="0"/>
                <a:cs typeface="Times New Roman" pitchFamily="18" charset="0"/>
                <a:sym typeface="Symbol"/>
              </a:rPr>
              <a:t>units of </a:t>
            </a:r>
            <a:r>
              <a:rPr lang="en-US" i="1" dirty="0" smtClean="0">
                <a:latin typeface="Times New Roman" pitchFamily="18" charset="0"/>
                <a:cs typeface="Times New Roman" pitchFamily="18" charset="0"/>
                <a:sym typeface="Symbol"/>
              </a:rPr>
              <a:t>y</a:t>
            </a:r>
            <a:r>
              <a:rPr lang="en-US" dirty="0" smtClean="0">
                <a:latin typeface="Times New Roman" pitchFamily="18" charset="0"/>
                <a:cs typeface="Times New Roman" pitchFamily="18" charset="0"/>
                <a:sym typeface="Symbol"/>
              </a:rPr>
              <a:t> = # flowers</a:t>
            </a:r>
          </a:p>
          <a:p>
            <a:pPr lvl="1"/>
            <a:r>
              <a:rPr lang="en-US" dirty="0" smtClean="0">
                <a:latin typeface="Times New Roman" pitchFamily="18" charset="0"/>
                <a:cs typeface="Times New Roman" pitchFamily="18" charset="0"/>
                <a:sym typeface="Symbol"/>
              </a:rPr>
              <a:t>units of </a:t>
            </a:r>
            <a:r>
              <a:rPr lang="en-US" i="1" dirty="0" smtClean="0">
                <a:latin typeface="Times New Roman" pitchFamily="18" charset="0"/>
                <a:cs typeface="Times New Roman" pitchFamily="18" charset="0"/>
                <a:sym typeface="Symbol"/>
              </a:rPr>
              <a:t>x</a:t>
            </a:r>
            <a:r>
              <a:rPr lang="en-US" dirty="0" smtClean="0">
                <a:latin typeface="Times New Roman" pitchFamily="18" charset="0"/>
                <a:cs typeface="Times New Roman" pitchFamily="18" charset="0"/>
                <a:sym typeface="Symbol"/>
              </a:rPr>
              <a:t> = minutes</a:t>
            </a:r>
          </a:p>
          <a:p>
            <a:pPr lvl="1">
              <a:spcAft>
                <a:spcPts val="1000"/>
              </a:spcAft>
            </a:pPr>
            <a:r>
              <a:rPr lang="en-US" dirty="0" smtClean="0">
                <a:latin typeface="Times New Roman" pitchFamily="18" charset="0"/>
                <a:cs typeface="Times New Roman" pitchFamily="18" charset="0"/>
                <a:sym typeface="Symbol"/>
              </a:rPr>
              <a:t>units of </a:t>
            </a:r>
            <a:r>
              <a:rPr lang="en-US" i="1"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sym typeface="Symbol"/>
              </a:rPr>
              <a:t> = # flowers/minute</a:t>
            </a:r>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Parameter of interest</a:t>
            </a:r>
            <a:r>
              <a:rPr lang="en-US" dirty="0" smtClean="0">
                <a:latin typeface="Times New Roman" pitchFamily="18" charset="0"/>
                <a:cs typeface="Times New Roman" pitchFamily="18" charset="0"/>
              </a:rPr>
              <a:t>: </a:t>
            </a:r>
          </a:p>
          <a:p>
            <a:pPr lvl="1"/>
            <a:r>
              <a:rPr lang="en-US" i="1"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sym typeface="Symbol"/>
              </a:rPr>
              <a:t>, the flower </a:t>
            </a:r>
            <a:r>
              <a:rPr lang="en-US" b="1" dirty="0" smtClean="0">
                <a:latin typeface="Times New Roman" pitchFamily="18" charset="0"/>
                <a:cs typeface="Times New Roman" pitchFamily="18" charset="0"/>
                <a:sym typeface="Symbol"/>
              </a:rPr>
              <a:t>visitation rate </a:t>
            </a:r>
            <a:r>
              <a:rPr lang="en-US" dirty="0" smtClean="0">
                <a:latin typeface="Times New Roman" pitchFamily="18" charset="0"/>
                <a:cs typeface="Times New Roman" pitchFamily="18" charset="0"/>
                <a:sym typeface="Symbol"/>
              </a:rPr>
              <a:t>of the bees</a:t>
            </a:r>
            <a:endParaRPr lang="en-US" dirty="0" smtClean="0">
              <a:latin typeface="Times New Roman" pitchFamily="18" charset="0"/>
              <a:cs typeface="Times New Roman" pitchFamily="18" charset="0"/>
            </a:endParaRPr>
          </a:p>
        </p:txBody>
      </p:sp>
      <p:graphicFrame>
        <p:nvGraphicFramePr>
          <p:cNvPr id="2050" name="Object 2"/>
          <p:cNvGraphicFramePr>
            <a:graphicFrameLocks noChangeAspect="1"/>
          </p:cNvGraphicFramePr>
          <p:nvPr>
            <p:extLst>
              <p:ext uri="{D42A27DB-BD31-4B8C-83A1-F6EECF244321}">
                <p14:modId xmlns:p14="http://schemas.microsoft.com/office/powerpoint/2010/main" val="726216668"/>
              </p:ext>
            </p:extLst>
          </p:nvPr>
        </p:nvGraphicFramePr>
        <p:xfrm>
          <a:off x="2998788" y="2819400"/>
          <a:ext cx="2422525" cy="458787"/>
        </p:xfrm>
        <a:graphic>
          <a:graphicData uri="http://schemas.openxmlformats.org/presentationml/2006/ole">
            <mc:AlternateContent xmlns:mc="http://schemas.openxmlformats.org/markup-compatibility/2006">
              <mc:Choice xmlns:v="urn:schemas-microsoft-com:vml" Requires="v">
                <p:oleObj spid="_x0000_s45073" name="Equation" r:id="rId3" imgW="1206500" imgH="228600" progId="">
                  <p:embed/>
                </p:oleObj>
              </mc:Choice>
              <mc:Fallback>
                <p:oleObj name="Equation" r:id="rId3" imgW="1206500" imgH="22860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8788" y="2819400"/>
                        <a:ext cx="2422525" cy="4587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50C90246-3977-4BD8-B189-2CCF5C9855C1}" type="slidenum">
              <a:rPr lang="en-US" smtClean="0"/>
              <a:pPr/>
              <a:t>5</a:t>
            </a:fld>
            <a:endParaRPr lang="en-US" dirty="0"/>
          </a:p>
        </p:txBody>
      </p:sp>
    </p:spTree>
    <p:extLst>
      <p:ext uri="{BB962C8B-B14F-4D97-AF65-F5344CB8AC3E}">
        <p14:creationId xmlns:p14="http://schemas.microsoft.com/office/powerpoint/2010/main" val="31788646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525" y="-76200"/>
            <a:ext cx="8229600" cy="1143000"/>
          </a:xfrm>
        </p:spPr>
        <p:txBody>
          <a:bodyPr>
            <a:normAutofit/>
          </a:bodyPr>
          <a:lstStyle/>
          <a:p>
            <a:r>
              <a:rPr lang="en-US" sz="3600" dirty="0" smtClean="0">
                <a:solidFill>
                  <a:srgbClr val="0000FF"/>
                </a:solidFill>
                <a:latin typeface="Comic Sans MS" pitchFamily="66" charset="0"/>
                <a:cs typeface="Times New Roman" pitchFamily="18" charset="0"/>
              </a:rPr>
              <a:t>Conjugate priors: Normal data</a:t>
            </a:r>
            <a:endParaRPr lang="en-US" sz="3600" dirty="0">
              <a:solidFill>
                <a:srgbClr val="0000FF"/>
              </a:solidFill>
              <a:latin typeface="Comic Sans MS" pitchFamily="66" charset="0"/>
              <a:cs typeface="Times New Roman" pitchFamily="18" charset="0"/>
            </a:endParaRPr>
          </a:p>
        </p:txBody>
      </p:sp>
      <p:sp>
        <p:nvSpPr>
          <p:cNvPr id="3" name="Content Placeholder 2"/>
          <p:cNvSpPr>
            <a:spLocks noGrp="1"/>
          </p:cNvSpPr>
          <p:nvPr>
            <p:ph idx="1"/>
          </p:nvPr>
        </p:nvSpPr>
        <p:spPr>
          <a:xfrm>
            <a:off x="228600" y="914400"/>
            <a:ext cx="8610600" cy="5715000"/>
          </a:xfrm>
        </p:spPr>
        <p:txBody>
          <a:bodyPr>
            <a:noAutofit/>
          </a:bodyPr>
          <a:lstStyle/>
          <a:p>
            <a:pPr>
              <a:spcBef>
                <a:spcPts val="600"/>
              </a:spcBef>
              <a:tabLst>
                <a:tab pos="230188" algn="l"/>
              </a:tabLst>
            </a:pPr>
            <a:r>
              <a:rPr lang="en-US" sz="2200" i="1" dirty="0" smtClean="0">
                <a:solidFill>
                  <a:srgbClr val="C00000"/>
                </a:solidFill>
                <a:latin typeface="Times New Roman" pitchFamily="18" charset="0"/>
                <a:cs typeface="Times New Roman" pitchFamily="18" charset="0"/>
              </a:rPr>
              <a:t>Conditional posterior </a:t>
            </a:r>
            <a:r>
              <a:rPr lang="en-US" sz="2200" dirty="0" smtClean="0">
                <a:latin typeface="Times New Roman" pitchFamily="18" charset="0"/>
                <a:cs typeface="Times New Roman" pitchFamily="18" charset="0"/>
              </a:rPr>
              <a:t>for mean (</a:t>
            </a:r>
            <a:r>
              <a:rPr lang="el-GR" sz="2200" dirty="0" smtClean="0">
                <a:latin typeface="Times New Roman"/>
                <a:cs typeface="Times New Roman"/>
              </a:rPr>
              <a:t>μ</a:t>
            </a:r>
            <a:r>
              <a:rPr lang="en-US" sz="2200" dirty="0" smtClean="0">
                <a:latin typeface="Times New Roman" pitchFamily="18" charset="0"/>
                <a:cs typeface="Times New Roman" pitchFamily="18" charset="0"/>
              </a:rPr>
              <a:t>):</a:t>
            </a:r>
          </a:p>
          <a:p>
            <a:pPr>
              <a:spcBef>
                <a:spcPts val="600"/>
              </a:spcBef>
              <a:tabLst>
                <a:tab pos="230188" algn="l"/>
              </a:tabLst>
            </a:pPr>
            <a:endParaRPr lang="en-US" sz="2200" dirty="0">
              <a:latin typeface="Times New Roman" pitchFamily="18" charset="0"/>
              <a:cs typeface="Times New Roman" pitchFamily="18" charset="0"/>
            </a:endParaRPr>
          </a:p>
          <a:p>
            <a:pPr>
              <a:spcBef>
                <a:spcPts val="600"/>
              </a:spcBef>
              <a:tabLst>
                <a:tab pos="230188" algn="l"/>
              </a:tabLst>
            </a:pPr>
            <a:endParaRPr lang="en-US" sz="2200" dirty="0" smtClean="0">
              <a:latin typeface="Times New Roman" pitchFamily="18" charset="0"/>
              <a:cs typeface="Times New Roman" pitchFamily="18" charset="0"/>
            </a:endParaRPr>
          </a:p>
          <a:p>
            <a:pPr>
              <a:spcBef>
                <a:spcPts val="600"/>
              </a:spcBef>
              <a:tabLst>
                <a:tab pos="230188" algn="l"/>
              </a:tabLst>
            </a:pPr>
            <a:endParaRPr lang="en-US" sz="2200" dirty="0">
              <a:latin typeface="Times New Roman" pitchFamily="18" charset="0"/>
              <a:cs typeface="Times New Roman" pitchFamily="18" charset="0"/>
            </a:endParaRPr>
          </a:p>
          <a:p>
            <a:pPr>
              <a:spcBef>
                <a:spcPts val="600"/>
              </a:spcBef>
              <a:tabLst>
                <a:tab pos="230188" algn="l"/>
              </a:tabLst>
            </a:pPr>
            <a:endParaRPr lang="en-US" sz="2200" dirty="0" smtClean="0">
              <a:latin typeface="Times New Roman" pitchFamily="18" charset="0"/>
              <a:cs typeface="Times New Roman" pitchFamily="18" charset="0"/>
            </a:endParaRPr>
          </a:p>
          <a:p>
            <a:pPr>
              <a:spcBef>
                <a:spcPts val="1200"/>
              </a:spcBef>
            </a:pPr>
            <a:endParaRPr lang="en-US" sz="1800" dirty="0" smtClean="0">
              <a:latin typeface="Times New Roman" pitchFamily="18" charset="0"/>
              <a:cs typeface="Times New Roman" pitchFamily="18" charset="0"/>
            </a:endParaRPr>
          </a:p>
          <a:p>
            <a:pPr>
              <a:spcBef>
                <a:spcPts val="1200"/>
              </a:spcBef>
            </a:pPr>
            <a:r>
              <a:rPr lang="en-US" sz="1800" dirty="0" smtClean="0">
                <a:latin typeface="Times New Roman" pitchFamily="18" charset="0"/>
                <a:cs typeface="Times New Roman" pitchFamily="18" charset="0"/>
              </a:rPr>
              <a:t>Posterior mean (</a:t>
            </a:r>
            <a:r>
              <a:rPr lang="en-US" sz="1800" i="1" dirty="0" smtClean="0">
                <a:latin typeface="Times New Roman" pitchFamily="18" charset="0"/>
                <a:cs typeface="Times New Roman" pitchFamily="18" charset="0"/>
              </a:rPr>
              <a:t>m</a:t>
            </a:r>
            <a:r>
              <a:rPr lang="en-US" sz="1800" baseline="-25000" dirty="0" smtClean="0">
                <a:latin typeface="Times New Roman" pitchFamily="18" charset="0"/>
                <a:cs typeface="Times New Roman" pitchFamily="18" charset="0"/>
              </a:rPr>
              <a:t>1</a:t>
            </a:r>
            <a:r>
              <a:rPr lang="en-US" sz="1800" dirty="0" smtClean="0">
                <a:latin typeface="Times New Roman" pitchFamily="18" charset="0"/>
                <a:cs typeface="Times New Roman" pitchFamily="18" charset="0"/>
              </a:rPr>
              <a:t>) is a weighted average of prior mean (m) and sample mean (s), with weights given by their corresponding precisions</a:t>
            </a:r>
          </a:p>
          <a:p>
            <a:pPr>
              <a:spcBef>
                <a:spcPts val="300"/>
              </a:spcBef>
            </a:pPr>
            <a:r>
              <a:rPr lang="en-US" sz="1800" dirty="0" smtClean="0">
                <a:latin typeface="Times New Roman" pitchFamily="18" charset="0"/>
                <a:cs typeface="Times New Roman" pitchFamily="18" charset="0"/>
              </a:rPr>
              <a:t>If </a:t>
            </a:r>
            <a:r>
              <a:rPr lang="en-US" sz="1800" i="1" dirty="0">
                <a:latin typeface="Times New Roman" pitchFamily="18" charset="0"/>
                <a:cs typeface="Times New Roman" pitchFamily="18" charset="0"/>
              </a:rPr>
              <a:t>n</a:t>
            </a:r>
            <a:r>
              <a:rPr lang="en-US" sz="1800" dirty="0">
                <a:latin typeface="Times New Roman" pitchFamily="18" charset="0"/>
                <a:cs typeface="Times New Roman" pitchFamily="18" charset="0"/>
              </a:rPr>
              <a:t> is </a:t>
            </a:r>
            <a:r>
              <a:rPr lang="en-US" sz="1800" dirty="0" smtClean="0">
                <a:latin typeface="Times New Roman" pitchFamily="18" charset="0"/>
                <a:cs typeface="Times New Roman" pitchFamily="18" charset="0"/>
              </a:rPr>
              <a:t>large and </a:t>
            </a:r>
            <a:r>
              <a:rPr lang="en-US" sz="1800" i="1" dirty="0" smtClean="0">
                <a:latin typeface="Times New Roman" pitchFamily="18" charset="0"/>
                <a:cs typeface="Times New Roman" pitchFamily="18" charset="0"/>
              </a:rPr>
              <a:t>s</a:t>
            </a:r>
            <a:r>
              <a:rPr lang="en-US" sz="1800" baseline="30000" dirty="0" smtClean="0">
                <a:latin typeface="Times New Roman" pitchFamily="18" charset="0"/>
                <a:cs typeface="Times New Roman" pitchFamily="18" charset="0"/>
              </a:rPr>
              <a:t>2</a:t>
            </a:r>
            <a:r>
              <a:rPr lang="en-US"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sym typeface="Symbol"/>
              </a:rPr>
              <a:t> </a:t>
            </a:r>
            <a:r>
              <a:rPr lang="el-GR" sz="1800" dirty="0" smtClean="0">
                <a:latin typeface="Times New Roman"/>
                <a:cs typeface="Times New Roman"/>
              </a:rPr>
              <a:t>σ</a:t>
            </a:r>
            <a:r>
              <a:rPr lang="en-US" sz="1800" baseline="30000" dirty="0" smtClean="0">
                <a:latin typeface="Times New Roman"/>
                <a:cs typeface="Times New Roman"/>
              </a:rPr>
              <a:t>2 </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the posterior is primarily determined by the data</a:t>
            </a:r>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a:p>
            <a:pPr>
              <a:spcBef>
                <a:spcPts val="300"/>
              </a:spcBef>
            </a:pPr>
            <a:r>
              <a:rPr lang="en-US" sz="1800" dirty="0" smtClean="0">
                <a:latin typeface="Times New Roman" pitchFamily="18" charset="0"/>
                <a:cs typeface="Times New Roman" pitchFamily="18" charset="0"/>
              </a:rPr>
              <a:t>If </a:t>
            </a:r>
            <a:r>
              <a:rPr lang="en-US" sz="1800" i="1" dirty="0" smtClean="0">
                <a:latin typeface="Times New Roman" pitchFamily="18" charset="0"/>
                <a:cs typeface="Times New Roman" pitchFamily="18" charset="0"/>
              </a:rPr>
              <a:t>s</a:t>
            </a:r>
            <a:r>
              <a:rPr lang="en-US" sz="1800" baseline="30000" dirty="0" smtClean="0">
                <a:latin typeface="Times New Roman" pitchFamily="18" charset="0"/>
                <a:cs typeface="Times New Roman" pitchFamily="18" charset="0"/>
              </a:rPr>
              <a:t>2</a:t>
            </a:r>
            <a:r>
              <a:rPr lang="en-US" sz="1800" dirty="0" smtClean="0">
                <a:latin typeface="Times New Roman" pitchFamily="18" charset="0"/>
                <a:cs typeface="Times New Roman" pitchFamily="18" charset="0"/>
              </a:rPr>
              <a:t> = </a:t>
            </a:r>
            <a:r>
              <a:rPr lang="el-GR" sz="1800" dirty="0" smtClean="0">
                <a:latin typeface="Times New Roman"/>
                <a:cs typeface="Times New Roman"/>
              </a:rPr>
              <a:t>σ</a:t>
            </a:r>
            <a:r>
              <a:rPr lang="en-US" sz="1800" baseline="30000" dirty="0" smtClean="0">
                <a:latin typeface="Times New Roman"/>
                <a:cs typeface="Times New Roman"/>
              </a:rPr>
              <a:t>2</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then the prior has the same “weight” as one extra observation with </a:t>
            </a:r>
            <a:r>
              <a:rPr lang="en-US" sz="1800" dirty="0" smtClean="0">
                <a:latin typeface="Times New Roman" pitchFamily="18" charset="0"/>
                <a:cs typeface="Times New Roman" pitchFamily="18" charset="0"/>
              </a:rPr>
              <a:t>the value </a:t>
            </a:r>
            <a:r>
              <a:rPr lang="en-US" sz="1800" i="1" dirty="0">
                <a:latin typeface="Times New Roman" pitchFamily="18" charset="0"/>
                <a:cs typeface="Times New Roman" pitchFamily="18" charset="0"/>
              </a:rPr>
              <a:t>m</a:t>
            </a:r>
            <a:r>
              <a:rPr lang="en-US" sz="1800" dirty="0">
                <a:latin typeface="Times New Roman" pitchFamily="18" charset="0"/>
                <a:cs typeface="Times New Roman" pitchFamily="18" charset="0"/>
              </a:rPr>
              <a:t>.</a:t>
            </a:r>
          </a:p>
          <a:p>
            <a:pPr>
              <a:spcBef>
                <a:spcPts val="300"/>
              </a:spcBef>
            </a:pPr>
            <a:r>
              <a:rPr lang="en-US" sz="1800" dirty="0" smtClean="0">
                <a:latin typeface="Times New Roman" pitchFamily="18" charset="0"/>
                <a:cs typeface="Times New Roman" pitchFamily="18" charset="0"/>
              </a:rPr>
              <a:t>The </a:t>
            </a:r>
            <a:r>
              <a:rPr lang="en-US" sz="1800" dirty="0">
                <a:latin typeface="Times New Roman" pitchFamily="18" charset="0"/>
                <a:cs typeface="Times New Roman" pitchFamily="18" charset="0"/>
              </a:rPr>
              <a:t>relative influence of the prior is mainly determined by the value assigned to </a:t>
            </a:r>
            <a:r>
              <a:rPr lang="en-US" sz="1800" i="1" dirty="0" smtClean="0">
                <a:latin typeface="Times New Roman" pitchFamily="18" charset="0"/>
                <a:cs typeface="Times New Roman" pitchFamily="18" charset="0"/>
              </a:rPr>
              <a:t>s</a:t>
            </a:r>
            <a:r>
              <a:rPr lang="en-US" sz="1800" baseline="30000" dirty="0" smtClean="0">
                <a:latin typeface="Times New Roman" pitchFamily="18" charset="0"/>
                <a:cs typeface="Times New Roman" pitchFamily="18" charset="0"/>
              </a:rPr>
              <a:t>2</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and is relatively unaffected by the prior mean (</a:t>
            </a:r>
            <a:r>
              <a:rPr lang="en-US" sz="1800" i="1" dirty="0">
                <a:latin typeface="Times New Roman" pitchFamily="18" charset="0"/>
                <a:cs typeface="Times New Roman" pitchFamily="18" charset="0"/>
              </a:rPr>
              <a:t>m</a:t>
            </a:r>
            <a:r>
              <a:rPr lang="en-US" sz="1800" dirty="0" smtClean="0">
                <a:latin typeface="Times New Roman" pitchFamily="18" charset="0"/>
                <a:cs typeface="Times New Roman" pitchFamily="18" charset="0"/>
              </a:rPr>
              <a:t>).</a:t>
            </a:r>
          </a:p>
          <a:p>
            <a:pPr>
              <a:spcBef>
                <a:spcPts val="300"/>
              </a:spcBef>
            </a:pPr>
            <a:r>
              <a:rPr lang="en-US" sz="1800" dirty="0" smtClean="0">
                <a:latin typeface="Times New Roman" pitchFamily="18" charset="0"/>
                <a:cs typeface="Times New Roman" pitchFamily="18" charset="0"/>
              </a:rPr>
              <a:t>For a relatively non-informative prior, choose </a:t>
            </a:r>
            <a:r>
              <a:rPr lang="en-US" sz="1800" i="1" dirty="0" smtClean="0">
                <a:latin typeface="Times New Roman" pitchFamily="18" charset="0"/>
                <a:cs typeface="Times New Roman" pitchFamily="18" charset="0"/>
              </a:rPr>
              <a:t>s</a:t>
            </a:r>
            <a:r>
              <a:rPr lang="en-US" sz="1800" baseline="30000" dirty="0" smtClean="0">
                <a:latin typeface="Times New Roman" pitchFamily="18" charset="0"/>
                <a:cs typeface="Times New Roman" pitchFamily="18" charset="0"/>
              </a:rPr>
              <a:t>2</a:t>
            </a:r>
            <a:r>
              <a:rPr lang="en-US" sz="1800" dirty="0" smtClean="0">
                <a:latin typeface="Times New Roman" pitchFamily="18" charset="0"/>
                <a:cs typeface="Times New Roman" pitchFamily="18" charset="0"/>
              </a:rPr>
              <a:t> “big” (precision, 1/</a:t>
            </a:r>
            <a:r>
              <a:rPr lang="en-US" sz="1800" i="1" dirty="0" smtClean="0">
                <a:latin typeface="Times New Roman" pitchFamily="18" charset="0"/>
                <a:cs typeface="Times New Roman" pitchFamily="18" charset="0"/>
              </a:rPr>
              <a:t>s</a:t>
            </a:r>
            <a:r>
              <a:rPr lang="en-US" sz="1800" baseline="30000" dirty="0" smtClean="0">
                <a:latin typeface="Times New Roman" pitchFamily="18" charset="0"/>
                <a:cs typeface="Times New Roman" pitchFamily="18" charset="0"/>
              </a:rPr>
              <a:t>2</a:t>
            </a:r>
            <a:r>
              <a:rPr lang="en-US" sz="1800" dirty="0" smtClean="0">
                <a:latin typeface="Times New Roman" pitchFamily="18" charset="0"/>
                <a:cs typeface="Times New Roman" pitchFamily="18" charset="0"/>
              </a:rPr>
              <a:t> “small”)</a:t>
            </a:r>
          </a:p>
          <a:p>
            <a:pPr>
              <a:spcBef>
                <a:spcPts val="300"/>
              </a:spcBef>
            </a:pPr>
            <a:r>
              <a:rPr lang="en-US" sz="1800" dirty="0" smtClean="0">
                <a:latin typeface="Times New Roman" pitchFamily="18" charset="0"/>
                <a:cs typeface="Times New Roman" pitchFamily="18" charset="0"/>
              </a:rPr>
              <a:t>If </a:t>
            </a:r>
            <a:r>
              <a:rPr lang="en-US" sz="1800" dirty="0">
                <a:latin typeface="Times New Roman" pitchFamily="18" charset="0"/>
                <a:cs typeface="Times New Roman" pitchFamily="18" charset="0"/>
              </a:rPr>
              <a:t>we pick an informative </a:t>
            </a:r>
            <a:r>
              <a:rPr lang="en-US" sz="1800" dirty="0" smtClean="0">
                <a:latin typeface="Times New Roman" pitchFamily="18" charset="0"/>
                <a:cs typeface="Times New Roman" pitchFamily="18" charset="0"/>
              </a:rPr>
              <a:t>(“small”) </a:t>
            </a:r>
            <a:r>
              <a:rPr lang="en-US" sz="1800" dirty="0">
                <a:latin typeface="Times New Roman" pitchFamily="18" charset="0"/>
                <a:cs typeface="Times New Roman" pitchFamily="18" charset="0"/>
              </a:rPr>
              <a:t>value for </a:t>
            </a:r>
            <a:r>
              <a:rPr lang="en-US" sz="1800" i="1" dirty="0" smtClean="0">
                <a:latin typeface="Times New Roman" pitchFamily="18" charset="0"/>
                <a:cs typeface="Times New Roman" pitchFamily="18" charset="0"/>
              </a:rPr>
              <a:t>s</a:t>
            </a:r>
            <a:r>
              <a:rPr lang="en-US" sz="1800" baseline="30000" dirty="0" smtClean="0">
                <a:latin typeface="Times New Roman" pitchFamily="18" charset="0"/>
                <a:cs typeface="Times New Roman" pitchFamily="18" charset="0"/>
              </a:rPr>
              <a:t>2</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then the influence of </a:t>
            </a:r>
            <a:r>
              <a:rPr lang="en-US" sz="1800" dirty="0" smtClean="0">
                <a:latin typeface="Times New Roman" pitchFamily="18" charset="0"/>
                <a:cs typeface="Times New Roman" pitchFamily="18" charset="0"/>
              </a:rPr>
              <a:t>the prior </a:t>
            </a:r>
            <a:r>
              <a:rPr lang="en-US" sz="1800" dirty="0">
                <a:latin typeface="Times New Roman" pitchFamily="18" charset="0"/>
                <a:cs typeface="Times New Roman" pitchFamily="18" charset="0"/>
              </a:rPr>
              <a:t>will depend on both </a:t>
            </a:r>
            <a:r>
              <a:rPr lang="en-US" sz="1800" i="1" dirty="0" smtClean="0">
                <a:latin typeface="Times New Roman" pitchFamily="18" charset="0"/>
                <a:cs typeface="Times New Roman" pitchFamily="18" charset="0"/>
              </a:rPr>
              <a:t>m</a:t>
            </a:r>
            <a:r>
              <a:rPr lang="en-US" sz="1800" dirty="0" smtClean="0">
                <a:latin typeface="Times New Roman" pitchFamily="18" charset="0"/>
                <a:cs typeface="Times New Roman" pitchFamily="18" charset="0"/>
              </a:rPr>
              <a:t> and </a:t>
            </a:r>
            <a:r>
              <a:rPr lang="en-US" sz="1800" i="1" dirty="0" smtClean="0">
                <a:latin typeface="Times New Roman" pitchFamily="18" charset="0"/>
                <a:cs typeface="Times New Roman" pitchFamily="18" charset="0"/>
              </a:rPr>
              <a:t>s</a:t>
            </a:r>
            <a:r>
              <a:rPr lang="en-US" sz="1800" baseline="30000" dirty="0" smtClean="0">
                <a:latin typeface="Times New Roman" pitchFamily="18" charset="0"/>
                <a:cs typeface="Times New Roman" pitchFamily="18" charset="0"/>
              </a:rPr>
              <a:t>2</a:t>
            </a:r>
            <a:r>
              <a:rPr lang="en-US" sz="1800" dirty="0" smtClean="0">
                <a:latin typeface="Times New Roman" pitchFamily="18" charset="0"/>
                <a:cs typeface="Times New Roman" pitchFamily="18" charset="0"/>
              </a:rPr>
              <a:t>.</a:t>
            </a:r>
          </a:p>
        </p:txBody>
      </p:sp>
      <p:graphicFrame>
        <p:nvGraphicFramePr>
          <p:cNvPr id="13315" name="Object 3"/>
          <p:cNvGraphicFramePr>
            <a:graphicFrameLocks noChangeAspect="1"/>
          </p:cNvGraphicFramePr>
          <p:nvPr/>
        </p:nvGraphicFramePr>
        <p:xfrm>
          <a:off x="1060864" y="1371600"/>
          <a:ext cx="2503074" cy="2133600"/>
        </p:xfrm>
        <a:graphic>
          <a:graphicData uri="http://schemas.openxmlformats.org/presentationml/2006/ole">
            <mc:AlternateContent xmlns:mc="http://schemas.openxmlformats.org/markup-compatibility/2006">
              <mc:Choice xmlns:v="urn:schemas-microsoft-com:vml" Requires="v">
                <p:oleObj spid="_x0000_s64544" name="Equation" r:id="rId4" imgW="1308100" imgH="1117600" progId="">
                  <p:embed/>
                </p:oleObj>
              </mc:Choice>
              <mc:Fallback>
                <p:oleObj name="Equation" r:id="rId4" imgW="1308100" imgH="111760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0864" y="1371600"/>
                        <a:ext cx="2503074" cy="213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46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9464" name="Object 8"/>
          <p:cNvGraphicFramePr>
            <a:graphicFrameLocks noChangeAspect="1"/>
          </p:cNvGraphicFramePr>
          <p:nvPr/>
        </p:nvGraphicFramePr>
        <p:xfrm>
          <a:off x="4572000" y="1600200"/>
          <a:ext cx="4462883" cy="911225"/>
        </p:xfrm>
        <a:graphic>
          <a:graphicData uri="http://schemas.openxmlformats.org/presentationml/2006/ole">
            <mc:AlternateContent xmlns:mc="http://schemas.openxmlformats.org/markup-compatibility/2006">
              <mc:Choice xmlns:v="urn:schemas-microsoft-com:vml" Requires="v">
                <p:oleObj spid="_x0000_s64545" name="Equation" r:id="rId6" imgW="2235200" imgH="457200" progId="">
                  <p:embed/>
                </p:oleObj>
              </mc:Choice>
              <mc:Fallback>
                <p:oleObj name="Equation" r:id="rId6" imgW="2235200" imgH="457200" progId="">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0" y="1600200"/>
                        <a:ext cx="4462883" cy="911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7713860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381000" y="914400"/>
            <a:ext cx="8534400" cy="5638800"/>
          </a:xfrm>
        </p:spPr>
        <p:txBody>
          <a:bodyPr>
            <a:noAutofit/>
          </a:bodyPr>
          <a:lstStyle/>
          <a:p>
            <a:pPr>
              <a:spcBef>
                <a:spcPts val="600"/>
              </a:spcBef>
              <a:tabLst>
                <a:tab pos="230188" algn="l"/>
              </a:tabLst>
            </a:pPr>
            <a:r>
              <a:rPr lang="en-US" sz="2200" i="1" dirty="0" smtClean="0">
                <a:solidFill>
                  <a:srgbClr val="C00000"/>
                </a:solidFill>
                <a:latin typeface="Times New Roman" pitchFamily="18" charset="0"/>
                <a:cs typeface="Times New Roman" pitchFamily="18" charset="0"/>
              </a:rPr>
              <a:t>Conditional posterior</a:t>
            </a:r>
            <a:r>
              <a:rPr lang="en-US" sz="2200" dirty="0" smtClean="0">
                <a:latin typeface="Times New Roman" pitchFamily="18" charset="0"/>
                <a:cs typeface="Times New Roman" pitchFamily="18" charset="0"/>
              </a:rPr>
              <a:t> for precision (1/</a:t>
            </a:r>
            <a:r>
              <a:rPr lang="el-GR" sz="2200" dirty="0" smtClean="0">
                <a:latin typeface="Times New Roman"/>
                <a:cs typeface="Times New Roman"/>
              </a:rPr>
              <a:t>σ</a:t>
            </a:r>
            <a:r>
              <a:rPr lang="en-US" sz="2200" baseline="30000" dirty="0" smtClean="0">
                <a:latin typeface="Times New Roman"/>
                <a:cs typeface="Times New Roman"/>
              </a:rPr>
              <a:t>2</a:t>
            </a:r>
            <a:r>
              <a:rPr lang="en-US" sz="2200" dirty="0" smtClean="0">
                <a:latin typeface="Times New Roman"/>
                <a:cs typeface="Times New Roman"/>
              </a:rPr>
              <a:t>)</a:t>
            </a:r>
            <a:r>
              <a:rPr lang="en-US" sz="2200" dirty="0" smtClean="0">
                <a:latin typeface="Times New Roman" pitchFamily="18" charset="0"/>
                <a:cs typeface="Times New Roman" pitchFamily="18" charset="0"/>
              </a:rPr>
              <a:t>:</a:t>
            </a:r>
          </a:p>
          <a:p>
            <a:pPr>
              <a:spcBef>
                <a:spcPts val="600"/>
              </a:spcBef>
              <a:tabLst>
                <a:tab pos="230188" algn="l"/>
              </a:tabLst>
            </a:pPr>
            <a:endParaRPr lang="en-US" sz="2200" dirty="0">
              <a:latin typeface="Times New Roman" pitchFamily="18" charset="0"/>
              <a:cs typeface="Times New Roman" pitchFamily="18" charset="0"/>
            </a:endParaRPr>
          </a:p>
          <a:p>
            <a:pPr>
              <a:spcBef>
                <a:spcPts val="600"/>
              </a:spcBef>
              <a:tabLst>
                <a:tab pos="230188" algn="l"/>
              </a:tabLst>
            </a:pPr>
            <a:endParaRPr lang="en-US" sz="2200" dirty="0" smtClean="0">
              <a:latin typeface="Times New Roman" pitchFamily="18" charset="0"/>
              <a:cs typeface="Times New Roman" pitchFamily="18" charset="0"/>
            </a:endParaRPr>
          </a:p>
          <a:p>
            <a:pPr>
              <a:spcBef>
                <a:spcPts val="600"/>
              </a:spcBef>
              <a:tabLst>
                <a:tab pos="230188" algn="l"/>
              </a:tabLst>
            </a:pPr>
            <a:endParaRPr lang="en-US" sz="2200" dirty="0">
              <a:latin typeface="Times New Roman" pitchFamily="18" charset="0"/>
              <a:cs typeface="Times New Roman" pitchFamily="18" charset="0"/>
            </a:endParaRPr>
          </a:p>
          <a:p>
            <a:pPr>
              <a:spcBef>
                <a:spcPts val="600"/>
              </a:spcBef>
              <a:tabLst>
                <a:tab pos="230188" algn="l"/>
              </a:tabLst>
            </a:pPr>
            <a:endParaRPr lang="en-US" sz="2200" dirty="0" smtClean="0">
              <a:latin typeface="Times New Roman" pitchFamily="18" charset="0"/>
              <a:cs typeface="Times New Roman" pitchFamily="18" charset="0"/>
            </a:endParaRPr>
          </a:p>
          <a:p>
            <a:pPr marL="0" indent="0">
              <a:buNone/>
            </a:pPr>
            <a:endParaRPr lang="en-US"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The prior hyper-parameter (α) is being added to </a:t>
            </a:r>
            <a:r>
              <a:rPr lang="en-US" sz="2200" i="1" dirty="0" smtClean="0">
                <a:latin typeface="Times New Roman" pitchFamily="18" charset="0"/>
                <a:cs typeface="Times New Roman" pitchFamily="18" charset="0"/>
              </a:rPr>
              <a:t>n</a:t>
            </a:r>
            <a:r>
              <a:rPr lang="en-US" sz="2200" dirty="0" smtClean="0">
                <a:latin typeface="Times New Roman" pitchFamily="18" charset="0"/>
                <a:cs typeface="Times New Roman" pitchFamily="18" charset="0"/>
              </a:rPr>
              <a:t>/2 (the data contribution); thus, think of the prior as contributing a “prior sample size” of 2α (i.e., since α is “equivalent” to </a:t>
            </a:r>
            <a:r>
              <a:rPr lang="en-US" sz="2200" i="1" dirty="0" smtClean="0">
                <a:latin typeface="Times New Roman" pitchFamily="18" charset="0"/>
                <a:cs typeface="Times New Roman" pitchFamily="18" charset="0"/>
              </a:rPr>
              <a:t>n</a:t>
            </a:r>
            <a:r>
              <a:rPr lang="en-US" sz="2200" dirty="0" smtClean="0">
                <a:latin typeface="Times New Roman" pitchFamily="18" charset="0"/>
                <a:cs typeface="Times New Roman" pitchFamily="18" charset="0"/>
              </a:rPr>
              <a:t>/2)</a:t>
            </a:r>
          </a:p>
          <a:p>
            <a:r>
              <a:rPr lang="en-US" sz="2200" dirty="0" smtClean="0">
                <a:latin typeface="Times New Roman" pitchFamily="18" charset="0"/>
                <a:cs typeface="Times New Roman" pitchFamily="18" charset="0"/>
              </a:rPr>
              <a:t>The prior hyper-parameter (β) is being added to the sum of the squared deviations divided by 2; thus, the prior contributes an equivalent of 2β total squared deviations.</a:t>
            </a:r>
          </a:p>
          <a:p>
            <a:r>
              <a:rPr lang="en-US" sz="2200" dirty="0" smtClean="0">
                <a:latin typeface="Times New Roman" pitchFamily="18" charset="0"/>
                <a:cs typeface="Times New Roman" pitchFamily="18" charset="0"/>
              </a:rPr>
              <a:t>If one wants a relatively non-informative prior, choose α and β “small” relative to the actual sample size and the actual sample sum of squares.</a:t>
            </a:r>
          </a:p>
          <a:p>
            <a:endParaRPr lang="en-US" sz="2200" dirty="0" smtClean="0">
              <a:latin typeface="Times New Roman" pitchFamily="18" charset="0"/>
              <a:cs typeface="Times New Roman" pitchFamily="18" charset="0"/>
            </a:endParaRPr>
          </a:p>
        </p:txBody>
      </p:sp>
      <p:sp>
        <p:nvSpPr>
          <p:cNvPr id="2" name="Title 1"/>
          <p:cNvSpPr>
            <a:spLocks noGrp="1"/>
          </p:cNvSpPr>
          <p:nvPr>
            <p:ph type="title"/>
          </p:nvPr>
        </p:nvSpPr>
        <p:spPr>
          <a:xfrm>
            <a:off x="390525" y="-152400"/>
            <a:ext cx="8229600" cy="1143000"/>
          </a:xfrm>
        </p:spPr>
        <p:txBody>
          <a:bodyPr>
            <a:normAutofit/>
          </a:bodyPr>
          <a:lstStyle/>
          <a:p>
            <a:r>
              <a:rPr lang="en-US" sz="3600" dirty="0" smtClean="0">
                <a:solidFill>
                  <a:srgbClr val="0000FF"/>
                </a:solidFill>
                <a:latin typeface="Comic Sans MS" pitchFamily="66" charset="0"/>
                <a:cs typeface="Times New Roman" pitchFamily="18" charset="0"/>
              </a:rPr>
              <a:t>Conjugate priors: Normal data</a:t>
            </a:r>
            <a:endParaRPr lang="en-US" sz="3600" dirty="0">
              <a:solidFill>
                <a:srgbClr val="0000FF"/>
              </a:solidFill>
              <a:latin typeface="Comic Sans MS" pitchFamily="66" charset="0"/>
              <a:cs typeface="Times New Roman" pitchFamily="18" charset="0"/>
            </a:endParaRPr>
          </a:p>
        </p:txBody>
      </p:sp>
      <p:sp>
        <p:nvSpPr>
          <p:cNvPr id="1946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9461" name="Object 5"/>
          <p:cNvGraphicFramePr>
            <a:graphicFrameLocks noChangeAspect="1"/>
          </p:cNvGraphicFramePr>
          <p:nvPr/>
        </p:nvGraphicFramePr>
        <p:xfrm>
          <a:off x="1676400" y="1631950"/>
          <a:ext cx="5080647" cy="1644650"/>
        </p:xfrm>
        <a:graphic>
          <a:graphicData uri="http://schemas.openxmlformats.org/presentationml/2006/ole">
            <mc:AlternateContent xmlns:mc="http://schemas.openxmlformats.org/markup-compatibility/2006">
              <mc:Choice xmlns:v="urn:schemas-microsoft-com:vml" Requires="v">
                <p:oleObj spid="_x0000_s65553" name="Equation" r:id="rId3" imgW="2590800" imgH="838200" progId="">
                  <p:embed/>
                </p:oleObj>
              </mc:Choice>
              <mc:Fallback>
                <p:oleObj name="Equation" r:id="rId3" imgW="2590800" imgH="83820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1631950"/>
                        <a:ext cx="5080647" cy="1644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3572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Posterior Normal</a:t>
            </a:r>
            <a:endParaRPr lang="en-GB" dirty="0"/>
          </a:p>
        </p:txBody>
      </p:sp>
      <p:pic>
        <p:nvPicPr>
          <p:cNvPr id="58370" name="Picture 2"/>
          <p:cNvPicPr>
            <a:picLocks noChangeAspect="1" noChangeArrowheads="1"/>
          </p:cNvPicPr>
          <p:nvPr/>
        </p:nvPicPr>
        <p:blipFill>
          <a:blip r:embed="rId2" cstate="print"/>
          <a:srcRect/>
          <a:stretch>
            <a:fillRect/>
          </a:stretch>
        </p:blipFill>
        <p:spPr bwMode="auto">
          <a:xfrm>
            <a:off x="350520" y="1390650"/>
            <a:ext cx="7879080" cy="4296802"/>
          </a:xfrm>
          <a:prstGeom prst="rect">
            <a:avLst/>
          </a:prstGeom>
          <a:noFill/>
          <a:ln w="9525">
            <a:noFill/>
            <a:miter lim="800000"/>
            <a:headEnd/>
            <a:tailEnd/>
          </a:ln>
        </p:spPr>
      </p:pic>
    </p:spTree>
    <p:extLst>
      <p:ext uri="{BB962C8B-B14F-4D97-AF65-F5344CB8AC3E}">
        <p14:creationId xmlns:p14="http://schemas.microsoft.com/office/powerpoint/2010/main" val="264758322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1143000"/>
          </a:xfrm>
        </p:spPr>
        <p:txBody>
          <a:bodyPr/>
          <a:lstStyle/>
          <a:p>
            <a:r>
              <a:rPr lang="en-US" dirty="0" smtClean="0"/>
              <a:t>Conjugate priors</a:t>
            </a:r>
            <a:endParaRPr lang="en-GB" dirty="0"/>
          </a:p>
        </p:txBody>
      </p:sp>
      <p:graphicFrame>
        <p:nvGraphicFramePr>
          <p:cNvPr id="4" name="Table 3"/>
          <p:cNvGraphicFramePr>
            <a:graphicFrameLocks noGrp="1"/>
          </p:cNvGraphicFramePr>
          <p:nvPr/>
        </p:nvGraphicFramePr>
        <p:xfrm>
          <a:off x="1524000" y="1676400"/>
          <a:ext cx="6096000" cy="2468880"/>
        </p:xfrm>
        <a:graphic>
          <a:graphicData uri="http://schemas.openxmlformats.org/drawingml/2006/table">
            <a:tbl>
              <a:tblPr firstRow="1" bandRow="1">
                <a:tableStyleId>{5940675A-B579-460E-94D1-54222C63F5DA}</a:tableStyleId>
              </a:tblPr>
              <a:tblGrid>
                <a:gridCol w="3048000"/>
                <a:gridCol w="3048000"/>
              </a:tblGrid>
              <a:tr h="370840">
                <a:tc>
                  <a:txBody>
                    <a:bodyPr/>
                    <a:lstStyle/>
                    <a:p>
                      <a:r>
                        <a:rPr lang="en-US" sz="2200" dirty="0" smtClean="0"/>
                        <a:t>Normal mean</a:t>
                      </a:r>
                      <a:endParaRPr lang="en-GB" sz="2200" dirty="0"/>
                    </a:p>
                  </a:txBody>
                  <a:tcPr/>
                </a:tc>
                <a:tc>
                  <a:txBody>
                    <a:bodyPr/>
                    <a:lstStyle/>
                    <a:p>
                      <a:r>
                        <a:rPr lang="en-US" sz="2200" dirty="0" smtClean="0"/>
                        <a:t>Normal</a:t>
                      </a:r>
                      <a:endParaRPr lang="en-GB" sz="2200" dirty="0"/>
                    </a:p>
                  </a:txBody>
                  <a:tcPr/>
                </a:tc>
              </a:tr>
              <a:tr h="370840">
                <a:tc>
                  <a:txBody>
                    <a:bodyPr/>
                    <a:lstStyle/>
                    <a:p>
                      <a:r>
                        <a:rPr lang="en-US" sz="2200" dirty="0" smtClean="0"/>
                        <a:t>Normal precision</a:t>
                      </a:r>
                    </a:p>
                    <a:p>
                      <a:r>
                        <a:rPr lang="en-US" sz="2200" dirty="0" smtClean="0"/>
                        <a:t>(i.e., 1/variance)</a:t>
                      </a:r>
                      <a:endParaRPr lang="en-GB" sz="2200" dirty="0"/>
                    </a:p>
                  </a:txBody>
                  <a:tcPr/>
                </a:tc>
                <a:tc>
                  <a:txBody>
                    <a:bodyPr/>
                    <a:lstStyle/>
                    <a:p>
                      <a:r>
                        <a:rPr lang="en-US" sz="2200" dirty="0" smtClean="0"/>
                        <a:t>Gamma</a:t>
                      </a:r>
                      <a:endParaRPr lang="en-GB" sz="2200" dirty="0"/>
                    </a:p>
                  </a:txBody>
                  <a:tcPr/>
                </a:tc>
              </a:tr>
              <a:tr h="370840">
                <a:tc>
                  <a:txBody>
                    <a:bodyPr/>
                    <a:lstStyle/>
                    <a:p>
                      <a:r>
                        <a:rPr lang="en-US" sz="2200" dirty="0" smtClean="0"/>
                        <a:t>Binomial</a:t>
                      </a:r>
                      <a:endParaRPr lang="en-GB" sz="2200" dirty="0"/>
                    </a:p>
                  </a:txBody>
                  <a:tcPr/>
                </a:tc>
                <a:tc>
                  <a:txBody>
                    <a:bodyPr/>
                    <a:lstStyle/>
                    <a:p>
                      <a:r>
                        <a:rPr lang="en-US" sz="2200" dirty="0" smtClean="0"/>
                        <a:t>Beta</a:t>
                      </a:r>
                      <a:endParaRPr lang="en-GB" sz="2200" dirty="0"/>
                    </a:p>
                  </a:txBody>
                  <a:tcPr/>
                </a:tc>
              </a:tr>
              <a:tr h="370840">
                <a:tc>
                  <a:txBody>
                    <a:bodyPr/>
                    <a:lstStyle/>
                    <a:p>
                      <a:r>
                        <a:rPr lang="en-US" sz="2200" dirty="0" smtClean="0"/>
                        <a:t>Poisson</a:t>
                      </a:r>
                      <a:endParaRPr lang="en-GB" sz="2200" dirty="0"/>
                    </a:p>
                  </a:txBody>
                  <a:tcPr/>
                </a:tc>
                <a:tc>
                  <a:txBody>
                    <a:bodyPr/>
                    <a:lstStyle/>
                    <a:p>
                      <a:r>
                        <a:rPr lang="en-US" sz="2200" dirty="0" smtClean="0"/>
                        <a:t>Gamma</a:t>
                      </a:r>
                      <a:endParaRPr lang="en-GB" sz="2200" dirty="0"/>
                    </a:p>
                  </a:txBody>
                  <a:tcPr/>
                </a:tc>
              </a:tr>
              <a:tr h="370840">
                <a:tc>
                  <a:txBody>
                    <a:bodyPr/>
                    <a:lstStyle/>
                    <a:p>
                      <a:r>
                        <a:rPr lang="en-US" sz="2200" dirty="0" smtClean="0"/>
                        <a:t>Multinomial</a:t>
                      </a:r>
                      <a:endParaRPr lang="en-GB" sz="2200" dirty="0"/>
                    </a:p>
                  </a:txBody>
                  <a:tcPr/>
                </a:tc>
                <a:tc>
                  <a:txBody>
                    <a:bodyPr/>
                    <a:lstStyle/>
                    <a:p>
                      <a:r>
                        <a:rPr lang="en-US" sz="2200" dirty="0" err="1" smtClean="0"/>
                        <a:t>Dirilecht</a:t>
                      </a:r>
                      <a:endParaRPr lang="en-GB" sz="2200" dirty="0"/>
                    </a:p>
                  </a:txBody>
                  <a:tcPr/>
                </a:tc>
              </a:tr>
            </a:tbl>
          </a:graphicData>
        </a:graphic>
      </p:graphicFrame>
      <p:sp>
        <p:nvSpPr>
          <p:cNvPr id="5" name="TextBox 4"/>
          <p:cNvSpPr txBox="1"/>
          <p:nvPr/>
        </p:nvSpPr>
        <p:spPr>
          <a:xfrm>
            <a:off x="1524706" y="5467290"/>
            <a:ext cx="6441828" cy="461665"/>
          </a:xfrm>
          <a:prstGeom prst="rect">
            <a:avLst/>
          </a:prstGeom>
          <a:noFill/>
        </p:spPr>
        <p:txBody>
          <a:bodyPr wrap="none" rtlCol="0">
            <a:spAutoFit/>
          </a:bodyPr>
          <a:lstStyle/>
          <a:p>
            <a:r>
              <a:rPr lang="en-US" sz="2400" dirty="0" smtClean="0"/>
              <a:t>See </a:t>
            </a:r>
            <a:r>
              <a:rPr lang="en-US" sz="2400" dirty="0" smtClean="0">
                <a:hlinkClick r:id="rId2"/>
              </a:rPr>
              <a:t>http://en.wikipedia.org/wiki/Conjugate_prior</a:t>
            </a:r>
            <a:r>
              <a:rPr lang="en-US" sz="2400" dirty="0" smtClean="0"/>
              <a:t> </a:t>
            </a:r>
          </a:p>
        </p:txBody>
      </p:sp>
    </p:spTree>
    <p:extLst>
      <p:ext uri="{BB962C8B-B14F-4D97-AF65-F5344CB8AC3E}">
        <p14:creationId xmlns:p14="http://schemas.microsoft.com/office/powerpoint/2010/main" val="192585585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descr="http://www.johndcook.com/conjugate_prior_diagram"/>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33796" name="AutoShape 4" descr="http://www.johndcook.com/conjugate_prior_diagram"/>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7" name="TextBox 6"/>
          <p:cNvSpPr txBox="1"/>
          <p:nvPr/>
        </p:nvSpPr>
        <p:spPr>
          <a:xfrm>
            <a:off x="914400" y="5867400"/>
            <a:ext cx="7260642" cy="707886"/>
          </a:xfrm>
          <a:prstGeom prst="rect">
            <a:avLst/>
          </a:prstGeom>
          <a:noFill/>
        </p:spPr>
        <p:txBody>
          <a:bodyPr wrap="none" rtlCol="0">
            <a:spAutoFit/>
          </a:bodyPr>
          <a:lstStyle/>
          <a:p>
            <a:endParaRPr lang="en-US" sz="2000" dirty="0"/>
          </a:p>
          <a:p>
            <a:r>
              <a:rPr lang="en-US" sz="2000" dirty="0" smtClean="0">
                <a:hlinkClick r:id="rId3"/>
              </a:rPr>
              <a:t>http://www.johndcook.com/conjugate_prior_diagram#postpoisson</a:t>
            </a:r>
            <a:r>
              <a:rPr lang="en-US" sz="2000" dirty="0" smtClean="0"/>
              <a:t> </a:t>
            </a:r>
            <a:endParaRPr lang="en-GB" sz="2000" dirty="0"/>
          </a:p>
        </p:txBody>
      </p:sp>
      <p:sp>
        <p:nvSpPr>
          <p:cNvPr id="8" name="Rectangle 7"/>
          <p:cNvSpPr/>
          <p:nvPr/>
        </p:nvSpPr>
        <p:spPr>
          <a:xfrm>
            <a:off x="6019800" y="2819400"/>
            <a:ext cx="609600" cy="304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p:nvSpPr>
        <p:spPr>
          <a:xfrm>
            <a:off x="7543800" y="2819400"/>
            <a:ext cx="609600" cy="304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 name="Straight Arrow Connector 10"/>
          <p:cNvCxnSpPr/>
          <p:nvPr/>
        </p:nvCxnSpPr>
        <p:spPr>
          <a:xfrm flipH="1">
            <a:off x="6781800" y="2895600"/>
            <a:ext cx="609600" cy="0"/>
          </a:xfrm>
          <a:prstGeom prst="straightConnector1">
            <a:avLst/>
          </a:prstGeom>
          <a:ln w="28575">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019800" y="2438400"/>
            <a:ext cx="641522" cy="369332"/>
          </a:xfrm>
          <a:prstGeom prst="rect">
            <a:avLst/>
          </a:prstGeom>
          <a:noFill/>
        </p:spPr>
        <p:txBody>
          <a:bodyPr wrap="none" rtlCol="0">
            <a:spAutoFit/>
          </a:bodyPr>
          <a:lstStyle/>
          <a:p>
            <a:r>
              <a:rPr lang="en-US" dirty="0" smtClean="0"/>
              <a:t>prior</a:t>
            </a:r>
            <a:endParaRPr lang="en-GB" dirty="0"/>
          </a:p>
        </p:txBody>
      </p:sp>
      <p:sp>
        <p:nvSpPr>
          <p:cNvPr id="13" name="TextBox 12"/>
          <p:cNvSpPr txBox="1"/>
          <p:nvPr/>
        </p:nvSpPr>
        <p:spPr>
          <a:xfrm>
            <a:off x="7511878" y="2438400"/>
            <a:ext cx="599716" cy="369332"/>
          </a:xfrm>
          <a:prstGeom prst="rect">
            <a:avLst/>
          </a:prstGeom>
          <a:noFill/>
        </p:spPr>
        <p:txBody>
          <a:bodyPr wrap="none" rtlCol="0">
            <a:spAutoFit/>
          </a:bodyPr>
          <a:lstStyle/>
          <a:p>
            <a:r>
              <a:rPr lang="en-US" dirty="0" smtClean="0"/>
              <a:t>data</a:t>
            </a:r>
            <a:endParaRPr lang="en-GB" dirty="0"/>
          </a:p>
        </p:txBody>
      </p:sp>
      <p:pic>
        <p:nvPicPr>
          <p:cNvPr id="72712" name="Picture 8"/>
          <p:cNvPicPr>
            <a:picLocks noChangeAspect="1" noChangeArrowheads="1"/>
          </p:cNvPicPr>
          <p:nvPr/>
        </p:nvPicPr>
        <p:blipFill rotWithShape="1">
          <a:blip r:embed="rId4">
            <a:extLst>
              <a:ext uri="{28A0092B-C50C-407E-A947-70E740481C1C}">
                <a14:useLocalDpi xmlns:a14="http://schemas.microsoft.com/office/drawing/2010/main" val="0"/>
              </a:ext>
            </a:extLst>
          </a:blip>
          <a:srcRect t="11661" r="57906" b="14381"/>
          <a:stretch/>
        </p:blipFill>
        <p:spPr bwMode="auto">
          <a:xfrm>
            <a:off x="466725" y="533400"/>
            <a:ext cx="5476875" cy="54102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6497474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525" y="76200"/>
            <a:ext cx="8229600" cy="1143000"/>
          </a:xfrm>
        </p:spPr>
        <p:txBody>
          <a:bodyPr>
            <a:normAutofit/>
          </a:bodyPr>
          <a:lstStyle/>
          <a:p>
            <a:r>
              <a:rPr lang="en-US" sz="3600" dirty="0" smtClean="0">
                <a:solidFill>
                  <a:srgbClr val="0000FF"/>
                </a:solidFill>
                <a:latin typeface="Comic Sans MS" pitchFamily="66" charset="0"/>
                <a:cs typeface="Times New Roman" pitchFamily="18" charset="0"/>
              </a:rPr>
              <a:t>Conjugate priors: Summary</a:t>
            </a:r>
            <a:endParaRPr lang="en-US" sz="3600" dirty="0">
              <a:solidFill>
                <a:srgbClr val="0000FF"/>
              </a:solidFill>
              <a:latin typeface="Comic Sans MS" pitchFamily="66" charset="0"/>
              <a:cs typeface="Times New Roman" pitchFamily="18" charset="0"/>
            </a:endParaRPr>
          </a:p>
        </p:txBody>
      </p:sp>
      <p:sp>
        <p:nvSpPr>
          <p:cNvPr id="1946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8" name="Content Placeholder 2"/>
          <p:cNvSpPr>
            <a:spLocks noGrp="1"/>
          </p:cNvSpPr>
          <p:nvPr>
            <p:ph idx="1"/>
          </p:nvPr>
        </p:nvSpPr>
        <p:spPr>
          <a:xfrm>
            <a:off x="673894" y="1295400"/>
            <a:ext cx="7796213" cy="1828800"/>
          </a:xfrm>
        </p:spPr>
        <p:txBody>
          <a:bodyPr>
            <a:noAutofit/>
          </a:bodyPr>
          <a:lstStyle/>
          <a:p>
            <a:pPr>
              <a:spcBef>
                <a:spcPts val="600"/>
              </a:spcBef>
              <a:tabLst>
                <a:tab pos="230188" algn="l"/>
              </a:tabLst>
            </a:pPr>
            <a:r>
              <a:rPr lang="en-US" sz="2200" dirty="0" smtClean="0">
                <a:latin typeface="Times New Roman" pitchFamily="18" charset="0"/>
                <a:cs typeface="Times New Roman" pitchFamily="18" charset="0"/>
              </a:rPr>
              <a:t>See distribution hand-out for other examples of likelihood-conjugate prior relationships</a:t>
            </a:r>
          </a:p>
          <a:p>
            <a:pPr lvl="1">
              <a:spcBef>
                <a:spcPts val="600"/>
              </a:spcBef>
              <a:tabLst>
                <a:tab pos="230188" algn="l"/>
              </a:tabLst>
            </a:pPr>
            <a:r>
              <a:rPr lang="en-US" sz="2200" dirty="0" smtClean="0">
                <a:latin typeface="Times New Roman" pitchFamily="18" charset="0"/>
                <a:cs typeface="Times New Roman" pitchFamily="18" charset="0"/>
              </a:rPr>
              <a:t>E.g., Multinomial data + </a:t>
            </a:r>
            <a:r>
              <a:rPr lang="en-US" sz="2200" dirty="0" err="1" smtClean="0">
                <a:latin typeface="Times New Roman" pitchFamily="18" charset="0"/>
                <a:cs typeface="Times New Roman" pitchFamily="18" charset="0"/>
              </a:rPr>
              <a:t>Dirichlet</a:t>
            </a:r>
            <a:r>
              <a:rPr lang="en-US" sz="2200" dirty="0" smtClean="0">
                <a:latin typeface="Times New Roman" pitchFamily="18" charset="0"/>
                <a:cs typeface="Times New Roman" pitchFamily="18" charset="0"/>
              </a:rPr>
              <a:t> conjugate </a:t>
            </a:r>
            <a:r>
              <a:rPr lang="en-US" sz="2200" dirty="0" smtClean="0">
                <a:latin typeface="Times New Roman" pitchFamily="18" charset="0"/>
                <a:cs typeface="Times New Roman" pitchFamily="18" charset="0"/>
              </a:rPr>
              <a:t>prior</a:t>
            </a:r>
            <a:endParaRPr lang="en-US" sz="2200" dirty="0" smtClean="0">
              <a:latin typeface="Times New Roman" pitchFamily="18" charset="0"/>
              <a:cs typeface="Times New Roman" pitchFamily="18" charset="0"/>
            </a:endParaRPr>
          </a:p>
          <a:p>
            <a:pPr>
              <a:spcBef>
                <a:spcPts val="600"/>
              </a:spcBef>
              <a:tabLst>
                <a:tab pos="230188" algn="l"/>
              </a:tabLst>
            </a:pPr>
            <a:r>
              <a:rPr lang="en-US" sz="2200" dirty="0" smtClean="0">
                <a:latin typeface="Times New Roman" pitchFamily="18" charset="0"/>
                <a:cs typeface="Times New Roman" pitchFamily="18" charset="0"/>
              </a:rPr>
              <a:t>Note: we are NOT restricted to using conjugate priors, but their use facilitates:</a:t>
            </a:r>
          </a:p>
          <a:p>
            <a:pPr lvl="1">
              <a:spcBef>
                <a:spcPts val="600"/>
              </a:spcBef>
              <a:tabLst>
                <a:tab pos="230188" algn="l"/>
              </a:tabLst>
            </a:pPr>
            <a:r>
              <a:rPr lang="en-US" sz="2200" dirty="0" smtClean="0">
                <a:latin typeface="Times New Roman" pitchFamily="18" charset="0"/>
                <a:cs typeface="Times New Roman" pitchFamily="18" charset="0"/>
              </a:rPr>
              <a:t>Interpretation of information content to prior</a:t>
            </a:r>
          </a:p>
          <a:p>
            <a:pPr lvl="1">
              <a:spcBef>
                <a:spcPts val="600"/>
              </a:spcBef>
              <a:tabLst>
                <a:tab pos="230188" algn="l"/>
              </a:tabLst>
            </a:pPr>
            <a:r>
              <a:rPr lang="en-US" sz="2200" dirty="0" smtClean="0">
                <a:latin typeface="Times New Roman" pitchFamily="18" charset="0"/>
                <a:cs typeface="Times New Roman" pitchFamily="18" charset="0"/>
              </a:rPr>
              <a:t>Analytical solutions to conditional posteriors</a:t>
            </a:r>
          </a:p>
          <a:p>
            <a:pPr lvl="1">
              <a:spcBef>
                <a:spcPts val="600"/>
              </a:spcBef>
              <a:tabLst>
                <a:tab pos="230188" algn="l"/>
              </a:tabLst>
            </a:pPr>
            <a:r>
              <a:rPr lang="en-US" sz="2200" dirty="0" smtClean="0">
                <a:latin typeface="Times New Roman" pitchFamily="18" charset="0"/>
                <a:cs typeface="Times New Roman" pitchFamily="18" charset="0"/>
              </a:rPr>
              <a:t>Selection and development of MCMC sampling </a:t>
            </a:r>
            <a:r>
              <a:rPr lang="en-US" sz="2200" dirty="0" smtClean="0">
                <a:latin typeface="Times New Roman" pitchFamily="18" charset="0"/>
                <a:cs typeface="Times New Roman" pitchFamily="18" charset="0"/>
              </a:rPr>
              <a:t>routines</a:t>
            </a:r>
            <a:endParaRPr lang="en-US" sz="2200" dirty="0" smtClean="0">
              <a:latin typeface="Times New Roman" pitchFamily="18" charset="0"/>
              <a:cs typeface="Times New Roman" pitchFamily="18" charset="0"/>
            </a:endParaRPr>
          </a:p>
          <a:p>
            <a:pPr>
              <a:spcBef>
                <a:spcPts val="600"/>
              </a:spcBef>
              <a:tabLst>
                <a:tab pos="230188" algn="l"/>
              </a:tabLst>
            </a:pPr>
            <a:r>
              <a:rPr lang="en-US" sz="2200" dirty="0" smtClean="0">
                <a:latin typeface="Times New Roman" pitchFamily="18" charset="0"/>
                <a:cs typeface="Times New Roman" pitchFamily="18" charset="0"/>
              </a:rPr>
              <a:t>If we don’t use conjugate priors, need to consider:</a:t>
            </a:r>
          </a:p>
          <a:p>
            <a:pPr lvl="1">
              <a:spcBef>
                <a:spcPts val="600"/>
              </a:spcBef>
              <a:tabLst>
                <a:tab pos="230188" algn="l"/>
              </a:tabLst>
            </a:pPr>
            <a:r>
              <a:rPr lang="en-US" sz="2200" dirty="0" smtClean="0">
                <a:latin typeface="Times New Roman" pitchFamily="18" charset="0"/>
                <a:cs typeface="Times New Roman" pitchFamily="18" charset="0"/>
              </a:rPr>
              <a:t>The support of </a:t>
            </a:r>
            <a:r>
              <a:rPr lang="en-US" sz="2200" dirty="0" smtClean="0">
                <a:latin typeface="Times New Roman" pitchFamily="18" charset="0"/>
                <a:cs typeface="Times New Roman" pitchFamily="18" charset="0"/>
                <a:sym typeface="Symbol"/>
              </a:rPr>
              <a:t>, or it’s components (multi-parameter models)</a:t>
            </a:r>
          </a:p>
          <a:p>
            <a:pPr lvl="1">
              <a:spcBef>
                <a:spcPts val="600"/>
              </a:spcBef>
              <a:tabLst>
                <a:tab pos="230188" algn="l"/>
              </a:tabLst>
            </a:pPr>
            <a:r>
              <a:rPr lang="en-US" sz="2200" dirty="0" smtClean="0">
                <a:latin typeface="Times New Roman" pitchFamily="18" charset="0"/>
                <a:cs typeface="Times New Roman" pitchFamily="18" charset="0"/>
                <a:sym typeface="Symbol"/>
              </a:rPr>
              <a:t>How to select relatively non-informative priors (e.g., “rules-of-thumb” for conjugate priors may still apply, such as pick </a:t>
            </a:r>
            <a:r>
              <a:rPr lang="el-GR" sz="2200" dirty="0" smtClean="0">
                <a:latin typeface="Times New Roman"/>
                <a:cs typeface="Times New Roman"/>
                <a:sym typeface="Symbol"/>
              </a:rPr>
              <a:t>α</a:t>
            </a:r>
            <a:r>
              <a:rPr lang="en-US" sz="2200" dirty="0" smtClean="0">
                <a:latin typeface="Times New Roman"/>
                <a:cs typeface="Times New Roman"/>
                <a:sym typeface="Symbol"/>
              </a:rPr>
              <a:t> “small”)</a:t>
            </a:r>
            <a:endParaRPr lang="en-US" sz="2200" dirty="0" smtClean="0">
              <a:latin typeface="Times New Roman" pitchFamily="18" charset="0"/>
              <a:cs typeface="Times New Roman" pitchFamily="18" charset="0"/>
            </a:endParaRPr>
          </a:p>
          <a:p>
            <a:pPr lvl="1">
              <a:spcBef>
                <a:spcPts val="600"/>
              </a:spcBef>
              <a:tabLst>
                <a:tab pos="230188" algn="l"/>
              </a:tabLst>
            </a:pPr>
            <a:endParaRPr lang="en-US" sz="2200" dirty="0">
              <a:latin typeface="Times New Roman" pitchFamily="18" charset="0"/>
              <a:cs typeface="Times New Roman" pitchFamily="18" charset="0"/>
            </a:endParaRPr>
          </a:p>
          <a:p>
            <a:pPr lvl="1">
              <a:spcBef>
                <a:spcPts val="600"/>
              </a:spcBef>
              <a:tabLst>
                <a:tab pos="230188" algn="l"/>
              </a:tabLst>
            </a:pPr>
            <a:endParaRPr lang="en-US" sz="2200" dirty="0" smtClean="0">
              <a:latin typeface="Times New Roman" pitchFamily="18" charset="0"/>
              <a:cs typeface="Times New Roman" pitchFamily="18" charset="0"/>
            </a:endParaRPr>
          </a:p>
          <a:p>
            <a:pPr lvl="1">
              <a:spcBef>
                <a:spcPts val="600"/>
              </a:spcBef>
              <a:tabLst>
                <a:tab pos="230188" algn="l"/>
              </a:tabLst>
            </a:pP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266471609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525" y="76200"/>
            <a:ext cx="8229600" cy="1143000"/>
          </a:xfrm>
        </p:spPr>
        <p:txBody>
          <a:bodyPr>
            <a:normAutofit/>
          </a:bodyPr>
          <a:lstStyle/>
          <a:p>
            <a:r>
              <a:rPr lang="en-US" sz="3600" dirty="0" smtClean="0">
                <a:solidFill>
                  <a:srgbClr val="0000FF"/>
                </a:solidFill>
                <a:latin typeface="Comic Sans MS" pitchFamily="66" charset="0"/>
                <a:cs typeface="Times New Roman" pitchFamily="18" charset="0"/>
              </a:rPr>
              <a:t>Hands-on “kernel matching” exercise</a:t>
            </a:r>
            <a:endParaRPr lang="en-US" sz="3600" dirty="0">
              <a:solidFill>
                <a:srgbClr val="0000FF"/>
              </a:solidFill>
              <a:latin typeface="Comic Sans MS" pitchFamily="66" charset="0"/>
              <a:cs typeface="Times New Roman" pitchFamily="18" charset="0"/>
            </a:endParaRPr>
          </a:p>
        </p:txBody>
      </p:sp>
      <p:sp>
        <p:nvSpPr>
          <p:cNvPr id="7" name="Content Placeholder 2"/>
          <p:cNvSpPr>
            <a:spLocks noGrp="1"/>
          </p:cNvSpPr>
          <p:nvPr>
            <p:ph idx="1"/>
          </p:nvPr>
        </p:nvSpPr>
        <p:spPr>
          <a:xfrm>
            <a:off x="609600" y="1219200"/>
            <a:ext cx="8001000" cy="3840163"/>
          </a:xfrm>
        </p:spPr>
        <p:txBody>
          <a:bodyPr>
            <a:noAutofit/>
          </a:bodyPr>
          <a:lstStyle/>
          <a:p>
            <a:pPr>
              <a:spcBef>
                <a:spcPts val="600"/>
              </a:spcBef>
              <a:tabLst>
                <a:tab pos="230188" algn="l"/>
              </a:tabLst>
            </a:pPr>
            <a:r>
              <a:rPr lang="en-US" sz="2600" dirty="0" smtClean="0">
                <a:latin typeface="Times New Roman" pitchFamily="18" charset="0"/>
                <a:cs typeface="Times New Roman" pitchFamily="18" charset="0"/>
              </a:rPr>
              <a:t>Let’s say we know the general form of our prior, P(</a:t>
            </a:r>
            <a:r>
              <a:rPr lang="en-US" sz="2600" dirty="0" smtClean="0">
                <a:latin typeface="Times New Roman" pitchFamily="18" charset="0"/>
                <a:cs typeface="Times New Roman" pitchFamily="18" charset="0"/>
                <a:sym typeface="Symbol"/>
              </a:rPr>
              <a:t></a:t>
            </a:r>
            <a:r>
              <a:rPr lang="en-US" sz="2600" dirty="0" smtClean="0">
                <a:latin typeface="Times New Roman" pitchFamily="18" charset="0"/>
                <a:cs typeface="Times New Roman" pitchFamily="18" charset="0"/>
              </a:rPr>
              <a:t>)</a:t>
            </a:r>
          </a:p>
          <a:p>
            <a:pPr>
              <a:spcBef>
                <a:spcPts val="600"/>
              </a:spcBef>
              <a:tabLst>
                <a:tab pos="230188" algn="l"/>
              </a:tabLst>
            </a:pPr>
            <a:r>
              <a:rPr lang="en-US" sz="2600" dirty="0" smtClean="0">
                <a:latin typeface="Times New Roman" pitchFamily="18" charset="0"/>
                <a:cs typeface="Times New Roman" pitchFamily="18" charset="0"/>
              </a:rPr>
              <a:t>That is, we know the </a:t>
            </a:r>
            <a:r>
              <a:rPr lang="en-US" sz="2600" dirty="0" err="1" smtClean="0">
                <a:latin typeface="Times New Roman" pitchFamily="18" charset="0"/>
                <a:cs typeface="Times New Roman" pitchFamily="18" charset="0"/>
              </a:rPr>
              <a:t>unnormalized</a:t>
            </a:r>
            <a:r>
              <a:rPr lang="en-US" sz="2600" dirty="0" smtClean="0">
                <a:latin typeface="Times New Roman" pitchFamily="18" charset="0"/>
                <a:cs typeface="Times New Roman" pitchFamily="18" charset="0"/>
              </a:rPr>
              <a:t> prior distribution</a:t>
            </a:r>
          </a:p>
          <a:p>
            <a:pPr>
              <a:spcBef>
                <a:spcPts val="600"/>
              </a:spcBef>
              <a:tabLst>
                <a:tab pos="230188" algn="l"/>
              </a:tabLst>
            </a:pPr>
            <a:r>
              <a:rPr lang="en-US" sz="2600" dirty="0" smtClean="0">
                <a:latin typeface="Times New Roman" pitchFamily="18" charset="0"/>
                <a:cs typeface="Times New Roman" pitchFamily="18" charset="0"/>
              </a:rPr>
              <a:t>For each of the examples below, use kernel matching to identify the appropriate prior distribution</a:t>
            </a:r>
            <a:endParaRPr lang="en-US" sz="2600" i="1" baseline="-25000" dirty="0" smtClean="0">
              <a:latin typeface="Times New Roman" pitchFamily="18" charset="0"/>
              <a:cs typeface="Times New Roman" pitchFamily="18" charset="0"/>
            </a:endParaRPr>
          </a:p>
          <a:p>
            <a:pPr>
              <a:spcBef>
                <a:spcPts val="600"/>
              </a:spcBef>
            </a:pPr>
            <a:endParaRPr lang="en-US" sz="2600" dirty="0">
              <a:latin typeface="Times New Roman" pitchFamily="18" charset="0"/>
              <a:cs typeface="Times New Roman" pitchFamily="18" charset="0"/>
            </a:endParaRPr>
          </a:p>
        </p:txBody>
      </p:sp>
      <p:pic>
        <p:nvPicPr>
          <p:cNvPr id="14341" name="Picture 5"/>
          <p:cNvPicPr>
            <a:picLocks noChangeAspect="1" noChangeArrowheads="1"/>
          </p:cNvPicPr>
          <p:nvPr/>
        </p:nvPicPr>
        <p:blipFill rotWithShape="1">
          <a:blip r:embed="rId3" cstate="print"/>
          <a:srcRect b="24560"/>
          <a:stretch/>
        </p:blipFill>
        <p:spPr bwMode="auto">
          <a:xfrm>
            <a:off x="1014412" y="3352801"/>
            <a:ext cx="6447194" cy="2743200"/>
          </a:xfrm>
          <a:prstGeom prst="rect">
            <a:avLst/>
          </a:prstGeom>
          <a:noFill/>
          <a:ln w="9525">
            <a:noFill/>
            <a:miter lim="800000"/>
            <a:headEnd/>
            <a:tailEnd/>
          </a:ln>
        </p:spPr>
      </p:pic>
    </p:spTree>
    <p:extLst>
      <p:ext uri="{BB962C8B-B14F-4D97-AF65-F5344CB8AC3E}">
        <p14:creationId xmlns:p14="http://schemas.microsoft.com/office/powerpoint/2010/main" val="260482335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920889"/>
            <a:ext cx="8763000" cy="5632311"/>
          </a:xfrm>
          <a:prstGeom prst="rect">
            <a:avLst/>
          </a:prstGeom>
          <a:noFill/>
        </p:spPr>
        <p:txBody>
          <a:bodyPr wrap="square" rtlCol="0">
            <a:spAutoFit/>
          </a:bodyPr>
          <a:lstStyle/>
          <a:p>
            <a:pPr marL="227013" indent="-227013">
              <a:buFont typeface="Arial" pitchFamily="34" charset="0"/>
              <a:buChar char="•"/>
            </a:pPr>
            <a:r>
              <a:rPr lang="en-US" sz="2200" dirty="0" smtClean="0">
                <a:latin typeface="Times New Roman" pitchFamily="18" charset="0"/>
                <a:cs typeface="Times New Roman" pitchFamily="18" charset="0"/>
              </a:rPr>
              <a:t>Proper </a:t>
            </a:r>
            <a:r>
              <a:rPr lang="en-US" sz="2200" dirty="0" err="1" smtClean="0">
                <a:latin typeface="Times New Roman" pitchFamily="18" charset="0"/>
                <a:cs typeface="Times New Roman" pitchFamily="18" charset="0"/>
              </a:rPr>
              <a:t>vs</a:t>
            </a:r>
            <a:r>
              <a:rPr lang="en-US" sz="2200" dirty="0" smtClean="0">
                <a:latin typeface="Times New Roman" pitchFamily="18" charset="0"/>
                <a:cs typeface="Times New Roman" pitchFamily="18" charset="0"/>
              </a:rPr>
              <a:t> improper priors</a:t>
            </a:r>
          </a:p>
          <a:p>
            <a:pPr marL="684213" lvl="1" indent="-227013">
              <a:spcBef>
                <a:spcPts val="300"/>
              </a:spcBef>
              <a:buFont typeface="Arial" pitchFamily="34" charset="0"/>
              <a:buChar char="•"/>
            </a:pPr>
            <a:r>
              <a:rPr lang="en-US" sz="2200" dirty="0" smtClean="0">
                <a:latin typeface="Times New Roman" pitchFamily="18" charset="0"/>
                <a:cs typeface="Times New Roman" pitchFamily="18" charset="0"/>
              </a:rPr>
              <a:t>Improper prior may lead to improper posterior</a:t>
            </a:r>
          </a:p>
          <a:p>
            <a:pPr marL="684213" lvl="1" indent="-227013">
              <a:spcBef>
                <a:spcPts val="300"/>
              </a:spcBef>
              <a:buFont typeface="Arial" pitchFamily="34" charset="0"/>
              <a:buChar char="•"/>
            </a:pPr>
            <a:r>
              <a:rPr lang="en-US" sz="2200" dirty="0" smtClean="0">
                <a:latin typeface="Times New Roman" pitchFamily="18" charset="0"/>
                <a:cs typeface="Times New Roman" pitchFamily="18" charset="0"/>
              </a:rPr>
              <a:t>Flat priors for parameters with unbounded support (e.g., </a:t>
            </a:r>
            <a:r>
              <a:rPr lang="en-US" sz="2200" dirty="0" smtClean="0">
                <a:latin typeface="Times New Roman" pitchFamily="18" charset="0"/>
                <a:cs typeface="Times New Roman" pitchFamily="18" charset="0"/>
                <a:sym typeface="Symbol"/>
              </a:rPr>
              <a:t>  R)</a:t>
            </a:r>
          </a:p>
          <a:p>
            <a:pPr marL="684213" lvl="1" indent="-227013">
              <a:spcBef>
                <a:spcPts val="300"/>
              </a:spcBef>
              <a:buFont typeface="Arial" pitchFamily="34" charset="0"/>
              <a:buChar char="•"/>
            </a:pPr>
            <a:r>
              <a:rPr lang="en-US" sz="2200" dirty="0" smtClean="0">
                <a:latin typeface="Times New Roman" pitchFamily="18" charset="0"/>
                <a:cs typeface="Times New Roman" pitchFamily="18" charset="0"/>
                <a:sym typeface="Symbol"/>
              </a:rPr>
              <a:t>Alternatively, chose  ~ U(A,B)</a:t>
            </a:r>
          </a:p>
          <a:p>
            <a:pPr marL="227013" indent="-227013">
              <a:spcBef>
                <a:spcPts val="1200"/>
              </a:spcBef>
              <a:buFont typeface="Arial" pitchFamily="34" charset="0"/>
              <a:buChar char="•"/>
            </a:pPr>
            <a:r>
              <a:rPr lang="en-US" sz="2200" dirty="0" smtClean="0">
                <a:latin typeface="Times New Roman" pitchFamily="18" charset="0"/>
                <a:cs typeface="Times New Roman" pitchFamily="18" charset="0"/>
                <a:sym typeface="Symbol"/>
              </a:rPr>
              <a:t>Non-informative priors</a:t>
            </a:r>
          </a:p>
          <a:p>
            <a:pPr marL="684213" lvl="1" indent="-227013">
              <a:spcBef>
                <a:spcPts val="300"/>
              </a:spcBef>
              <a:buFont typeface="Arial" pitchFamily="34" charset="0"/>
              <a:buChar char="•"/>
            </a:pPr>
            <a:r>
              <a:rPr lang="en-US" sz="2200" dirty="0" smtClean="0">
                <a:latin typeface="Times New Roman" pitchFamily="18" charset="0"/>
                <a:cs typeface="Times New Roman" pitchFamily="18" charset="0"/>
                <a:sym typeface="Symbol"/>
              </a:rPr>
              <a:t>Nearly impossible to specify a truly non-informative prior (often results in improper prior)</a:t>
            </a:r>
          </a:p>
          <a:p>
            <a:pPr marL="684213" lvl="1" indent="-227013">
              <a:spcBef>
                <a:spcPts val="300"/>
              </a:spcBef>
              <a:buFont typeface="Arial" pitchFamily="34" charset="0"/>
              <a:buChar char="•"/>
            </a:pPr>
            <a:r>
              <a:rPr lang="en-US" sz="2200" dirty="0" smtClean="0">
                <a:latin typeface="Times New Roman" pitchFamily="18" charset="0"/>
                <a:cs typeface="Times New Roman" pitchFamily="18" charset="0"/>
              </a:rPr>
              <a:t>Having a “flat” shape doesn’t always mean a prior is more non-informative; interpretation of prior as contributing prior information is more appropriate (when able to do)</a:t>
            </a:r>
          </a:p>
          <a:p>
            <a:pPr marL="684213" lvl="1" indent="-227013">
              <a:spcBef>
                <a:spcPts val="300"/>
              </a:spcBef>
              <a:buFont typeface="Arial" pitchFamily="34" charset="0"/>
              <a:buChar char="•"/>
            </a:pPr>
            <a:r>
              <a:rPr lang="en-US" sz="2200" dirty="0" smtClean="0">
                <a:latin typeface="Times New Roman" pitchFamily="18" charset="0"/>
                <a:cs typeface="Times New Roman" pitchFamily="18" charset="0"/>
              </a:rPr>
              <a:t>Besides </a:t>
            </a:r>
            <a:r>
              <a:rPr lang="en-US" sz="2200" dirty="0" err="1" smtClean="0">
                <a:latin typeface="Times New Roman" pitchFamily="18" charset="0"/>
                <a:cs typeface="Times New Roman" pitchFamily="18" charset="0"/>
              </a:rPr>
              <a:t>conjugacy</a:t>
            </a:r>
            <a:r>
              <a:rPr lang="en-US" sz="2200" dirty="0" smtClean="0">
                <a:latin typeface="Times New Roman" pitchFamily="18" charset="0"/>
                <a:cs typeface="Times New Roman" pitchFamily="18" charset="0"/>
              </a:rPr>
              <a:t> and a couple other techniques, there isn’t a clear “recipe” for choosing a particular prior distribution</a:t>
            </a:r>
          </a:p>
          <a:p>
            <a:pPr marL="684213" lvl="1" indent="-227013">
              <a:spcBef>
                <a:spcPts val="300"/>
              </a:spcBef>
              <a:buFont typeface="Arial" pitchFamily="34" charset="0"/>
              <a:buChar char="•"/>
            </a:pPr>
            <a:r>
              <a:rPr lang="en-US" sz="2200" dirty="0" smtClean="0">
                <a:latin typeface="Times New Roman" pitchFamily="18" charset="0"/>
                <a:cs typeface="Times New Roman" pitchFamily="18" charset="0"/>
              </a:rPr>
              <a:t>If the likelihood truly dominates the posterior, then the actual form of the prior shouldn’t matter much</a:t>
            </a:r>
          </a:p>
          <a:p>
            <a:pPr marL="684213" lvl="1" indent="-227013">
              <a:spcBef>
                <a:spcPts val="300"/>
              </a:spcBef>
              <a:buFont typeface="Arial" pitchFamily="34" charset="0"/>
              <a:buChar char="•"/>
            </a:pPr>
            <a:r>
              <a:rPr lang="en-US" sz="2200" dirty="0" smtClean="0">
                <a:latin typeface="Times New Roman" pitchFamily="18" charset="0"/>
                <a:cs typeface="Times New Roman" pitchFamily="18" charset="0"/>
              </a:rPr>
              <a:t>Evaluate the sensitivity of the posterior to the prior specification</a:t>
            </a:r>
          </a:p>
        </p:txBody>
      </p:sp>
      <p:sp>
        <p:nvSpPr>
          <p:cNvPr id="6" name="Title 1"/>
          <p:cNvSpPr>
            <a:spLocks noGrp="1"/>
          </p:cNvSpPr>
          <p:nvPr>
            <p:ph type="title"/>
          </p:nvPr>
        </p:nvSpPr>
        <p:spPr>
          <a:xfrm>
            <a:off x="457200" y="76200"/>
            <a:ext cx="8229600" cy="1143000"/>
          </a:xfrm>
        </p:spPr>
        <p:txBody>
          <a:bodyPr>
            <a:normAutofit/>
          </a:bodyPr>
          <a:lstStyle/>
          <a:p>
            <a:r>
              <a:rPr lang="en-US" sz="3600" dirty="0" smtClean="0">
                <a:solidFill>
                  <a:srgbClr val="0000FF"/>
                </a:solidFill>
                <a:latin typeface="Comic Sans MS" pitchFamily="66" charset="0"/>
                <a:cs typeface="Times New Roman" pitchFamily="18" charset="0"/>
              </a:rPr>
              <a:t>Priors: additional considerations</a:t>
            </a:r>
            <a:endParaRPr lang="en-US" sz="3600" dirty="0">
              <a:solidFill>
                <a:srgbClr val="0000FF"/>
              </a:solidFill>
              <a:latin typeface="Comic Sans MS" pitchFamily="66" charset="0"/>
              <a:cs typeface="Times New Roman" pitchFamily="18" charset="0"/>
            </a:endParaRPr>
          </a:p>
        </p:txBody>
      </p:sp>
    </p:spTree>
    <p:extLst>
      <p:ext uri="{BB962C8B-B14F-4D97-AF65-F5344CB8AC3E}">
        <p14:creationId xmlns:p14="http://schemas.microsoft.com/office/powerpoint/2010/main" val="256606790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 y="685800"/>
            <a:ext cx="9067800" cy="5917004"/>
          </a:xfrm>
          <a:prstGeom prst="rect">
            <a:avLst/>
          </a:prstGeom>
          <a:noFill/>
        </p:spPr>
        <p:txBody>
          <a:bodyPr wrap="square" rtlCol="0">
            <a:spAutoFit/>
          </a:bodyPr>
          <a:lstStyle/>
          <a:p>
            <a:pPr marL="227013" indent="-227013">
              <a:buFont typeface="Arial" pitchFamily="34" charset="0"/>
              <a:buChar char="•"/>
            </a:pPr>
            <a:r>
              <a:rPr lang="en-US" sz="2100" dirty="0" smtClean="0">
                <a:latin typeface="Times New Roman" pitchFamily="18" charset="0"/>
                <a:cs typeface="Times New Roman" pitchFamily="18" charset="0"/>
              </a:rPr>
              <a:t>Informative priors</a:t>
            </a:r>
          </a:p>
          <a:p>
            <a:pPr marL="684213" lvl="1" indent="-227013">
              <a:spcBef>
                <a:spcPts val="300"/>
              </a:spcBef>
              <a:buFont typeface="Arial" pitchFamily="34" charset="0"/>
              <a:buChar char="•"/>
            </a:pPr>
            <a:r>
              <a:rPr lang="en-US" sz="2100" dirty="0" smtClean="0">
                <a:latin typeface="Times New Roman" pitchFamily="18" charset="0"/>
                <a:cs typeface="Times New Roman" pitchFamily="18" charset="0"/>
              </a:rPr>
              <a:t>Conjugate priors convenient: hyper-parameters “easy” to interpret with respect to contributing extra “data” or information</a:t>
            </a:r>
          </a:p>
          <a:p>
            <a:pPr marL="684213" lvl="1" indent="-227013">
              <a:spcBef>
                <a:spcPts val="300"/>
              </a:spcBef>
              <a:buFont typeface="Arial" pitchFamily="34" charset="0"/>
              <a:buChar char="•"/>
            </a:pPr>
            <a:r>
              <a:rPr lang="en-US" sz="2100" dirty="0" smtClean="0">
                <a:latin typeface="Times New Roman" pitchFamily="18" charset="0"/>
                <a:cs typeface="Times New Roman" pitchFamily="18" charset="0"/>
              </a:rPr>
              <a:t>Are not restricted to conjugate priors</a:t>
            </a:r>
          </a:p>
          <a:p>
            <a:pPr marL="684213" lvl="1" indent="-227013">
              <a:spcBef>
                <a:spcPts val="300"/>
              </a:spcBef>
              <a:buFont typeface="Arial" pitchFamily="34" charset="0"/>
              <a:buChar char="•"/>
            </a:pPr>
            <a:r>
              <a:rPr lang="en-US" sz="2100" dirty="0" smtClean="0">
                <a:latin typeface="Times New Roman" pitchFamily="18" charset="0"/>
                <a:cs typeface="Times New Roman" pitchFamily="18" charset="0"/>
              </a:rPr>
              <a:t>Use moment matching to determine the values of the priors hyper-parameters</a:t>
            </a:r>
          </a:p>
          <a:p>
            <a:pPr marL="227013" indent="-227013">
              <a:spcBef>
                <a:spcPts val="1200"/>
              </a:spcBef>
              <a:buFont typeface="Arial" pitchFamily="34" charset="0"/>
              <a:buChar char="•"/>
            </a:pPr>
            <a:r>
              <a:rPr lang="en-US" sz="2100" dirty="0" smtClean="0">
                <a:latin typeface="Times New Roman" pitchFamily="18" charset="0"/>
                <a:cs typeface="Times New Roman" pitchFamily="18" charset="0"/>
              </a:rPr>
              <a:t>Why specify an informative prior?</a:t>
            </a:r>
          </a:p>
          <a:p>
            <a:pPr marL="684213" lvl="1" indent="-227013">
              <a:spcBef>
                <a:spcPts val="300"/>
              </a:spcBef>
              <a:buFont typeface="Arial" pitchFamily="34" charset="0"/>
              <a:buChar char="•"/>
            </a:pPr>
            <a:r>
              <a:rPr lang="en-US" sz="2100" dirty="0" smtClean="0">
                <a:latin typeface="Times New Roman" pitchFamily="18" charset="0"/>
                <a:cs typeface="Times New Roman" pitchFamily="18" charset="0"/>
              </a:rPr>
              <a:t>Incorporate existing information (should be relatively objective)</a:t>
            </a:r>
          </a:p>
          <a:p>
            <a:pPr marL="1141413" lvl="2" indent="-227013">
              <a:spcBef>
                <a:spcPts val="300"/>
              </a:spcBef>
              <a:buFont typeface="Arial" pitchFamily="34" charset="0"/>
              <a:buChar char="•"/>
            </a:pPr>
            <a:r>
              <a:rPr lang="en-US" sz="2100" dirty="0" smtClean="0">
                <a:latin typeface="Times New Roman" pitchFamily="18" charset="0"/>
                <a:cs typeface="Times New Roman" pitchFamily="18" charset="0"/>
              </a:rPr>
              <a:t>Results from published studies or preliminary studies </a:t>
            </a:r>
          </a:p>
          <a:p>
            <a:pPr marL="1141413" lvl="2" indent="-227013">
              <a:spcBef>
                <a:spcPts val="300"/>
              </a:spcBef>
              <a:buFont typeface="Arial" pitchFamily="34" charset="0"/>
              <a:buChar char="•"/>
            </a:pPr>
            <a:r>
              <a:rPr lang="en-US" sz="2100" dirty="0" smtClean="0">
                <a:latin typeface="Times New Roman" pitchFamily="18" charset="0"/>
                <a:cs typeface="Times New Roman" pitchFamily="18" charset="0"/>
              </a:rPr>
              <a:t>Known relationships or constraints</a:t>
            </a:r>
          </a:p>
          <a:p>
            <a:pPr marL="684213" lvl="1" indent="-227013">
              <a:spcBef>
                <a:spcPts val="300"/>
              </a:spcBef>
              <a:buFont typeface="Arial" pitchFamily="34" charset="0"/>
              <a:buChar char="•"/>
            </a:pPr>
            <a:r>
              <a:rPr lang="en-US" sz="2100" dirty="0" smtClean="0">
                <a:latin typeface="Times New Roman" pitchFamily="18" charset="0"/>
                <a:cs typeface="Times New Roman" pitchFamily="18" charset="0"/>
              </a:rPr>
              <a:t>To help “constrain” a model</a:t>
            </a:r>
          </a:p>
          <a:p>
            <a:pPr marL="227013" indent="-227013">
              <a:spcBef>
                <a:spcPts val="1200"/>
              </a:spcBef>
              <a:buFont typeface="Arial" pitchFamily="34" charset="0"/>
              <a:buChar char="•"/>
            </a:pPr>
            <a:r>
              <a:rPr lang="en-US" sz="2100" dirty="0" smtClean="0">
                <a:latin typeface="Times New Roman" pitchFamily="18" charset="0"/>
                <a:cs typeface="Times New Roman" pitchFamily="18" charset="0"/>
              </a:rPr>
              <a:t>If you use existing information:</a:t>
            </a:r>
          </a:p>
          <a:p>
            <a:pPr marL="684213" lvl="1" indent="-227013">
              <a:spcBef>
                <a:spcPts val="300"/>
              </a:spcBef>
              <a:buFont typeface="Arial" pitchFamily="34" charset="0"/>
              <a:buChar char="•"/>
            </a:pPr>
            <a:r>
              <a:rPr lang="en-US" sz="2100" dirty="0" smtClean="0">
                <a:latin typeface="Times New Roman" pitchFamily="18" charset="0"/>
                <a:cs typeface="Times New Roman" pitchFamily="18" charset="0"/>
              </a:rPr>
              <a:t>Your study may have been differed (e.g., environmental conditions, sampling protocols, observers, measurement instruments)</a:t>
            </a:r>
          </a:p>
          <a:p>
            <a:pPr marL="684213" lvl="1" indent="-227013">
              <a:spcBef>
                <a:spcPts val="300"/>
              </a:spcBef>
              <a:buFont typeface="Arial" pitchFamily="34" charset="0"/>
              <a:buChar char="•"/>
            </a:pPr>
            <a:r>
              <a:rPr lang="en-US" sz="2100" dirty="0" smtClean="0">
                <a:latin typeface="Times New Roman" pitchFamily="18" charset="0"/>
                <a:cs typeface="Times New Roman" pitchFamily="18" charset="0"/>
              </a:rPr>
              <a:t>Thus, “inflate” the prior variance; e.g., may try a variance that is an order of magnitude larger (or at least 2 times larger)</a:t>
            </a:r>
          </a:p>
        </p:txBody>
      </p:sp>
      <p:sp>
        <p:nvSpPr>
          <p:cNvPr id="6" name="Title 1"/>
          <p:cNvSpPr>
            <a:spLocks noGrp="1"/>
          </p:cNvSpPr>
          <p:nvPr>
            <p:ph type="title"/>
          </p:nvPr>
        </p:nvSpPr>
        <p:spPr>
          <a:xfrm>
            <a:off x="609600" y="-76200"/>
            <a:ext cx="8229600" cy="1143000"/>
          </a:xfrm>
        </p:spPr>
        <p:txBody>
          <a:bodyPr>
            <a:normAutofit/>
          </a:bodyPr>
          <a:lstStyle/>
          <a:p>
            <a:r>
              <a:rPr lang="en-US" sz="3600" dirty="0" smtClean="0">
                <a:solidFill>
                  <a:srgbClr val="0000FF"/>
                </a:solidFill>
                <a:latin typeface="Comic Sans MS" pitchFamily="66" charset="0"/>
                <a:cs typeface="Times New Roman" pitchFamily="18" charset="0"/>
              </a:rPr>
              <a:t>Priors: additional considerations</a:t>
            </a:r>
            <a:endParaRPr lang="en-US" sz="3600" dirty="0">
              <a:solidFill>
                <a:srgbClr val="0000FF"/>
              </a:solidFill>
              <a:latin typeface="Comic Sans MS" pitchFamily="66" charset="0"/>
              <a:cs typeface="Times New Roman" pitchFamily="18" charset="0"/>
            </a:endParaRPr>
          </a:p>
        </p:txBody>
      </p:sp>
    </p:spTree>
    <p:extLst>
      <p:ext uri="{BB962C8B-B14F-4D97-AF65-F5344CB8AC3E}">
        <p14:creationId xmlns:p14="http://schemas.microsoft.com/office/powerpoint/2010/main" val="42039569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Uninformative prior</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144838578"/>
              </p:ext>
            </p:extLst>
          </p:nvPr>
        </p:nvGraphicFramePr>
        <p:xfrm>
          <a:off x="1524000" y="1397000"/>
          <a:ext cx="6096000" cy="2743200"/>
        </p:xfrm>
        <a:graphic>
          <a:graphicData uri="http://schemas.openxmlformats.org/drawingml/2006/table">
            <a:tbl>
              <a:tblPr firstRow="1" bandRow="1">
                <a:tableStyleId>{5940675A-B579-460E-94D1-54222C63F5DA}</a:tableStyleId>
              </a:tblPr>
              <a:tblGrid>
                <a:gridCol w="3048000"/>
                <a:gridCol w="3048000"/>
              </a:tblGrid>
              <a:tr h="370840">
                <a:tc>
                  <a:txBody>
                    <a:bodyPr/>
                    <a:lstStyle/>
                    <a:p>
                      <a:r>
                        <a:rPr lang="en-US" sz="2400" dirty="0" smtClean="0"/>
                        <a:t>Normal mean</a:t>
                      </a:r>
                      <a:endParaRPr lang="en-GB" sz="2400" dirty="0"/>
                    </a:p>
                  </a:txBody>
                  <a:tcPr/>
                </a:tc>
                <a:tc>
                  <a:txBody>
                    <a:bodyPr/>
                    <a:lstStyle/>
                    <a:p>
                      <a:r>
                        <a:rPr lang="en-US" sz="2400" dirty="0" smtClean="0"/>
                        <a:t>Normal (0,</a:t>
                      </a:r>
                      <a:r>
                        <a:rPr lang="en-US" sz="2400" baseline="0" dirty="0" smtClean="0"/>
                        <a:t> 0.0001)</a:t>
                      </a:r>
                      <a:endParaRPr lang="en-GB" sz="2400" dirty="0"/>
                    </a:p>
                  </a:txBody>
                  <a:tcPr/>
                </a:tc>
              </a:tr>
              <a:tr h="370840">
                <a:tc>
                  <a:txBody>
                    <a:bodyPr/>
                    <a:lstStyle/>
                    <a:p>
                      <a:r>
                        <a:rPr lang="en-US" sz="2400" dirty="0" smtClean="0"/>
                        <a:t>Normal precision</a:t>
                      </a:r>
                      <a:endParaRPr lang="en-GB" sz="2400" dirty="0"/>
                    </a:p>
                  </a:txBody>
                  <a:tcPr/>
                </a:tc>
                <a:tc>
                  <a:txBody>
                    <a:bodyPr/>
                    <a:lstStyle/>
                    <a:p>
                      <a:r>
                        <a:rPr lang="en-US" sz="2400" dirty="0" smtClean="0"/>
                        <a:t>Gamma(0.0001,.0001)</a:t>
                      </a:r>
                      <a:endParaRPr lang="en-GB" sz="2400" dirty="0"/>
                    </a:p>
                  </a:txBody>
                  <a:tcPr/>
                </a:tc>
              </a:tr>
              <a:tr h="370840">
                <a:tc>
                  <a:txBody>
                    <a:bodyPr/>
                    <a:lstStyle/>
                    <a:p>
                      <a:r>
                        <a:rPr lang="en-US" sz="2400" dirty="0" smtClean="0"/>
                        <a:t>Binomial</a:t>
                      </a:r>
                      <a:endParaRPr lang="en-GB" sz="2400" dirty="0"/>
                    </a:p>
                  </a:txBody>
                  <a:tcPr/>
                </a:tc>
                <a:tc>
                  <a:txBody>
                    <a:bodyPr/>
                    <a:lstStyle/>
                    <a:p>
                      <a:r>
                        <a:rPr lang="en-US" sz="2400" dirty="0" smtClean="0"/>
                        <a:t>Beta(1,1)</a:t>
                      </a:r>
                      <a:endParaRPr lang="en-GB" sz="2400" dirty="0"/>
                    </a:p>
                  </a:txBody>
                  <a:tcPr/>
                </a:tc>
              </a:tr>
              <a:tr h="370840">
                <a:tc>
                  <a:txBody>
                    <a:bodyPr/>
                    <a:lstStyle/>
                    <a:p>
                      <a:r>
                        <a:rPr lang="en-US" sz="2400" dirty="0" smtClean="0"/>
                        <a:t>Poisson</a:t>
                      </a:r>
                      <a:endParaRPr lang="en-GB" sz="2400" dirty="0"/>
                    </a:p>
                  </a:txBody>
                  <a:tcPr/>
                </a:tc>
                <a:tc>
                  <a:txBody>
                    <a:bodyPr/>
                    <a:lstStyle/>
                    <a:p>
                      <a:r>
                        <a:rPr lang="en-US" sz="2400" dirty="0" smtClean="0"/>
                        <a:t>Gamma (.001,.001)</a:t>
                      </a:r>
                      <a:endParaRPr lang="en-GB" sz="2400" dirty="0"/>
                    </a:p>
                  </a:txBody>
                  <a:tcPr/>
                </a:tc>
              </a:tr>
              <a:tr h="370840">
                <a:tc>
                  <a:txBody>
                    <a:bodyPr/>
                    <a:lstStyle/>
                    <a:p>
                      <a:r>
                        <a:rPr lang="en-US" sz="2400" dirty="0" smtClean="0"/>
                        <a:t>Multinomial</a:t>
                      </a:r>
                      <a:endParaRPr lang="en-GB" sz="2400" dirty="0"/>
                    </a:p>
                  </a:txBody>
                  <a:tcPr/>
                </a:tc>
                <a:tc>
                  <a:txBody>
                    <a:bodyPr/>
                    <a:lstStyle/>
                    <a:p>
                      <a:r>
                        <a:rPr lang="en-US" sz="2400" dirty="0" err="1" smtClean="0"/>
                        <a:t>Dirilecht</a:t>
                      </a:r>
                      <a:r>
                        <a:rPr lang="en-US" sz="2400" dirty="0" smtClean="0"/>
                        <a:t> (1,1,1…)</a:t>
                      </a:r>
                      <a:endParaRPr lang="en-GB" sz="2400" dirty="0"/>
                    </a:p>
                  </a:txBody>
                  <a:tcPr/>
                </a:tc>
              </a:tr>
              <a:tr h="370840">
                <a:tc>
                  <a:txBody>
                    <a:bodyPr/>
                    <a:lstStyle/>
                    <a:p>
                      <a:r>
                        <a:rPr lang="en-US" sz="2400" dirty="0" smtClean="0"/>
                        <a:t>Uniform</a:t>
                      </a:r>
                      <a:endParaRPr lang="en-GB" sz="2400" dirty="0"/>
                    </a:p>
                  </a:txBody>
                  <a:tcPr/>
                </a:tc>
                <a:tc>
                  <a:txBody>
                    <a:bodyPr/>
                    <a:lstStyle/>
                    <a:p>
                      <a:r>
                        <a:rPr lang="en-US" sz="2400" dirty="0" smtClean="0"/>
                        <a:t>Uniform (</a:t>
                      </a:r>
                      <a:r>
                        <a:rPr lang="en-US" sz="2400" dirty="0" err="1" smtClean="0"/>
                        <a:t>a.b</a:t>
                      </a:r>
                      <a:r>
                        <a:rPr lang="en-US" sz="2400" dirty="0" smtClean="0"/>
                        <a:t>)</a:t>
                      </a:r>
                      <a:endParaRPr lang="en-GB" sz="2400" dirty="0"/>
                    </a:p>
                  </a:txBody>
                  <a:tcPr/>
                </a:tc>
              </a:tr>
            </a:tbl>
          </a:graphicData>
        </a:graphic>
      </p:graphicFrame>
      <p:sp>
        <p:nvSpPr>
          <p:cNvPr id="5" name="TextBox 4"/>
          <p:cNvSpPr txBox="1"/>
          <p:nvPr/>
        </p:nvSpPr>
        <p:spPr>
          <a:xfrm>
            <a:off x="228600" y="4667071"/>
            <a:ext cx="8748357" cy="1569660"/>
          </a:xfrm>
          <a:prstGeom prst="rect">
            <a:avLst/>
          </a:prstGeom>
          <a:noFill/>
        </p:spPr>
        <p:txBody>
          <a:bodyPr wrap="none" rtlCol="0">
            <a:spAutoFit/>
          </a:bodyPr>
          <a:lstStyle/>
          <a:p>
            <a:r>
              <a:rPr lang="en-US" sz="2400" dirty="0" smtClean="0"/>
              <a:t>In practice, we often use the uniform (upper, lower) as a prior for </a:t>
            </a:r>
          </a:p>
          <a:p>
            <a:r>
              <a:rPr lang="en-US" sz="2400" dirty="0"/>
              <a:t>a</a:t>
            </a:r>
            <a:r>
              <a:rPr lang="en-US" sz="2400" dirty="0" smtClean="0"/>
              <a:t> variety of quantities, even though it is not strictly conjugate. Often,</a:t>
            </a:r>
          </a:p>
          <a:p>
            <a:r>
              <a:rPr lang="en-US" sz="2400" dirty="0"/>
              <a:t>y</a:t>
            </a:r>
            <a:r>
              <a:rPr lang="en-US" sz="2400" dirty="0" smtClean="0"/>
              <a:t>ou can get models to run using  the uniform when they fail with </a:t>
            </a:r>
          </a:p>
          <a:p>
            <a:r>
              <a:rPr lang="en-US" sz="2400" dirty="0"/>
              <a:t>o</a:t>
            </a:r>
            <a:r>
              <a:rPr lang="en-US" sz="2400" dirty="0" smtClean="0"/>
              <a:t>ther distributions. More about this soon.</a:t>
            </a:r>
            <a:endParaRPr lang="en-GB" sz="2400" dirty="0"/>
          </a:p>
        </p:txBody>
      </p:sp>
    </p:spTree>
    <p:extLst>
      <p:ext uri="{BB962C8B-B14F-4D97-AF65-F5344CB8AC3E}">
        <p14:creationId xmlns:p14="http://schemas.microsoft.com/office/powerpoint/2010/main" val="13721889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cxnSp>
        <p:nvCxnSpPr>
          <p:cNvPr id="70" name="Straight Connector 69"/>
          <p:cNvCxnSpPr/>
          <p:nvPr/>
        </p:nvCxnSpPr>
        <p:spPr>
          <a:xfrm>
            <a:off x="0" y="0"/>
            <a:ext cx="914400" cy="0"/>
          </a:xfrm>
          <a:prstGeom prst="line">
            <a:avLst/>
          </a:prstGeom>
          <a:ln w="0" cap="flat" cmpd="sng" algn="ctr">
            <a:solidFill>
              <a:srgbClr val="FBFFFF"/>
            </a:solidFill>
            <a:prstDash val="solid"/>
            <a:round/>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23556" name="Rectangle 2"/>
          <p:cNvSpPr>
            <a:spLocks noGrp="1" noChangeArrowheads="1"/>
          </p:cNvSpPr>
          <p:nvPr>
            <p:ph type="title"/>
          </p:nvPr>
        </p:nvSpPr>
        <p:spPr>
          <a:xfrm>
            <a:off x="228600" y="381000"/>
            <a:ext cx="8915400" cy="1143000"/>
          </a:xfrm>
        </p:spPr>
        <p:txBody>
          <a:bodyPr>
            <a:noAutofit/>
          </a:bodyPr>
          <a:lstStyle/>
          <a:p>
            <a:pPr eaLnBrk="1" hangingPunct="1"/>
            <a:r>
              <a:rPr lang="en-US" sz="2800" dirty="0" smtClean="0">
                <a:solidFill>
                  <a:srgbClr val="0000FF"/>
                </a:solidFill>
                <a:latin typeface="Comic Sans MS" panose="030F0702030302020204" pitchFamily="66" charset="0"/>
              </a:rPr>
              <a:t>Poisson Distribution: Counts </a:t>
            </a:r>
            <a:br>
              <a:rPr lang="en-US" sz="2800" dirty="0" smtClean="0">
                <a:solidFill>
                  <a:srgbClr val="0000FF"/>
                </a:solidFill>
                <a:latin typeface="Comic Sans MS" panose="030F0702030302020204" pitchFamily="66" charset="0"/>
              </a:rPr>
            </a:br>
            <a:r>
              <a:rPr lang="en-US" sz="2800" dirty="0" smtClean="0">
                <a:solidFill>
                  <a:srgbClr val="0000FF"/>
                </a:solidFill>
                <a:latin typeface="Comic Sans MS" panose="030F0702030302020204" pitchFamily="66" charset="0"/>
              </a:rPr>
              <a:t>{time * rate (counts/time)}</a:t>
            </a:r>
            <a:br>
              <a:rPr lang="en-US" sz="2800" dirty="0" smtClean="0">
                <a:solidFill>
                  <a:srgbClr val="0000FF"/>
                </a:solidFill>
                <a:latin typeface="Comic Sans MS" panose="030F0702030302020204" pitchFamily="66" charset="0"/>
              </a:rPr>
            </a:br>
            <a:r>
              <a:rPr lang="en-US" sz="2800" dirty="0" smtClean="0">
                <a:solidFill>
                  <a:srgbClr val="0000FF"/>
                </a:solidFill>
                <a:latin typeface="Comic Sans MS" panose="030F0702030302020204" pitchFamily="66" charset="0"/>
              </a:rPr>
              <a:t> </a:t>
            </a:r>
            <a:br>
              <a:rPr lang="en-US" sz="2800" dirty="0" smtClean="0">
                <a:solidFill>
                  <a:srgbClr val="0000FF"/>
                </a:solidFill>
                <a:latin typeface="Comic Sans MS" panose="030F0702030302020204" pitchFamily="66" charset="0"/>
              </a:rPr>
            </a:br>
            <a:endParaRPr lang="en-US" sz="2800" dirty="0" smtClean="0">
              <a:solidFill>
                <a:srgbClr val="0000FF"/>
              </a:solidFill>
              <a:latin typeface="Comic Sans MS" panose="030F0702030302020204" pitchFamily="66" charset="0"/>
            </a:endParaRPr>
          </a:p>
        </p:txBody>
      </p:sp>
      <p:graphicFrame>
        <p:nvGraphicFramePr>
          <p:cNvPr id="209924" name="Object 4"/>
          <p:cNvGraphicFramePr>
            <a:graphicFrameLocks noChangeAspect="1"/>
          </p:cNvGraphicFramePr>
          <p:nvPr>
            <p:extLst>
              <p:ext uri="{D42A27DB-BD31-4B8C-83A1-F6EECF244321}">
                <p14:modId xmlns:p14="http://schemas.microsoft.com/office/powerpoint/2010/main" val="2622282848"/>
              </p:ext>
            </p:extLst>
          </p:nvPr>
        </p:nvGraphicFramePr>
        <p:xfrm>
          <a:off x="617538" y="1351654"/>
          <a:ext cx="4259262" cy="2229746"/>
        </p:xfrm>
        <a:graphic>
          <a:graphicData uri="http://schemas.openxmlformats.org/presentationml/2006/ole">
            <mc:AlternateContent xmlns:mc="http://schemas.openxmlformats.org/markup-compatibility/2006">
              <mc:Choice xmlns:v="urn:schemas-microsoft-com:vml" Requires="v">
                <p:oleObj spid="_x0000_s76807" name="Equation" r:id="rId4" imgW="2184120" imgH="1143000" progId="Equation.3">
                  <p:embed/>
                </p:oleObj>
              </mc:Choice>
              <mc:Fallback>
                <p:oleObj name="Equation" r:id="rId4" imgW="2184120" imgH="1143000" progId="Equation.3">
                  <p:embed/>
                  <p:pic>
                    <p:nvPicPr>
                      <p:cNvPr id="0" name=""/>
                      <p:cNvPicPr>
                        <a:picLocks noChangeAspect="1" noChangeArrowheads="1"/>
                      </p:cNvPicPr>
                      <p:nvPr/>
                    </p:nvPicPr>
                    <p:blipFill>
                      <a:blip r:embed="rId5"/>
                      <a:srcRect/>
                      <a:stretch>
                        <a:fillRect/>
                      </a:stretch>
                    </p:blipFill>
                    <p:spPr bwMode="auto">
                      <a:xfrm>
                        <a:off x="617538" y="1351654"/>
                        <a:ext cx="4259262" cy="2229746"/>
                      </a:xfrm>
                      <a:prstGeom prst="rect">
                        <a:avLst/>
                      </a:prstGeom>
                      <a:noFill/>
                      <a:extLst/>
                    </p:spPr>
                  </p:pic>
                </p:oleObj>
              </mc:Fallback>
            </mc:AlternateContent>
          </a:graphicData>
        </a:graphic>
      </p:graphicFrame>
      <p:sp>
        <p:nvSpPr>
          <p:cNvPr id="23557" name="Text Box 5"/>
          <p:cNvSpPr txBox="1">
            <a:spLocks noChangeArrowheads="1"/>
          </p:cNvSpPr>
          <p:nvPr/>
        </p:nvSpPr>
        <p:spPr bwMode="auto">
          <a:xfrm>
            <a:off x="228600" y="3733800"/>
            <a:ext cx="6705600" cy="1200329"/>
          </a:xfrm>
          <a:prstGeom prst="rect">
            <a:avLst/>
          </a:prstGeom>
          <a:noFill/>
          <a:ln w="9525">
            <a:noFill/>
            <a:miter lim="800000"/>
            <a:headEnd/>
            <a:tailEnd/>
          </a:ln>
        </p:spPr>
        <p:txBody>
          <a:bodyPr wrap="square">
            <a:spAutoFit/>
          </a:bodyPr>
          <a:lstStyle/>
          <a:p>
            <a:r>
              <a:rPr lang="en-US" sz="2400" i="1" dirty="0">
                <a:latin typeface="Times New Roman" pitchFamily="18" charset="0"/>
              </a:rPr>
              <a:t>y= number of </a:t>
            </a:r>
            <a:r>
              <a:rPr lang="en-US" sz="2400" i="1" dirty="0" smtClean="0">
                <a:latin typeface="Times New Roman" pitchFamily="18" charset="0"/>
              </a:rPr>
              <a:t>units per </a:t>
            </a:r>
            <a:r>
              <a:rPr lang="en-US" sz="2400" i="1" dirty="0">
                <a:latin typeface="Times New Roman" pitchFamily="18" charset="0"/>
              </a:rPr>
              <a:t>sampling effort</a:t>
            </a:r>
          </a:p>
          <a:p>
            <a:endParaRPr lang="en-US" sz="2400" i="1" dirty="0">
              <a:latin typeface="Times New Roman" pitchFamily="18" charset="0"/>
            </a:endParaRPr>
          </a:p>
          <a:p>
            <a:r>
              <a:rPr lang="en-US" sz="2400" i="1" dirty="0">
                <a:latin typeface="Times New Roman" pitchFamily="18" charset="0"/>
              </a:rPr>
              <a:t> </a:t>
            </a:r>
            <a:r>
              <a:rPr lang="en-US" sz="2400" i="1" dirty="0" smtClean="0">
                <a:latin typeface="Times New Roman" pitchFamily="18" charset="0"/>
                <a:cs typeface="Times New Roman" pitchFamily="18" charset="0"/>
              </a:rPr>
              <a:t>λ</a:t>
            </a:r>
            <a:r>
              <a:rPr lang="en-US" sz="2400" i="1" dirty="0" smtClean="0">
                <a:latin typeface="Times New Roman" pitchFamily="18" charset="0"/>
              </a:rPr>
              <a:t>=expected number </a:t>
            </a:r>
            <a:r>
              <a:rPr lang="en-US" sz="2400" i="1" dirty="0">
                <a:latin typeface="Times New Roman" pitchFamily="18" charset="0"/>
              </a:rPr>
              <a:t>of </a:t>
            </a:r>
            <a:r>
              <a:rPr lang="en-US" sz="2400" i="1" dirty="0" smtClean="0">
                <a:latin typeface="Times New Roman" pitchFamily="18" charset="0"/>
              </a:rPr>
              <a:t>units per </a:t>
            </a:r>
            <a:r>
              <a:rPr lang="en-US" sz="2400" i="1" dirty="0">
                <a:latin typeface="Times New Roman" pitchFamily="18" charset="0"/>
              </a:rPr>
              <a:t>sampling effort</a:t>
            </a:r>
          </a:p>
        </p:txBody>
      </p:sp>
      <p:sp>
        <p:nvSpPr>
          <p:cNvPr id="23620" name="Text Box 77"/>
          <p:cNvSpPr txBox="1">
            <a:spLocks noChangeArrowheads="1"/>
          </p:cNvSpPr>
          <p:nvPr/>
        </p:nvSpPr>
        <p:spPr bwMode="auto">
          <a:xfrm>
            <a:off x="365125" y="5410200"/>
            <a:ext cx="2836033" cy="461665"/>
          </a:xfrm>
          <a:prstGeom prst="rect">
            <a:avLst/>
          </a:prstGeom>
          <a:noFill/>
          <a:ln w="9525">
            <a:noFill/>
            <a:miter lim="800000"/>
            <a:headEnd/>
            <a:tailEnd/>
          </a:ln>
        </p:spPr>
        <p:txBody>
          <a:bodyPr wrap="none">
            <a:spAutoFit/>
          </a:bodyPr>
          <a:lstStyle/>
          <a:p>
            <a:r>
              <a:rPr lang="en-US" sz="2400" i="1" dirty="0">
                <a:solidFill>
                  <a:srgbClr val="FF0000"/>
                </a:solidFill>
                <a:latin typeface="Times New Roman" pitchFamily="18" charset="0"/>
              </a:rPr>
              <a:t>**Alt </a:t>
            </a:r>
            <a:r>
              <a:rPr lang="en-US" sz="2400" i="1" dirty="0" err="1">
                <a:solidFill>
                  <a:srgbClr val="FF0000"/>
                </a:solidFill>
                <a:latin typeface="Times New Roman" pitchFamily="18" charset="0"/>
              </a:rPr>
              <a:t>param</a:t>
            </a:r>
            <a:r>
              <a:rPr lang="en-US" sz="2400" i="1" dirty="0">
                <a:solidFill>
                  <a:srgbClr val="FF0000"/>
                </a:solidFill>
                <a:latin typeface="Times New Roman" pitchFamily="18" charset="0"/>
              </a:rPr>
              <a:t>=</a:t>
            </a:r>
            <a:r>
              <a:rPr lang="en-US" sz="2400" dirty="0">
                <a:solidFill>
                  <a:srgbClr val="FF0000"/>
                </a:solidFill>
                <a:latin typeface="Times New Roman" pitchFamily="18" charset="0"/>
              </a:rPr>
              <a:t> </a:t>
            </a:r>
            <a:r>
              <a:rPr lang="en-US" sz="2400" i="1" dirty="0" smtClean="0">
                <a:solidFill>
                  <a:srgbClr val="FF0000"/>
                </a:solidFill>
                <a:latin typeface="Times New Roman" pitchFamily="18" charset="0"/>
              </a:rPr>
              <a:t>λ=</a:t>
            </a:r>
            <a:r>
              <a:rPr lang="en-US" sz="2400" i="1" dirty="0" smtClean="0">
                <a:solidFill>
                  <a:srgbClr val="FF0000"/>
                </a:solidFill>
                <a:latin typeface="Times New Roman" pitchFamily="18" charset="0"/>
                <a:sym typeface="Symbol"/>
              </a:rPr>
              <a:t></a:t>
            </a:r>
            <a:r>
              <a:rPr lang="en-US" sz="2400" i="1" dirty="0" smtClean="0">
                <a:solidFill>
                  <a:srgbClr val="FF0000"/>
                </a:solidFill>
                <a:latin typeface="Times New Roman" pitchFamily="18" charset="0"/>
              </a:rPr>
              <a:t>*t</a:t>
            </a:r>
            <a:endParaRPr lang="en-US" sz="2400" i="1" dirty="0">
              <a:solidFill>
                <a:srgbClr val="FF0000"/>
              </a:solidFill>
              <a:latin typeface="Times New Roman" pitchFamily="18" charset="0"/>
            </a:endParaRPr>
          </a:p>
        </p:txBody>
      </p:sp>
    </p:spTree>
    <p:extLst>
      <p:ext uri="{BB962C8B-B14F-4D97-AF65-F5344CB8AC3E}">
        <p14:creationId xmlns:p14="http://schemas.microsoft.com/office/powerpoint/2010/main" val="394825541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1778437"/>
            <a:ext cx="8534400" cy="3801041"/>
          </a:xfrm>
          <a:prstGeom prst="rect">
            <a:avLst/>
          </a:prstGeom>
          <a:noFill/>
        </p:spPr>
        <p:txBody>
          <a:bodyPr wrap="square" rtlCol="0">
            <a:spAutoFit/>
          </a:bodyPr>
          <a:lstStyle/>
          <a:p>
            <a:pPr marL="227013" indent="-227013">
              <a:buFont typeface="Arial" pitchFamily="34" charset="0"/>
              <a:buChar char="•"/>
            </a:pPr>
            <a:r>
              <a:rPr lang="en-US" sz="2400" dirty="0" err="1" smtClean="0">
                <a:latin typeface="Times New Roman" pitchFamily="18" charset="0"/>
                <a:cs typeface="Times New Roman" pitchFamily="18" charset="0"/>
              </a:rPr>
              <a:t>Gelman</a:t>
            </a:r>
            <a:r>
              <a:rPr lang="en-US" sz="2400" dirty="0" smtClean="0">
                <a:latin typeface="Times New Roman" pitchFamily="18" charset="0"/>
                <a:cs typeface="Times New Roman" pitchFamily="18" charset="0"/>
              </a:rPr>
              <a:t>, Carlin, Stern, Rubin (2004) Bayesian Data Analysis. Chapman &amp; Hall/CRC.</a:t>
            </a:r>
          </a:p>
          <a:p>
            <a:pPr marL="687388" lvl="1" indent="-230188">
              <a:spcBef>
                <a:spcPts val="600"/>
              </a:spcBef>
              <a:buFont typeface="Arial" pitchFamily="34" charset="0"/>
              <a:buChar char="•"/>
            </a:pPr>
            <a:r>
              <a:rPr lang="en-US" sz="2400" dirty="0" smtClean="0">
                <a:latin typeface="Times New Roman" pitchFamily="18" charset="0"/>
                <a:cs typeface="Times New Roman" pitchFamily="18" charset="0"/>
              </a:rPr>
              <a:t>Discussion of priors, conjugate priors, and information content of priors (e.g., Chapter 2)</a:t>
            </a:r>
          </a:p>
          <a:p>
            <a:pPr marL="687388" lvl="1" indent="-230188">
              <a:spcBef>
                <a:spcPts val="600"/>
              </a:spcBef>
              <a:buFont typeface="Arial" pitchFamily="34" charset="0"/>
              <a:buChar char="•"/>
            </a:pPr>
            <a:r>
              <a:rPr lang="en-US" sz="2400" dirty="0" smtClean="0">
                <a:latin typeface="Times New Roman" pitchFamily="18" charset="0"/>
                <a:cs typeface="Times New Roman" pitchFamily="18" charset="0"/>
              </a:rPr>
              <a:t>Multiple examples for different likelihood </a:t>
            </a:r>
            <a:r>
              <a:rPr lang="en-US" sz="2400" dirty="0" smtClean="0">
                <a:latin typeface="Times New Roman" pitchFamily="18" charset="0"/>
                <a:cs typeface="Times New Roman" pitchFamily="18" charset="0"/>
              </a:rPr>
              <a:t>models.</a:t>
            </a:r>
          </a:p>
          <a:p>
            <a:pPr marL="687388" lvl="1" indent="-230188">
              <a:spcBef>
                <a:spcPts val="600"/>
              </a:spcBef>
              <a:buFont typeface="Arial" pitchFamily="34" charset="0"/>
              <a:buChar char="•"/>
            </a:pPr>
            <a:endParaRPr lang="en-US" sz="2400" dirty="0" smtClean="0">
              <a:latin typeface="Times New Roman" pitchFamily="18" charset="0"/>
              <a:cs typeface="Times New Roman" pitchFamily="18" charset="0"/>
            </a:endParaRPr>
          </a:p>
          <a:p>
            <a:pPr marL="227013" indent="-227013">
              <a:spcBef>
                <a:spcPts val="1200"/>
              </a:spcBef>
              <a:buFont typeface="Arial" pitchFamily="34" charset="0"/>
              <a:buChar char="•"/>
            </a:pPr>
            <a:r>
              <a:rPr lang="en-US" sz="2400" dirty="0" smtClean="0">
                <a:latin typeface="Times New Roman" pitchFamily="18" charset="0"/>
                <a:cs typeface="Times New Roman" pitchFamily="18" charset="0"/>
              </a:rPr>
              <a:t>Wikipedia table of likelihood-conjugate prior relationships:</a:t>
            </a:r>
            <a:br>
              <a:rPr lang="en-US" sz="2400" dirty="0" smtClean="0">
                <a:latin typeface="Times New Roman" pitchFamily="18" charset="0"/>
                <a:cs typeface="Times New Roman" pitchFamily="18" charset="0"/>
              </a:rPr>
            </a:br>
            <a:r>
              <a:rPr lang="en-US" sz="2400" u="sng" dirty="0" smtClean="0">
                <a:latin typeface="Times New Roman" pitchFamily="18" charset="0"/>
                <a:cs typeface="Times New Roman" pitchFamily="18" charset="0"/>
                <a:hlinkClick r:id="rId2"/>
              </a:rPr>
              <a:t>http://en.wikipedia.org/wiki/Conjugate_prior</a:t>
            </a:r>
            <a:endParaRPr lang="en-US" sz="2400" u="sng" dirty="0" smtClean="0">
              <a:latin typeface="Times New Roman" pitchFamily="18" charset="0"/>
              <a:cs typeface="Times New Roman" pitchFamily="18" charset="0"/>
            </a:endParaRPr>
          </a:p>
          <a:p>
            <a:pPr marL="171450" indent="-171450">
              <a:buFont typeface="Arial" pitchFamily="34" charset="0"/>
              <a:buChar char="•"/>
            </a:pPr>
            <a:endParaRPr lang="en-US" sz="2400" dirty="0">
              <a:latin typeface="Times New Roman" pitchFamily="18" charset="0"/>
              <a:cs typeface="Times New Roman" pitchFamily="18" charset="0"/>
            </a:endParaRPr>
          </a:p>
        </p:txBody>
      </p:sp>
      <p:sp>
        <p:nvSpPr>
          <p:cNvPr id="6" name="Title 1"/>
          <p:cNvSpPr>
            <a:spLocks noGrp="1"/>
          </p:cNvSpPr>
          <p:nvPr>
            <p:ph type="title"/>
          </p:nvPr>
        </p:nvSpPr>
        <p:spPr>
          <a:xfrm>
            <a:off x="457200" y="76200"/>
            <a:ext cx="8229600" cy="1143000"/>
          </a:xfrm>
        </p:spPr>
        <p:txBody>
          <a:bodyPr>
            <a:normAutofit/>
          </a:bodyPr>
          <a:lstStyle/>
          <a:p>
            <a:r>
              <a:rPr lang="en-US" sz="3600" dirty="0" smtClean="0">
                <a:solidFill>
                  <a:srgbClr val="0000FF"/>
                </a:solidFill>
                <a:latin typeface="Comic Sans MS" pitchFamily="66" charset="0"/>
                <a:cs typeface="Times New Roman" pitchFamily="18" charset="0"/>
              </a:rPr>
              <a:t>References / further reading</a:t>
            </a:r>
            <a:endParaRPr lang="en-US" sz="3600" dirty="0">
              <a:solidFill>
                <a:srgbClr val="0000FF"/>
              </a:solidFill>
              <a:latin typeface="Comic Sans MS" pitchFamily="66" charset="0"/>
              <a:cs typeface="Times New Roman" pitchFamily="18" charset="0"/>
            </a:endParaRPr>
          </a:p>
        </p:txBody>
      </p:sp>
    </p:spTree>
    <p:extLst>
      <p:ext uri="{BB962C8B-B14F-4D97-AF65-F5344CB8AC3E}">
        <p14:creationId xmlns:p14="http://schemas.microsoft.com/office/powerpoint/2010/main" val="469329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438"/>
            <a:ext cx="8229600" cy="868362"/>
          </a:xfrm>
        </p:spPr>
        <p:txBody>
          <a:bodyPr>
            <a:normAutofit/>
          </a:bodyPr>
          <a:lstStyle/>
          <a:p>
            <a:r>
              <a:rPr lang="en-US" sz="3600" dirty="0" smtClean="0">
                <a:solidFill>
                  <a:srgbClr val="0000FF"/>
                </a:solidFill>
                <a:latin typeface="Comic Sans MS" pitchFamily="66" charset="0"/>
                <a:cs typeface="Times New Roman" pitchFamily="18" charset="0"/>
              </a:rPr>
              <a:t>Poisson likelihood</a:t>
            </a:r>
            <a:endParaRPr lang="en-US" sz="3600" dirty="0">
              <a:solidFill>
                <a:srgbClr val="0000FF"/>
              </a:solidFill>
              <a:latin typeface="Comic Sans MS" pitchFamily="66" charset="0"/>
              <a:cs typeface="Times New Roman" pitchFamily="18" charset="0"/>
            </a:endParaRPr>
          </a:p>
        </p:txBody>
      </p:sp>
      <p:sp>
        <p:nvSpPr>
          <p:cNvPr id="3" name="Content Placeholder 2"/>
          <p:cNvSpPr>
            <a:spLocks noGrp="1"/>
          </p:cNvSpPr>
          <p:nvPr>
            <p:ph idx="1"/>
          </p:nvPr>
        </p:nvSpPr>
        <p:spPr>
          <a:xfrm>
            <a:off x="457200" y="1828800"/>
            <a:ext cx="8229600" cy="1219199"/>
          </a:xfrm>
        </p:spPr>
        <p:txBody>
          <a:bodyPr>
            <a:noAutofit/>
          </a:bodyPr>
          <a:lstStyle/>
          <a:p>
            <a:pPr>
              <a:spcAft>
                <a:spcPts val="1000"/>
              </a:spcAft>
            </a:pPr>
            <a:r>
              <a:rPr lang="en-US" sz="2600" b="1" dirty="0" smtClean="0">
                <a:latin typeface="Times New Roman" pitchFamily="18" charset="0"/>
                <a:cs typeface="Times New Roman" pitchFamily="18" charset="0"/>
              </a:rPr>
              <a:t>Likelihood</a:t>
            </a:r>
            <a:r>
              <a:rPr lang="en-US" sz="2600" dirty="0" smtClean="0">
                <a:latin typeface="Times New Roman" pitchFamily="18" charset="0"/>
                <a:cs typeface="Times New Roman" pitchFamily="18" charset="0"/>
              </a:rPr>
              <a:t>: Joint probability of </a:t>
            </a:r>
            <a:r>
              <a:rPr lang="en-US" sz="2600" b="1" i="1" dirty="0" smtClean="0">
                <a:latin typeface="Times New Roman" pitchFamily="18" charset="0"/>
                <a:cs typeface="Times New Roman" pitchFamily="18" charset="0"/>
              </a:rPr>
              <a:t>y</a:t>
            </a:r>
            <a:r>
              <a:rPr lang="en-US" sz="2600" i="1" dirty="0" smtClean="0">
                <a:latin typeface="Times New Roman" pitchFamily="18" charset="0"/>
                <a:cs typeface="Times New Roman" pitchFamily="18" charset="0"/>
              </a:rPr>
              <a:t> = </a:t>
            </a:r>
            <a:r>
              <a:rPr lang="en-US" sz="2600" dirty="0" smtClean="0">
                <a:latin typeface="Times New Roman" pitchFamily="18" charset="0"/>
                <a:cs typeface="Times New Roman" pitchFamily="18" charset="0"/>
              </a:rPr>
              <a:t>(</a:t>
            </a:r>
            <a:r>
              <a:rPr lang="en-US" sz="2600" i="1" dirty="0" smtClean="0">
                <a:latin typeface="Times New Roman" pitchFamily="18" charset="0"/>
                <a:cs typeface="Times New Roman" pitchFamily="18" charset="0"/>
              </a:rPr>
              <a:t>y</a:t>
            </a:r>
            <a:r>
              <a:rPr lang="en-US" sz="2600" baseline="-25000" dirty="0" smtClean="0">
                <a:latin typeface="Times New Roman" pitchFamily="18" charset="0"/>
                <a:cs typeface="Times New Roman" pitchFamily="18" charset="0"/>
              </a:rPr>
              <a:t>1</a:t>
            </a:r>
            <a:r>
              <a:rPr lang="en-US" sz="2600" dirty="0" smtClean="0">
                <a:latin typeface="Times New Roman" pitchFamily="18" charset="0"/>
                <a:cs typeface="Times New Roman" pitchFamily="18" charset="0"/>
              </a:rPr>
              <a:t>,</a:t>
            </a:r>
            <a:r>
              <a:rPr lang="en-US" sz="2600" i="1" dirty="0" smtClean="0">
                <a:latin typeface="Times New Roman" pitchFamily="18" charset="0"/>
                <a:cs typeface="Times New Roman" pitchFamily="18" charset="0"/>
              </a:rPr>
              <a:t> y</a:t>
            </a:r>
            <a:r>
              <a:rPr lang="en-US" sz="2600" baseline="-25000" dirty="0" smtClean="0">
                <a:latin typeface="Times New Roman" pitchFamily="18" charset="0"/>
                <a:cs typeface="Times New Roman" pitchFamily="18" charset="0"/>
              </a:rPr>
              <a:t>2</a:t>
            </a:r>
            <a:r>
              <a:rPr lang="en-US" sz="2600" dirty="0" smtClean="0">
                <a:latin typeface="Times New Roman" pitchFamily="18" charset="0"/>
                <a:cs typeface="Times New Roman" pitchFamily="18" charset="0"/>
              </a:rPr>
              <a:t>,…, </a:t>
            </a:r>
            <a:r>
              <a:rPr lang="en-US" sz="2600" i="1" dirty="0" err="1" smtClean="0">
                <a:latin typeface="Times New Roman" pitchFamily="18" charset="0"/>
                <a:cs typeface="Times New Roman" pitchFamily="18" charset="0"/>
              </a:rPr>
              <a:t>y</a:t>
            </a:r>
            <a:r>
              <a:rPr lang="en-US" sz="2600" i="1" baseline="-25000" dirty="0" err="1" smtClean="0">
                <a:latin typeface="Times New Roman" pitchFamily="18" charset="0"/>
                <a:cs typeface="Times New Roman" pitchFamily="18" charset="0"/>
              </a:rPr>
              <a:t>N</a:t>
            </a:r>
            <a:r>
              <a:rPr lang="en-US" sz="2600" dirty="0" smtClean="0">
                <a:latin typeface="Times New Roman" pitchFamily="18" charset="0"/>
                <a:cs typeface="Times New Roman" pitchFamily="18" charset="0"/>
              </a:rPr>
              <a:t>), assuming </a:t>
            </a:r>
            <a:r>
              <a:rPr lang="en-US" sz="2600" i="1" dirty="0" smtClean="0">
                <a:solidFill>
                  <a:srgbClr val="C00000"/>
                </a:solidFill>
                <a:latin typeface="Times New Roman" pitchFamily="18" charset="0"/>
                <a:cs typeface="Times New Roman" pitchFamily="18" charset="0"/>
              </a:rPr>
              <a:t>conditional independence</a:t>
            </a:r>
            <a:r>
              <a:rPr lang="en-US" sz="2600" dirty="0" smtClean="0">
                <a:latin typeface="Times New Roman" pitchFamily="18" charset="0"/>
                <a:cs typeface="Times New Roman" pitchFamily="18" charset="0"/>
              </a:rPr>
              <a:t>:</a:t>
            </a:r>
          </a:p>
        </p:txBody>
      </p:sp>
      <p:graphicFrame>
        <p:nvGraphicFramePr>
          <p:cNvPr id="2050" name="Object 2"/>
          <p:cNvGraphicFramePr>
            <a:graphicFrameLocks noChangeAspect="1"/>
          </p:cNvGraphicFramePr>
          <p:nvPr>
            <p:extLst>
              <p:ext uri="{D42A27DB-BD31-4B8C-83A1-F6EECF244321}">
                <p14:modId xmlns:p14="http://schemas.microsoft.com/office/powerpoint/2010/main" val="3933369726"/>
              </p:ext>
            </p:extLst>
          </p:nvPr>
        </p:nvGraphicFramePr>
        <p:xfrm>
          <a:off x="914400" y="2819400"/>
          <a:ext cx="3850384" cy="2895600"/>
        </p:xfrm>
        <a:graphic>
          <a:graphicData uri="http://schemas.openxmlformats.org/presentationml/2006/ole">
            <mc:AlternateContent xmlns:mc="http://schemas.openxmlformats.org/markup-compatibility/2006">
              <mc:Choice xmlns:v="urn:schemas-microsoft-com:vml" Requires="v">
                <p:oleObj spid="_x0000_s46123" name="Equation" r:id="rId4" imgW="1752600" imgH="1320800" progId="">
                  <p:embed/>
                </p:oleObj>
              </mc:Choice>
              <mc:Fallback>
                <p:oleObj name="Equation" r:id="rId4" imgW="1752600" imgH="132080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2819400"/>
                        <a:ext cx="3850384" cy="2895600"/>
                      </a:xfrm>
                      <a:prstGeom prst="rect">
                        <a:avLst/>
                      </a:prstGeom>
                      <a:noFill/>
                      <a:extLst/>
                    </p:spPr>
                  </p:pic>
                </p:oleObj>
              </mc:Fallback>
            </mc:AlternateContent>
          </a:graphicData>
        </a:graphic>
      </p:graphicFrame>
      <p:graphicFrame>
        <p:nvGraphicFramePr>
          <p:cNvPr id="3077" name="Object 5"/>
          <p:cNvGraphicFramePr>
            <a:graphicFrameLocks noChangeAspect="1"/>
          </p:cNvGraphicFramePr>
          <p:nvPr>
            <p:extLst>
              <p:ext uri="{D42A27DB-BD31-4B8C-83A1-F6EECF244321}">
                <p14:modId xmlns:p14="http://schemas.microsoft.com/office/powerpoint/2010/main" val="1017332625"/>
              </p:ext>
            </p:extLst>
          </p:nvPr>
        </p:nvGraphicFramePr>
        <p:xfrm>
          <a:off x="2787650" y="1143000"/>
          <a:ext cx="4029558" cy="560387"/>
        </p:xfrm>
        <a:graphic>
          <a:graphicData uri="http://schemas.openxmlformats.org/presentationml/2006/ole">
            <mc:AlternateContent xmlns:mc="http://schemas.openxmlformats.org/markup-compatibility/2006">
              <mc:Choice xmlns:v="urn:schemas-microsoft-com:vml" Requires="v">
                <p:oleObj spid="_x0000_s46124" name="Equation" r:id="rId6" imgW="1459866" imgH="203112" progId="">
                  <p:embed/>
                </p:oleObj>
              </mc:Choice>
              <mc:Fallback>
                <p:oleObj name="Equation" r:id="rId6" imgW="1459866" imgH="203112" progId="">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87650" y="1143000"/>
                        <a:ext cx="4029558" cy="560387"/>
                      </a:xfrm>
                      <a:prstGeom prst="rect">
                        <a:avLst/>
                      </a:prstGeom>
                      <a:noFill/>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1071532068"/>
              </p:ext>
            </p:extLst>
          </p:nvPr>
        </p:nvGraphicFramePr>
        <p:xfrm>
          <a:off x="5754688" y="3789363"/>
          <a:ext cx="2822575" cy="2230437"/>
        </p:xfrm>
        <a:graphic>
          <a:graphicData uri="http://schemas.openxmlformats.org/presentationml/2006/ole">
            <mc:AlternateContent xmlns:mc="http://schemas.openxmlformats.org/markup-compatibility/2006">
              <mc:Choice xmlns:v="urn:schemas-microsoft-com:vml" Requires="v">
                <p:oleObj spid="_x0000_s46125" name="Equation" r:id="rId8" imgW="1447560" imgH="1143000" progId="Equation.3">
                  <p:embed/>
                </p:oleObj>
              </mc:Choice>
              <mc:Fallback>
                <p:oleObj name="Equation" r:id="rId8" imgW="1447560" imgH="1143000" progId="Equation.3">
                  <p:embed/>
                  <p:pic>
                    <p:nvPicPr>
                      <p:cNvPr id="0" name="Object 4"/>
                      <p:cNvPicPr>
                        <a:picLocks noChangeAspect="1" noChangeArrowheads="1"/>
                      </p:cNvPicPr>
                      <p:nvPr/>
                    </p:nvPicPr>
                    <p:blipFill>
                      <a:blip r:embed="rId9"/>
                      <a:srcRect/>
                      <a:stretch>
                        <a:fillRect/>
                      </a:stretch>
                    </p:blipFill>
                    <p:spPr bwMode="auto">
                      <a:xfrm>
                        <a:off x="5754688" y="3789363"/>
                        <a:ext cx="2822575" cy="223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146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dirty="0" smtClean="0">
                <a:solidFill>
                  <a:srgbClr val="0000FF"/>
                </a:solidFill>
                <a:latin typeface="Comic Sans MS" pitchFamily="66" charset="0"/>
                <a:cs typeface="Times New Roman" pitchFamily="18" charset="0"/>
              </a:rPr>
              <a:t>Specifying the prior</a:t>
            </a:r>
            <a:endParaRPr lang="en-US" sz="3600" dirty="0">
              <a:solidFill>
                <a:srgbClr val="0000FF"/>
              </a:solidFill>
              <a:latin typeface="Comic Sans MS" pitchFamily="66" charset="0"/>
              <a:cs typeface="Times New Roman" pitchFamily="18" charset="0"/>
            </a:endParaRPr>
          </a:p>
        </p:txBody>
      </p:sp>
      <p:sp>
        <p:nvSpPr>
          <p:cNvPr id="3" name="Content Placeholder 2"/>
          <p:cNvSpPr>
            <a:spLocks noGrp="1"/>
          </p:cNvSpPr>
          <p:nvPr>
            <p:ph idx="1"/>
          </p:nvPr>
        </p:nvSpPr>
        <p:spPr>
          <a:xfrm>
            <a:off x="457200" y="1905000"/>
            <a:ext cx="8382000" cy="4297363"/>
          </a:xfrm>
        </p:spPr>
        <p:txBody>
          <a:bodyPr>
            <a:noAutofit/>
          </a:bodyPr>
          <a:lstStyle/>
          <a:p>
            <a:pPr>
              <a:spcBef>
                <a:spcPts val="600"/>
              </a:spcBef>
            </a:pPr>
            <a:r>
              <a:rPr lang="en-US" sz="2400" dirty="0" smtClean="0">
                <a:latin typeface="Times New Roman" pitchFamily="18" charset="0"/>
                <a:cs typeface="Times New Roman" pitchFamily="18" charset="0"/>
              </a:rPr>
              <a:t>How to pick the prior distribution?</a:t>
            </a:r>
          </a:p>
          <a:p>
            <a:pPr>
              <a:spcBef>
                <a:spcPts val="1200"/>
              </a:spcBef>
            </a:pPr>
            <a:r>
              <a:rPr lang="en-US" sz="2400" dirty="0" smtClean="0">
                <a:latin typeface="Times New Roman" pitchFamily="18" charset="0"/>
                <a:cs typeface="Times New Roman" pitchFamily="18" charset="0"/>
              </a:rPr>
              <a:t>First, it is helpful to identify the </a:t>
            </a:r>
            <a:r>
              <a:rPr lang="en-US" sz="2400" b="1" i="1" dirty="0" smtClean="0">
                <a:solidFill>
                  <a:srgbClr val="C00000"/>
                </a:solidFill>
                <a:latin typeface="Times New Roman" pitchFamily="18" charset="0"/>
                <a:cs typeface="Times New Roman" pitchFamily="18" charset="0"/>
              </a:rPr>
              <a:t>support</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for </a:t>
            </a:r>
            <a:r>
              <a:rPr lang="en-US" sz="2400" dirty="0" smtClean="0">
                <a:latin typeface="Times New Roman" pitchFamily="18" charset="0"/>
                <a:cs typeface="Times New Roman" pitchFamily="18" charset="0"/>
                <a:sym typeface="Symbol"/>
              </a:rPr>
              <a:t></a:t>
            </a:r>
          </a:p>
          <a:p>
            <a:pPr lvl="1">
              <a:spcBef>
                <a:spcPts val="600"/>
              </a:spcBef>
            </a:pPr>
            <a:r>
              <a:rPr lang="en-US" sz="2400" dirty="0" smtClean="0">
                <a:latin typeface="Times New Roman" pitchFamily="18" charset="0"/>
                <a:cs typeface="Times New Roman" pitchFamily="18" charset="0"/>
                <a:sym typeface="Symbol"/>
              </a:rPr>
              <a:t>E.g., since  is the rate parameter in the Poisson </a:t>
            </a:r>
            <a:r>
              <a:rPr lang="en-US" sz="2400" dirty="0" err="1" smtClean="0">
                <a:latin typeface="Times New Roman" pitchFamily="18" charset="0"/>
                <a:cs typeface="Times New Roman" pitchFamily="18" charset="0"/>
                <a:sym typeface="Symbol"/>
              </a:rPr>
              <a:t>pmf</a:t>
            </a:r>
            <a:r>
              <a:rPr lang="en-US" sz="2400" dirty="0" smtClean="0">
                <a:latin typeface="Times New Roman" pitchFamily="18" charset="0"/>
                <a:cs typeface="Times New Roman" pitchFamily="18" charset="0"/>
                <a:sym typeface="Symbol"/>
              </a:rPr>
              <a:t>, we probably want to pick a prior that obeys  &gt; 0 and  continuous</a:t>
            </a:r>
          </a:p>
          <a:p>
            <a:pPr lvl="1">
              <a:spcBef>
                <a:spcPts val="600"/>
              </a:spcBef>
            </a:pPr>
            <a:r>
              <a:rPr lang="en-US" sz="2400" dirty="0" smtClean="0">
                <a:latin typeface="Times New Roman" pitchFamily="18" charset="0"/>
                <a:cs typeface="Times New Roman" pitchFamily="18" charset="0"/>
                <a:sym typeface="Symbol"/>
              </a:rPr>
              <a:t>Sometimes, support is “picked” based on known biological or physical </a:t>
            </a:r>
            <a:r>
              <a:rPr lang="en-US" sz="2400" i="1" dirty="0" smtClean="0">
                <a:latin typeface="Times New Roman" pitchFamily="18" charset="0"/>
                <a:cs typeface="Times New Roman" pitchFamily="18" charset="0"/>
                <a:sym typeface="Symbol"/>
              </a:rPr>
              <a:t>constraints</a:t>
            </a:r>
            <a:r>
              <a:rPr lang="en-US" sz="2400" dirty="0" smtClean="0">
                <a:latin typeface="Times New Roman" pitchFamily="18" charset="0"/>
                <a:cs typeface="Times New Roman" pitchFamily="18" charset="0"/>
                <a:sym typeface="Symbol"/>
              </a:rPr>
              <a:t>.)</a:t>
            </a:r>
          </a:p>
          <a:p>
            <a:pPr>
              <a:spcBef>
                <a:spcPts val="1200"/>
              </a:spcBef>
            </a:pPr>
            <a:r>
              <a:rPr lang="en-US" sz="2400" dirty="0" smtClean="0">
                <a:latin typeface="Times New Roman" pitchFamily="18" charset="0"/>
                <a:cs typeface="Times New Roman" pitchFamily="18" charset="0"/>
                <a:sym typeface="Symbol"/>
              </a:rPr>
              <a:t>Given above support for , what distributions would be appropriate for P()?</a:t>
            </a:r>
          </a:p>
          <a:p>
            <a:pPr lvl="1">
              <a:spcBef>
                <a:spcPts val="600"/>
              </a:spcBef>
            </a:pPr>
            <a:r>
              <a:rPr lang="en-US" sz="2400" dirty="0" smtClean="0">
                <a:latin typeface="Times New Roman" pitchFamily="18" charset="0"/>
                <a:cs typeface="Times New Roman" pitchFamily="18" charset="0"/>
                <a:sym typeface="Symbol"/>
              </a:rPr>
              <a:t>Of these distributions, which one should we use?</a:t>
            </a:r>
            <a:endParaRPr lang="en-US" sz="2400" dirty="0" smtClean="0">
              <a:latin typeface="Times New Roman" pitchFamily="18" charset="0"/>
              <a:cs typeface="Times New Roman" pitchFamily="18" charset="0"/>
            </a:endParaRPr>
          </a:p>
        </p:txBody>
      </p:sp>
      <p:graphicFrame>
        <p:nvGraphicFramePr>
          <p:cNvPr id="3076" name="Object 4"/>
          <p:cNvGraphicFramePr>
            <a:graphicFrameLocks noChangeAspect="1"/>
          </p:cNvGraphicFramePr>
          <p:nvPr>
            <p:extLst>
              <p:ext uri="{D42A27DB-BD31-4B8C-83A1-F6EECF244321}">
                <p14:modId xmlns:p14="http://schemas.microsoft.com/office/powerpoint/2010/main" val="3754607395"/>
              </p:ext>
            </p:extLst>
          </p:nvPr>
        </p:nvGraphicFramePr>
        <p:xfrm>
          <a:off x="2681530" y="1143001"/>
          <a:ext cx="4383419" cy="609600"/>
        </p:xfrm>
        <a:graphic>
          <a:graphicData uri="http://schemas.openxmlformats.org/presentationml/2006/ole">
            <mc:AlternateContent xmlns:mc="http://schemas.openxmlformats.org/markup-compatibility/2006">
              <mc:Choice xmlns:v="urn:schemas-microsoft-com:vml" Requires="v">
                <p:oleObj spid="_x0000_s47122" name="Equation" r:id="rId4" imgW="1459866" imgH="203112" progId="">
                  <p:embed/>
                </p:oleObj>
              </mc:Choice>
              <mc:Fallback>
                <p:oleObj name="Equation" r:id="rId4" imgW="1459866" imgH="203112"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81530" y="1143001"/>
                        <a:ext cx="4383419" cy="609600"/>
                      </a:xfrm>
                      <a:prstGeom prst="rect">
                        <a:avLst/>
                      </a:prstGeom>
                      <a:noFill/>
                      <a:extLst/>
                    </p:spPr>
                  </p:pic>
                </p:oleObj>
              </mc:Fallback>
            </mc:AlternateContent>
          </a:graphicData>
        </a:graphic>
      </p:graphicFrame>
    </p:spTree>
    <p:extLst>
      <p:ext uri="{BB962C8B-B14F-4D97-AF65-F5344CB8AC3E}">
        <p14:creationId xmlns:p14="http://schemas.microsoft.com/office/powerpoint/2010/main" val="719320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0000FF"/>
                </a:solidFill>
                <a:latin typeface="Comic Sans MS" pitchFamily="66" charset="0"/>
                <a:cs typeface="Times New Roman" pitchFamily="18" charset="0"/>
              </a:rPr>
              <a:t>Specifying the prior</a:t>
            </a:r>
            <a:endParaRPr lang="en-US" sz="3200" b="1" dirty="0">
              <a:solidFill>
                <a:srgbClr val="0000FF"/>
              </a:solidFill>
              <a:latin typeface="Comic Sans MS" pitchFamily="66" charset="0"/>
              <a:cs typeface="Times New Roman" pitchFamily="18" charset="0"/>
            </a:endParaRPr>
          </a:p>
        </p:txBody>
      </p:sp>
      <p:sp>
        <p:nvSpPr>
          <p:cNvPr id="3" name="Content Placeholder 2"/>
          <p:cNvSpPr>
            <a:spLocks noGrp="1"/>
          </p:cNvSpPr>
          <p:nvPr>
            <p:ph idx="1"/>
          </p:nvPr>
        </p:nvSpPr>
        <p:spPr>
          <a:xfrm>
            <a:off x="381000" y="1524000"/>
            <a:ext cx="8382000" cy="5059363"/>
          </a:xfrm>
        </p:spPr>
        <p:txBody>
          <a:bodyPr>
            <a:noAutofit/>
          </a:bodyPr>
          <a:lstStyle/>
          <a:p>
            <a:pPr>
              <a:spcBef>
                <a:spcPts val="1200"/>
              </a:spcBef>
            </a:pPr>
            <a:r>
              <a:rPr lang="en-US" sz="2200" dirty="0" smtClean="0">
                <a:latin typeface="Times New Roman" pitchFamily="18" charset="0"/>
                <a:cs typeface="Times New Roman" pitchFamily="18" charset="0"/>
              </a:rPr>
              <a:t>Narrow our choice for P(</a:t>
            </a:r>
            <a:r>
              <a:rPr lang="en-US" sz="2200" dirty="0" smtClean="0">
                <a:latin typeface="Times New Roman" pitchFamily="18" charset="0"/>
                <a:cs typeface="Times New Roman" pitchFamily="18" charset="0"/>
                <a:sym typeface="Symbol"/>
              </a:rPr>
              <a:t></a:t>
            </a:r>
            <a:r>
              <a:rPr lang="en-US" sz="2200" dirty="0" smtClean="0">
                <a:latin typeface="Times New Roman" pitchFamily="18" charset="0"/>
                <a:cs typeface="Times New Roman" pitchFamily="18" charset="0"/>
              </a:rPr>
              <a:t>) by choosing a </a:t>
            </a:r>
            <a:r>
              <a:rPr lang="en-US" sz="2200" b="1" i="1" dirty="0" smtClean="0">
                <a:solidFill>
                  <a:srgbClr val="C00000"/>
                </a:solidFill>
                <a:latin typeface="Times New Roman" pitchFamily="18" charset="0"/>
                <a:cs typeface="Times New Roman" pitchFamily="18" charset="0"/>
              </a:rPr>
              <a:t>conjugate prior</a:t>
            </a:r>
          </a:p>
          <a:p>
            <a:pPr>
              <a:spcBef>
                <a:spcPts val="1200"/>
              </a:spcBef>
            </a:pPr>
            <a:r>
              <a:rPr lang="en-US" sz="2200" dirty="0" smtClean="0">
                <a:latin typeface="Times New Roman" pitchFamily="18" charset="0"/>
                <a:cs typeface="Times New Roman" pitchFamily="18" charset="0"/>
              </a:rPr>
              <a:t>We often specify conjugate priors because they enable:</a:t>
            </a:r>
          </a:p>
          <a:p>
            <a:pPr lvl="1">
              <a:spcBef>
                <a:spcPts val="600"/>
              </a:spcBef>
            </a:pPr>
            <a:r>
              <a:rPr lang="en-US" sz="2200" dirty="0" smtClean="0">
                <a:latin typeface="Times New Roman" pitchFamily="18" charset="0"/>
                <a:cs typeface="Times New Roman" pitchFamily="18" charset="0"/>
              </a:rPr>
              <a:t>An analytical solution to the posterior</a:t>
            </a:r>
          </a:p>
          <a:p>
            <a:pPr lvl="1">
              <a:spcBef>
                <a:spcPts val="600"/>
              </a:spcBef>
            </a:pPr>
            <a:r>
              <a:rPr lang="en-US" sz="2200" dirty="0" smtClean="0">
                <a:latin typeface="Times New Roman" pitchFamily="18" charset="0"/>
                <a:cs typeface="Times New Roman" pitchFamily="18" charset="0"/>
              </a:rPr>
              <a:t>Interpretation of the information content of the prior</a:t>
            </a:r>
          </a:p>
          <a:p>
            <a:pPr lvl="1">
              <a:spcBef>
                <a:spcPts val="600"/>
              </a:spcBef>
            </a:pPr>
            <a:r>
              <a:rPr lang="en-US" sz="2200" dirty="0" smtClean="0">
                <a:latin typeface="Times New Roman" pitchFamily="18" charset="0"/>
                <a:cs typeface="Times New Roman" pitchFamily="18" charset="0"/>
              </a:rPr>
              <a:t>“Easy” MCMC sampling (e.g., can use Gibbs sampling –later)</a:t>
            </a:r>
          </a:p>
          <a:p>
            <a:pPr>
              <a:spcBef>
                <a:spcPts val="1200"/>
              </a:spcBef>
            </a:pPr>
            <a:r>
              <a:rPr lang="en-US" sz="2200" dirty="0" smtClean="0">
                <a:latin typeface="Times New Roman" pitchFamily="18" charset="0"/>
                <a:cs typeface="Times New Roman" pitchFamily="18" charset="0"/>
              </a:rPr>
              <a:t>We will consider </a:t>
            </a:r>
            <a:r>
              <a:rPr lang="en-US" sz="2200" i="1" dirty="0" smtClean="0">
                <a:latin typeface="Times New Roman" pitchFamily="18" charset="0"/>
                <a:cs typeface="Times New Roman" pitchFamily="18" charset="0"/>
              </a:rPr>
              <a:t>natural conjugate </a:t>
            </a:r>
            <a:r>
              <a:rPr lang="en-US" sz="2200" dirty="0" smtClean="0">
                <a:latin typeface="Times New Roman" pitchFamily="18" charset="0"/>
                <a:cs typeface="Times New Roman" pitchFamily="18" charset="0"/>
              </a:rPr>
              <a:t>prior families, which arise by choosing the prior distribution such that it has the same </a:t>
            </a:r>
            <a:r>
              <a:rPr lang="en-US" sz="2200" i="1" dirty="0" smtClean="0">
                <a:latin typeface="Times New Roman" pitchFamily="18" charset="0"/>
                <a:cs typeface="Times New Roman" pitchFamily="18" charset="0"/>
              </a:rPr>
              <a:t>functional form</a:t>
            </a:r>
            <a:r>
              <a:rPr lang="en-US" sz="2200" dirty="0" smtClean="0">
                <a:latin typeface="Times New Roman" pitchFamily="18" charset="0"/>
                <a:cs typeface="Times New Roman" pitchFamily="18" charset="0"/>
              </a:rPr>
              <a:t> as the likelihood</a:t>
            </a:r>
          </a:p>
          <a:p>
            <a:pPr lvl="1">
              <a:spcBef>
                <a:spcPts val="600"/>
              </a:spcBef>
            </a:pPr>
            <a:r>
              <a:rPr lang="en-US" sz="2200" dirty="0" smtClean="0">
                <a:latin typeface="Times New Roman" pitchFamily="18" charset="0"/>
                <a:cs typeface="Times New Roman" pitchFamily="18" charset="0"/>
              </a:rPr>
              <a:t>Thus, the posterior will be of the same distributional form as the prior</a:t>
            </a:r>
          </a:p>
          <a:p>
            <a:pPr lvl="1">
              <a:spcBef>
                <a:spcPts val="600"/>
              </a:spcBef>
            </a:pPr>
            <a:r>
              <a:rPr lang="en-US" sz="2200" dirty="0" smtClean="0">
                <a:latin typeface="Times New Roman" pitchFamily="18" charset="0"/>
                <a:cs typeface="Times New Roman" pitchFamily="18" charset="0"/>
              </a:rPr>
              <a:t>E.g., if a beta prior is conjugate to the likelihood, then the posterior will also be a beta distribution</a:t>
            </a:r>
          </a:p>
        </p:txBody>
      </p:sp>
    </p:spTree>
    <p:extLst>
      <p:ext uri="{BB962C8B-B14F-4D97-AF65-F5344CB8AC3E}">
        <p14:creationId xmlns:p14="http://schemas.microsoft.com/office/powerpoint/2010/main" val="41104631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8852</TotalTime>
  <Words>3509</Words>
  <Application>Microsoft Office PowerPoint</Application>
  <PresentationFormat>On-screen Show (4:3)</PresentationFormat>
  <Paragraphs>620</Paragraphs>
  <Slides>60</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2" baseType="lpstr">
      <vt:lpstr>Office Theme</vt:lpstr>
      <vt:lpstr>Equation</vt:lpstr>
      <vt:lpstr>Priors and conjugacy</vt:lpstr>
      <vt:lpstr>Why priors?</vt:lpstr>
      <vt:lpstr>Why priors?</vt:lpstr>
      <vt:lpstr>Recall: Bayes rule (applied to data &amp; parameters) </vt:lpstr>
      <vt:lpstr>Example: Poisson data</vt:lpstr>
      <vt:lpstr>Poisson Distribution: Counts  {time * rate (counts/time)}   </vt:lpstr>
      <vt:lpstr>Poisson likelihood</vt:lpstr>
      <vt:lpstr>Specifying the prior</vt:lpstr>
      <vt:lpstr>Specifying the prior</vt:lpstr>
      <vt:lpstr>Conjugate prior: Kernel matching</vt:lpstr>
      <vt:lpstr>Conjugate prior for Poisson likelihood</vt:lpstr>
      <vt:lpstr>A caution about the gamma distribution</vt:lpstr>
      <vt:lpstr>PowerPoint Presentation</vt:lpstr>
      <vt:lpstr>Posterior solution</vt:lpstr>
      <vt:lpstr>Some notes: Posterior solution</vt:lpstr>
      <vt:lpstr>Example 1:  Poisson data with gamma prior</vt:lpstr>
      <vt:lpstr>PowerPoint Presentation</vt:lpstr>
      <vt:lpstr>Bee-flower visitation example</vt:lpstr>
      <vt:lpstr>Information content of prior</vt:lpstr>
      <vt:lpstr>Information content of prior</vt:lpstr>
      <vt:lpstr>Some notes: Posterior solution</vt:lpstr>
      <vt:lpstr>Revisit: Bee-flower visitation example</vt:lpstr>
      <vt:lpstr> Bee-flower visitation example</vt:lpstr>
      <vt:lpstr>Bee-flower visitation example</vt:lpstr>
      <vt:lpstr>Bee-flower visitation example</vt:lpstr>
      <vt:lpstr>Bee-flower visitation example</vt:lpstr>
      <vt:lpstr>Bee-flower visitation example</vt:lpstr>
      <vt:lpstr>Uninformative prior</vt:lpstr>
      <vt:lpstr>PowerPoint Presentation</vt:lpstr>
      <vt:lpstr>PowerPoint Presentation</vt:lpstr>
      <vt:lpstr>PowerPoint Presentation</vt:lpstr>
      <vt:lpstr>PowerPoint Presentation</vt:lpstr>
      <vt:lpstr>Example 2: Binomial data</vt:lpstr>
      <vt:lpstr>Binomial distribution: Number of successes in n trials (Discrete events can take one of two values)</vt:lpstr>
      <vt:lpstr>Conjugate priors: Binomial data</vt:lpstr>
      <vt:lpstr>Beta distribution</vt:lpstr>
      <vt:lpstr>Moment matching: beta distribution</vt:lpstr>
      <vt:lpstr>Conjugate priors: Binomial data</vt:lpstr>
      <vt:lpstr>Example of a beta-binomial conjugate prior</vt:lpstr>
      <vt:lpstr>Example of a beta-binomial conjugate prior</vt:lpstr>
      <vt:lpstr>PowerPoint Presentation</vt:lpstr>
      <vt:lpstr>Beta-binomial: CWD in mule deer</vt:lpstr>
      <vt:lpstr>Uninformative prior</vt:lpstr>
      <vt:lpstr>PowerPoint Presentation</vt:lpstr>
      <vt:lpstr>PowerPoint Presentation</vt:lpstr>
      <vt:lpstr>Other distributions</vt:lpstr>
      <vt:lpstr>Conjugate priors: Exponential data</vt:lpstr>
      <vt:lpstr>Conjugate priors: Exponential data</vt:lpstr>
      <vt:lpstr>Conjugate priors: Normal data</vt:lpstr>
      <vt:lpstr>Conjugate priors: Normal data</vt:lpstr>
      <vt:lpstr>Conjugate priors: Normal data</vt:lpstr>
      <vt:lpstr>Posterior Normal</vt:lpstr>
      <vt:lpstr>Conjugate priors</vt:lpstr>
      <vt:lpstr>PowerPoint Presentation</vt:lpstr>
      <vt:lpstr>Conjugate priors: Summary</vt:lpstr>
      <vt:lpstr>Hands-on “kernel matching” exercise</vt:lpstr>
      <vt:lpstr>Priors: additional considerations</vt:lpstr>
      <vt:lpstr>Priors: additional considerations</vt:lpstr>
      <vt:lpstr>Uninformative prior</vt:lpstr>
      <vt:lpstr>References / further reading</vt:lpstr>
    </vt:vector>
  </TitlesOfParts>
  <Company>Columbia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Conjugacy</dc:title>
  <dc:creator>Maria Uriarte</dc:creator>
  <cp:lastModifiedBy>Maria Uriarte</cp:lastModifiedBy>
  <cp:revision>55</cp:revision>
  <dcterms:created xsi:type="dcterms:W3CDTF">2012-10-04T20:23:07Z</dcterms:created>
  <dcterms:modified xsi:type="dcterms:W3CDTF">2014-10-02T13:18:19Z</dcterms:modified>
</cp:coreProperties>
</file>