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486" r:id="rId2"/>
    <p:sldId id="488" r:id="rId3"/>
    <p:sldId id="558" r:id="rId4"/>
    <p:sldId id="557" r:id="rId5"/>
    <p:sldId id="559" r:id="rId6"/>
    <p:sldId id="489" r:id="rId7"/>
    <p:sldId id="560" r:id="rId8"/>
    <p:sldId id="490" r:id="rId9"/>
    <p:sldId id="491" r:id="rId10"/>
    <p:sldId id="540" r:id="rId11"/>
    <p:sldId id="541" r:id="rId12"/>
    <p:sldId id="506" r:id="rId13"/>
    <p:sldId id="539" r:id="rId14"/>
    <p:sldId id="542" r:id="rId15"/>
    <p:sldId id="353" r:id="rId16"/>
    <p:sldId id="493" r:id="rId17"/>
    <p:sldId id="495" r:id="rId18"/>
    <p:sldId id="543" r:id="rId19"/>
    <p:sldId id="497" r:id="rId20"/>
    <p:sldId id="498" r:id="rId21"/>
    <p:sldId id="499" r:id="rId22"/>
    <p:sldId id="496" r:id="rId23"/>
    <p:sldId id="500" r:id="rId24"/>
    <p:sldId id="501" r:id="rId25"/>
    <p:sldId id="547" r:id="rId26"/>
    <p:sldId id="531" r:id="rId27"/>
    <p:sldId id="529" r:id="rId28"/>
    <p:sldId id="533" r:id="rId29"/>
    <p:sldId id="532" r:id="rId30"/>
    <p:sldId id="538" r:id="rId31"/>
    <p:sldId id="550" r:id="rId32"/>
    <p:sldId id="551" r:id="rId33"/>
    <p:sldId id="546" r:id="rId34"/>
    <p:sldId id="549" r:id="rId35"/>
    <p:sldId id="544" r:id="rId36"/>
    <p:sldId id="545" r:id="rId37"/>
    <p:sldId id="553" r:id="rId38"/>
    <p:sldId id="552" r:id="rId39"/>
    <p:sldId id="554" r:id="rId40"/>
    <p:sldId id="555" r:id="rId41"/>
    <p:sldId id="556" r:id="rId42"/>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Comic Sans MS" pitchFamily="66" charset="0"/>
        <a:ea typeface="+mn-ea"/>
        <a:cs typeface="Arial" charset="0"/>
      </a:defRPr>
    </a:lvl1pPr>
    <a:lvl2pPr marL="457200" algn="l" rtl="0" fontAlgn="base">
      <a:spcBef>
        <a:spcPct val="0"/>
      </a:spcBef>
      <a:spcAft>
        <a:spcPct val="0"/>
      </a:spcAft>
      <a:defRPr sz="3200" kern="1200">
        <a:solidFill>
          <a:schemeClr val="tx1"/>
        </a:solidFill>
        <a:latin typeface="Comic Sans MS" pitchFamily="66" charset="0"/>
        <a:ea typeface="+mn-ea"/>
        <a:cs typeface="Arial" charset="0"/>
      </a:defRPr>
    </a:lvl2pPr>
    <a:lvl3pPr marL="914400" algn="l" rtl="0" fontAlgn="base">
      <a:spcBef>
        <a:spcPct val="0"/>
      </a:spcBef>
      <a:spcAft>
        <a:spcPct val="0"/>
      </a:spcAft>
      <a:defRPr sz="3200" kern="1200">
        <a:solidFill>
          <a:schemeClr val="tx1"/>
        </a:solidFill>
        <a:latin typeface="Comic Sans MS" pitchFamily="66" charset="0"/>
        <a:ea typeface="+mn-ea"/>
        <a:cs typeface="Arial" charset="0"/>
      </a:defRPr>
    </a:lvl3pPr>
    <a:lvl4pPr marL="1371600" algn="l" rtl="0" fontAlgn="base">
      <a:spcBef>
        <a:spcPct val="0"/>
      </a:spcBef>
      <a:spcAft>
        <a:spcPct val="0"/>
      </a:spcAft>
      <a:defRPr sz="3200" kern="1200">
        <a:solidFill>
          <a:schemeClr val="tx1"/>
        </a:solidFill>
        <a:latin typeface="Comic Sans MS" pitchFamily="66" charset="0"/>
        <a:ea typeface="+mn-ea"/>
        <a:cs typeface="Arial" charset="0"/>
      </a:defRPr>
    </a:lvl4pPr>
    <a:lvl5pPr marL="1828800" algn="l" rtl="0" fontAlgn="base">
      <a:spcBef>
        <a:spcPct val="0"/>
      </a:spcBef>
      <a:spcAft>
        <a:spcPct val="0"/>
      </a:spcAft>
      <a:defRPr sz="3200" kern="1200">
        <a:solidFill>
          <a:schemeClr val="tx1"/>
        </a:solidFill>
        <a:latin typeface="Comic Sans MS" pitchFamily="66" charset="0"/>
        <a:ea typeface="+mn-ea"/>
        <a:cs typeface="Arial" charset="0"/>
      </a:defRPr>
    </a:lvl5pPr>
    <a:lvl6pPr marL="2286000" algn="l" defTabSz="914400" rtl="0" eaLnBrk="1" latinLnBrk="0" hangingPunct="1">
      <a:defRPr sz="3200" kern="1200">
        <a:solidFill>
          <a:schemeClr val="tx1"/>
        </a:solidFill>
        <a:latin typeface="Comic Sans MS" pitchFamily="66" charset="0"/>
        <a:ea typeface="+mn-ea"/>
        <a:cs typeface="Arial" charset="0"/>
      </a:defRPr>
    </a:lvl6pPr>
    <a:lvl7pPr marL="2743200" algn="l" defTabSz="914400" rtl="0" eaLnBrk="1" latinLnBrk="0" hangingPunct="1">
      <a:defRPr sz="3200" kern="1200">
        <a:solidFill>
          <a:schemeClr val="tx1"/>
        </a:solidFill>
        <a:latin typeface="Comic Sans MS" pitchFamily="66" charset="0"/>
        <a:ea typeface="+mn-ea"/>
        <a:cs typeface="Arial" charset="0"/>
      </a:defRPr>
    </a:lvl7pPr>
    <a:lvl8pPr marL="3200400" algn="l" defTabSz="914400" rtl="0" eaLnBrk="1" latinLnBrk="0" hangingPunct="1">
      <a:defRPr sz="3200" kern="1200">
        <a:solidFill>
          <a:schemeClr val="tx1"/>
        </a:solidFill>
        <a:latin typeface="Comic Sans MS" pitchFamily="66" charset="0"/>
        <a:ea typeface="+mn-ea"/>
        <a:cs typeface="Arial" charset="0"/>
      </a:defRPr>
    </a:lvl8pPr>
    <a:lvl9pPr marL="3657600" algn="l" defTabSz="914400" rtl="0" eaLnBrk="1" latinLnBrk="0" hangingPunct="1">
      <a:defRPr sz="3200"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008000"/>
    <a:srgbClr val="CC0000"/>
    <a:srgbClr val="009900"/>
    <a:srgbClr val="3333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000" autoAdjust="0"/>
  </p:normalViewPr>
  <p:slideViewPr>
    <p:cSldViewPr>
      <p:cViewPr varScale="1">
        <p:scale>
          <a:sx n="70" d="100"/>
          <a:sy n="70" d="100"/>
        </p:scale>
        <p:origin x="1810" y="58"/>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p:cViewPr>
        <p:scale>
          <a:sx n="110" d="100"/>
          <a:sy n="110" d="100"/>
        </p:scale>
        <p:origin x="-151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352259"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35226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35226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lgn="r">
              <a:defRPr sz="1200">
                <a:latin typeface="Times New Roman" pitchFamily="18" charset="0"/>
                <a:cs typeface="+mn-cs"/>
              </a:defRPr>
            </a:lvl1pPr>
          </a:lstStyle>
          <a:p>
            <a:pPr>
              <a:defRPr/>
            </a:pPr>
            <a:fld id="{219E37E8-71F7-4542-8ADC-EB9D1D41C798}" type="slidenum">
              <a:rPr lang="en-US"/>
              <a:pPr>
                <a:defRPr/>
              </a:pPr>
              <a:t>‹#›</a:t>
            </a:fld>
            <a:endParaRPr lang="en-US"/>
          </a:p>
        </p:txBody>
      </p:sp>
    </p:spTree>
    <p:extLst>
      <p:ext uri="{BB962C8B-B14F-4D97-AF65-F5344CB8AC3E}">
        <p14:creationId xmlns:p14="http://schemas.microsoft.com/office/powerpoint/2010/main" val="383304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6147"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lgn="r">
              <a:defRPr sz="1200">
                <a:latin typeface="Times New Roman" pitchFamily="18" charset="0"/>
                <a:cs typeface="+mn-cs"/>
              </a:defRPr>
            </a:lvl1pPr>
          </a:lstStyle>
          <a:p>
            <a:pPr>
              <a:defRPr/>
            </a:pPr>
            <a:fld id="{0B18B5F0-6F21-4AD4-8E0C-8D69792301FF}" type="slidenum">
              <a:rPr lang="en-US"/>
              <a:pPr>
                <a:defRPr/>
              </a:pPr>
              <a:t>‹#›</a:t>
            </a:fld>
            <a:endParaRPr lang="en-US"/>
          </a:p>
        </p:txBody>
      </p:sp>
    </p:spTree>
    <p:extLst>
      <p:ext uri="{BB962C8B-B14F-4D97-AF65-F5344CB8AC3E}">
        <p14:creationId xmlns:p14="http://schemas.microsoft.com/office/powerpoint/2010/main" val="1805760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FB15A4A-8052-4DA3-94C4-CCF8807ADCEC}" type="slidenum">
              <a:rPr lang="en-US" smtClean="0"/>
              <a:pPr/>
              <a:t>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2700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GB" smtClean="0"/>
          </a:p>
        </p:txBody>
      </p:sp>
      <p:sp>
        <p:nvSpPr>
          <p:cNvPr id="81924" name="Slide Number Placeholder 3"/>
          <p:cNvSpPr>
            <a:spLocks noGrp="1"/>
          </p:cNvSpPr>
          <p:nvPr>
            <p:ph type="sldNum" sz="quarter" idx="5"/>
          </p:nvPr>
        </p:nvSpPr>
        <p:spPr>
          <a:noFill/>
        </p:spPr>
        <p:txBody>
          <a:bodyPr/>
          <a:lstStyle/>
          <a:p>
            <a:fld id="{AC389FA6-BE14-4878-8C9C-6AD938CC5A7B}" type="slidenum">
              <a:rPr lang="en-US" smtClean="0"/>
              <a:pPr/>
              <a:t>16</a:t>
            </a:fld>
            <a:endParaRPr lang="en-US" smtClean="0"/>
          </a:p>
        </p:txBody>
      </p:sp>
    </p:spTree>
    <p:extLst>
      <p:ext uri="{BB962C8B-B14F-4D97-AF65-F5344CB8AC3E}">
        <p14:creationId xmlns:p14="http://schemas.microsoft.com/office/powerpoint/2010/main" val="14413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a:spLocks noGrp="1"/>
          </p:cNvSpPr>
          <p:nvPr>
            <p:ph type="sldNum" sz="quarter" idx="5"/>
          </p:nvPr>
        </p:nvSpPr>
        <p:spPr>
          <a:noFill/>
        </p:spPr>
        <p:txBody>
          <a:bodyPr/>
          <a:lstStyle/>
          <a:p>
            <a:fld id="{5379F59D-197D-4E93-A990-993C4F7BEC2A}" type="slidenum">
              <a:rPr lang="en-US" smtClean="0"/>
              <a:pPr/>
              <a:t>17</a:t>
            </a:fld>
            <a:endParaRPr lang="en-US" smtClean="0"/>
          </a:p>
        </p:txBody>
      </p:sp>
    </p:spTree>
    <p:extLst>
      <p:ext uri="{BB962C8B-B14F-4D97-AF65-F5344CB8AC3E}">
        <p14:creationId xmlns:p14="http://schemas.microsoft.com/office/powerpoint/2010/main" val="48647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a:spLocks noGrp="1"/>
          </p:cNvSpPr>
          <p:nvPr>
            <p:ph type="sldNum" sz="quarter" idx="5"/>
          </p:nvPr>
        </p:nvSpPr>
        <p:spPr>
          <a:noFill/>
        </p:spPr>
        <p:txBody>
          <a:bodyPr/>
          <a:lstStyle/>
          <a:p>
            <a:fld id="{5379F59D-197D-4E93-A990-993C4F7BEC2A}" type="slidenum">
              <a:rPr lang="en-US" smtClean="0"/>
              <a:pPr/>
              <a:t>18</a:t>
            </a:fld>
            <a:endParaRPr lang="en-US" smtClean="0"/>
          </a:p>
        </p:txBody>
      </p:sp>
    </p:spTree>
    <p:extLst>
      <p:ext uri="{BB962C8B-B14F-4D97-AF65-F5344CB8AC3E}">
        <p14:creationId xmlns:p14="http://schemas.microsoft.com/office/powerpoint/2010/main" val="161038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smtClean="0"/>
          </a:p>
        </p:txBody>
      </p:sp>
      <p:sp>
        <p:nvSpPr>
          <p:cNvPr id="83972" name="Slide Number Placeholder 3"/>
          <p:cNvSpPr>
            <a:spLocks noGrp="1"/>
          </p:cNvSpPr>
          <p:nvPr>
            <p:ph type="sldNum" sz="quarter" idx="5"/>
          </p:nvPr>
        </p:nvSpPr>
        <p:spPr>
          <a:noFill/>
        </p:spPr>
        <p:txBody>
          <a:bodyPr/>
          <a:lstStyle/>
          <a:p>
            <a:fld id="{CDC033C7-BDAD-425D-A065-159F12837BE6}" type="slidenum">
              <a:rPr lang="en-US" smtClean="0"/>
              <a:pPr/>
              <a:t>19</a:t>
            </a:fld>
            <a:endParaRPr lang="en-US" smtClean="0"/>
          </a:p>
        </p:txBody>
      </p:sp>
    </p:spTree>
    <p:extLst>
      <p:ext uri="{BB962C8B-B14F-4D97-AF65-F5344CB8AC3E}">
        <p14:creationId xmlns:p14="http://schemas.microsoft.com/office/powerpoint/2010/main" val="142541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GB" smtClean="0"/>
          </a:p>
        </p:txBody>
      </p:sp>
      <p:sp>
        <p:nvSpPr>
          <p:cNvPr id="84996" name="Slide Number Placeholder 3"/>
          <p:cNvSpPr>
            <a:spLocks noGrp="1"/>
          </p:cNvSpPr>
          <p:nvPr>
            <p:ph type="sldNum" sz="quarter" idx="5"/>
          </p:nvPr>
        </p:nvSpPr>
        <p:spPr>
          <a:noFill/>
        </p:spPr>
        <p:txBody>
          <a:bodyPr/>
          <a:lstStyle/>
          <a:p>
            <a:fld id="{557105CD-DD6E-4630-A107-E613A8DE1C2D}" type="slidenum">
              <a:rPr lang="en-US" smtClean="0"/>
              <a:pPr/>
              <a:t>20</a:t>
            </a:fld>
            <a:endParaRPr lang="en-US" smtClean="0"/>
          </a:p>
        </p:txBody>
      </p:sp>
    </p:spTree>
    <p:extLst>
      <p:ext uri="{BB962C8B-B14F-4D97-AF65-F5344CB8AC3E}">
        <p14:creationId xmlns:p14="http://schemas.microsoft.com/office/powerpoint/2010/main" val="253229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GB" smtClean="0"/>
          </a:p>
        </p:txBody>
      </p:sp>
      <p:sp>
        <p:nvSpPr>
          <p:cNvPr id="86020" name="Slide Number Placeholder 3"/>
          <p:cNvSpPr>
            <a:spLocks noGrp="1"/>
          </p:cNvSpPr>
          <p:nvPr>
            <p:ph type="sldNum" sz="quarter" idx="5"/>
          </p:nvPr>
        </p:nvSpPr>
        <p:spPr>
          <a:noFill/>
        </p:spPr>
        <p:txBody>
          <a:bodyPr/>
          <a:lstStyle/>
          <a:p>
            <a:fld id="{86826F22-5854-47DD-90F2-4C32B8EA248B}" type="slidenum">
              <a:rPr lang="en-US" smtClean="0"/>
              <a:pPr/>
              <a:t>21</a:t>
            </a:fld>
            <a:endParaRPr lang="en-US" smtClean="0"/>
          </a:p>
        </p:txBody>
      </p:sp>
    </p:spTree>
    <p:extLst>
      <p:ext uri="{BB962C8B-B14F-4D97-AF65-F5344CB8AC3E}">
        <p14:creationId xmlns:p14="http://schemas.microsoft.com/office/powerpoint/2010/main" val="394835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GB" smtClean="0"/>
          </a:p>
        </p:txBody>
      </p:sp>
      <p:sp>
        <p:nvSpPr>
          <p:cNvPr id="87044" name="Slide Number Placeholder 3"/>
          <p:cNvSpPr>
            <a:spLocks noGrp="1"/>
          </p:cNvSpPr>
          <p:nvPr>
            <p:ph type="sldNum" sz="quarter" idx="5"/>
          </p:nvPr>
        </p:nvSpPr>
        <p:spPr>
          <a:noFill/>
        </p:spPr>
        <p:txBody>
          <a:bodyPr/>
          <a:lstStyle/>
          <a:p>
            <a:fld id="{AAC2F709-AEDF-4612-8146-6C7F687AAC05}" type="slidenum">
              <a:rPr lang="en-US" smtClean="0"/>
              <a:pPr/>
              <a:t>22</a:t>
            </a:fld>
            <a:endParaRPr lang="en-US" smtClean="0"/>
          </a:p>
        </p:txBody>
      </p:sp>
    </p:spTree>
    <p:extLst>
      <p:ext uri="{BB962C8B-B14F-4D97-AF65-F5344CB8AC3E}">
        <p14:creationId xmlns:p14="http://schemas.microsoft.com/office/powerpoint/2010/main" val="354191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GB" smtClean="0"/>
          </a:p>
        </p:txBody>
      </p:sp>
      <p:sp>
        <p:nvSpPr>
          <p:cNvPr id="88068" name="Slide Number Placeholder 3"/>
          <p:cNvSpPr>
            <a:spLocks noGrp="1"/>
          </p:cNvSpPr>
          <p:nvPr>
            <p:ph type="sldNum" sz="quarter" idx="5"/>
          </p:nvPr>
        </p:nvSpPr>
        <p:spPr>
          <a:noFill/>
        </p:spPr>
        <p:txBody>
          <a:bodyPr/>
          <a:lstStyle/>
          <a:p>
            <a:fld id="{77D36F3E-2852-49EC-8159-F90C41EE6BB1}" type="slidenum">
              <a:rPr lang="en-US" smtClean="0"/>
              <a:pPr/>
              <a:t>23</a:t>
            </a:fld>
            <a:endParaRPr lang="en-US" smtClean="0"/>
          </a:p>
        </p:txBody>
      </p:sp>
    </p:spTree>
    <p:extLst>
      <p:ext uri="{BB962C8B-B14F-4D97-AF65-F5344CB8AC3E}">
        <p14:creationId xmlns:p14="http://schemas.microsoft.com/office/powerpoint/2010/main" val="388827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GB" smtClean="0"/>
          </a:p>
        </p:txBody>
      </p:sp>
      <p:sp>
        <p:nvSpPr>
          <p:cNvPr id="89092" name="Slide Number Placeholder 3"/>
          <p:cNvSpPr>
            <a:spLocks noGrp="1"/>
          </p:cNvSpPr>
          <p:nvPr>
            <p:ph type="sldNum" sz="quarter" idx="5"/>
          </p:nvPr>
        </p:nvSpPr>
        <p:spPr>
          <a:noFill/>
        </p:spPr>
        <p:txBody>
          <a:bodyPr/>
          <a:lstStyle/>
          <a:p>
            <a:fld id="{D3CC9BDF-4E06-4338-8410-1211F90A71B7}" type="slidenum">
              <a:rPr lang="en-US" smtClean="0"/>
              <a:pPr/>
              <a:t>24</a:t>
            </a:fld>
            <a:endParaRPr lang="en-US" smtClean="0"/>
          </a:p>
        </p:txBody>
      </p:sp>
    </p:spTree>
    <p:extLst>
      <p:ext uri="{BB962C8B-B14F-4D97-AF65-F5344CB8AC3E}">
        <p14:creationId xmlns:p14="http://schemas.microsoft.com/office/powerpoint/2010/main" val="111581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a:spLocks noGrp="1"/>
          </p:cNvSpPr>
          <p:nvPr>
            <p:ph type="sldNum" sz="quarter" idx="5"/>
          </p:nvPr>
        </p:nvSpPr>
        <p:spPr>
          <a:noFill/>
        </p:spPr>
        <p:txBody>
          <a:bodyPr/>
          <a:lstStyle/>
          <a:p>
            <a:fld id="{5379F59D-197D-4E93-A990-993C4F7BEC2A}" type="slidenum">
              <a:rPr lang="en-US" smtClean="0"/>
              <a:pPr/>
              <a:t>26</a:t>
            </a:fld>
            <a:endParaRPr lang="en-US" smtClean="0"/>
          </a:p>
        </p:txBody>
      </p:sp>
    </p:spTree>
    <p:extLst>
      <p:ext uri="{BB962C8B-B14F-4D97-AF65-F5344CB8AC3E}">
        <p14:creationId xmlns:p14="http://schemas.microsoft.com/office/powerpoint/2010/main" val="57393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GB" smtClean="0"/>
          </a:p>
        </p:txBody>
      </p:sp>
      <p:sp>
        <p:nvSpPr>
          <p:cNvPr id="73732" name="Slide Number Placeholder 3"/>
          <p:cNvSpPr>
            <a:spLocks noGrp="1"/>
          </p:cNvSpPr>
          <p:nvPr>
            <p:ph type="sldNum" sz="quarter" idx="5"/>
          </p:nvPr>
        </p:nvSpPr>
        <p:spPr>
          <a:noFill/>
        </p:spPr>
        <p:txBody>
          <a:bodyPr/>
          <a:lstStyle/>
          <a:p>
            <a:fld id="{6D7F0ACE-9AA8-48C6-BC49-BFFEBF19699A}" type="slidenum">
              <a:rPr lang="en-US" smtClean="0"/>
              <a:pPr/>
              <a:t>2</a:t>
            </a:fld>
            <a:endParaRPr lang="en-US" smtClean="0"/>
          </a:p>
        </p:txBody>
      </p:sp>
    </p:spTree>
    <p:extLst>
      <p:ext uri="{BB962C8B-B14F-4D97-AF65-F5344CB8AC3E}">
        <p14:creationId xmlns:p14="http://schemas.microsoft.com/office/powerpoint/2010/main" val="183515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formulation</a:t>
            </a:r>
            <a:r>
              <a:rPr lang="en-US" baseline="0" dirty="0" smtClean="0"/>
              <a:t> and have them go through the process…. </a:t>
            </a:r>
            <a:endParaRPr lang="en-GB"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29</a:t>
            </a:fld>
            <a:endParaRPr lang="en-US"/>
          </a:p>
        </p:txBody>
      </p:sp>
    </p:spTree>
    <p:extLst>
      <p:ext uri="{BB962C8B-B14F-4D97-AF65-F5344CB8AC3E}">
        <p14:creationId xmlns:p14="http://schemas.microsoft.com/office/powerpoint/2010/main" val="303975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formulation</a:t>
            </a:r>
            <a:r>
              <a:rPr lang="en-US" baseline="0" dirty="0" smtClean="0"/>
              <a:t> and have them go through the process…. </a:t>
            </a:r>
            <a:endParaRPr lang="en-GB"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30</a:t>
            </a:fld>
            <a:endParaRPr lang="en-US"/>
          </a:p>
        </p:txBody>
      </p:sp>
    </p:spTree>
    <p:extLst>
      <p:ext uri="{BB962C8B-B14F-4D97-AF65-F5344CB8AC3E}">
        <p14:creationId xmlns:p14="http://schemas.microsoft.com/office/powerpoint/2010/main" val="266472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formulation</a:t>
            </a:r>
            <a:r>
              <a:rPr lang="en-US" baseline="0" dirty="0" smtClean="0"/>
              <a:t> and have them go through the process…. </a:t>
            </a:r>
            <a:endParaRPr lang="en-GB"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31</a:t>
            </a:fld>
            <a:endParaRPr lang="en-US"/>
          </a:p>
        </p:txBody>
      </p:sp>
    </p:spTree>
    <p:extLst>
      <p:ext uri="{BB962C8B-B14F-4D97-AF65-F5344CB8AC3E}">
        <p14:creationId xmlns:p14="http://schemas.microsoft.com/office/powerpoint/2010/main" val="3554516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formulation</a:t>
            </a:r>
            <a:r>
              <a:rPr lang="en-US" baseline="0" dirty="0" smtClean="0"/>
              <a:t> and have them go through the process…. </a:t>
            </a:r>
            <a:endParaRPr lang="en-GB"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32</a:t>
            </a:fld>
            <a:endParaRPr lang="en-US"/>
          </a:p>
        </p:txBody>
      </p:sp>
    </p:spTree>
    <p:extLst>
      <p:ext uri="{BB962C8B-B14F-4D97-AF65-F5344CB8AC3E}">
        <p14:creationId xmlns:p14="http://schemas.microsoft.com/office/powerpoint/2010/main" val="668142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the model </a:t>
            </a:r>
          </a:p>
          <a:p>
            <a:r>
              <a:rPr lang="en-US" dirty="0" smtClean="0"/>
              <a:t>P(alpha,</a:t>
            </a:r>
            <a:r>
              <a:rPr lang="en-US" baseline="0" dirty="0" smtClean="0"/>
              <a:t> beta, </a:t>
            </a:r>
            <a:r>
              <a:rPr lang="en-US" baseline="0" dirty="0" err="1" smtClean="0"/>
              <a:t>a,b|y</a:t>
            </a:r>
            <a:r>
              <a:rPr lang="en-US" baseline="0" dirty="0" smtClean="0"/>
              <a:t>)~P(y=</a:t>
            </a:r>
            <a:r>
              <a:rPr lang="en-US" baseline="0" dirty="0" err="1" smtClean="0"/>
              <a:t>growth|a,b,x</a:t>
            </a:r>
            <a:r>
              <a:rPr lang="en-US" baseline="0" dirty="0" smtClean="0"/>
              <a:t>=</a:t>
            </a:r>
            <a:r>
              <a:rPr lang="en-US" baseline="0" dirty="0" err="1" smtClean="0"/>
              <a:t>diam</a:t>
            </a:r>
            <a:r>
              <a:rPr lang="en-US" baseline="0" dirty="0" smtClean="0"/>
              <a:t>)*P(</a:t>
            </a:r>
            <a:r>
              <a:rPr lang="en-US" baseline="0" dirty="0" err="1" smtClean="0"/>
              <a:t>a,b|alpha</a:t>
            </a:r>
            <a:r>
              <a:rPr lang="en-US" baseline="0" dirty="0" smtClean="0"/>
              <a:t>, beta)*P(alpha)*P(beta)</a:t>
            </a:r>
            <a:endParaRPr lang="en-US"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34</a:t>
            </a:fld>
            <a:endParaRPr lang="en-US"/>
          </a:p>
        </p:txBody>
      </p:sp>
    </p:spTree>
    <p:extLst>
      <p:ext uri="{BB962C8B-B14F-4D97-AF65-F5344CB8AC3E}">
        <p14:creationId xmlns:p14="http://schemas.microsoft.com/office/powerpoint/2010/main" val="3243664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smtClean="0"/>
          </a:p>
        </p:txBody>
      </p:sp>
      <p:sp>
        <p:nvSpPr>
          <p:cNvPr id="82948" name="Slide Number Placeholder 3"/>
          <p:cNvSpPr>
            <a:spLocks noGrp="1"/>
          </p:cNvSpPr>
          <p:nvPr>
            <p:ph type="sldNum" sz="quarter" idx="5"/>
          </p:nvPr>
        </p:nvSpPr>
        <p:spPr>
          <a:noFill/>
        </p:spPr>
        <p:txBody>
          <a:bodyPr/>
          <a:lstStyle/>
          <a:p>
            <a:fld id="{5379F59D-197D-4E93-A990-993C4F7BEC2A}" type="slidenum">
              <a:rPr lang="en-US" smtClean="0"/>
              <a:pPr/>
              <a:t>35</a:t>
            </a:fld>
            <a:endParaRPr lang="en-US" smtClean="0"/>
          </a:p>
        </p:txBody>
      </p:sp>
    </p:spTree>
    <p:extLst>
      <p:ext uri="{BB962C8B-B14F-4D97-AF65-F5344CB8AC3E}">
        <p14:creationId xmlns:p14="http://schemas.microsoft.com/office/powerpoint/2010/main" val="4127658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a:t>
            </a:r>
            <a:r>
              <a:rPr lang="en-US" baseline="0" dirty="0" smtClean="0"/>
              <a:t>n add many dimensions to this example and also integrate over  continuous variables.</a:t>
            </a:r>
            <a:endParaRPr lang="es-CL"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36</a:t>
            </a:fld>
            <a:endParaRPr lang="en-US"/>
          </a:p>
        </p:txBody>
      </p:sp>
    </p:spTree>
    <p:extLst>
      <p:ext uri="{BB962C8B-B14F-4D97-AF65-F5344CB8AC3E}">
        <p14:creationId xmlns:p14="http://schemas.microsoft.com/office/powerpoint/2010/main" val="969373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Jared Diamond (1975) studied the distribution of fruit pigeons </a:t>
            </a:r>
            <a:r>
              <a:rPr lang="en-US" sz="1200" b="0" i="0" u="none" strike="noStrike" kern="1200" baseline="0" dirty="0" err="1" smtClean="0">
                <a:solidFill>
                  <a:schemeClr val="tx1"/>
                </a:solidFill>
                <a:latin typeface="Times New Roman" pitchFamily="18" charset="0"/>
                <a:ea typeface="+mn-ea"/>
                <a:cs typeface="+mn-cs"/>
              </a:rPr>
              <a:t>Ptilinopus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rivoli</a:t>
            </a:r>
            <a:r>
              <a:rPr lang="en-US" sz="1200" b="0" i="0" u="none" strike="noStrike" kern="1200" baseline="0" dirty="0" smtClean="0">
                <a:solidFill>
                  <a:schemeClr val="tx1"/>
                </a:solidFill>
                <a:latin typeface="Times New Roman" pitchFamily="18" charset="0"/>
                <a:ea typeface="+mn-ea"/>
                <a:cs typeface="+mn-cs"/>
              </a:rPr>
              <a:t> and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on 32 islands in the New Guinea archipelago (Table 1). </a:t>
            </a:r>
            <a:r>
              <a:rPr lang="en-US" sz="1200" b="0" i="0" u="none" strike="noStrike" kern="1200" baseline="0" dirty="0" err="1" smtClean="0">
                <a:solidFill>
                  <a:schemeClr val="tx1"/>
                </a:solidFill>
                <a:latin typeface="Times New Roman" pitchFamily="18" charset="0"/>
                <a:ea typeface="+mn-ea"/>
                <a:cs typeface="+mn-cs"/>
              </a:rPr>
              <a:t>Defiene</a:t>
            </a:r>
            <a:r>
              <a:rPr lang="en-US" sz="1200" b="0" i="0" u="none" strike="noStrike" kern="1200" baseline="0" dirty="0" smtClean="0">
                <a:solidFill>
                  <a:schemeClr val="tx1"/>
                </a:solidFill>
                <a:latin typeface="Times New Roman" pitchFamily="18" charset="0"/>
                <a:ea typeface="+mn-ea"/>
                <a:cs typeface="+mn-cs"/>
              </a:rPr>
              <a:t> the event R as a given island being occupied by </a:t>
            </a:r>
            <a:r>
              <a:rPr lang="en-US" sz="1200" b="0" i="0" u="none" strike="noStrike" kern="1200" baseline="0" dirty="0" err="1" smtClean="0">
                <a:solidFill>
                  <a:schemeClr val="tx1"/>
                </a:solidFill>
                <a:latin typeface="Times New Roman" pitchFamily="18" charset="0"/>
                <a:ea typeface="+mn-ea"/>
                <a:cs typeface="+mn-cs"/>
              </a:rPr>
              <a:t>P.rivoli</a:t>
            </a:r>
            <a:r>
              <a:rPr lang="en-US" sz="1200" b="0" i="0" u="none" strike="noStrike" kern="1200" baseline="0" dirty="0" smtClean="0">
                <a:solidFill>
                  <a:schemeClr val="tx1"/>
                </a:solidFill>
                <a:latin typeface="Times New Roman" pitchFamily="18" charset="0"/>
                <a:ea typeface="+mn-ea"/>
                <a:cs typeface="+mn-cs"/>
              </a:rPr>
              <a:t>, and the event S as an island being occupied by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The complimentary events are that an island is not occupied by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Rc</a:t>
            </a:r>
            <a:r>
              <a:rPr lang="en-US" sz="1200" b="0" i="0" u="none" strike="noStrike" kern="1200" baseline="0" dirty="0" smtClean="0">
                <a:solidFill>
                  <a:schemeClr val="tx1"/>
                </a:solidFill>
                <a:latin typeface="Times New Roman" pitchFamily="18" charset="0"/>
                <a:ea typeface="+mn-ea"/>
                <a:cs typeface="+mn-cs"/>
              </a:rPr>
              <a:t>) and not occupied </a:t>
            </a:r>
            <a:r>
              <a:rPr lang="es-CL" sz="1200" b="0" i="0" u="none" strike="noStrike" kern="1200" baseline="0" dirty="0" err="1" smtClean="0">
                <a:solidFill>
                  <a:schemeClr val="tx1"/>
                </a:solidFill>
                <a:latin typeface="Times New Roman" pitchFamily="18" charset="0"/>
                <a:ea typeface="+mn-ea"/>
                <a:cs typeface="+mn-cs"/>
              </a:rPr>
              <a:t>by</a:t>
            </a:r>
            <a:r>
              <a:rPr lang="es-CL" sz="1200" b="0" i="0" u="none" strike="noStrike" kern="1200" baseline="0" dirty="0" smtClean="0">
                <a:solidFill>
                  <a:schemeClr val="tx1"/>
                </a:solidFill>
                <a:latin typeface="Times New Roman" pitchFamily="18" charset="0"/>
                <a:ea typeface="+mn-ea"/>
                <a:cs typeface="+mn-cs"/>
              </a:rPr>
              <a:t> </a:t>
            </a:r>
            <a:r>
              <a:rPr lang="es-CL" sz="1200" b="0" i="0" u="none" strike="noStrike" kern="1200" baseline="0" dirty="0" err="1" smtClean="0">
                <a:solidFill>
                  <a:schemeClr val="tx1"/>
                </a:solidFill>
                <a:latin typeface="Times New Roman" pitchFamily="18" charset="0"/>
                <a:ea typeface="+mn-ea"/>
                <a:cs typeface="+mn-cs"/>
              </a:rPr>
              <a:t>P.rivoli</a:t>
            </a:r>
            <a:r>
              <a:rPr lang="es-CL" sz="1200" b="0" i="0" u="none" strike="noStrike" kern="1200" baseline="0" dirty="0" smtClean="0">
                <a:solidFill>
                  <a:schemeClr val="tx1"/>
                </a:solidFill>
                <a:latin typeface="Times New Roman" pitchFamily="18" charset="0"/>
                <a:ea typeface="+mn-ea"/>
                <a:cs typeface="+mn-cs"/>
              </a:rPr>
              <a:t> (Sc).</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Use the data in Table 1 and the probabilities in Table 2 to illustrate the rule for the union of two events, i.e. the probability that an island contains either species, </a:t>
            </a:r>
            <a:r>
              <a:rPr lang="en-US" sz="1200" b="0" i="0" u="none" strike="noStrike" kern="1200" baseline="0" dirty="0" err="1" smtClean="0">
                <a:solidFill>
                  <a:schemeClr val="tx1"/>
                </a:solidFill>
                <a:latin typeface="Times New Roman" pitchFamily="18" charset="0"/>
                <a:ea typeface="+mn-ea"/>
                <a:cs typeface="+mn-cs"/>
              </a:rPr>
              <a:t>i.e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 (R [ S).</a:t>
            </a:r>
          </a:p>
          <a:p>
            <a:r>
              <a:rPr lang="en-US" sz="1200" b="0" i="0" u="none" strike="noStrike" kern="1200" baseline="0" dirty="0" smtClean="0">
                <a:solidFill>
                  <a:schemeClr val="tx1"/>
                </a:solidFill>
                <a:latin typeface="Times New Roman" pitchFamily="18" charset="0"/>
                <a:ea typeface="+mn-ea"/>
                <a:cs typeface="+mn-cs"/>
              </a:rPr>
              <a:t>3. Use the marginal probabilities in Table 2 to calculate the probability of the islands containing both species i.e.,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(R; S) assuming that R and S are independent. Compare the results from these calculations with the probability that both species occur on an island calculated directly from the data in table 1. Interpret this result ecologically. What is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a:t>
            </a:r>
            <a:r>
              <a:rPr lang="en-US" sz="1200" b="0" i="0" u="none" strike="noStrike" kern="1200" baseline="0" dirty="0" err="1" smtClean="0">
                <a:solidFill>
                  <a:schemeClr val="tx1"/>
                </a:solidFill>
                <a:latin typeface="Times New Roman" pitchFamily="18" charset="0"/>
                <a:ea typeface="+mn-ea"/>
                <a:cs typeface="+mn-cs"/>
              </a:rPr>
              <a:t>RjS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a:t>
            </a:r>
            <a:r>
              <a:rPr lang="en-US" sz="1200" b="0" i="0" u="none" strike="noStrike" kern="1200" baseline="0" dirty="0" err="1" smtClean="0">
                <a:solidFill>
                  <a:schemeClr val="tx1"/>
                </a:solidFill>
                <a:latin typeface="Times New Roman" pitchFamily="18" charset="0"/>
                <a:ea typeface="+mn-ea"/>
                <a:cs typeface="+mn-cs"/>
              </a:rPr>
              <a:t>SjR</a:t>
            </a:r>
            <a:r>
              <a:rPr lang="en-US" sz="1200" b="0" i="0" u="none" strike="noStrike" kern="1200" baseline="0" dirty="0" smtClean="0">
                <a:solidFill>
                  <a:schemeClr val="tx1"/>
                </a:solidFill>
                <a:latin typeface="Times New Roman" pitchFamily="18" charset="0"/>
                <a:ea typeface="+mn-ea"/>
                <a:cs typeface="+mn-cs"/>
              </a:rPr>
              <a:t>)?</a:t>
            </a:r>
            <a:endParaRPr lang="es-CL"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39</a:t>
            </a:fld>
            <a:endParaRPr lang="en-US"/>
          </a:p>
        </p:txBody>
      </p:sp>
    </p:spTree>
    <p:extLst>
      <p:ext uri="{BB962C8B-B14F-4D97-AF65-F5344CB8AC3E}">
        <p14:creationId xmlns:p14="http://schemas.microsoft.com/office/powerpoint/2010/main" val="344046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Jared Diamond (1975) studied the distribution of fruit pigeons </a:t>
            </a:r>
            <a:r>
              <a:rPr lang="en-US" sz="1200" b="0" i="0" u="none" strike="noStrike" kern="1200" baseline="0" dirty="0" err="1" smtClean="0">
                <a:solidFill>
                  <a:schemeClr val="tx1"/>
                </a:solidFill>
                <a:latin typeface="Times New Roman" pitchFamily="18" charset="0"/>
                <a:ea typeface="+mn-ea"/>
                <a:cs typeface="+mn-cs"/>
              </a:rPr>
              <a:t>Ptilinopus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rivoli</a:t>
            </a:r>
            <a:r>
              <a:rPr lang="en-US" sz="1200" b="0" i="0" u="none" strike="noStrike" kern="1200" baseline="0" dirty="0" smtClean="0">
                <a:solidFill>
                  <a:schemeClr val="tx1"/>
                </a:solidFill>
                <a:latin typeface="Times New Roman" pitchFamily="18" charset="0"/>
                <a:ea typeface="+mn-ea"/>
                <a:cs typeface="+mn-cs"/>
              </a:rPr>
              <a:t> and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on 32 islands in the New Guinea archipelago (Table 1). </a:t>
            </a:r>
            <a:r>
              <a:rPr lang="en-US" sz="1200" b="0" i="0" u="none" strike="noStrike" kern="1200" baseline="0" dirty="0" err="1" smtClean="0">
                <a:solidFill>
                  <a:schemeClr val="tx1"/>
                </a:solidFill>
                <a:latin typeface="Times New Roman" pitchFamily="18" charset="0"/>
                <a:ea typeface="+mn-ea"/>
                <a:cs typeface="+mn-cs"/>
              </a:rPr>
              <a:t>Defiene</a:t>
            </a:r>
            <a:r>
              <a:rPr lang="en-US" sz="1200" b="0" i="0" u="none" strike="noStrike" kern="1200" baseline="0" dirty="0" smtClean="0">
                <a:solidFill>
                  <a:schemeClr val="tx1"/>
                </a:solidFill>
                <a:latin typeface="Times New Roman" pitchFamily="18" charset="0"/>
                <a:ea typeface="+mn-ea"/>
                <a:cs typeface="+mn-cs"/>
              </a:rPr>
              <a:t> the event R as a given island being occupied by </a:t>
            </a:r>
            <a:r>
              <a:rPr lang="en-US" sz="1200" b="0" i="0" u="none" strike="noStrike" kern="1200" baseline="0" dirty="0" err="1" smtClean="0">
                <a:solidFill>
                  <a:schemeClr val="tx1"/>
                </a:solidFill>
                <a:latin typeface="Times New Roman" pitchFamily="18" charset="0"/>
                <a:ea typeface="+mn-ea"/>
                <a:cs typeface="+mn-cs"/>
              </a:rPr>
              <a:t>P.rivoli</a:t>
            </a:r>
            <a:r>
              <a:rPr lang="en-US" sz="1200" b="0" i="0" u="none" strike="noStrike" kern="1200" baseline="0" dirty="0" smtClean="0">
                <a:solidFill>
                  <a:schemeClr val="tx1"/>
                </a:solidFill>
                <a:latin typeface="Times New Roman" pitchFamily="18" charset="0"/>
                <a:ea typeface="+mn-ea"/>
                <a:cs typeface="+mn-cs"/>
              </a:rPr>
              <a:t>, and the event S as an island being occupied by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The complimentary events are that an island is not occupied by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Rc</a:t>
            </a:r>
            <a:r>
              <a:rPr lang="en-US" sz="1200" b="0" i="0" u="none" strike="noStrike" kern="1200" baseline="0" dirty="0" smtClean="0">
                <a:solidFill>
                  <a:schemeClr val="tx1"/>
                </a:solidFill>
                <a:latin typeface="Times New Roman" pitchFamily="18" charset="0"/>
                <a:ea typeface="+mn-ea"/>
                <a:cs typeface="+mn-cs"/>
              </a:rPr>
              <a:t>) and not occupied </a:t>
            </a:r>
            <a:r>
              <a:rPr lang="es-CL" sz="1200" b="0" i="0" u="none" strike="noStrike" kern="1200" baseline="0" dirty="0" err="1" smtClean="0">
                <a:solidFill>
                  <a:schemeClr val="tx1"/>
                </a:solidFill>
                <a:latin typeface="Times New Roman" pitchFamily="18" charset="0"/>
                <a:ea typeface="+mn-ea"/>
                <a:cs typeface="+mn-cs"/>
              </a:rPr>
              <a:t>by</a:t>
            </a:r>
            <a:r>
              <a:rPr lang="es-CL" sz="1200" b="0" i="0" u="none" strike="noStrike" kern="1200" baseline="0" dirty="0" smtClean="0">
                <a:solidFill>
                  <a:schemeClr val="tx1"/>
                </a:solidFill>
                <a:latin typeface="Times New Roman" pitchFamily="18" charset="0"/>
                <a:ea typeface="+mn-ea"/>
                <a:cs typeface="+mn-cs"/>
              </a:rPr>
              <a:t> </a:t>
            </a:r>
            <a:r>
              <a:rPr lang="es-CL" sz="1200" b="0" i="0" u="none" strike="noStrike" kern="1200" baseline="0" dirty="0" err="1" smtClean="0">
                <a:solidFill>
                  <a:schemeClr val="tx1"/>
                </a:solidFill>
                <a:latin typeface="Times New Roman" pitchFamily="18" charset="0"/>
                <a:ea typeface="+mn-ea"/>
                <a:cs typeface="+mn-cs"/>
              </a:rPr>
              <a:t>P.rivoli</a:t>
            </a:r>
            <a:r>
              <a:rPr lang="es-CL" sz="1200" b="0" i="0" u="none" strike="noStrike" kern="1200" baseline="0" dirty="0" smtClean="0">
                <a:solidFill>
                  <a:schemeClr val="tx1"/>
                </a:solidFill>
                <a:latin typeface="Times New Roman" pitchFamily="18" charset="0"/>
                <a:ea typeface="+mn-ea"/>
                <a:cs typeface="+mn-cs"/>
              </a:rPr>
              <a:t> (Sc).</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Use the data in Table 1 and the probabilities in Table 2 to illustrate the rule for the union of two events, i.e. the probability that an island contains either species, </a:t>
            </a:r>
            <a:r>
              <a:rPr lang="en-US" sz="1200" b="0" i="0" u="none" strike="noStrike" kern="1200" baseline="0" dirty="0" err="1" smtClean="0">
                <a:solidFill>
                  <a:schemeClr val="tx1"/>
                </a:solidFill>
                <a:latin typeface="Times New Roman" pitchFamily="18" charset="0"/>
                <a:ea typeface="+mn-ea"/>
                <a:cs typeface="+mn-cs"/>
              </a:rPr>
              <a:t>i.e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 (R [ S).</a:t>
            </a:r>
          </a:p>
          <a:p>
            <a:r>
              <a:rPr lang="en-US" sz="1200" b="0" i="0" u="none" strike="noStrike" kern="1200" baseline="0" dirty="0" smtClean="0">
                <a:solidFill>
                  <a:schemeClr val="tx1"/>
                </a:solidFill>
                <a:latin typeface="Times New Roman" pitchFamily="18" charset="0"/>
                <a:ea typeface="+mn-ea"/>
                <a:cs typeface="+mn-cs"/>
              </a:rPr>
              <a:t>3. Use the marginal probabilities in Table 2 to calculate the probability of the islands containing both species i.e.,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(R; S) assuming that R and S are independent. Compare the results from these calculations with the probability that both species occur on an island calculated directly from the data in table 1. Interpret this result ecologically. What is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a:t>
            </a:r>
            <a:r>
              <a:rPr lang="en-US" sz="1200" b="0" i="0" u="none" strike="noStrike" kern="1200" baseline="0" dirty="0" err="1" smtClean="0">
                <a:solidFill>
                  <a:schemeClr val="tx1"/>
                </a:solidFill>
                <a:latin typeface="Times New Roman" pitchFamily="18" charset="0"/>
                <a:ea typeface="+mn-ea"/>
                <a:cs typeface="+mn-cs"/>
              </a:rPr>
              <a:t>RjS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a:t>
            </a:r>
            <a:r>
              <a:rPr lang="en-US" sz="1200" b="0" i="0" u="none" strike="noStrike" kern="1200" baseline="0" dirty="0" err="1" smtClean="0">
                <a:solidFill>
                  <a:schemeClr val="tx1"/>
                </a:solidFill>
                <a:latin typeface="Times New Roman" pitchFamily="18" charset="0"/>
                <a:ea typeface="+mn-ea"/>
                <a:cs typeface="+mn-cs"/>
              </a:rPr>
              <a:t>SjR</a:t>
            </a:r>
            <a:r>
              <a:rPr lang="en-US" sz="1200" b="0" i="0" u="none" strike="noStrike" kern="1200" baseline="0" dirty="0" smtClean="0">
                <a:solidFill>
                  <a:schemeClr val="tx1"/>
                </a:solidFill>
                <a:latin typeface="Times New Roman" pitchFamily="18" charset="0"/>
                <a:ea typeface="+mn-ea"/>
                <a:cs typeface="+mn-cs"/>
              </a:rPr>
              <a:t>)?</a:t>
            </a:r>
            <a:endParaRPr lang="es-CL"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40</a:t>
            </a:fld>
            <a:endParaRPr lang="en-US"/>
          </a:p>
        </p:txBody>
      </p:sp>
    </p:spTree>
    <p:extLst>
      <p:ext uri="{BB962C8B-B14F-4D97-AF65-F5344CB8AC3E}">
        <p14:creationId xmlns:p14="http://schemas.microsoft.com/office/powerpoint/2010/main" val="344046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Jared Diamond (1975) studied the distribution of fruit pigeons </a:t>
            </a:r>
            <a:r>
              <a:rPr lang="en-US" sz="1200" b="0" i="0" u="none" strike="noStrike" kern="1200" baseline="0" dirty="0" err="1" smtClean="0">
                <a:solidFill>
                  <a:schemeClr val="tx1"/>
                </a:solidFill>
                <a:latin typeface="Times New Roman" pitchFamily="18" charset="0"/>
                <a:ea typeface="+mn-ea"/>
                <a:cs typeface="+mn-cs"/>
              </a:rPr>
              <a:t>Ptilinopus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rivoli</a:t>
            </a:r>
            <a:r>
              <a:rPr lang="en-US" sz="1200" b="0" i="0" u="none" strike="noStrike" kern="1200" baseline="0" dirty="0" smtClean="0">
                <a:solidFill>
                  <a:schemeClr val="tx1"/>
                </a:solidFill>
                <a:latin typeface="Times New Roman" pitchFamily="18" charset="0"/>
                <a:ea typeface="+mn-ea"/>
                <a:cs typeface="+mn-cs"/>
              </a:rPr>
              <a:t> and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on 32 islands in the New Guinea archipelago (Table 1). </a:t>
            </a:r>
            <a:r>
              <a:rPr lang="en-US" sz="1200" b="0" i="0" u="none" strike="noStrike" kern="1200" baseline="0" dirty="0" err="1" smtClean="0">
                <a:solidFill>
                  <a:schemeClr val="tx1"/>
                </a:solidFill>
                <a:latin typeface="Times New Roman" pitchFamily="18" charset="0"/>
                <a:ea typeface="+mn-ea"/>
                <a:cs typeface="+mn-cs"/>
              </a:rPr>
              <a:t>Defiene</a:t>
            </a:r>
            <a:r>
              <a:rPr lang="en-US" sz="1200" b="0" i="0" u="none" strike="noStrike" kern="1200" baseline="0" dirty="0" smtClean="0">
                <a:solidFill>
                  <a:schemeClr val="tx1"/>
                </a:solidFill>
                <a:latin typeface="Times New Roman" pitchFamily="18" charset="0"/>
                <a:ea typeface="+mn-ea"/>
                <a:cs typeface="+mn-cs"/>
              </a:rPr>
              <a:t> the event R as a given island being occupied by </a:t>
            </a:r>
            <a:r>
              <a:rPr lang="en-US" sz="1200" b="0" i="0" u="none" strike="noStrike" kern="1200" baseline="0" dirty="0" err="1" smtClean="0">
                <a:solidFill>
                  <a:schemeClr val="tx1"/>
                </a:solidFill>
                <a:latin typeface="Times New Roman" pitchFamily="18" charset="0"/>
                <a:ea typeface="+mn-ea"/>
                <a:cs typeface="+mn-cs"/>
              </a:rPr>
              <a:t>P.rivoli</a:t>
            </a:r>
            <a:r>
              <a:rPr lang="en-US" sz="1200" b="0" i="0" u="none" strike="noStrike" kern="1200" baseline="0" dirty="0" smtClean="0">
                <a:solidFill>
                  <a:schemeClr val="tx1"/>
                </a:solidFill>
                <a:latin typeface="Times New Roman" pitchFamily="18" charset="0"/>
                <a:ea typeface="+mn-ea"/>
                <a:cs typeface="+mn-cs"/>
              </a:rPr>
              <a:t>, and the event S as an island being occupied by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The complimentary events are that an island is not occupied by P. </a:t>
            </a:r>
            <a:r>
              <a:rPr lang="en-US" sz="1200" b="0" i="0" u="none" strike="noStrike" kern="1200" baseline="0" dirty="0" err="1" smtClean="0">
                <a:solidFill>
                  <a:schemeClr val="tx1"/>
                </a:solidFill>
                <a:latin typeface="Times New Roman" pitchFamily="18" charset="0"/>
                <a:ea typeface="+mn-ea"/>
                <a:cs typeface="+mn-cs"/>
              </a:rPr>
              <a:t>solomensis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Rc</a:t>
            </a:r>
            <a:r>
              <a:rPr lang="en-US" sz="1200" b="0" i="0" u="none" strike="noStrike" kern="1200" baseline="0" dirty="0" smtClean="0">
                <a:solidFill>
                  <a:schemeClr val="tx1"/>
                </a:solidFill>
                <a:latin typeface="Times New Roman" pitchFamily="18" charset="0"/>
                <a:ea typeface="+mn-ea"/>
                <a:cs typeface="+mn-cs"/>
              </a:rPr>
              <a:t>) and not occupied </a:t>
            </a:r>
            <a:r>
              <a:rPr lang="es-CL" sz="1200" b="0" i="0" u="none" strike="noStrike" kern="1200" baseline="0" dirty="0" err="1" smtClean="0">
                <a:solidFill>
                  <a:schemeClr val="tx1"/>
                </a:solidFill>
                <a:latin typeface="Times New Roman" pitchFamily="18" charset="0"/>
                <a:ea typeface="+mn-ea"/>
                <a:cs typeface="+mn-cs"/>
              </a:rPr>
              <a:t>by</a:t>
            </a:r>
            <a:r>
              <a:rPr lang="es-CL" sz="1200" b="0" i="0" u="none" strike="noStrike" kern="1200" baseline="0" dirty="0" smtClean="0">
                <a:solidFill>
                  <a:schemeClr val="tx1"/>
                </a:solidFill>
                <a:latin typeface="Times New Roman" pitchFamily="18" charset="0"/>
                <a:ea typeface="+mn-ea"/>
                <a:cs typeface="+mn-cs"/>
              </a:rPr>
              <a:t> </a:t>
            </a:r>
            <a:r>
              <a:rPr lang="es-CL" sz="1200" b="0" i="0" u="none" strike="noStrike" kern="1200" baseline="0" dirty="0" err="1" smtClean="0">
                <a:solidFill>
                  <a:schemeClr val="tx1"/>
                </a:solidFill>
                <a:latin typeface="Times New Roman" pitchFamily="18" charset="0"/>
                <a:ea typeface="+mn-ea"/>
                <a:cs typeface="+mn-cs"/>
              </a:rPr>
              <a:t>P.rivoli</a:t>
            </a:r>
            <a:r>
              <a:rPr lang="es-CL" sz="1200" b="0" i="0" u="none" strike="noStrike" kern="1200" baseline="0" dirty="0" smtClean="0">
                <a:solidFill>
                  <a:schemeClr val="tx1"/>
                </a:solidFill>
                <a:latin typeface="Times New Roman" pitchFamily="18" charset="0"/>
                <a:ea typeface="+mn-ea"/>
                <a:cs typeface="+mn-cs"/>
              </a:rPr>
              <a:t> (Sc).</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Use the data in Table 1 and the probabilities in Table 2 to illustrate the rule for the union of two events, i.e. the probability that an island contains either species, </a:t>
            </a:r>
            <a:r>
              <a:rPr lang="en-US" sz="1200" b="0" i="0" u="none" strike="noStrike" kern="1200" baseline="0" dirty="0" err="1" smtClean="0">
                <a:solidFill>
                  <a:schemeClr val="tx1"/>
                </a:solidFill>
                <a:latin typeface="Times New Roman" pitchFamily="18" charset="0"/>
                <a:ea typeface="+mn-ea"/>
                <a:cs typeface="+mn-cs"/>
              </a:rPr>
              <a:t>i.e</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 (R [ S).</a:t>
            </a:r>
          </a:p>
          <a:p>
            <a:r>
              <a:rPr lang="en-US" sz="1200" b="0" i="0" u="none" strike="noStrike" kern="1200" baseline="0" dirty="0" smtClean="0">
                <a:solidFill>
                  <a:schemeClr val="tx1"/>
                </a:solidFill>
                <a:latin typeface="Times New Roman" pitchFamily="18" charset="0"/>
                <a:ea typeface="+mn-ea"/>
                <a:cs typeface="+mn-cs"/>
              </a:rPr>
              <a:t>3. Use the marginal probabilities in Table 2 to calculate the probability of the islands containing both species i.e.,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(R; S) assuming that R and S are independent. Compare the results from these calculations with the probability that both species occur on an island calculated directly from the data in table 1. Interpret this result ecologically. What is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a:t>
            </a:r>
            <a:r>
              <a:rPr lang="en-US" sz="1200" b="0" i="0" u="none" strike="noStrike" kern="1200" baseline="0" dirty="0" err="1" smtClean="0">
                <a:solidFill>
                  <a:schemeClr val="tx1"/>
                </a:solidFill>
                <a:latin typeface="Times New Roman" pitchFamily="18" charset="0"/>
                <a:ea typeface="+mn-ea"/>
                <a:cs typeface="+mn-cs"/>
              </a:rPr>
              <a:t>RjS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Pr</a:t>
            </a:r>
            <a:r>
              <a:rPr lang="en-US" sz="1200" b="0" i="0" u="none" strike="noStrike" kern="1200" baseline="0" dirty="0" smtClean="0">
                <a:solidFill>
                  <a:schemeClr val="tx1"/>
                </a:solidFill>
                <a:latin typeface="Times New Roman" pitchFamily="18" charset="0"/>
                <a:ea typeface="+mn-ea"/>
                <a:cs typeface="+mn-cs"/>
              </a:rPr>
              <a:t>(</a:t>
            </a:r>
            <a:r>
              <a:rPr lang="en-US" sz="1200" b="0" i="0" u="none" strike="noStrike" kern="1200" baseline="0" dirty="0" err="1" smtClean="0">
                <a:solidFill>
                  <a:schemeClr val="tx1"/>
                </a:solidFill>
                <a:latin typeface="Times New Roman" pitchFamily="18" charset="0"/>
                <a:ea typeface="+mn-ea"/>
                <a:cs typeface="+mn-cs"/>
              </a:rPr>
              <a:t>SjR</a:t>
            </a:r>
            <a:r>
              <a:rPr lang="en-US" sz="1200" b="0" i="0" u="none" strike="noStrike" kern="1200" baseline="0" dirty="0" smtClean="0">
                <a:solidFill>
                  <a:schemeClr val="tx1"/>
                </a:solidFill>
                <a:latin typeface="Times New Roman" pitchFamily="18" charset="0"/>
                <a:ea typeface="+mn-ea"/>
                <a:cs typeface="+mn-cs"/>
              </a:rPr>
              <a:t>)?</a:t>
            </a:r>
            <a:endParaRPr lang="es-CL" dirty="0"/>
          </a:p>
        </p:txBody>
      </p:sp>
      <p:sp>
        <p:nvSpPr>
          <p:cNvPr id="4" name="Slide Number Placeholder 3"/>
          <p:cNvSpPr>
            <a:spLocks noGrp="1"/>
          </p:cNvSpPr>
          <p:nvPr>
            <p:ph type="sldNum" sz="quarter" idx="10"/>
          </p:nvPr>
        </p:nvSpPr>
        <p:spPr/>
        <p:txBody>
          <a:bodyPr/>
          <a:lstStyle/>
          <a:p>
            <a:pPr>
              <a:defRPr/>
            </a:pPr>
            <a:fld id="{0B18B5F0-6F21-4AD4-8E0C-8D69792301FF}" type="slidenum">
              <a:rPr lang="en-US" smtClean="0"/>
              <a:pPr>
                <a:defRPr/>
              </a:pPr>
              <a:t>41</a:t>
            </a:fld>
            <a:endParaRPr lang="en-US"/>
          </a:p>
        </p:txBody>
      </p:sp>
    </p:spTree>
    <p:extLst>
      <p:ext uri="{BB962C8B-B14F-4D97-AF65-F5344CB8AC3E}">
        <p14:creationId xmlns:p14="http://schemas.microsoft.com/office/powerpoint/2010/main" val="34404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The x is implicit in the model. For</a:t>
            </a:r>
            <a:r>
              <a:rPr lang="en-US" baseline="0" dirty="0" smtClean="0"/>
              <a:t> instance…..Tree growth=</a:t>
            </a:r>
            <a:r>
              <a:rPr lang="en-US" baseline="0" dirty="0" err="1" smtClean="0"/>
              <a:t>a+b</a:t>
            </a:r>
            <a:r>
              <a:rPr lang="en-US" baseline="0" dirty="0" smtClean="0"/>
              <a:t>*Diam. See Chapter 2 on Deterministic Models</a:t>
            </a:r>
            <a:endParaRPr lang="en-GB" dirty="0" smtClean="0"/>
          </a:p>
        </p:txBody>
      </p:sp>
      <p:sp>
        <p:nvSpPr>
          <p:cNvPr id="74756" name="Slide Number Placeholder 3"/>
          <p:cNvSpPr>
            <a:spLocks noGrp="1"/>
          </p:cNvSpPr>
          <p:nvPr>
            <p:ph type="sldNum" sz="quarter" idx="5"/>
          </p:nvPr>
        </p:nvSpPr>
        <p:spPr>
          <a:noFill/>
        </p:spPr>
        <p:txBody>
          <a:bodyPr/>
          <a:lstStyle/>
          <a:p>
            <a:fld id="{6C5BED21-FA52-47E7-9096-88121BF8967A}" type="slidenum">
              <a:rPr lang="en-US" smtClean="0"/>
              <a:pPr/>
              <a:t>6</a:t>
            </a:fld>
            <a:endParaRPr lang="en-US" smtClean="0"/>
          </a:p>
        </p:txBody>
      </p:sp>
    </p:spTree>
    <p:extLst>
      <p:ext uri="{BB962C8B-B14F-4D97-AF65-F5344CB8AC3E}">
        <p14:creationId xmlns:p14="http://schemas.microsoft.com/office/powerpoint/2010/main" val="148501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GB" smtClean="0"/>
          </a:p>
        </p:txBody>
      </p:sp>
      <p:sp>
        <p:nvSpPr>
          <p:cNvPr id="75780" name="Slide Number Placeholder 3"/>
          <p:cNvSpPr>
            <a:spLocks noGrp="1"/>
          </p:cNvSpPr>
          <p:nvPr>
            <p:ph type="sldNum" sz="quarter" idx="5"/>
          </p:nvPr>
        </p:nvSpPr>
        <p:spPr>
          <a:noFill/>
        </p:spPr>
        <p:txBody>
          <a:bodyPr/>
          <a:lstStyle/>
          <a:p>
            <a:fld id="{9F251816-FE1A-4244-BF09-E9DFC652E15F}" type="slidenum">
              <a:rPr lang="en-US" smtClean="0"/>
              <a:pPr/>
              <a:t>8</a:t>
            </a:fld>
            <a:endParaRPr lang="en-US" smtClean="0"/>
          </a:p>
        </p:txBody>
      </p:sp>
    </p:spTree>
    <p:extLst>
      <p:ext uri="{BB962C8B-B14F-4D97-AF65-F5344CB8AC3E}">
        <p14:creationId xmlns:p14="http://schemas.microsoft.com/office/powerpoint/2010/main" val="417272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GB" smtClean="0"/>
          </a:p>
        </p:txBody>
      </p:sp>
      <p:sp>
        <p:nvSpPr>
          <p:cNvPr id="76804" name="Slide Number Placeholder 3"/>
          <p:cNvSpPr>
            <a:spLocks noGrp="1"/>
          </p:cNvSpPr>
          <p:nvPr>
            <p:ph type="sldNum" sz="quarter" idx="5"/>
          </p:nvPr>
        </p:nvSpPr>
        <p:spPr>
          <a:noFill/>
        </p:spPr>
        <p:txBody>
          <a:bodyPr/>
          <a:lstStyle/>
          <a:p>
            <a:fld id="{FAFAA58C-E299-4D64-AC50-F8BA12659376}" type="slidenum">
              <a:rPr lang="en-US" smtClean="0"/>
              <a:pPr/>
              <a:t>9</a:t>
            </a:fld>
            <a:endParaRPr lang="en-US" smtClean="0"/>
          </a:p>
        </p:txBody>
      </p:sp>
    </p:spTree>
    <p:extLst>
      <p:ext uri="{BB962C8B-B14F-4D97-AF65-F5344CB8AC3E}">
        <p14:creationId xmlns:p14="http://schemas.microsoft.com/office/powerpoint/2010/main" val="120899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GB" smtClean="0"/>
          </a:p>
        </p:txBody>
      </p:sp>
      <p:sp>
        <p:nvSpPr>
          <p:cNvPr id="78852" name="Slide Number Placeholder 3"/>
          <p:cNvSpPr>
            <a:spLocks noGrp="1"/>
          </p:cNvSpPr>
          <p:nvPr>
            <p:ph type="sldNum" sz="quarter" idx="5"/>
          </p:nvPr>
        </p:nvSpPr>
        <p:spPr>
          <a:noFill/>
        </p:spPr>
        <p:txBody>
          <a:bodyPr/>
          <a:lstStyle/>
          <a:p>
            <a:fld id="{172DDB04-BB57-478B-8428-4A9D7E793659}" type="slidenum">
              <a:rPr lang="en-US" smtClean="0"/>
              <a:pPr/>
              <a:t>10</a:t>
            </a:fld>
            <a:endParaRPr lang="en-US" smtClean="0"/>
          </a:p>
        </p:txBody>
      </p:sp>
    </p:spTree>
    <p:extLst>
      <p:ext uri="{BB962C8B-B14F-4D97-AF65-F5344CB8AC3E}">
        <p14:creationId xmlns:p14="http://schemas.microsoft.com/office/powerpoint/2010/main" val="50384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1D38478-DA1D-40F5-A347-236537875C68}" type="slidenum">
              <a:rPr lang="en-US" smtClean="0"/>
              <a:pPr/>
              <a:t>11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sym typeface="Wingdings" pitchFamily="2" charset="2"/>
            </a:endParaRPr>
          </a:p>
        </p:txBody>
      </p:sp>
    </p:spTree>
    <p:extLst>
      <p:ext uri="{BB962C8B-B14F-4D97-AF65-F5344CB8AC3E}">
        <p14:creationId xmlns:p14="http://schemas.microsoft.com/office/powerpoint/2010/main" val="222916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GB" smtClean="0"/>
          </a:p>
        </p:txBody>
      </p:sp>
      <p:sp>
        <p:nvSpPr>
          <p:cNvPr id="77828" name="Slide Number Placeholder 3"/>
          <p:cNvSpPr>
            <a:spLocks noGrp="1"/>
          </p:cNvSpPr>
          <p:nvPr>
            <p:ph type="sldNum" sz="quarter" idx="5"/>
          </p:nvPr>
        </p:nvSpPr>
        <p:spPr>
          <a:noFill/>
        </p:spPr>
        <p:txBody>
          <a:bodyPr/>
          <a:lstStyle/>
          <a:p>
            <a:fld id="{CA034148-C963-4581-B52D-D310710348C9}" type="slidenum">
              <a:rPr lang="en-US" smtClean="0"/>
              <a:pPr/>
              <a:t>12</a:t>
            </a:fld>
            <a:endParaRPr lang="en-US" smtClean="0"/>
          </a:p>
        </p:txBody>
      </p:sp>
    </p:spTree>
    <p:extLst>
      <p:ext uri="{BB962C8B-B14F-4D97-AF65-F5344CB8AC3E}">
        <p14:creationId xmlns:p14="http://schemas.microsoft.com/office/powerpoint/2010/main" val="234374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1D38478-DA1D-40F5-A347-236537875C68}" type="slidenum">
              <a:rPr lang="en-US" smtClean="0"/>
              <a:pPr/>
              <a:t>15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sym typeface="Wingdings" pitchFamily="2" charset="2"/>
            </a:endParaRPr>
          </a:p>
        </p:txBody>
      </p:sp>
    </p:spTree>
    <p:extLst>
      <p:ext uri="{BB962C8B-B14F-4D97-AF65-F5344CB8AC3E}">
        <p14:creationId xmlns:p14="http://schemas.microsoft.com/office/powerpoint/2010/main" val="36601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2400" y="0"/>
            <a:ext cx="1930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1200" y="0"/>
            <a:ext cx="5638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975475" cy="717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975475" cy="7175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784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1066810"/>
            <a:ext cx="9132888" cy="74613"/>
          </a:xfrm>
          <a:prstGeom prst="rect">
            <a:avLst/>
          </a:prstGeom>
          <a:solidFill>
            <a:srgbClr val="008000"/>
          </a:solidFill>
          <a:ln w="12700">
            <a:noFill/>
            <a:miter lim="800000"/>
            <a:headEnd/>
            <a:tailEnd/>
          </a:ln>
          <a:effectLst/>
        </p:spPr>
        <p:txBody>
          <a:bodyPr wrap="none" anchor="ctr"/>
          <a:lstStyle/>
          <a:p>
            <a:pPr>
              <a:defRPr/>
            </a:pPr>
            <a:endParaRPr lang="en-US">
              <a:cs typeface="+mn-cs"/>
            </a:endParaRPr>
          </a:p>
        </p:txBody>
      </p:sp>
      <p:sp>
        <p:nvSpPr>
          <p:cNvPr id="37891" name="Rectangle 10"/>
          <p:cNvSpPr>
            <a:spLocks noGrp="1" noChangeArrowheads="1"/>
          </p:cNvSpPr>
          <p:nvPr>
            <p:ph type="title"/>
          </p:nvPr>
        </p:nvSpPr>
        <p:spPr bwMode="auto">
          <a:xfrm>
            <a:off x="914400" y="0"/>
            <a:ext cx="6975475" cy="717550"/>
          </a:xfrm>
          <a:prstGeom prst="rect">
            <a:avLst/>
          </a:prstGeom>
          <a:noFill/>
          <a:ln w="12700">
            <a:noFill/>
            <a:miter lim="800000"/>
            <a:headEnd/>
            <a:tailEnd/>
          </a:ln>
        </p:spPr>
        <p:txBody>
          <a:bodyPr vert="horz" wrap="square" lIns="84448" tIns="41483" rIns="84448" bIns="41483" numCol="1" anchor="b" anchorCtr="0" compatLnSpc="1">
            <a:prstTxWarp prst="textNoShape">
              <a:avLst/>
            </a:prstTxWarp>
          </a:bodyPr>
          <a:lstStyle/>
          <a:p>
            <a:pPr lvl="0"/>
            <a:r>
              <a:rPr lang="en-US" smtClean="0"/>
              <a:t>Click to edit Master title style</a:t>
            </a:r>
          </a:p>
        </p:txBody>
      </p:sp>
      <p:sp>
        <p:nvSpPr>
          <p:cNvPr id="37892" name="Rectangle 11"/>
          <p:cNvSpPr>
            <a:spLocks noGrp="1" noChangeArrowheads="1"/>
          </p:cNvSpPr>
          <p:nvPr>
            <p:ph type="body" idx="1"/>
          </p:nvPr>
        </p:nvSpPr>
        <p:spPr bwMode="auto">
          <a:xfrm>
            <a:off x="711200" y="1981200"/>
            <a:ext cx="7721600" cy="4114800"/>
          </a:xfrm>
          <a:prstGeom prst="rect">
            <a:avLst/>
          </a:prstGeom>
          <a:noFill/>
          <a:ln w="12700">
            <a:noFill/>
            <a:miter lim="800000"/>
            <a:headEnd/>
            <a:tailEnd/>
          </a:ln>
        </p:spPr>
        <p:txBody>
          <a:bodyPr vert="horz" wrap="square" lIns="84448" tIns="41483" rIns="84448" bIns="414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1" r:id="rId6"/>
    <p:sldLayoutId id="2147483724" r:id="rId7"/>
    <p:sldLayoutId id="2147483725" r:id="rId8"/>
    <p:sldLayoutId id="2147483726" r:id="rId9"/>
    <p:sldLayoutId id="2147483727" r:id="rId10"/>
    <p:sldLayoutId id="2147483728" r:id="rId11"/>
    <p:sldLayoutId id="2147483729" r:id="rId12"/>
    <p:sldLayoutId id="2147483730" r:id="rId13"/>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defRPr>
      </a:lvl2pPr>
      <a:lvl3pPr algn="ctr" rtl="0" eaLnBrk="0" fontAlgn="base" hangingPunct="0">
        <a:spcBef>
          <a:spcPct val="0"/>
        </a:spcBef>
        <a:spcAft>
          <a:spcPct val="0"/>
        </a:spcAft>
        <a:defRPr sz="3600">
          <a:solidFill>
            <a:schemeClr val="tx2"/>
          </a:solidFill>
          <a:latin typeface="Comic Sans MS" pitchFamily="66" charset="0"/>
        </a:defRPr>
      </a:lvl3pPr>
      <a:lvl4pPr algn="ctr" rtl="0" eaLnBrk="0" fontAlgn="base" hangingPunct="0">
        <a:spcBef>
          <a:spcPct val="0"/>
        </a:spcBef>
        <a:spcAft>
          <a:spcPct val="0"/>
        </a:spcAft>
        <a:defRPr sz="3600">
          <a:solidFill>
            <a:schemeClr val="tx2"/>
          </a:solidFill>
          <a:latin typeface="Comic Sans MS" pitchFamily="66" charset="0"/>
        </a:defRPr>
      </a:lvl4pPr>
      <a:lvl5pPr algn="ctr" rtl="0" eaLnBrk="0" fontAlgn="base" hangingPunct="0">
        <a:spcBef>
          <a:spcPct val="0"/>
        </a:spcBef>
        <a:spcAft>
          <a:spcPct val="0"/>
        </a:spcAft>
        <a:defRPr sz="3600">
          <a:solidFill>
            <a:schemeClr val="tx2"/>
          </a:solidFill>
          <a:latin typeface="Comic Sans MS" pitchFamily="66" charset="0"/>
        </a:defRPr>
      </a:lvl5pPr>
      <a:lvl6pPr marL="457200" algn="ctr" rtl="0" fontAlgn="base">
        <a:spcBef>
          <a:spcPct val="0"/>
        </a:spcBef>
        <a:spcAft>
          <a:spcPct val="0"/>
        </a:spcAft>
        <a:defRPr sz="3600">
          <a:solidFill>
            <a:schemeClr val="tx2"/>
          </a:solidFill>
          <a:latin typeface="Comic Sans MS" pitchFamily="66" charset="0"/>
        </a:defRPr>
      </a:lvl6pPr>
      <a:lvl7pPr marL="914400" algn="ctr" rtl="0" fontAlgn="base">
        <a:spcBef>
          <a:spcPct val="0"/>
        </a:spcBef>
        <a:spcAft>
          <a:spcPct val="0"/>
        </a:spcAft>
        <a:defRPr sz="3600">
          <a:solidFill>
            <a:schemeClr val="tx2"/>
          </a:solidFill>
          <a:latin typeface="Comic Sans MS" pitchFamily="66" charset="0"/>
        </a:defRPr>
      </a:lvl7pPr>
      <a:lvl8pPr marL="1371600" algn="ctr" rtl="0" fontAlgn="base">
        <a:spcBef>
          <a:spcPct val="0"/>
        </a:spcBef>
        <a:spcAft>
          <a:spcPct val="0"/>
        </a:spcAft>
        <a:defRPr sz="3600">
          <a:solidFill>
            <a:schemeClr val="tx2"/>
          </a:solidFill>
          <a:latin typeface="Comic Sans MS" pitchFamily="66" charset="0"/>
        </a:defRPr>
      </a:lvl8pPr>
      <a:lvl9pPr marL="1828800" algn="ctr"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w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w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0.w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9939" name="Title 8"/>
          <p:cNvSpPr>
            <a:spLocks noGrp="1"/>
          </p:cNvSpPr>
          <p:nvPr>
            <p:ph type="title"/>
          </p:nvPr>
        </p:nvSpPr>
        <p:spPr>
          <a:xfrm>
            <a:off x="914400" y="2254250"/>
            <a:ext cx="6975475" cy="717550"/>
          </a:xfrm>
        </p:spPr>
        <p:txBody>
          <a:bodyPr/>
          <a:lstStyle/>
          <a:p>
            <a:r>
              <a:rPr lang="en-US" sz="4000" dirty="0" err="1" smtClean="0"/>
              <a:t>Stochasticity</a:t>
            </a:r>
            <a:r>
              <a:rPr lang="en-US" sz="4000" dirty="0" smtClean="0"/>
              <a:t> </a:t>
            </a:r>
            <a:br>
              <a:rPr lang="en-US" sz="4000" dirty="0" smtClean="0"/>
            </a:br>
            <a:r>
              <a:rPr lang="en-US" sz="4000" dirty="0" smtClean="0"/>
              <a:t>and Probability</a:t>
            </a:r>
            <a:endParaRPr lang="en-GB"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3011" name="Title 1"/>
          <p:cNvSpPr>
            <a:spLocks noGrp="1"/>
          </p:cNvSpPr>
          <p:nvPr>
            <p:ph type="title"/>
          </p:nvPr>
        </p:nvSpPr>
        <p:spPr/>
        <p:txBody>
          <a:bodyPr/>
          <a:lstStyle/>
          <a:p>
            <a:r>
              <a:rPr lang="en-US" smtClean="0"/>
              <a:t>Stochastic Models</a:t>
            </a:r>
            <a:endParaRPr lang="en-GB" smtClean="0"/>
          </a:p>
        </p:txBody>
      </p:sp>
      <p:sp>
        <p:nvSpPr>
          <p:cNvPr id="3" name="Content Placeholder 2"/>
          <p:cNvSpPr txBox="1">
            <a:spLocks/>
          </p:cNvSpPr>
          <p:nvPr/>
        </p:nvSpPr>
        <p:spPr>
          <a:xfrm>
            <a:off x="304800" y="762000"/>
            <a:ext cx="8839200" cy="5105400"/>
          </a:xfrm>
          <a:prstGeom prst="rect">
            <a:avLst/>
          </a:prstGeom>
        </p:spPr>
        <p:txBody>
          <a:bodyPr/>
          <a:lstStyle/>
          <a:p>
            <a:pPr marL="342900" indent="-342900" eaLnBrk="0" hangingPunct="0">
              <a:spcBef>
                <a:spcPct val="20000"/>
              </a:spcBef>
              <a:buFontTx/>
              <a:buChar char="•"/>
              <a:defRPr/>
            </a:pPr>
            <a:r>
              <a:rPr lang="en-US" kern="0" dirty="0">
                <a:latin typeface="+mn-lt"/>
                <a:cs typeface="+mn-cs"/>
              </a:rPr>
              <a:t>In contrast to deterministic models that predict a scalar for any input, stochastic models predict </a:t>
            </a:r>
            <a:r>
              <a:rPr lang="en-US" i="1" kern="0" dirty="0">
                <a:latin typeface="+mn-lt"/>
                <a:cs typeface="+mn-cs"/>
              </a:rPr>
              <a:t>probability distributions of values.</a:t>
            </a:r>
            <a:endParaRPr lang="en-GB" i="1" kern="0" dirty="0">
              <a:latin typeface="+mn-lt"/>
              <a:cs typeface="+mn-cs"/>
            </a:endParaRPr>
          </a:p>
        </p:txBody>
      </p:sp>
      <p:sp>
        <p:nvSpPr>
          <p:cNvPr id="43013" name="Line 16"/>
          <p:cNvSpPr>
            <a:spLocks noChangeShapeType="1"/>
          </p:cNvSpPr>
          <p:nvPr/>
        </p:nvSpPr>
        <p:spPr bwMode="auto">
          <a:xfrm>
            <a:off x="1174750" y="5016500"/>
            <a:ext cx="5667375" cy="1588"/>
          </a:xfrm>
          <a:prstGeom prst="line">
            <a:avLst/>
          </a:prstGeom>
          <a:noFill/>
          <a:ln w="0">
            <a:solidFill>
              <a:srgbClr val="FFFFFF"/>
            </a:solidFill>
            <a:round/>
            <a:headEnd/>
            <a:tailEnd/>
          </a:ln>
        </p:spPr>
        <p:txBody>
          <a:bodyPr/>
          <a:lstStyle/>
          <a:p>
            <a:endParaRPr lang="en-GB"/>
          </a:p>
        </p:txBody>
      </p:sp>
      <p:sp>
        <p:nvSpPr>
          <p:cNvPr id="43014" name="Line 26"/>
          <p:cNvSpPr>
            <a:spLocks noChangeShapeType="1"/>
          </p:cNvSpPr>
          <p:nvPr/>
        </p:nvSpPr>
        <p:spPr bwMode="auto">
          <a:xfrm>
            <a:off x="2133600" y="5710238"/>
            <a:ext cx="4600575" cy="0"/>
          </a:xfrm>
          <a:prstGeom prst="line">
            <a:avLst/>
          </a:prstGeom>
          <a:noFill/>
          <a:ln w="0">
            <a:solidFill>
              <a:srgbClr val="000000"/>
            </a:solidFill>
            <a:round/>
            <a:headEnd/>
            <a:tailEnd/>
          </a:ln>
        </p:spPr>
        <p:txBody>
          <a:bodyPr/>
          <a:lstStyle/>
          <a:p>
            <a:endParaRPr lang="en-GB"/>
          </a:p>
        </p:txBody>
      </p:sp>
      <p:grpSp>
        <p:nvGrpSpPr>
          <p:cNvPr id="43015" name="Group 93"/>
          <p:cNvGrpSpPr>
            <a:grpSpLocks/>
          </p:cNvGrpSpPr>
          <p:nvPr/>
        </p:nvGrpSpPr>
        <p:grpSpPr bwMode="auto">
          <a:xfrm>
            <a:off x="2057400" y="2816225"/>
            <a:ext cx="4200525" cy="2894013"/>
            <a:chOff x="2559050" y="2209800"/>
            <a:chExt cx="4537075" cy="3122612"/>
          </a:xfrm>
        </p:grpSpPr>
        <p:sp>
          <p:nvSpPr>
            <p:cNvPr id="43020" name="Line 25"/>
            <p:cNvSpPr>
              <a:spLocks noChangeShapeType="1"/>
            </p:cNvSpPr>
            <p:nvPr/>
          </p:nvSpPr>
          <p:spPr bwMode="auto">
            <a:xfrm>
              <a:off x="2665412" y="2209800"/>
              <a:ext cx="1588" cy="3121025"/>
            </a:xfrm>
            <a:prstGeom prst="line">
              <a:avLst/>
            </a:prstGeom>
            <a:noFill/>
            <a:ln w="0">
              <a:solidFill>
                <a:srgbClr val="000000"/>
              </a:solidFill>
              <a:round/>
              <a:headEnd/>
              <a:tailEnd/>
            </a:ln>
          </p:spPr>
          <p:txBody>
            <a:bodyPr/>
            <a:lstStyle/>
            <a:p>
              <a:endParaRPr lang="en-GB"/>
            </a:p>
          </p:txBody>
        </p:sp>
        <p:sp>
          <p:nvSpPr>
            <p:cNvPr id="43021" name="Line 27"/>
            <p:cNvSpPr>
              <a:spLocks noChangeShapeType="1"/>
            </p:cNvSpPr>
            <p:nvPr/>
          </p:nvSpPr>
          <p:spPr bwMode="auto">
            <a:xfrm>
              <a:off x="2559050" y="5330825"/>
              <a:ext cx="61912" cy="1587"/>
            </a:xfrm>
            <a:prstGeom prst="line">
              <a:avLst/>
            </a:prstGeom>
            <a:noFill/>
            <a:ln w="15875">
              <a:solidFill>
                <a:srgbClr val="0000FF"/>
              </a:solidFill>
              <a:round/>
              <a:headEnd/>
              <a:tailEnd/>
            </a:ln>
          </p:spPr>
          <p:txBody>
            <a:bodyPr/>
            <a:lstStyle/>
            <a:p>
              <a:endParaRPr lang="en-GB"/>
            </a:p>
          </p:txBody>
        </p:sp>
        <p:sp>
          <p:nvSpPr>
            <p:cNvPr id="43022" name="Freeform 28"/>
            <p:cNvSpPr>
              <a:spLocks/>
            </p:cNvSpPr>
            <p:nvPr/>
          </p:nvSpPr>
          <p:spPr bwMode="auto">
            <a:xfrm>
              <a:off x="2620962" y="5330825"/>
              <a:ext cx="68263" cy="1587"/>
            </a:xfrm>
            <a:custGeom>
              <a:avLst/>
              <a:gdLst>
                <a:gd name="T0" fmla="*/ 0 w 43"/>
                <a:gd name="T1" fmla="*/ 0 h 1587"/>
                <a:gd name="T2" fmla="*/ 2147483647 w 43"/>
                <a:gd name="T3" fmla="*/ 0 h 1587"/>
                <a:gd name="T4" fmla="*/ 2147483647 w 43"/>
                <a:gd name="T5" fmla="*/ 0 h 1587"/>
                <a:gd name="T6" fmla="*/ 0 60000 65536"/>
                <a:gd name="T7" fmla="*/ 0 60000 65536"/>
                <a:gd name="T8" fmla="*/ 0 60000 65536"/>
                <a:gd name="T9" fmla="*/ 0 w 43"/>
                <a:gd name="T10" fmla="*/ 0 h 1587"/>
                <a:gd name="T11" fmla="*/ 43 w 43"/>
                <a:gd name="T12" fmla="*/ 1587 h 1587"/>
              </a:gdLst>
              <a:ahLst/>
              <a:cxnLst>
                <a:cxn ang="T6">
                  <a:pos x="T0" y="T1"/>
                </a:cxn>
                <a:cxn ang="T7">
                  <a:pos x="T2" y="T3"/>
                </a:cxn>
                <a:cxn ang="T8">
                  <a:pos x="T4" y="T5"/>
                </a:cxn>
              </a:cxnLst>
              <a:rect l="T9" t="T10" r="T11" b="T12"/>
              <a:pathLst>
                <a:path w="43" h="1587">
                  <a:moveTo>
                    <a:pt x="0" y="0"/>
                  </a:moveTo>
                  <a:lnTo>
                    <a:pt x="19" y="0"/>
                  </a:lnTo>
                  <a:lnTo>
                    <a:pt x="43" y="0"/>
                  </a:lnTo>
                </a:path>
              </a:pathLst>
            </a:custGeom>
            <a:noFill/>
            <a:ln w="15875">
              <a:solidFill>
                <a:srgbClr val="0000FF"/>
              </a:solidFill>
              <a:round/>
              <a:headEnd/>
              <a:tailEnd/>
            </a:ln>
          </p:spPr>
          <p:txBody>
            <a:bodyPr/>
            <a:lstStyle/>
            <a:p>
              <a:endParaRPr lang="en-GB"/>
            </a:p>
          </p:txBody>
        </p:sp>
        <p:sp>
          <p:nvSpPr>
            <p:cNvPr id="43023" name="Line 29"/>
            <p:cNvSpPr>
              <a:spLocks noChangeShapeType="1"/>
            </p:cNvSpPr>
            <p:nvPr/>
          </p:nvSpPr>
          <p:spPr bwMode="auto">
            <a:xfrm>
              <a:off x="2689225" y="5330825"/>
              <a:ext cx="61912" cy="1587"/>
            </a:xfrm>
            <a:prstGeom prst="line">
              <a:avLst/>
            </a:prstGeom>
            <a:noFill/>
            <a:ln w="15875">
              <a:solidFill>
                <a:srgbClr val="0000FF"/>
              </a:solidFill>
              <a:round/>
              <a:headEnd/>
              <a:tailEnd/>
            </a:ln>
          </p:spPr>
          <p:txBody>
            <a:bodyPr/>
            <a:lstStyle/>
            <a:p>
              <a:endParaRPr lang="en-GB"/>
            </a:p>
          </p:txBody>
        </p:sp>
        <p:sp>
          <p:nvSpPr>
            <p:cNvPr id="43024" name="Line 30"/>
            <p:cNvSpPr>
              <a:spLocks noChangeShapeType="1"/>
            </p:cNvSpPr>
            <p:nvPr/>
          </p:nvSpPr>
          <p:spPr bwMode="auto">
            <a:xfrm>
              <a:off x="2751137" y="5330825"/>
              <a:ext cx="61913" cy="1587"/>
            </a:xfrm>
            <a:prstGeom prst="line">
              <a:avLst/>
            </a:prstGeom>
            <a:noFill/>
            <a:ln w="15875">
              <a:solidFill>
                <a:srgbClr val="0000FF"/>
              </a:solidFill>
              <a:round/>
              <a:headEnd/>
              <a:tailEnd/>
            </a:ln>
          </p:spPr>
          <p:txBody>
            <a:bodyPr/>
            <a:lstStyle/>
            <a:p>
              <a:endParaRPr lang="en-GB"/>
            </a:p>
          </p:txBody>
        </p:sp>
        <p:sp>
          <p:nvSpPr>
            <p:cNvPr id="43025" name="Freeform 31"/>
            <p:cNvSpPr>
              <a:spLocks/>
            </p:cNvSpPr>
            <p:nvPr/>
          </p:nvSpPr>
          <p:spPr bwMode="auto">
            <a:xfrm>
              <a:off x="2813050" y="5322887"/>
              <a:ext cx="60325" cy="7938"/>
            </a:xfrm>
            <a:custGeom>
              <a:avLst/>
              <a:gdLst>
                <a:gd name="T0" fmla="*/ 0 w 38"/>
                <a:gd name="T1" fmla="*/ 2147483647 h 5"/>
                <a:gd name="T2" fmla="*/ 2147483647 w 38"/>
                <a:gd name="T3" fmla="*/ 0 h 5"/>
                <a:gd name="T4" fmla="*/ 2147483647 w 38"/>
                <a:gd name="T5" fmla="*/ 0 h 5"/>
                <a:gd name="T6" fmla="*/ 0 60000 65536"/>
                <a:gd name="T7" fmla="*/ 0 60000 65536"/>
                <a:gd name="T8" fmla="*/ 0 60000 65536"/>
                <a:gd name="T9" fmla="*/ 0 w 38"/>
                <a:gd name="T10" fmla="*/ 0 h 5"/>
                <a:gd name="T11" fmla="*/ 38 w 38"/>
                <a:gd name="T12" fmla="*/ 5 h 5"/>
              </a:gdLst>
              <a:ahLst/>
              <a:cxnLst>
                <a:cxn ang="T6">
                  <a:pos x="T0" y="T1"/>
                </a:cxn>
                <a:cxn ang="T7">
                  <a:pos x="T2" y="T3"/>
                </a:cxn>
                <a:cxn ang="T8">
                  <a:pos x="T4" y="T5"/>
                </a:cxn>
              </a:cxnLst>
              <a:rect l="T9" t="T10" r="T11" b="T12"/>
              <a:pathLst>
                <a:path w="38" h="5">
                  <a:moveTo>
                    <a:pt x="0" y="5"/>
                  </a:moveTo>
                  <a:lnTo>
                    <a:pt x="19" y="0"/>
                  </a:lnTo>
                  <a:lnTo>
                    <a:pt x="38" y="0"/>
                  </a:lnTo>
                </a:path>
              </a:pathLst>
            </a:custGeom>
            <a:noFill/>
            <a:ln w="15875">
              <a:solidFill>
                <a:srgbClr val="0000FF"/>
              </a:solidFill>
              <a:round/>
              <a:headEnd/>
              <a:tailEnd/>
            </a:ln>
          </p:spPr>
          <p:txBody>
            <a:bodyPr/>
            <a:lstStyle/>
            <a:p>
              <a:endParaRPr lang="en-GB"/>
            </a:p>
          </p:txBody>
        </p:sp>
        <p:sp>
          <p:nvSpPr>
            <p:cNvPr id="43026" name="Line 32"/>
            <p:cNvSpPr>
              <a:spLocks noChangeShapeType="1"/>
            </p:cNvSpPr>
            <p:nvPr/>
          </p:nvSpPr>
          <p:spPr bwMode="auto">
            <a:xfrm>
              <a:off x="2873375" y="5322887"/>
              <a:ext cx="61912" cy="1588"/>
            </a:xfrm>
            <a:prstGeom prst="line">
              <a:avLst/>
            </a:prstGeom>
            <a:noFill/>
            <a:ln w="15875">
              <a:solidFill>
                <a:srgbClr val="0000FF"/>
              </a:solidFill>
              <a:round/>
              <a:headEnd/>
              <a:tailEnd/>
            </a:ln>
          </p:spPr>
          <p:txBody>
            <a:bodyPr/>
            <a:lstStyle/>
            <a:p>
              <a:endParaRPr lang="en-GB"/>
            </a:p>
          </p:txBody>
        </p:sp>
        <p:sp>
          <p:nvSpPr>
            <p:cNvPr id="43027" name="Line 33"/>
            <p:cNvSpPr>
              <a:spLocks noChangeShapeType="1"/>
            </p:cNvSpPr>
            <p:nvPr/>
          </p:nvSpPr>
          <p:spPr bwMode="auto">
            <a:xfrm>
              <a:off x="2935287" y="5322887"/>
              <a:ext cx="61913" cy="1588"/>
            </a:xfrm>
            <a:prstGeom prst="line">
              <a:avLst/>
            </a:prstGeom>
            <a:noFill/>
            <a:ln w="15875">
              <a:solidFill>
                <a:srgbClr val="0000FF"/>
              </a:solidFill>
              <a:round/>
              <a:headEnd/>
              <a:tailEnd/>
            </a:ln>
          </p:spPr>
          <p:txBody>
            <a:bodyPr/>
            <a:lstStyle/>
            <a:p>
              <a:endParaRPr lang="en-GB"/>
            </a:p>
          </p:txBody>
        </p:sp>
        <p:sp>
          <p:nvSpPr>
            <p:cNvPr id="43028" name="Freeform 34"/>
            <p:cNvSpPr>
              <a:spLocks/>
            </p:cNvSpPr>
            <p:nvPr/>
          </p:nvSpPr>
          <p:spPr bwMode="auto">
            <a:xfrm>
              <a:off x="2997200" y="5314950"/>
              <a:ext cx="69850" cy="7937"/>
            </a:xfrm>
            <a:custGeom>
              <a:avLst/>
              <a:gdLst>
                <a:gd name="T0" fmla="*/ 0 w 44"/>
                <a:gd name="T1" fmla="*/ 2147483647 h 5"/>
                <a:gd name="T2" fmla="*/ 2147483647 w 44"/>
                <a:gd name="T3" fmla="*/ 0 h 5"/>
                <a:gd name="T4" fmla="*/ 2147483647 w 44"/>
                <a:gd name="T5" fmla="*/ 0 h 5"/>
                <a:gd name="T6" fmla="*/ 0 60000 65536"/>
                <a:gd name="T7" fmla="*/ 0 60000 65536"/>
                <a:gd name="T8" fmla="*/ 0 60000 65536"/>
                <a:gd name="T9" fmla="*/ 0 w 44"/>
                <a:gd name="T10" fmla="*/ 0 h 5"/>
                <a:gd name="T11" fmla="*/ 44 w 44"/>
                <a:gd name="T12" fmla="*/ 5 h 5"/>
              </a:gdLst>
              <a:ahLst/>
              <a:cxnLst>
                <a:cxn ang="T6">
                  <a:pos x="T0" y="T1"/>
                </a:cxn>
                <a:cxn ang="T7">
                  <a:pos x="T2" y="T3"/>
                </a:cxn>
                <a:cxn ang="T8">
                  <a:pos x="T4" y="T5"/>
                </a:cxn>
              </a:cxnLst>
              <a:rect l="T9" t="T10" r="T11" b="T12"/>
              <a:pathLst>
                <a:path w="44" h="5">
                  <a:moveTo>
                    <a:pt x="0" y="5"/>
                  </a:moveTo>
                  <a:lnTo>
                    <a:pt x="19" y="0"/>
                  </a:lnTo>
                  <a:lnTo>
                    <a:pt x="44" y="0"/>
                  </a:lnTo>
                </a:path>
              </a:pathLst>
            </a:custGeom>
            <a:noFill/>
            <a:ln w="15875">
              <a:solidFill>
                <a:srgbClr val="0000FF"/>
              </a:solidFill>
              <a:round/>
              <a:headEnd/>
              <a:tailEnd/>
            </a:ln>
          </p:spPr>
          <p:txBody>
            <a:bodyPr/>
            <a:lstStyle/>
            <a:p>
              <a:endParaRPr lang="en-GB"/>
            </a:p>
          </p:txBody>
        </p:sp>
        <p:sp>
          <p:nvSpPr>
            <p:cNvPr id="43029" name="Line 35"/>
            <p:cNvSpPr>
              <a:spLocks noChangeShapeType="1"/>
            </p:cNvSpPr>
            <p:nvPr/>
          </p:nvSpPr>
          <p:spPr bwMode="auto">
            <a:xfrm>
              <a:off x="3067050" y="5314950"/>
              <a:ext cx="60325" cy="1587"/>
            </a:xfrm>
            <a:prstGeom prst="line">
              <a:avLst/>
            </a:prstGeom>
            <a:noFill/>
            <a:ln w="15875">
              <a:solidFill>
                <a:srgbClr val="0000FF"/>
              </a:solidFill>
              <a:round/>
              <a:headEnd/>
              <a:tailEnd/>
            </a:ln>
          </p:spPr>
          <p:txBody>
            <a:bodyPr/>
            <a:lstStyle/>
            <a:p>
              <a:endParaRPr lang="en-GB"/>
            </a:p>
          </p:txBody>
        </p:sp>
        <p:sp>
          <p:nvSpPr>
            <p:cNvPr id="43030" name="Line 36"/>
            <p:cNvSpPr>
              <a:spLocks noChangeShapeType="1"/>
            </p:cNvSpPr>
            <p:nvPr/>
          </p:nvSpPr>
          <p:spPr bwMode="auto">
            <a:xfrm flipV="1">
              <a:off x="3127375" y="5307012"/>
              <a:ext cx="61912" cy="7938"/>
            </a:xfrm>
            <a:prstGeom prst="line">
              <a:avLst/>
            </a:prstGeom>
            <a:noFill/>
            <a:ln w="15875">
              <a:solidFill>
                <a:srgbClr val="0000FF"/>
              </a:solidFill>
              <a:round/>
              <a:headEnd/>
              <a:tailEnd/>
            </a:ln>
          </p:spPr>
          <p:txBody>
            <a:bodyPr/>
            <a:lstStyle/>
            <a:p>
              <a:endParaRPr lang="en-GB"/>
            </a:p>
          </p:txBody>
        </p:sp>
        <p:sp>
          <p:nvSpPr>
            <p:cNvPr id="43031" name="Line 37"/>
            <p:cNvSpPr>
              <a:spLocks noChangeShapeType="1"/>
            </p:cNvSpPr>
            <p:nvPr/>
          </p:nvSpPr>
          <p:spPr bwMode="auto">
            <a:xfrm flipV="1">
              <a:off x="3189287" y="5292725"/>
              <a:ext cx="61913" cy="14287"/>
            </a:xfrm>
            <a:prstGeom prst="line">
              <a:avLst/>
            </a:prstGeom>
            <a:noFill/>
            <a:ln w="15875">
              <a:solidFill>
                <a:srgbClr val="0000FF"/>
              </a:solidFill>
              <a:round/>
              <a:headEnd/>
              <a:tailEnd/>
            </a:ln>
          </p:spPr>
          <p:txBody>
            <a:bodyPr/>
            <a:lstStyle/>
            <a:p>
              <a:endParaRPr lang="en-GB"/>
            </a:p>
          </p:txBody>
        </p:sp>
        <p:sp>
          <p:nvSpPr>
            <p:cNvPr id="43032" name="Line 38"/>
            <p:cNvSpPr>
              <a:spLocks noChangeShapeType="1"/>
            </p:cNvSpPr>
            <p:nvPr/>
          </p:nvSpPr>
          <p:spPr bwMode="auto">
            <a:xfrm flipV="1">
              <a:off x="3251200" y="5284787"/>
              <a:ext cx="61912" cy="7938"/>
            </a:xfrm>
            <a:prstGeom prst="line">
              <a:avLst/>
            </a:prstGeom>
            <a:noFill/>
            <a:ln w="15875">
              <a:solidFill>
                <a:srgbClr val="0000FF"/>
              </a:solidFill>
              <a:round/>
              <a:headEnd/>
              <a:tailEnd/>
            </a:ln>
          </p:spPr>
          <p:txBody>
            <a:bodyPr/>
            <a:lstStyle/>
            <a:p>
              <a:endParaRPr lang="en-GB"/>
            </a:p>
          </p:txBody>
        </p:sp>
        <p:sp>
          <p:nvSpPr>
            <p:cNvPr id="43033" name="Freeform 39"/>
            <p:cNvSpPr>
              <a:spLocks/>
            </p:cNvSpPr>
            <p:nvPr/>
          </p:nvSpPr>
          <p:spPr bwMode="auto">
            <a:xfrm>
              <a:off x="3313112" y="5268912"/>
              <a:ext cx="68263" cy="15875"/>
            </a:xfrm>
            <a:custGeom>
              <a:avLst/>
              <a:gdLst>
                <a:gd name="T0" fmla="*/ 0 w 43"/>
                <a:gd name="T1" fmla="*/ 2147483647 h 10"/>
                <a:gd name="T2" fmla="*/ 2147483647 w 43"/>
                <a:gd name="T3" fmla="*/ 2147483647 h 10"/>
                <a:gd name="T4" fmla="*/ 2147483647 w 43"/>
                <a:gd name="T5" fmla="*/ 0 h 10"/>
                <a:gd name="T6" fmla="*/ 0 60000 65536"/>
                <a:gd name="T7" fmla="*/ 0 60000 65536"/>
                <a:gd name="T8" fmla="*/ 0 60000 65536"/>
                <a:gd name="T9" fmla="*/ 0 w 43"/>
                <a:gd name="T10" fmla="*/ 0 h 10"/>
                <a:gd name="T11" fmla="*/ 43 w 43"/>
                <a:gd name="T12" fmla="*/ 10 h 10"/>
              </a:gdLst>
              <a:ahLst/>
              <a:cxnLst>
                <a:cxn ang="T6">
                  <a:pos x="T0" y="T1"/>
                </a:cxn>
                <a:cxn ang="T7">
                  <a:pos x="T2" y="T3"/>
                </a:cxn>
                <a:cxn ang="T8">
                  <a:pos x="T4" y="T5"/>
                </a:cxn>
              </a:cxnLst>
              <a:rect l="T9" t="T10" r="T11" b="T12"/>
              <a:pathLst>
                <a:path w="43" h="10">
                  <a:moveTo>
                    <a:pt x="0" y="10"/>
                  </a:moveTo>
                  <a:lnTo>
                    <a:pt x="19" y="5"/>
                  </a:lnTo>
                  <a:lnTo>
                    <a:pt x="43" y="0"/>
                  </a:lnTo>
                </a:path>
              </a:pathLst>
            </a:custGeom>
            <a:noFill/>
            <a:ln w="15875">
              <a:solidFill>
                <a:srgbClr val="0000FF"/>
              </a:solidFill>
              <a:round/>
              <a:headEnd/>
              <a:tailEnd/>
            </a:ln>
          </p:spPr>
          <p:txBody>
            <a:bodyPr/>
            <a:lstStyle/>
            <a:p>
              <a:endParaRPr lang="en-GB"/>
            </a:p>
          </p:txBody>
        </p:sp>
        <p:sp>
          <p:nvSpPr>
            <p:cNvPr id="43034" name="Freeform 40"/>
            <p:cNvSpPr>
              <a:spLocks/>
            </p:cNvSpPr>
            <p:nvPr/>
          </p:nvSpPr>
          <p:spPr bwMode="auto">
            <a:xfrm>
              <a:off x="3381375" y="5253037"/>
              <a:ext cx="61912" cy="15875"/>
            </a:xfrm>
            <a:custGeom>
              <a:avLst/>
              <a:gdLst>
                <a:gd name="T0" fmla="*/ 0 w 39"/>
                <a:gd name="T1" fmla="*/ 2147483647 h 10"/>
                <a:gd name="T2" fmla="*/ 2147483647 w 39"/>
                <a:gd name="T3" fmla="*/ 2147483647 h 10"/>
                <a:gd name="T4" fmla="*/ 2147483647 w 39"/>
                <a:gd name="T5" fmla="*/ 0 h 10"/>
                <a:gd name="T6" fmla="*/ 0 60000 65536"/>
                <a:gd name="T7" fmla="*/ 0 60000 65536"/>
                <a:gd name="T8" fmla="*/ 0 60000 65536"/>
                <a:gd name="T9" fmla="*/ 0 w 39"/>
                <a:gd name="T10" fmla="*/ 0 h 10"/>
                <a:gd name="T11" fmla="*/ 39 w 39"/>
                <a:gd name="T12" fmla="*/ 10 h 10"/>
              </a:gdLst>
              <a:ahLst/>
              <a:cxnLst>
                <a:cxn ang="T6">
                  <a:pos x="T0" y="T1"/>
                </a:cxn>
                <a:cxn ang="T7">
                  <a:pos x="T2" y="T3"/>
                </a:cxn>
                <a:cxn ang="T8">
                  <a:pos x="T4" y="T5"/>
                </a:cxn>
              </a:cxnLst>
              <a:rect l="T9" t="T10" r="T11" b="T12"/>
              <a:pathLst>
                <a:path w="39" h="10">
                  <a:moveTo>
                    <a:pt x="0" y="10"/>
                  </a:moveTo>
                  <a:lnTo>
                    <a:pt x="20" y="5"/>
                  </a:lnTo>
                  <a:lnTo>
                    <a:pt x="39" y="0"/>
                  </a:lnTo>
                </a:path>
              </a:pathLst>
            </a:custGeom>
            <a:noFill/>
            <a:ln w="15875">
              <a:solidFill>
                <a:srgbClr val="0000FF"/>
              </a:solidFill>
              <a:round/>
              <a:headEnd/>
              <a:tailEnd/>
            </a:ln>
          </p:spPr>
          <p:txBody>
            <a:bodyPr/>
            <a:lstStyle/>
            <a:p>
              <a:endParaRPr lang="en-GB"/>
            </a:p>
          </p:txBody>
        </p:sp>
        <p:sp>
          <p:nvSpPr>
            <p:cNvPr id="43035" name="Freeform 41"/>
            <p:cNvSpPr>
              <a:spLocks/>
            </p:cNvSpPr>
            <p:nvPr/>
          </p:nvSpPr>
          <p:spPr bwMode="auto">
            <a:xfrm>
              <a:off x="3443287" y="5222875"/>
              <a:ext cx="61913" cy="30162"/>
            </a:xfrm>
            <a:custGeom>
              <a:avLst/>
              <a:gdLst>
                <a:gd name="T0" fmla="*/ 0 w 39"/>
                <a:gd name="T1" fmla="*/ 2147483647 h 19"/>
                <a:gd name="T2" fmla="*/ 2147483647 w 39"/>
                <a:gd name="T3" fmla="*/ 2147483647 h 19"/>
                <a:gd name="T4" fmla="*/ 2147483647 w 39"/>
                <a:gd name="T5" fmla="*/ 0 h 19"/>
                <a:gd name="T6" fmla="*/ 0 60000 65536"/>
                <a:gd name="T7" fmla="*/ 0 60000 65536"/>
                <a:gd name="T8" fmla="*/ 0 60000 65536"/>
                <a:gd name="T9" fmla="*/ 0 w 39"/>
                <a:gd name="T10" fmla="*/ 0 h 19"/>
                <a:gd name="T11" fmla="*/ 39 w 39"/>
                <a:gd name="T12" fmla="*/ 19 h 19"/>
              </a:gdLst>
              <a:ahLst/>
              <a:cxnLst>
                <a:cxn ang="T6">
                  <a:pos x="T0" y="T1"/>
                </a:cxn>
                <a:cxn ang="T7">
                  <a:pos x="T2" y="T3"/>
                </a:cxn>
                <a:cxn ang="T8">
                  <a:pos x="T4" y="T5"/>
                </a:cxn>
              </a:cxnLst>
              <a:rect l="T9" t="T10" r="T11" b="T12"/>
              <a:pathLst>
                <a:path w="39" h="19">
                  <a:moveTo>
                    <a:pt x="0" y="19"/>
                  </a:moveTo>
                  <a:lnTo>
                    <a:pt x="19" y="10"/>
                  </a:lnTo>
                  <a:lnTo>
                    <a:pt x="39" y="0"/>
                  </a:lnTo>
                </a:path>
              </a:pathLst>
            </a:custGeom>
            <a:noFill/>
            <a:ln w="15875">
              <a:solidFill>
                <a:srgbClr val="0000FF"/>
              </a:solidFill>
              <a:round/>
              <a:headEnd/>
              <a:tailEnd/>
            </a:ln>
          </p:spPr>
          <p:txBody>
            <a:bodyPr/>
            <a:lstStyle/>
            <a:p>
              <a:endParaRPr lang="en-GB"/>
            </a:p>
          </p:txBody>
        </p:sp>
        <p:sp>
          <p:nvSpPr>
            <p:cNvPr id="43036" name="Freeform 42"/>
            <p:cNvSpPr>
              <a:spLocks/>
            </p:cNvSpPr>
            <p:nvPr/>
          </p:nvSpPr>
          <p:spPr bwMode="auto">
            <a:xfrm>
              <a:off x="3505200" y="5200650"/>
              <a:ext cx="60325" cy="22225"/>
            </a:xfrm>
            <a:custGeom>
              <a:avLst/>
              <a:gdLst>
                <a:gd name="T0" fmla="*/ 0 w 38"/>
                <a:gd name="T1" fmla="*/ 2147483647 h 14"/>
                <a:gd name="T2" fmla="*/ 2147483647 w 38"/>
                <a:gd name="T3" fmla="*/ 2147483647 h 14"/>
                <a:gd name="T4" fmla="*/ 2147483647 w 38"/>
                <a:gd name="T5" fmla="*/ 0 h 14"/>
                <a:gd name="T6" fmla="*/ 0 60000 65536"/>
                <a:gd name="T7" fmla="*/ 0 60000 65536"/>
                <a:gd name="T8" fmla="*/ 0 60000 65536"/>
                <a:gd name="T9" fmla="*/ 0 w 38"/>
                <a:gd name="T10" fmla="*/ 0 h 14"/>
                <a:gd name="T11" fmla="*/ 38 w 38"/>
                <a:gd name="T12" fmla="*/ 14 h 14"/>
              </a:gdLst>
              <a:ahLst/>
              <a:cxnLst>
                <a:cxn ang="T6">
                  <a:pos x="T0" y="T1"/>
                </a:cxn>
                <a:cxn ang="T7">
                  <a:pos x="T2" y="T3"/>
                </a:cxn>
                <a:cxn ang="T8">
                  <a:pos x="T4" y="T5"/>
                </a:cxn>
              </a:cxnLst>
              <a:rect l="T9" t="T10" r="T11" b="T12"/>
              <a:pathLst>
                <a:path w="38" h="14">
                  <a:moveTo>
                    <a:pt x="0" y="14"/>
                  </a:moveTo>
                  <a:lnTo>
                    <a:pt x="19" y="9"/>
                  </a:lnTo>
                  <a:lnTo>
                    <a:pt x="38" y="0"/>
                  </a:lnTo>
                </a:path>
              </a:pathLst>
            </a:custGeom>
            <a:noFill/>
            <a:ln w="15875">
              <a:solidFill>
                <a:srgbClr val="0000FF"/>
              </a:solidFill>
              <a:round/>
              <a:headEnd/>
              <a:tailEnd/>
            </a:ln>
          </p:spPr>
          <p:txBody>
            <a:bodyPr/>
            <a:lstStyle/>
            <a:p>
              <a:endParaRPr lang="en-GB"/>
            </a:p>
          </p:txBody>
        </p:sp>
        <p:sp>
          <p:nvSpPr>
            <p:cNvPr id="43037" name="Freeform 43"/>
            <p:cNvSpPr>
              <a:spLocks/>
            </p:cNvSpPr>
            <p:nvPr/>
          </p:nvSpPr>
          <p:spPr bwMode="auto">
            <a:xfrm>
              <a:off x="3565525" y="5160962"/>
              <a:ext cx="61912" cy="39688"/>
            </a:xfrm>
            <a:custGeom>
              <a:avLst/>
              <a:gdLst>
                <a:gd name="T0" fmla="*/ 0 w 39"/>
                <a:gd name="T1" fmla="*/ 2147483647 h 25"/>
                <a:gd name="T2" fmla="*/ 2147483647 w 39"/>
                <a:gd name="T3" fmla="*/ 2147483647 h 25"/>
                <a:gd name="T4" fmla="*/ 2147483647 w 39"/>
                <a:gd name="T5" fmla="*/ 0 h 25"/>
                <a:gd name="T6" fmla="*/ 0 60000 65536"/>
                <a:gd name="T7" fmla="*/ 0 60000 65536"/>
                <a:gd name="T8" fmla="*/ 0 60000 65536"/>
                <a:gd name="T9" fmla="*/ 0 w 39"/>
                <a:gd name="T10" fmla="*/ 0 h 25"/>
                <a:gd name="T11" fmla="*/ 39 w 39"/>
                <a:gd name="T12" fmla="*/ 25 h 25"/>
              </a:gdLst>
              <a:ahLst/>
              <a:cxnLst>
                <a:cxn ang="T6">
                  <a:pos x="T0" y="T1"/>
                </a:cxn>
                <a:cxn ang="T7">
                  <a:pos x="T2" y="T3"/>
                </a:cxn>
                <a:cxn ang="T8">
                  <a:pos x="T4" y="T5"/>
                </a:cxn>
              </a:cxnLst>
              <a:rect l="T9" t="T10" r="T11" b="T12"/>
              <a:pathLst>
                <a:path w="39" h="25">
                  <a:moveTo>
                    <a:pt x="0" y="25"/>
                  </a:moveTo>
                  <a:lnTo>
                    <a:pt x="20" y="15"/>
                  </a:lnTo>
                  <a:lnTo>
                    <a:pt x="39" y="0"/>
                  </a:lnTo>
                </a:path>
              </a:pathLst>
            </a:custGeom>
            <a:noFill/>
            <a:ln w="15875">
              <a:solidFill>
                <a:srgbClr val="0000FF"/>
              </a:solidFill>
              <a:round/>
              <a:headEnd/>
              <a:tailEnd/>
            </a:ln>
          </p:spPr>
          <p:txBody>
            <a:bodyPr/>
            <a:lstStyle/>
            <a:p>
              <a:endParaRPr lang="en-GB"/>
            </a:p>
          </p:txBody>
        </p:sp>
        <p:sp>
          <p:nvSpPr>
            <p:cNvPr id="43038" name="Freeform 44"/>
            <p:cNvSpPr>
              <a:spLocks/>
            </p:cNvSpPr>
            <p:nvPr/>
          </p:nvSpPr>
          <p:spPr bwMode="auto">
            <a:xfrm>
              <a:off x="3627437" y="5114925"/>
              <a:ext cx="69850" cy="46037"/>
            </a:xfrm>
            <a:custGeom>
              <a:avLst/>
              <a:gdLst>
                <a:gd name="T0" fmla="*/ 0 w 44"/>
                <a:gd name="T1" fmla="*/ 2147483647 h 29"/>
                <a:gd name="T2" fmla="*/ 2147483647 w 44"/>
                <a:gd name="T3" fmla="*/ 2147483647 h 29"/>
                <a:gd name="T4" fmla="*/ 2147483647 w 44"/>
                <a:gd name="T5" fmla="*/ 0 h 29"/>
                <a:gd name="T6" fmla="*/ 0 60000 65536"/>
                <a:gd name="T7" fmla="*/ 0 60000 65536"/>
                <a:gd name="T8" fmla="*/ 0 60000 65536"/>
                <a:gd name="T9" fmla="*/ 0 w 44"/>
                <a:gd name="T10" fmla="*/ 0 h 29"/>
                <a:gd name="T11" fmla="*/ 44 w 44"/>
                <a:gd name="T12" fmla="*/ 29 h 29"/>
              </a:gdLst>
              <a:ahLst/>
              <a:cxnLst>
                <a:cxn ang="T6">
                  <a:pos x="T0" y="T1"/>
                </a:cxn>
                <a:cxn ang="T7">
                  <a:pos x="T2" y="T3"/>
                </a:cxn>
                <a:cxn ang="T8">
                  <a:pos x="T4" y="T5"/>
                </a:cxn>
              </a:cxnLst>
              <a:rect l="T9" t="T10" r="T11" b="T12"/>
              <a:pathLst>
                <a:path w="44" h="29">
                  <a:moveTo>
                    <a:pt x="0" y="29"/>
                  </a:moveTo>
                  <a:lnTo>
                    <a:pt x="20" y="15"/>
                  </a:lnTo>
                  <a:lnTo>
                    <a:pt x="44" y="0"/>
                  </a:lnTo>
                </a:path>
              </a:pathLst>
            </a:custGeom>
            <a:noFill/>
            <a:ln w="15875">
              <a:solidFill>
                <a:srgbClr val="0000FF"/>
              </a:solidFill>
              <a:round/>
              <a:headEnd/>
              <a:tailEnd/>
            </a:ln>
          </p:spPr>
          <p:txBody>
            <a:bodyPr/>
            <a:lstStyle/>
            <a:p>
              <a:endParaRPr lang="en-GB"/>
            </a:p>
          </p:txBody>
        </p:sp>
        <p:sp>
          <p:nvSpPr>
            <p:cNvPr id="43039" name="Line 45"/>
            <p:cNvSpPr>
              <a:spLocks noChangeShapeType="1"/>
            </p:cNvSpPr>
            <p:nvPr/>
          </p:nvSpPr>
          <p:spPr bwMode="auto">
            <a:xfrm flipV="1">
              <a:off x="3697287" y="5060950"/>
              <a:ext cx="60325" cy="53975"/>
            </a:xfrm>
            <a:prstGeom prst="line">
              <a:avLst/>
            </a:prstGeom>
            <a:noFill/>
            <a:ln w="15875">
              <a:solidFill>
                <a:srgbClr val="0000FF"/>
              </a:solidFill>
              <a:round/>
              <a:headEnd/>
              <a:tailEnd/>
            </a:ln>
          </p:spPr>
          <p:txBody>
            <a:bodyPr/>
            <a:lstStyle/>
            <a:p>
              <a:endParaRPr lang="en-GB"/>
            </a:p>
          </p:txBody>
        </p:sp>
        <p:sp>
          <p:nvSpPr>
            <p:cNvPr id="43040" name="Line 46"/>
            <p:cNvSpPr>
              <a:spLocks noChangeShapeType="1"/>
            </p:cNvSpPr>
            <p:nvPr/>
          </p:nvSpPr>
          <p:spPr bwMode="auto">
            <a:xfrm flipV="1">
              <a:off x="3757612" y="5000625"/>
              <a:ext cx="61913" cy="60325"/>
            </a:xfrm>
            <a:prstGeom prst="line">
              <a:avLst/>
            </a:prstGeom>
            <a:noFill/>
            <a:ln w="15875">
              <a:solidFill>
                <a:srgbClr val="0000FF"/>
              </a:solidFill>
              <a:round/>
              <a:headEnd/>
              <a:tailEnd/>
            </a:ln>
          </p:spPr>
          <p:txBody>
            <a:bodyPr/>
            <a:lstStyle/>
            <a:p>
              <a:endParaRPr lang="en-GB"/>
            </a:p>
          </p:txBody>
        </p:sp>
        <p:sp>
          <p:nvSpPr>
            <p:cNvPr id="43041" name="Line 47"/>
            <p:cNvSpPr>
              <a:spLocks noChangeShapeType="1"/>
            </p:cNvSpPr>
            <p:nvPr/>
          </p:nvSpPr>
          <p:spPr bwMode="auto">
            <a:xfrm flipV="1">
              <a:off x="3819525" y="4922837"/>
              <a:ext cx="61912" cy="77788"/>
            </a:xfrm>
            <a:prstGeom prst="line">
              <a:avLst/>
            </a:prstGeom>
            <a:noFill/>
            <a:ln w="15875">
              <a:solidFill>
                <a:srgbClr val="0000FF"/>
              </a:solidFill>
              <a:round/>
              <a:headEnd/>
              <a:tailEnd/>
            </a:ln>
          </p:spPr>
          <p:txBody>
            <a:bodyPr/>
            <a:lstStyle/>
            <a:p>
              <a:endParaRPr lang="en-GB"/>
            </a:p>
          </p:txBody>
        </p:sp>
        <p:sp>
          <p:nvSpPr>
            <p:cNvPr id="43042" name="Line 48"/>
            <p:cNvSpPr>
              <a:spLocks noChangeShapeType="1"/>
            </p:cNvSpPr>
            <p:nvPr/>
          </p:nvSpPr>
          <p:spPr bwMode="auto">
            <a:xfrm flipV="1">
              <a:off x="3881437" y="4838700"/>
              <a:ext cx="61913" cy="84137"/>
            </a:xfrm>
            <a:prstGeom prst="line">
              <a:avLst/>
            </a:prstGeom>
            <a:noFill/>
            <a:ln w="15875">
              <a:solidFill>
                <a:srgbClr val="0000FF"/>
              </a:solidFill>
              <a:round/>
              <a:headEnd/>
              <a:tailEnd/>
            </a:ln>
          </p:spPr>
          <p:txBody>
            <a:bodyPr/>
            <a:lstStyle/>
            <a:p>
              <a:endParaRPr lang="en-GB"/>
            </a:p>
          </p:txBody>
        </p:sp>
        <p:sp>
          <p:nvSpPr>
            <p:cNvPr id="43043" name="Freeform 49"/>
            <p:cNvSpPr>
              <a:spLocks/>
            </p:cNvSpPr>
            <p:nvPr/>
          </p:nvSpPr>
          <p:spPr bwMode="auto">
            <a:xfrm>
              <a:off x="3943350" y="4746625"/>
              <a:ext cx="68262" cy="92075"/>
            </a:xfrm>
            <a:custGeom>
              <a:avLst/>
              <a:gdLst>
                <a:gd name="T0" fmla="*/ 0 w 43"/>
                <a:gd name="T1" fmla="*/ 2147483647 h 58"/>
                <a:gd name="T2" fmla="*/ 2147483647 w 43"/>
                <a:gd name="T3" fmla="*/ 2147483647 h 58"/>
                <a:gd name="T4" fmla="*/ 2147483647 w 43"/>
                <a:gd name="T5" fmla="*/ 0 h 58"/>
                <a:gd name="T6" fmla="*/ 0 60000 65536"/>
                <a:gd name="T7" fmla="*/ 0 60000 65536"/>
                <a:gd name="T8" fmla="*/ 0 60000 65536"/>
                <a:gd name="T9" fmla="*/ 0 w 43"/>
                <a:gd name="T10" fmla="*/ 0 h 58"/>
                <a:gd name="T11" fmla="*/ 43 w 43"/>
                <a:gd name="T12" fmla="*/ 58 h 58"/>
              </a:gdLst>
              <a:ahLst/>
              <a:cxnLst>
                <a:cxn ang="T6">
                  <a:pos x="T0" y="T1"/>
                </a:cxn>
                <a:cxn ang="T7">
                  <a:pos x="T2" y="T3"/>
                </a:cxn>
                <a:cxn ang="T8">
                  <a:pos x="T4" y="T5"/>
                </a:cxn>
              </a:cxnLst>
              <a:rect l="T9" t="T10" r="T11" b="T12"/>
              <a:pathLst>
                <a:path w="43" h="58">
                  <a:moveTo>
                    <a:pt x="0" y="58"/>
                  </a:moveTo>
                  <a:lnTo>
                    <a:pt x="19" y="29"/>
                  </a:lnTo>
                  <a:lnTo>
                    <a:pt x="43" y="0"/>
                  </a:lnTo>
                </a:path>
              </a:pathLst>
            </a:custGeom>
            <a:noFill/>
            <a:ln w="15875">
              <a:solidFill>
                <a:srgbClr val="0000FF"/>
              </a:solidFill>
              <a:round/>
              <a:headEnd/>
              <a:tailEnd/>
            </a:ln>
          </p:spPr>
          <p:txBody>
            <a:bodyPr/>
            <a:lstStyle/>
            <a:p>
              <a:endParaRPr lang="en-GB"/>
            </a:p>
          </p:txBody>
        </p:sp>
        <p:sp>
          <p:nvSpPr>
            <p:cNvPr id="43044" name="Freeform 50"/>
            <p:cNvSpPr>
              <a:spLocks/>
            </p:cNvSpPr>
            <p:nvPr/>
          </p:nvSpPr>
          <p:spPr bwMode="auto">
            <a:xfrm>
              <a:off x="4011612" y="4630737"/>
              <a:ext cx="61913" cy="115888"/>
            </a:xfrm>
            <a:custGeom>
              <a:avLst/>
              <a:gdLst>
                <a:gd name="T0" fmla="*/ 0 w 39"/>
                <a:gd name="T1" fmla="*/ 2147483647 h 73"/>
                <a:gd name="T2" fmla="*/ 2147483647 w 39"/>
                <a:gd name="T3" fmla="*/ 2147483647 h 73"/>
                <a:gd name="T4" fmla="*/ 2147483647 w 39"/>
                <a:gd name="T5" fmla="*/ 0 h 73"/>
                <a:gd name="T6" fmla="*/ 0 60000 65536"/>
                <a:gd name="T7" fmla="*/ 0 60000 65536"/>
                <a:gd name="T8" fmla="*/ 0 60000 65536"/>
                <a:gd name="T9" fmla="*/ 0 w 39"/>
                <a:gd name="T10" fmla="*/ 0 h 73"/>
                <a:gd name="T11" fmla="*/ 39 w 39"/>
                <a:gd name="T12" fmla="*/ 73 h 73"/>
              </a:gdLst>
              <a:ahLst/>
              <a:cxnLst>
                <a:cxn ang="T6">
                  <a:pos x="T0" y="T1"/>
                </a:cxn>
                <a:cxn ang="T7">
                  <a:pos x="T2" y="T3"/>
                </a:cxn>
                <a:cxn ang="T8">
                  <a:pos x="T4" y="T5"/>
                </a:cxn>
              </a:cxnLst>
              <a:rect l="T9" t="T10" r="T11" b="T12"/>
              <a:pathLst>
                <a:path w="39" h="73">
                  <a:moveTo>
                    <a:pt x="0" y="73"/>
                  </a:moveTo>
                  <a:lnTo>
                    <a:pt x="20" y="39"/>
                  </a:lnTo>
                  <a:lnTo>
                    <a:pt x="39" y="0"/>
                  </a:lnTo>
                </a:path>
              </a:pathLst>
            </a:custGeom>
            <a:noFill/>
            <a:ln w="15875">
              <a:solidFill>
                <a:srgbClr val="0000FF"/>
              </a:solidFill>
              <a:round/>
              <a:headEnd/>
              <a:tailEnd/>
            </a:ln>
          </p:spPr>
          <p:txBody>
            <a:bodyPr/>
            <a:lstStyle/>
            <a:p>
              <a:endParaRPr lang="en-GB"/>
            </a:p>
          </p:txBody>
        </p:sp>
        <p:sp>
          <p:nvSpPr>
            <p:cNvPr id="43045" name="Line 51"/>
            <p:cNvSpPr>
              <a:spLocks noChangeShapeType="1"/>
            </p:cNvSpPr>
            <p:nvPr/>
          </p:nvSpPr>
          <p:spPr bwMode="auto">
            <a:xfrm flipV="1">
              <a:off x="4073525" y="4508500"/>
              <a:ext cx="61912" cy="122237"/>
            </a:xfrm>
            <a:prstGeom prst="line">
              <a:avLst/>
            </a:prstGeom>
            <a:noFill/>
            <a:ln w="15875">
              <a:solidFill>
                <a:srgbClr val="0000FF"/>
              </a:solidFill>
              <a:round/>
              <a:headEnd/>
              <a:tailEnd/>
            </a:ln>
          </p:spPr>
          <p:txBody>
            <a:bodyPr/>
            <a:lstStyle/>
            <a:p>
              <a:endParaRPr lang="en-GB"/>
            </a:p>
          </p:txBody>
        </p:sp>
        <p:sp>
          <p:nvSpPr>
            <p:cNvPr id="43046" name="Line 52"/>
            <p:cNvSpPr>
              <a:spLocks noChangeShapeType="1"/>
            </p:cNvSpPr>
            <p:nvPr/>
          </p:nvSpPr>
          <p:spPr bwMode="auto">
            <a:xfrm flipV="1">
              <a:off x="4135437" y="4378325"/>
              <a:ext cx="61913" cy="130175"/>
            </a:xfrm>
            <a:prstGeom prst="line">
              <a:avLst/>
            </a:prstGeom>
            <a:noFill/>
            <a:ln w="15875">
              <a:solidFill>
                <a:srgbClr val="0000FF"/>
              </a:solidFill>
              <a:round/>
              <a:headEnd/>
              <a:tailEnd/>
            </a:ln>
          </p:spPr>
          <p:txBody>
            <a:bodyPr/>
            <a:lstStyle/>
            <a:p>
              <a:endParaRPr lang="en-GB"/>
            </a:p>
          </p:txBody>
        </p:sp>
        <p:sp>
          <p:nvSpPr>
            <p:cNvPr id="43047" name="Line 53"/>
            <p:cNvSpPr>
              <a:spLocks noChangeShapeType="1"/>
            </p:cNvSpPr>
            <p:nvPr/>
          </p:nvSpPr>
          <p:spPr bwMode="auto">
            <a:xfrm flipV="1">
              <a:off x="4197350" y="4232275"/>
              <a:ext cx="60325" cy="146050"/>
            </a:xfrm>
            <a:prstGeom prst="line">
              <a:avLst/>
            </a:prstGeom>
            <a:noFill/>
            <a:ln w="15875">
              <a:solidFill>
                <a:srgbClr val="0000FF"/>
              </a:solidFill>
              <a:round/>
              <a:headEnd/>
              <a:tailEnd/>
            </a:ln>
          </p:spPr>
          <p:txBody>
            <a:bodyPr/>
            <a:lstStyle/>
            <a:p>
              <a:endParaRPr lang="en-GB"/>
            </a:p>
          </p:txBody>
        </p:sp>
        <p:sp>
          <p:nvSpPr>
            <p:cNvPr id="43048" name="Line 54"/>
            <p:cNvSpPr>
              <a:spLocks noChangeShapeType="1"/>
            </p:cNvSpPr>
            <p:nvPr/>
          </p:nvSpPr>
          <p:spPr bwMode="auto">
            <a:xfrm flipV="1">
              <a:off x="4257675" y="4078287"/>
              <a:ext cx="61912" cy="153988"/>
            </a:xfrm>
            <a:prstGeom prst="line">
              <a:avLst/>
            </a:prstGeom>
            <a:noFill/>
            <a:ln w="15875">
              <a:solidFill>
                <a:srgbClr val="0000FF"/>
              </a:solidFill>
              <a:round/>
              <a:headEnd/>
              <a:tailEnd/>
            </a:ln>
          </p:spPr>
          <p:txBody>
            <a:bodyPr/>
            <a:lstStyle/>
            <a:p>
              <a:endParaRPr lang="en-GB"/>
            </a:p>
          </p:txBody>
        </p:sp>
        <p:sp>
          <p:nvSpPr>
            <p:cNvPr id="43049" name="Freeform 55"/>
            <p:cNvSpPr>
              <a:spLocks/>
            </p:cNvSpPr>
            <p:nvPr/>
          </p:nvSpPr>
          <p:spPr bwMode="auto">
            <a:xfrm>
              <a:off x="4319587" y="3916362"/>
              <a:ext cx="69850" cy="161925"/>
            </a:xfrm>
            <a:custGeom>
              <a:avLst/>
              <a:gdLst>
                <a:gd name="T0" fmla="*/ 0 w 44"/>
                <a:gd name="T1" fmla="*/ 2147483647 h 102"/>
                <a:gd name="T2" fmla="*/ 2147483647 w 44"/>
                <a:gd name="T3" fmla="*/ 2147483647 h 102"/>
                <a:gd name="T4" fmla="*/ 2147483647 w 44"/>
                <a:gd name="T5" fmla="*/ 0 h 102"/>
                <a:gd name="T6" fmla="*/ 0 60000 65536"/>
                <a:gd name="T7" fmla="*/ 0 60000 65536"/>
                <a:gd name="T8" fmla="*/ 0 60000 65536"/>
                <a:gd name="T9" fmla="*/ 0 w 44"/>
                <a:gd name="T10" fmla="*/ 0 h 102"/>
                <a:gd name="T11" fmla="*/ 44 w 44"/>
                <a:gd name="T12" fmla="*/ 102 h 102"/>
              </a:gdLst>
              <a:ahLst/>
              <a:cxnLst>
                <a:cxn ang="T6">
                  <a:pos x="T0" y="T1"/>
                </a:cxn>
                <a:cxn ang="T7">
                  <a:pos x="T2" y="T3"/>
                </a:cxn>
                <a:cxn ang="T8">
                  <a:pos x="T4" y="T5"/>
                </a:cxn>
              </a:cxnLst>
              <a:rect l="T9" t="T10" r="T11" b="T12"/>
              <a:pathLst>
                <a:path w="44" h="102">
                  <a:moveTo>
                    <a:pt x="0" y="102"/>
                  </a:moveTo>
                  <a:lnTo>
                    <a:pt x="19" y="53"/>
                  </a:lnTo>
                  <a:lnTo>
                    <a:pt x="44" y="0"/>
                  </a:lnTo>
                </a:path>
              </a:pathLst>
            </a:custGeom>
            <a:noFill/>
            <a:ln w="15875">
              <a:solidFill>
                <a:srgbClr val="0000FF"/>
              </a:solidFill>
              <a:round/>
              <a:headEnd/>
              <a:tailEnd/>
            </a:ln>
          </p:spPr>
          <p:txBody>
            <a:bodyPr/>
            <a:lstStyle/>
            <a:p>
              <a:endParaRPr lang="en-GB"/>
            </a:p>
          </p:txBody>
        </p:sp>
        <p:sp>
          <p:nvSpPr>
            <p:cNvPr id="43050" name="Line 56"/>
            <p:cNvSpPr>
              <a:spLocks noChangeShapeType="1"/>
            </p:cNvSpPr>
            <p:nvPr/>
          </p:nvSpPr>
          <p:spPr bwMode="auto">
            <a:xfrm flipV="1">
              <a:off x="4389437" y="3754437"/>
              <a:ext cx="60325" cy="161925"/>
            </a:xfrm>
            <a:prstGeom prst="line">
              <a:avLst/>
            </a:prstGeom>
            <a:noFill/>
            <a:ln w="15875">
              <a:solidFill>
                <a:srgbClr val="0000FF"/>
              </a:solidFill>
              <a:round/>
              <a:headEnd/>
              <a:tailEnd/>
            </a:ln>
          </p:spPr>
          <p:txBody>
            <a:bodyPr/>
            <a:lstStyle/>
            <a:p>
              <a:endParaRPr lang="en-GB"/>
            </a:p>
          </p:txBody>
        </p:sp>
        <p:sp>
          <p:nvSpPr>
            <p:cNvPr id="43051" name="Line 57"/>
            <p:cNvSpPr>
              <a:spLocks noChangeShapeType="1"/>
            </p:cNvSpPr>
            <p:nvPr/>
          </p:nvSpPr>
          <p:spPr bwMode="auto">
            <a:xfrm flipV="1">
              <a:off x="4449762" y="3586162"/>
              <a:ext cx="61913" cy="168275"/>
            </a:xfrm>
            <a:prstGeom prst="line">
              <a:avLst/>
            </a:prstGeom>
            <a:noFill/>
            <a:ln w="15875">
              <a:solidFill>
                <a:srgbClr val="0000FF"/>
              </a:solidFill>
              <a:round/>
              <a:headEnd/>
              <a:tailEnd/>
            </a:ln>
          </p:spPr>
          <p:txBody>
            <a:bodyPr/>
            <a:lstStyle/>
            <a:p>
              <a:endParaRPr lang="en-GB"/>
            </a:p>
          </p:txBody>
        </p:sp>
        <p:sp>
          <p:nvSpPr>
            <p:cNvPr id="43052" name="Line 58"/>
            <p:cNvSpPr>
              <a:spLocks noChangeShapeType="1"/>
            </p:cNvSpPr>
            <p:nvPr/>
          </p:nvSpPr>
          <p:spPr bwMode="auto">
            <a:xfrm flipV="1">
              <a:off x="4511675" y="3416300"/>
              <a:ext cx="61912" cy="169862"/>
            </a:xfrm>
            <a:prstGeom prst="line">
              <a:avLst/>
            </a:prstGeom>
            <a:noFill/>
            <a:ln w="15875">
              <a:solidFill>
                <a:srgbClr val="0000FF"/>
              </a:solidFill>
              <a:round/>
              <a:headEnd/>
              <a:tailEnd/>
            </a:ln>
          </p:spPr>
          <p:txBody>
            <a:bodyPr/>
            <a:lstStyle/>
            <a:p>
              <a:endParaRPr lang="en-GB"/>
            </a:p>
          </p:txBody>
        </p:sp>
        <p:sp>
          <p:nvSpPr>
            <p:cNvPr id="43053" name="Freeform 59"/>
            <p:cNvSpPr>
              <a:spLocks/>
            </p:cNvSpPr>
            <p:nvPr/>
          </p:nvSpPr>
          <p:spPr bwMode="auto">
            <a:xfrm>
              <a:off x="4573587" y="3255962"/>
              <a:ext cx="61913" cy="160338"/>
            </a:xfrm>
            <a:custGeom>
              <a:avLst/>
              <a:gdLst>
                <a:gd name="T0" fmla="*/ 0 w 39"/>
                <a:gd name="T1" fmla="*/ 2147483647 h 101"/>
                <a:gd name="T2" fmla="*/ 2147483647 w 39"/>
                <a:gd name="T3" fmla="*/ 2147483647 h 101"/>
                <a:gd name="T4" fmla="*/ 2147483647 w 39"/>
                <a:gd name="T5" fmla="*/ 0 h 101"/>
                <a:gd name="T6" fmla="*/ 0 60000 65536"/>
                <a:gd name="T7" fmla="*/ 0 60000 65536"/>
                <a:gd name="T8" fmla="*/ 0 60000 65536"/>
                <a:gd name="T9" fmla="*/ 0 w 39"/>
                <a:gd name="T10" fmla="*/ 0 h 101"/>
                <a:gd name="T11" fmla="*/ 39 w 39"/>
                <a:gd name="T12" fmla="*/ 101 h 101"/>
              </a:gdLst>
              <a:ahLst/>
              <a:cxnLst>
                <a:cxn ang="T6">
                  <a:pos x="T0" y="T1"/>
                </a:cxn>
                <a:cxn ang="T7">
                  <a:pos x="T2" y="T3"/>
                </a:cxn>
                <a:cxn ang="T8">
                  <a:pos x="T4" y="T5"/>
                </a:cxn>
              </a:cxnLst>
              <a:rect l="T9" t="T10" r="T11" b="T12"/>
              <a:pathLst>
                <a:path w="39" h="101">
                  <a:moveTo>
                    <a:pt x="0" y="101"/>
                  </a:moveTo>
                  <a:lnTo>
                    <a:pt x="19" y="48"/>
                  </a:lnTo>
                  <a:lnTo>
                    <a:pt x="39" y="0"/>
                  </a:lnTo>
                </a:path>
              </a:pathLst>
            </a:custGeom>
            <a:noFill/>
            <a:ln w="15875">
              <a:solidFill>
                <a:srgbClr val="0000FF"/>
              </a:solidFill>
              <a:round/>
              <a:headEnd/>
              <a:tailEnd/>
            </a:ln>
          </p:spPr>
          <p:txBody>
            <a:bodyPr/>
            <a:lstStyle/>
            <a:p>
              <a:endParaRPr lang="en-GB"/>
            </a:p>
          </p:txBody>
        </p:sp>
        <p:sp>
          <p:nvSpPr>
            <p:cNvPr id="43054" name="Freeform 60"/>
            <p:cNvSpPr>
              <a:spLocks/>
            </p:cNvSpPr>
            <p:nvPr/>
          </p:nvSpPr>
          <p:spPr bwMode="auto">
            <a:xfrm>
              <a:off x="4635500" y="3109912"/>
              <a:ext cx="68262" cy="146050"/>
            </a:xfrm>
            <a:custGeom>
              <a:avLst/>
              <a:gdLst>
                <a:gd name="T0" fmla="*/ 0 w 43"/>
                <a:gd name="T1" fmla="*/ 2147483647 h 92"/>
                <a:gd name="T2" fmla="*/ 2147483647 w 43"/>
                <a:gd name="T3" fmla="*/ 2147483647 h 92"/>
                <a:gd name="T4" fmla="*/ 2147483647 w 43"/>
                <a:gd name="T5" fmla="*/ 0 h 92"/>
                <a:gd name="T6" fmla="*/ 0 60000 65536"/>
                <a:gd name="T7" fmla="*/ 0 60000 65536"/>
                <a:gd name="T8" fmla="*/ 0 60000 65536"/>
                <a:gd name="T9" fmla="*/ 0 w 43"/>
                <a:gd name="T10" fmla="*/ 0 h 92"/>
                <a:gd name="T11" fmla="*/ 43 w 43"/>
                <a:gd name="T12" fmla="*/ 92 h 92"/>
              </a:gdLst>
              <a:ahLst/>
              <a:cxnLst>
                <a:cxn ang="T6">
                  <a:pos x="T0" y="T1"/>
                </a:cxn>
                <a:cxn ang="T7">
                  <a:pos x="T2" y="T3"/>
                </a:cxn>
                <a:cxn ang="T8">
                  <a:pos x="T4" y="T5"/>
                </a:cxn>
              </a:cxnLst>
              <a:rect l="T9" t="T10" r="T11" b="T12"/>
              <a:pathLst>
                <a:path w="43" h="92">
                  <a:moveTo>
                    <a:pt x="0" y="92"/>
                  </a:moveTo>
                  <a:lnTo>
                    <a:pt x="19" y="43"/>
                  </a:lnTo>
                  <a:lnTo>
                    <a:pt x="43" y="0"/>
                  </a:lnTo>
                </a:path>
              </a:pathLst>
            </a:custGeom>
            <a:noFill/>
            <a:ln w="15875">
              <a:solidFill>
                <a:srgbClr val="0000FF"/>
              </a:solidFill>
              <a:round/>
              <a:headEnd/>
              <a:tailEnd/>
            </a:ln>
          </p:spPr>
          <p:txBody>
            <a:bodyPr/>
            <a:lstStyle/>
            <a:p>
              <a:endParaRPr lang="en-GB"/>
            </a:p>
          </p:txBody>
        </p:sp>
        <p:sp>
          <p:nvSpPr>
            <p:cNvPr id="43055" name="Freeform 61"/>
            <p:cNvSpPr>
              <a:spLocks/>
            </p:cNvSpPr>
            <p:nvPr/>
          </p:nvSpPr>
          <p:spPr bwMode="auto">
            <a:xfrm>
              <a:off x="4703762" y="2963862"/>
              <a:ext cx="61913" cy="146050"/>
            </a:xfrm>
            <a:custGeom>
              <a:avLst/>
              <a:gdLst>
                <a:gd name="T0" fmla="*/ 0 w 39"/>
                <a:gd name="T1" fmla="*/ 2147483647 h 92"/>
                <a:gd name="T2" fmla="*/ 2147483647 w 39"/>
                <a:gd name="T3" fmla="*/ 2147483647 h 92"/>
                <a:gd name="T4" fmla="*/ 2147483647 w 39"/>
                <a:gd name="T5" fmla="*/ 0 h 92"/>
                <a:gd name="T6" fmla="*/ 0 60000 65536"/>
                <a:gd name="T7" fmla="*/ 0 60000 65536"/>
                <a:gd name="T8" fmla="*/ 0 60000 65536"/>
                <a:gd name="T9" fmla="*/ 0 w 39"/>
                <a:gd name="T10" fmla="*/ 0 h 92"/>
                <a:gd name="T11" fmla="*/ 39 w 39"/>
                <a:gd name="T12" fmla="*/ 92 h 92"/>
              </a:gdLst>
              <a:ahLst/>
              <a:cxnLst>
                <a:cxn ang="T6">
                  <a:pos x="T0" y="T1"/>
                </a:cxn>
                <a:cxn ang="T7">
                  <a:pos x="T2" y="T3"/>
                </a:cxn>
                <a:cxn ang="T8">
                  <a:pos x="T4" y="T5"/>
                </a:cxn>
              </a:cxnLst>
              <a:rect l="T9" t="T10" r="T11" b="T12"/>
              <a:pathLst>
                <a:path w="39" h="92">
                  <a:moveTo>
                    <a:pt x="0" y="92"/>
                  </a:moveTo>
                  <a:lnTo>
                    <a:pt x="20" y="43"/>
                  </a:lnTo>
                  <a:lnTo>
                    <a:pt x="39" y="0"/>
                  </a:lnTo>
                </a:path>
              </a:pathLst>
            </a:custGeom>
            <a:noFill/>
            <a:ln w="15875">
              <a:solidFill>
                <a:srgbClr val="0000FF"/>
              </a:solidFill>
              <a:round/>
              <a:headEnd/>
              <a:tailEnd/>
            </a:ln>
          </p:spPr>
          <p:txBody>
            <a:bodyPr/>
            <a:lstStyle/>
            <a:p>
              <a:endParaRPr lang="en-GB"/>
            </a:p>
          </p:txBody>
        </p:sp>
        <p:sp>
          <p:nvSpPr>
            <p:cNvPr id="43056" name="Freeform 62"/>
            <p:cNvSpPr>
              <a:spLocks/>
            </p:cNvSpPr>
            <p:nvPr/>
          </p:nvSpPr>
          <p:spPr bwMode="auto">
            <a:xfrm>
              <a:off x="4765675" y="2840037"/>
              <a:ext cx="61912" cy="123825"/>
            </a:xfrm>
            <a:custGeom>
              <a:avLst/>
              <a:gdLst>
                <a:gd name="T0" fmla="*/ 0 w 39"/>
                <a:gd name="T1" fmla="*/ 2147483647 h 78"/>
                <a:gd name="T2" fmla="*/ 2147483647 w 39"/>
                <a:gd name="T3" fmla="*/ 2147483647 h 78"/>
                <a:gd name="T4" fmla="*/ 2147483647 w 39"/>
                <a:gd name="T5" fmla="*/ 0 h 78"/>
                <a:gd name="T6" fmla="*/ 0 60000 65536"/>
                <a:gd name="T7" fmla="*/ 0 60000 65536"/>
                <a:gd name="T8" fmla="*/ 0 60000 65536"/>
                <a:gd name="T9" fmla="*/ 0 w 39"/>
                <a:gd name="T10" fmla="*/ 0 h 78"/>
                <a:gd name="T11" fmla="*/ 39 w 39"/>
                <a:gd name="T12" fmla="*/ 78 h 78"/>
              </a:gdLst>
              <a:ahLst/>
              <a:cxnLst>
                <a:cxn ang="T6">
                  <a:pos x="T0" y="T1"/>
                </a:cxn>
                <a:cxn ang="T7">
                  <a:pos x="T2" y="T3"/>
                </a:cxn>
                <a:cxn ang="T8">
                  <a:pos x="T4" y="T5"/>
                </a:cxn>
              </a:cxnLst>
              <a:rect l="T9" t="T10" r="T11" b="T12"/>
              <a:pathLst>
                <a:path w="39" h="78">
                  <a:moveTo>
                    <a:pt x="0" y="78"/>
                  </a:moveTo>
                  <a:lnTo>
                    <a:pt x="19" y="39"/>
                  </a:lnTo>
                  <a:lnTo>
                    <a:pt x="39" y="0"/>
                  </a:lnTo>
                </a:path>
              </a:pathLst>
            </a:custGeom>
            <a:noFill/>
            <a:ln w="15875">
              <a:solidFill>
                <a:srgbClr val="0000FF"/>
              </a:solidFill>
              <a:round/>
              <a:headEnd/>
              <a:tailEnd/>
            </a:ln>
          </p:spPr>
          <p:txBody>
            <a:bodyPr/>
            <a:lstStyle/>
            <a:p>
              <a:endParaRPr lang="en-GB"/>
            </a:p>
          </p:txBody>
        </p:sp>
        <p:sp>
          <p:nvSpPr>
            <p:cNvPr id="43057" name="Freeform 63"/>
            <p:cNvSpPr>
              <a:spLocks/>
            </p:cNvSpPr>
            <p:nvPr/>
          </p:nvSpPr>
          <p:spPr bwMode="auto">
            <a:xfrm>
              <a:off x="4827587" y="2740025"/>
              <a:ext cx="60325" cy="100012"/>
            </a:xfrm>
            <a:custGeom>
              <a:avLst/>
              <a:gdLst>
                <a:gd name="T0" fmla="*/ 0 w 38"/>
                <a:gd name="T1" fmla="*/ 2147483647 h 63"/>
                <a:gd name="T2" fmla="*/ 2147483647 w 38"/>
                <a:gd name="T3" fmla="*/ 2147483647 h 63"/>
                <a:gd name="T4" fmla="*/ 2147483647 w 38"/>
                <a:gd name="T5" fmla="*/ 0 h 63"/>
                <a:gd name="T6" fmla="*/ 0 60000 65536"/>
                <a:gd name="T7" fmla="*/ 0 60000 65536"/>
                <a:gd name="T8" fmla="*/ 0 60000 65536"/>
                <a:gd name="T9" fmla="*/ 0 w 38"/>
                <a:gd name="T10" fmla="*/ 0 h 63"/>
                <a:gd name="T11" fmla="*/ 38 w 38"/>
                <a:gd name="T12" fmla="*/ 63 h 63"/>
              </a:gdLst>
              <a:ahLst/>
              <a:cxnLst>
                <a:cxn ang="T6">
                  <a:pos x="T0" y="T1"/>
                </a:cxn>
                <a:cxn ang="T7">
                  <a:pos x="T2" y="T3"/>
                </a:cxn>
                <a:cxn ang="T8">
                  <a:pos x="T4" y="T5"/>
                </a:cxn>
              </a:cxnLst>
              <a:rect l="T9" t="T10" r="T11" b="T12"/>
              <a:pathLst>
                <a:path w="38" h="63">
                  <a:moveTo>
                    <a:pt x="0" y="63"/>
                  </a:moveTo>
                  <a:lnTo>
                    <a:pt x="19" y="29"/>
                  </a:lnTo>
                  <a:lnTo>
                    <a:pt x="38" y="0"/>
                  </a:lnTo>
                </a:path>
              </a:pathLst>
            </a:custGeom>
            <a:noFill/>
            <a:ln w="15875">
              <a:solidFill>
                <a:srgbClr val="0000FF"/>
              </a:solidFill>
              <a:round/>
              <a:headEnd/>
              <a:tailEnd/>
            </a:ln>
          </p:spPr>
          <p:txBody>
            <a:bodyPr/>
            <a:lstStyle/>
            <a:p>
              <a:endParaRPr lang="en-GB"/>
            </a:p>
          </p:txBody>
        </p:sp>
        <p:sp>
          <p:nvSpPr>
            <p:cNvPr id="43058" name="Freeform 64"/>
            <p:cNvSpPr>
              <a:spLocks/>
            </p:cNvSpPr>
            <p:nvPr/>
          </p:nvSpPr>
          <p:spPr bwMode="auto">
            <a:xfrm>
              <a:off x="4887912" y="2655887"/>
              <a:ext cx="61913" cy="84138"/>
            </a:xfrm>
            <a:custGeom>
              <a:avLst/>
              <a:gdLst>
                <a:gd name="T0" fmla="*/ 0 w 39"/>
                <a:gd name="T1" fmla="*/ 2147483647 h 53"/>
                <a:gd name="T2" fmla="*/ 2147483647 w 39"/>
                <a:gd name="T3" fmla="*/ 2147483647 h 53"/>
                <a:gd name="T4" fmla="*/ 2147483647 w 39"/>
                <a:gd name="T5" fmla="*/ 0 h 53"/>
                <a:gd name="T6" fmla="*/ 0 60000 65536"/>
                <a:gd name="T7" fmla="*/ 0 60000 65536"/>
                <a:gd name="T8" fmla="*/ 0 60000 65536"/>
                <a:gd name="T9" fmla="*/ 0 w 39"/>
                <a:gd name="T10" fmla="*/ 0 h 53"/>
                <a:gd name="T11" fmla="*/ 39 w 39"/>
                <a:gd name="T12" fmla="*/ 53 h 53"/>
              </a:gdLst>
              <a:ahLst/>
              <a:cxnLst>
                <a:cxn ang="T6">
                  <a:pos x="T0" y="T1"/>
                </a:cxn>
                <a:cxn ang="T7">
                  <a:pos x="T2" y="T3"/>
                </a:cxn>
                <a:cxn ang="T8">
                  <a:pos x="T4" y="T5"/>
                </a:cxn>
              </a:cxnLst>
              <a:rect l="T9" t="T10" r="T11" b="T12"/>
              <a:pathLst>
                <a:path w="39" h="53">
                  <a:moveTo>
                    <a:pt x="0" y="53"/>
                  </a:moveTo>
                  <a:lnTo>
                    <a:pt x="20" y="24"/>
                  </a:lnTo>
                  <a:lnTo>
                    <a:pt x="39" y="0"/>
                  </a:lnTo>
                </a:path>
              </a:pathLst>
            </a:custGeom>
            <a:noFill/>
            <a:ln w="15875">
              <a:solidFill>
                <a:srgbClr val="0000FF"/>
              </a:solidFill>
              <a:round/>
              <a:headEnd/>
              <a:tailEnd/>
            </a:ln>
          </p:spPr>
          <p:txBody>
            <a:bodyPr/>
            <a:lstStyle/>
            <a:p>
              <a:endParaRPr lang="en-GB"/>
            </a:p>
          </p:txBody>
        </p:sp>
        <p:sp>
          <p:nvSpPr>
            <p:cNvPr id="43059" name="Freeform 65"/>
            <p:cNvSpPr>
              <a:spLocks/>
            </p:cNvSpPr>
            <p:nvPr/>
          </p:nvSpPr>
          <p:spPr bwMode="auto">
            <a:xfrm>
              <a:off x="4949825" y="2601912"/>
              <a:ext cx="69850" cy="53975"/>
            </a:xfrm>
            <a:custGeom>
              <a:avLst/>
              <a:gdLst>
                <a:gd name="T0" fmla="*/ 0 w 44"/>
                <a:gd name="T1" fmla="*/ 2147483647 h 34"/>
                <a:gd name="T2" fmla="*/ 2147483647 w 44"/>
                <a:gd name="T3" fmla="*/ 2147483647 h 34"/>
                <a:gd name="T4" fmla="*/ 2147483647 w 44"/>
                <a:gd name="T5" fmla="*/ 0 h 34"/>
                <a:gd name="T6" fmla="*/ 0 60000 65536"/>
                <a:gd name="T7" fmla="*/ 0 60000 65536"/>
                <a:gd name="T8" fmla="*/ 0 60000 65536"/>
                <a:gd name="T9" fmla="*/ 0 w 44"/>
                <a:gd name="T10" fmla="*/ 0 h 34"/>
                <a:gd name="T11" fmla="*/ 44 w 44"/>
                <a:gd name="T12" fmla="*/ 34 h 34"/>
              </a:gdLst>
              <a:ahLst/>
              <a:cxnLst>
                <a:cxn ang="T6">
                  <a:pos x="T0" y="T1"/>
                </a:cxn>
                <a:cxn ang="T7">
                  <a:pos x="T2" y="T3"/>
                </a:cxn>
                <a:cxn ang="T8">
                  <a:pos x="T4" y="T5"/>
                </a:cxn>
              </a:cxnLst>
              <a:rect l="T9" t="T10" r="T11" b="T12"/>
              <a:pathLst>
                <a:path w="44" h="34">
                  <a:moveTo>
                    <a:pt x="0" y="34"/>
                  </a:moveTo>
                  <a:lnTo>
                    <a:pt x="20" y="15"/>
                  </a:lnTo>
                  <a:lnTo>
                    <a:pt x="44" y="0"/>
                  </a:lnTo>
                </a:path>
              </a:pathLst>
            </a:custGeom>
            <a:noFill/>
            <a:ln w="15875">
              <a:solidFill>
                <a:srgbClr val="0000FF"/>
              </a:solidFill>
              <a:round/>
              <a:headEnd/>
              <a:tailEnd/>
            </a:ln>
          </p:spPr>
          <p:txBody>
            <a:bodyPr/>
            <a:lstStyle/>
            <a:p>
              <a:endParaRPr lang="en-GB"/>
            </a:p>
          </p:txBody>
        </p:sp>
        <p:sp>
          <p:nvSpPr>
            <p:cNvPr id="43060" name="Freeform 66"/>
            <p:cNvSpPr>
              <a:spLocks/>
            </p:cNvSpPr>
            <p:nvPr/>
          </p:nvSpPr>
          <p:spPr bwMode="auto">
            <a:xfrm>
              <a:off x="5019675" y="2571750"/>
              <a:ext cx="61912" cy="30162"/>
            </a:xfrm>
            <a:custGeom>
              <a:avLst/>
              <a:gdLst>
                <a:gd name="T0" fmla="*/ 0 w 39"/>
                <a:gd name="T1" fmla="*/ 2147483647 h 19"/>
                <a:gd name="T2" fmla="*/ 2147483647 w 39"/>
                <a:gd name="T3" fmla="*/ 2147483647 h 19"/>
                <a:gd name="T4" fmla="*/ 2147483647 w 39"/>
                <a:gd name="T5" fmla="*/ 0 h 19"/>
                <a:gd name="T6" fmla="*/ 0 60000 65536"/>
                <a:gd name="T7" fmla="*/ 0 60000 65536"/>
                <a:gd name="T8" fmla="*/ 0 60000 65536"/>
                <a:gd name="T9" fmla="*/ 0 w 39"/>
                <a:gd name="T10" fmla="*/ 0 h 19"/>
                <a:gd name="T11" fmla="*/ 39 w 39"/>
                <a:gd name="T12" fmla="*/ 19 h 19"/>
              </a:gdLst>
              <a:ahLst/>
              <a:cxnLst>
                <a:cxn ang="T6">
                  <a:pos x="T0" y="T1"/>
                </a:cxn>
                <a:cxn ang="T7">
                  <a:pos x="T2" y="T3"/>
                </a:cxn>
                <a:cxn ang="T8">
                  <a:pos x="T4" y="T5"/>
                </a:cxn>
              </a:cxnLst>
              <a:rect l="T9" t="T10" r="T11" b="T12"/>
              <a:pathLst>
                <a:path w="39" h="19">
                  <a:moveTo>
                    <a:pt x="0" y="19"/>
                  </a:moveTo>
                  <a:lnTo>
                    <a:pt x="19" y="9"/>
                  </a:lnTo>
                  <a:lnTo>
                    <a:pt x="39" y="0"/>
                  </a:lnTo>
                </a:path>
              </a:pathLst>
            </a:custGeom>
            <a:noFill/>
            <a:ln w="15875">
              <a:solidFill>
                <a:srgbClr val="0000FF"/>
              </a:solidFill>
              <a:round/>
              <a:headEnd/>
              <a:tailEnd/>
            </a:ln>
          </p:spPr>
          <p:txBody>
            <a:bodyPr/>
            <a:lstStyle/>
            <a:p>
              <a:endParaRPr lang="en-GB"/>
            </a:p>
          </p:txBody>
        </p:sp>
        <p:sp>
          <p:nvSpPr>
            <p:cNvPr id="43061" name="Freeform 67"/>
            <p:cNvSpPr>
              <a:spLocks/>
            </p:cNvSpPr>
            <p:nvPr/>
          </p:nvSpPr>
          <p:spPr bwMode="auto">
            <a:xfrm>
              <a:off x="5081587" y="2563812"/>
              <a:ext cx="60325" cy="7938"/>
            </a:xfrm>
            <a:custGeom>
              <a:avLst/>
              <a:gdLst>
                <a:gd name="T0" fmla="*/ 0 w 38"/>
                <a:gd name="T1" fmla="*/ 2147483647 h 5"/>
                <a:gd name="T2" fmla="*/ 2147483647 w 38"/>
                <a:gd name="T3" fmla="*/ 0 h 5"/>
                <a:gd name="T4" fmla="*/ 2147483647 w 38"/>
                <a:gd name="T5" fmla="*/ 0 h 5"/>
                <a:gd name="T6" fmla="*/ 0 60000 65536"/>
                <a:gd name="T7" fmla="*/ 0 60000 65536"/>
                <a:gd name="T8" fmla="*/ 0 60000 65536"/>
                <a:gd name="T9" fmla="*/ 0 w 38"/>
                <a:gd name="T10" fmla="*/ 0 h 5"/>
                <a:gd name="T11" fmla="*/ 38 w 38"/>
                <a:gd name="T12" fmla="*/ 5 h 5"/>
              </a:gdLst>
              <a:ahLst/>
              <a:cxnLst>
                <a:cxn ang="T6">
                  <a:pos x="T0" y="T1"/>
                </a:cxn>
                <a:cxn ang="T7">
                  <a:pos x="T2" y="T3"/>
                </a:cxn>
                <a:cxn ang="T8">
                  <a:pos x="T4" y="T5"/>
                </a:cxn>
              </a:cxnLst>
              <a:rect l="T9" t="T10" r="T11" b="T12"/>
              <a:pathLst>
                <a:path w="38" h="5">
                  <a:moveTo>
                    <a:pt x="0" y="5"/>
                  </a:moveTo>
                  <a:lnTo>
                    <a:pt x="19" y="0"/>
                  </a:lnTo>
                  <a:lnTo>
                    <a:pt x="38" y="0"/>
                  </a:lnTo>
                </a:path>
              </a:pathLst>
            </a:custGeom>
            <a:noFill/>
            <a:ln w="15875">
              <a:solidFill>
                <a:srgbClr val="0000FF"/>
              </a:solidFill>
              <a:round/>
              <a:headEnd/>
              <a:tailEnd/>
            </a:ln>
          </p:spPr>
          <p:txBody>
            <a:bodyPr/>
            <a:lstStyle/>
            <a:p>
              <a:endParaRPr lang="en-GB"/>
            </a:p>
          </p:txBody>
        </p:sp>
        <p:sp>
          <p:nvSpPr>
            <p:cNvPr id="43062" name="Freeform 68"/>
            <p:cNvSpPr>
              <a:spLocks/>
            </p:cNvSpPr>
            <p:nvPr/>
          </p:nvSpPr>
          <p:spPr bwMode="auto">
            <a:xfrm>
              <a:off x="5141912" y="2563812"/>
              <a:ext cx="61913" cy="30163"/>
            </a:xfrm>
            <a:custGeom>
              <a:avLst/>
              <a:gdLst>
                <a:gd name="T0" fmla="*/ 0 w 39"/>
                <a:gd name="T1" fmla="*/ 0 h 19"/>
                <a:gd name="T2" fmla="*/ 2147483647 w 39"/>
                <a:gd name="T3" fmla="*/ 2147483647 h 19"/>
                <a:gd name="T4" fmla="*/ 2147483647 w 39"/>
                <a:gd name="T5" fmla="*/ 2147483647 h 19"/>
                <a:gd name="T6" fmla="*/ 0 60000 65536"/>
                <a:gd name="T7" fmla="*/ 0 60000 65536"/>
                <a:gd name="T8" fmla="*/ 0 60000 65536"/>
                <a:gd name="T9" fmla="*/ 0 w 39"/>
                <a:gd name="T10" fmla="*/ 0 h 19"/>
                <a:gd name="T11" fmla="*/ 39 w 39"/>
                <a:gd name="T12" fmla="*/ 19 h 19"/>
              </a:gdLst>
              <a:ahLst/>
              <a:cxnLst>
                <a:cxn ang="T6">
                  <a:pos x="T0" y="T1"/>
                </a:cxn>
                <a:cxn ang="T7">
                  <a:pos x="T2" y="T3"/>
                </a:cxn>
                <a:cxn ang="T8">
                  <a:pos x="T4" y="T5"/>
                </a:cxn>
              </a:cxnLst>
              <a:rect l="T9" t="T10" r="T11" b="T12"/>
              <a:pathLst>
                <a:path w="39" h="19">
                  <a:moveTo>
                    <a:pt x="0" y="0"/>
                  </a:moveTo>
                  <a:lnTo>
                    <a:pt x="20" y="10"/>
                  </a:lnTo>
                  <a:lnTo>
                    <a:pt x="39" y="19"/>
                  </a:lnTo>
                </a:path>
              </a:pathLst>
            </a:custGeom>
            <a:noFill/>
            <a:ln w="15875">
              <a:solidFill>
                <a:srgbClr val="0000FF"/>
              </a:solidFill>
              <a:round/>
              <a:headEnd/>
              <a:tailEnd/>
            </a:ln>
          </p:spPr>
          <p:txBody>
            <a:bodyPr/>
            <a:lstStyle/>
            <a:p>
              <a:endParaRPr lang="en-GB"/>
            </a:p>
          </p:txBody>
        </p:sp>
        <p:sp>
          <p:nvSpPr>
            <p:cNvPr id="43063" name="Freeform 69"/>
            <p:cNvSpPr>
              <a:spLocks/>
            </p:cNvSpPr>
            <p:nvPr/>
          </p:nvSpPr>
          <p:spPr bwMode="auto">
            <a:xfrm>
              <a:off x="5203825" y="2593975"/>
              <a:ext cx="61912" cy="46037"/>
            </a:xfrm>
            <a:custGeom>
              <a:avLst/>
              <a:gdLst>
                <a:gd name="T0" fmla="*/ 0 w 39"/>
                <a:gd name="T1" fmla="*/ 0 h 29"/>
                <a:gd name="T2" fmla="*/ 2147483647 w 39"/>
                <a:gd name="T3" fmla="*/ 2147483647 h 29"/>
                <a:gd name="T4" fmla="*/ 2147483647 w 39"/>
                <a:gd name="T5" fmla="*/ 2147483647 h 29"/>
                <a:gd name="T6" fmla="*/ 0 60000 65536"/>
                <a:gd name="T7" fmla="*/ 0 60000 65536"/>
                <a:gd name="T8" fmla="*/ 0 60000 65536"/>
                <a:gd name="T9" fmla="*/ 0 w 39"/>
                <a:gd name="T10" fmla="*/ 0 h 29"/>
                <a:gd name="T11" fmla="*/ 39 w 39"/>
                <a:gd name="T12" fmla="*/ 29 h 29"/>
              </a:gdLst>
              <a:ahLst/>
              <a:cxnLst>
                <a:cxn ang="T6">
                  <a:pos x="T0" y="T1"/>
                </a:cxn>
                <a:cxn ang="T7">
                  <a:pos x="T2" y="T3"/>
                </a:cxn>
                <a:cxn ang="T8">
                  <a:pos x="T4" y="T5"/>
                </a:cxn>
              </a:cxnLst>
              <a:rect l="T9" t="T10" r="T11" b="T12"/>
              <a:pathLst>
                <a:path w="39" h="29">
                  <a:moveTo>
                    <a:pt x="0" y="0"/>
                  </a:moveTo>
                  <a:lnTo>
                    <a:pt x="19" y="15"/>
                  </a:lnTo>
                  <a:lnTo>
                    <a:pt x="39" y="29"/>
                  </a:lnTo>
                </a:path>
              </a:pathLst>
            </a:custGeom>
            <a:noFill/>
            <a:ln w="15875">
              <a:solidFill>
                <a:srgbClr val="0000FF"/>
              </a:solidFill>
              <a:round/>
              <a:headEnd/>
              <a:tailEnd/>
            </a:ln>
          </p:spPr>
          <p:txBody>
            <a:bodyPr/>
            <a:lstStyle/>
            <a:p>
              <a:endParaRPr lang="en-GB"/>
            </a:p>
          </p:txBody>
        </p:sp>
        <p:sp>
          <p:nvSpPr>
            <p:cNvPr id="43064" name="Freeform 70"/>
            <p:cNvSpPr>
              <a:spLocks/>
            </p:cNvSpPr>
            <p:nvPr/>
          </p:nvSpPr>
          <p:spPr bwMode="auto">
            <a:xfrm>
              <a:off x="5265737" y="2640012"/>
              <a:ext cx="61913" cy="77788"/>
            </a:xfrm>
            <a:custGeom>
              <a:avLst/>
              <a:gdLst>
                <a:gd name="T0" fmla="*/ 0 w 39"/>
                <a:gd name="T1" fmla="*/ 0 h 49"/>
                <a:gd name="T2" fmla="*/ 2147483647 w 39"/>
                <a:gd name="T3" fmla="*/ 2147483647 h 49"/>
                <a:gd name="T4" fmla="*/ 2147483647 w 39"/>
                <a:gd name="T5" fmla="*/ 2147483647 h 49"/>
                <a:gd name="T6" fmla="*/ 0 60000 65536"/>
                <a:gd name="T7" fmla="*/ 0 60000 65536"/>
                <a:gd name="T8" fmla="*/ 0 60000 65536"/>
                <a:gd name="T9" fmla="*/ 0 w 39"/>
                <a:gd name="T10" fmla="*/ 0 h 49"/>
                <a:gd name="T11" fmla="*/ 39 w 39"/>
                <a:gd name="T12" fmla="*/ 49 h 49"/>
              </a:gdLst>
              <a:ahLst/>
              <a:cxnLst>
                <a:cxn ang="T6">
                  <a:pos x="T0" y="T1"/>
                </a:cxn>
                <a:cxn ang="T7">
                  <a:pos x="T2" y="T3"/>
                </a:cxn>
                <a:cxn ang="T8">
                  <a:pos x="T4" y="T5"/>
                </a:cxn>
              </a:cxnLst>
              <a:rect l="T9" t="T10" r="T11" b="T12"/>
              <a:pathLst>
                <a:path w="39" h="49">
                  <a:moveTo>
                    <a:pt x="0" y="0"/>
                  </a:moveTo>
                  <a:lnTo>
                    <a:pt x="19" y="25"/>
                  </a:lnTo>
                  <a:lnTo>
                    <a:pt x="39" y="49"/>
                  </a:lnTo>
                </a:path>
              </a:pathLst>
            </a:custGeom>
            <a:noFill/>
            <a:ln w="15875">
              <a:solidFill>
                <a:srgbClr val="0000FF"/>
              </a:solidFill>
              <a:round/>
              <a:headEnd/>
              <a:tailEnd/>
            </a:ln>
          </p:spPr>
          <p:txBody>
            <a:bodyPr/>
            <a:lstStyle/>
            <a:p>
              <a:endParaRPr lang="en-GB"/>
            </a:p>
          </p:txBody>
        </p:sp>
        <p:sp>
          <p:nvSpPr>
            <p:cNvPr id="43065" name="Freeform 71"/>
            <p:cNvSpPr>
              <a:spLocks/>
            </p:cNvSpPr>
            <p:nvPr/>
          </p:nvSpPr>
          <p:spPr bwMode="auto">
            <a:xfrm>
              <a:off x="5327650" y="2717800"/>
              <a:ext cx="68262" cy="100012"/>
            </a:xfrm>
            <a:custGeom>
              <a:avLst/>
              <a:gdLst>
                <a:gd name="T0" fmla="*/ 0 w 43"/>
                <a:gd name="T1" fmla="*/ 0 h 63"/>
                <a:gd name="T2" fmla="*/ 2147483647 w 43"/>
                <a:gd name="T3" fmla="*/ 2147483647 h 63"/>
                <a:gd name="T4" fmla="*/ 2147483647 w 43"/>
                <a:gd name="T5" fmla="*/ 2147483647 h 63"/>
                <a:gd name="T6" fmla="*/ 0 60000 65536"/>
                <a:gd name="T7" fmla="*/ 0 60000 65536"/>
                <a:gd name="T8" fmla="*/ 0 60000 65536"/>
                <a:gd name="T9" fmla="*/ 0 w 43"/>
                <a:gd name="T10" fmla="*/ 0 h 63"/>
                <a:gd name="T11" fmla="*/ 43 w 43"/>
                <a:gd name="T12" fmla="*/ 63 h 63"/>
              </a:gdLst>
              <a:ahLst/>
              <a:cxnLst>
                <a:cxn ang="T6">
                  <a:pos x="T0" y="T1"/>
                </a:cxn>
                <a:cxn ang="T7">
                  <a:pos x="T2" y="T3"/>
                </a:cxn>
                <a:cxn ang="T8">
                  <a:pos x="T4" y="T5"/>
                </a:cxn>
              </a:cxnLst>
              <a:rect l="T9" t="T10" r="T11" b="T12"/>
              <a:pathLst>
                <a:path w="43" h="63">
                  <a:moveTo>
                    <a:pt x="0" y="0"/>
                  </a:moveTo>
                  <a:lnTo>
                    <a:pt x="19" y="29"/>
                  </a:lnTo>
                  <a:lnTo>
                    <a:pt x="43" y="63"/>
                  </a:lnTo>
                </a:path>
              </a:pathLst>
            </a:custGeom>
            <a:noFill/>
            <a:ln w="15875">
              <a:solidFill>
                <a:srgbClr val="0000FF"/>
              </a:solidFill>
              <a:round/>
              <a:headEnd/>
              <a:tailEnd/>
            </a:ln>
          </p:spPr>
          <p:txBody>
            <a:bodyPr/>
            <a:lstStyle/>
            <a:p>
              <a:endParaRPr lang="en-GB"/>
            </a:p>
          </p:txBody>
        </p:sp>
        <p:sp>
          <p:nvSpPr>
            <p:cNvPr id="43066" name="Freeform 72"/>
            <p:cNvSpPr>
              <a:spLocks/>
            </p:cNvSpPr>
            <p:nvPr/>
          </p:nvSpPr>
          <p:spPr bwMode="auto">
            <a:xfrm>
              <a:off x="5395912" y="2817812"/>
              <a:ext cx="61913" cy="122238"/>
            </a:xfrm>
            <a:custGeom>
              <a:avLst/>
              <a:gdLst>
                <a:gd name="T0" fmla="*/ 0 w 39"/>
                <a:gd name="T1" fmla="*/ 0 h 77"/>
                <a:gd name="T2" fmla="*/ 2147483647 w 39"/>
                <a:gd name="T3" fmla="*/ 2147483647 h 77"/>
                <a:gd name="T4" fmla="*/ 2147483647 w 39"/>
                <a:gd name="T5" fmla="*/ 2147483647 h 77"/>
                <a:gd name="T6" fmla="*/ 0 60000 65536"/>
                <a:gd name="T7" fmla="*/ 0 60000 65536"/>
                <a:gd name="T8" fmla="*/ 0 60000 65536"/>
                <a:gd name="T9" fmla="*/ 0 w 39"/>
                <a:gd name="T10" fmla="*/ 0 h 77"/>
                <a:gd name="T11" fmla="*/ 39 w 39"/>
                <a:gd name="T12" fmla="*/ 77 h 77"/>
              </a:gdLst>
              <a:ahLst/>
              <a:cxnLst>
                <a:cxn ang="T6">
                  <a:pos x="T0" y="T1"/>
                </a:cxn>
                <a:cxn ang="T7">
                  <a:pos x="T2" y="T3"/>
                </a:cxn>
                <a:cxn ang="T8">
                  <a:pos x="T4" y="T5"/>
                </a:cxn>
              </a:cxnLst>
              <a:rect l="T9" t="T10" r="T11" b="T12"/>
              <a:pathLst>
                <a:path w="39" h="77">
                  <a:moveTo>
                    <a:pt x="0" y="0"/>
                  </a:moveTo>
                  <a:lnTo>
                    <a:pt x="20" y="38"/>
                  </a:lnTo>
                  <a:lnTo>
                    <a:pt x="39" y="77"/>
                  </a:lnTo>
                </a:path>
              </a:pathLst>
            </a:custGeom>
            <a:noFill/>
            <a:ln w="15875">
              <a:solidFill>
                <a:srgbClr val="0000FF"/>
              </a:solidFill>
              <a:round/>
              <a:headEnd/>
              <a:tailEnd/>
            </a:ln>
          </p:spPr>
          <p:txBody>
            <a:bodyPr/>
            <a:lstStyle/>
            <a:p>
              <a:endParaRPr lang="en-GB"/>
            </a:p>
          </p:txBody>
        </p:sp>
        <p:sp>
          <p:nvSpPr>
            <p:cNvPr id="43067" name="Freeform 73"/>
            <p:cNvSpPr>
              <a:spLocks/>
            </p:cNvSpPr>
            <p:nvPr/>
          </p:nvSpPr>
          <p:spPr bwMode="auto">
            <a:xfrm>
              <a:off x="5457825" y="2940050"/>
              <a:ext cx="61912" cy="138112"/>
            </a:xfrm>
            <a:custGeom>
              <a:avLst/>
              <a:gdLst>
                <a:gd name="T0" fmla="*/ 0 w 39"/>
                <a:gd name="T1" fmla="*/ 0 h 87"/>
                <a:gd name="T2" fmla="*/ 2147483647 w 39"/>
                <a:gd name="T3" fmla="*/ 2147483647 h 87"/>
                <a:gd name="T4" fmla="*/ 2147483647 w 39"/>
                <a:gd name="T5" fmla="*/ 2147483647 h 87"/>
                <a:gd name="T6" fmla="*/ 0 60000 65536"/>
                <a:gd name="T7" fmla="*/ 0 60000 65536"/>
                <a:gd name="T8" fmla="*/ 0 60000 65536"/>
                <a:gd name="T9" fmla="*/ 0 w 39"/>
                <a:gd name="T10" fmla="*/ 0 h 87"/>
                <a:gd name="T11" fmla="*/ 39 w 39"/>
                <a:gd name="T12" fmla="*/ 87 h 87"/>
              </a:gdLst>
              <a:ahLst/>
              <a:cxnLst>
                <a:cxn ang="T6">
                  <a:pos x="T0" y="T1"/>
                </a:cxn>
                <a:cxn ang="T7">
                  <a:pos x="T2" y="T3"/>
                </a:cxn>
                <a:cxn ang="T8">
                  <a:pos x="T4" y="T5"/>
                </a:cxn>
              </a:cxnLst>
              <a:rect l="T9" t="T10" r="T11" b="T12"/>
              <a:pathLst>
                <a:path w="39" h="87">
                  <a:moveTo>
                    <a:pt x="0" y="0"/>
                  </a:moveTo>
                  <a:lnTo>
                    <a:pt x="19" y="44"/>
                  </a:lnTo>
                  <a:lnTo>
                    <a:pt x="39" y="87"/>
                  </a:lnTo>
                </a:path>
              </a:pathLst>
            </a:custGeom>
            <a:noFill/>
            <a:ln w="15875">
              <a:solidFill>
                <a:srgbClr val="0000FF"/>
              </a:solidFill>
              <a:round/>
              <a:headEnd/>
              <a:tailEnd/>
            </a:ln>
          </p:spPr>
          <p:txBody>
            <a:bodyPr/>
            <a:lstStyle/>
            <a:p>
              <a:endParaRPr lang="en-GB"/>
            </a:p>
          </p:txBody>
        </p:sp>
        <p:sp>
          <p:nvSpPr>
            <p:cNvPr id="43068" name="Line 74"/>
            <p:cNvSpPr>
              <a:spLocks noChangeShapeType="1"/>
            </p:cNvSpPr>
            <p:nvPr/>
          </p:nvSpPr>
          <p:spPr bwMode="auto">
            <a:xfrm>
              <a:off x="5519737" y="3078162"/>
              <a:ext cx="60325" cy="146050"/>
            </a:xfrm>
            <a:prstGeom prst="line">
              <a:avLst/>
            </a:prstGeom>
            <a:noFill/>
            <a:ln w="15875">
              <a:solidFill>
                <a:srgbClr val="0000FF"/>
              </a:solidFill>
              <a:round/>
              <a:headEnd/>
              <a:tailEnd/>
            </a:ln>
          </p:spPr>
          <p:txBody>
            <a:bodyPr/>
            <a:lstStyle/>
            <a:p>
              <a:endParaRPr lang="en-GB"/>
            </a:p>
          </p:txBody>
        </p:sp>
        <p:sp>
          <p:nvSpPr>
            <p:cNvPr id="43069" name="Freeform 75"/>
            <p:cNvSpPr>
              <a:spLocks/>
            </p:cNvSpPr>
            <p:nvPr/>
          </p:nvSpPr>
          <p:spPr bwMode="auto">
            <a:xfrm>
              <a:off x="5580062" y="3224212"/>
              <a:ext cx="61913" cy="161925"/>
            </a:xfrm>
            <a:custGeom>
              <a:avLst/>
              <a:gdLst>
                <a:gd name="T0" fmla="*/ 0 w 39"/>
                <a:gd name="T1" fmla="*/ 0 h 102"/>
                <a:gd name="T2" fmla="*/ 2147483647 w 39"/>
                <a:gd name="T3" fmla="*/ 2147483647 h 102"/>
                <a:gd name="T4" fmla="*/ 2147483647 w 39"/>
                <a:gd name="T5" fmla="*/ 2147483647 h 102"/>
                <a:gd name="T6" fmla="*/ 0 60000 65536"/>
                <a:gd name="T7" fmla="*/ 0 60000 65536"/>
                <a:gd name="T8" fmla="*/ 0 60000 65536"/>
                <a:gd name="T9" fmla="*/ 0 w 39"/>
                <a:gd name="T10" fmla="*/ 0 h 102"/>
                <a:gd name="T11" fmla="*/ 39 w 39"/>
                <a:gd name="T12" fmla="*/ 102 h 102"/>
              </a:gdLst>
              <a:ahLst/>
              <a:cxnLst>
                <a:cxn ang="T6">
                  <a:pos x="T0" y="T1"/>
                </a:cxn>
                <a:cxn ang="T7">
                  <a:pos x="T2" y="T3"/>
                </a:cxn>
                <a:cxn ang="T8">
                  <a:pos x="T4" y="T5"/>
                </a:cxn>
              </a:cxnLst>
              <a:rect l="T9" t="T10" r="T11" b="T12"/>
              <a:pathLst>
                <a:path w="39" h="102">
                  <a:moveTo>
                    <a:pt x="0" y="0"/>
                  </a:moveTo>
                  <a:lnTo>
                    <a:pt x="20" y="49"/>
                  </a:lnTo>
                  <a:lnTo>
                    <a:pt x="39" y="102"/>
                  </a:lnTo>
                </a:path>
              </a:pathLst>
            </a:custGeom>
            <a:noFill/>
            <a:ln w="15875">
              <a:solidFill>
                <a:srgbClr val="0000FF"/>
              </a:solidFill>
              <a:round/>
              <a:headEnd/>
              <a:tailEnd/>
            </a:ln>
          </p:spPr>
          <p:txBody>
            <a:bodyPr/>
            <a:lstStyle/>
            <a:p>
              <a:endParaRPr lang="en-GB"/>
            </a:p>
          </p:txBody>
        </p:sp>
        <p:sp>
          <p:nvSpPr>
            <p:cNvPr id="43070" name="Freeform 76"/>
            <p:cNvSpPr>
              <a:spLocks/>
            </p:cNvSpPr>
            <p:nvPr/>
          </p:nvSpPr>
          <p:spPr bwMode="auto">
            <a:xfrm>
              <a:off x="5641975" y="3386137"/>
              <a:ext cx="69850" cy="168275"/>
            </a:xfrm>
            <a:custGeom>
              <a:avLst/>
              <a:gdLst>
                <a:gd name="T0" fmla="*/ 0 w 44"/>
                <a:gd name="T1" fmla="*/ 0 h 106"/>
                <a:gd name="T2" fmla="*/ 2147483647 w 44"/>
                <a:gd name="T3" fmla="*/ 2147483647 h 106"/>
                <a:gd name="T4" fmla="*/ 2147483647 w 44"/>
                <a:gd name="T5" fmla="*/ 2147483647 h 106"/>
                <a:gd name="T6" fmla="*/ 0 60000 65536"/>
                <a:gd name="T7" fmla="*/ 0 60000 65536"/>
                <a:gd name="T8" fmla="*/ 0 60000 65536"/>
                <a:gd name="T9" fmla="*/ 0 w 44"/>
                <a:gd name="T10" fmla="*/ 0 h 106"/>
                <a:gd name="T11" fmla="*/ 44 w 44"/>
                <a:gd name="T12" fmla="*/ 106 h 106"/>
              </a:gdLst>
              <a:ahLst/>
              <a:cxnLst>
                <a:cxn ang="T6">
                  <a:pos x="T0" y="T1"/>
                </a:cxn>
                <a:cxn ang="T7">
                  <a:pos x="T2" y="T3"/>
                </a:cxn>
                <a:cxn ang="T8">
                  <a:pos x="T4" y="T5"/>
                </a:cxn>
              </a:cxnLst>
              <a:rect l="T9" t="T10" r="T11" b="T12"/>
              <a:pathLst>
                <a:path w="44" h="106">
                  <a:moveTo>
                    <a:pt x="0" y="0"/>
                  </a:moveTo>
                  <a:lnTo>
                    <a:pt x="20" y="53"/>
                  </a:lnTo>
                  <a:lnTo>
                    <a:pt x="44" y="106"/>
                  </a:lnTo>
                </a:path>
              </a:pathLst>
            </a:custGeom>
            <a:noFill/>
            <a:ln w="15875">
              <a:solidFill>
                <a:srgbClr val="0000FF"/>
              </a:solidFill>
              <a:round/>
              <a:headEnd/>
              <a:tailEnd/>
            </a:ln>
          </p:spPr>
          <p:txBody>
            <a:bodyPr/>
            <a:lstStyle/>
            <a:p>
              <a:endParaRPr lang="en-GB"/>
            </a:p>
          </p:txBody>
        </p:sp>
        <p:sp>
          <p:nvSpPr>
            <p:cNvPr id="43071" name="Line 77"/>
            <p:cNvSpPr>
              <a:spLocks noChangeShapeType="1"/>
            </p:cNvSpPr>
            <p:nvPr/>
          </p:nvSpPr>
          <p:spPr bwMode="auto">
            <a:xfrm>
              <a:off x="5711825" y="3554412"/>
              <a:ext cx="60325" cy="161925"/>
            </a:xfrm>
            <a:prstGeom prst="line">
              <a:avLst/>
            </a:prstGeom>
            <a:noFill/>
            <a:ln w="15875">
              <a:solidFill>
                <a:srgbClr val="0000FF"/>
              </a:solidFill>
              <a:round/>
              <a:headEnd/>
              <a:tailEnd/>
            </a:ln>
          </p:spPr>
          <p:txBody>
            <a:bodyPr/>
            <a:lstStyle/>
            <a:p>
              <a:endParaRPr lang="en-GB"/>
            </a:p>
          </p:txBody>
        </p:sp>
        <p:sp>
          <p:nvSpPr>
            <p:cNvPr id="43072" name="Freeform 78"/>
            <p:cNvSpPr>
              <a:spLocks/>
            </p:cNvSpPr>
            <p:nvPr/>
          </p:nvSpPr>
          <p:spPr bwMode="auto">
            <a:xfrm>
              <a:off x="5772150" y="3716337"/>
              <a:ext cx="61912" cy="169863"/>
            </a:xfrm>
            <a:custGeom>
              <a:avLst/>
              <a:gdLst>
                <a:gd name="T0" fmla="*/ 0 w 39"/>
                <a:gd name="T1" fmla="*/ 0 h 107"/>
                <a:gd name="T2" fmla="*/ 2147483647 w 39"/>
                <a:gd name="T3" fmla="*/ 2147483647 h 107"/>
                <a:gd name="T4" fmla="*/ 2147483647 w 39"/>
                <a:gd name="T5" fmla="*/ 2147483647 h 107"/>
                <a:gd name="T6" fmla="*/ 0 60000 65536"/>
                <a:gd name="T7" fmla="*/ 0 60000 65536"/>
                <a:gd name="T8" fmla="*/ 0 60000 65536"/>
                <a:gd name="T9" fmla="*/ 0 w 39"/>
                <a:gd name="T10" fmla="*/ 0 h 107"/>
                <a:gd name="T11" fmla="*/ 39 w 39"/>
                <a:gd name="T12" fmla="*/ 107 h 107"/>
              </a:gdLst>
              <a:ahLst/>
              <a:cxnLst>
                <a:cxn ang="T6">
                  <a:pos x="T0" y="T1"/>
                </a:cxn>
                <a:cxn ang="T7">
                  <a:pos x="T2" y="T3"/>
                </a:cxn>
                <a:cxn ang="T8">
                  <a:pos x="T4" y="T5"/>
                </a:cxn>
              </a:cxnLst>
              <a:rect l="T9" t="T10" r="T11" b="T12"/>
              <a:pathLst>
                <a:path w="39" h="107">
                  <a:moveTo>
                    <a:pt x="0" y="0"/>
                  </a:moveTo>
                  <a:lnTo>
                    <a:pt x="20" y="53"/>
                  </a:lnTo>
                  <a:lnTo>
                    <a:pt x="39" y="107"/>
                  </a:lnTo>
                </a:path>
              </a:pathLst>
            </a:custGeom>
            <a:noFill/>
            <a:ln w="15875">
              <a:solidFill>
                <a:srgbClr val="0000FF"/>
              </a:solidFill>
              <a:round/>
              <a:headEnd/>
              <a:tailEnd/>
            </a:ln>
          </p:spPr>
          <p:txBody>
            <a:bodyPr/>
            <a:lstStyle/>
            <a:p>
              <a:endParaRPr lang="en-GB"/>
            </a:p>
          </p:txBody>
        </p:sp>
        <p:sp>
          <p:nvSpPr>
            <p:cNvPr id="43073" name="Line 79"/>
            <p:cNvSpPr>
              <a:spLocks noChangeShapeType="1"/>
            </p:cNvSpPr>
            <p:nvPr/>
          </p:nvSpPr>
          <p:spPr bwMode="auto">
            <a:xfrm>
              <a:off x="5834062" y="3886200"/>
              <a:ext cx="61913" cy="160337"/>
            </a:xfrm>
            <a:prstGeom prst="line">
              <a:avLst/>
            </a:prstGeom>
            <a:noFill/>
            <a:ln w="15875">
              <a:solidFill>
                <a:srgbClr val="0000FF"/>
              </a:solidFill>
              <a:round/>
              <a:headEnd/>
              <a:tailEnd/>
            </a:ln>
          </p:spPr>
          <p:txBody>
            <a:bodyPr/>
            <a:lstStyle/>
            <a:p>
              <a:endParaRPr lang="en-GB"/>
            </a:p>
          </p:txBody>
        </p:sp>
        <p:sp>
          <p:nvSpPr>
            <p:cNvPr id="43074" name="Line 80"/>
            <p:cNvSpPr>
              <a:spLocks noChangeShapeType="1"/>
            </p:cNvSpPr>
            <p:nvPr/>
          </p:nvSpPr>
          <p:spPr bwMode="auto">
            <a:xfrm>
              <a:off x="5895975" y="4046537"/>
              <a:ext cx="61912" cy="153988"/>
            </a:xfrm>
            <a:prstGeom prst="line">
              <a:avLst/>
            </a:prstGeom>
            <a:noFill/>
            <a:ln w="15875">
              <a:solidFill>
                <a:srgbClr val="0000FF"/>
              </a:solidFill>
              <a:round/>
              <a:headEnd/>
              <a:tailEnd/>
            </a:ln>
          </p:spPr>
          <p:txBody>
            <a:bodyPr/>
            <a:lstStyle/>
            <a:p>
              <a:endParaRPr lang="en-GB"/>
            </a:p>
          </p:txBody>
        </p:sp>
        <p:sp>
          <p:nvSpPr>
            <p:cNvPr id="43075" name="Freeform 81"/>
            <p:cNvSpPr>
              <a:spLocks/>
            </p:cNvSpPr>
            <p:nvPr/>
          </p:nvSpPr>
          <p:spPr bwMode="auto">
            <a:xfrm>
              <a:off x="5957887" y="4200525"/>
              <a:ext cx="68263" cy="146050"/>
            </a:xfrm>
            <a:custGeom>
              <a:avLst/>
              <a:gdLst>
                <a:gd name="T0" fmla="*/ 0 w 43"/>
                <a:gd name="T1" fmla="*/ 0 h 92"/>
                <a:gd name="T2" fmla="*/ 2147483647 w 43"/>
                <a:gd name="T3" fmla="*/ 2147483647 h 92"/>
                <a:gd name="T4" fmla="*/ 2147483647 w 43"/>
                <a:gd name="T5" fmla="*/ 2147483647 h 92"/>
                <a:gd name="T6" fmla="*/ 0 60000 65536"/>
                <a:gd name="T7" fmla="*/ 0 60000 65536"/>
                <a:gd name="T8" fmla="*/ 0 60000 65536"/>
                <a:gd name="T9" fmla="*/ 0 w 43"/>
                <a:gd name="T10" fmla="*/ 0 h 92"/>
                <a:gd name="T11" fmla="*/ 43 w 43"/>
                <a:gd name="T12" fmla="*/ 92 h 92"/>
              </a:gdLst>
              <a:ahLst/>
              <a:cxnLst>
                <a:cxn ang="T6">
                  <a:pos x="T0" y="T1"/>
                </a:cxn>
                <a:cxn ang="T7">
                  <a:pos x="T2" y="T3"/>
                </a:cxn>
                <a:cxn ang="T8">
                  <a:pos x="T4" y="T5"/>
                </a:cxn>
              </a:cxnLst>
              <a:rect l="T9" t="T10" r="T11" b="T12"/>
              <a:pathLst>
                <a:path w="43" h="92">
                  <a:moveTo>
                    <a:pt x="0" y="0"/>
                  </a:moveTo>
                  <a:lnTo>
                    <a:pt x="19" y="49"/>
                  </a:lnTo>
                  <a:lnTo>
                    <a:pt x="43" y="92"/>
                  </a:lnTo>
                </a:path>
              </a:pathLst>
            </a:custGeom>
            <a:noFill/>
            <a:ln w="15875">
              <a:solidFill>
                <a:srgbClr val="0000FF"/>
              </a:solidFill>
              <a:round/>
              <a:headEnd/>
              <a:tailEnd/>
            </a:ln>
          </p:spPr>
          <p:txBody>
            <a:bodyPr/>
            <a:lstStyle/>
            <a:p>
              <a:endParaRPr lang="en-GB"/>
            </a:p>
          </p:txBody>
        </p:sp>
        <p:sp>
          <p:nvSpPr>
            <p:cNvPr id="43076" name="Freeform 82"/>
            <p:cNvSpPr>
              <a:spLocks/>
            </p:cNvSpPr>
            <p:nvPr/>
          </p:nvSpPr>
          <p:spPr bwMode="auto">
            <a:xfrm>
              <a:off x="6026150" y="4346575"/>
              <a:ext cx="61912" cy="138112"/>
            </a:xfrm>
            <a:custGeom>
              <a:avLst/>
              <a:gdLst>
                <a:gd name="T0" fmla="*/ 0 w 39"/>
                <a:gd name="T1" fmla="*/ 0 h 87"/>
                <a:gd name="T2" fmla="*/ 2147483647 w 39"/>
                <a:gd name="T3" fmla="*/ 2147483647 h 87"/>
                <a:gd name="T4" fmla="*/ 2147483647 w 39"/>
                <a:gd name="T5" fmla="*/ 2147483647 h 87"/>
                <a:gd name="T6" fmla="*/ 0 60000 65536"/>
                <a:gd name="T7" fmla="*/ 0 60000 65536"/>
                <a:gd name="T8" fmla="*/ 0 60000 65536"/>
                <a:gd name="T9" fmla="*/ 0 w 39"/>
                <a:gd name="T10" fmla="*/ 0 h 87"/>
                <a:gd name="T11" fmla="*/ 39 w 39"/>
                <a:gd name="T12" fmla="*/ 87 h 87"/>
              </a:gdLst>
              <a:ahLst/>
              <a:cxnLst>
                <a:cxn ang="T6">
                  <a:pos x="T0" y="T1"/>
                </a:cxn>
                <a:cxn ang="T7">
                  <a:pos x="T2" y="T3"/>
                </a:cxn>
                <a:cxn ang="T8">
                  <a:pos x="T4" y="T5"/>
                </a:cxn>
              </a:cxnLst>
              <a:rect l="T9" t="T10" r="T11" b="T12"/>
              <a:pathLst>
                <a:path w="39" h="87">
                  <a:moveTo>
                    <a:pt x="0" y="0"/>
                  </a:moveTo>
                  <a:lnTo>
                    <a:pt x="20" y="44"/>
                  </a:lnTo>
                  <a:lnTo>
                    <a:pt x="39" y="87"/>
                  </a:lnTo>
                </a:path>
              </a:pathLst>
            </a:custGeom>
            <a:noFill/>
            <a:ln w="15875">
              <a:solidFill>
                <a:srgbClr val="0000FF"/>
              </a:solidFill>
              <a:round/>
              <a:headEnd/>
              <a:tailEnd/>
            </a:ln>
          </p:spPr>
          <p:txBody>
            <a:bodyPr/>
            <a:lstStyle/>
            <a:p>
              <a:endParaRPr lang="en-GB"/>
            </a:p>
          </p:txBody>
        </p:sp>
        <p:sp>
          <p:nvSpPr>
            <p:cNvPr id="43077" name="Line 83"/>
            <p:cNvSpPr>
              <a:spLocks noChangeShapeType="1"/>
            </p:cNvSpPr>
            <p:nvPr/>
          </p:nvSpPr>
          <p:spPr bwMode="auto">
            <a:xfrm>
              <a:off x="6088062" y="4484687"/>
              <a:ext cx="61913" cy="123825"/>
            </a:xfrm>
            <a:prstGeom prst="line">
              <a:avLst/>
            </a:prstGeom>
            <a:noFill/>
            <a:ln w="15875">
              <a:solidFill>
                <a:srgbClr val="0000FF"/>
              </a:solidFill>
              <a:round/>
              <a:headEnd/>
              <a:tailEnd/>
            </a:ln>
          </p:spPr>
          <p:txBody>
            <a:bodyPr/>
            <a:lstStyle/>
            <a:p>
              <a:endParaRPr lang="en-GB"/>
            </a:p>
          </p:txBody>
        </p:sp>
        <p:sp>
          <p:nvSpPr>
            <p:cNvPr id="43078" name="Freeform 84"/>
            <p:cNvSpPr>
              <a:spLocks/>
            </p:cNvSpPr>
            <p:nvPr/>
          </p:nvSpPr>
          <p:spPr bwMode="auto">
            <a:xfrm>
              <a:off x="6149975" y="4608512"/>
              <a:ext cx="61912" cy="114300"/>
            </a:xfrm>
            <a:custGeom>
              <a:avLst/>
              <a:gdLst>
                <a:gd name="T0" fmla="*/ 0 w 39"/>
                <a:gd name="T1" fmla="*/ 0 h 72"/>
                <a:gd name="T2" fmla="*/ 2147483647 w 39"/>
                <a:gd name="T3" fmla="*/ 2147483647 h 72"/>
                <a:gd name="T4" fmla="*/ 2147483647 w 39"/>
                <a:gd name="T5" fmla="*/ 2147483647 h 72"/>
                <a:gd name="T6" fmla="*/ 0 60000 65536"/>
                <a:gd name="T7" fmla="*/ 0 60000 65536"/>
                <a:gd name="T8" fmla="*/ 0 60000 65536"/>
                <a:gd name="T9" fmla="*/ 0 w 39"/>
                <a:gd name="T10" fmla="*/ 0 h 72"/>
                <a:gd name="T11" fmla="*/ 39 w 39"/>
                <a:gd name="T12" fmla="*/ 72 h 72"/>
              </a:gdLst>
              <a:ahLst/>
              <a:cxnLst>
                <a:cxn ang="T6">
                  <a:pos x="T0" y="T1"/>
                </a:cxn>
                <a:cxn ang="T7">
                  <a:pos x="T2" y="T3"/>
                </a:cxn>
                <a:cxn ang="T8">
                  <a:pos x="T4" y="T5"/>
                </a:cxn>
              </a:cxnLst>
              <a:rect l="T9" t="T10" r="T11" b="T12"/>
              <a:pathLst>
                <a:path w="39" h="72">
                  <a:moveTo>
                    <a:pt x="0" y="0"/>
                  </a:moveTo>
                  <a:lnTo>
                    <a:pt x="19" y="39"/>
                  </a:lnTo>
                  <a:lnTo>
                    <a:pt x="39" y="72"/>
                  </a:lnTo>
                </a:path>
              </a:pathLst>
            </a:custGeom>
            <a:noFill/>
            <a:ln w="15875">
              <a:solidFill>
                <a:srgbClr val="0000FF"/>
              </a:solidFill>
              <a:round/>
              <a:headEnd/>
              <a:tailEnd/>
            </a:ln>
          </p:spPr>
          <p:txBody>
            <a:bodyPr/>
            <a:lstStyle/>
            <a:p>
              <a:endParaRPr lang="en-GB"/>
            </a:p>
          </p:txBody>
        </p:sp>
        <p:sp>
          <p:nvSpPr>
            <p:cNvPr id="43079" name="Line 85"/>
            <p:cNvSpPr>
              <a:spLocks noChangeShapeType="1"/>
            </p:cNvSpPr>
            <p:nvPr/>
          </p:nvSpPr>
          <p:spPr bwMode="auto">
            <a:xfrm>
              <a:off x="6211887" y="4722812"/>
              <a:ext cx="60325" cy="100013"/>
            </a:xfrm>
            <a:prstGeom prst="line">
              <a:avLst/>
            </a:prstGeom>
            <a:noFill/>
            <a:ln w="15875">
              <a:solidFill>
                <a:srgbClr val="0000FF"/>
              </a:solidFill>
              <a:round/>
              <a:headEnd/>
              <a:tailEnd/>
            </a:ln>
          </p:spPr>
          <p:txBody>
            <a:bodyPr/>
            <a:lstStyle/>
            <a:p>
              <a:endParaRPr lang="en-GB"/>
            </a:p>
          </p:txBody>
        </p:sp>
        <p:sp>
          <p:nvSpPr>
            <p:cNvPr id="43080" name="Line 86"/>
            <p:cNvSpPr>
              <a:spLocks noChangeShapeType="1"/>
            </p:cNvSpPr>
            <p:nvPr/>
          </p:nvSpPr>
          <p:spPr bwMode="auto">
            <a:xfrm>
              <a:off x="6272212" y="4822825"/>
              <a:ext cx="61913" cy="85725"/>
            </a:xfrm>
            <a:prstGeom prst="line">
              <a:avLst/>
            </a:prstGeom>
            <a:noFill/>
            <a:ln w="15875">
              <a:solidFill>
                <a:srgbClr val="0000FF"/>
              </a:solidFill>
              <a:round/>
              <a:headEnd/>
              <a:tailEnd/>
            </a:ln>
          </p:spPr>
          <p:txBody>
            <a:bodyPr/>
            <a:lstStyle/>
            <a:p>
              <a:endParaRPr lang="en-GB"/>
            </a:p>
          </p:txBody>
        </p:sp>
        <p:sp>
          <p:nvSpPr>
            <p:cNvPr id="43081" name="Freeform 87"/>
            <p:cNvSpPr>
              <a:spLocks/>
            </p:cNvSpPr>
            <p:nvPr/>
          </p:nvSpPr>
          <p:spPr bwMode="auto">
            <a:xfrm>
              <a:off x="6334125" y="4908550"/>
              <a:ext cx="69850" cy="76200"/>
            </a:xfrm>
            <a:custGeom>
              <a:avLst/>
              <a:gdLst>
                <a:gd name="T0" fmla="*/ 0 w 44"/>
                <a:gd name="T1" fmla="*/ 0 h 48"/>
                <a:gd name="T2" fmla="*/ 2147483647 w 44"/>
                <a:gd name="T3" fmla="*/ 2147483647 h 48"/>
                <a:gd name="T4" fmla="*/ 2147483647 w 44"/>
                <a:gd name="T5" fmla="*/ 2147483647 h 48"/>
                <a:gd name="T6" fmla="*/ 0 60000 65536"/>
                <a:gd name="T7" fmla="*/ 0 60000 65536"/>
                <a:gd name="T8" fmla="*/ 0 60000 65536"/>
                <a:gd name="T9" fmla="*/ 0 w 44"/>
                <a:gd name="T10" fmla="*/ 0 h 48"/>
                <a:gd name="T11" fmla="*/ 44 w 44"/>
                <a:gd name="T12" fmla="*/ 48 h 48"/>
              </a:gdLst>
              <a:ahLst/>
              <a:cxnLst>
                <a:cxn ang="T6">
                  <a:pos x="T0" y="T1"/>
                </a:cxn>
                <a:cxn ang="T7">
                  <a:pos x="T2" y="T3"/>
                </a:cxn>
                <a:cxn ang="T8">
                  <a:pos x="T4" y="T5"/>
                </a:cxn>
              </a:cxnLst>
              <a:rect l="T9" t="T10" r="T11" b="T12"/>
              <a:pathLst>
                <a:path w="44" h="48">
                  <a:moveTo>
                    <a:pt x="0" y="0"/>
                  </a:moveTo>
                  <a:lnTo>
                    <a:pt x="19" y="24"/>
                  </a:lnTo>
                  <a:lnTo>
                    <a:pt x="44" y="48"/>
                  </a:lnTo>
                </a:path>
              </a:pathLst>
            </a:custGeom>
            <a:noFill/>
            <a:ln w="15875">
              <a:solidFill>
                <a:srgbClr val="0000FF"/>
              </a:solidFill>
              <a:round/>
              <a:headEnd/>
              <a:tailEnd/>
            </a:ln>
          </p:spPr>
          <p:txBody>
            <a:bodyPr/>
            <a:lstStyle/>
            <a:p>
              <a:endParaRPr lang="en-GB"/>
            </a:p>
          </p:txBody>
        </p:sp>
        <p:sp>
          <p:nvSpPr>
            <p:cNvPr id="43082" name="Freeform 88"/>
            <p:cNvSpPr>
              <a:spLocks/>
            </p:cNvSpPr>
            <p:nvPr/>
          </p:nvSpPr>
          <p:spPr bwMode="auto">
            <a:xfrm>
              <a:off x="6403975" y="4984750"/>
              <a:ext cx="60325" cy="69850"/>
            </a:xfrm>
            <a:custGeom>
              <a:avLst/>
              <a:gdLst>
                <a:gd name="T0" fmla="*/ 0 w 38"/>
                <a:gd name="T1" fmla="*/ 0 h 44"/>
                <a:gd name="T2" fmla="*/ 2147483647 w 38"/>
                <a:gd name="T3" fmla="*/ 2147483647 h 44"/>
                <a:gd name="T4" fmla="*/ 2147483647 w 38"/>
                <a:gd name="T5" fmla="*/ 2147483647 h 44"/>
                <a:gd name="T6" fmla="*/ 0 60000 65536"/>
                <a:gd name="T7" fmla="*/ 0 60000 65536"/>
                <a:gd name="T8" fmla="*/ 0 60000 65536"/>
                <a:gd name="T9" fmla="*/ 0 w 38"/>
                <a:gd name="T10" fmla="*/ 0 h 44"/>
                <a:gd name="T11" fmla="*/ 38 w 38"/>
                <a:gd name="T12" fmla="*/ 44 h 44"/>
              </a:gdLst>
              <a:ahLst/>
              <a:cxnLst>
                <a:cxn ang="T6">
                  <a:pos x="T0" y="T1"/>
                </a:cxn>
                <a:cxn ang="T7">
                  <a:pos x="T2" y="T3"/>
                </a:cxn>
                <a:cxn ang="T8">
                  <a:pos x="T4" y="T5"/>
                </a:cxn>
              </a:cxnLst>
              <a:rect l="T9" t="T10" r="T11" b="T12"/>
              <a:pathLst>
                <a:path w="38" h="44">
                  <a:moveTo>
                    <a:pt x="0" y="0"/>
                  </a:moveTo>
                  <a:lnTo>
                    <a:pt x="19" y="24"/>
                  </a:lnTo>
                  <a:lnTo>
                    <a:pt x="38" y="44"/>
                  </a:lnTo>
                </a:path>
              </a:pathLst>
            </a:custGeom>
            <a:noFill/>
            <a:ln w="15875">
              <a:solidFill>
                <a:srgbClr val="0000FF"/>
              </a:solidFill>
              <a:round/>
              <a:headEnd/>
              <a:tailEnd/>
            </a:ln>
          </p:spPr>
          <p:txBody>
            <a:bodyPr/>
            <a:lstStyle/>
            <a:p>
              <a:endParaRPr lang="en-GB"/>
            </a:p>
          </p:txBody>
        </p:sp>
        <p:sp>
          <p:nvSpPr>
            <p:cNvPr id="43083" name="Line 89"/>
            <p:cNvSpPr>
              <a:spLocks noChangeShapeType="1"/>
            </p:cNvSpPr>
            <p:nvPr/>
          </p:nvSpPr>
          <p:spPr bwMode="auto">
            <a:xfrm>
              <a:off x="6464300" y="5054600"/>
              <a:ext cx="61912" cy="52387"/>
            </a:xfrm>
            <a:prstGeom prst="line">
              <a:avLst/>
            </a:prstGeom>
            <a:noFill/>
            <a:ln w="15875">
              <a:solidFill>
                <a:srgbClr val="0000FF"/>
              </a:solidFill>
              <a:round/>
              <a:headEnd/>
              <a:tailEnd/>
            </a:ln>
          </p:spPr>
          <p:txBody>
            <a:bodyPr/>
            <a:lstStyle/>
            <a:p>
              <a:endParaRPr lang="en-GB"/>
            </a:p>
          </p:txBody>
        </p:sp>
        <p:sp>
          <p:nvSpPr>
            <p:cNvPr id="43084" name="Line 90"/>
            <p:cNvSpPr>
              <a:spLocks noChangeShapeType="1"/>
            </p:cNvSpPr>
            <p:nvPr/>
          </p:nvSpPr>
          <p:spPr bwMode="auto">
            <a:xfrm>
              <a:off x="6526212" y="5106987"/>
              <a:ext cx="61913" cy="47625"/>
            </a:xfrm>
            <a:prstGeom prst="line">
              <a:avLst/>
            </a:prstGeom>
            <a:noFill/>
            <a:ln w="15875">
              <a:solidFill>
                <a:srgbClr val="0000FF"/>
              </a:solidFill>
              <a:round/>
              <a:headEnd/>
              <a:tailEnd/>
            </a:ln>
          </p:spPr>
          <p:txBody>
            <a:bodyPr/>
            <a:lstStyle/>
            <a:p>
              <a:endParaRPr lang="en-GB"/>
            </a:p>
          </p:txBody>
        </p:sp>
        <p:sp>
          <p:nvSpPr>
            <p:cNvPr id="43085" name="Line 91"/>
            <p:cNvSpPr>
              <a:spLocks noChangeShapeType="1"/>
            </p:cNvSpPr>
            <p:nvPr/>
          </p:nvSpPr>
          <p:spPr bwMode="auto">
            <a:xfrm>
              <a:off x="6588125" y="5154612"/>
              <a:ext cx="61912" cy="38100"/>
            </a:xfrm>
            <a:prstGeom prst="line">
              <a:avLst/>
            </a:prstGeom>
            <a:noFill/>
            <a:ln w="15875">
              <a:solidFill>
                <a:srgbClr val="0000FF"/>
              </a:solidFill>
              <a:round/>
              <a:headEnd/>
              <a:tailEnd/>
            </a:ln>
          </p:spPr>
          <p:txBody>
            <a:bodyPr/>
            <a:lstStyle/>
            <a:p>
              <a:endParaRPr lang="en-GB"/>
            </a:p>
          </p:txBody>
        </p:sp>
        <p:sp>
          <p:nvSpPr>
            <p:cNvPr id="43086" name="Freeform 92"/>
            <p:cNvSpPr>
              <a:spLocks/>
            </p:cNvSpPr>
            <p:nvPr/>
          </p:nvSpPr>
          <p:spPr bwMode="auto">
            <a:xfrm>
              <a:off x="6650037" y="5192712"/>
              <a:ext cx="68263" cy="30163"/>
            </a:xfrm>
            <a:custGeom>
              <a:avLst/>
              <a:gdLst>
                <a:gd name="T0" fmla="*/ 0 w 43"/>
                <a:gd name="T1" fmla="*/ 0 h 19"/>
                <a:gd name="T2" fmla="*/ 2147483647 w 43"/>
                <a:gd name="T3" fmla="*/ 2147483647 h 19"/>
                <a:gd name="T4" fmla="*/ 2147483647 w 43"/>
                <a:gd name="T5" fmla="*/ 2147483647 h 19"/>
                <a:gd name="T6" fmla="*/ 0 60000 65536"/>
                <a:gd name="T7" fmla="*/ 0 60000 65536"/>
                <a:gd name="T8" fmla="*/ 0 60000 65536"/>
                <a:gd name="T9" fmla="*/ 0 w 43"/>
                <a:gd name="T10" fmla="*/ 0 h 19"/>
                <a:gd name="T11" fmla="*/ 43 w 43"/>
                <a:gd name="T12" fmla="*/ 19 h 19"/>
              </a:gdLst>
              <a:ahLst/>
              <a:cxnLst>
                <a:cxn ang="T6">
                  <a:pos x="T0" y="T1"/>
                </a:cxn>
                <a:cxn ang="T7">
                  <a:pos x="T2" y="T3"/>
                </a:cxn>
                <a:cxn ang="T8">
                  <a:pos x="T4" y="T5"/>
                </a:cxn>
              </a:cxnLst>
              <a:rect l="T9" t="T10" r="T11" b="T12"/>
              <a:pathLst>
                <a:path w="43" h="19">
                  <a:moveTo>
                    <a:pt x="0" y="0"/>
                  </a:moveTo>
                  <a:lnTo>
                    <a:pt x="19" y="9"/>
                  </a:lnTo>
                  <a:lnTo>
                    <a:pt x="43" y="19"/>
                  </a:lnTo>
                </a:path>
              </a:pathLst>
            </a:custGeom>
            <a:noFill/>
            <a:ln w="15875">
              <a:solidFill>
                <a:srgbClr val="0000FF"/>
              </a:solidFill>
              <a:round/>
              <a:headEnd/>
              <a:tailEnd/>
            </a:ln>
          </p:spPr>
          <p:txBody>
            <a:bodyPr/>
            <a:lstStyle/>
            <a:p>
              <a:endParaRPr lang="en-GB"/>
            </a:p>
          </p:txBody>
        </p:sp>
        <p:sp>
          <p:nvSpPr>
            <p:cNvPr id="43087" name="Line 93"/>
            <p:cNvSpPr>
              <a:spLocks noChangeShapeType="1"/>
            </p:cNvSpPr>
            <p:nvPr/>
          </p:nvSpPr>
          <p:spPr bwMode="auto">
            <a:xfrm>
              <a:off x="6718300" y="5222875"/>
              <a:ext cx="61912" cy="23812"/>
            </a:xfrm>
            <a:prstGeom prst="line">
              <a:avLst/>
            </a:prstGeom>
            <a:noFill/>
            <a:ln w="15875">
              <a:solidFill>
                <a:srgbClr val="0000FF"/>
              </a:solidFill>
              <a:round/>
              <a:headEnd/>
              <a:tailEnd/>
            </a:ln>
          </p:spPr>
          <p:txBody>
            <a:bodyPr/>
            <a:lstStyle/>
            <a:p>
              <a:endParaRPr lang="en-GB"/>
            </a:p>
          </p:txBody>
        </p:sp>
        <p:sp>
          <p:nvSpPr>
            <p:cNvPr id="43088" name="Line 94"/>
            <p:cNvSpPr>
              <a:spLocks noChangeShapeType="1"/>
            </p:cNvSpPr>
            <p:nvPr/>
          </p:nvSpPr>
          <p:spPr bwMode="auto">
            <a:xfrm>
              <a:off x="6780212" y="5246687"/>
              <a:ext cx="61913" cy="22225"/>
            </a:xfrm>
            <a:prstGeom prst="line">
              <a:avLst/>
            </a:prstGeom>
            <a:noFill/>
            <a:ln w="15875">
              <a:solidFill>
                <a:srgbClr val="0000FF"/>
              </a:solidFill>
              <a:round/>
              <a:headEnd/>
              <a:tailEnd/>
            </a:ln>
          </p:spPr>
          <p:txBody>
            <a:bodyPr/>
            <a:lstStyle/>
            <a:p>
              <a:endParaRPr lang="en-GB"/>
            </a:p>
          </p:txBody>
        </p:sp>
        <p:sp>
          <p:nvSpPr>
            <p:cNvPr id="43089" name="Line 95"/>
            <p:cNvSpPr>
              <a:spLocks noChangeShapeType="1"/>
            </p:cNvSpPr>
            <p:nvPr/>
          </p:nvSpPr>
          <p:spPr bwMode="auto">
            <a:xfrm>
              <a:off x="6842125" y="5268912"/>
              <a:ext cx="60325" cy="15875"/>
            </a:xfrm>
            <a:prstGeom prst="line">
              <a:avLst/>
            </a:prstGeom>
            <a:noFill/>
            <a:ln w="15875">
              <a:solidFill>
                <a:srgbClr val="0000FF"/>
              </a:solidFill>
              <a:round/>
              <a:headEnd/>
              <a:tailEnd/>
            </a:ln>
          </p:spPr>
          <p:txBody>
            <a:bodyPr/>
            <a:lstStyle/>
            <a:p>
              <a:endParaRPr lang="en-GB"/>
            </a:p>
          </p:txBody>
        </p:sp>
        <p:sp>
          <p:nvSpPr>
            <p:cNvPr id="43090" name="Line 96"/>
            <p:cNvSpPr>
              <a:spLocks noChangeShapeType="1"/>
            </p:cNvSpPr>
            <p:nvPr/>
          </p:nvSpPr>
          <p:spPr bwMode="auto">
            <a:xfrm>
              <a:off x="6902450" y="5284787"/>
              <a:ext cx="61912" cy="7938"/>
            </a:xfrm>
            <a:prstGeom prst="line">
              <a:avLst/>
            </a:prstGeom>
            <a:noFill/>
            <a:ln w="15875">
              <a:solidFill>
                <a:srgbClr val="0000FF"/>
              </a:solidFill>
              <a:round/>
              <a:headEnd/>
              <a:tailEnd/>
            </a:ln>
          </p:spPr>
          <p:txBody>
            <a:bodyPr/>
            <a:lstStyle/>
            <a:p>
              <a:endParaRPr lang="en-GB"/>
            </a:p>
          </p:txBody>
        </p:sp>
        <p:sp>
          <p:nvSpPr>
            <p:cNvPr id="43091" name="Freeform 97"/>
            <p:cNvSpPr>
              <a:spLocks/>
            </p:cNvSpPr>
            <p:nvPr/>
          </p:nvSpPr>
          <p:spPr bwMode="auto">
            <a:xfrm>
              <a:off x="6964362" y="5292725"/>
              <a:ext cx="69850" cy="7937"/>
            </a:xfrm>
            <a:custGeom>
              <a:avLst/>
              <a:gdLst>
                <a:gd name="T0" fmla="*/ 0 w 44"/>
                <a:gd name="T1" fmla="*/ 0 h 5"/>
                <a:gd name="T2" fmla="*/ 2147483647 w 44"/>
                <a:gd name="T3" fmla="*/ 0 h 5"/>
                <a:gd name="T4" fmla="*/ 2147483647 w 44"/>
                <a:gd name="T5" fmla="*/ 2147483647 h 5"/>
                <a:gd name="T6" fmla="*/ 0 60000 65536"/>
                <a:gd name="T7" fmla="*/ 0 60000 65536"/>
                <a:gd name="T8" fmla="*/ 0 60000 65536"/>
                <a:gd name="T9" fmla="*/ 0 w 44"/>
                <a:gd name="T10" fmla="*/ 0 h 5"/>
                <a:gd name="T11" fmla="*/ 44 w 44"/>
                <a:gd name="T12" fmla="*/ 5 h 5"/>
              </a:gdLst>
              <a:ahLst/>
              <a:cxnLst>
                <a:cxn ang="T6">
                  <a:pos x="T0" y="T1"/>
                </a:cxn>
                <a:cxn ang="T7">
                  <a:pos x="T2" y="T3"/>
                </a:cxn>
                <a:cxn ang="T8">
                  <a:pos x="T4" y="T5"/>
                </a:cxn>
              </a:cxnLst>
              <a:rect l="T9" t="T10" r="T11" b="T12"/>
              <a:pathLst>
                <a:path w="44" h="5">
                  <a:moveTo>
                    <a:pt x="0" y="0"/>
                  </a:moveTo>
                  <a:lnTo>
                    <a:pt x="20" y="0"/>
                  </a:lnTo>
                  <a:lnTo>
                    <a:pt x="44" y="5"/>
                  </a:lnTo>
                </a:path>
              </a:pathLst>
            </a:custGeom>
            <a:noFill/>
            <a:ln w="15875">
              <a:solidFill>
                <a:srgbClr val="0000FF"/>
              </a:solidFill>
              <a:round/>
              <a:headEnd/>
              <a:tailEnd/>
            </a:ln>
          </p:spPr>
          <p:txBody>
            <a:bodyPr/>
            <a:lstStyle/>
            <a:p>
              <a:endParaRPr lang="en-GB"/>
            </a:p>
          </p:txBody>
        </p:sp>
        <p:sp>
          <p:nvSpPr>
            <p:cNvPr id="43092" name="Line 98"/>
            <p:cNvSpPr>
              <a:spLocks noChangeShapeType="1"/>
            </p:cNvSpPr>
            <p:nvPr/>
          </p:nvSpPr>
          <p:spPr bwMode="auto">
            <a:xfrm>
              <a:off x="7034212" y="5300662"/>
              <a:ext cx="61913" cy="6350"/>
            </a:xfrm>
            <a:prstGeom prst="line">
              <a:avLst/>
            </a:prstGeom>
            <a:noFill/>
            <a:ln w="15875">
              <a:solidFill>
                <a:srgbClr val="0000FF"/>
              </a:solidFill>
              <a:round/>
              <a:headEnd/>
              <a:tailEnd/>
            </a:ln>
          </p:spPr>
          <p:txBody>
            <a:bodyPr/>
            <a:lstStyle/>
            <a:p>
              <a:endParaRPr lang="en-GB"/>
            </a:p>
          </p:txBody>
        </p:sp>
      </p:grpSp>
      <p:sp>
        <p:nvSpPr>
          <p:cNvPr id="43016" name="TextBox 80"/>
          <p:cNvSpPr txBox="1">
            <a:spLocks noChangeArrowheads="1"/>
          </p:cNvSpPr>
          <p:nvPr/>
        </p:nvSpPr>
        <p:spPr bwMode="auto">
          <a:xfrm>
            <a:off x="4191000" y="5867400"/>
            <a:ext cx="3505200" cy="461963"/>
          </a:xfrm>
          <a:prstGeom prst="rect">
            <a:avLst/>
          </a:prstGeom>
          <a:noFill/>
          <a:ln w="9525">
            <a:noFill/>
            <a:miter lim="800000"/>
            <a:headEnd/>
            <a:tailEnd/>
          </a:ln>
        </p:spPr>
        <p:txBody>
          <a:bodyPr>
            <a:spAutoFit/>
          </a:bodyPr>
          <a:lstStyle/>
          <a:p>
            <a:r>
              <a:rPr lang="el-GR" sz="2400" b="1">
                <a:latin typeface="Arial" charset="0"/>
              </a:rPr>
              <a:t>μ</a:t>
            </a:r>
            <a:r>
              <a:rPr lang="en-US" sz="2400" b="1" baseline="-25000">
                <a:latin typeface="Arial" charset="0"/>
              </a:rPr>
              <a:t>i</a:t>
            </a:r>
            <a:endParaRPr lang="en-GB" sz="2400" b="1">
              <a:latin typeface="Arial" charset="0"/>
            </a:endParaRPr>
          </a:p>
        </p:txBody>
      </p:sp>
      <p:sp>
        <p:nvSpPr>
          <p:cNvPr id="43017" name="TextBox 81"/>
          <p:cNvSpPr txBox="1">
            <a:spLocks noChangeArrowheads="1"/>
          </p:cNvSpPr>
          <p:nvPr/>
        </p:nvSpPr>
        <p:spPr bwMode="auto">
          <a:xfrm>
            <a:off x="1066800" y="3886200"/>
            <a:ext cx="914400" cy="461962"/>
          </a:xfrm>
          <a:prstGeom prst="rect">
            <a:avLst/>
          </a:prstGeom>
          <a:noFill/>
          <a:ln w="9525">
            <a:noFill/>
            <a:miter lim="800000"/>
            <a:headEnd/>
            <a:tailEnd/>
          </a:ln>
        </p:spPr>
        <p:txBody>
          <a:bodyPr>
            <a:spAutoFit/>
          </a:bodyPr>
          <a:lstStyle/>
          <a:p>
            <a:r>
              <a:rPr lang="en-US" sz="2400" b="1" dirty="0">
                <a:latin typeface="Arial" charset="0"/>
              </a:rPr>
              <a:t>P(</a:t>
            </a:r>
            <a:r>
              <a:rPr lang="el-GR" sz="2400" b="1" dirty="0">
                <a:latin typeface="Arial" charset="0"/>
              </a:rPr>
              <a:t>μ</a:t>
            </a:r>
            <a:r>
              <a:rPr lang="en-US" sz="2400" b="1" baseline="-25000" dirty="0">
                <a:latin typeface="Arial" charset="0"/>
              </a:rPr>
              <a:t>i</a:t>
            </a:r>
            <a:r>
              <a:rPr lang="en-GB" sz="2400" b="1" dirty="0">
                <a:latin typeface="Arial" charset="0"/>
              </a:rPr>
              <a:t>)</a:t>
            </a:r>
          </a:p>
        </p:txBody>
      </p:sp>
      <p:cxnSp>
        <p:nvCxnSpPr>
          <p:cNvPr id="83" name="Straight Connector 82"/>
          <p:cNvCxnSpPr/>
          <p:nvPr/>
        </p:nvCxnSpPr>
        <p:spPr>
          <a:xfrm>
            <a:off x="4419600" y="3195638"/>
            <a:ext cx="0" cy="2514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019" name="TextBox 83"/>
          <p:cNvSpPr txBox="1">
            <a:spLocks noChangeArrowheads="1"/>
          </p:cNvSpPr>
          <p:nvPr/>
        </p:nvSpPr>
        <p:spPr bwMode="auto">
          <a:xfrm>
            <a:off x="3757613" y="2733675"/>
            <a:ext cx="828675" cy="461963"/>
          </a:xfrm>
          <a:prstGeom prst="rect">
            <a:avLst/>
          </a:prstGeom>
          <a:noFill/>
          <a:ln w="9525">
            <a:noFill/>
            <a:miter lim="800000"/>
            <a:headEnd/>
            <a:tailEnd/>
          </a:ln>
        </p:spPr>
        <p:txBody>
          <a:bodyPr wrap="none">
            <a:spAutoFit/>
          </a:bodyPr>
          <a:lstStyle/>
          <a:p>
            <a:r>
              <a:rPr lang="en-US" sz="2400" b="1">
                <a:latin typeface="Arial" charset="0"/>
              </a:rPr>
              <a:t>g (</a:t>
            </a:r>
            <a:r>
              <a:rPr lang="el-GR" sz="2400" b="1">
                <a:latin typeface="Arial" charset="0"/>
              </a:rPr>
              <a:t>θ</a:t>
            </a:r>
            <a:r>
              <a:rPr lang="en-US" sz="2400" b="1">
                <a:latin typeface="Arial" charset="0"/>
              </a:rPr>
              <a:t>)</a:t>
            </a:r>
            <a:endParaRPr lang="en-GB" sz="2400" b="1">
              <a:latin typeface="Arial" charset="0"/>
            </a:endParaRPr>
          </a:p>
        </p:txBody>
      </p:sp>
    </p:spTree>
    <p:extLst>
      <p:ext uri="{BB962C8B-B14F-4D97-AF65-F5344CB8AC3E}">
        <p14:creationId xmlns:p14="http://schemas.microsoft.com/office/powerpoint/2010/main" val="1020375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5059" name="Rectangle 2"/>
          <p:cNvSpPr>
            <a:spLocks noGrp="1" noChangeArrowheads="1"/>
          </p:cNvSpPr>
          <p:nvPr>
            <p:ph type="title"/>
          </p:nvPr>
        </p:nvSpPr>
        <p:spPr>
          <a:xfrm>
            <a:off x="1066800" y="76200"/>
            <a:ext cx="6858000" cy="838200"/>
          </a:xfrm>
        </p:spPr>
        <p:txBody>
          <a:bodyPr/>
          <a:lstStyle/>
          <a:p>
            <a:pPr eaLnBrk="1" hangingPunct="1"/>
            <a:r>
              <a:rPr lang="en-US" sz="3200" dirty="0" smtClean="0">
                <a:solidFill>
                  <a:schemeClr val="accent2"/>
                </a:solidFill>
              </a:rPr>
              <a:t>Random variables</a:t>
            </a:r>
          </a:p>
        </p:txBody>
      </p:sp>
      <p:sp>
        <p:nvSpPr>
          <p:cNvPr id="45060" name="Rectangle 3"/>
          <p:cNvSpPr>
            <a:spLocks noGrp="1" noChangeArrowheads="1"/>
          </p:cNvSpPr>
          <p:nvPr>
            <p:ph type="body" idx="1"/>
          </p:nvPr>
        </p:nvSpPr>
        <p:spPr>
          <a:xfrm>
            <a:off x="152400" y="1295400"/>
            <a:ext cx="8839200" cy="4114800"/>
          </a:xfrm>
        </p:spPr>
        <p:txBody>
          <a:bodyPr/>
          <a:lstStyle/>
          <a:p>
            <a:pPr eaLnBrk="1" hangingPunct="1">
              <a:buClr>
                <a:schemeClr val="tx2"/>
              </a:buClr>
            </a:pPr>
            <a:r>
              <a:rPr lang="en-US" sz="2400" dirty="0" smtClean="0"/>
              <a:t>A </a:t>
            </a:r>
            <a:r>
              <a:rPr lang="en-US" sz="2400" b="1" i="1" dirty="0" smtClean="0">
                <a:solidFill>
                  <a:srgbClr val="FF0000"/>
                </a:solidFill>
              </a:rPr>
              <a:t>random </a:t>
            </a:r>
            <a:r>
              <a:rPr lang="en-US" sz="2400" b="1" dirty="0" smtClean="0"/>
              <a:t>or</a:t>
            </a:r>
            <a:r>
              <a:rPr lang="en-US" sz="2400" b="1" i="1" dirty="0" smtClean="0">
                <a:solidFill>
                  <a:srgbClr val="FF0000"/>
                </a:solidFill>
              </a:rPr>
              <a:t> stochastic variable </a:t>
            </a:r>
            <a:r>
              <a:rPr lang="en-US" sz="2400" dirty="0" smtClean="0"/>
              <a:t>is a quantity that can take on values due to chance. It does not have a single value but instead can take on a range of values, with its chance governed by a probability distribution.</a:t>
            </a:r>
          </a:p>
          <a:p>
            <a:pPr eaLnBrk="1" hangingPunct="1">
              <a:buClr>
                <a:schemeClr val="tx2"/>
              </a:buClr>
            </a:pPr>
            <a:endParaRPr lang="en-US" sz="2400" dirty="0" smtClean="0"/>
          </a:p>
          <a:p>
            <a:pPr eaLnBrk="1" hangingPunct="1">
              <a:buClr>
                <a:schemeClr val="tx2"/>
              </a:buClr>
            </a:pPr>
            <a:r>
              <a:rPr lang="en-US" sz="2400" dirty="0"/>
              <a:t>A random variable's possible values might represent the possible outcomes of a yet-to-be-performed experiment, or the possible outcomes of a past experiment whose already-existing value is uncertain (for example, as a result of incomplete information or imprecise measurements</a:t>
            </a:r>
            <a:r>
              <a:rPr lang="en-US" sz="2400" dirty="0" smtClean="0"/>
              <a:t>).</a:t>
            </a:r>
          </a:p>
          <a:p>
            <a:pPr eaLnBrk="1" hangingPunct="1">
              <a:buClr>
                <a:schemeClr val="tx2"/>
              </a:buClr>
            </a:pPr>
            <a:endParaRPr lang="en-US" sz="2400" dirty="0" smtClean="0"/>
          </a:p>
          <a:p>
            <a:pPr eaLnBrk="1" hangingPunct="1">
              <a:buClr>
                <a:schemeClr val="tx2"/>
              </a:buClr>
            </a:pPr>
            <a:r>
              <a:rPr lang="en-US" sz="2400" dirty="0"/>
              <a:t>Random variables have probability distributions which allow us to gain insight into unobserved quantities.</a:t>
            </a:r>
          </a:p>
          <a:p>
            <a:pPr eaLnBrk="1" hangingPunct="1">
              <a:buClr>
                <a:schemeClr val="tx2"/>
              </a:buClr>
            </a:pPr>
            <a:endParaRPr lang="en-US" sz="2400" dirty="0" smtClean="0"/>
          </a:p>
        </p:txBody>
      </p:sp>
    </p:spTree>
    <p:extLst>
      <p:ext uri="{BB962C8B-B14F-4D97-AF65-F5344CB8AC3E}">
        <p14:creationId xmlns:p14="http://schemas.microsoft.com/office/powerpoint/2010/main" val="1641578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76" name="Title 1"/>
          <p:cNvSpPr>
            <a:spLocks noGrp="1"/>
          </p:cNvSpPr>
          <p:nvPr>
            <p:ph type="title"/>
          </p:nvPr>
        </p:nvSpPr>
        <p:spPr>
          <a:xfrm>
            <a:off x="0" y="228600"/>
            <a:ext cx="8686800" cy="717550"/>
          </a:xfrm>
        </p:spPr>
        <p:txBody>
          <a:bodyPr/>
          <a:lstStyle/>
          <a:p>
            <a:r>
              <a:rPr lang="en-US" sz="2800" dirty="0" smtClean="0"/>
              <a:t/>
            </a:r>
            <a:br>
              <a:rPr lang="en-US" sz="2800" dirty="0" smtClean="0"/>
            </a:br>
            <a:r>
              <a:rPr lang="en-US" sz="2800" dirty="0" smtClean="0"/>
              <a:t>A general framework for </a:t>
            </a:r>
            <a:r>
              <a:rPr lang="en-US" sz="2800" dirty="0" err="1" smtClean="0"/>
              <a:t>stochasticity</a:t>
            </a:r>
            <a:endParaRPr lang="en-GB" sz="2800" dirty="0" smtClean="0"/>
          </a:p>
        </p:txBody>
      </p:sp>
      <p:graphicFrame>
        <p:nvGraphicFramePr>
          <p:cNvPr id="3074" name="Object 2"/>
          <p:cNvGraphicFramePr>
            <a:graphicFrameLocks noChangeAspect="1"/>
          </p:cNvGraphicFramePr>
          <p:nvPr>
            <p:extLst>
              <p:ext uri="{D42A27DB-BD31-4B8C-83A1-F6EECF244321}">
                <p14:modId xmlns:p14="http://schemas.microsoft.com/office/powerpoint/2010/main" val="2650567971"/>
              </p:ext>
            </p:extLst>
          </p:nvPr>
        </p:nvGraphicFramePr>
        <p:xfrm>
          <a:off x="838200" y="1600200"/>
          <a:ext cx="6405563" cy="4873625"/>
        </p:xfrm>
        <a:graphic>
          <a:graphicData uri="http://schemas.openxmlformats.org/presentationml/2006/ole">
            <mc:AlternateContent xmlns:mc="http://schemas.openxmlformats.org/markup-compatibility/2006">
              <mc:Choice xmlns:v="urn:schemas-microsoft-com:vml" Requires="v">
                <p:oleObj spid="_x0000_s3108" name="Equation" r:id="rId4" imgW="2400120" imgH="1828800" progId="Equation.3">
                  <p:embed/>
                </p:oleObj>
              </mc:Choice>
              <mc:Fallback>
                <p:oleObj name="Equation" r:id="rId4" imgW="2400120" imgH="1828800" progId="Equation.3">
                  <p:embed/>
                  <p:pic>
                    <p:nvPicPr>
                      <p:cNvPr id="0" name="Object 2"/>
                      <p:cNvPicPr>
                        <a:picLocks noChangeAspect="1" noChangeArrowheads="1"/>
                      </p:cNvPicPr>
                      <p:nvPr/>
                    </p:nvPicPr>
                    <p:blipFill>
                      <a:blip r:embed="rId5"/>
                      <a:srcRect/>
                      <a:stretch>
                        <a:fillRect/>
                      </a:stretch>
                    </p:blipFill>
                    <p:spPr bwMode="auto">
                      <a:xfrm>
                        <a:off x="838200" y="1600200"/>
                        <a:ext cx="6405563" cy="487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066800" y="3200400"/>
            <a:ext cx="3676650" cy="584200"/>
          </a:xfrm>
          <a:prstGeom prst="rect">
            <a:avLst/>
          </a:prstGeom>
          <a:noFill/>
        </p:spPr>
        <p:txBody>
          <a:bodyPr wrap="none">
            <a:spAutoFit/>
          </a:bodyPr>
          <a:lstStyle/>
          <a:p>
            <a:pPr>
              <a:defRPr/>
            </a:pPr>
            <a:r>
              <a:rPr lang="en-US" dirty="0">
                <a:latin typeface="+mn-lt"/>
                <a:cs typeface="+mn-cs"/>
              </a:rPr>
              <a:t>which is the same as:</a:t>
            </a:r>
            <a:endParaRPr lang="en-GB"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975475" cy="717550"/>
          </a:xfrm>
        </p:spPr>
        <p:txBody>
          <a:bodyPr/>
          <a:lstStyle/>
          <a:p>
            <a:r>
              <a:rPr lang="en-US" dirty="0" smtClean="0"/>
              <a:t>Terminology</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189495654"/>
              </p:ext>
            </p:extLst>
          </p:nvPr>
        </p:nvGraphicFramePr>
        <p:xfrm>
          <a:off x="990600" y="1828800"/>
          <a:ext cx="1805354" cy="1676400"/>
        </p:xfrm>
        <a:graphic>
          <a:graphicData uri="http://schemas.openxmlformats.org/presentationml/2006/ole">
            <mc:AlternateContent xmlns:mc="http://schemas.openxmlformats.org/markup-compatibility/2006">
              <mc:Choice xmlns:v="urn:schemas-microsoft-com:vml" Requires="v">
                <p:oleObj spid="_x0000_s159810" name="Equation" r:id="rId3" imgW="711000" imgH="660240" progId="Equation.3">
                  <p:embed/>
                </p:oleObj>
              </mc:Choice>
              <mc:Fallback>
                <p:oleObj name="Equation" r:id="rId3" imgW="711000" imgH="660240" progId="Equation.3">
                  <p:embed/>
                  <p:pic>
                    <p:nvPicPr>
                      <p:cNvPr id="0" name=""/>
                      <p:cNvPicPr>
                        <a:picLocks noChangeAspect="1" noChangeArrowheads="1"/>
                      </p:cNvPicPr>
                      <p:nvPr/>
                    </p:nvPicPr>
                    <p:blipFill>
                      <a:blip r:embed="rId4"/>
                      <a:srcRect/>
                      <a:stretch>
                        <a:fillRect/>
                      </a:stretch>
                    </p:blipFill>
                    <p:spPr bwMode="auto">
                      <a:xfrm>
                        <a:off x="990600" y="1828800"/>
                        <a:ext cx="1805354"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a:off x="3124200" y="1905000"/>
            <a:ext cx="609600" cy="152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886200" y="2209800"/>
            <a:ext cx="5127429" cy="1384995"/>
          </a:xfrm>
          <a:prstGeom prst="rect">
            <a:avLst/>
          </a:prstGeom>
          <a:noFill/>
        </p:spPr>
        <p:txBody>
          <a:bodyPr wrap="none" rtlCol="0">
            <a:spAutoFit/>
          </a:bodyPr>
          <a:lstStyle/>
          <a:p>
            <a:r>
              <a:rPr lang="en-US" sz="2800" dirty="0" smtClean="0">
                <a:latin typeface="Arial" pitchFamily="34" charset="0"/>
                <a:cs typeface="Arial" pitchFamily="34" charset="0"/>
              </a:rPr>
              <a:t>This notation is equivalent.</a:t>
            </a:r>
          </a:p>
          <a:p>
            <a:r>
              <a:rPr lang="en-US" sz="2800" dirty="0" smtClean="0">
                <a:latin typeface="Arial" pitchFamily="34" charset="0"/>
                <a:cs typeface="Arial" pitchFamily="34" charset="0"/>
              </a:rPr>
              <a:t>You will see it all in this course.</a:t>
            </a:r>
          </a:p>
          <a:p>
            <a:endParaRPr lang="en-US" sz="2800" dirty="0" smtClean="0">
              <a:latin typeface="Arial" pitchFamily="34" charset="0"/>
              <a:cs typeface="Arial" pitchFamily="34" charset="0"/>
            </a:endParaRPr>
          </a:p>
        </p:txBody>
      </p:sp>
      <p:graphicFrame>
        <p:nvGraphicFramePr>
          <p:cNvPr id="155651" name="Object 3"/>
          <p:cNvGraphicFramePr>
            <a:graphicFrameLocks noChangeAspect="1"/>
          </p:cNvGraphicFramePr>
          <p:nvPr/>
        </p:nvGraphicFramePr>
        <p:xfrm>
          <a:off x="1752600" y="4724400"/>
          <a:ext cx="2708275" cy="1096963"/>
        </p:xfrm>
        <a:graphic>
          <a:graphicData uri="http://schemas.openxmlformats.org/presentationml/2006/ole">
            <mc:AlternateContent xmlns:mc="http://schemas.openxmlformats.org/markup-compatibility/2006">
              <mc:Choice xmlns:v="urn:schemas-microsoft-com:vml" Requires="v">
                <p:oleObj spid="_x0000_s159811" name="Equation" r:id="rId5" imgW="1066680" imgH="431640" progId="Equation.3">
                  <p:embed/>
                </p:oleObj>
              </mc:Choice>
              <mc:Fallback>
                <p:oleObj name="Equation" r:id="rId5" imgW="10666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724400"/>
                        <a:ext cx="2708275"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25009" y="3896380"/>
            <a:ext cx="7404591" cy="523220"/>
          </a:xfrm>
          <a:prstGeom prst="rect">
            <a:avLst/>
          </a:prstGeom>
          <a:noFill/>
        </p:spPr>
        <p:txBody>
          <a:bodyPr wrap="none" rtlCol="0">
            <a:spAutoFit/>
          </a:bodyPr>
          <a:lstStyle/>
          <a:p>
            <a:r>
              <a:rPr lang="en-US" sz="2800" dirty="0" smtClean="0">
                <a:latin typeface="Arial" pitchFamily="34" charset="0"/>
                <a:cs typeface="Arial" pitchFamily="34" charset="0"/>
              </a:rPr>
              <a:t>These are general stand-ins for distributions. </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417728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975475" cy="717550"/>
          </a:xfrm>
        </p:spPr>
        <p:txBody>
          <a:bodyPr/>
          <a:lstStyle/>
          <a:p>
            <a:r>
              <a:rPr lang="en-US" dirty="0" smtClean="0"/>
              <a:t>Terminology in H&amp;H</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4285596908"/>
              </p:ext>
            </p:extLst>
          </p:nvPr>
        </p:nvGraphicFramePr>
        <p:xfrm>
          <a:off x="1006475" y="1828800"/>
          <a:ext cx="1773238" cy="1676400"/>
        </p:xfrm>
        <a:graphic>
          <a:graphicData uri="http://schemas.openxmlformats.org/presentationml/2006/ole">
            <mc:AlternateContent xmlns:mc="http://schemas.openxmlformats.org/markup-compatibility/2006">
              <mc:Choice xmlns:v="urn:schemas-microsoft-com:vml" Requires="v">
                <p:oleObj spid="_x0000_s160830" name="Equation" r:id="rId3" imgW="698400" imgH="660240" progId="Equation.3">
                  <p:embed/>
                </p:oleObj>
              </mc:Choice>
              <mc:Fallback>
                <p:oleObj name="Equation" r:id="rId3" imgW="698400" imgH="660240" progId="Equation.3">
                  <p:embed/>
                  <p:pic>
                    <p:nvPicPr>
                      <p:cNvPr id="0" name=""/>
                      <p:cNvPicPr>
                        <a:picLocks noChangeAspect="1" noChangeArrowheads="1"/>
                      </p:cNvPicPr>
                      <p:nvPr/>
                    </p:nvPicPr>
                    <p:blipFill>
                      <a:blip r:embed="rId4"/>
                      <a:srcRect/>
                      <a:stretch>
                        <a:fillRect/>
                      </a:stretch>
                    </p:blipFill>
                    <p:spPr bwMode="auto">
                      <a:xfrm>
                        <a:off x="1006475" y="1828800"/>
                        <a:ext cx="1773238"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a:off x="3124200" y="1905000"/>
            <a:ext cx="609600" cy="152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886200" y="2209800"/>
            <a:ext cx="5127429" cy="1384995"/>
          </a:xfrm>
          <a:prstGeom prst="rect">
            <a:avLst/>
          </a:prstGeom>
          <a:noFill/>
        </p:spPr>
        <p:txBody>
          <a:bodyPr wrap="none" rtlCol="0">
            <a:spAutoFit/>
          </a:bodyPr>
          <a:lstStyle/>
          <a:p>
            <a:r>
              <a:rPr lang="en-US" sz="2800" dirty="0" smtClean="0">
                <a:latin typeface="Arial" pitchFamily="34" charset="0"/>
                <a:cs typeface="Arial" pitchFamily="34" charset="0"/>
              </a:rPr>
              <a:t>This notation is equivalent.</a:t>
            </a:r>
          </a:p>
          <a:p>
            <a:r>
              <a:rPr lang="en-US" sz="2800" dirty="0" smtClean="0">
                <a:latin typeface="Arial" pitchFamily="34" charset="0"/>
                <a:cs typeface="Arial" pitchFamily="34" charset="0"/>
              </a:rPr>
              <a:t>You will see it all in this course.</a:t>
            </a:r>
          </a:p>
          <a:p>
            <a:endParaRPr lang="en-US" sz="2800" dirty="0" smtClean="0">
              <a:latin typeface="Arial" pitchFamily="34" charset="0"/>
              <a:cs typeface="Arial" pitchFamily="34" charset="0"/>
            </a:endParaRPr>
          </a:p>
        </p:txBody>
      </p:sp>
      <p:graphicFrame>
        <p:nvGraphicFramePr>
          <p:cNvPr id="155651" name="Object 3"/>
          <p:cNvGraphicFramePr>
            <a:graphicFrameLocks noChangeAspect="1"/>
          </p:cNvGraphicFramePr>
          <p:nvPr>
            <p:extLst>
              <p:ext uri="{D42A27DB-BD31-4B8C-83A1-F6EECF244321}">
                <p14:modId xmlns:p14="http://schemas.microsoft.com/office/powerpoint/2010/main" val="3890877398"/>
              </p:ext>
            </p:extLst>
          </p:nvPr>
        </p:nvGraphicFramePr>
        <p:xfrm>
          <a:off x="1768475" y="4724400"/>
          <a:ext cx="2676525" cy="1096963"/>
        </p:xfrm>
        <a:graphic>
          <a:graphicData uri="http://schemas.openxmlformats.org/presentationml/2006/ole">
            <mc:AlternateContent xmlns:mc="http://schemas.openxmlformats.org/markup-compatibility/2006">
              <mc:Choice xmlns:v="urn:schemas-microsoft-com:vml" Requires="v">
                <p:oleObj spid="_x0000_s160831" name="Equation" r:id="rId5" imgW="1054080" imgH="431640" progId="Equation.3">
                  <p:embed/>
                </p:oleObj>
              </mc:Choice>
              <mc:Fallback>
                <p:oleObj name="Equation" r:id="rId5" imgW="1054080" imgH="431640" progId="Equation.3">
                  <p:embed/>
                  <p:pic>
                    <p:nvPicPr>
                      <p:cNvPr id="0" name=""/>
                      <p:cNvPicPr>
                        <a:picLocks noChangeAspect="1" noChangeArrowheads="1"/>
                      </p:cNvPicPr>
                      <p:nvPr/>
                    </p:nvPicPr>
                    <p:blipFill>
                      <a:blip r:embed="rId6"/>
                      <a:srcRect/>
                      <a:stretch>
                        <a:fillRect/>
                      </a:stretch>
                    </p:blipFill>
                    <p:spPr bwMode="auto">
                      <a:xfrm>
                        <a:off x="1768475" y="4724400"/>
                        <a:ext cx="2676525"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25009" y="3896380"/>
            <a:ext cx="7404591" cy="523220"/>
          </a:xfrm>
          <a:prstGeom prst="rect">
            <a:avLst/>
          </a:prstGeom>
          <a:noFill/>
        </p:spPr>
        <p:txBody>
          <a:bodyPr wrap="none" rtlCol="0">
            <a:spAutoFit/>
          </a:bodyPr>
          <a:lstStyle/>
          <a:p>
            <a:r>
              <a:rPr lang="en-US" sz="2800" dirty="0" smtClean="0">
                <a:latin typeface="Arial" pitchFamily="34" charset="0"/>
                <a:cs typeface="Arial" pitchFamily="34" charset="0"/>
              </a:rPr>
              <a:t>These are general stand-ins for distributions. </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66605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5059" name="Rectangle 2"/>
          <p:cNvSpPr>
            <a:spLocks noGrp="1" noChangeArrowheads="1"/>
          </p:cNvSpPr>
          <p:nvPr>
            <p:ph type="title"/>
          </p:nvPr>
        </p:nvSpPr>
        <p:spPr>
          <a:xfrm>
            <a:off x="1066800" y="76200"/>
            <a:ext cx="6858000" cy="838200"/>
          </a:xfrm>
        </p:spPr>
        <p:txBody>
          <a:bodyPr/>
          <a:lstStyle/>
          <a:p>
            <a:pPr eaLnBrk="1" hangingPunct="1"/>
            <a:r>
              <a:rPr lang="en-US" sz="3200" smtClean="0">
                <a:solidFill>
                  <a:schemeClr val="accent2"/>
                </a:solidFill>
              </a:rPr>
              <a:t>Probability Concepts</a:t>
            </a:r>
          </a:p>
        </p:txBody>
      </p:sp>
      <p:sp>
        <p:nvSpPr>
          <p:cNvPr id="45060" name="Rectangle 3"/>
          <p:cNvSpPr>
            <a:spLocks noGrp="1" noChangeArrowheads="1"/>
          </p:cNvSpPr>
          <p:nvPr>
            <p:ph type="body" idx="1"/>
          </p:nvPr>
        </p:nvSpPr>
        <p:spPr>
          <a:xfrm>
            <a:off x="685800" y="1447800"/>
            <a:ext cx="7772400" cy="4114800"/>
          </a:xfrm>
        </p:spPr>
        <p:txBody>
          <a:bodyPr/>
          <a:lstStyle/>
          <a:p>
            <a:pPr eaLnBrk="1" hangingPunct="1">
              <a:buClr>
                <a:schemeClr val="tx2"/>
              </a:buClr>
            </a:pPr>
            <a:r>
              <a:rPr lang="en-US" dirty="0" smtClean="0"/>
              <a:t>An </a:t>
            </a:r>
            <a:r>
              <a:rPr lang="en-US" b="1" i="1" dirty="0" smtClean="0">
                <a:solidFill>
                  <a:srgbClr val="FF0000"/>
                </a:solidFill>
              </a:rPr>
              <a:t>experiment</a:t>
            </a:r>
            <a:r>
              <a:rPr lang="en-US" i="1" dirty="0" smtClean="0">
                <a:solidFill>
                  <a:srgbClr val="FF0000"/>
                </a:solidFill>
              </a:rPr>
              <a:t> </a:t>
            </a:r>
            <a:r>
              <a:rPr lang="en-US" dirty="0" smtClean="0"/>
              <a:t>is an operation with uncertain outcome.</a:t>
            </a:r>
          </a:p>
          <a:p>
            <a:pPr eaLnBrk="1" hangingPunct="1">
              <a:buClr>
                <a:schemeClr val="tx2"/>
              </a:buClr>
            </a:pPr>
            <a:r>
              <a:rPr lang="en-US" dirty="0" smtClean="0"/>
              <a:t>A </a:t>
            </a:r>
            <a:r>
              <a:rPr lang="en-US" b="1" i="1" dirty="0" smtClean="0">
                <a:solidFill>
                  <a:srgbClr val="FF0000"/>
                </a:solidFill>
              </a:rPr>
              <a:t>sample space</a:t>
            </a:r>
            <a:r>
              <a:rPr lang="en-US" dirty="0" smtClean="0"/>
              <a:t> is a set of all possible outcomes of an experiment.</a:t>
            </a:r>
          </a:p>
          <a:p>
            <a:pPr eaLnBrk="1" hangingPunct="1">
              <a:buClr>
                <a:schemeClr val="tx2"/>
              </a:buClr>
            </a:pPr>
            <a:r>
              <a:rPr lang="en-US" dirty="0" smtClean="0"/>
              <a:t>An </a:t>
            </a:r>
            <a:r>
              <a:rPr lang="en-US" b="1" i="1" dirty="0" smtClean="0">
                <a:solidFill>
                  <a:srgbClr val="FF0000"/>
                </a:solidFill>
              </a:rPr>
              <a:t>event</a:t>
            </a:r>
            <a:r>
              <a:rPr lang="en-US" i="1" dirty="0" smtClean="0">
                <a:solidFill>
                  <a:srgbClr val="FF0000"/>
                </a:solidFill>
              </a:rPr>
              <a:t> </a:t>
            </a:r>
            <a:r>
              <a:rPr lang="en-US" dirty="0" smtClean="0"/>
              <a:t>is the </a:t>
            </a:r>
            <a:r>
              <a:rPr lang="en-US" b="1" i="1" dirty="0" smtClean="0">
                <a:solidFill>
                  <a:srgbClr val="FF0000"/>
                </a:solidFill>
              </a:rPr>
              <a:t>random variable</a:t>
            </a:r>
            <a:r>
              <a:rPr lang="en-US" dirty="0" smtClean="0"/>
              <a:t>, a particular outcome of an experiment, a subset of the sample space.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100" name="Title 1"/>
          <p:cNvSpPr>
            <a:spLocks noGrp="1"/>
          </p:cNvSpPr>
          <p:nvPr>
            <p:ph type="title"/>
          </p:nvPr>
        </p:nvSpPr>
        <p:spPr>
          <a:xfrm>
            <a:off x="304800" y="-304800"/>
            <a:ext cx="8229600" cy="1143000"/>
          </a:xfrm>
        </p:spPr>
        <p:txBody>
          <a:bodyPr/>
          <a:lstStyle/>
          <a:p>
            <a:r>
              <a:rPr lang="en-US" smtClean="0"/>
              <a:t>Concept of Probability</a:t>
            </a:r>
            <a:endParaRPr lang="en-GB" smtClean="0"/>
          </a:p>
        </p:txBody>
      </p:sp>
      <p:graphicFrame>
        <p:nvGraphicFramePr>
          <p:cNvPr id="4098" name="Object 2"/>
          <p:cNvGraphicFramePr>
            <a:graphicFrameLocks noChangeAspect="1"/>
          </p:cNvGraphicFramePr>
          <p:nvPr>
            <p:extLst>
              <p:ext uri="{D42A27DB-BD31-4B8C-83A1-F6EECF244321}">
                <p14:modId xmlns:p14="http://schemas.microsoft.com/office/powerpoint/2010/main" val="3820658934"/>
              </p:ext>
            </p:extLst>
          </p:nvPr>
        </p:nvGraphicFramePr>
        <p:xfrm>
          <a:off x="457200" y="1295400"/>
          <a:ext cx="6858000" cy="914400"/>
        </p:xfrm>
        <a:graphic>
          <a:graphicData uri="http://schemas.openxmlformats.org/presentationml/2006/ole">
            <mc:AlternateContent xmlns:mc="http://schemas.openxmlformats.org/markup-compatibility/2006">
              <mc:Choice xmlns:v="urn:schemas-microsoft-com:vml" Requires="v">
                <p:oleObj spid="_x0000_s4134" name="Equation" r:id="rId4" imgW="3657600" imgH="495000" progId="Equation.3">
                  <p:embed/>
                </p:oleObj>
              </mc:Choice>
              <mc:Fallback>
                <p:oleObj name="Equation" r:id="rId4" imgW="3657600" imgH="495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6858000" cy="914400"/>
                      </a:xfrm>
                      <a:prstGeom prst="rect">
                        <a:avLst/>
                      </a:prstGeom>
                      <a:noFill/>
                    </p:spPr>
                  </p:pic>
                </p:oleObj>
              </mc:Fallback>
            </mc:AlternateContent>
          </a:graphicData>
        </a:graphic>
      </p:graphicFrame>
      <p:sp>
        <p:nvSpPr>
          <p:cNvPr id="10" name="Freeform 9"/>
          <p:cNvSpPr/>
          <p:nvPr/>
        </p:nvSpPr>
        <p:spPr>
          <a:xfrm>
            <a:off x="1828800" y="2209800"/>
            <a:ext cx="4616450" cy="34639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1" name="Freeform 10"/>
          <p:cNvSpPr/>
          <p:nvPr/>
        </p:nvSpPr>
        <p:spPr>
          <a:xfrm>
            <a:off x="3097213" y="3117850"/>
            <a:ext cx="995362" cy="83978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3" name="Straight Arrow Connector 12"/>
          <p:cNvCxnSpPr/>
          <p:nvPr/>
        </p:nvCxnSpPr>
        <p:spPr>
          <a:xfrm flipH="1">
            <a:off x="4191000" y="30480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9800" y="51054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5" name="Rectangle 19"/>
          <p:cNvSpPr>
            <a:spLocks noChangeArrowheads="1"/>
          </p:cNvSpPr>
          <p:nvPr/>
        </p:nvSpPr>
        <p:spPr bwMode="auto">
          <a:xfrm>
            <a:off x="4899025" y="2754313"/>
            <a:ext cx="1246188" cy="461962"/>
          </a:xfrm>
          <a:prstGeom prst="rect">
            <a:avLst/>
          </a:prstGeom>
          <a:noFill/>
          <a:ln w="9525">
            <a:noFill/>
            <a:miter lim="800000"/>
            <a:headEnd/>
            <a:tailEnd/>
          </a:ln>
        </p:spPr>
        <p:txBody>
          <a:bodyPr wrap="none">
            <a:spAutoFit/>
          </a:bodyPr>
          <a:lstStyle/>
          <a:p>
            <a:r>
              <a:rPr lang="en-US" sz="2400">
                <a:latin typeface="Arial" charset="0"/>
              </a:rPr>
              <a:t>Event A</a:t>
            </a:r>
            <a:endParaRPr lang="en-GB" sz="2400">
              <a:latin typeface="Arial" charset="0"/>
            </a:endParaRPr>
          </a:p>
        </p:txBody>
      </p:sp>
      <p:sp>
        <p:nvSpPr>
          <p:cNvPr id="4106" name="Rectangle 20"/>
          <p:cNvSpPr>
            <a:spLocks noChangeArrowheads="1"/>
          </p:cNvSpPr>
          <p:nvPr/>
        </p:nvSpPr>
        <p:spPr bwMode="auto">
          <a:xfrm>
            <a:off x="5867400" y="5649913"/>
            <a:ext cx="2555875" cy="461962"/>
          </a:xfrm>
          <a:prstGeom prst="rect">
            <a:avLst/>
          </a:prstGeom>
          <a:noFill/>
          <a:ln w="9525">
            <a:noFill/>
            <a:miter lim="800000"/>
            <a:headEnd/>
            <a:tailEnd/>
          </a:ln>
        </p:spPr>
        <p:txBody>
          <a:bodyPr wrap="none">
            <a:spAutoFit/>
          </a:bodyPr>
          <a:lstStyle/>
          <a:p>
            <a:r>
              <a:rPr lang="en-US" sz="2400">
                <a:latin typeface="Arial" charset="0"/>
              </a:rPr>
              <a:t>S= sample space</a:t>
            </a:r>
            <a:endParaRPr lang="en-GB" sz="2400">
              <a:latin typeface="Arial" charset="0"/>
            </a:endParaRPr>
          </a:p>
        </p:txBody>
      </p:sp>
      <p:sp>
        <p:nvSpPr>
          <p:cNvPr id="2" name="TextBox 1"/>
          <p:cNvSpPr txBox="1"/>
          <p:nvPr/>
        </p:nvSpPr>
        <p:spPr>
          <a:xfrm>
            <a:off x="457200" y="6096000"/>
            <a:ext cx="1963999"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Examples?</a:t>
            </a:r>
            <a:endParaRPr lang="es-CL"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124" name="Title 1"/>
          <p:cNvSpPr>
            <a:spLocks noGrp="1"/>
          </p:cNvSpPr>
          <p:nvPr>
            <p:ph type="title"/>
          </p:nvPr>
        </p:nvSpPr>
        <p:spPr>
          <a:xfrm>
            <a:off x="0" y="-152400"/>
            <a:ext cx="8229600" cy="1143000"/>
          </a:xfrm>
        </p:spPr>
        <p:txBody>
          <a:bodyPr/>
          <a:lstStyle/>
          <a:p>
            <a:r>
              <a:rPr lang="en-US" smtClean="0"/>
              <a:t>Conditional Probabilities</a:t>
            </a:r>
            <a:endParaRPr lang="en-GB" smtClean="0"/>
          </a:p>
        </p:txBody>
      </p:sp>
      <p:graphicFrame>
        <p:nvGraphicFramePr>
          <p:cNvPr id="5122" name="Object 2"/>
          <p:cNvGraphicFramePr>
            <a:graphicFrameLocks noChangeAspect="1"/>
          </p:cNvGraphicFramePr>
          <p:nvPr/>
        </p:nvGraphicFramePr>
        <p:xfrm>
          <a:off x="773113" y="2057400"/>
          <a:ext cx="5451475" cy="762000"/>
        </p:xfrm>
        <a:graphic>
          <a:graphicData uri="http://schemas.openxmlformats.org/presentationml/2006/ole">
            <mc:AlternateContent xmlns:mc="http://schemas.openxmlformats.org/markup-compatibility/2006">
              <mc:Choice xmlns:v="urn:schemas-microsoft-com:vml" Requires="v">
                <p:oleObj spid="_x0000_s5156" name="Equation" r:id="rId4" imgW="3543120" imgH="495000" progId="Equation.3">
                  <p:embed/>
                </p:oleObj>
              </mc:Choice>
              <mc:Fallback>
                <p:oleObj name="Equation" r:id="rId4" imgW="3543120" imgH="495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2057400"/>
                        <a:ext cx="54514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9"/>
          <p:cNvSpPr/>
          <p:nvPr/>
        </p:nvSpPr>
        <p:spPr>
          <a:xfrm>
            <a:off x="1828800" y="2971800"/>
            <a:ext cx="4616450" cy="34639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8862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9800" y="58674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8" name="Rectangle 19"/>
          <p:cNvSpPr>
            <a:spLocks noChangeArrowheads="1"/>
          </p:cNvSpPr>
          <p:nvPr/>
        </p:nvSpPr>
        <p:spPr bwMode="auto">
          <a:xfrm>
            <a:off x="4899025" y="3516313"/>
            <a:ext cx="1068388" cy="400050"/>
          </a:xfrm>
          <a:prstGeom prst="rect">
            <a:avLst/>
          </a:prstGeom>
          <a:noFill/>
          <a:ln w="9525">
            <a:noFill/>
            <a:miter lim="800000"/>
            <a:headEnd/>
            <a:tailEnd/>
          </a:ln>
        </p:spPr>
        <p:txBody>
          <a:bodyPr wrap="none">
            <a:spAutoFit/>
          </a:bodyPr>
          <a:lstStyle/>
          <a:p>
            <a:r>
              <a:rPr lang="en-US" sz="2000">
                <a:latin typeface="Arial" charset="0"/>
              </a:rPr>
              <a:t>Event A</a:t>
            </a:r>
            <a:endParaRPr lang="en-GB" sz="2000">
              <a:latin typeface="Arial" charset="0"/>
            </a:endParaRPr>
          </a:p>
        </p:txBody>
      </p:sp>
      <p:sp>
        <p:nvSpPr>
          <p:cNvPr id="5129" name="Rectangle 20"/>
          <p:cNvSpPr>
            <a:spLocks noChangeArrowheads="1"/>
          </p:cNvSpPr>
          <p:nvPr/>
        </p:nvSpPr>
        <p:spPr bwMode="auto">
          <a:xfrm>
            <a:off x="6727825" y="6259513"/>
            <a:ext cx="2159000" cy="400050"/>
          </a:xfrm>
          <a:prstGeom prst="rect">
            <a:avLst/>
          </a:prstGeom>
          <a:noFill/>
          <a:ln w="9525">
            <a:noFill/>
            <a:miter lim="800000"/>
            <a:headEnd/>
            <a:tailEnd/>
          </a:ln>
        </p:spPr>
        <p:txBody>
          <a:bodyPr wrap="none">
            <a:spAutoFit/>
          </a:bodyPr>
          <a:lstStyle/>
          <a:p>
            <a:r>
              <a:rPr lang="en-US" sz="2000">
                <a:latin typeface="Arial" charset="0"/>
              </a:rPr>
              <a:t>S= sample space</a:t>
            </a:r>
            <a:endParaRPr lang="en-GB" sz="2000">
              <a:latin typeface="Arial" charset="0"/>
            </a:endParaRPr>
          </a:p>
        </p:txBody>
      </p:sp>
      <p:sp>
        <p:nvSpPr>
          <p:cNvPr id="14" name="Freeform 13"/>
          <p:cNvSpPr/>
          <p:nvPr/>
        </p:nvSpPr>
        <p:spPr>
          <a:xfrm rot="16200000">
            <a:off x="3185319" y="4533106"/>
            <a:ext cx="1066800" cy="68738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527425" y="38862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32" name="Rectangle 14"/>
          <p:cNvSpPr>
            <a:spLocks noChangeArrowheads="1"/>
          </p:cNvSpPr>
          <p:nvPr/>
        </p:nvSpPr>
        <p:spPr bwMode="auto">
          <a:xfrm>
            <a:off x="1981200" y="4125913"/>
            <a:ext cx="1082675" cy="400050"/>
          </a:xfrm>
          <a:prstGeom prst="rect">
            <a:avLst/>
          </a:prstGeom>
          <a:noFill/>
          <a:ln w="9525">
            <a:noFill/>
            <a:miter lim="800000"/>
            <a:headEnd/>
            <a:tailEnd/>
          </a:ln>
        </p:spPr>
        <p:txBody>
          <a:bodyPr wrap="none">
            <a:spAutoFit/>
          </a:bodyPr>
          <a:lstStyle/>
          <a:p>
            <a:r>
              <a:rPr lang="en-US" sz="2000">
                <a:latin typeface="Arial" charset="0"/>
              </a:rPr>
              <a:t>Event B</a:t>
            </a:r>
            <a:endParaRPr lang="en-GB" sz="2000">
              <a:latin typeface="Arial" charset="0"/>
            </a:endParaRPr>
          </a:p>
        </p:txBody>
      </p:sp>
      <p:cxnSp>
        <p:nvCxnSpPr>
          <p:cNvPr id="16" name="Straight Arrow Connector 15"/>
          <p:cNvCxnSpPr/>
          <p:nvPr/>
        </p:nvCxnSpPr>
        <p:spPr>
          <a:xfrm>
            <a:off x="2743200" y="44958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1366838"/>
            <a:ext cx="6108700" cy="461962"/>
          </a:xfrm>
          <a:prstGeom prst="rect">
            <a:avLst/>
          </a:prstGeom>
          <a:noFill/>
        </p:spPr>
        <p:txBody>
          <a:bodyPr wrap="none">
            <a:spAutoFit/>
          </a:bodyPr>
          <a:lstStyle/>
          <a:p>
            <a:pPr>
              <a:defRPr/>
            </a:pPr>
            <a:r>
              <a:rPr lang="en-US" sz="2400" dirty="0">
                <a:latin typeface="+mn-lt"/>
                <a:cs typeface="+mn-cs"/>
              </a:rPr>
              <a:t>Probability of B given that we know A occurred:</a:t>
            </a:r>
            <a:endParaRPr lang="en-GB" sz="240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0200" y="3317875"/>
            <a:ext cx="4616450" cy="3463925"/>
            <a:chOff x="1828800" y="2971800"/>
            <a:chExt cx="4616450" cy="3463925"/>
          </a:xfrm>
        </p:grpSpPr>
        <p:sp>
          <p:nvSpPr>
            <p:cNvPr id="10" name="Freeform 9"/>
            <p:cNvSpPr/>
            <p:nvPr/>
          </p:nvSpPr>
          <p:spPr>
            <a:xfrm>
              <a:off x="1828800" y="2971800"/>
              <a:ext cx="4616450" cy="34639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8862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8" name="Rectangle 19"/>
            <p:cNvSpPr>
              <a:spLocks noChangeArrowheads="1"/>
            </p:cNvSpPr>
            <p:nvPr/>
          </p:nvSpPr>
          <p:spPr bwMode="auto">
            <a:xfrm>
              <a:off x="4899025" y="3516313"/>
              <a:ext cx="1068388" cy="400050"/>
            </a:xfrm>
            <a:prstGeom prst="rect">
              <a:avLst/>
            </a:prstGeom>
            <a:noFill/>
            <a:ln w="9525">
              <a:noFill/>
              <a:miter lim="800000"/>
              <a:headEnd/>
              <a:tailEnd/>
            </a:ln>
          </p:spPr>
          <p:txBody>
            <a:bodyPr wrap="none">
              <a:spAutoFit/>
            </a:bodyPr>
            <a:lstStyle/>
            <a:p>
              <a:r>
                <a:rPr lang="en-US" sz="2000">
                  <a:latin typeface="Arial" charset="0"/>
                </a:rPr>
                <a:t>Event A</a:t>
              </a:r>
              <a:endParaRPr lang="en-GB" sz="2000">
                <a:latin typeface="Arial" charset="0"/>
              </a:endParaRPr>
            </a:p>
          </p:txBody>
        </p:sp>
        <p:sp>
          <p:nvSpPr>
            <p:cNvPr id="5132" name="Rectangle 14"/>
            <p:cNvSpPr>
              <a:spLocks noChangeArrowheads="1"/>
            </p:cNvSpPr>
            <p:nvPr/>
          </p:nvSpPr>
          <p:spPr bwMode="auto">
            <a:xfrm>
              <a:off x="1981200" y="4125913"/>
              <a:ext cx="1082675" cy="400050"/>
            </a:xfrm>
            <a:prstGeom prst="rect">
              <a:avLst/>
            </a:prstGeom>
            <a:noFill/>
            <a:ln w="9525">
              <a:noFill/>
              <a:miter lim="800000"/>
              <a:headEnd/>
              <a:tailEnd/>
            </a:ln>
          </p:spPr>
          <p:txBody>
            <a:bodyPr wrap="none">
              <a:spAutoFit/>
            </a:bodyPr>
            <a:lstStyle/>
            <a:p>
              <a:r>
                <a:rPr lang="en-US" sz="2000">
                  <a:latin typeface="Arial" charset="0"/>
                </a:rPr>
                <a:t>Event B</a:t>
              </a:r>
              <a:endParaRPr lang="en-GB" sz="2000">
                <a:latin typeface="Arial" charset="0"/>
              </a:endParaRPr>
            </a:p>
          </p:txBody>
        </p:sp>
        <p:cxnSp>
          <p:nvCxnSpPr>
            <p:cNvPr id="16" name="Straight Arrow Connector 15"/>
            <p:cNvCxnSpPr/>
            <p:nvPr/>
          </p:nvCxnSpPr>
          <p:spPr>
            <a:xfrm>
              <a:off x="2743200" y="44958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124" name="Title 1"/>
          <p:cNvSpPr>
            <a:spLocks noGrp="1"/>
          </p:cNvSpPr>
          <p:nvPr>
            <p:ph type="title"/>
          </p:nvPr>
        </p:nvSpPr>
        <p:spPr>
          <a:xfrm>
            <a:off x="0" y="-152400"/>
            <a:ext cx="8229600" cy="1143000"/>
          </a:xfrm>
        </p:spPr>
        <p:txBody>
          <a:bodyPr/>
          <a:lstStyle/>
          <a:p>
            <a:r>
              <a:rPr lang="en-US" dirty="0" smtClean="0"/>
              <a:t>Joint Probabilities</a:t>
            </a:r>
            <a:endParaRPr lang="en-GB" dirty="0" smtClean="0"/>
          </a:p>
        </p:txBody>
      </p:sp>
      <p:graphicFrame>
        <p:nvGraphicFramePr>
          <p:cNvPr id="5122" name="Object 2"/>
          <p:cNvGraphicFramePr>
            <a:graphicFrameLocks noChangeAspect="1"/>
          </p:cNvGraphicFramePr>
          <p:nvPr>
            <p:extLst>
              <p:ext uri="{D42A27DB-BD31-4B8C-83A1-F6EECF244321}">
                <p14:modId xmlns:p14="http://schemas.microsoft.com/office/powerpoint/2010/main" val="792011084"/>
              </p:ext>
            </p:extLst>
          </p:nvPr>
        </p:nvGraphicFramePr>
        <p:xfrm>
          <a:off x="3848100" y="1524000"/>
          <a:ext cx="3619500" cy="503915"/>
        </p:xfrm>
        <a:graphic>
          <a:graphicData uri="http://schemas.openxmlformats.org/presentationml/2006/ole">
            <mc:AlternateContent xmlns:mc="http://schemas.openxmlformats.org/markup-compatibility/2006">
              <mc:Choice xmlns:v="urn:schemas-microsoft-com:vml" Requires="v">
                <p:oleObj spid="_x0000_s161824" name="Equation" r:id="rId4" imgW="1460160" imgH="203040" progId="Equation.3">
                  <p:embed/>
                </p:oleObj>
              </mc:Choice>
              <mc:Fallback>
                <p:oleObj name="Equation" r:id="rId4" imgW="1460160" imgH="203040" progId="Equation.3">
                  <p:embed/>
                  <p:pic>
                    <p:nvPicPr>
                      <p:cNvPr id="0" name=""/>
                      <p:cNvPicPr>
                        <a:picLocks noChangeAspect="1" noChangeArrowheads="1"/>
                      </p:cNvPicPr>
                      <p:nvPr/>
                    </p:nvPicPr>
                    <p:blipFill>
                      <a:blip r:embed="rId5"/>
                      <a:srcRect/>
                      <a:stretch>
                        <a:fillRect/>
                      </a:stretch>
                    </p:blipFill>
                    <p:spPr bwMode="auto">
                      <a:xfrm>
                        <a:off x="3848100" y="1524000"/>
                        <a:ext cx="3619500" cy="503915"/>
                      </a:xfrm>
                      <a:prstGeom prst="rect">
                        <a:avLst/>
                      </a:prstGeom>
                      <a:noFill/>
                    </p:spPr>
                  </p:pic>
                </p:oleObj>
              </mc:Fallback>
            </mc:AlternateContent>
          </a:graphicData>
        </a:graphic>
      </p:graphicFrame>
      <p:cxnSp>
        <p:nvCxnSpPr>
          <p:cNvPr id="18" name="Straight Arrow Connector 17"/>
          <p:cNvCxnSpPr/>
          <p:nvPr/>
        </p:nvCxnSpPr>
        <p:spPr>
          <a:xfrm flipH="1" flipV="1">
            <a:off x="6019800" y="58674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9" name="Rectangle 20"/>
          <p:cNvSpPr>
            <a:spLocks noChangeArrowheads="1"/>
          </p:cNvSpPr>
          <p:nvPr/>
        </p:nvSpPr>
        <p:spPr bwMode="auto">
          <a:xfrm>
            <a:off x="6727825" y="6259513"/>
            <a:ext cx="2159000" cy="400050"/>
          </a:xfrm>
          <a:prstGeom prst="rect">
            <a:avLst/>
          </a:prstGeom>
          <a:noFill/>
          <a:ln w="9525">
            <a:noFill/>
            <a:miter lim="800000"/>
            <a:headEnd/>
            <a:tailEnd/>
          </a:ln>
        </p:spPr>
        <p:txBody>
          <a:bodyPr wrap="none">
            <a:spAutoFit/>
          </a:bodyPr>
          <a:lstStyle/>
          <a:p>
            <a:r>
              <a:rPr lang="en-US" sz="2000">
                <a:latin typeface="Arial" charset="0"/>
              </a:rPr>
              <a:t>S= sample space</a:t>
            </a:r>
            <a:endParaRPr lang="en-GB" sz="2000">
              <a:latin typeface="Arial" charset="0"/>
            </a:endParaRPr>
          </a:p>
        </p:txBody>
      </p:sp>
      <p:sp>
        <p:nvSpPr>
          <p:cNvPr id="14" name="Freeform 13"/>
          <p:cNvSpPr/>
          <p:nvPr/>
        </p:nvSpPr>
        <p:spPr>
          <a:xfrm rot="16200000">
            <a:off x="3185319" y="4533106"/>
            <a:ext cx="1066800" cy="68738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527425" y="38862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6"/>
          <p:cNvSpPr txBox="1"/>
          <p:nvPr/>
        </p:nvSpPr>
        <p:spPr>
          <a:xfrm>
            <a:off x="76200" y="1366838"/>
            <a:ext cx="3114635" cy="461665"/>
          </a:xfrm>
          <a:prstGeom prst="rect">
            <a:avLst/>
          </a:prstGeom>
          <a:noFill/>
        </p:spPr>
        <p:txBody>
          <a:bodyPr wrap="none">
            <a:spAutoFit/>
          </a:bodyPr>
          <a:lstStyle/>
          <a:p>
            <a:pPr>
              <a:defRPr/>
            </a:pPr>
            <a:r>
              <a:rPr lang="en-US" sz="2400" dirty="0">
                <a:latin typeface="+mn-lt"/>
                <a:cs typeface="+mn-cs"/>
              </a:rPr>
              <a:t>Probability of </a:t>
            </a:r>
            <a:r>
              <a:rPr lang="en-US" sz="2400" dirty="0" smtClean="0">
                <a:latin typeface="+mn-lt"/>
                <a:cs typeface="+mn-cs"/>
              </a:rPr>
              <a:t>A and B :</a:t>
            </a:r>
            <a:endParaRPr lang="en-GB" sz="2400" dirty="0">
              <a:latin typeface="+mn-lt"/>
              <a:cs typeface="+mn-cs"/>
            </a:endParaRPr>
          </a:p>
        </p:txBody>
      </p:sp>
      <p:sp>
        <p:nvSpPr>
          <p:cNvPr id="3" name="TextBox 2"/>
          <p:cNvSpPr txBox="1"/>
          <p:nvPr/>
        </p:nvSpPr>
        <p:spPr>
          <a:xfrm>
            <a:off x="876131" y="2286000"/>
            <a:ext cx="6058069"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Is there another way to write P(A,B)?</a:t>
            </a:r>
            <a:endParaRPr lang="es-C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9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148" name="Title 1"/>
          <p:cNvSpPr>
            <a:spLocks noGrp="1"/>
          </p:cNvSpPr>
          <p:nvPr>
            <p:ph type="title"/>
          </p:nvPr>
        </p:nvSpPr>
        <p:spPr>
          <a:xfrm>
            <a:off x="0" y="-152400"/>
            <a:ext cx="8229600" cy="1143000"/>
          </a:xfrm>
        </p:spPr>
        <p:txBody>
          <a:bodyPr/>
          <a:lstStyle/>
          <a:p>
            <a:r>
              <a:rPr lang="en-US" smtClean="0"/>
              <a:t>Conditional Probabilities</a:t>
            </a:r>
            <a:endParaRPr lang="en-GB" smtClean="0"/>
          </a:p>
        </p:txBody>
      </p:sp>
      <p:graphicFrame>
        <p:nvGraphicFramePr>
          <p:cNvPr id="6146" name="Object 2"/>
          <p:cNvGraphicFramePr>
            <a:graphicFrameLocks noChangeAspect="1"/>
          </p:cNvGraphicFramePr>
          <p:nvPr/>
        </p:nvGraphicFramePr>
        <p:xfrm>
          <a:off x="2863850" y="2262188"/>
          <a:ext cx="1270000" cy="352425"/>
        </p:xfrm>
        <a:graphic>
          <a:graphicData uri="http://schemas.openxmlformats.org/presentationml/2006/ole">
            <mc:AlternateContent xmlns:mc="http://schemas.openxmlformats.org/markup-compatibility/2006">
              <mc:Choice xmlns:v="urn:schemas-microsoft-com:vml" Requires="v">
                <p:oleObj spid="_x0000_s6180" name="Equation" r:id="rId4" imgW="825480" imgH="228600" progId="Equation.3">
                  <p:embed/>
                </p:oleObj>
              </mc:Choice>
              <mc:Fallback>
                <p:oleObj name="Equation" r:id="rId4" imgW="82548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850" y="2262188"/>
                        <a:ext cx="12700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9"/>
          <p:cNvSpPr/>
          <p:nvPr/>
        </p:nvSpPr>
        <p:spPr>
          <a:xfrm>
            <a:off x="1828800" y="2971800"/>
            <a:ext cx="4616450" cy="34639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8862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9800" y="58674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2" name="Rectangle 19"/>
          <p:cNvSpPr>
            <a:spLocks noChangeArrowheads="1"/>
          </p:cNvSpPr>
          <p:nvPr/>
        </p:nvSpPr>
        <p:spPr bwMode="auto">
          <a:xfrm>
            <a:off x="4899025" y="3516313"/>
            <a:ext cx="1068388" cy="400050"/>
          </a:xfrm>
          <a:prstGeom prst="rect">
            <a:avLst/>
          </a:prstGeom>
          <a:noFill/>
          <a:ln w="9525">
            <a:noFill/>
            <a:miter lim="800000"/>
            <a:headEnd/>
            <a:tailEnd/>
          </a:ln>
        </p:spPr>
        <p:txBody>
          <a:bodyPr wrap="none">
            <a:spAutoFit/>
          </a:bodyPr>
          <a:lstStyle/>
          <a:p>
            <a:r>
              <a:rPr lang="en-US" sz="2000">
                <a:latin typeface="Arial" charset="0"/>
              </a:rPr>
              <a:t>Event A</a:t>
            </a:r>
            <a:endParaRPr lang="en-GB" sz="2000">
              <a:latin typeface="Arial" charset="0"/>
            </a:endParaRPr>
          </a:p>
        </p:txBody>
      </p:sp>
      <p:sp>
        <p:nvSpPr>
          <p:cNvPr id="6153" name="Rectangle 20"/>
          <p:cNvSpPr>
            <a:spLocks noChangeArrowheads="1"/>
          </p:cNvSpPr>
          <p:nvPr/>
        </p:nvSpPr>
        <p:spPr bwMode="auto">
          <a:xfrm>
            <a:off x="6727825" y="6259513"/>
            <a:ext cx="2159000" cy="400050"/>
          </a:xfrm>
          <a:prstGeom prst="rect">
            <a:avLst/>
          </a:prstGeom>
          <a:noFill/>
          <a:ln w="9525">
            <a:noFill/>
            <a:miter lim="800000"/>
            <a:headEnd/>
            <a:tailEnd/>
          </a:ln>
        </p:spPr>
        <p:txBody>
          <a:bodyPr wrap="none">
            <a:spAutoFit/>
          </a:bodyPr>
          <a:lstStyle/>
          <a:p>
            <a:r>
              <a:rPr lang="en-US" sz="2000">
                <a:latin typeface="Arial" charset="0"/>
              </a:rPr>
              <a:t>S= sample space</a:t>
            </a:r>
            <a:endParaRPr lang="en-GB" sz="2000">
              <a:latin typeface="Arial" charset="0"/>
            </a:endParaRPr>
          </a:p>
        </p:txBody>
      </p:sp>
      <p:sp>
        <p:nvSpPr>
          <p:cNvPr id="14" name="Freeform 13"/>
          <p:cNvSpPr/>
          <p:nvPr/>
        </p:nvSpPr>
        <p:spPr>
          <a:xfrm rot="16200000">
            <a:off x="3185319" y="4533106"/>
            <a:ext cx="1066800" cy="68738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527425" y="38862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56" name="Rectangle 14"/>
          <p:cNvSpPr>
            <a:spLocks noChangeArrowheads="1"/>
          </p:cNvSpPr>
          <p:nvPr/>
        </p:nvSpPr>
        <p:spPr bwMode="auto">
          <a:xfrm>
            <a:off x="1981200" y="4125913"/>
            <a:ext cx="1082675" cy="400050"/>
          </a:xfrm>
          <a:prstGeom prst="rect">
            <a:avLst/>
          </a:prstGeom>
          <a:noFill/>
          <a:ln w="9525">
            <a:noFill/>
            <a:miter lim="800000"/>
            <a:headEnd/>
            <a:tailEnd/>
          </a:ln>
        </p:spPr>
        <p:txBody>
          <a:bodyPr wrap="none">
            <a:spAutoFit/>
          </a:bodyPr>
          <a:lstStyle/>
          <a:p>
            <a:r>
              <a:rPr lang="en-US" sz="2000">
                <a:latin typeface="Arial" charset="0"/>
              </a:rPr>
              <a:t>Event B</a:t>
            </a:r>
            <a:endParaRPr lang="en-GB" sz="2000">
              <a:latin typeface="Arial" charset="0"/>
            </a:endParaRPr>
          </a:p>
        </p:txBody>
      </p:sp>
      <p:cxnSp>
        <p:nvCxnSpPr>
          <p:cNvPr id="16" name="Straight Arrow Connector 15"/>
          <p:cNvCxnSpPr/>
          <p:nvPr/>
        </p:nvCxnSpPr>
        <p:spPr>
          <a:xfrm>
            <a:off x="2743200" y="44958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1366838"/>
            <a:ext cx="6108700" cy="461962"/>
          </a:xfrm>
          <a:prstGeom prst="rect">
            <a:avLst/>
          </a:prstGeom>
          <a:noFill/>
        </p:spPr>
        <p:txBody>
          <a:bodyPr wrap="none">
            <a:spAutoFit/>
          </a:bodyPr>
          <a:lstStyle/>
          <a:p>
            <a:pPr>
              <a:defRPr/>
            </a:pPr>
            <a:r>
              <a:rPr lang="en-US" sz="2400" dirty="0">
                <a:latin typeface="+mn-lt"/>
                <a:cs typeface="+mn-cs"/>
              </a:rPr>
              <a:t>Probability of A given that we know B occurred:</a:t>
            </a:r>
            <a:endParaRPr lang="en-GB" sz="2400"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0963" name="Title 1"/>
          <p:cNvSpPr>
            <a:spLocks noGrp="1"/>
          </p:cNvSpPr>
          <p:nvPr>
            <p:ph type="title"/>
          </p:nvPr>
        </p:nvSpPr>
        <p:spPr>
          <a:xfrm>
            <a:off x="457200" y="-304800"/>
            <a:ext cx="8229600" cy="1143000"/>
          </a:xfrm>
        </p:spPr>
        <p:txBody>
          <a:bodyPr/>
          <a:lstStyle/>
          <a:p>
            <a:r>
              <a:rPr lang="en-US" sz="2800" smtClean="0"/>
              <a:t>A new approach to insight</a:t>
            </a:r>
            <a:endParaRPr lang="en-GB" sz="2800" smtClean="0"/>
          </a:p>
        </p:txBody>
      </p:sp>
      <p:sp>
        <p:nvSpPr>
          <p:cNvPr id="40964" name="Content Placeholder 2"/>
          <p:cNvSpPr>
            <a:spLocks noGrp="1"/>
          </p:cNvSpPr>
          <p:nvPr>
            <p:ph idx="1"/>
          </p:nvPr>
        </p:nvSpPr>
        <p:spPr>
          <a:xfrm>
            <a:off x="381000" y="1265238"/>
            <a:ext cx="8229600" cy="4525962"/>
          </a:xfrm>
        </p:spPr>
        <p:txBody>
          <a:bodyPr/>
          <a:lstStyle/>
          <a:p>
            <a:pPr marL="0">
              <a:buFontTx/>
              <a:buNone/>
            </a:pPr>
            <a:r>
              <a:rPr lang="en-US" sz="2400" dirty="0" smtClean="0"/>
              <a:t>Pose question and  think of the answer needed to answer it. Ask:</a:t>
            </a:r>
          </a:p>
          <a:p>
            <a:pPr marL="0"/>
            <a:r>
              <a:rPr lang="en-US" sz="2400" dirty="0" smtClean="0"/>
              <a:t>How do  the data arise?</a:t>
            </a:r>
          </a:p>
          <a:p>
            <a:pPr marL="0"/>
            <a:r>
              <a:rPr lang="en-US" sz="2400" dirty="0" smtClean="0"/>
              <a:t>What is the hypothesized process that produces them?</a:t>
            </a:r>
          </a:p>
          <a:p>
            <a:pPr marL="0"/>
            <a:r>
              <a:rPr lang="en-US" sz="2400" dirty="0" smtClean="0"/>
              <a:t>What are the sources of randomness/uncertainty in the process and the way we observe it?</a:t>
            </a:r>
          </a:p>
          <a:p>
            <a:pPr marL="0"/>
            <a:r>
              <a:rPr lang="en-US" sz="2400" dirty="0" smtClean="0"/>
              <a:t>How can we model the process and </a:t>
            </a:r>
            <a:r>
              <a:rPr lang="en-US" sz="2400" i="1" dirty="0" smtClean="0"/>
              <a:t>its associated uncertainty </a:t>
            </a:r>
            <a:r>
              <a:rPr lang="en-US" sz="2400" dirty="0" smtClean="0"/>
              <a:t>in a way that allows the data to speak informatively?</a:t>
            </a:r>
            <a:endParaRPr lang="en-US" sz="2400" i="1" dirty="0" smtClean="0"/>
          </a:p>
          <a:p>
            <a:pPr marL="0"/>
            <a:endParaRPr lang="en-GB" sz="2400" dirty="0" smtClean="0"/>
          </a:p>
        </p:txBody>
      </p:sp>
      <p:sp>
        <p:nvSpPr>
          <p:cNvPr id="4" name="TextBox 3"/>
          <p:cNvSpPr txBox="1"/>
          <p:nvPr/>
        </p:nvSpPr>
        <p:spPr>
          <a:xfrm>
            <a:off x="1981200" y="4495800"/>
            <a:ext cx="4648200" cy="1570038"/>
          </a:xfrm>
          <a:prstGeom prst="rect">
            <a:avLst/>
          </a:prstGeom>
          <a:solidFill>
            <a:srgbClr val="FFFF99"/>
          </a:solidFill>
        </p:spPr>
        <p:txBody>
          <a:bodyPr>
            <a:spAutoFit/>
          </a:bodyPr>
          <a:lstStyle/>
          <a:p>
            <a:pPr algn="ctr">
              <a:defRPr/>
            </a:pPr>
            <a:r>
              <a:rPr lang="en-US" sz="2400" dirty="0">
                <a:latin typeface="+mn-lt"/>
                <a:cs typeface="Arial" pitchFamily="34" charset="0"/>
              </a:rPr>
              <a:t>This approach is based on a firm intuitive understanding of the relationship between process models and probability models</a:t>
            </a:r>
            <a:endParaRPr lang="en-GB" sz="2400" dirty="0">
              <a:latin typeface="+mn-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172" name="Title 1"/>
          <p:cNvSpPr>
            <a:spLocks noGrp="1"/>
          </p:cNvSpPr>
          <p:nvPr>
            <p:ph type="title"/>
          </p:nvPr>
        </p:nvSpPr>
        <p:spPr>
          <a:xfrm>
            <a:off x="0" y="-152400"/>
            <a:ext cx="8229600" cy="1143000"/>
          </a:xfrm>
        </p:spPr>
        <p:txBody>
          <a:bodyPr/>
          <a:lstStyle/>
          <a:p>
            <a:r>
              <a:rPr lang="en-US" smtClean="0"/>
              <a:t>Conditional Probabilities</a:t>
            </a:r>
            <a:endParaRPr lang="en-GB" smtClean="0"/>
          </a:p>
        </p:txBody>
      </p:sp>
      <p:graphicFrame>
        <p:nvGraphicFramePr>
          <p:cNvPr id="7170" name="Object 2"/>
          <p:cNvGraphicFramePr>
            <a:graphicFrameLocks noChangeAspect="1"/>
          </p:cNvGraphicFramePr>
          <p:nvPr/>
        </p:nvGraphicFramePr>
        <p:xfrm>
          <a:off x="2306638" y="2262188"/>
          <a:ext cx="2384425" cy="352425"/>
        </p:xfrm>
        <a:graphic>
          <a:graphicData uri="http://schemas.openxmlformats.org/presentationml/2006/ole">
            <mc:AlternateContent xmlns:mc="http://schemas.openxmlformats.org/markup-compatibility/2006">
              <mc:Choice xmlns:v="urn:schemas-microsoft-com:vml" Requires="v">
                <p:oleObj spid="_x0000_s7204" name="Equation" r:id="rId4" imgW="1549080" imgH="228600" progId="Equation.3">
                  <p:embed/>
                </p:oleObj>
              </mc:Choice>
              <mc:Fallback>
                <p:oleObj name="Equation" r:id="rId4" imgW="154908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638" y="2262188"/>
                        <a:ext cx="23844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9"/>
          <p:cNvSpPr/>
          <p:nvPr/>
        </p:nvSpPr>
        <p:spPr>
          <a:xfrm>
            <a:off x="1828800" y="2971800"/>
            <a:ext cx="4616450" cy="34639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8862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9800" y="58674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6" name="Rectangle 19"/>
          <p:cNvSpPr>
            <a:spLocks noChangeArrowheads="1"/>
          </p:cNvSpPr>
          <p:nvPr/>
        </p:nvSpPr>
        <p:spPr bwMode="auto">
          <a:xfrm>
            <a:off x="4899025" y="3516313"/>
            <a:ext cx="1068388" cy="400050"/>
          </a:xfrm>
          <a:prstGeom prst="rect">
            <a:avLst/>
          </a:prstGeom>
          <a:noFill/>
          <a:ln w="9525">
            <a:noFill/>
            <a:miter lim="800000"/>
            <a:headEnd/>
            <a:tailEnd/>
          </a:ln>
        </p:spPr>
        <p:txBody>
          <a:bodyPr wrap="none">
            <a:spAutoFit/>
          </a:bodyPr>
          <a:lstStyle/>
          <a:p>
            <a:r>
              <a:rPr lang="en-US" sz="2000">
                <a:latin typeface="Arial" charset="0"/>
              </a:rPr>
              <a:t>Event A</a:t>
            </a:r>
            <a:endParaRPr lang="en-GB" sz="2000">
              <a:latin typeface="Arial" charset="0"/>
            </a:endParaRPr>
          </a:p>
        </p:txBody>
      </p:sp>
      <p:sp>
        <p:nvSpPr>
          <p:cNvPr id="7177" name="Rectangle 20"/>
          <p:cNvSpPr>
            <a:spLocks noChangeArrowheads="1"/>
          </p:cNvSpPr>
          <p:nvPr/>
        </p:nvSpPr>
        <p:spPr bwMode="auto">
          <a:xfrm>
            <a:off x="6727825" y="6259513"/>
            <a:ext cx="2159000" cy="400050"/>
          </a:xfrm>
          <a:prstGeom prst="rect">
            <a:avLst/>
          </a:prstGeom>
          <a:noFill/>
          <a:ln w="9525">
            <a:noFill/>
            <a:miter lim="800000"/>
            <a:headEnd/>
            <a:tailEnd/>
          </a:ln>
        </p:spPr>
        <p:txBody>
          <a:bodyPr wrap="none">
            <a:spAutoFit/>
          </a:bodyPr>
          <a:lstStyle/>
          <a:p>
            <a:r>
              <a:rPr lang="en-US" sz="2000">
                <a:latin typeface="Arial" charset="0"/>
              </a:rPr>
              <a:t>S= sample space</a:t>
            </a:r>
            <a:endParaRPr lang="en-GB" sz="2000">
              <a:latin typeface="Arial" charset="0"/>
            </a:endParaRPr>
          </a:p>
        </p:txBody>
      </p:sp>
      <p:sp>
        <p:nvSpPr>
          <p:cNvPr id="14" name="Freeform 13"/>
          <p:cNvSpPr/>
          <p:nvPr/>
        </p:nvSpPr>
        <p:spPr>
          <a:xfrm rot="16200000">
            <a:off x="3185319" y="4533106"/>
            <a:ext cx="1066800" cy="68738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527425" y="38862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80" name="Rectangle 14"/>
          <p:cNvSpPr>
            <a:spLocks noChangeArrowheads="1"/>
          </p:cNvSpPr>
          <p:nvPr/>
        </p:nvSpPr>
        <p:spPr bwMode="auto">
          <a:xfrm>
            <a:off x="1981200" y="4125913"/>
            <a:ext cx="1082675" cy="400050"/>
          </a:xfrm>
          <a:prstGeom prst="rect">
            <a:avLst/>
          </a:prstGeom>
          <a:noFill/>
          <a:ln w="9525">
            <a:noFill/>
            <a:miter lim="800000"/>
            <a:headEnd/>
            <a:tailEnd/>
          </a:ln>
        </p:spPr>
        <p:txBody>
          <a:bodyPr wrap="none">
            <a:spAutoFit/>
          </a:bodyPr>
          <a:lstStyle/>
          <a:p>
            <a:r>
              <a:rPr lang="en-US" sz="2000">
                <a:latin typeface="Arial" charset="0"/>
              </a:rPr>
              <a:t>Event B</a:t>
            </a:r>
            <a:endParaRPr lang="en-GB" sz="2000">
              <a:latin typeface="Arial" charset="0"/>
            </a:endParaRPr>
          </a:p>
        </p:txBody>
      </p:sp>
      <p:cxnSp>
        <p:nvCxnSpPr>
          <p:cNvPr id="16" name="Straight Arrow Connector 15"/>
          <p:cNvCxnSpPr/>
          <p:nvPr/>
        </p:nvCxnSpPr>
        <p:spPr>
          <a:xfrm>
            <a:off x="2743200" y="44958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1366838"/>
            <a:ext cx="6108700" cy="461962"/>
          </a:xfrm>
          <a:prstGeom prst="rect">
            <a:avLst/>
          </a:prstGeom>
          <a:noFill/>
        </p:spPr>
        <p:txBody>
          <a:bodyPr wrap="none">
            <a:spAutoFit/>
          </a:bodyPr>
          <a:lstStyle/>
          <a:p>
            <a:pPr>
              <a:defRPr/>
            </a:pPr>
            <a:r>
              <a:rPr lang="en-US" sz="2400" dirty="0">
                <a:latin typeface="+mn-lt"/>
                <a:cs typeface="+mn-cs"/>
              </a:rPr>
              <a:t>Probability of A given that we know B occurred:</a:t>
            </a:r>
            <a:endParaRPr lang="en-GB" sz="240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196" name="Title 1"/>
          <p:cNvSpPr>
            <a:spLocks noGrp="1"/>
          </p:cNvSpPr>
          <p:nvPr>
            <p:ph type="title"/>
          </p:nvPr>
        </p:nvSpPr>
        <p:spPr>
          <a:xfrm>
            <a:off x="914400" y="196850"/>
            <a:ext cx="6975475" cy="717550"/>
          </a:xfrm>
        </p:spPr>
        <p:txBody>
          <a:bodyPr/>
          <a:lstStyle/>
          <a:p>
            <a:r>
              <a:rPr lang="en-US" smtClean="0"/>
              <a:t>A key concept</a:t>
            </a:r>
            <a:endParaRPr lang="en-GB" smtClean="0"/>
          </a:p>
        </p:txBody>
      </p:sp>
      <p:sp>
        <p:nvSpPr>
          <p:cNvPr id="8197" name="Content Placeholder 2"/>
          <p:cNvSpPr>
            <a:spLocks noGrp="1"/>
          </p:cNvSpPr>
          <p:nvPr>
            <p:ph idx="1"/>
          </p:nvPr>
        </p:nvSpPr>
        <p:spPr>
          <a:xfrm>
            <a:off x="228600" y="2514600"/>
            <a:ext cx="8382000" cy="4114800"/>
          </a:xfrm>
        </p:spPr>
        <p:txBody>
          <a:bodyPr/>
          <a:lstStyle/>
          <a:p>
            <a:r>
              <a:rPr lang="en-US" sz="3000" dirty="0" smtClean="0"/>
              <a:t>The probability of the data point </a:t>
            </a:r>
            <a:r>
              <a:rPr lang="en-US" sz="3000" i="1" dirty="0" err="1" smtClean="0"/>
              <a:t>y</a:t>
            </a:r>
            <a:r>
              <a:rPr lang="en-US" sz="3000" i="1" baseline="-25000" dirty="0" err="1" smtClean="0"/>
              <a:t>i</a:t>
            </a:r>
            <a:r>
              <a:rPr lang="en-US" sz="3000" baseline="-25000" dirty="0" smtClean="0"/>
              <a:t> </a:t>
            </a:r>
            <a:r>
              <a:rPr lang="en-US" sz="3000" dirty="0" smtClean="0"/>
              <a:t>given the parameters, given that the values of </a:t>
            </a:r>
            <a:r>
              <a:rPr lang="el-GR" sz="3000" i="1" dirty="0" smtClean="0"/>
              <a:t>θ</a:t>
            </a:r>
            <a:r>
              <a:rPr lang="en-US" sz="3000" dirty="0" smtClean="0"/>
              <a:t> are known or fixed. </a:t>
            </a:r>
          </a:p>
          <a:p>
            <a:endParaRPr lang="en-US" sz="3000" dirty="0" smtClean="0"/>
          </a:p>
          <a:p>
            <a:r>
              <a:rPr lang="en-US" sz="3000" dirty="0" smtClean="0"/>
              <a:t>The probability of the data given the parameters.</a:t>
            </a:r>
            <a:endParaRPr lang="en-GB" sz="3000" dirty="0" smtClean="0"/>
          </a:p>
        </p:txBody>
      </p:sp>
      <p:graphicFrame>
        <p:nvGraphicFramePr>
          <p:cNvPr id="8194" name="Object 2"/>
          <p:cNvGraphicFramePr>
            <a:graphicFrameLocks noChangeAspect="1"/>
          </p:cNvGraphicFramePr>
          <p:nvPr/>
        </p:nvGraphicFramePr>
        <p:xfrm>
          <a:off x="3159125" y="1504950"/>
          <a:ext cx="1825625" cy="723900"/>
        </p:xfrm>
        <a:graphic>
          <a:graphicData uri="http://schemas.openxmlformats.org/presentationml/2006/ole">
            <mc:AlternateContent xmlns:mc="http://schemas.openxmlformats.org/markup-compatibility/2006">
              <mc:Choice xmlns:v="urn:schemas-microsoft-com:vml" Requires="v">
                <p:oleObj spid="_x0000_s8229" name="Equation" r:id="rId4" imgW="609480" imgH="241200" progId="Equation.3">
                  <p:embed/>
                </p:oleObj>
              </mc:Choice>
              <mc:Fallback>
                <p:oleObj name="Equation" r:id="rId4" imgW="60948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1504950"/>
                        <a:ext cx="18256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220" name="Title 1"/>
          <p:cNvSpPr>
            <a:spLocks noGrp="1"/>
          </p:cNvSpPr>
          <p:nvPr>
            <p:ph type="title"/>
          </p:nvPr>
        </p:nvSpPr>
        <p:spPr>
          <a:xfrm>
            <a:off x="0" y="-228600"/>
            <a:ext cx="8229600" cy="1143000"/>
          </a:xfrm>
        </p:spPr>
        <p:txBody>
          <a:bodyPr/>
          <a:lstStyle/>
          <a:p>
            <a:r>
              <a:rPr lang="en-US" smtClean="0"/>
              <a:t>Intuition for Likelihood</a:t>
            </a:r>
            <a:endParaRPr lang="en-GB" smtClean="0"/>
          </a:p>
        </p:txBody>
      </p:sp>
      <p:sp>
        <p:nvSpPr>
          <p:cNvPr id="10" name="Freeform 9"/>
          <p:cNvSpPr/>
          <p:nvPr/>
        </p:nvSpPr>
        <p:spPr>
          <a:xfrm>
            <a:off x="1828800" y="2667000"/>
            <a:ext cx="4616450" cy="34639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5814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9800" y="55626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4" name="Rectangle 19"/>
          <p:cNvSpPr>
            <a:spLocks noChangeArrowheads="1"/>
          </p:cNvSpPr>
          <p:nvPr/>
        </p:nvSpPr>
        <p:spPr bwMode="auto">
          <a:xfrm>
            <a:off x="4899025" y="3211513"/>
            <a:ext cx="2149475" cy="431800"/>
          </a:xfrm>
          <a:prstGeom prst="rect">
            <a:avLst/>
          </a:prstGeom>
          <a:noFill/>
          <a:ln w="9525">
            <a:noFill/>
            <a:miter lim="800000"/>
            <a:headEnd/>
            <a:tailEnd/>
          </a:ln>
        </p:spPr>
        <p:txBody>
          <a:bodyPr wrap="none">
            <a:spAutoFit/>
          </a:bodyPr>
          <a:lstStyle/>
          <a:p>
            <a:r>
              <a:rPr lang="en-US" sz="2200" b="1">
                <a:latin typeface="Arial" charset="0"/>
              </a:rPr>
              <a:t>Observed data</a:t>
            </a:r>
            <a:endParaRPr lang="en-GB" sz="2200" b="1">
              <a:latin typeface="Arial" charset="0"/>
            </a:endParaRPr>
          </a:p>
        </p:txBody>
      </p:sp>
      <p:sp>
        <p:nvSpPr>
          <p:cNvPr id="9225" name="Rectangle 20"/>
          <p:cNvSpPr>
            <a:spLocks noChangeArrowheads="1"/>
          </p:cNvSpPr>
          <p:nvPr/>
        </p:nvSpPr>
        <p:spPr bwMode="auto">
          <a:xfrm>
            <a:off x="6727825" y="5954713"/>
            <a:ext cx="2359025" cy="431800"/>
          </a:xfrm>
          <a:prstGeom prst="rect">
            <a:avLst/>
          </a:prstGeom>
          <a:noFill/>
          <a:ln w="9525">
            <a:noFill/>
            <a:miter lim="800000"/>
            <a:headEnd/>
            <a:tailEnd/>
          </a:ln>
        </p:spPr>
        <p:txBody>
          <a:bodyPr wrap="none">
            <a:spAutoFit/>
          </a:bodyPr>
          <a:lstStyle/>
          <a:p>
            <a:r>
              <a:rPr lang="en-US" sz="2200">
                <a:latin typeface="Arial" charset="0"/>
              </a:rPr>
              <a:t>S= sample space</a:t>
            </a:r>
            <a:endParaRPr lang="en-GB" sz="2200">
              <a:latin typeface="Arial" charset="0"/>
            </a:endParaRPr>
          </a:p>
        </p:txBody>
      </p:sp>
      <p:sp>
        <p:nvSpPr>
          <p:cNvPr id="14" name="Freeform 13"/>
          <p:cNvSpPr/>
          <p:nvPr/>
        </p:nvSpPr>
        <p:spPr>
          <a:xfrm rot="16200000">
            <a:off x="3325813" y="3630612"/>
            <a:ext cx="1066800" cy="968375"/>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527425" y="35814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8" name="Rectangle 14"/>
          <p:cNvSpPr>
            <a:spLocks noChangeArrowheads="1"/>
          </p:cNvSpPr>
          <p:nvPr/>
        </p:nvSpPr>
        <p:spPr bwMode="auto">
          <a:xfrm>
            <a:off x="914400" y="3200400"/>
            <a:ext cx="2147888" cy="1108075"/>
          </a:xfrm>
          <a:prstGeom prst="rect">
            <a:avLst/>
          </a:prstGeom>
          <a:noFill/>
          <a:ln w="9525">
            <a:noFill/>
            <a:miter lim="800000"/>
            <a:headEnd/>
            <a:tailEnd/>
          </a:ln>
        </p:spPr>
        <p:txBody>
          <a:bodyPr wrap="none">
            <a:spAutoFit/>
          </a:bodyPr>
          <a:lstStyle/>
          <a:p>
            <a:r>
              <a:rPr lang="en-US" sz="2200" b="1">
                <a:latin typeface="Arial" charset="0"/>
              </a:rPr>
              <a:t>Predictions </a:t>
            </a:r>
            <a:r>
              <a:rPr lang="en-GB" sz="2200" b="1">
                <a:latin typeface="Arial" charset="0"/>
              </a:rPr>
              <a:t>of </a:t>
            </a:r>
          </a:p>
          <a:p>
            <a:r>
              <a:rPr lang="en-GB" sz="2200" b="1">
                <a:latin typeface="Arial" charset="0"/>
              </a:rPr>
              <a:t>model with </a:t>
            </a:r>
          </a:p>
          <a:p>
            <a:r>
              <a:rPr lang="en-US" sz="2200" b="1">
                <a:latin typeface="Arial" charset="0"/>
              </a:rPr>
              <a:t>parameters </a:t>
            </a:r>
            <a:r>
              <a:rPr lang="el-GR" sz="2200" b="1">
                <a:latin typeface="Arial" charset="0"/>
              </a:rPr>
              <a:t>θ</a:t>
            </a:r>
            <a:r>
              <a:rPr lang="en-US" sz="2200" b="1">
                <a:latin typeface="Arial" charset="0"/>
              </a:rPr>
              <a:t> </a:t>
            </a:r>
          </a:p>
        </p:txBody>
      </p:sp>
      <p:cxnSp>
        <p:nvCxnSpPr>
          <p:cNvPr id="16" name="Straight Arrow Connector 15"/>
          <p:cNvCxnSpPr/>
          <p:nvPr/>
        </p:nvCxnSpPr>
        <p:spPr>
          <a:xfrm>
            <a:off x="2743200" y="41910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18" name="Object 2"/>
          <p:cNvGraphicFramePr>
            <a:graphicFrameLocks noChangeAspect="1"/>
          </p:cNvGraphicFramePr>
          <p:nvPr/>
        </p:nvGraphicFramePr>
        <p:xfrm>
          <a:off x="3140075" y="1466850"/>
          <a:ext cx="1863725" cy="800100"/>
        </p:xfrm>
        <a:graphic>
          <a:graphicData uri="http://schemas.openxmlformats.org/presentationml/2006/ole">
            <mc:AlternateContent xmlns:mc="http://schemas.openxmlformats.org/markup-compatibility/2006">
              <mc:Choice xmlns:v="urn:schemas-microsoft-com:vml" Requires="v">
                <p:oleObj spid="_x0000_s9252" name="Equation" r:id="rId4" imgW="622080" imgH="266400" progId="Equation.3">
                  <p:embed/>
                </p:oleObj>
              </mc:Choice>
              <mc:Fallback>
                <p:oleObj name="Equation" r:id="rId4" imgW="622080" imgH="266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075" y="1466850"/>
                        <a:ext cx="186372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244" name="Title 1"/>
          <p:cNvSpPr>
            <a:spLocks noGrp="1"/>
          </p:cNvSpPr>
          <p:nvPr>
            <p:ph type="title"/>
          </p:nvPr>
        </p:nvSpPr>
        <p:spPr>
          <a:xfrm>
            <a:off x="0" y="-228600"/>
            <a:ext cx="8229600" cy="1143000"/>
          </a:xfrm>
        </p:spPr>
        <p:txBody>
          <a:bodyPr/>
          <a:lstStyle/>
          <a:p>
            <a:r>
              <a:rPr lang="en-US" smtClean="0"/>
              <a:t>Intuition for Likelihood</a:t>
            </a:r>
            <a:endParaRPr lang="en-GB" smtClean="0"/>
          </a:p>
        </p:txBody>
      </p:sp>
      <p:sp>
        <p:nvSpPr>
          <p:cNvPr id="10" name="Freeform 9"/>
          <p:cNvSpPr/>
          <p:nvPr/>
        </p:nvSpPr>
        <p:spPr>
          <a:xfrm>
            <a:off x="1828800" y="2667000"/>
            <a:ext cx="4616450" cy="34639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5814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9800" y="55626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8" name="Rectangle 19"/>
          <p:cNvSpPr>
            <a:spLocks noChangeArrowheads="1"/>
          </p:cNvSpPr>
          <p:nvPr/>
        </p:nvSpPr>
        <p:spPr bwMode="auto">
          <a:xfrm>
            <a:off x="4899025" y="3211513"/>
            <a:ext cx="2149475" cy="431800"/>
          </a:xfrm>
          <a:prstGeom prst="rect">
            <a:avLst/>
          </a:prstGeom>
          <a:noFill/>
          <a:ln w="9525">
            <a:noFill/>
            <a:miter lim="800000"/>
            <a:headEnd/>
            <a:tailEnd/>
          </a:ln>
        </p:spPr>
        <p:txBody>
          <a:bodyPr wrap="none">
            <a:spAutoFit/>
          </a:bodyPr>
          <a:lstStyle/>
          <a:p>
            <a:r>
              <a:rPr lang="en-US" sz="2200" b="1">
                <a:latin typeface="Arial" charset="0"/>
              </a:rPr>
              <a:t>Observed data</a:t>
            </a:r>
            <a:endParaRPr lang="en-GB" sz="2200" b="1">
              <a:latin typeface="Arial" charset="0"/>
            </a:endParaRPr>
          </a:p>
        </p:txBody>
      </p:sp>
      <p:sp>
        <p:nvSpPr>
          <p:cNvPr id="10249" name="Rectangle 20"/>
          <p:cNvSpPr>
            <a:spLocks noChangeArrowheads="1"/>
          </p:cNvSpPr>
          <p:nvPr/>
        </p:nvSpPr>
        <p:spPr bwMode="auto">
          <a:xfrm>
            <a:off x="6727825" y="5954713"/>
            <a:ext cx="2359025" cy="431800"/>
          </a:xfrm>
          <a:prstGeom prst="rect">
            <a:avLst/>
          </a:prstGeom>
          <a:noFill/>
          <a:ln w="9525">
            <a:noFill/>
            <a:miter lim="800000"/>
            <a:headEnd/>
            <a:tailEnd/>
          </a:ln>
        </p:spPr>
        <p:txBody>
          <a:bodyPr wrap="none">
            <a:spAutoFit/>
          </a:bodyPr>
          <a:lstStyle/>
          <a:p>
            <a:r>
              <a:rPr lang="en-US" sz="2200">
                <a:latin typeface="Arial" charset="0"/>
              </a:rPr>
              <a:t>S= sample space</a:t>
            </a:r>
            <a:endParaRPr lang="en-GB" sz="2200">
              <a:latin typeface="Arial" charset="0"/>
            </a:endParaRPr>
          </a:p>
        </p:txBody>
      </p:sp>
      <p:sp>
        <p:nvSpPr>
          <p:cNvPr id="14" name="Freeform 13"/>
          <p:cNvSpPr/>
          <p:nvPr/>
        </p:nvSpPr>
        <p:spPr>
          <a:xfrm rot="16200000">
            <a:off x="3151188" y="4087812"/>
            <a:ext cx="1066800" cy="968375"/>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527425" y="35814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52" name="Rectangle 14"/>
          <p:cNvSpPr>
            <a:spLocks noChangeArrowheads="1"/>
          </p:cNvSpPr>
          <p:nvPr/>
        </p:nvSpPr>
        <p:spPr bwMode="auto">
          <a:xfrm>
            <a:off x="914400" y="3200400"/>
            <a:ext cx="2289175" cy="1446213"/>
          </a:xfrm>
          <a:prstGeom prst="rect">
            <a:avLst/>
          </a:prstGeom>
          <a:noFill/>
          <a:ln w="9525">
            <a:noFill/>
            <a:miter lim="800000"/>
            <a:headEnd/>
            <a:tailEnd/>
          </a:ln>
        </p:spPr>
        <p:txBody>
          <a:bodyPr wrap="none">
            <a:spAutoFit/>
          </a:bodyPr>
          <a:lstStyle/>
          <a:p>
            <a:r>
              <a:rPr lang="en-US" sz="2200" b="1">
                <a:latin typeface="Arial" charset="0"/>
              </a:rPr>
              <a:t>Predictions </a:t>
            </a:r>
            <a:r>
              <a:rPr lang="en-GB" sz="2200" b="1">
                <a:latin typeface="Arial" charset="0"/>
              </a:rPr>
              <a:t>of </a:t>
            </a:r>
          </a:p>
          <a:p>
            <a:r>
              <a:rPr lang="en-GB" sz="2200" b="1">
                <a:latin typeface="Arial" charset="0"/>
              </a:rPr>
              <a:t>model with new</a:t>
            </a:r>
          </a:p>
          <a:p>
            <a:r>
              <a:rPr lang="en-US" sz="2200" b="1">
                <a:latin typeface="Arial" charset="0"/>
              </a:rPr>
              <a:t>values for</a:t>
            </a:r>
          </a:p>
          <a:p>
            <a:r>
              <a:rPr lang="en-US" sz="2200" b="1">
                <a:latin typeface="Arial" charset="0"/>
              </a:rPr>
              <a:t>parameters </a:t>
            </a:r>
            <a:r>
              <a:rPr lang="el-GR" sz="2200" b="1">
                <a:latin typeface="Arial" charset="0"/>
              </a:rPr>
              <a:t>θ</a:t>
            </a:r>
            <a:r>
              <a:rPr lang="en-US" sz="2200" b="1">
                <a:latin typeface="Arial" charset="0"/>
              </a:rPr>
              <a:t> </a:t>
            </a:r>
          </a:p>
        </p:txBody>
      </p:sp>
      <p:cxnSp>
        <p:nvCxnSpPr>
          <p:cNvPr id="16" name="Straight Arrow Connector 15"/>
          <p:cNvCxnSpPr/>
          <p:nvPr/>
        </p:nvCxnSpPr>
        <p:spPr>
          <a:xfrm>
            <a:off x="2667000" y="40386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42" name="Object 2"/>
          <p:cNvGraphicFramePr>
            <a:graphicFrameLocks noChangeAspect="1"/>
          </p:cNvGraphicFramePr>
          <p:nvPr/>
        </p:nvGraphicFramePr>
        <p:xfrm>
          <a:off x="3140075" y="1466850"/>
          <a:ext cx="1863725" cy="800100"/>
        </p:xfrm>
        <a:graphic>
          <a:graphicData uri="http://schemas.openxmlformats.org/presentationml/2006/ole">
            <mc:AlternateContent xmlns:mc="http://schemas.openxmlformats.org/markup-compatibility/2006">
              <mc:Choice xmlns:v="urn:schemas-microsoft-com:vml" Requires="v">
                <p:oleObj spid="_x0000_s10276" name="Equation" r:id="rId4" imgW="622080" imgH="266400" progId="Equation.3">
                  <p:embed/>
                </p:oleObj>
              </mc:Choice>
              <mc:Fallback>
                <p:oleObj name="Equation" r:id="rId4" imgW="622080" imgH="266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0075" y="1466850"/>
                        <a:ext cx="186372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4" name="TextBox 16"/>
          <p:cNvSpPr txBox="1">
            <a:spLocks noChangeArrowheads="1"/>
          </p:cNvSpPr>
          <p:nvPr/>
        </p:nvSpPr>
        <p:spPr bwMode="auto">
          <a:xfrm>
            <a:off x="5486400" y="1828800"/>
            <a:ext cx="2674938" cy="523875"/>
          </a:xfrm>
          <a:prstGeom prst="rect">
            <a:avLst/>
          </a:prstGeom>
          <a:noFill/>
          <a:ln w="9525">
            <a:noFill/>
            <a:miter lim="800000"/>
            <a:headEnd/>
            <a:tailEnd/>
          </a:ln>
        </p:spPr>
        <p:txBody>
          <a:bodyPr wrap="none">
            <a:spAutoFit/>
          </a:bodyPr>
          <a:lstStyle/>
          <a:p>
            <a:r>
              <a:rPr lang="en-US" sz="2800">
                <a:latin typeface="Arial" charset="0"/>
              </a:rPr>
              <a:t>Better? Worse?</a:t>
            </a:r>
            <a:endParaRPr lang="en-GB" sz="280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1269" name="Content Placeholder 2"/>
          <p:cNvSpPr>
            <a:spLocks noGrp="1"/>
          </p:cNvSpPr>
          <p:nvPr>
            <p:ph idx="1"/>
          </p:nvPr>
        </p:nvSpPr>
        <p:spPr>
          <a:xfrm>
            <a:off x="711200" y="2209800"/>
            <a:ext cx="7721600" cy="4114800"/>
          </a:xfrm>
        </p:spPr>
        <p:txBody>
          <a:bodyPr/>
          <a:lstStyle/>
          <a:p>
            <a:pPr>
              <a:buFontTx/>
              <a:buNone/>
            </a:pPr>
            <a:r>
              <a:rPr lang="en-US" dirty="0" smtClean="0"/>
              <a:t>is called a likelihood function (tomorrow). </a:t>
            </a:r>
            <a:endParaRPr lang="en-GB" dirty="0" smtClean="0"/>
          </a:p>
        </p:txBody>
      </p:sp>
      <p:graphicFrame>
        <p:nvGraphicFramePr>
          <p:cNvPr id="11266" name="Object 2"/>
          <p:cNvGraphicFramePr>
            <a:graphicFrameLocks noChangeAspect="1"/>
          </p:cNvGraphicFramePr>
          <p:nvPr/>
        </p:nvGraphicFramePr>
        <p:xfrm>
          <a:off x="914400" y="1466850"/>
          <a:ext cx="1863725" cy="800100"/>
        </p:xfrm>
        <a:graphic>
          <a:graphicData uri="http://schemas.openxmlformats.org/presentationml/2006/ole">
            <mc:AlternateContent xmlns:mc="http://schemas.openxmlformats.org/markup-compatibility/2006">
              <mc:Choice xmlns:v="urn:schemas-microsoft-com:vml" Requires="v">
                <p:oleObj spid="_x0000_s11301" name="Equation" r:id="rId4" imgW="622080" imgH="266400" progId="Equation.3">
                  <p:embed/>
                </p:oleObj>
              </mc:Choice>
              <mc:Fallback>
                <p:oleObj name="Equation" r:id="rId4" imgW="622080" imgH="266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66850"/>
                        <a:ext cx="186372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25" y="196850"/>
            <a:ext cx="6975475" cy="717550"/>
          </a:xfrm>
        </p:spPr>
        <p:txBody>
          <a:bodyPr/>
          <a:lstStyle/>
          <a:p>
            <a:r>
              <a:rPr lang="en-US" dirty="0" smtClean="0"/>
              <a:t>Law of total probability</a:t>
            </a:r>
            <a:endParaRPr lang="es-CL" dirty="0"/>
          </a:p>
        </p:txBody>
      </p:sp>
      <p:pic>
        <p:nvPicPr>
          <p:cNvPr id="1638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8" r="9048"/>
          <a:stretch/>
        </p:blipFill>
        <p:spPr bwMode="auto">
          <a:xfrm>
            <a:off x="-1752599" y="953771"/>
            <a:ext cx="9832570" cy="422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2423479631"/>
              </p:ext>
            </p:extLst>
          </p:nvPr>
        </p:nvGraphicFramePr>
        <p:xfrm>
          <a:off x="685800" y="4673600"/>
          <a:ext cx="3546475" cy="1346200"/>
        </p:xfrm>
        <a:graphic>
          <a:graphicData uri="http://schemas.openxmlformats.org/presentationml/2006/ole">
            <mc:AlternateContent xmlns:mc="http://schemas.openxmlformats.org/markup-compatibility/2006">
              <mc:Choice xmlns:v="urn:schemas-microsoft-com:vml" Requires="v">
                <p:oleObj spid="_x0000_s163872" name="Equation" r:id="rId4" imgW="1739880" imgH="660240" progId="Equation.3">
                  <p:embed/>
                </p:oleObj>
              </mc:Choice>
              <mc:Fallback>
                <p:oleObj name="Equation" r:id="rId4" imgW="1739880" imgH="660240" progId="Equation.3">
                  <p:embed/>
                  <p:pic>
                    <p:nvPicPr>
                      <p:cNvPr id="0" name="Object 2"/>
                      <p:cNvPicPr>
                        <a:picLocks noChangeAspect="1" noChangeArrowheads="1"/>
                      </p:cNvPicPr>
                      <p:nvPr/>
                    </p:nvPicPr>
                    <p:blipFill>
                      <a:blip r:embed="rId5"/>
                      <a:srcRect/>
                      <a:stretch>
                        <a:fillRect/>
                      </a:stretch>
                    </p:blipFill>
                    <p:spPr bwMode="auto">
                      <a:xfrm>
                        <a:off x="685800" y="4673600"/>
                        <a:ext cx="35464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2330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124" name="Title 1"/>
          <p:cNvSpPr>
            <a:spLocks noGrp="1"/>
          </p:cNvSpPr>
          <p:nvPr>
            <p:ph type="title"/>
          </p:nvPr>
        </p:nvSpPr>
        <p:spPr>
          <a:xfrm>
            <a:off x="304800" y="-304800"/>
            <a:ext cx="8229600" cy="1143000"/>
          </a:xfrm>
        </p:spPr>
        <p:txBody>
          <a:bodyPr/>
          <a:lstStyle/>
          <a:p>
            <a:r>
              <a:rPr lang="en-US" dirty="0" smtClean="0"/>
              <a:t>Factoring joint probabilities</a:t>
            </a:r>
            <a:endParaRPr lang="en-GB" dirty="0" smtClean="0"/>
          </a:p>
        </p:txBody>
      </p:sp>
      <p:graphicFrame>
        <p:nvGraphicFramePr>
          <p:cNvPr id="5122" name="Object 2"/>
          <p:cNvGraphicFramePr>
            <a:graphicFrameLocks noChangeAspect="1"/>
          </p:cNvGraphicFramePr>
          <p:nvPr>
            <p:extLst>
              <p:ext uri="{D42A27DB-BD31-4B8C-83A1-F6EECF244321}">
                <p14:modId xmlns:p14="http://schemas.microsoft.com/office/powerpoint/2010/main" val="3671694114"/>
              </p:ext>
            </p:extLst>
          </p:nvPr>
        </p:nvGraphicFramePr>
        <p:xfrm>
          <a:off x="381000" y="1930400"/>
          <a:ext cx="6316623" cy="1346200"/>
        </p:xfrm>
        <a:graphic>
          <a:graphicData uri="http://schemas.openxmlformats.org/presentationml/2006/ole">
            <mc:AlternateContent xmlns:mc="http://schemas.openxmlformats.org/markup-compatibility/2006">
              <mc:Choice xmlns:v="urn:schemas-microsoft-com:vml" Requires="v">
                <p:oleObj spid="_x0000_s157735" name="Equation" r:id="rId4" imgW="3098520" imgH="660240" progId="Equation.3">
                  <p:embed/>
                </p:oleObj>
              </mc:Choice>
              <mc:Fallback>
                <p:oleObj name="Equation" r:id="rId4" imgW="3098520" imgH="660240" progId="Equation.3">
                  <p:embed/>
                  <p:pic>
                    <p:nvPicPr>
                      <p:cNvPr id="0" name="Object 2"/>
                      <p:cNvPicPr>
                        <a:picLocks noChangeAspect="1" noChangeArrowheads="1"/>
                      </p:cNvPicPr>
                      <p:nvPr/>
                    </p:nvPicPr>
                    <p:blipFill>
                      <a:blip r:embed="rId5"/>
                      <a:srcRect/>
                      <a:stretch>
                        <a:fillRect/>
                      </a:stretch>
                    </p:blipFill>
                    <p:spPr bwMode="auto">
                      <a:xfrm>
                        <a:off x="381000" y="1930400"/>
                        <a:ext cx="6316623"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9"/>
          <p:cNvSpPr/>
          <p:nvPr/>
        </p:nvSpPr>
        <p:spPr>
          <a:xfrm>
            <a:off x="1828800" y="3394075"/>
            <a:ext cx="4419600" cy="3235325"/>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8862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19800" y="58674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8" name="Rectangle 19"/>
          <p:cNvSpPr>
            <a:spLocks noChangeArrowheads="1"/>
          </p:cNvSpPr>
          <p:nvPr/>
        </p:nvSpPr>
        <p:spPr bwMode="auto">
          <a:xfrm>
            <a:off x="4899025" y="3516313"/>
            <a:ext cx="1068388" cy="400050"/>
          </a:xfrm>
          <a:prstGeom prst="rect">
            <a:avLst/>
          </a:prstGeom>
          <a:noFill/>
          <a:ln w="9525">
            <a:noFill/>
            <a:miter lim="800000"/>
            <a:headEnd/>
            <a:tailEnd/>
          </a:ln>
        </p:spPr>
        <p:txBody>
          <a:bodyPr wrap="none">
            <a:spAutoFit/>
          </a:bodyPr>
          <a:lstStyle/>
          <a:p>
            <a:r>
              <a:rPr lang="en-US" sz="2000">
                <a:latin typeface="Arial" charset="0"/>
              </a:rPr>
              <a:t>Event A</a:t>
            </a:r>
            <a:endParaRPr lang="en-GB" sz="2000">
              <a:latin typeface="Arial" charset="0"/>
            </a:endParaRPr>
          </a:p>
        </p:txBody>
      </p:sp>
      <p:sp>
        <p:nvSpPr>
          <p:cNvPr id="5129" name="Rectangle 20"/>
          <p:cNvSpPr>
            <a:spLocks noChangeArrowheads="1"/>
          </p:cNvSpPr>
          <p:nvPr/>
        </p:nvSpPr>
        <p:spPr bwMode="auto">
          <a:xfrm>
            <a:off x="6727825" y="6259513"/>
            <a:ext cx="2159000" cy="400050"/>
          </a:xfrm>
          <a:prstGeom prst="rect">
            <a:avLst/>
          </a:prstGeom>
          <a:noFill/>
          <a:ln w="9525">
            <a:noFill/>
            <a:miter lim="800000"/>
            <a:headEnd/>
            <a:tailEnd/>
          </a:ln>
        </p:spPr>
        <p:txBody>
          <a:bodyPr wrap="none">
            <a:spAutoFit/>
          </a:bodyPr>
          <a:lstStyle/>
          <a:p>
            <a:r>
              <a:rPr lang="en-US" sz="2000">
                <a:latin typeface="Arial" charset="0"/>
              </a:rPr>
              <a:t>S= sample space</a:t>
            </a:r>
            <a:endParaRPr lang="en-GB" sz="2000">
              <a:latin typeface="Arial" charset="0"/>
            </a:endParaRPr>
          </a:p>
        </p:txBody>
      </p:sp>
      <p:sp>
        <p:nvSpPr>
          <p:cNvPr id="14" name="Freeform 13"/>
          <p:cNvSpPr/>
          <p:nvPr/>
        </p:nvSpPr>
        <p:spPr>
          <a:xfrm rot="16200000">
            <a:off x="3185319" y="4533106"/>
            <a:ext cx="1066800" cy="68738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3527425" y="38862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32" name="Rectangle 14"/>
          <p:cNvSpPr>
            <a:spLocks noChangeArrowheads="1"/>
          </p:cNvSpPr>
          <p:nvPr/>
        </p:nvSpPr>
        <p:spPr bwMode="auto">
          <a:xfrm>
            <a:off x="1981200" y="4125913"/>
            <a:ext cx="1082675" cy="400050"/>
          </a:xfrm>
          <a:prstGeom prst="rect">
            <a:avLst/>
          </a:prstGeom>
          <a:noFill/>
          <a:ln w="9525">
            <a:noFill/>
            <a:miter lim="800000"/>
            <a:headEnd/>
            <a:tailEnd/>
          </a:ln>
        </p:spPr>
        <p:txBody>
          <a:bodyPr wrap="none">
            <a:spAutoFit/>
          </a:bodyPr>
          <a:lstStyle/>
          <a:p>
            <a:r>
              <a:rPr lang="en-US" sz="2000">
                <a:latin typeface="Arial" charset="0"/>
              </a:rPr>
              <a:t>Event B</a:t>
            </a:r>
            <a:endParaRPr lang="en-GB" sz="2000">
              <a:latin typeface="Arial" charset="0"/>
            </a:endParaRPr>
          </a:p>
        </p:txBody>
      </p:sp>
      <p:cxnSp>
        <p:nvCxnSpPr>
          <p:cNvPr id="16" name="Straight Arrow Connector 15"/>
          <p:cNvCxnSpPr/>
          <p:nvPr/>
        </p:nvCxnSpPr>
        <p:spPr>
          <a:xfrm>
            <a:off x="2743200" y="44958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1290935"/>
            <a:ext cx="4547720" cy="461665"/>
          </a:xfrm>
          <a:prstGeom prst="rect">
            <a:avLst/>
          </a:prstGeom>
          <a:noFill/>
        </p:spPr>
        <p:txBody>
          <a:bodyPr wrap="none">
            <a:spAutoFit/>
          </a:bodyPr>
          <a:lstStyle/>
          <a:p>
            <a:pPr>
              <a:defRPr/>
            </a:pPr>
            <a:r>
              <a:rPr lang="en-US" sz="2400" dirty="0" smtClean="0">
                <a:latin typeface="+mn-lt"/>
                <a:cs typeface="+mn-cs"/>
              </a:rPr>
              <a:t>What is the probability </a:t>
            </a:r>
            <a:r>
              <a:rPr lang="en-US" sz="2400" dirty="0">
                <a:latin typeface="+mn-lt"/>
                <a:cs typeface="+mn-cs"/>
              </a:rPr>
              <a:t>of </a:t>
            </a:r>
            <a:r>
              <a:rPr lang="en-US" sz="2400" dirty="0" smtClean="0">
                <a:latin typeface="+mn-lt"/>
                <a:cs typeface="+mn-cs"/>
              </a:rPr>
              <a:t>A and B?</a:t>
            </a:r>
            <a:endParaRPr lang="en-GB" sz="2400" dirty="0">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9250"/>
            <a:ext cx="6975475" cy="717550"/>
          </a:xfrm>
        </p:spPr>
        <p:txBody>
          <a:bodyPr/>
          <a:lstStyle/>
          <a:p>
            <a:r>
              <a:rPr lang="en-US" dirty="0" smtClean="0"/>
              <a:t>Factoring joint probabilities:</a:t>
            </a:r>
            <a:br>
              <a:rPr lang="en-US" dirty="0" smtClean="0"/>
            </a:br>
            <a:r>
              <a:rPr lang="en-US" dirty="0" smtClean="0"/>
              <a:t>Directed Acyclic Graphs</a:t>
            </a:r>
            <a:endParaRPr lang="en-GB" dirty="0"/>
          </a:p>
        </p:txBody>
      </p:sp>
      <p:graphicFrame>
        <p:nvGraphicFramePr>
          <p:cNvPr id="158722" name="Object 2"/>
          <p:cNvGraphicFramePr>
            <a:graphicFrameLocks noChangeAspect="1"/>
          </p:cNvGraphicFramePr>
          <p:nvPr/>
        </p:nvGraphicFramePr>
        <p:xfrm>
          <a:off x="914400" y="1828800"/>
          <a:ext cx="3028950" cy="414337"/>
        </p:xfrm>
        <a:graphic>
          <a:graphicData uri="http://schemas.openxmlformats.org/presentationml/2006/ole">
            <mc:AlternateContent xmlns:mc="http://schemas.openxmlformats.org/markup-compatibility/2006">
              <mc:Choice xmlns:v="urn:schemas-microsoft-com:vml" Requires="v">
                <p:oleObj spid="_x0000_s158756" name="Equation" r:id="rId3" imgW="1485720" imgH="203040" progId="Equation.3">
                  <p:embed/>
                </p:oleObj>
              </mc:Choice>
              <mc:Fallback>
                <p:oleObj name="Equation" r:id="rId3" imgW="148572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302895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1686580"/>
            <a:ext cx="962123" cy="523220"/>
          </a:xfrm>
          <a:prstGeom prst="rect">
            <a:avLst/>
          </a:prstGeom>
          <a:noFill/>
        </p:spPr>
        <p:txBody>
          <a:bodyPr wrap="none" rtlCol="0">
            <a:spAutoFit/>
          </a:bodyPr>
          <a:lstStyle/>
          <a:p>
            <a:r>
              <a:rPr lang="en-US" sz="2800" dirty="0" smtClean="0">
                <a:latin typeface="Arial" pitchFamily="34" charset="0"/>
                <a:cs typeface="Arial" pitchFamily="34" charset="0"/>
              </a:rPr>
              <a:t>DAG</a:t>
            </a:r>
            <a:endParaRPr lang="en-GB" sz="2800" dirty="0">
              <a:latin typeface="Arial" pitchFamily="34" charset="0"/>
              <a:cs typeface="Arial" pitchFamily="34" charset="0"/>
            </a:endParaRPr>
          </a:p>
        </p:txBody>
      </p:sp>
      <p:sp>
        <p:nvSpPr>
          <p:cNvPr id="6" name="Flowchart: Connector 5"/>
          <p:cNvSpPr/>
          <p:nvPr/>
        </p:nvSpPr>
        <p:spPr>
          <a:xfrm>
            <a:off x="6172200" y="4572000"/>
            <a:ext cx="6096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GB" dirty="0">
              <a:solidFill>
                <a:schemeClr val="tx1"/>
              </a:solidFill>
            </a:endParaRPr>
          </a:p>
        </p:txBody>
      </p:sp>
      <p:sp>
        <p:nvSpPr>
          <p:cNvPr id="7" name="Flowchart: Connector 6"/>
          <p:cNvSpPr/>
          <p:nvPr/>
        </p:nvSpPr>
        <p:spPr>
          <a:xfrm>
            <a:off x="6172200" y="2438400"/>
            <a:ext cx="6096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en-GB" dirty="0">
              <a:solidFill>
                <a:schemeClr val="tx1"/>
              </a:solidFill>
            </a:endParaRPr>
          </a:p>
        </p:txBody>
      </p:sp>
      <p:cxnSp>
        <p:nvCxnSpPr>
          <p:cNvPr id="9" name="Straight Arrow Connector 8"/>
          <p:cNvCxnSpPr>
            <a:stCxn id="6" idx="0"/>
            <a:endCxn id="7" idx="4"/>
          </p:cNvCxnSpPr>
          <p:nvPr/>
        </p:nvCxnSpPr>
        <p:spPr>
          <a:xfrm flipV="1">
            <a:off x="6477000" y="2971800"/>
            <a:ext cx="0" cy="1600200"/>
          </a:xfrm>
          <a:prstGeom prst="straightConnector1">
            <a:avLst/>
          </a:prstGeom>
          <a:ln w="2222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09189" y="4643735"/>
            <a:ext cx="1863011" cy="461665"/>
          </a:xfrm>
          <a:prstGeom prst="rect">
            <a:avLst/>
          </a:prstGeom>
          <a:noFill/>
        </p:spPr>
        <p:txBody>
          <a:bodyPr wrap="none" rtlCol="0">
            <a:spAutoFit/>
          </a:bodyPr>
          <a:lstStyle/>
          <a:p>
            <a:r>
              <a:rPr lang="en-US" sz="2400" dirty="0" smtClean="0">
                <a:latin typeface="Arial" pitchFamily="34" charset="0"/>
                <a:cs typeface="Arial" pitchFamily="34" charset="0"/>
              </a:rPr>
              <a:t>Parent node</a:t>
            </a:r>
            <a:endParaRPr lang="en-GB" sz="2400" dirty="0">
              <a:latin typeface="Arial" pitchFamily="34" charset="0"/>
              <a:cs typeface="Arial" pitchFamily="34" charset="0"/>
            </a:endParaRPr>
          </a:p>
        </p:txBody>
      </p:sp>
      <p:sp>
        <p:nvSpPr>
          <p:cNvPr id="11" name="TextBox 10"/>
          <p:cNvSpPr txBox="1"/>
          <p:nvPr/>
        </p:nvSpPr>
        <p:spPr>
          <a:xfrm>
            <a:off x="4267200" y="2438400"/>
            <a:ext cx="1659429" cy="461665"/>
          </a:xfrm>
          <a:prstGeom prst="rect">
            <a:avLst/>
          </a:prstGeom>
          <a:noFill/>
        </p:spPr>
        <p:txBody>
          <a:bodyPr wrap="none" rtlCol="0">
            <a:spAutoFit/>
          </a:bodyPr>
          <a:lstStyle/>
          <a:p>
            <a:r>
              <a:rPr lang="en-US" sz="2400" dirty="0" smtClean="0">
                <a:latin typeface="Arial" pitchFamily="34" charset="0"/>
                <a:cs typeface="Arial" pitchFamily="34" charset="0"/>
              </a:rPr>
              <a:t>Child node</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114800"/>
          </a:xfrm>
        </p:spPr>
        <p:txBody>
          <a:bodyPr/>
          <a:lstStyle/>
          <a:p>
            <a:r>
              <a:rPr lang="en-US" sz="2800" dirty="0" smtClean="0"/>
              <a:t>Specify how joint distributions are factored into conditional distributions.</a:t>
            </a:r>
          </a:p>
          <a:p>
            <a:r>
              <a:rPr lang="en-US" sz="2800" dirty="0" smtClean="0"/>
              <a:t>Nodes at head of arrows must be in the LHS of conditioning symbol (|); nodes at tails of the RHS. Example: </a:t>
            </a:r>
            <a:r>
              <a:rPr lang="en-US" sz="2800" i="1" dirty="0" smtClean="0"/>
              <a:t>P(A|,B.C)</a:t>
            </a:r>
          </a:p>
          <a:p>
            <a:r>
              <a:rPr lang="en-US" sz="2800" dirty="0" smtClean="0"/>
              <a:t>Nodes without incoming arrows must be expressed unconditionally (e.g., </a:t>
            </a:r>
            <a:r>
              <a:rPr lang="en-US" sz="2800" i="1" dirty="0" smtClean="0"/>
              <a:t>P(C)</a:t>
            </a:r>
            <a:r>
              <a:rPr lang="en-US" sz="2800" dirty="0" smtClean="0"/>
              <a:t>)</a:t>
            </a:r>
          </a:p>
          <a:p>
            <a:endParaRPr lang="en-US" sz="2800" dirty="0" smtClean="0"/>
          </a:p>
          <a:p>
            <a:endParaRPr lang="en-GB" sz="2800" dirty="0"/>
          </a:p>
        </p:txBody>
      </p:sp>
      <p:pic>
        <p:nvPicPr>
          <p:cNvPr id="4" name="Picture 2"/>
          <p:cNvPicPr>
            <a:picLocks noChangeAspect="1" noChangeArrowheads="1"/>
          </p:cNvPicPr>
          <p:nvPr/>
        </p:nvPicPr>
        <p:blipFill>
          <a:blip r:embed="rId2" cstate="print"/>
          <a:srcRect l="8333" t="6876" r="11667"/>
          <a:stretch>
            <a:fillRect/>
          </a:stretch>
        </p:blipFill>
        <p:spPr bwMode="auto">
          <a:xfrm>
            <a:off x="5638800" y="4267200"/>
            <a:ext cx="3060755" cy="2590800"/>
          </a:xfrm>
          <a:prstGeom prst="rect">
            <a:avLst/>
          </a:prstGeom>
          <a:noFill/>
          <a:ln w="9525">
            <a:noFill/>
            <a:miter lim="800000"/>
            <a:headEnd/>
            <a:tailEnd/>
          </a:ln>
        </p:spPr>
      </p:pic>
      <p:sp>
        <p:nvSpPr>
          <p:cNvPr id="6" name="Title 1"/>
          <p:cNvSpPr>
            <a:spLocks noGrp="1"/>
          </p:cNvSpPr>
          <p:nvPr>
            <p:ph type="title"/>
          </p:nvPr>
        </p:nvSpPr>
        <p:spPr>
          <a:xfrm>
            <a:off x="914400" y="120650"/>
            <a:ext cx="6975475" cy="717550"/>
          </a:xfrm>
        </p:spPr>
        <p:txBody>
          <a:bodyPr/>
          <a:lstStyle/>
          <a:p>
            <a:r>
              <a:rPr lang="en-US" dirty="0" smtClean="0"/>
              <a:t>Bayesian networks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4298955" cy="3352800"/>
          </a:xfrm>
          <a:prstGeom prst="rect">
            <a:avLst/>
          </a:prstGeom>
          <a:noFill/>
          <a:ln w="9525">
            <a:noFill/>
            <a:miter lim="800000"/>
            <a:headEnd/>
            <a:tailEnd/>
          </a:ln>
        </p:spPr>
      </p:pic>
      <p:pic>
        <p:nvPicPr>
          <p:cNvPr id="160770" name="Picture 2"/>
          <p:cNvPicPr>
            <a:picLocks noChangeAspect="1" noChangeArrowheads="1"/>
          </p:cNvPicPr>
          <p:nvPr/>
        </p:nvPicPr>
        <p:blipFill>
          <a:blip r:embed="rId4" cstate="print"/>
          <a:srcRect r="14848"/>
          <a:stretch>
            <a:fillRect/>
          </a:stretch>
        </p:blipFill>
        <p:spPr bwMode="auto">
          <a:xfrm>
            <a:off x="4267200" y="0"/>
            <a:ext cx="4572000" cy="3694748"/>
          </a:xfrm>
          <a:prstGeom prst="rect">
            <a:avLst/>
          </a:prstGeom>
          <a:noFill/>
          <a:ln w="9525">
            <a:noFill/>
            <a:miter lim="800000"/>
            <a:headEnd/>
            <a:tailEnd/>
          </a:ln>
        </p:spPr>
      </p:pic>
      <p:sp>
        <p:nvSpPr>
          <p:cNvPr id="7" name="TextBox 6"/>
          <p:cNvSpPr txBox="1"/>
          <p:nvPr/>
        </p:nvSpPr>
        <p:spPr>
          <a:xfrm>
            <a:off x="5791200" y="5334000"/>
            <a:ext cx="1563248" cy="523220"/>
          </a:xfrm>
          <a:prstGeom prst="rect">
            <a:avLst/>
          </a:prstGeom>
          <a:noFill/>
        </p:spPr>
        <p:txBody>
          <a:bodyPr wrap="none" rtlCol="0">
            <a:spAutoFit/>
          </a:bodyPr>
          <a:lstStyle/>
          <a:p>
            <a:r>
              <a:rPr lang="en-US" sz="2800" dirty="0" smtClean="0">
                <a:solidFill>
                  <a:schemeClr val="tx2"/>
                </a:solidFill>
                <a:latin typeface="Arial" pitchFamily="34" charset="0"/>
                <a:cs typeface="Arial" pitchFamily="34" charset="0"/>
              </a:rPr>
              <a:t>Exercise</a:t>
            </a:r>
            <a:endParaRPr lang="en-GB" sz="2800" dirty="0">
              <a:solidFill>
                <a:schemeClr val="tx2"/>
              </a:solidFill>
              <a:latin typeface="Arial" pitchFamily="34" charset="0"/>
              <a:cs typeface="Arial" pitchFamily="34" charset="0"/>
            </a:endParaRPr>
          </a:p>
        </p:txBody>
      </p:sp>
      <p:sp>
        <p:nvSpPr>
          <p:cNvPr id="6" name="Rectangle 5"/>
          <p:cNvSpPr/>
          <p:nvPr/>
        </p:nvSpPr>
        <p:spPr>
          <a:xfrm>
            <a:off x="381000" y="2209800"/>
            <a:ext cx="3886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572000" y="2133600"/>
            <a:ext cx="3962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3400" y="5638800"/>
            <a:ext cx="3886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64963" y="4231957"/>
            <a:ext cx="7945637" cy="492443"/>
          </a:xfrm>
          <a:prstGeom prst="rect">
            <a:avLst/>
          </a:prstGeom>
          <a:noFill/>
        </p:spPr>
        <p:txBody>
          <a:bodyPr wrap="none" rtlCol="0">
            <a:spAutoFit/>
          </a:bodyPr>
          <a:lstStyle/>
          <a:p>
            <a:r>
              <a:rPr lang="en-US" sz="2600" dirty="0" smtClean="0">
                <a:latin typeface="Arial" panose="020B0604020202020204" pitchFamily="34" charset="0"/>
                <a:cs typeface="Arial" panose="020B0604020202020204" pitchFamily="34" charset="0"/>
              </a:rPr>
              <a:t>What are the joint probabilities of A, B, C, D [and E]?</a:t>
            </a:r>
            <a:endParaRPr lang="es-CL" sz="2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457200" y="5704114"/>
            <a:ext cx="8229600" cy="11010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57200" y="3461680"/>
            <a:ext cx="8229600" cy="21802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57200" y="1884784"/>
            <a:ext cx="8229600" cy="146179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7200" y="771331"/>
            <a:ext cx="8229600" cy="10512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115080"/>
            <a:ext cx="7772400" cy="556727"/>
          </a:xfrm>
        </p:spPr>
        <p:txBody>
          <a:bodyPr>
            <a:noAutofit/>
          </a:bodyPr>
          <a:lstStyle/>
          <a:p>
            <a:r>
              <a:rPr lang="en-US" sz="3600" b="1" dirty="0" smtClean="0">
                <a:latin typeface="Comic Sans MS" pitchFamily="66" charset="0"/>
                <a:cs typeface="Times New Roman" pitchFamily="18" charset="0"/>
              </a:rPr>
              <a:t>Modeling process</a:t>
            </a:r>
            <a:endParaRPr lang="en-US" sz="3600" b="1" dirty="0">
              <a:latin typeface="Comic Sans MS" pitchFamily="66" charset="0"/>
              <a:cs typeface="Times New Roman" pitchFamily="18" charset="0"/>
            </a:endParaRPr>
          </a:p>
        </p:txBody>
      </p:sp>
      <p:grpSp>
        <p:nvGrpSpPr>
          <p:cNvPr id="3" name="Group 21"/>
          <p:cNvGrpSpPr/>
          <p:nvPr/>
        </p:nvGrpSpPr>
        <p:grpSpPr>
          <a:xfrm>
            <a:off x="990599" y="1066801"/>
            <a:ext cx="7200901" cy="660974"/>
            <a:chOff x="1409699" y="1066801"/>
            <a:chExt cx="7200901" cy="660974"/>
          </a:xfrm>
        </p:grpSpPr>
        <p:sp>
          <p:nvSpPr>
            <p:cNvPr id="8" name="TextBox 7"/>
            <p:cNvSpPr txBox="1"/>
            <p:nvPr/>
          </p:nvSpPr>
          <p:spPr>
            <a:xfrm>
              <a:off x="1409699" y="1066801"/>
              <a:ext cx="1676401"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Identify scientific objectives</a:t>
              </a:r>
              <a:endParaRPr lang="en-US" sz="1600" dirty="0">
                <a:latin typeface="Times New Roman" pitchFamily="18" charset="0"/>
                <a:cs typeface="Times New Roman" pitchFamily="18" charset="0"/>
              </a:endParaRPr>
            </a:p>
          </p:txBody>
        </p:sp>
        <p:sp>
          <p:nvSpPr>
            <p:cNvPr id="9" name="TextBox 8"/>
            <p:cNvSpPr txBox="1"/>
            <p:nvPr/>
          </p:nvSpPr>
          <p:spPr>
            <a:xfrm>
              <a:off x="3676650" y="1143000"/>
              <a:ext cx="1714500"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Collect &amp; understand data</a:t>
              </a:r>
              <a:endParaRPr lang="en-US" sz="1600" dirty="0">
                <a:latin typeface="Times New Roman" pitchFamily="18" charset="0"/>
                <a:cs typeface="Times New Roman" pitchFamily="18" charset="0"/>
              </a:endParaRPr>
            </a:p>
          </p:txBody>
        </p:sp>
        <p:sp>
          <p:nvSpPr>
            <p:cNvPr id="10" name="TextBox 9"/>
            <p:cNvSpPr txBox="1"/>
            <p:nvPr/>
          </p:nvSpPr>
          <p:spPr>
            <a:xfrm>
              <a:off x="6019800" y="1143000"/>
              <a:ext cx="2590800"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Draw upon existing theory/</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knowledge</a:t>
              </a:r>
              <a:endParaRPr lang="en-US" sz="1600" dirty="0">
                <a:latin typeface="Times New Roman" pitchFamily="18" charset="0"/>
                <a:cs typeface="Times New Roman" pitchFamily="18" charset="0"/>
              </a:endParaRPr>
            </a:p>
          </p:txBody>
        </p:sp>
      </p:grpSp>
      <p:sp>
        <p:nvSpPr>
          <p:cNvPr id="11" name="TextBox 10"/>
          <p:cNvSpPr txBox="1"/>
          <p:nvPr/>
        </p:nvSpPr>
        <p:spPr>
          <a:xfrm>
            <a:off x="3238500" y="1981200"/>
            <a:ext cx="26670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Visualize model (DAG)</a:t>
            </a:r>
            <a:endParaRPr lang="en-US" sz="1600" dirty="0">
              <a:latin typeface="Times New Roman" pitchFamily="18" charset="0"/>
              <a:cs typeface="Times New Roman" pitchFamily="18" charset="0"/>
            </a:endParaRPr>
          </a:p>
        </p:txBody>
      </p:sp>
      <p:sp>
        <p:nvSpPr>
          <p:cNvPr id="12" name="TextBox 11"/>
          <p:cNvSpPr txBox="1"/>
          <p:nvPr/>
        </p:nvSpPr>
        <p:spPr>
          <a:xfrm>
            <a:off x="2667000" y="2438400"/>
            <a:ext cx="38100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Write model using probability notation</a:t>
            </a:r>
            <a:endParaRPr lang="en-US" sz="1600" dirty="0">
              <a:latin typeface="Times New Roman" pitchFamily="18" charset="0"/>
              <a:cs typeface="Times New Roman" pitchFamily="18" charset="0"/>
            </a:endParaRPr>
          </a:p>
        </p:txBody>
      </p:sp>
      <p:sp>
        <p:nvSpPr>
          <p:cNvPr id="13" name="TextBox 12"/>
          <p:cNvSpPr txBox="1"/>
          <p:nvPr/>
        </p:nvSpPr>
        <p:spPr>
          <a:xfrm>
            <a:off x="3124200" y="2895600"/>
            <a:ext cx="28956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Pick appropriate distributions</a:t>
            </a:r>
            <a:endParaRPr lang="en-US" sz="1600" dirty="0">
              <a:latin typeface="Times New Roman" pitchFamily="18" charset="0"/>
              <a:cs typeface="Times New Roman" pitchFamily="18" charset="0"/>
            </a:endParaRPr>
          </a:p>
        </p:txBody>
      </p:sp>
      <p:sp>
        <p:nvSpPr>
          <p:cNvPr id="14" name="TextBox 13"/>
          <p:cNvSpPr txBox="1"/>
          <p:nvPr/>
        </p:nvSpPr>
        <p:spPr>
          <a:xfrm>
            <a:off x="1066800" y="3609400"/>
            <a:ext cx="33528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Write down (</a:t>
            </a:r>
            <a:r>
              <a:rPr lang="en-US" sz="1600" dirty="0" err="1" smtClean="0">
                <a:latin typeface="Times New Roman" pitchFamily="18" charset="0"/>
                <a:cs typeface="Times New Roman" pitchFamily="18" charset="0"/>
              </a:rPr>
              <a:t>unnormalized</a:t>
            </a:r>
            <a:r>
              <a:rPr lang="en-US" sz="1600" dirty="0" smtClean="0">
                <a:latin typeface="Times New Roman" pitchFamily="18" charset="0"/>
                <a:cs typeface="Times New Roman" pitchFamily="18" charset="0"/>
              </a:rPr>
              <a:t>) posterior</a:t>
            </a:r>
            <a:endParaRPr lang="en-US" sz="1600" dirty="0">
              <a:latin typeface="Times New Roman" pitchFamily="18" charset="0"/>
              <a:cs typeface="Times New Roman" pitchFamily="18" charset="0"/>
            </a:endParaRPr>
          </a:p>
        </p:txBody>
      </p:sp>
      <p:sp>
        <p:nvSpPr>
          <p:cNvPr id="15" name="TextBox 14"/>
          <p:cNvSpPr txBox="1"/>
          <p:nvPr/>
        </p:nvSpPr>
        <p:spPr>
          <a:xfrm>
            <a:off x="990600" y="4147460"/>
            <a:ext cx="35052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Derive full-conditional distributions</a:t>
            </a:r>
            <a:endParaRPr lang="en-US" sz="1600" dirty="0">
              <a:latin typeface="Times New Roman" pitchFamily="18" charset="0"/>
              <a:cs typeface="Times New Roman" pitchFamily="18" charset="0"/>
            </a:endParaRPr>
          </a:p>
        </p:txBody>
      </p:sp>
      <p:sp>
        <p:nvSpPr>
          <p:cNvPr id="16" name="TextBox 15"/>
          <p:cNvSpPr txBox="1"/>
          <p:nvPr/>
        </p:nvSpPr>
        <p:spPr>
          <a:xfrm>
            <a:off x="1295400" y="4648200"/>
            <a:ext cx="28956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Construct MCMC algorithm</a:t>
            </a:r>
            <a:endParaRPr lang="en-US" sz="1600" dirty="0">
              <a:latin typeface="Times New Roman" pitchFamily="18" charset="0"/>
              <a:cs typeface="Times New Roman" pitchFamily="18" charset="0"/>
            </a:endParaRPr>
          </a:p>
        </p:txBody>
      </p:sp>
      <p:sp>
        <p:nvSpPr>
          <p:cNvPr id="17" name="TextBox 16"/>
          <p:cNvSpPr txBox="1"/>
          <p:nvPr/>
        </p:nvSpPr>
        <p:spPr>
          <a:xfrm>
            <a:off x="2857500" y="5257800"/>
            <a:ext cx="34290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Fit model (using MCMC &amp; data)</a:t>
            </a:r>
            <a:endParaRPr lang="en-US" sz="1600" dirty="0">
              <a:latin typeface="Times New Roman" pitchFamily="18" charset="0"/>
              <a:cs typeface="Times New Roman" pitchFamily="18" charset="0"/>
            </a:endParaRPr>
          </a:p>
        </p:txBody>
      </p:sp>
      <p:sp>
        <p:nvSpPr>
          <p:cNvPr id="19" name="TextBox 18"/>
          <p:cNvSpPr txBox="1"/>
          <p:nvPr/>
        </p:nvSpPr>
        <p:spPr>
          <a:xfrm>
            <a:off x="2476500" y="5816080"/>
            <a:ext cx="41910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Evaluate models (posterior predictive checks)</a:t>
            </a:r>
            <a:endParaRPr lang="en-US" sz="1600" dirty="0">
              <a:latin typeface="Times New Roman" pitchFamily="18" charset="0"/>
              <a:cs typeface="Times New Roman" pitchFamily="18" charset="0"/>
            </a:endParaRPr>
          </a:p>
        </p:txBody>
      </p:sp>
      <p:sp>
        <p:nvSpPr>
          <p:cNvPr id="18" name="TextBox 17"/>
          <p:cNvSpPr txBox="1"/>
          <p:nvPr/>
        </p:nvSpPr>
        <p:spPr>
          <a:xfrm>
            <a:off x="2179440" y="6400800"/>
            <a:ext cx="27432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Use output to make inferences</a:t>
            </a:r>
            <a:endParaRPr lang="en-US" sz="1600" dirty="0">
              <a:latin typeface="Times New Roman" pitchFamily="18" charset="0"/>
              <a:cs typeface="Times New Roman" pitchFamily="18" charset="0"/>
            </a:endParaRPr>
          </a:p>
        </p:txBody>
      </p:sp>
      <p:sp>
        <p:nvSpPr>
          <p:cNvPr id="20" name="TextBox 19"/>
          <p:cNvSpPr txBox="1"/>
          <p:nvPr/>
        </p:nvSpPr>
        <p:spPr>
          <a:xfrm>
            <a:off x="5541620" y="6394580"/>
            <a:ext cx="17526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Model selection</a:t>
            </a:r>
            <a:endParaRPr lang="en-US" sz="1600" dirty="0">
              <a:latin typeface="Times New Roman" pitchFamily="18" charset="0"/>
              <a:cs typeface="Times New Roman" pitchFamily="18" charset="0"/>
            </a:endParaRPr>
          </a:p>
        </p:txBody>
      </p:sp>
      <p:sp>
        <p:nvSpPr>
          <p:cNvPr id="21" name="TextBox 20"/>
          <p:cNvSpPr txBox="1"/>
          <p:nvPr/>
        </p:nvSpPr>
        <p:spPr>
          <a:xfrm>
            <a:off x="5638800" y="3761800"/>
            <a:ext cx="2362200"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Program model components in software</a:t>
            </a:r>
            <a:endParaRPr lang="en-US" sz="1600" dirty="0">
              <a:latin typeface="Times New Roman" pitchFamily="18" charset="0"/>
              <a:cs typeface="Times New Roman" pitchFamily="18" charset="0"/>
            </a:endParaRPr>
          </a:p>
        </p:txBody>
      </p:sp>
      <p:cxnSp>
        <p:nvCxnSpPr>
          <p:cNvPr id="28" name="Elbow Connector 27"/>
          <p:cNvCxnSpPr>
            <a:stCxn id="11" idx="1"/>
            <a:endCxn id="12" idx="1"/>
          </p:cNvCxnSpPr>
          <p:nvPr/>
        </p:nvCxnSpPr>
        <p:spPr>
          <a:xfrm rot="10800000" flipV="1">
            <a:off x="2667000" y="2150477"/>
            <a:ext cx="571500" cy="457200"/>
          </a:xfrm>
          <a:prstGeom prst="bentConnector3">
            <a:avLst>
              <a:gd name="adj1" fmla="val 14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H="1">
            <a:off x="6019800" y="2576577"/>
            <a:ext cx="457200" cy="457200"/>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9" idx="1"/>
          </p:cNvCxnSpPr>
          <p:nvPr/>
        </p:nvCxnSpPr>
        <p:spPr>
          <a:xfrm>
            <a:off x="2667000" y="1359189"/>
            <a:ext cx="590550" cy="76199"/>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3" idx="2"/>
            <a:endCxn id="21" idx="0"/>
          </p:cNvCxnSpPr>
          <p:nvPr/>
        </p:nvCxnSpPr>
        <p:spPr>
          <a:xfrm rot="16200000" flipH="1">
            <a:off x="5432127" y="2374027"/>
            <a:ext cx="527646" cy="2247900"/>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3" idx="2"/>
            <a:endCxn id="14" idx="0"/>
          </p:cNvCxnSpPr>
          <p:nvPr/>
        </p:nvCxnSpPr>
        <p:spPr>
          <a:xfrm rot="5400000">
            <a:off x="3469977" y="2507377"/>
            <a:ext cx="375246" cy="1828800"/>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4" idx="1"/>
            <a:endCxn id="15" idx="1"/>
          </p:cNvCxnSpPr>
          <p:nvPr/>
        </p:nvCxnSpPr>
        <p:spPr>
          <a:xfrm rot="10800000" flipV="1">
            <a:off x="990600" y="3778677"/>
            <a:ext cx="76200" cy="538060"/>
          </a:xfrm>
          <a:prstGeom prst="bentConnector3">
            <a:avLst>
              <a:gd name="adj1" fmla="val 31020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5" idx="3"/>
            <a:endCxn id="16" idx="3"/>
          </p:cNvCxnSpPr>
          <p:nvPr/>
        </p:nvCxnSpPr>
        <p:spPr>
          <a:xfrm flipH="1">
            <a:off x="4191000" y="4316737"/>
            <a:ext cx="304800" cy="500740"/>
          </a:xfrm>
          <a:prstGeom prst="bentConnector3">
            <a:avLst>
              <a:gd name="adj1" fmla="val -3418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6" idx="2"/>
            <a:endCxn id="17" idx="1"/>
          </p:cNvCxnSpPr>
          <p:nvPr/>
        </p:nvCxnSpPr>
        <p:spPr>
          <a:xfrm rot="16200000" flipH="1">
            <a:off x="2580189" y="5149765"/>
            <a:ext cx="440323" cy="11430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1" idx="2"/>
            <a:endCxn id="17" idx="3"/>
          </p:cNvCxnSpPr>
          <p:nvPr/>
        </p:nvCxnSpPr>
        <p:spPr>
          <a:xfrm rot="5400000">
            <a:off x="6012949" y="4620126"/>
            <a:ext cx="1080502" cy="53340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7" idx="2"/>
            <a:endCxn id="19" idx="0"/>
          </p:cNvCxnSpPr>
          <p:nvPr/>
        </p:nvCxnSpPr>
        <p:spPr>
          <a:xfrm>
            <a:off x="4572000" y="5596354"/>
            <a:ext cx="0" cy="2197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Elbow Connector 56"/>
          <p:cNvCxnSpPr>
            <a:stCxn id="19" idx="1"/>
            <a:endCxn id="18" idx="1"/>
          </p:cNvCxnSpPr>
          <p:nvPr/>
        </p:nvCxnSpPr>
        <p:spPr>
          <a:xfrm rot="10800000" flipV="1">
            <a:off x="2179440" y="5985357"/>
            <a:ext cx="297060" cy="584720"/>
          </a:xfrm>
          <a:prstGeom prst="bentConnector3">
            <a:avLst>
              <a:gd name="adj1" fmla="val 17695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Elbow Connector 56"/>
          <p:cNvCxnSpPr>
            <a:stCxn id="19" idx="3"/>
            <a:endCxn id="20" idx="3"/>
          </p:cNvCxnSpPr>
          <p:nvPr/>
        </p:nvCxnSpPr>
        <p:spPr>
          <a:xfrm>
            <a:off x="6667500" y="5985357"/>
            <a:ext cx="626720" cy="578500"/>
          </a:xfrm>
          <a:prstGeom prst="bentConnector3">
            <a:avLst>
              <a:gd name="adj1" fmla="val 136476"/>
            </a:avLst>
          </a:prstGeom>
          <a:ln w="254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74" name="Elbow Connector 56"/>
          <p:cNvCxnSpPr>
            <a:stCxn id="20" idx="1"/>
            <a:endCxn id="18" idx="3"/>
          </p:cNvCxnSpPr>
          <p:nvPr/>
        </p:nvCxnSpPr>
        <p:spPr>
          <a:xfrm rot="10800000" flipV="1">
            <a:off x="4922640" y="6563857"/>
            <a:ext cx="618980" cy="6220"/>
          </a:xfrm>
          <a:prstGeom prst="bentConnector3">
            <a:avLst>
              <a:gd name="adj1" fmla="val 50000"/>
            </a:avLst>
          </a:prstGeom>
          <a:ln w="254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22960" y="727805"/>
            <a:ext cx="3031599" cy="307777"/>
          </a:xfrm>
          <a:prstGeom prst="rect">
            <a:avLst/>
          </a:prstGeom>
          <a:noFill/>
        </p:spPr>
        <p:txBody>
          <a:bodyPr wrap="none" rtlCol="0">
            <a:spAutoFit/>
          </a:bodyPr>
          <a:lstStyle/>
          <a:p>
            <a:r>
              <a:rPr lang="en-US" sz="1400" dirty="0" smtClean="0">
                <a:solidFill>
                  <a:srgbClr val="000099"/>
                </a:solidFill>
                <a:latin typeface="Times New Roman" pitchFamily="18" charset="0"/>
                <a:cs typeface="Times New Roman" pitchFamily="18" charset="0"/>
              </a:rPr>
              <a:t>Problem identification / data collection </a:t>
            </a:r>
            <a:endParaRPr lang="en-US" sz="1400" dirty="0">
              <a:solidFill>
                <a:srgbClr val="000099"/>
              </a:solidFill>
              <a:latin typeface="Times New Roman" pitchFamily="18" charset="0"/>
              <a:cs typeface="Times New Roman" pitchFamily="18" charset="0"/>
            </a:endParaRPr>
          </a:p>
        </p:txBody>
      </p:sp>
      <p:sp>
        <p:nvSpPr>
          <p:cNvPr id="82" name="TextBox 81"/>
          <p:cNvSpPr txBox="1"/>
          <p:nvPr/>
        </p:nvSpPr>
        <p:spPr>
          <a:xfrm>
            <a:off x="422960" y="1902023"/>
            <a:ext cx="1617751" cy="307777"/>
          </a:xfrm>
          <a:prstGeom prst="rect">
            <a:avLst/>
          </a:prstGeom>
          <a:noFill/>
        </p:spPr>
        <p:txBody>
          <a:bodyPr wrap="none" rtlCol="0">
            <a:spAutoFit/>
          </a:bodyPr>
          <a:lstStyle/>
          <a:p>
            <a:r>
              <a:rPr lang="en-US" sz="1400" dirty="0" smtClean="0">
                <a:solidFill>
                  <a:srgbClr val="000099"/>
                </a:solidFill>
                <a:latin typeface="Times New Roman" pitchFamily="18" charset="0"/>
                <a:cs typeface="Times New Roman" pitchFamily="18" charset="0"/>
              </a:rPr>
              <a:t>Model specification</a:t>
            </a:r>
            <a:endParaRPr lang="en-US" sz="1400" dirty="0">
              <a:solidFill>
                <a:srgbClr val="000099"/>
              </a:solidFill>
              <a:latin typeface="Times New Roman" pitchFamily="18" charset="0"/>
              <a:cs typeface="Times New Roman" pitchFamily="18" charset="0"/>
            </a:endParaRPr>
          </a:p>
        </p:txBody>
      </p:sp>
      <p:sp>
        <p:nvSpPr>
          <p:cNvPr id="83" name="TextBox 82"/>
          <p:cNvSpPr txBox="1"/>
          <p:nvPr/>
        </p:nvSpPr>
        <p:spPr>
          <a:xfrm>
            <a:off x="422960" y="5312242"/>
            <a:ext cx="1826141" cy="307777"/>
          </a:xfrm>
          <a:prstGeom prst="rect">
            <a:avLst/>
          </a:prstGeom>
          <a:noFill/>
        </p:spPr>
        <p:txBody>
          <a:bodyPr wrap="none" rtlCol="0">
            <a:spAutoFit/>
          </a:bodyPr>
          <a:lstStyle/>
          <a:p>
            <a:r>
              <a:rPr lang="en-US" sz="1400" dirty="0" smtClean="0">
                <a:solidFill>
                  <a:srgbClr val="000099"/>
                </a:solidFill>
                <a:latin typeface="Times New Roman" pitchFamily="18" charset="0"/>
                <a:cs typeface="Times New Roman" pitchFamily="18" charset="0"/>
              </a:rPr>
              <a:t>Model implementation</a:t>
            </a:r>
            <a:endParaRPr lang="en-US" sz="1400" dirty="0">
              <a:solidFill>
                <a:srgbClr val="000099"/>
              </a:solidFill>
              <a:latin typeface="Times New Roman" pitchFamily="18" charset="0"/>
              <a:cs typeface="Times New Roman" pitchFamily="18" charset="0"/>
            </a:endParaRPr>
          </a:p>
        </p:txBody>
      </p:sp>
      <p:sp>
        <p:nvSpPr>
          <p:cNvPr id="84" name="TextBox 83"/>
          <p:cNvSpPr txBox="1"/>
          <p:nvPr/>
        </p:nvSpPr>
        <p:spPr>
          <a:xfrm>
            <a:off x="422960" y="5657479"/>
            <a:ext cx="1632178" cy="523220"/>
          </a:xfrm>
          <a:prstGeom prst="rect">
            <a:avLst/>
          </a:prstGeom>
          <a:noFill/>
        </p:spPr>
        <p:txBody>
          <a:bodyPr wrap="none" rtlCol="0">
            <a:spAutoFit/>
          </a:bodyPr>
          <a:lstStyle/>
          <a:p>
            <a:r>
              <a:rPr lang="en-US" sz="1400" dirty="0" smtClean="0">
                <a:solidFill>
                  <a:srgbClr val="000099"/>
                </a:solidFill>
                <a:latin typeface="Times New Roman" pitchFamily="18" charset="0"/>
                <a:cs typeface="Times New Roman" pitchFamily="18" charset="0"/>
              </a:rPr>
              <a:t>Model evaluation &amp;</a:t>
            </a:r>
            <a:br>
              <a:rPr lang="en-US" sz="1400" dirty="0" smtClean="0">
                <a:solidFill>
                  <a:srgbClr val="000099"/>
                </a:solidFill>
                <a:latin typeface="Times New Roman" pitchFamily="18" charset="0"/>
                <a:cs typeface="Times New Roman" pitchFamily="18" charset="0"/>
              </a:rPr>
            </a:br>
            <a:r>
              <a:rPr lang="en-US" sz="1400" dirty="0" smtClean="0">
                <a:solidFill>
                  <a:srgbClr val="000099"/>
                </a:solidFill>
                <a:latin typeface="Times New Roman" pitchFamily="18" charset="0"/>
                <a:cs typeface="Times New Roman" pitchFamily="18" charset="0"/>
              </a:rPr>
              <a:t>inference</a:t>
            </a:r>
            <a:endParaRPr lang="en-US" sz="1400" dirty="0">
              <a:solidFill>
                <a:srgbClr val="000099"/>
              </a:solidFill>
              <a:latin typeface="Times New Roman" pitchFamily="18" charset="0"/>
              <a:cs typeface="Times New Roman" pitchFamily="18" charset="0"/>
            </a:endParaRPr>
          </a:p>
        </p:txBody>
      </p:sp>
      <p:sp>
        <p:nvSpPr>
          <p:cNvPr id="87" name="Oval 86"/>
          <p:cNvSpPr/>
          <p:nvPr/>
        </p:nvSpPr>
        <p:spPr>
          <a:xfrm>
            <a:off x="4410269" y="3296819"/>
            <a:ext cx="320040" cy="32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lstStyle/>
          <a:p>
            <a:pPr algn="ctr"/>
            <a:r>
              <a:rPr lang="en-US" sz="1600" b="1" dirty="0" smtClean="0">
                <a:latin typeface="Times New Roman" pitchFamily="18" charset="0"/>
                <a:cs typeface="Times New Roman" pitchFamily="18" charset="0"/>
              </a:rPr>
              <a:t>or</a:t>
            </a:r>
            <a:endParaRPr lang="en-US" sz="1600" b="1" dirty="0">
              <a:latin typeface="Times New Roman" pitchFamily="18" charset="0"/>
              <a:cs typeface="Times New Roman" pitchFamily="18" charset="0"/>
            </a:endParaRPr>
          </a:p>
        </p:txBody>
      </p:sp>
      <p:cxnSp>
        <p:nvCxnSpPr>
          <p:cNvPr id="90" name="Straight Arrow Connector 89"/>
          <p:cNvCxnSpPr>
            <a:stCxn id="10" idx="1"/>
            <a:endCxn id="9" idx="3"/>
          </p:cNvCxnSpPr>
          <p:nvPr/>
        </p:nvCxnSpPr>
        <p:spPr>
          <a:xfrm flipH="1">
            <a:off x="4972050" y="1435388"/>
            <a:ext cx="62865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10" idx="0"/>
            <a:endCxn id="8" idx="0"/>
          </p:cNvCxnSpPr>
          <p:nvPr/>
        </p:nvCxnSpPr>
        <p:spPr>
          <a:xfrm rot="16200000" flipV="1">
            <a:off x="4324351" y="-1428749"/>
            <a:ext cx="76199" cy="5067300"/>
          </a:xfrm>
          <a:prstGeom prst="bentConnector3">
            <a:avLst>
              <a:gd name="adj1" fmla="val 40000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10" idx="2"/>
          </p:cNvCxnSpPr>
          <p:nvPr/>
        </p:nvCxnSpPr>
        <p:spPr>
          <a:xfrm rot="5400000">
            <a:off x="6193612" y="1455993"/>
            <a:ext cx="430707" cy="974271"/>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Elbow Connector 98"/>
          <p:cNvCxnSpPr>
            <a:stCxn id="9" idx="2"/>
            <a:endCxn id="11" idx="0"/>
          </p:cNvCxnSpPr>
          <p:nvPr/>
        </p:nvCxnSpPr>
        <p:spPr>
          <a:xfrm rot="16200000" flipH="1">
            <a:off x="4216688" y="1625887"/>
            <a:ext cx="253425" cy="457200"/>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 name="Elbow Connector 98"/>
          <p:cNvCxnSpPr/>
          <p:nvPr/>
        </p:nvCxnSpPr>
        <p:spPr>
          <a:xfrm rot="5400000">
            <a:off x="5789399" y="2070136"/>
            <a:ext cx="1337102" cy="87630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73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4298955" cy="3352800"/>
          </a:xfrm>
          <a:prstGeom prst="rect">
            <a:avLst/>
          </a:prstGeom>
          <a:noFill/>
          <a:ln w="9525">
            <a:noFill/>
            <a:miter lim="800000"/>
            <a:headEnd/>
            <a:tailEnd/>
          </a:ln>
        </p:spPr>
      </p:pic>
      <p:pic>
        <p:nvPicPr>
          <p:cNvPr id="160770" name="Picture 2"/>
          <p:cNvPicPr>
            <a:picLocks noChangeAspect="1" noChangeArrowheads="1"/>
          </p:cNvPicPr>
          <p:nvPr/>
        </p:nvPicPr>
        <p:blipFill>
          <a:blip r:embed="rId4" cstate="print"/>
          <a:srcRect r="14848"/>
          <a:stretch>
            <a:fillRect/>
          </a:stretch>
        </p:blipFill>
        <p:spPr bwMode="auto">
          <a:xfrm>
            <a:off x="4267200" y="0"/>
            <a:ext cx="4572000" cy="3694748"/>
          </a:xfrm>
          <a:prstGeom prst="rect">
            <a:avLst/>
          </a:prstGeom>
          <a:noFill/>
          <a:ln w="9525">
            <a:noFill/>
            <a:miter lim="800000"/>
            <a:headEnd/>
            <a:tailEnd/>
          </a:ln>
        </p:spPr>
      </p:pic>
      <p:sp>
        <p:nvSpPr>
          <p:cNvPr id="7" name="TextBox 6"/>
          <p:cNvSpPr txBox="1"/>
          <p:nvPr/>
        </p:nvSpPr>
        <p:spPr>
          <a:xfrm>
            <a:off x="5791200" y="5334000"/>
            <a:ext cx="1563248" cy="523220"/>
          </a:xfrm>
          <a:prstGeom prst="rect">
            <a:avLst/>
          </a:prstGeom>
          <a:noFill/>
        </p:spPr>
        <p:txBody>
          <a:bodyPr wrap="none" rtlCol="0">
            <a:spAutoFit/>
          </a:bodyPr>
          <a:lstStyle/>
          <a:p>
            <a:r>
              <a:rPr lang="en-US" sz="2800" dirty="0" smtClean="0">
                <a:solidFill>
                  <a:schemeClr val="tx2"/>
                </a:solidFill>
                <a:latin typeface="Arial" pitchFamily="34" charset="0"/>
                <a:cs typeface="Arial" pitchFamily="34" charset="0"/>
              </a:rPr>
              <a:t>Exercise</a:t>
            </a:r>
            <a:endParaRPr lang="en-GB" sz="28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p:cNvPicPr>
            <a:picLocks noChangeAspect="1" noChangeArrowheads="1"/>
          </p:cNvPicPr>
          <p:nvPr/>
        </p:nvPicPr>
        <p:blipFill>
          <a:blip r:embed="rId3" cstate="print"/>
          <a:srcRect t="6463"/>
          <a:stretch>
            <a:fillRect/>
          </a:stretch>
        </p:blipFill>
        <p:spPr bwMode="auto">
          <a:xfrm>
            <a:off x="457200" y="3276600"/>
            <a:ext cx="4101084" cy="3505200"/>
          </a:xfrm>
          <a:prstGeom prst="rect">
            <a:avLst/>
          </a:prstGeom>
          <a:noFill/>
          <a:ln w="9525">
            <a:noFill/>
            <a:miter lim="800000"/>
            <a:headEnd/>
            <a:tailEnd/>
          </a:ln>
        </p:spPr>
      </p:pic>
      <p:sp>
        <p:nvSpPr>
          <p:cNvPr id="7" name="TextBox 6"/>
          <p:cNvSpPr txBox="1"/>
          <p:nvPr/>
        </p:nvSpPr>
        <p:spPr>
          <a:xfrm>
            <a:off x="5791200" y="5334000"/>
            <a:ext cx="1563248" cy="523220"/>
          </a:xfrm>
          <a:prstGeom prst="rect">
            <a:avLst/>
          </a:prstGeom>
          <a:noFill/>
        </p:spPr>
        <p:txBody>
          <a:bodyPr wrap="none" rtlCol="0">
            <a:spAutoFit/>
          </a:bodyPr>
          <a:lstStyle/>
          <a:p>
            <a:r>
              <a:rPr lang="en-US" sz="2800" dirty="0" smtClean="0">
                <a:solidFill>
                  <a:schemeClr val="tx2"/>
                </a:solidFill>
                <a:latin typeface="Arial" pitchFamily="34" charset="0"/>
                <a:cs typeface="Arial" pitchFamily="34" charset="0"/>
              </a:rPr>
              <a:t>Exercise</a:t>
            </a:r>
            <a:endParaRPr lang="en-GB" sz="2800" dirty="0">
              <a:solidFill>
                <a:schemeClr val="tx2"/>
              </a:solidFill>
              <a:latin typeface="Arial" pitchFamily="34" charset="0"/>
              <a:cs typeface="Arial" pitchFamily="34" charset="0"/>
            </a:endParaRPr>
          </a:p>
        </p:txBody>
      </p:sp>
      <p:sp>
        <p:nvSpPr>
          <p:cNvPr id="6" name="Rectangle 5"/>
          <p:cNvSpPr/>
          <p:nvPr/>
        </p:nvSpPr>
        <p:spPr>
          <a:xfrm>
            <a:off x="381000" y="2209800"/>
            <a:ext cx="3886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572000" y="2133600"/>
            <a:ext cx="3962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3400" y="5638800"/>
            <a:ext cx="3886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64963" y="2057400"/>
            <a:ext cx="6886052" cy="492443"/>
          </a:xfrm>
          <a:prstGeom prst="rect">
            <a:avLst/>
          </a:prstGeom>
          <a:noFill/>
        </p:spPr>
        <p:txBody>
          <a:bodyPr wrap="none" rtlCol="0">
            <a:spAutoFit/>
          </a:bodyPr>
          <a:lstStyle/>
          <a:p>
            <a:r>
              <a:rPr lang="en-US" sz="2600" dirty="0" smtClean="0">
                <a:latin typeface="Arial" panose="020B0604020202020204" pitchFamily="34" charset="0"/>
                <a:cs typeface="Arial" panose="020B0604020202020204" pitchFamily="34" charset="0"/>
              </a:rPr>
              <a:t>What are the joint probabilities of A, B, C, D?</a:t>
            </a:r>
            <a:endParaRPr lang="es-CL"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558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p:cNvPicPr>
            <a:picLocks noChangeAspect="1" noChangeArrowheads="1"/>
          </p:cNvPicPr>
          <p:nvPr/>
        </p:nvPicPr>
        <p:blipFill>
          <a:blip r:embed="rId3" cstate="print"/>
          <a:srcRect t="6463"/>
          <a:stretch>
            <a:fillRect/>
          </a:stretch>
        </p:blipFill>
        <p:spPr bwMode="auto">
          <a:xfrm>
            <a:off x="457200" y="2362200"/>
            <a:ext cx="4101084" cy="3505200"/>
          </a:xfrm>
          <a:prstGeom prst="rect">
            <a:avLst/>
          </a:prstGeom>
          <a:noFill/>
          <a:ln w="9525">
            <a:noFill/>
            <a:miter lim="800000"/>
            <a:headEnd/>
            <a:tailEnd/>
          </a:ln>
        </p:spPr>
      </p:pic>
      <p:sp>
        <p:nvSpPr>
          <p:cNvPr id="7" name="TextBox 6"/>
          <p:cNvSpPr txBox="1"/>
          <p:nvPr/>
        </p:nvSpPr>
        <p:spPr>
          <a:xfrm>
            <a:off x="5791200" y="4343400"/>
            <a:ext cx="1563248" cy="523220"/>
          </a:xfrm>
          <a:prstGeom prst="rect">
            <a:avLst/>
          </a:prstGeom>
          <a:noFill/>
        </p:spPr>
        <p:txBody>
          <a:bodyPr wrap="none" rtlCol="0">
            <a:spAutoFit/>
          </a:bodyPr>
          <a:lstStyle/>
          <a:p>
            <a:r>
              <a:rPr lang="en-US" sz="2800" dirty="0" smtClean="0">
                <a:solidFill>
                  <a:schemeClr val="tx2"/>
                </a:solidFill>
                <a:latin typeface="Arial" pitchFamily="34" charset="0"/>
                <a:cs typeface="Arial" pitchFamily="34" charset="0"/>
              </a:rPr>
              <a:t>Exercise</a:t>
            </a:r>
            <a:endParaRPr lang="en-GB" sz="28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355561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610600" cy="4114800"/>
          </a:xfrm>
        </p:spPr>
        <p:txBody>
          <a:bodyPr/>
          <a:lstStyle/>
          <a:p>
            <a:r>
              <a:rPr lang="es-CL" sz="2800" dirty="0" err="1"/>
              <a:t>These</a:t>
            </a:r>
            <a:r>
              <a:rPr lang="es-CL" sz="2800" dirty="0"/>
              <a:t> rules </a:t>
            </a:r>
            <a:r>
              <a:rPr lang="es-CL" sz="2800" dirty="0" err="1" smtClean="0"/>
              <a:t>allow</a:t>
            </a:r>
            <a:r>
              <a:rPr lang="es-CL" sz="2800" dirty="0" smtClean="0"/>
              <a:t> </a:t>
            </a:r>
            <a:r>
              <a:rPr lang="en-US" sz="2800" dirty="0" smtClean="0"/>
              <a:t>us </a:t>
            </a:r>
            <a:r>
              <a:rPr lang="en-US" sz="2800" dirty="0"/>
              <a:t>to take complicated joint distributions of random variables and break them down into </a:t>
            </a:r>
            <a:r>
              <a:rPr lang="en-US" sz="2800" dirty="0" smtClean="0"/>
              <a:t>manageable chunks </a:t>
            </a:r>
            <a:r>
              <a:rPr lang="en-US" sz="2800" dirty="0"/>
              <a:t>that can be analyzed one at a time as if all of the other random variables were </a:t>
            </a:r>
            <a:r>
              <a:rPr lang="en-US" sz="2800" dirty="0" smtClean="0"/>
              <a:t>known </a:t>
            </a:r>
            <a:r>
              <a:rPr lang="es-CL" sz="2800" dirty="0" smtClean="0"/>
              <a:t>and </a:t>
            </a:r>
            <a:r>
              <a:rPr lang="es-CL" sz="2800" dirty="0" err="1" smtClean="0"/>
              <a:t>constant</a:t>
            </a:r>
            <a:r>
              <a:rPr lang="es-CL" sz="2800" dirty="0" smtClean="0"/>
              <a:t>. </a:t>
            </a:r>
          </a:p>
          <a:p>
            <a:endParaRPr lang="es-CL" sz="2800" dirty="0" smtClean="0"/>
          </a:p>
          <a:p>
            <a:r>
              <a:rPr lang="en-US" sz="2800" dirty="0" smtClean="0"/>
              <a:t>We will take this approach throughout the course.</a:t>
            </a:r>
          </a:p>
          <a:p>
            <a:endParaRPr lang="en-GB" sz="2800" dirty="0"/>
          </a:p>
        </p:txBody>
      </p:sp>
      <p:sp>
        <p:nvSpPr>
          <p:cNvPr id="6" name="Title 1"/>
          <p:cNvSpPr>
            <a:spLocks noGrp="1"/>
          </p:cNvSpPr>
          <p:nvPr>
            <p:ph type="title"/>
          </p:nvPr>
        </p:nvSpPr>
        <p:spPr>
          <a:xfrm>
            <a:off x="914400" y="349250"/>
            <a:ext cx="6975475" cy="717550"/>
          </a:xfrm>
        </p:spPr>
        <p:txBody>
          <a:bodyPr/>
          <a:lstStyle/>
          <a:p>
            <a:r>
              <a:rPr lang="en-US" dirty="0" smtClean="0"/>
              <a:t>Factoring joint probabilities:</a:t>
            </a:r>
            <a:br>
              <a:rPr lang="en-US" dirty="0" smtClean="0"/>
            </a:br>
            <a:r>
              <a:rPr lang="en-US" dirty="0" smtClean="0"/>
              <a:t>Why do we care?</a:t>
            </a:r>
            <a:endParaRPr lang="en-GB" dirty="0"/>
          </a:p>
        </p:txBody>
      </p:sp>
    </p:spTree>
    <p:extLst>
      <p:ext uri="{BB962C8B-B14F-4D97-AF65-F5344CB8AC3E}">
        <p14:creationId xmlns:p14="http://schemas.microsoft.com/office/powerpoint/2010/main" val="1878977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normAutofit fontScale="90000"/>
          </a:bodyPr>
          <a:lstStyle/>
          <a:p>
            <a:r>
              <a:rPr lang="en-US" sz="3600" dirty="0" smtClean="0">
                <a:solidFill>
                  <a:srgbClr val="0000FF"/>
                </a:solidFill>
                <a:latin typeface="Comic Sans MS" pitchFamily="66" charset="0"/>
                <a:cs typeface="Times New Roman" pitchFamily="18" charset="0"/>
              </a:rPr>
              <a:t>DAG: Hierarchical tree growth models</a:t>
            </a:r>
            <a:endParaRPr lang="en-US" sz="3600" dirty="0">
              <a:solidFill>
                <a:srgbClr val="0000FF"/>
              </a:solidFill>
              <a:latin typeface="Comic Sans MS" pitchFamily="66" charset="0"/>
              <a:cs typeface="Times New Roman" pitchFamily="18" charset="0"/>
            </a:endParaRPr>
          </a:p>
        </p:txBody>
      </p:sp>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Oval 33"/>
          <p:cNvSpPr>
            <a:spLocks noChangeArrowheads="1"/>
          </p:cNvSpPr>
          <p:nvPr/>
        </p:nvSpPr>
        <p:spPr bwMode="auto">
          <a:xfrm>
            <a:off x="6284912" y="3429000"/>
            <a:ext cx="639762" cy="639763"/>
          </a:xfrm>
          <a:prstGeom prst="ellipse">
            <a:avLst/>
          </a:prstGeom>
          <a:solidFill>
            <a:srgbClr val="C0C0C0"/>
          </a:solidFill>
          <a:ln w="9525">
            <a:solidFill>
              <a:schemeClr val="tx1"/>
            </a:solidFill>
            <a:round/>
            <a:headEnd/>
            <a:tailEnd/>
          </a:ln>
        </p:spPr>
        <p:txBody>
          <a:bodyPr wrap="none" anchor="ctr"/>
          <a:lstStyle/>
          <a:p>
            <a:pPr algn="ctr"/>
            <a:r>
              <a:rPr lang="en-US" sz="2800" b="1" dirty="0">
                <a:latin typeface="Arial Black" pitchFamily="34" charset="0"/>
                <a:sym typeface="Symbol" pitchFamily="18" charset="2"/>
              </a:rPr>
              <a:t></a:t>
            </a:r>
          </a:p>
        </p:txBody>
      </p:sp>
      <p:sp>
        <p:nvSpPr>
          <p:cNvPr id="12" name="Oval 34"/>
          <p:cNvSpPr>
            <a:spLocks noChangeArrowheads="1"/>
          </p:cNvSpPr>
          <p:nvPr/>
        </p:nvSpPr>
        <p:spPr bwMode="auto">
          <a:xfrm>
            <a:off x="6284912" y="2453481"/>
            <a:ext cx="639762" cy="639763"/>
          </a:xfrm>
          <a:prstGeom prst="ellipse">
            <a:avLst/>
          </a:prstGeom>
          <a:solidFill>
            <a:schemeClr val="accent1"/>
          </a:solidFill>
          <a:ln w="9525">
            <a:solidFill>
              <a:schemeClr val="tx1"/>
            </a:solidFill>
            <a:round/>
            <a:headEnd/>
            <a:tailEnd/>
          </a:ln>
        </p:spPr>
        <p:txBody>
          <a:bodyPr wrap="none" anchor="ctr"/>
          <a:lstStyle/>
          <a:p>
            <a:pPr algn="ctr"/>
            <a:r>
              <a:rPr lang="en-US" sz="2000" b="1" i="1" dirty="0" smtClean="0">
                <a:latin typeface="Book Antiqua" pitchFamily="18" charset="0"/>
              </a:rPr>
              <a:t>y</a:t>
            </a:r>
            <a:endParaRPr lang="en-US" sz="2000" i="1" baseline="-25000" dirty="0">
              <a:latin typeface="Book Antiqua" pitchFamily="18" charset="0"/>
            </a:endParaRPr>
          </a:p>
        </p:txBody>
      </p:sp>
      <p:sp>
        <p:nvSpPr>
          <p:cNvPr id="13" name="Rectangle 35"/>
          <p:cNvSpPr>
            <a:spLocks noChangeArrowheads="1"/>
          </p:cNvSpPr>
          <p:nvPr/>
        </p:nvSpPr>
        <p:spPr bwMode="auto">
          <a:xfrm>
            <a:off x="5408612" y="2476500"/>
            <a:ext cx="593725" cy="593725"/>
          </a:xfrm>
          <a:prstGeom prst="rect">
            <a:avLst/>
          </a:prstGeom>
          <a:solidFill>
            <a:schemeClr val="accent1"/>
          </a:solidFill>
          <a:ln w="9525">
            <a:solidFill>
              <a:schemeClr val="tx1"/>
            </a:solidFill>
            <a:miter lim="800000"/>
            <a:headEnd/>
            <a:tailEnd/>
          </a:ln>
        </p:spPr>
        <p:txBody>
          <a:bodyPr wrap="none" anchor="ctr"/>
          <a:lstStyle/>
          <a:p>
            <a:pPr algn="ctr"/>
            <a:r>
              <a:rPr lang="en-US" b="1" i="1" dirty="0" smtClean="0">
                <a:latin typeface="Book Antiqua" pitchFamily="18" charset="0"/>
              </a:rPr>
              <a:t>x</a:t>
            </a:r>
            <a:endParaRPr lang="en-US" b="1" i="1" baseline="-25000" dirty="0">
              <a:latin typeface="Book Antiqua" pitchFamily="18" charset="0"/>
            </a:endParaRPr>
          </a:p>
        </p:txBody>
      </p:sp>
      <p:cxnSp>
        <p:nvCxnSpPr>
          <p:cNvPr id="14" name="AutoShape 36"/>
          <p:cNvCxnSpPr>
            <a:cxnSpLocks noChangeShapeType="1"/>
            <a:stCxn id="11" idx="0"/>
            <a:endCxn id="12" idx="4"/>
          </p:cNvCxnSpPr>
          <p:nvPr/>
        </p:nvCxnSpPr>
        <p:spPr bwMode="auto">
          <a:xfrm flipV="1">
            <a:off x="6604793" y="3093244"/>
            <a:ext cx="0" cy="33575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AutoShape 37"/>
          <p:cNvCxnSpPr>
            <a:cxnSpLocks noChangeShapeType="1"/>
            <a:stCxn id="13" idx="3"/>
            <a:endCxn id="12" idx="2"/>
          </p:cNvCxnSpPr>
          <p:nvPr/>
        </p:nvCxnSpPr>
        <p:spPr bwMode="auto">
          <a:xfrm>
            <a:off x="6002337" y="2773363"/>
            <a:ext cx="2825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 name="Rectangle 38"/>
          <p:cNvSpPr>
            <a:spLocks noChangeArrowheads="1"/>
          </p:cNvSpPr>
          <p:nvPr/>
        </p:nvSpPr>
        <p:spPr bwMode="auto">
          <a:xfrm>
            <a:off x="5191125" y="1318736"/>
            <a:ext cx="2506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1600" b="1" dirty="0">
                <a:solidFill>
                  <a:srgbClr val="003399"/>
                </a:solidFill>
                <a:latin typeface="Book Antiqua" pitchFamily="18" charset="0"/>
              </a:rPr>
              <a:t>Hierarchical parameter model</a:t>
            </a:r>
          </a:p>
          <a:p>
            <a:pPr algn="ctr">
              <a:buFont typeface="Wingdings" pitchFamily="2" charset="2"/>
              <a:buNone/>
            </a:pPr>
            <a:r>
              <a:rPr lang="en-US" sz="1600" b="1" dirty="0" smtClean="0">
                <a:solidFill>
                  <a:srgbClr val="003399"/>
                </a:solidFill>
                <a:latin typeface="Book Antiqua" pitchFamily="18" charset="0"/>
              </a:rPr>
              <a:t>(species-specific </a:t>
            </a:r>
            <a:r>
              <a:rPr lang="en-US" sz="1600" b="1" dirty="0">
                <a:solidFill>
                  <a:srgbClr val="003399"/>
                </a:solidFill>
                <a:latin typeface="Book Antiqua" pitchFamily="18" charset="0"/>
                <a:sym typeface="Symbol" pitchFamily="18" charset="2"/>
              </a:rPr>
              <a:t>’s</a:t>
            </a:r>
            <a:r>
              <a:rPr lang="en-US" sz="1600" b="1" dirty="0">
                <a:solidFill>
                  <a:srgbClr val="003399"/>
                </a:solidFill>
                <a:latin typeface="Book Antiqua" pitchFamily="18" charset="0"/>
              </a:rPr>
              <a:t>)</a:t>
            </a:r>
            <a:endParaRPr lang="en-US" sz="1600" b="1" i="1" dirty="0">
              <a:latin typeface="Book Antiqua" pitchFamily="18" charset="0"/>
            </a:endParaRPr>
          </a:p>
        </p:txBody>
      </p:sp>
      <p:sp>
        <p:nvSpPr>
          <p:cNvPr id="17" name="Oval 39"/>
          <p:cNvSpPr>
            <a:spLocks noChangeArrowheads="1"/>
          </p:cNvSpPr>
          <p:nvPr/>
        </p:nvSpPr>
        <p:spPr bwMode="auto">
          <a:xfrm>
            <a:off x="5911850" y="4419600"/>
            <a:ext cx="639762" cy="639763"/>
          </a:xfrm>
          <a:prstGeom prst="ellipse">
            <a:avLst/>
          </a:prstGeom>
          <a:solidFill>
            <a:srgbClr val="C0C0C0"/>
          </a:solidFill>
          <a:ln w="9525">
            <a:solidFill>
              <a:schemeClr val="tx1"/>
            </a:solidFill>
            <a:round/>
            <a:headEnd/>
            <a:tailEnd/>
          </a:ln>
        </p:spPr>
        <p:txBody>
          <a:bodyPr wrap="none" anchor="ctr"/>
          <a:lstStyle/>
          <a:p>
            <a:pPr algn="ctr"/>
            <a:r>
              <a:rPr lang="el-GR" sz="2800" dirty="0" smtClean="0">
                <a:latin typeface="Times New Roman"/>
                <a:cs typeface="Times New Roman"/>
                <a:sym typeface="Symbol" pitchFamily="18" charset="2"/>
              </a:rPr>
              <a:t>α</a:t>
            </a:r>
            <a:endParaRPr lang="en-US" sz="2800" dirty="0">
              <a:latin typeface="Arial Black" pitchFamily="34" charset="0"/>
              <a:sym typeface="Symbol" pitchFamily="18" charset="2"/>
            </a:endParaRPr>
          </a:p>
        </p:txBody>
      </p:sp>
      <p:cxnSp>
        <p:nvCxnSpPr>
          <p:cNvPr id="18" name="AutoShape 40"/>
          <p:cNvCxnSpPr>
            <a:cxnSpLocks noChangeShapeType="1"/>
            <a:stCxn id="17" idx="0"/>
            <a:endCxn id="11" idx="3"/>
          </p:cNvCxnSpPr>
          <p:nvPr/>
        </p:nvCxnSpPr>
        <p:spPr bwMode="auto">
          <a:xfrm flipV="1">
            <a:off x="6231731" y="3975072"/>
            <a:ext cx="146872" cy="4445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Rectangle 13"/>
          <p:cNvSpPr>
            <a:spLocks noChangeArrowheads="1"/>
          </p:cNvSpPr>
          <p:nvPr/>
        </p:nvSpPr>
        <p:spPr bwMode="auto">
          <a:xfrm>
            <a:off x="1447800" y="1493837"/>
            <a:ext cx="1901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itchFamily="2" charset="2"/>
              <a:buNone/>
            </a:pPr>
            <a:r>
              <a:rPr lang="en-US" sz="1600" b="1" dirty="0" smtClean="0">
                <a:solidFill>
                  <a:srgbClr val="003399"/>
                </a:solidFill>
                <a:latin typeface="Book Antiqua" pitchFamily="18" charset="0"/>
              </a:rPr>
              <a:t>Original model</a:t>
            </a:r>
            <a:endParaRPr lang="en-US" sz="1600" b="1" dirty="0">
              <a:solidFill>
                <a:srgbClr val="003399"/>
              </a:solidFill>
              <a:latin typeface="Book Antiqua" pitchFamily="18" charset="0"/>
            </a:endParaRPr>
          </a:p>
          <a:p>
            <a:pPr algn="ctr">
              <a:buFont typeface="Wingdings" pitchFamily="2" charset="2"/>
              <a:buNone/>
            </a:pPr>
            <a:r>
              <a:rPr lang="en-US" sz="1600" b="1" dirty="0">
                <a:solidFill>
                  <a:srgbClr val="003399"/>
                </a:solidFill>
                <a:latin typeface="Book Antiqua" pitchFamily="18" charset="0"/>
              </a:rPr>
              <a:t>(common </a:t>
            </a:r>
            <a:r>
              <a:rPr lang="en-US" sz="1600" b="1" dirty="0">
                <a:solidFill>
                  <a:srgbClr val="003399"/>
                </a:solidFill>
                <a:latin typeface="Book Antiqua" pitchFamily="18" charset="0"/>
                <a:sym typeface="Symbol" pitchFamily="18" charset="2"/>
              </a:rPr>
              <a:t> </a:t>
            </a:r>
            <a:r>
              <a:rPr lang="en-US" sz="1600" b="1" dirty="0">
                <a:solidFill>
                  <a:srgbClr val="003399"/>
                </a:solidFill>
                <a:latin typeface="Book Antiqua" pitchFamily="18" charset="0"/>
              </a:rPr>
              <a:t>)</a:t>
            </a:r>
            <a:endParaRPr lang="en-US" sz="1600" b="1" i="1" dirty="0">
              <a:latin typeface="Book Antiqua" pitchFamily="18" charset="0"/>
            </a:endParaRPr>
          </a:p>
        </p:txBody>
      </p:sp>
      <p:grpSp>
        <p:nvGrpSpPr>
          <p:cNvPr id="69" name="Group 68"/>
          <p:cNvGrpSpPr/>
          <p:nvPr/>
        </p:nvGrpSpPr>
        <p:grpSpPr>
          <a:xfrm>
            <a:off x="304800" y="5638800"/>
            <a:ext cx="2448878" cy="1100138"/>
            <a:chOff x="3243263" y="1460500"/>
            <a:chExt cx="2448878" cy="1100138"/>
          </a:xfrm>
        </p:grpSpPr>
        <p:sp>
          <p:nvSpPr>
            <p:cNvPr id="21" name="Oval 5"/>
            <p:cNvSpPr>
              <a:spLocks noChangeArrowheads="1"/>
            </p:cNvSpPr>
            <p:nvPr/>
          </p:nvSpPr>
          <p:spPr bwMode="auto">
            <a:xfrm>
              <a:off x="3243263" y="1504950"/>
              <a:ext cx="274638" cy="2746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2" name="Oval 6"/>
            <p:cNvSpPr>
              <a:spLocks noChangeArrowheads="1"/>
            </p:cNvSpPr>
            <p:nvPr/>
          </p:nvSpPr>
          <p:spPr bwMode="auto">
            <a:xfrm>
              <a:off x="3243263" y="2244725"/>
              <a:ext cx="274638" cy="274638"/>
            </a:xfrm>
            <a:prstGeom prst="ellipse">
              <a:avLst/>
            </a:prstGeom>
            <a:solidFill>
              <a:srgbClr val="C0C0C0"/>
            </a:solidFill>
            <a:ln w="9525">
              <a:solidFill>
                <a:schemeClr val="tx1"/>
              </a:solidFill>
              <a:round/>
              <a:headEnd/>
              <a:tailEnd/>
            </a:ln>
          </p:spPr>
          <p:txBody>
            <a:bodyPr wrap="none" anchor="ctr"/>
            <a:lstStyle/>
            <a:p>
              <a:endParaRPr lang="en-US"/>
            </a:p>
          </p:txBody>
        </p:sp>
        <p:sp>
          <p:nvSpPr>
            <p:cNvPr id="23" name="Text Box 7"/>
            <p:cNvSpPr txBox="1">
              <a:spLocks noChangeArrowheads="1"/>
            </p:cNvSpPr>
            <p:nvPr/>
          </p:nvSpPr>
          <p:spPr bwMode="auto">
            <a:xfrm>
              <a:off x="3492500" y="1460500"/>
              <a:ext cx="167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Book Antiqua" pitchFamily="18" charset="0"/>
                </a:rPr>
                <a:t>Data (stochastic)</a:t>
              </a:r>
            </a:p>
          </p:txBody>
        </p:sp>
        <p:sp>
          <p:nvSpPr>
            <p:cNvPr id="24" name="Text Box 8"/>
            <p:cNvSpPr txBox="1">
              <a:spLocks noChangeArrowheads="1"/>
            </p:cNvSpPr>
            <p:nvPr/>
          </p:nvSpPr>
          <p:spPr bwMode="auto">
            <a:xfrm>
              <a:off x="3492500" y="2224088"/>
              <a:ext cx="1196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Book Antiqua" pitchFamily="18" charset="0"/>
                </a:rPr>
                <a:t>Parameters</a:t>
              </a:r>
            </a:p>
          </p:txBody>
        </p:sp>
        <p:sp>
          <p:nvSpPr>
            <p:cNvPr id="27" name="Rectangle 25"/>
            <p:cNvSpPr>
              <a:spLocks noChangeArrowheads="1"/>
            </p:cNvSpPr>
            <p:nvPr/>
          </p:nvSpPr>
          <p:spPr bwMode="auto">
            <a:xfrm>
              <a:off x="3265488" y="1903413"/>
              <a:ext cx="228600" cy="228600"/>
            </a:xfrm>
            <a:prstGeom prst="rect">
              <a:avLst/>
            </a:prstGeom>
            <a:solidFill>
              <a:schemeClr val="accent1"/>
            </a:solidFill>
            <a:ln w="9525">
              <a:solidFill>
                <a:schemeClr val="tx1"/>
              </a:solidFill>
              <a:miter lim="800000"/>
              <a:headEnd/>
              <a:tailEnd/>
            </a:ln>
          </p:spPr>
          <p:txBody>
            <a:bodyPr wrap="none" anchor="ctr"/>
            <a:lstStyle/>
            <a:p>
              <a:pPr algn="ctr"/>
              <a:endParaRPr lang="en-US" baseline="-25000">
                <a:latin typeface="Book Antiqua" pitchFamily="18" charset="0"/>
              </a:endParaRPr>
            </a:p>
          </p:txBody>
        </p:sp>
        <p:sp>
          <p:nvSpPr>
            <p:cNvPr id="28" name="Text Box 26"/>
            <p:cNvSpPr txBox="1">
              <a:spLocks noChangeArrowheads="1"/>
            </p:cNvSpPr>
            <p:nvPr/>
          </p:nvSpPr>
          <p:spPr bwMode="auto">
            <a:xfrm>
              <a:off x="3492500" y="1841500"/>
              <a:ext cx="21996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Book Antiqua" pitchFamily="18" charset="0"/>
                </a:rPr>
                <a:t>Data (fixed</a:t>
              </a:r>
              <a:r>
                <a:rPr lang="en-US" sz="1600" dirty="0" smtClean="0">
                  <a:latin typeface="Book Antiqua" pitchFamily="18" charset="0"/>
                </a:rPr>
                <a:t>)=diameter</a:t>
              </a:r>
              <a:endParaRPr lang="en-US" sz="1600" dirty="0">
                <a:latin typeface="Book Antiqua" pitchFamily="18" charset="0"/>
              </a:endParaRPr>
            </a:p>
          </p:txBody>
        </p:sp>
      </p:grpSp>
      <p:sp>
        <p:nvSpPr>
          <p:cNvPr id="55" name="Oval 39"/>
          <p:cNvSpPr>
            <a:spLocks noChangeArrowheads="1"/>
          </p:cNvSpPr>
          <p:nvPr/>
        </p:nvSpPr>
        <p:spPr bwMode="auto">
          <a:xfrm>
            <a:off x="6665912" y="4465637"/>
            <a:ext cx="639762" cy="639763"/>
          </a:xfrm>
          <a:prstGeom prst="ellipse">
            <a:avLst/>
          </a:prstGeom>
          <a:solidFill>
            <a:srgbClr val="C0C0C0"/>
          </a:solidFill>
          <a:ln w="9525">
            <a:solidFill>
              <a:schemeClr val="tx1"/>
            </a:solidFill>
            <a:round/>
            <a:headEnd/>
            <a:tailEnd/>
          </a:ln>
        </p:spPr>
        <p:txBody>
          <a:bodyPr wrap="none" anchor="ctr"/>
          <a:lstStyle/>
          <a:p>
            <a:pPr algn="ctr"/>
            <a:r>
              <a:rPr lang="el-GR" sz="2800" dirty="0" smtClean="0">
                <a:latin typeface="Times New Roman"/>
                <a:cs typeface="Times New Roman"/>
                <a:sym typeface="Symbol" pitchFamily="18" charset="2"/>
              </a:rPr>
              <a:t>β</a:t>
            </a:r>
            <a:endParaRPr lang="en-US" sz="2800" dirty="0">
              <a:latin typeface="Arial Black" pitchFamily="34" charset="0"/>
              <a:sym typeface="Symbol" pitchFamily="18" charset="2"/>
            </a:endParaRPr>
          </a:p>
        </p:txBody>
      </p:sp>
      <p:cxnSp>
        <p:nvCxnSpPr>
          <p:cNvPr id="56" name="AutoShape 40"/>
          <p:cNvCxnSpPr>
            <a:cxnSpLocks noChangeShapeType="1"/>
            <a:stCxn id="55" idx="0"/>
            <a:endCxn id="11" idx="5"/>
          </p:cNvCxnSpPr>
          <p:nvPr/>
        </p:nvCxnSpPr>
        <p:spPr bwMode="auto">
          <a:xfrm flipH="1" flipV="1">
            <a:off x="6830983" y="3975072"/>
            <a:ext cx="154810" cy="49056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0" name="Oval 33"/>
          <p:cNvSpPr>
            <a:spLocks noChangeArrowheads="1"/>
          </p:cNvSpPr>
          <p:nvPr/>
        </p:nvSpPr>
        <p:spPr bwMode="auto">
          <a:xfrm>
            <a:off x="2713038" y="4419600"/>
            <a:ext cx="639762" cy="639763"/>
          </a:xfrm>
          <a:prstGeom prst="ellipse">
            <a:avLst/>
          </a:prstGeom>
          <a:solidFill>
            <a:srgbClr val="C0C0C0"/>
          </a:solidFill>
          <a:ln w="9525">
            <a:solidFill>
              <a:schemeClr val="tx1"/>
            </a:solidFill>
            <a:round/>
            <a:headEnd/>
            <a:tailEnd/>
          </a:ln>
        </p:spPr>
        <p:txBody>
          <a:bodyPr wrap="none" anchor="ctr"/>
          <a:lstStyle/>
          <a:p>
            <a:pPr algn="ctr"/>
            <a:r>
              <a:rPr lang="en-US" sz="2800" b="1" dirty="0">
                <a:latin typeface="Arial Black" pitchFamily="34" charset="0"/>
                <a:sym typeface="Symbol" pitchFamily="18" charset="2"/>
              </a:rPr>
              <a:t></a:t>
            </a:r>
          </a:p>
        </p:txBody>
      </p:sp>
      <p:sp>
        <p:nvSpPr>
          <p:cNvPr id="61" name="Oval 34"/>
          <p:cNvSpPr>
            <a:spLocks noChangeArrowheads="1"/>
          </p:cNvSpPr>
          <p:nvPr/>
        </p:nvSpPr>
        <p:spPr bwMode="auto">
          <a:xfrm>
            <a:off x="2713038" y="2461418"/>
            <a:ext cx="639762" cy="639763"/>
          </a:xfrm>
          <a:prstGeom prst="ellipse">
            <a:avLst/>
          </a:prstGeom>
          <a:solidFill>
            <a:schemeClr val="accent1"/>
          </a:solidFill>
          <a:ln w="9525">
            <a:solidFill>
              <a:schemeClr val="tx1"/>
            </a:solidFill>
            <a:round/>
            <a:headEnd/>
            <a:tailEnd/>
          </a:ln>
        </p:spPr>
        <p:txBody>
          <a:bodyPr wrap="none" anchor="ctr"/>
          <a:lstStyle/>
          <a:p>
            <a:pPr algn="ctr"/>
            <a:r>
              <a:rPr lang="en-US" sz="2000" b="1" i="1" dirty="0" smtClean="0">
                <a:latin typeface="Book Antiqua" pitchFamily="18" charset="0"/>
              </a:rPr>
              <a:t>y</a:t>
            </a:r>
            <a:endParaRPr lang="en-US" sz="2000" i="1" baseline="-25000" dirty="0">
              <a:latin typeface="Book Antiqua" pitchFamily="18" charset="0"/>
            </a:endParaRPr>
          </a:p>
        </p:txBody>
      </p:sp>
      <p:sp>
        <p:nvSpPr>
          <p:cNvPr id="62" name="Rectangle 35"/>
          <p:cNvSpPr>
            <a:spLocks noChangeArrowheads="1"/>
          </p:cNvSpPr>
          <p:nvPr/>
        </p:nvSpPr>
        <p:spPr bwMode="auto">
          <a:xfrm>
            <a:off x="1836738" y="2484437"/>
            <a:ext cx="593725" cy="593725"/>
          </a:xfrm>
          <a:prstGeom prst="rect">
            <a:avLst/>
          </a:prstGeom>
          <a:solidFill>
            <a:schemeClr val="accent1"/>
          </a:solidFill>
          <a:ln w="9525">
            <a:solidFill>
              <a:schemeClr val="tx1"/>
            </a:solidFill>
            <a:miter lim="800000"/>
            <a:headEnd/>
            <a:tailEnd/>
          </a:ln>
        </p:spPr>
        <p:txBody>
          <a:bodyPr wrap="none" anchor="ctr"/>
          <a:lstStyle/>
          <a:p>
            <a:pPr algn="ctr"/>
            <a:r>
              <a:rPr lang="en-US" b="1" i="1" dirty="0" smtClean="0">
                <a:latin typeface="Book Antiqua" pitchFamily="18" charset="0"/>
              </a:rPr>
              <a:t>x</a:t>
            </a:r>
            <a:endParaRPr lang="en-US" b="1" i="1" baseline="-25000" dirty="0">
              <a:latin typeface="Book Antiqua" pitchFamily="18" charset="0"/>
            </a:endParaRPr>
          </a:p>
        </p:txBody>
      </p:sp>
      <p:cxnSp>
        <p:nvCxnSpPr>
          <p:cNvPr id="63" name="AutoShape 36"/>
          <p:cNvCxnSpPr>
            <a:cxnSpLocks noChangeShapeType="1"/>
            <a:stCxn id="60" idx="0"/>
            <a:endCxn id="61" idx="4"/>
          </p:cNvCxnSpPr>
          <p:nvPr/>
        </p:nvCxnSpPr>
        <p:spPr bwMode="auto">
          <a:xfrm flipV="1">
            <a:off x="3032919" y="3101181"/>
            <a:ext cx="0" cy="131841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4" name="AutoShape 37"/>
          <p:cNvCxnSpPr>
            <a:cxnSpLocks noChangeShapeType="1"/>
            <a:stCxn id="62" idx="3"/>
            <a:endCxn id="61" idx="2"/>
          </p:cNvCxnSpPr>
          <p:nvPr/>
        </p:nvCxnSpPr>
        <p:spPr bwMode="auto">
          <a:xfrm>
            <a:off x="2430463" y="2781300"/>
            <a:ext cx="2825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Rectangle 13"/>
          <p:cNvSpPr>
            <a:spLocks noChangeArrowheads="1"/>
          </p:cNvSpPr>
          <p:nvPr/>
        </p:nvSpPr>
        <p:spPr bwMode="auto">
          <a:xfrm>
            <a:off x="3352800" y="2667000"/>
            <a:ext cx="19018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itchFamily="2" charset="2"/>
              <a:buNone/>
            </a:pPr>
            <a:r>
              <a:rPr lang="en-US" sz="1600" b="1" i="1" dirty="0" smtClean="0">
                <a:solidFill>
                  <a:srgbClr val="990033"/>
                </a:solidFill>
                <a:latin typeface="Book Antiqua" pitchFamily="18" charset="0"/>
              </a:rPr>
              <a:t>Observation level</a:t>
            </a:r>
          </a:p>
          <a:p>
            <a:pPr algn="ctr">
              <a:buFont typeface="Wingdings" pitchFamily="2" charset="2"/>
              <a:buNone/>
            </a:pPr>
            <a:endParaRPr lang="en-US" sz="1600" b="1" i="1" dirty="0" smtClean="0">
              <a:solidFill>
                <a:srgbClr val="990033"/>
              </a:solidFill>
              <a:latin typeface="Book Antiqua" pitchFamily="18" charset="0"/>
            </a:endParaRPr>
          </a:p>
          <a:p>
            <a:pPr algn="ctr">
              <a:buFont typeface="Wingdings" pitchFamily="2" charset="2"/>
              <a:buNone/>
            </a:pPr>
            <a:endParaRPr lang="en-US" sz="1600" b="1" i="1" dirty="0" smtClean="0">
              <a:solidFill>
                <a:srgbClr val="990033"/>
              </a:solidFill>
              <a:latin typeface="Book Antiqua" pitchFamily="18" charset="0"/>
            </a:endParaRPr>
          </a:p>
          <a:p>
            <a:pPr algn="ctr">
              <a:buFont typeface="Wingdings" pitchFamily="2" charset="2"/>
              <a:buNone/>
            </a:pPr>
            <a:endParaRPr lang="en-US" sz="1600" b="1" i="1" dirty="0" smtClean="0">
              <a:solidFill>
                <a:srgbClr val="990033"/>
              </a:solidFill>
              <a:latin typeface="Book Antiqua" pitchFamily="18" charset="0"/>
            </a:endParaRPr>
          </a:p>
          <a:p>
            <a:pPr algn="ctr">
              <a:spcBef>
                <a:spcPts val="600"/>
              </a:spcBef>
              <a:buFont typeface="Wingdings" pitchFamily="2" charset="2"/>
              <a:buNone/>
            </a:pPr>
            <a:r>
              <a:rPr lang="en-US" sz="1600" b="1" i="1" dirty="0" smtClean="0">
                <a:solidFill>
                  <a:srgbClr val="990033"/>
                </a:solidFill>
                <a:latin typeface="Book Antiqua" pitchFamily="18" charset="0"/>
              </a:rPr>
              <a:t>Species level</a:t>
            </a:r>
          </a:p>
          <a:p>
            <a:pPr algn="ctr">
              <a:buFont typeface="Wingdings" pitchFamily="2" charset="2"/>
              <a:buNone/>
            </a:pPr>
            <a:endParaRPr lang="en-US" sz="1600" b="1" i="1" dirty="0" smtClean="0">
              <a:solidFill>
                <a:srgbClr val="990033"/>
              </a:solidFill>
              <a:latin typeface="Book Antiqua" pitchFamily="18" charset="0"/>
            </a:endParaRPr>
          </a:p>
          <a:p>
            <a:pPr algn="ctr">
              <a:buFont typeface="Wingdings" pitchFamily="2" charset="2"/>
              <a:buNone/>
            </a:pPr>
            <a:endParaRPr lang="en-US" sz="1600" b="1" i="1" dirty="0" smtClean="0">
              <a:solidFill>
                <a:srgbClr val="990033"/>
              </a:solidFill>
              <a:latin typeface="Book Antiqua" pitchFamily="18" charset="0"/>
            </a:endParaRPr>
          </a:p>
          <a:p>
            <a:pPr algn="ctr">
              <a:buFont typeface="Wingdings" pitchFamily="2" charset="2"/>
              <a:buNone/>
            </a:pPr>
            <a:endParaRPr lang="en-US" sz="1600" b="1" i="1" dirty="0" smtClean="0">
              <a:solidFill>
                <a:srgbClr val="990033"/>
              </a:solidFill>
              <a:latin typeface="Book Antiqua" pitchFamily="18" charset="0"/>
            </a:endParaRPr>
          </a:p>
          <a:p>
            <a:pPr algn="ctr">
              <a:spcBef>
                <a:spcPts val="600"/>
              </a:spcBef>
              <a:buFont typeface="Wingdings" pitchFamily="2" charset="2"/>
              <a:buNone/>
            </a:pPr>
            <a:r>
              <a:rPr lang="en-US" sz="1600" b="1" i="1" dirty="0" smtClean="0">
                <a:solidFill>
                  <a:srgbClr val="990033"/>
                </a:solidFill>
                <a:latin typeface="Book Antiqua" pitchFamily="18" charset="0"/>
              </a:rPr>
              <a:t>Community level</a:t>
            </a:r>
            <a:endParaRPr lang="en-US" sz="1600" b="1" i="1" dirty="0">
              <a:solidFill>
                <a:srgbClr val="990033"/>
              </a:solidFill>
              <a:latin typeface="Book Antiqua" pitchFamily="18" charset="0"/>
            </a:endParaRPr>
          </a:p>
        </p:txBody>
      </p:sp>
      <p:cxnSp>
        <p:nvCxnSpPr>
          <p:cNvPr id="37" name="Straight Connector 36"/>
          <p:cNvCxnSpPr/>
          <p:nvPr/>
        </p:nvCxnSpPr>
        <p:spPr>
          <a:xfrm>
            <a:off x="1828800" y="3276600"/>
            <a:ext cx="5257800" cy="0"/>
          </a:xfrm>
          <a:prstGeom prst="line">
            <a:avLst/>
          </a:prstGeom>
          <a:ln w="25400">
            <a:solidFill>
              <a:srgbClr val="990033">
                <a:alpha val="5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28800" y="4267200"/>
            <a:ext cx="5257800" cy="0"/>
          </a:xfrm>
          <a:prstGeom prst="line">
            <a:avLst/>
          </a:prstGeom>
          <a:ln w="25400">
            <a:solidFill>
              <a:srgbClr val="990033">
                <a:alpha val="50000"/>
              </a:srgb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1" y="2526268"/>
                <a:ext cx="183673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𝑦</m:t>
                      </m:r>
                      <m:r>
                        <a:rPr lang="en-US" sz="2000" b="0" i="1" baseline="-25000" smtClean="0">
                          <a:latin typeface="Cambria Math"/>
                        </a:rPr>
                        <m:t>𝑖</m:t>
                      </m:r>
                      <m:r>
                        <a:rPr lang="en-US" sz="2000" b="0" i="1" smtClean="0">
                          <a:latin typeface="Cambria Math"/>
                        </a:rPr>
                        <m:t>~</m:t>
                      </m:r>
                      <m:r>
                        <a:rPr lang="en-US" sz="2000" b="0" i="1" smtClean="0">
                          <a:latin typeface="Cambria Math"/>
                        </a:rPr>
                        <m:t>𝑛𝑜𝑟𝑚</m:t>
                      </m:r>
                      <m:r>
                        <a:rPr lang="en-US" sz="2000" b="0" i="1" smtClean="0">
                          <a:latin typeface="Cambria Math"/>
                        </a:rPr>
                        <m:t>(</m:t>
                      </m:r>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𝑥𝑖</m:t>
                      </m:r>
                      <m:r>
                        <a:rPr lang="en-US" sz="2000" b="0" i="1" smtClean="0">
                          <a:latin typeface="Cambria Math"/>
                          <a:ea typeface="Cambria Math"/>
                        </a:rPr>
                        <m:t>)</m:t>
                      </m:r>
                    </m:oMath>
                  </m:oMathPara>
                </a14:m>
                <a:endParaRPr lang="es-CL"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1" y="2526268"/>
                <a:ext cx="1836738" cy="400110"/>
              </a:xfrm>
              <a:prstGeom prst="rect">
                <a:avLst/>
              </a:prstGeom>
              <a:blipFill rotWithShape="1">
                <a:blip r:embed="rId4"/>
                <a:stretch>
                  <a:fillRect r="-1661" b="-15152"/>
                </a:stretch>
              </a:blipFill>
            </p:spPr>
            <p:txBody>
              <a:bodyPr/>
              <a:lstStyle/>
              <a:p>
                <a:r>
                  <a:rPr lang="es-CL">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83652180"/>
              </p:ext>
            </p:extLst>
          </p:nvPr>
        </p:nvGraphicFramePr>
        <p:xfrm>
          <a:off x="3532189" y="5410200"/>
          <a:ext cx="4392611" cy="459135"/>
        </p:xfrm>
        <a:graphic>
          <a:graphicData uri="http://schemas.openxmlformats.org/presentationml/2006/ole">
            <mc:AlternateContent xmlns:mc="http://schemas.openxmlformats.org/markup-compatibility/2006">
              <mc:Choice xmlns:v="urn:schemas-microsoft-com:vml" Requires="v">
                <p:oleObj spid="_x0000_s164894" name="Equation" r:id="rId5" imgW="2184120" imgH="228600" progId="Equation.3">
                  <p:embed/>
                </p:oleObj>
              </mc:Choice>
              <mc:Fallback>
                <p:oleObj name="Equation" r:id="rId5" imgW="2184120" imgH="228600" progId="Equation.3">
                  <p:embed/>
                  <p:pic>
                    <p:nvPicPr>
                      <p:cNvPr id="0" name="Object 1"/>
                      <p:cNvPicPr>
                        <a:picLocks noChangeAspect="1" noChangeArrowheads="1"/>
                      </p:cNvPicPr>
                      <p:nvPr/>
                    </p:nvPicPr>
                    <p:blipFill>
                      <a:blip r:embed="rId6"/>
                      <a:srcRect/>
                      <a:stretch>
                        <a:fillRect/>
                      </a:stretch>
                    </p:blipFill>
                    <p:spPr bwMode="auto">
                      <a:xfrm>
                        <a:off x="3532189" y="5410200"/>
                        <a:ext cx="4392611" cy="459135"/>
                      </a:xfrm>
                      <a:prstGeom prst="rect">
                        <a:avLst/>
                      </a:prstGeom>
                      <a:noFill/>
                      <a:ln>
                        <a:noFill/>
                      </a:ln>
                    </p:spPr>
                  </p:pic>
                </p:oleObj>
              </mc:Fallback>
            </mc:AlternateContent>
          </a:graphicData>
        </a:graphic>
      </p:graphicFrame>
      <p:sp>
        <p:nvSpPr>
          <p:cNvPr id="5" name="TextBox 4"/>
          <p:cNvSpPr txBox="1"/>
          <p:nvPr/>
        </p:nvSpPr>
        <p:spPr>
          <a:xfrm>
            <a:off x="3352800" y="6019800"/>
            <a:ext cx="5852884" cy="461665"/>
          </a:xfrm>
          <a:prstGeom prst="rect">
            <a:avLst/>
          </a:prstGeom>
          <a:noFill/>
        </p:spPr>
        <p:txBody>
          <a:bodyPr wrap="none" rtlCol="0">
            <a:spAutoFit/>
          </a:bodyPr>
          <a:lstStyle/>
          <a:p>
            <a:r>
              <a:rPr lang="en-US" sz="2400" dirty="0" smtClean="0">
                <a:solidFill>
                  <a:schemeClr val="tx2"/>
                </a:solidFill>
                <a:latin typeface="Arial" panose="020B0604020202020204" pitchFamily="34" charset="0"/>
                <a:cs typeface="Arial" panose="020B0604020202020204" pitchFamily="34" charset="0"/>
              </a:rPr>
              <a:t>Can you write out the hierarchical model?</a:t>
            </a:r>
            <a:endParaRPr lang="es-CL"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8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3840162"/>
            <a:ext cx="4191000" cy="3017838"/>
            <a:chOff x="1828800" y="3241676"/>
            <a:chExt cx="4191000" cy="3017838"/>
          </a:xfrm>
        </p:grpSpPr>
        <p:sp>
          <p:nvSpPr>
            <p:cNvPr id="10" name="Freeform 9"/>
            <p:cNvSpPr/>
            <p:nvPr/>
          </p:nvSpPr>
          <p:spPr>
            <a:xfrm>
              <a:off x="1828800" y="3241676"/>
              <a:ext cx="4191000" cy="3017838"/>
            </a:xfrm>
            <a:custGeom>
              <a:avLst/>
              <a:gdLst>
                <a:gd name="connsiteX0" fmla="*/ 2038662 w 4616970"/>
                <a:gd name="connsiteY0" fmla="*/ 306748 h 3463929"/>
                <a:gd name="connsiteX1" fmla="*/ 2038662 w 4616970"/>
                <a:gd name="connsiteY1" fmla="*/ 306748 h 3463929"/>
                <a:gd name="connsiteX2" fmla="*/ 1888761 w 4616970"/>
                <a:gd name="connsiteY2" fmla="*/ 276767 h 3463929"/>
                <a:gd name="connsiteX3" fmla="*/ 1828800 w 4616970"/>
                <a:gd name="connsiteY3" fmla="*/ 246787 h 3463929"/>
                <a:gd name="connsiteX4" fmla="*/ 1783829 w 4616970"/>
                <a:gd name="connsiteY4" fmla="*/ 231797 h 3463929"/>
                <a:gd name="connsiteX5" fmla="*/ 1708879 w 4616970"/>
                <a:gd name="connsiteY5" fmla="*/ 201817 h 3463929"/>
                <a:gd name="connsiteX6" fmla="*/ 1663908 w 4616970"/>
                <a:gd name="connsiteY6" fmla="*/ 156846 h 3463929"/>
                <a:gd name="connsiteX7" fmla="*/ 1558977 w 4616970"/>
                <a:gd name="connsiteY7" fmla="*/ 96886 h 3463929"/>
                <a:gd name="connsiteX8" fmla="*/ 1424066 w 4616970"/>
                <a:gd name="connsiteY8" fmla="*/ 21935 h 3463929"/>
                <a:gd name="connsiteX9" fmla="*/ 1004341 w 4616970"/>
                <a:gd name="connsiteY9" fmla="*/ 81895 h 3463929"/>
                <a:gd name="connsiteX10" fmla="*/ 869429 w 4616970"/>
                <a:gd name="connsiteY10" fmla="*/ 111876 h 3463929"/>
                <a:gd name="connsiteX11" fmla="*/ 779489 w 4616970"/>
                <a:gd name="connsiteY11" fmla="*/ 141856 h 3463929"/>
                <a:gd name="connsiteX12" fmla="*/ 719528 w 4616970"/>
                <a:gd name="connsiteY12" fmla="*/ 201817 h 3463929"/>
                <a:gd name="connsiteX13" fmla="*/ 674557 w 4616970"/>
                <a:gd name="connsiteY13" fmla="*/ 246787 h 3463929"/>
                <a:gd name="connsiteX14" fmla="*/ 614597 w 4616970"/>
                <a:gd name="connsiteY14" fmla="*/ 441659 h 3463929"/>
                <a:gd name="connsiteX15" fmla="*/ 554636 w 4616970"/>
                <a:gd name="connsiteY15" fmla="*/ 756453 h 3463929"/>
                <a:gd name="connsiteX16" fmla="*/ 419725 w 4616970"/>
                <a:gd name="connsiteY16" fmla="*/ 816413 h 3463929"/>
                <a:gd name="connsiteX17" fmla="*/ 329784 w 4616970"/>
                <a:gd name="connsiteY17" fmla="*/ 846394 h 3463929"/>
                <a:gd name="connsiteX18" fmla="*/ 224852 w 4616970"/>
                <a:gd name="connsiteY18" fmla="*/ 906354 h 3463929"/>
                <a:gd name="connsiteX19" fmla="*/ 89941 w 4616970"/>
                <a:gd name="connsiteY19" fmla="*/ 966315 h 3463929"/>
                <a:gd name="connsiteX20" fmla="*/ 44970 w 4616970"/>
                <a:gd name="connsiteY20" fmla="*/ 996295 h 3463929"/>
                <a:gd name="connsiteX21" fmla="*/ 0 w 4616970"/>
                <a:gd name="connsiteY21" fmla="*/ 1146197 h 3463929"/>
                <a:gd name="connsiteX22" fmla="*/ 14990 w 4616970"/>
                <a:gd name="connsiteY22" fmla="*/ 1535941 h 3463929"/>
                <a:gd name="connsiteX23" fmla="*/ 29980 w 4616970"/>
                <a:gd name="connsiteY23" fmla="*/ 1580912 h 3463929"/>
                <a:gd name="connsiteX24" fmla="*/ 44970 w 4616970"/>
                <a:gd name="connsiteY24" fmla="*/ 1640872 h 3463929"/>
                <a:gd name="connsiteX25" fmla="*/ 89941 w 4616970"/>
                <a:gd name="connsiteY25" fmla="*/ 1775784 h 3463929"/>
                <a:gd name="connsiteX26" fmla="*/ 104931 w 4616970"/>
                <a:gd name="connsiteY26" fmla="*/ 1925686 h 3463929"/>
                <a:gd name="connsiteX27" fmla="*/ 119921 w 4616970"/>
                <a:gd name="connsiteY27" fmla="*/ 2240479 h 3463929"/>
                <a:gd name="connsiteX28" fmla="*/ 239843 w 4616970"/>
                <a:gd name="connsiteY28" fmla="*/ 2465331 h 3463929"/>
                <a:gd name="connsiteX29" fmla="*/ 269823 w 4616970"/>
                <a:gd name="connsiteY29" fmla="*/ 2495312 h 3463929"/>
                <a:gd name="connsiteX30" fmla="*/ 314793 w 4616970"/>
                <a:gd name="connsiteY30" fmla="*/ 2585253 h 3463929"/>
                <a:gd name="connsiteX31" fmla="*/ 359764 w 4616970"/>
                <a:gd name="connsiteY31" fmla="*/ 2630223 h 3463929"/>
                <a:gd name="connsiteX32" fmla="*/ 419725 w 4616970"/>
                <a:gd name="connsiteY32" fmla="*/ 2645213 h 3463929"/>
                <a:gd name="connsiteX33" fmla="*/ 494675 w 4616970"/>
                <a:gd name="connsiteY33" fmla="*/ 2750145 h 3463929"/>
                <a:gd name="connsiteX34" fmla="*/ 569626 w 4616970"/>
                <a:gd name="connsiteY34" fmla="*/ 2765135 h 3463929"/>
                <a:gd name="connsiteX35" fmla="*/ 689548 w 4616970"/>
                <a:gd name="connsiteY35" fmla="*/ 2855076 h 3463929"/>
                <a:gd name="connsiteX36" fmla="*/ 734518 w 4616970"/>
                <a:gd name="connsiteY36" fmla="*/ 2900046 h 3463929"/>
                <a:gd name="connsiteX37" fmla="*/ 884420 w 4616970"/>
                <a:gd name="connsiteY37" fmla="*/ 3004977 h 3463929"/>
                <a:gd name="connsiteX38" fmla="*/ 914400 w 4616970"/>
                <a:gd name="connsiteY38" fmla="*/ 3034958 h 3463929"/>
                <a:gd name="connsiteX39" fmla="*/ 1004341 w 4616970"/>
                <a:gd name="connsiteY39" fmla="*/ 3064938 h 3463929"/>
                <a:gd name="connsiteX40" fmla="*/ 1184223 w 4616970"/>
                <a:gd name="connsiteY40" fmla="*/ 3169869 h 3463929"/>
                <a:gd name="connsiteX41" fmla="*/ 1274164 w 4616970"/>
                <a:gd name="connsiteY41" fmla="*/ 3244820 h 3463929"/>
                <a:gd name="connsiteX42" fmla="*/ 1409075 w 4616970"/>
                <a:gd name="connsiteY42" fmla="*/ 3289790 h 3463929"/>
                <a:gd name="connsiteX43" fmla="*/ 1469036 w 4616970"/>
                <a:gd name="connsiteY43" fmla="*/ 3319771 h 3463929"/>
                <a:gd name="connsiteX44" fmla="*/ 1514007 w 4616970"/>
                <a:gd name="connsiteY44" fmla="*/ 3334761 h 3463929"/>
                <a:gd name="connsiteX45" fmla="*/ 1663908 w 4616970"/>
                <a:gd name="connsiteY45" fmla="*/ 3409712 h 3463929"/>
                <a:gd name="connsiteX46" fmla="*/ 1948721 w 4616970"/>
                <a:gd name="connsiteY46" fmla="*/ 3424702 h 3463929"/>
                <a:gd name="connsiteX47" fmla="*/ 2608289 w 4616970"/>
                <a:gd name="connsiteY47" fmla="*/ 3424702 h 3463929"/>
                <a:gd name="connsiteX48" fmla="*/ 2653259 w 4616970"/>
                <a:gd name="connsiteY48" fmla="*/ 3409712 h 3463929"/>
                <a:gd name="connsiteX49" fmla="*/ 3267856 w 4616970"/>
                <a:gd name="connsiteY49" fmla="*/ 3394722 h 3463929"/>
                <a:gd name="connsiteX50" fmla="*/ 3342807 w 4616970"/>
                <a:gd name="connsiteY50" fmla="*/ 3379731 h 3463929"/>
                <a:gd name="connsiteX51" fmla="*/ 3462728 w 4616970"/>
                <a:gd name="connsiteY51" fmla="*/ 3364741 h 3463929"/>
                <a:gd name="connsiteX52" fmla="*/ 3582649 w 4616970"/>
                <a:gd name="connsiteY52" fmla="*/ 3304781 h 3463929"/>
                <a:gd name="connsiteX53" fmla="*/ 3657600 w 4616970"/>
                <a:gd name="connsiteY53" fmla="*/ 3274800 h 3463929"/>
                <a:gd name="connsiteX54" fmla="*/ 3777521 w 4616970"/>
                <a:gd name="connsiteY54" fmla="*/ 3184859 h 3463929"/>
                <a:gd name="connsiteX55" fmla="*/ 3822492 w 4616970"/>
                <a:gd name="connsiteY55" fmla="*/ 3139889 h 3463929"/>
                <a:gd name="connsiteX56" fmla="*/ 3882452 w 4616970"/>
                <a:gd name="connsiteY56" fmla="*/ 3094918 h 3463929"/>
                <a:gd name="connsiteX57" fmla="*/ 3972393 w 4616970"/>
                <a:gd name="connsiteY57" fmla="*/ 3019967 h 3463929"/>
                <a:gd name="connsiteX58" fmla="*/ 4047344 w 4616970"/>
                <a:gd name="connsiteY58" fmla="*/ 2930027 h 3463929"/>
                <a:gd name="connsiteX59" fmla="*/ 4062334 w 4616970"/>
                <a:gd name="connsiteY59" fmla="*/ 2885056 h 3463929"/>
                <a:gd name="connsiteX60" fmla="*/ 4167266 w 4616970"/>
                <a:gd name="connsiteY60" fmla="*/ 2795115 h 3463929"/>
                <a:gd name="connsiteX61" fmla="*/ 4197246 w 4616970"/>
                <a:gd name="connsiteY61" fmla="*/ 2735154 h 3463929"/>
                <a:gd name="connsiteX62" fmla="*/ 4272197 w 4616970"/>
                <a:gd name="connsiteY62" fmla="*/ 2615233 h 3463929"/>
                <a:gd name="connsiteX63" fmla="*/ 4332157 w 4616970"/>
                <a:gd name="connsiteY63" fmla="*/ 2495312 h 3463929"/>
                <a:gd name="connsiteX64" fmla="*/ 4347148 w 4616970"/>
                <a:gd name="connsiteY64" fmla="*/ 2450341 h 3463929"/>
                <a:gd name="connsiteX65" fmla="*/ 4377128 w 4616970"/>
                <a:gd name="connsiteY65" fmla="*/ 2375390 h 3463929"/>
                <a:gd name="connsiteX66" fmla="*/ 4482059 w 4616970"/>
                <a:gd name="connsiteY66" fmla="*/ 2225489 h 3463929"/>
                <a:gd name="connsiteX67" fmla="*/ 4542020 w 4616970"/>
                <a:gd name="connsiteY67" fmla="*/ 2090577 h 3463929"/>
                <a:gd name="connsiteX68" fmla="*/ 4586990 w 4616970"/>
                <a:gd name="connsiteY68" fmla="*/ 1985646 h 3463929"/>
                <a:gd name="connsiteX69" fmla="*/ 4616970 w 4616970"/>
                <a:gd name="connsiteY69" fmla="*/ 1925686 h 3463929"/>
                <a:gd name="connsiteX70" fmla="*/ 4601980 w 4616970"/>
                <a:gd name="connsiteY70" fmla="*/ 1640872 h 3463929"/>
                <a:gd name="connsiteX71" fmla="*/ 4586990 w 4616970"/>
                <a:gd name="connsiteY71" fmla="*/ 1595902 h 3463929"/>
                <a:gd name="connsiteX72" fmla="*/ 4572000 w 4616970"/>
                <a:gd name="connsiteY72" fmla="*/ 1520951 h 3463929"/>
                <a:gd name="connsiteX73" fmla="*/ 4542020 w 4616970"/>
                <a:gd name="connsiteY73" fmla="*/ 1026276 h 3463929"/>
                <a:gd name="connsiteX74" fmla="*/ 4557010 w 4616970"/>
                <a:gd name="connsiteY74" fmla="*/ 786433 h 3463929"/>
                <a:gd name="connsiteX75" fmla="*/ 4542020 w 4616970"/>
                <a:gd name="connsiteY75" fmla="*/ 501620 h 3463929"/>
                <a:gd name="connsiteX76" fmla="*/ 4527029 w 4616970"/>
                <a:gd name="connsiteY76" fmla="*/ 441659 h 3463929"/>
                <a:gd name="connsiteX77" fmla="*/ 4287187 w 4616970"/>
                <a:gd name="connsiteY77" fmla="*/ 231797 h 3463929"/>
                <a:gd name="connsiteX78" fmla="*/ 4182256 w 4616970"/>
                <a:gd name="connsiteY78" fmla="*/ 171836 h 3463929"/>
                <a:gd name="connsiteX79" fmla="*/ 4002374 w 4616970"/>
                <a:gd name="connsiteY79" fmla="*/ 81895 h 3463929"/>
                <a:gd name="connsiteX80" fmla="*/ 3942413 w 4616970"/>
                <a:gd name="connsiteY80" fmla="*/ 36925 h 3463929"/>
                <a:gd name="connsiteX81" fmla="*/ 3852472 w 4616970"/>
                <a:gd name="connsiteY81" fmla="*/ 6945 h 3463929"/>
                <a:gd name="connsiteX82" fmla="*/ 3043003 w 4616970"/>
                <a:gd name="connsiteY82" fmla="*/ 21935 h 3463929"/>
                <a:gd name="connsiteX83" fmla="*/ 2998033 w 4616970"/>
                <a:gd name="connsiteY83" fmla="*/ 6945 h 3463929"/>
                <a:gd name="connsiteX84" fmla="*/ 2863121 w 4616970"/>
                <a:gd name="connsiteY84" fmla="*/ 21935 h 3463929"/>
                <a:gd name="connsiteX85" fmla="*/ 2683239 w 4616970"/>
                <a:gd name="connsiteY85" fmla="*/ 36925 h 3463929"/>
                <a:gd name="connsiteX86" fmla="*/ 2578308 w 4616970"/>
                <a:gd name="connsiteY86" fmla="*/ 66905 h 3463929"/>
                <a:gd name="connsiteX87" fmla="*/ 2503357 w 4616970"/>
                <a:gd name="connsiteY87" fmla="*/ 96886 h 3463929"/>
                <a:gd name="connsiteX88" fmla="*/ 2428407 w 4616970"/>
                <a:gd name="connsiteY88" fmla="*/ 111876 h 3463929"/>
                <a:gd name="connsiteX89" fmla="*/ 2368446 w 4616970"/>
                <a:gd name="connsiteY89" fmla="*/ 141856 h 3463929"/>
                <a:gd name="connsiteX90" fmla="*/ 2278505 w 4616970"/>
                <a:gd name="connsiteY90" fmla="*/ 171836 h 3463929"/>
                <a:gd name="connsiteX91" fmla="*/ 2248525 w 4616970"/>
                <a:gd name="connsiteY91" fmla="*/ 201817 h 3463929"/>
                <a:gd name="connsiteX92" fmla="*/ 2143593 w 4616970"/>
                <a:gd name="connsiteY92" fmla="*/ 231797 h 3463929"/>
                <a:gd name="connsiteX93" fmla="*/ 2038662 w 4616970"/>
                <a:gd name="connsiteY93" fmla="*/ 306748 h 346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6970" h="3463929">
                  <a:moveTo>
                    <a:pt x="2038662" y="306748"/>
                  </a:moveTo>
                  <a:lnTo>
                    <a:pt x="2038662" y="306748"/>
                  </a:lnTo>
                  <a:cubicBezTo>
                    <a:pt x="1988695" y="296754"/>
                    <a:pt x="1937757" y="290766"/>
                    <a:pt x="1888761" y="276767"/>
                  </a:cubicBezTo>
                  <a:cubicBezTo>
                    <a:pt x="1867275" y="270628"/>
                    <a:pt x="1849339" y="255589"/>
                    <a:pt x="1828800" y="246787"/>
                  </a:cubicBezTo>
                  <a:cubicBezTo>
                    <a:pt x="1814276" y="240563"/>
                    <a:pt x="1798624" y="237345"/>
                    <a:pt x="1783829" y="231797"/>
                  </a:cubicBezTo>
                  <a:cubicBezTo>
                    <a:pt x="1758634" y="222349"/>
                    <a:pt x="1733862" y="211810"/>
                    <a:pt x="1708879" y="201817"/>
                  </a:cubicBezTo>
                  <a:cubicBezTo>
                    <a:pt x="1693889" y="186827"/>
                    <a:pt x="1681159" y="169168"/>
                    <a:pt x="1663908" y="156846"/>
                  </a:cubicBezTo>
                  <a:cubicBezTo>
                    <a:pt x="1578846" y="96087"/>
                    <a:pt x="1629788" y="157580"/>
                    <a:pt x="1558977" y="96886"/>
                  </a:cubicBezTo>
                  <a:cubicBezTo>
                    <a:pt x="1464048" y="15519"/>
                    <a:pt x="1542013" y="45524"/>
                    <a:pt x="1424066" y="21935"/>
                  </a:cubicBezTo>
                  <a:cubicBezTo>
                    <a:pt x="841317" y="72608"/>
                    <a:pt x="1235656" y="4789"/>
                    <a:pt x="1004341" y="81895"/>
                  </a:cubicBezTo>
                  <a:cubicBezTo>
                    <a:pt x="943748" y="102093"/>
                    <a:pt x="934796" y="94049"/>
                    <a:pt x="869429" y="111876"/>
                  </a:cubicBezTo>
                  <a:cubicBezTo>
                    <a:pt x="838941" y="120191"/>
                    <a:pt x="779489" y="141856"/>
                    <a:pt x="779489" y="141856"/>
                  </a:cubicBezTo>
                  <a:lnTo>
                    <a:pt x="719528" y="201817"/>
                  </a:lnTo>
                  <a:lnTo>
                    <a:pt x="674557" y="246787"/>
                  </a:lnTo>
                  <a:cubicBezTo>
                    <a:pt x="633074" y="371238"/>
                    <a:pt x="653259" y="306342"/>
                    <a:pt x="614597" y="441659"/>
                  </a:cubicBezTo>
                  <a:cubicBezTo>
                    <a:pt x="607799" y="502844"/>
                    <a:pt x="629801" y="681287"/>
                    <a:pt x="554636" y="756453"/>
                  </a:cubicBezTo>
                  <a:cubicBezTo>
                    <a:pt x="519004" y="792085"/>
                    <a:pt x="464253" y="801570"/>
                    <a:pt x="419725" y="816413"/>
                  </a:cubicBezTo>
                  <a:lnTo>
                    <a:pt x="329784" y="846394"/>
                  </a:lnTo>
                  <a:cubicBezTo>
                    <a:pt x="264583" y="911593"/>
                    <a:pt x="343755" y="840296"/>
                    <a:pt x="224852" y="906354"/>
                  </a:cubicBezTo>
                  <a:cubicBezTo>
                    <a:pt x="100570" y="975400"/>
                    <a:pt x="234200" y="937464"/>
                    <a:pt x="89941" y="966315"/>
                  </a:cubicBezTo>
                  <a:cubicBezTo>
                    <a:pt x="74951" y="976308"/>
                    <a:pt x="54519" y="981017"/>
                    <a:pt x="44970" y="996295"/>
                  </a:cubicBezTo>
                  <a:cubicBezTo>
                    <a:pt x="29764" y="1020625"/>
                    <a:pt x="8776" y="1111093"/>
                    <a:pt x="0" y="1146197"/>
                  </a:cubicBezTo>
                  <a:cubicBezTo>
                    <a:pt x="4997" y="1276112"/>
                    <a:pt x="6045" y="1406238"/>
                    <a:pt x="14990" y="1535941"/>
                  </a:cubicBezTo>
                  <a:cubicBezTo>
                    <a:pt x="16077" y="1551705"/>
                    <a:pt x="25639" y="1565719"/>
                    <a:pt x="29980" y="1580912"/>
                  </a:cubicBezTo>
                  <a:cubicBezTo>
                    <a:pt x="35640" y="1600721"/>
                    <a:pt x="40930" y="1620670"/>
                    <a:pt x="44970" y="1640872"/>
                  </a:cubicBezTo>
                  <a:cubicBezTo>
                    <a:pt x="68052" y="1756277"/>
                    <a:pt x="40062" y="1700963"/>
                    <a:pt x="89941" y="1775784"/>
                  </a:cubicBezTo>
                  <a:cubicBezTo>
                    <a:pt x="94938" y="1825751"/>
                    <a:pt x="101698" y="1875574"/>
                    <a:pt x="104931" y="1925686"/>
                  </a:cubicBezTo>
                  <a:cubicBezTo>
                    <a:pt x="111694" y="2030518"/>
                    <a:pt x="99959" y="2137343"/>
                    <a:pt x="119921" y="2240479"/>
                  </a:cubicBezTo>
                  <a:cubicBezTo>
                    <a:pt x="123931" y="2261195"/>
                    <a:pt x="209923" y="2423443"/>
                    <a:pt x="239843" y="2465331"/>
                  </a:cubicBezTo>
                  <a:cubicBezTo>
                    <a:pt x="248058" y="2476831"/>
                    <a:pt x="259830" y="2485318"/>
                    <a:pt x="269823" y="2495312"/>
                  </a:cubicBezTo>
                  <a:cubicBezTo>
                    <a:pt x="284846" y="2540381"/>
                    <a:pt x="282507" y="2546509"/>
                    <a:pt x="314793" y="2585253"/>
                  </a:cubicBezTo>
                  <a:cubicBezTo>
                    <a:pt x="328364" y="2601539"/>
                    <a:pt x="341358" y="2619705"/>
                    <a:pt x="359764" y="2630223"/>
                  </a:cubicBezTo>
                  <a:cubicBezTo>
                    <a:pt x="377652" y="2640444"/>
                    <a:pt x="399738" y="2640216"/>
                    <a:pt x="419725" y="2645213"/>
                  </a:cubicBezTo>
                  <a:cubicBezTo>
                    <a:pt x="436423" y="2695309"/>
                    <a:pt x="436475" y="2717812"/>
                    <a:pt x="494675" y="2750145"/>
                  </a:cubicBezTo>
                  <a:cubicBezTo>
                    <a:pt x="516947" y="2762518"/>
                    <a:pt x="544642" y="2760138"/>
                    <a:pt x="569626" y="2765135"/>
                  </a:cubicBezTo>
                  <a:cubicBezTo>
                    <a:pt x="675859" y="2871366"/>
                    <a:pt x="540537" y="2743317"/>
                    <a:pt x="689548" y="2855076"/>
                  </a:cubicBezTo>
                  <a:cubicBezTo>
                    <a:pt x="706507" y="2867795"/>
                    <a:pt x="718422" y="2886250"/>
                    <a:pt x="734518" y="2900046"/>
                  </a:cubicBezTo>
                  <a:cubicBezTo>
                    <a:pt x="794243" y="2951239"/>
                    <a:pt x="815604" y="2953365"/>
                    <a:pt x="884420" y="3004977"/>
                  </a:cubicBezTo>
                  <a:cubicBezTo>
                    <a:pt x="895726" y="3013457"/>
                    <a:pt x="901759" y="3028638"/>
                    <a:pt x="914400" y="3034958"/>
                  </a:cubicBezTo>
                  <a:cubicBezTo>
                    <a:pt x="942666" y="3049091"/>
                    <a:pt x="974361" y="3054945"/>
                    <a:pt x="1004341" y="3064938"/>
                  </a:cubicBezTo>
                  <a:cubicBezTo>
                    <a:pt x="1178897" y="3239494"/>
                    <a:pt x="969252" y="3054116"/>
                    <a:pt x="1184223" y="3169869"/>
                  </a:cubicBezTo>
                  <a:cubicBezTo>
                    <a:pt x="1218584" y="3188371"/>
                    <a:pt x="1242193" y="3222440"/>
                    <a:pt x="1274164" y="3244820"/>
                  </a:cubicBezTo>
                  <a:cubicBezTo>
                    <a:pt x="1323813" y="3279574"/>
                    <a:pt x="1349953" y="3277966"/>
                    <a:pt x="1409075" y="3289790"/>
                  </a:cubicBezTo>
                  <a:cubicBezTo>
                    <a:pt x="1429062" y="3299784"/>
                    <a:pt x="1448497" y="3310968"/>
                    <a:pt x="1469036" y="3319771"/>
                  </a:cubicBezTo>
                  <a:cubicBezTo>
                    <a:pt x="1483560" y="3325995"/>
                    <a:pt x="1500194" y="3327087"/>
                    <a:pt x="1514007" y="3334761"/>
                  </a:cubicBezTo>
                  <a:cubicBezTo>
                    <a:pt x="1588722" y="3376269"/>
                    <a:pt x="1587499" y="3403068"/>
                    <a:pt x="1663908" y="3409712"/>
                  </a:cubicBezTo>
                  <a:cubicBezTo>
                    <a:pt x="1758620" y="3417948"/>
                    <a:pt x="1853783" y="3419705"/>
                    <a:pt x="1948721" y="3424702"/>
                  </a:cubicBezTo>
                  <a:cubicBezTo>
                    <a:pt x="2223314" y="3463929"/>
                    <a:pt x="2088608" y="3450686"/>
                    <a:pt x="2608289" y="3424702"/>
                  </a:cubicBezTo>
                  <a:cubicBezTo>
                    <a:pt x="2624070" y="3423913"/>
                    <a:pt x="2637474" y="3410429"/>
                    <a:pt x="2653259" y="3409712"/>
                  </a:cubicBezTo>
                  <a:cubicBezTo>
                    <a:pt x="2857974" y="3400407"/>
                    <a:pt x="3062990" y="3399719"/>
                    <a:pt x="3267856" y="3394722"/>
                  </a:cubicBezTo>
                  <a:cubicBezTo>
                    <a:pt x="3292840" y="3389725"/>
                    <a:pt x="3317625" y="3383605"/>
                    <a:pt x="3342807" y="3379731"/>
                  </a:cubicBezTo>
                  <a:cubicBezTo>
                    <a:pt x="3382623" y="3373605"/>
                    <a:pt x="3424277" y="3376757"/>
                    <a:pt x="3462728" y="3364741"/>
                  </a:cubicBezTo>
                  <a:cubicBezTo>
                    <a:pt x="3505386" y="3351411"/>
                    <a:pt x="3541154" y="3321379"/>
                    <a:pt x="3582649" y="3304781"/>
                  </a:cubicBezTo>
                  <a:lnTo>
                    <a:pt x="3657600" y="3274800"/>
                  </a:lnTo>
                  <a:cubicBezTo>
                    <a:pt x="3814230" y="3118173"/>
                    <a:pt x="3628348" y="3291411"/>
                    <a:pt x="3777521" y="3184859"/>
                  </a:cubicBezTo>
                  <a:cubicBezTo>
                    <a:pt x="3794772" y="3172537"/>
                    <a:pt x="3806396" y="3153685"/>
                    <a:pt x="3822492" y="3139889"/>
                  </a:cubicBezTo>
                  <a:cubicBezTo>
                    <a:pt x="3841461" y="3123630"/>
                    <a:pt x="3863483" y="3111177"/>
                    <a:pt x="3882452" y="3094918"/>
                  </a:cubicBezTo>
                  <a:cubicBezTo>
                    <a:pt x="3983443" y="3008354"/>
                    <a:pt x="3873003" y="3086229"/>
                    <a:pt x="3972393" y="3019967"/>
                  </a:cubicBezTo>
                  <a:cubicBezTo>
                    <a:pt x="4004850" y="2890146"/>
                    <a:pt x="3955891" y="3021481"/>
                    <a:pt x="4047344" y="2930027"/>
                  </a:cubicBezTo>
                  <a:cubicBezTo>
                    <a:pt x="4058517" y="2918854"/>
                    <a:pt x="4053150" y="2897914"/>
                    <a:pt x="4062334" y="2885056"/>
                  </a:cubicBezTo>
                  <a:cubicBezTo>
                    <a:pt x="4095380" y="2838791"/>
                    <a:pt x="4124051" y="2823924"/>
                    <a:pt x="4167266" y="2795115"/>
                  </a:cubicBezTo>
                  <a:cubicBezTo>
                    <a:pt x="4177259" y="2775128"/>
                    <a:pt x="4186394" y="2754688"/>
                    <a:pt x="4197246" y="2735154"/>
                  </a:cubicBezTo>
                  <a:cubicBezTo>
                    <a:pt x="4227379" y="2680914"/>
                    <a:pt x="4240961" y="2662087"/>
                    <a:pt x="4272197" y="2615233"/>
                  </a:cubicBezTo>
                  <a:cubicBezTo>
                    <a:pt x="4302001" y="2496016"/>
                    <a:pt x="4264210" y="2614219"/>
                    <a:pt x="4332157" y="2495312"/>
                  </a:cubicBezTo>
                  <a:cubicBezTo>
                    <a:pt x="4339997" y="2481593"/>
                    <a:pt x="4341600" y="2465136"/>
                    <a:pt x="4347148" y="2450341"/>
                  </a:cubicBezTo>
                  <a:cubicBezTo>
                    <a:pt x="4356596" y="2425146"/>
                    <a:pt x="4364243" y="2399013"/>
                    <a:pt x="4377128" y="2375390"/>
                  </a:cubicBezTo>
                  <a:cubicBezTo>
                    <a:pt x="4401733" y="2330281"/>
                    <a:pt x="4449593" y="2268777"/>
                    <a:pt x="4482059" y="2225489"/>
                  </a:cubicBezTo>
                  <a:cubicBezTo>
                    <a:pt x="4506768" y="2101941"/>
                    <a:pt x="4477036" y="2194551"/>
                    <a:pt x="4542020" y="2090577"/>
                  </a:cubicBezTo>
                  <a:cubicBezTo>
                    <a:pt x="4587216" y="2018263"/>
                    <a:pt x="4559171" y="2050558"/>
                    <a:pt x="4586990" y="1985646"/>
                  </a:cubicBezTo>
                  <a:cubicBezTo>
                    <a:pt x="4595792" y="1965107"/>
                    <a:pt x="4606977" y="1945673"/>
                    <a:pt x="4616970" y="1925686"/>
                  </a:cubicBezTo>
                  <a:cubicBezTo>
                    <a:pt x="4611973" y="1830748"/>
                    <a:pt x="4610587" y="1735551"/>
                    <a:pt x="4601980" y="1640872"/>
                  </a:cubicBezTo>
                  <a:cubicBezTo>
                    <a:pt x="4600549" y="1625136"/>
                    <a:pt x="4590822" y="1611231"/>
                    <a:pt x="4586990" y="1595902"/>
                  </a:cubicBezTo>
                  <a:cubicBezTo>
                    <a:pt x="4580811" y="1571184"/>
                    <a:pt x="4576997" y="1545935"/>
                    <a:pt x="4572000" y="1520951"/>
                  </a:cubicBezTo>
                  <a:cubicBezTo>
                    <a:pt x="4558511" y="1359082"/>
                    <a:pt x="4542020" y="1186944"/>
                    <a:pt x="4542020" y="1026276"/>
                  </a:cubicBezTo>
                  <a:cubicBezTo>
                    <a:pt x="4542020" y="946172"/>
                    <a:pt x="4552013" y="866381"/>
                    <a:pt x="4557010" y="786433"/>
                  </a:cubicBezTo>
                  <a:cubicBezTo>
                    <a:pt x="4552013" y="691495"/>
                    <a:pt x="4550256" y="596332"/>
                    <a:pt x="4542020" y="501620"/>
                  </a:cubicBezTo>
                  <a:cubicBezTo>
                    <a:pt x="4540235" y="481095"/>
                    <a:pt x="4539147" y="458321"/>
                    <a:pt x="4527029" y="441659"/>
                  </a:cubicBezTo>
                  <a:cubicBezTo>
                    <a:pt x="4437531" y="318599"/>
                    <a:pt x="4396971" y="341578"/>
                    <a:pt x="4287187" y="231797"/>
                  </a:cubicBezTo>
                  <a:cubicBezTo>
                    <a:pt x="4227648" y="172259"/>
                    <a:pt x="4262782" y="191969"/>
                    <a:pt x="4182256" y="171836"/>
                  </a:cubicBezTo>
                  <a:cubicBezTo>
                    <a:pt x="3924498" y="0"/>
                    <a:pt x="4250621" y="206019"/>
                    <a:pt x="4002374" y="81895"/>
                  </a:cubicBezTo>
                  <a:cubicBezTo>
                    <a:pt x="3980028" y="70722"/>
                    <a:pt x="3964759" y="48098"/>
                    <a:pt x="3942413" y="36925"/>
                  </a:cubicBezTo>
                  <a:cubicBezTo>
                    <a:pt x="3914147" y="22792"/>
                    <a:pt x="3852472" y="6945"/>
                    <a:pt x="3852472" y="6945"/>
                  </a:cubicBezTo>
                  <a:lnTo>
                    <a:pt x="3043003" y="21935"/>
                  </a:lnTo>
                  <a:cubicBezTo>
                    <a:pt x="3027202" y="21935"/>
                    <a:pt x="3013834" y="6945"/>
                    <a:pt x="2998033" y="6945"/>
                  </a:cubicBezTo>
                  <a:cubicBezTo>
                    <a:pt x="2952786" y="6945"/>
                    <a:pt x="2908165" y="17645"/>
                    <a:pt x="2863121" y="21935"/>
                  </a:cubicBezTo>
                  <a:cubicBezTo>
                    <a:pt x="2803224" y="27639"/>
                    <a:pt x="2743200" y="31928"/>
                    <a:pt x="2683239" y="36925"/>
                  </a:cubicBezTo>
                  <a:cubicBezTo>
                    <a:pt x="2635994" y="48736"/>
                    <a:pt x="2621314" y="50778"/>
                    <a:pt x="2578308" y="66905"/>
                  </a:cubicBezTo>
                  <a:cubicBezTo>
                    <a:pt x="2553113" y="76353"/>
                    <a:pt x="2529130" y="89154"/>
                    <a:pt x="2503357" y="96886"/>
                  </a:cubicBezTo>
                  <a:cubicBezTo>
                    <a:pt x="2478953" y="104207"/>
                    <a:pt x="2453390" y="106879"/>
                    <a:pt x="2428407" y="111876"/>
                  </a:cubicBezTo>
                  <a:cubicBezTo>
                    <a:pt x="2408420" y="121869"/>
                    <a:pt x="2389194" y="133557"/>
                    <a:pt x="2368446" y="141856"/>
                  </a:cubicBezTo>
                  <a:cubicBezTo>
                    <a:pt x="2339104" y="153593"/>
                    <a:pt x="2278505" y="171836"/>
                    <a:pt x="2278505" y="171836"/>
                  </a:cubicBezTo>
                  <a:cubicBezTo>
                    <a:pt x="2268512" y="181830"/>
                    <a:pt x="2260644" y="194546"/>
                    <a:pt x="2248525" y="201817"/>
                  </a:cubicBezTo>
                  <a:cubicBezTo>
                    <a:pt x="2233165" y="211033"/>
                    <a:pt x="2154792" y="228997"/>
                    <a:pt x="2143593" y="231797"/>
                  </a:cubicBezTo>
                  <a:cubicBezTo>
                    <a:pt x="2105298" y="289239"/>
                    <a:pt x="2056151" y="294256"/>
                    <a:pt x="2038662" y="306748"/>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3" name="Straight Arrow Connector 12"/>
            <p:cNvCxnSpPr/>
            <p:nvPr/>
          </p:nvCxnSpPr>
          <p:spPr>
            <a:xfrm flipH="1">
              <a:off x="4648200" y="3886200"/>
              <a:ext cx="685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8" name="Rectangle 19"/>
            <p:cNvSpPr>
              <a:spLocks noChangeArrowheads="1"/>
            </p:cNvSpPr>
            <p:nvPr/>
          </p:nvSpPr>
          <p:spPr bwMode="auto">
            <a:xfrm>
              <a:off x="4899025" y="3516313"/>
              <a:ext cx="1068388" cy="400050"/>
            </a:xfrm>
            <a:prstGeom prst="rect">
              <a:avLst/>
            </a:prstGeom>
            <a:noFill/>
            <a:ln w="9525">
              <a:noFill/>
              <a:miter lim="800000"/>
              <a:headEnd/>
              <a:tailEnd/>
            </a:ln>
          </p:spPr>
          <p:txBody>
            <a:bodyPr wrap="none">
              <a:spAutoFit/>
            </a:bodyPr>
            <a:lstStyle/>
            <a:p>
              <a:r>
                <a:rPr lang="en-US" sz="2000">
                  <a:latin typeface="Arial" charset="0"/>
                </a:rPr>
                <a:t>Event A</a:t>
              </a:r>
              <a:endParaRPr lang="en-GB" sz="2000">
                <a:latin typeface="Arial" charset="0"/>
              </a:endParaRPr>
            </a:p>
          </p:txBody>
        </p:sp>
        <p:sp>
          <p:nvSpPr>
            <p:cNvPr id="5132" name="Rectangle 14"/>
            <p:cNvSpPr>
              <a:spLocks noChangeArrowheads="1"/>
            </p:cNvSpPr>
            <p:nvPr/>
          </p:nvSpPr>
          <p:spPr bwMode="auto">
            <a:xfrm>
              <a:off x="1981200" y="4125913"/>
              <a:ext cx="1082675" cy="400050"/>
            </a:xfrm>
            <a:prstGeom prst="rect">
              <a:avLst/>
            </a:prstGeom>
            <a:noFill/>
            <a:ln w="9525">
              <a:noFill/>
              <a:miter lim="800000"/>
              <a:headEnd/>
              <a:tailEnd/>
            </a:ln>
          </p:spPr>
          <p:txBody>
            <a:bodyPr wrap="none">
              <a:spAutoFit/>
            </a:bodyPr>
            <a:lstStyle/>
            <a:p>
              <a:r>
                <a:rPr lang="en-US" sz="2000">
                  <a:latin typeface="Arial" charset="0"/>
                </a:rPr>
                <a:t>Event B</a:t>
              </a:r>
              <a:endParaRPr lang="en-GB" sz="2000">
                <a:latin typeface="Arial" charset="0"/>
              </a:endParaRPr>
            </a:p>
          </p:txBody>
        </p:sp>
        <p:cxnSp>
          <p:nvCxnSpPr>
            <p:cNvPr id="16" name="Straight Arrow Connector 15"/>
            <p:cNvCxnSpPr/>
            <p:nvPr/>
          </p:nvCxnSpPr>
          <p:spPr>
            <a:xfrm>
              <a:off x="2743200" y="4495800"/>
              <a:ext cx="533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124" name="Title 1"/>
          <p:cNvSpPr>
            <a:spLocks noGrp="1"/>
          </p:cNvSpPr>
          <p:nvPr>
            <p:ph type="title"/>
          </p:nvPr>
        </p:nvSpPr>
        <p:spPr>
          <a:xfrm>
            <a:off x="304800" y="-304800"/>
            <a:ext cx="8229600" cy="1143000"/>
          </a:xfrm>
        </p:spPr>
        <p:txBody>
          <a:bodyPr/>
          <a:lstStyle/>
          <a:p>
            <a:r>
              <a:rPr lang="en-US" dirty="0" smtClean="0"/>
              <a:t>Marginal Probabilities</a:t>
            </a:r>
            <a:endParaRPr lang="en-GB" dirty="0" smtClean="0"/>
          </a:p>
        </p:txBody>
      </p:sp>
      <p:cxnSp>
        <p:nvCxnSpPr>
          <p:cNvPr id="18" name="Straight Arrow Connector 17"/>
          <p:cNvCxnSpPr/>
          <p:nvPr/>
        </p:nvCxnSpPr>
        <p:spPr>
          <a:xfrm flipH="1" flipV="1">
            <a:off x="4953000" y="58674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9" name="Rectangle 20"/>
          <p:cNvSpPr>
            <a:spLocks noChangeArrowheads="1"/>
          </p:cNvSpPr>
          <p:nvPr/>
        </p:nvSpPr>
        <p:spPr bwMode="auto">
          <a:xfrm>
            <a:off x="5661025" y="6259513"/>
            <a:ext cx="2159000" cy="400050"/>
          </a:xfrm>
          <a:prstGeom prst="rect">
            <a:avLst/>
          </a:prstGeom>
          <a:noFill/>
          <a:ln w="9525">
            <a:noFill/>
            <a:miter lim="800000"/>
            <a:headEnd/>
            <a:tailEnd/>
          </a:ln>
        </p:spPr>
        <p:txBody>
          <a:bodyPr wrap="none">
            <a:spAutoFit/>
          </a:bodyPr>
          <a:lstStyle/>
          <a:p>
            <a:r>
              <a:rPr lang="en-US" sz="2000">
                <a:latin typeface="Arial" charset="0"/>
              </a:rPr>
              <a:t>S= sample space</a:t>
            </a:r>
            <a:endParaRPr lang="en-GB" sz="2000">
              <a:latin typeface="Arial" charset="0"/>
            </a:endParaRPr>
          </a:p>
        </p:txBody>
      </p:sp>
      <p:sp>
        <p:nvSpPr>
          <p:cNvPr id="14" name="Freeform 13"/>
          <p:cNvSpPr/>
          <p:nvPr/>
        </p:nvSpPr>
        <p:spPr>
          <a:xfrm rot="16200000">
            <a:off x="2166143" y="4844256"/>
            <a:ext cx="1458913" cy="1371600"/>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Freeform 10"/>
          <p:cNvSpPr/>
          <p:nvPr/>
        </p:nvSpPr>
        <p:spPr>
          <a:xfrm>
            <a:off x="2667000" y="4343400"/>
            <a:ext cx="968375" cy="833438"/>
          </a:xfrm>
          <a:custGeom>
            <a:avLst/>
            <a:gdLst>
              <a:gd name="connsiteX0" fmla="*/ 920424 w 995375"/>
              <a:gd name="connsiteY0" fmla="*/ 89913 h 839421"/>
              <a:gd name="connsiteX1" fmla="*/ 920424 w 995375"/>
              <a:gd name="connsiteY1" fmla="*/ 89913 h 839421"/>
              <a:gd name="connsiteX2" fmla="*/ 485709 w 995375"/>
              <a:gd name="connsiteY2" fmla="*/ 14962 h 839421"/>
              <a:gd name="connsiteX3" fmla="*/ 305827 w 995375"/>
              <a:gd name="connsiteY3" fmla="*/ 59933 h 839421"/>
              <a:gd name="connsiteX4" fmla="*/ 215886 w 995375"/>
              <a:gd name="connsiteY4" fmla="*/ 119893 h 839421"/>
              <a:gd name="connsiteX5" fmla="*/ 95965 w 995375"/>
              <a:gd name="connsiteY5" fmla="*/ 239815 h 839421"/>
              <a:gd name="connsiteX6" fmla="*/ 36004 w 995375"/>
              <a:gd name="connsiteY6" fmla="*/ 329756 h 839421"/>
              <a:gd name="connsiteX7" fmla="*/ 36004 w 995375"/>
              <a:gd name="connsiteY7" fmla="*/ 569598 h 839421"/>
              <a:gd name="connsiteX8" fmla="*/ 95965 w 995375"/>
              <a:gd name="connsiteY8" fmla="*/ 689520 h 839421"/>
              <a:gd name="connsiteX9" fmla="*/ 140935 w 995375"/>
              <a:gd name="connsiteY9" fmla="*/ 734490 h 839421"/>
              <a:gd name="connsiteX10" fmla="*/ 170916 w 995375"/>
              <a:gd name="connsiteY10" fmla="*/ 779461 h 839421"/>
              <a:gd name="connsiteX11" fmla="*/ 230876 w 995375"/>
              <a:gd name="connsiteY11" fmla="*/ 809441 h 839421"/>
              <a:gd name="connsiteX12" fmla="*/ 365788 w 995375"/>
              <a:gd name="connsiteY12" fmla="*/ 839421 h 839421"/>
              <a:gd name="connsiteX13" fmla="*/ 815493 w 995375"/>
              <a:gd name="connsiteY13" fmla="*/ 824431 h 839421"/>
              <a:gd name="connsiteX14" fmla="*/ 860463 w 995375"/>
              <a:gd name="connsiteY14" fmla="*/ 794451 h 839421"/>
              <a:gd name="connsiteX15" fmla="*/ 920424 w 995375"/>
              <a:gd name="connsiteY15" fmla="*/ 704510 h 839421"/>
              <a:gd name="connsiteX16" fmla="*/ 965394 w 995375"/>
              <a:gd name="connsiteY16" fmla="*/ 509638 h 839421"/>
              <a:gd name="connsiteX17" fmla="*/ 995375 w 995375"/>
              <a:gd name="connsiteY17" fmla="*/ 299775 h 839421"/>
              <a:gd name="connsiteX18" fmla="*/ 980385 w 995375"/>
              <a:gd name="connsiteY18" fmla="*/ 194844 h 839421"/>
              <a:gd name="connsiteX19" fmla="*/ 950404 w 995375"/>
              <a:gd name="connsiteY19" fmla="*/ 164864 h 839421"/>
              <a:gd name="connsiteX20" fmla="*/ 920424 w 995375"/>
              <a:gd name="connsiteY20" fmla="*/ 89913 h 83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375" h="839421">
                <a:moveTo>
                  <a:pt x="920424" y="89913"/>
                </a:moveTo>
                <a:lnTo>
                  <a:pt x="920424" y="89913"/>
                </a:lnTo>
                <a:cubicBezTo>
                  <a:pt x="734830" y="28048"/>
                  <a:pt x="702648" y="0"/>
                  <a:pt x="485709" y="14962"/>
                </a:cubicBezTo>
                <a:cubicBezTo>
                  <a:pt x="424049" y="19214"/>
                  <a:pt x="305827" y="59933"/>
                  <a:pt x="305827" y="59933"/>
                </a:cubicBezTo>
                <a:cubicBezTo>
                  <a:pt x="275847" y="79920"/>
                  <a:pt x="243773" y="97076"/>
                  <a:pt x="215886" y="119893"/>
                </a:cubicBezTo>
                <a:cubicBezTo>
                  <a:pt x="215875" y="119902"/>
                  <a:pt x="111960" y="223819"/>
                  <a:pt x="95965" y="239815"/>
                </a:cubicBezTo>
                <a:cubicBezTo>
                  <a:pt x="70487" y="265294"/>
                  <a:pt x="36004" y="329756"/>
                  <a:pt x="36004" y="329756"/>
                </a:cubicBezTo>
                <a:cubicBezTo>
                  <a:pt x="5215" y="422124"/>
                  <a:pt x="0" y="418379"/>
                  <a:pt x="36004" y="569598"/>
                </a:cubicBezTo>
                <a:cubicBezTo>
                  <a:pt x="46356" y="613075"/>
                  <a:pt x="75978" y="649546"/>
                  <a:pt x="95965" y="689520"/>
                </a:cubicBezTo>
                <a:cubicBezTo>
                  <a:pt x="105446" y="708481"/>
                  <a:pt x="127364" y="718204"/>
                  <a:pt x="140935" y="734490"/>
                </a:cubicBezTo>
                <a:cubicBezTo>
                  <a:pt x="152469" y="748330"/>
                  <a:pt x="157076" y="767927"/>
                  <a:pt x="170916" y="779461"/>
                </a:cubicBezTo>
                <a:cubicBezTo>
                  <a:pt x="188082" y="793766"/>
                  <a:pt x="210337" y="800639"/>
                  <a:pt x="230876" y="809441"/>
                </a:cubicBezTo>
                <a:cubicBezTo>
                  <a:pt x="277842" y="829569"/>
                  <a:pt x="311887" y="830438"/>
                  <a:pt x="365788" y="839421"/>
                </a:cubicBezTo>
                <a:cubicBezTo>
                  <a:pt x="515690" y="834424"/>
                  <a:pt x="666124" y="838010"/>
                  <a:pt x="815493" y="824431"/>
                </a:cubicBezTo>
                <a:cubicBezTo>
                  <a:pt x="833435" y="822800"/>
                  <a:pt x="846395" y="805705"/>
                  <a:pt x="860463" y="794451"/>
                </a:cubicBezTo>
                <a:cubicBezTo>
                  <a:pt x="895282" y="766596"/>
                  <a:pt x="901457" y="748768"/>
                  <a:pt x="920424" y="704510"/>
                </a:cubicBezTo>
                <a:cubicBezTo>
                  <a:pt x="943751" y="650079"/>
                  <a:pt x="957393" y="549645"/>
                  <a:pt x="965394" y="509638"/>
                </a:cubicBezTo>
                <a:cubicBezTo>
                  <a:pt x="989260" y="390308"/>
                  <a:pt x="977569" y="460029"/>
                  <a:pt x="995375" y="299775"/>
                </a:cubicBezTo>
                <a:cubicBezTo>
                  <a:pt x="990378" y="264798"/>
                  <a:pt x="991558" y="228363"/>
                  <a:pt x="980385" y="194844"/>
                </a:cubicBezTo>
                <a:cubicBezTo>
                  <a:pt x="975916" y="181436"/>
                  <a:pt x="954873" y="178272"/>
                  <a:pt x="950404" y="164864"/>
                </a:cubicBezTo>
                <a:cubicBezTo>
                  <a:pt x="944083" y="145903"/>
                  <a:pt x="925421" y="102405"/>
                  <a:pt x="920424" y="8991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6"/>
          <p:cNvSpPr txBox="1"/>
          <p:nvPr/>
        </p:nvSpPr>
        <p:spPr>
          <a:xfrm>
            <a:off x="199990" y="1219200"/>
            <a:ext cx="8486810" cy="830997"/>
          </a:xfrm>
          <a:prstGeom prst="rect">
            <a:avLst/>
          </a:prstGeom>
          <a:noFill/>
        </p:spPr>
        <p:txBody>
          <a:bodyPr wrap="none">
            <a:spAutoFit/>
          </a:bodyPr>
          <a:lstStyle/>
          <a:p>
            <a:pPr>
              <a:defRPr/>
            </a:pPr>
            <a:r>
              <a:rPr lang="en-US" sz="2400" dirty="0" smtClean="0">
                <a:latin typeface="+mn-lt"/>
                <a:cs typeface="+mn-cs"/>
              </a:rPr>
              <a:t>The marginal distribution of A is the probability of A averaged over</a:t>
            </a:r>
          </a:p>
          <a:p>
            <a:pPr>
              <a:defRPr/>
            </a:pPr>
            <a:r>
              <a:rPr lang="en-US" sz="2400" dirty="0">
                <a:latin typeface="+mn-lt"/>
                <a:cs typeface="+mn-cs"/>
              </a:rPr>
              <a:t>p</a:t>
            </a:r>
            <a:r>
              <a:rPr lang="en-US" sz="2400" dirty="0" smtClean="0">
                <a:latin typeface="+mn-lt"/>
                <a:cs typeface="+mn-cs"/>
              </a:rPr>
              <a:t>robability of B</a:t>
            </a:r>
            <a:endParaRPr lang="en-GB" sz="2400" dirty="0">
              <a:latin typeface="+mn-lt"/>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2466594"/>
              </p:ext>
            </p:extLst>
          </p:nvPr>
        </p:nvGraphicFramePr>
        <p:xfrm>
          <a:off x="3929063" y="1897062"/>
          <a:ext cx="4452937" cy="1760538"/>
        </p:xfrm>
        <a:graphic>
          <a:graphicData uri="http://schemas.openxmlformats.org/presentationml/2006/ole">
            <mc:AlternateContent xmlns:mc="http://schemas.openxmlformats.org/markup-compatibility/2006">
              <mc:Choice xmlns:v="urn:schemas-microsoft-com:vml" Requires="v">
                <p:oleObj spid="_x0000_s162849" name="Equation" r:id="rId4" imgW="2184120" imgH="863280" progId="Equation.3">
                  <p:embed/>
                </p:oleObj>
              </mc:Choice>
              <mc:Fallback>
                <p:oleObj name="Equation" r:id="rId4" imgW="2184120" imgH="863280" progId="Equation.3">
                  <p:embed/>
                  <p:pic>
                    <p:nvPicPr>
                      <p:cNvPr id="0" name="Object 2"/>
                      <p:cNvPicPr>
                        <a:picLocks noChangeAspect="1" noChangeArrowheads="1"/>
                      </p:cNvPicPr>
                      <p:nvPr/>
                    </p:nvPicPr>
                    <p:blipFill>
                      <a:blip r:embed="rId5"/>
                      <a:srcRect/>
                      <a:stretch>
                        <a:fillRect/>
                      </a:stretch>
                    </p:blipFill>
                    <p:spPr bwMode="auto">
                      <a:xfrm>
                        <a:off x="3929063" y="1897062"/>
                        <a:ext cx="4452937"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8342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9250"/>
            <a:ext cx="8229600" cy="717550"/>
          </a:xfrm>
        </p:spPr>
        <p:txBody>
          <a:bodyPr/>
          <a:lstStyle/>
          <a:p>
            <a:r>
              <a:rPr lang="en-US" dirty="0" smtClean="0"/>
              <a:t>Why do we care about marginal distributions?</a:t>
            </a:r>
            <a:endParaRPr lang="es-CL" dirty="0"/>
          </a:p>
        </p:txBody>
      </p:sp>
      <p:sp>
        <p:nvSpPr>
          <p:cNvPr id="3" name="Content Placeholder 2"/>
          <p:cNvSpPr>
            <a:spLocks noGrp="1"/>
          </p:cNvSpPr>
          <p:nvPr>
            <p:ph idx="1"/>
          </p:nvPr>
        </p:nvSpPr>
        <p:spPr>
          <a:xfrm>
            <a:off x="457200" y="1295400"/>
            <a:ext cx="7721600" cy="4114800"/>
          </a:xfrm>
        </p:spPr>
        <p:txBody>
          <a:bodyPr/>
          <a:lstStyle/>
          <a:p>
            <a:r>
              <a:rPr lang="en-US" dirty="0" smtClean="0"/>
              <a:t>Consider 2 jointly distributed random variables: number of offspring by age.</a:t>
            </a:r>
            <a:endParaRPr lang="es-CL" dirty="0"/>
          </a:p>
        </p:txBody>
      </p:sp>
      <p:pic>
        <p:nvPicPr>
          <p:cNvPr id="16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7" y="2514600"/>
            <a:ext cx="681751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89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000"/>
          <a:stretch/>
        </p:blipFill>
        <p:spPr bwMode="auto">
          <a:xfrm>
            <a:off x="6273359" y="2870661"/>
            <a:ext cx="2870641" cy="1853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2321"/>
          <a:stretch/>
        </p:blipFill>
        <p:spPr bwMode="auto">
          <a:xfrm>
            <a:off x="4430014" y="4460576"/>
            <a:ext cx="3504039" cy="226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14400" y="4419600"/>
            <a:ext cx="3733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angle 8"/>
          <p:cNvSpPr/>
          <p:nvPr/>
        </p:nvSpPr>
        <p:spPr>
          <a:xfrm rot="16200000">
            <a:off x="4534142" y="3465023"/>
            <a:ext cx="2132249" cy="1142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1600200" y="5879068"/>
            <a:ext cx="2829814" cy="400110"/>
          </a:xfrm>
          <a:prstGeom prst="rect">
            <a:avLst/>
          </a:prstGeom>
          <a:noFill/>
        </p:spPr>
        <p:txBody>
          <a:bodyPr wrap="none" rtlCol="0">
            <a:spAutoFit/>
          </a:bodyPr>
          <a:lstStyle/>
          <a:p>
            <a:r>
              <a:rPr lang="en-US" sz="2000" dirty="0" smtClean="0">
                <a:latin typeface="+mn-lt"/>
              </a:rPr>
              <a:t>Marginal distribution of y</a:t>
            </a:r>
            <a:endParaRPr lang="es-CL" sz="2000" dirty="0">
              <a:latin typeface="+mn-lt"/>
            </a:endParaRPr>
          </a:p>
        </p:txBody>
      </p:sp>
      <p:cxnSp>
        <p:nvCxnSpPr>
          <p:cNvPr id="10" name="Straight Arrow Connector 9"/>
          <p:cNvCxnSpPr/>
          <p:nvPr/>
        </p:nvCxnSpPr>
        <p:spPr>
          <a:xfrm flipV="1">
            <a:off x="2971800" y="5181600"/>
            <a:ext cx="1524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408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L"/>
          </a:p>
        </p:txBody>
      </p:sp>
      <p:pic>
        <p:nvPicPr>
          <p:cNvPr id="165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50223"/>
            <a:ext cx="7086600" cy="647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7800" y="405825"/>
            <a:ext cx="1162498" cy="584775"/>
          </a:xfrm>
          <a:prstGeom prst="rect">
            <a:avLst/>
          </a:prstGeom>
          <a:noFill/>
        </p:spPr>
        <p:txBody>
          <a:bodyPr wrap="none" rtlCol="0">
            <a:spAutoFit/>
          </a:bodyPr>
          <a:lstStyle/>
          <a:p>
            <a:r>
              <a:rPr lang="en-US" b="1" dirty="0" smtClean="0">
                <a:solidFill>
                  <a:schemeClr val="tx2">
                    <a:lumMod val="60000"/>
                    <a:lumOff val="40000"/>
                  </a:schemeClr>
                </a:solidFill>
                <a:latin typeface="Arial" panose="020B0604020202020204" pitchFamily="34" charset="0"/>
                <a:cs typeface="Arial" panose="020B0604020202020204" pitchFamily="34" charset="0"/>
              </a:rPr>
              <a:t>Joint</a:t>
            </a:r>
            <a:endParaRPr lang="es-CL"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TextBox 4"/>
          <p:cNvSpPr txBox="1"/>
          <p:nvPr/>
        </p:nvSpPr>
        <p:spPr>
          <a:xfrm>
            <a:off x="6457502" y="304800"/>
            <a:ext cx="1869423" cy="584775"/>
          </a:xfrm>
          <a:prstGeom prst="rect">
            <a:avLst/>
          </a:prstGeom>
          <a:noFill/>
        </p:spPr>
        <p:txBody>
          <a:bodyPr wrap="none" rtlCol="0">
            <a:spAutoFit/>
          </a:bodyPr>
          <a:lstStyle/>
          <a:p>
            <a:r>
              <a:rPr lang="en-US" b="1" dirty="0" smtClean="0">
                <a:solidFill>
                  <a:schemeClr val="tx2">
                    <a:lumMod val="60000"/>
                    <a:lumOff val="40000"/>
                  </a:schemeClr>
                </a:solidFill>
                <a:latin typeface="Arial" panose="020B0604020202020204" pitchFamily="34" charset="0"/>
                <a:cs typeface="Arial" panose="020B0604020202020204" pitchFamily="34" charset="0"/>
              </a:rPr>
              <a:t>Marginal</a:t>
            </a:r>
            <a:endParaRPr lang="es-CL"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6" name="TextBox 5"/>
          <p:cNvSpPr txBox="1"/>
          <p:nvPr/>
        </p:nvSpPr>
        <p:spPr>
          <a:xfrm>
            <a:off x="1112418" y="3810000"/>
            <a:ext cx="1869423" cy="584775"/>
          </a:xfrm>
          <a:prstGeom prst="rect">
            <a:avLst/>
          </a:prstGeom>
          <a:noFill/>
        </p:spPr>
        <p:txBody>
          <a:bodyPr wrap="none" rtlCol="0">
            <a:spAutoFit/>
          </a:bodyPr>
          <a:lstStyle/>
          <a:p>
            <a:r>
              <a:rPr lang="en-US" b="1" dirty="0" smtClean="0">
                <a:solidFill>
                  <a:schemeClr val="tx2">
                    <a:lumMod val="60000"/>
                    <a:lumOff val="40000"/>
                  </a:schemeClr>
                </a:solidFill>
                <a:latin typeface="Arial" panose="020B0604020202020204" pitchFamily="34" charset="0"/>
                <a:cs typeface="Arial" panose="020B0604020202020204" pitchFamily="34" charset="0"/>
              </a:rPr>
              <a:t>Marginal</a:t>
            </a:r>
            <a:endParaRPr lang="es-CL" b="1"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3733800" y="3389811"/>
            <a:ext cx="1028700" cy="42018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348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717550"/>
          </a:xfrm>
        </p:spPr>
        <p:txBody>
          <a:bodyPr/>
          <a:lstStyle/>
          <a:p>
            <a:r>
              <a:rPr lang="en-US" dirty="0" smtClean="0"/>
              <a:t>Why do we care about marginal distributions?</a:t>
            </a:r>
            <a:endParaRPr lang="es-CL" dirty="0"/>
          </a:p>
        </p:txBody>
      </p:sp>
      <p:sp>
        <p:nvSpPr>
          <p:cNvPr id="3" name="Content Placeholder 2"/>
          <p:cNvSpPr>
            <a:spLocks noGrp="1"/>
          </p:cNvSpPr>
          <p:nvPr>
            <p:ph idx="1"/>
          </p:nvPr>
        </p:nvSpPr>
        <p:spPr>
          <a:xfrm>
            <a:off x="685800" y="1752600"/>
            <a:ext cx="7721600" cy="4114800"/>
          </a:xfrm>
        </p:spPr>
        <p:txBody>
          <a:bodyPr/>
          <a:lstStyle/>
          <a:p>
            <a:r>
              <a:rPr lang="en-US" sz="2800" dirty="0" smtClean="0"/>
              <a:t>They allow us to represent the </a:t>
            </a:r>
            <a:r>
              <a:rPr lang="en-US" sz="2800" dirty="0" err="1"/>
              <a:t>univariate</a:t>
            </a:r>
            <a:r>
              <a:rPr lang="en-US" sz="2800" dirty="0"/>
              <a:t> distribution of unknown quantities that are parts of joint distributions that </a:t>
            </a:r>
            <a:r>
              <a:rPr lang="en-US" sz="2800" dirty="0" smtClean="0"/>
              <a:t>might </a:t>
            </a:r>
            <a:r>
              <a:rPr lang="en-US" sz="2800" dirty="0"/>
              <a:t>contain many parameters and latent </a:t>
            </a:r>
            <a:r>
              <a:rPr lang="en-US" sz="2800" dirty="0" smtClean="0"/>
              <a:t>quantities.</a:t>
            </a:r>
          </a:p>
          <a:p>
            <a:endParaRPr lang="en-US" sz="2900" dirty="0" smtClean="0"/>
          </a:p>
          <a:p>
            <a:r>
              <a:rPr lang="en-US" sz="2800" dirty="0" smtClean="0"/>
              <a:t>They </a:t>
            </a:r>
            <a:r>
              <a:rPr lang="en-US" sz="2800" dirty="0"/>
              <a:t>are a vital tool for </a:t>
            </a:r>
            <a:r>
              <a:rPr lang="en-US" sz="2800" dirty="0" smtClean="0"/>
              <a:t>simplification</a:t>
            </a:r>
          </a:p>
          <a:p>
            <a:endParaRPr lang="en-US" sz="2800" dirty="0"/>
          </a:p>
          <a:p>
            <a:r>
              <a:rPr lang="en-US" sz="2800" dirty="0" smtClean="0"/>
              <a:t>Diamond’s pigeons…</a:t>
            </a:r>
            <a:endParaRPr lang="es-CL" sz="2800" dirty="0"/>
          </a:p>
        </p:txBody>
      </p:sp>
    </p:spTree>
    <p:extLst>
      <p:ext uri="{BB962C8B-B14F-4D97-AF65-F5344CB8AC3E}">
        <p14:creationId xmlns:p14="http://schemas.microsoft.com/office/powerpoint/2010/main" val="4013359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04" y="76200"/>
            <a:ext cx="6763696" cy="29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429001"/>
            <a:ext cx="9601200" cy="188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37268" y="6019799"/>
            <a:ext cx="2568332"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Diamond’s pigeons (1975)</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262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96850"/>
            <a:ext cx="8915400" cy="717550"/>
          </a:xfrm>
        </p:spPr>
        <p:txBody>
          <a:bodyPr/>
          <a:lstStyle/>
          <a:p>
            <a:r>
              <a:rPr lang="en-US" dirty="0" smtClean="0"/>
              <a:t>What are deterministic ecological models?</a:t>
            </a:r>
            <a:endParaRPr lang="en-GB" dirty="0" smtClean="0"/>
          </a:p>
        </p:txBody>
      </p:sp>
      <p:sp>
        <p:nvSpPr>
          <p:cNvPr id="33795" name="Content Placeholder 2"/>
          <p:cNvSpPr>
            <a:spLocks noGrp="1"/>
          </p:cNvSpPr>
          <p:nvPr>
            <p:ph idx="1"/>
          </p:nvPr>
        </p:nvSpPr>
        <p:spPr>
          <a:xfrm>
            <a:off x="762000" y="1676400"/>
            <a:ext cx="7721600" cy="4114800"/>
          </a:xfrm>
        </p:spPr>
        <p:txBody>
          <a:bodyPr/>
          <a:lstStyle/>
          <a:p>
            <a:r>
              <a:rPr lang="en-US" sz="2800" dirty="0" smtClean="0"/>
              <a:t>Scientific hypothesis = verbal statement of the way nature works.</a:t>
            </a:r>
          </a:p>
          <a:p>
            <a:r>
              <a:rPr lang="en-US" sz="2800" dirty="0" smtClean="0"/>
              <a:t>Model = mathematical statement of scientific hypothesis</a:t>
            </a:r>
          </a:p>
          <a:p>
            <a:r>
              <a:rPr lang="en-US" sz="2800" dirty="0" smtClean="0"/>
              <a:t>All models reduce detail of natural world to focus on particular quantities and processes of interest</a:t>
            </a:r>
            <a:endParaRPr lang="en-GB" sz="2800" dirty="0" smtClean="0"/>
          </a:p>
        </p:txBody>
      </p:sp>
    </p:spTree>
    <p:extLst>
      <p:ext uri="{BB962C8B-B14F-4D97-AF65-F5344CB8AC3E}">
        <p14:creationId xmlns:p14="http://schemas.microsoft.com/office/powerpoint/2010/main" val="40811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04" y="76200"/>
            <a:ext cx="6763696" cy="29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37268" y="6019799"/>
            <a:ext cx="2568332"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Diamond’s pigeons (1975)</a:t>
            </a:r>
            <a:endParaRPr lang="es-CL" sz="1600" dirty="0">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13107"/>
            <a:ext cx="8915400" cy="206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17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6" y="457200"/>
            <a:ext cx="8915400" cy="206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6338" y="2895600"/>
            <a:ext cx="5217262" cy="1107996"/>
          </a:xfrm>
          <a:prstGeom prst="rect">
            <a:avLst/>
          </a:prstGeom>
          <a:noFill/>
        </p:spPr>
        <p:txBody>
          <a:bodyPr wrap="none" rtlCol="0">
            <a:spAutoFit/>
          </a:bodyPr>
          <a:lstStyle/>
          <a:p>
            <a:r>
              <a:rPr lang="en-US" sz="2200" dirty="0" smtClean="0">
                <a:latin typeface="+mn-lt"/>
              </a:rPr>
              <a:t>If probabilities of S and R are independent:</a:t>
            </a:r>
          </a:p>
          <a:p>
            <a:endParaRPr lang="en-US" sz="2200" dirty="0">
              <a:latin typeface="+mn-lt"/>
            </a:endParaRPr>
          </a:p>
          <a:p>
            <a:r>
              <a:rPr lang="pt-BR" sz="2200" dirty="0" smtClean="0">
                <a:latin typeface="+mn-lt"/>
              </a:rPr>
              <a:t>Pr(R, </a:t>
            </a:r>
            <a:r>
              <a:rPr lang="pt-BR" sz="2200" dirty="0">
                <a:latin typeface="+mn-lt"/>
              </a:rPr>
              <a:t>S) = Pr(R) Pr(S) </a:t>
            </a:r>
            <a:r>
              <a:rPr lang="pt-BR" sz="2200" dirty="0" smtClean="0">
                <a:latin typeface="+mn-lt"/>
              </a:rPr>
              <a:t>=11/32*20/32= 0.215</a:t>
            </a:r>
            <a:endParaRPr lang="es-CL" sz="2200" dirty="0">
              <a:latin typeface="+mn-lt"/>
            </a:endParaRPr>
          </a:p>
        </p:txBody>
      </p:sp>
      <p:sp>
        <p:nvSpPr>
          <p:cNvPr id="5" name="Rectangle 4"/>
          <p:cNvSpPr/>
          <p:nvPr/>
        </p:nvSpPr>
        <p:spPr>
          <a:xfrm>
            <a:off x="381000" y="4114800"/>
            <a:ext cx="8610600" cy="707886"/>
          </a:xfrm>
          <a:prstGeom prst="rect">
            <a:avLst/>
          </a:prstGeom>
        </p:spPr>
        <p:txBody>
          <a:bodyPr wrap="square">
            <a:spAutoFit/>
          </a:bodyPr>
          <a:lstStyle/>
          <a:p>
            <a:r>
              <a:rPr lang="en-US" sz="2000" dirty="0">
                <a:latin typeface="+mn-lt"/>
              </a:rPr>
              <a:t>Diamond interpreted this </a:t>
            </a:r>
            <a:r>
              <a:rPr lang="en-US" sz="2000" dirty="0" smtClean="0">
                <a:latin typeface="+mn-lt"/>
              </a:rPr>
              <a:t>difference </a:t>
            </a:r>
            <a:r>
              <a:rPr lang="en-US" sz="2000" dirty="0">
                <a:latin typeface="+mn-lt"/>
              </a:rPr>
              <a:t>as evidence of niche </a:t>
            </a:r>
            <a:r>
              <a:rPr lang="en-US" sz="2000" dirty="0" smtClean="0">
                <a:latin typeface="+mn-lt"/>
              </a:rPr>
              <a:t>separation resulting </a:t>
            </a:r>
            <a:r>
              <a:rPr lang="en-US" sz="2000" dirty="0">
                <a:latin typeface="+mn-lt"/>
              </a:rPr>
              <a:t>from </a:t>
            </a:r>
            <a:r>
              <a:rPr lang="en-US" sz="2000" dirty="0" smtClean="0">
                <a:latin typeface="+mn-lt"/>
              </a:rPr>
              <a:t>interspecific </a:t>
            </a:r>
            <a:r>
              <a:rPr lang="en-US" sz="2000" dirty="0" smtClean="0">
                <a:latin typeface="+mn-lt"/>
              </a:rPr>
              <a:t>competition. The conditional probabilities are:</a:t>
            </a:r>
            <a:endParaRPr lang="es-CL" sz="2000" dirty="0">
              <a:latin typeface="+mn-lt"/>
            </a:endParaRPr>
          </a:p>
        </p:txBody>
      </p:sp>
      <p:pic>
        <p:nvPicPr>
          <p:cNvPr id="1669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5093970"/>
            <a:ext cx="4389120" cy="153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562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762000" y="76200"/>
            <a:ext cx="7854648" cy="717550"/>
          </a:xfrm>
        </p:spPr>
        <p:txBody>
          <a:bodyPr/>
          <a:lstStyle/>
          <a:p>
            <a:r>
              <a:rPr lang="en-US" dirty="0" smtClean="0"/>
              <a:t>Some lingo and notation</a:t>
            </a:r>
            <a:endParaRPr lang="en-GB" dirty="0" smtClean="0"/>
          </a:p>
        </p:txBody>
      </p:sp>
      <p:graphicFrame>
        <p:nvGraphicFramePr>
          <p:cNvPr id="1026" name="Object 3"/>
          <p:cNvGraphicFramePr>
            <a:graphicFrameLocks noChangeAspect="1"/>
          </p:cNvGraphicFramePr>
          <p:nvPr/>
        </p:nvGraphicFramePr>
        <p:xfrm>
          <a:off x="3276600" y="2133600"/>
          <a:ext cx="2049463" cy="1809750"/>
        </p:xfrm>
        <a:graphic>
          <a:graphicData uri="http://schemas.openxmlformats.org/presentationml/2006/ole">
            <mc:AlternateContent xmlns:mc="http://schemas.openxmlformats.org/markup-compatibility/2006">
              <mc:Choice xmlns:v="urn:schemas-microsoft-com:vml" Requires="v">
                <p:oleObj spid="_x0000_s167940" name="Equation" r:id="rId3" imgW="761760" imgH="672840" progId="Equation.3">
                  <p:embed/>
                </p:oleObj>
              </mc:Choice>
              <mc:Fallback>
                <p:oleObj name="Equation" r:id="rId3" imgW="761760" imgH="672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2049463" cy="180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Box 5"/>
          <p:cNvSpPr txBox="1">
            <a:spLocks noChangeArrowheads="1"/>
          </p:cNvSpPr>
          <p:nvPr/>
        </p:nvSpPr>
        <p:spPr bwMode="auto">
          <a:xfrm>
            <a:off x="122999" y="3600271"/>
            <a:ext cx="2620201" cy="830997"/>
          </a:xfrm>
          <a:prstGeom prst="rect">
            <a:avLst/>
          </a:prstGeom>
          <a:noFill/>
          <a:ln w="9525">
            <a:noFill/>
            <a:miter lim="800000"/>
            <a:headEnd/>
            <a:tailEnd/>
          </a:ln>
        </p:spPr>
        <p:txBody>
          <a:bodyPr wrap="square">
            <a:spAutoFit/>
          </a:bodyPr>
          <a:lstStyle/>
          <a:p>
            <a:r>
              <a:rPr lang="en-US" sz="2400" b="0" dirty="0">
                <a:latin typeface="+mn-lt"/>
              </a:rPr>
              <a:t>Prediction or </a:t>
            </a:r>
          </a:p>
          <a:p>
            <a:r>
              <a:rPr lang="en-US" sz="2400" dirty="0">
                <a:latin typeface="+mn-lt"/>
              </a:rPr>
              <a:t>d</a:t>
            </a:r>
            <a:r>
              <a:rPr lang="en-US" sz="2400" b="0" dirty="0" smtClean="0">
                <a:latin typeface="+mn-lt"/>
              </a:rPr>
              <a:t>ependent variable</a:t>
            </a:r>
            <a:endParaRPr lang="en-GB" sz="2400" b="0" dirty="0">
              <a:latin typeface="+mn-lt"/>
            </a:endParaRPr>
          </a:p>
        </p:txBody>
      </p:sp>
      <p:sp>
        <p:nvSpPr>
          <p:cNvPr id="1029" name="TextBox 6"/>
          <p:cNvSpPr txBox="1">
            <a:spLocks noChangeArrowheads="1"/>
          </p:cNvSpPr>
          <p:nvPr/>
        </p:nvSpPr>
        <p:spPr bwMode="auto">
          <a:xfrm>
            <a:off x="3440018" y="3733800"/>
            <a:ext cx="2274982" cy="461665"/>
          </a:xfrm>
          <a:prstGeom prst="rect">
            <a:avLst/>
          </a:prstGeom>
          <a:noFill/>
          <a:ln w="9525">
            <a:noFill/>
            <a:miter lim="800000"/>
            <a:headEnd/>
            <a:tailEnd/>
          </a:ln>
        </p:spPr>
        <p:txBody>
          <a:bodyPr wrap="none">
            <a:spAutoFit/>
          </a:bodyPr>
          <a:lstStyle/>
          <a:p>
            <a:r>
              <a:rPr lang="en-US" sz="2400" b="0" dirty="0">
                <a:latin typeface="+mn-lt"/>
              </a:rPr>
              <a:t>Parameter vector</a:t>
            </a:r>
            <a:endParaRPr lang="en-GB" sz="2400" b="0" dirty="0">
              <a:latin typeface="+mn-lt"/>
            </a:endParaRPr>
          </a:p>
        </p:txBody>
      </p:sp>
      <p:sp>
        <p:nvSpPr>
          <p:cNvPr id="1030" name="TextBox 7"/>
          <p:cNvSpPr txBox="1">
            <a:spLocks noChangeArrowheads="1"/>
          </p:cNvSpPr>
          <p:nvPr/>
        </p:nvSpPr>
        <p:spPr bwMode="auto">
          <a:xfrm>
            <a:off x="5878513" y="3124200"/>
            <a:ext cx="2890535" cy="461665"/>
          </a:xfrm>
          <a:prstGeom prst="rect">
            <a:avLst/>
          </a:prstGeom>
          <a:noFill/>
          <a:ln w="9525">
            <a:noFill/>
            <a:miter lim="800000"/>
            <a:headEnd/>
            <a:tailEnd/>
          </a:ln>
        </p:spPr>
        <p:txBody>
          <a:bodyPr wrap="none">
            <a:spAutoFit/>
          </a:bodyPr>
          <a:lstStyle/>
          <a:p>
            <a:r>
              <a:rPr lang="en-US" sz="2400" b="0" dirty="0">
                <a:latin typeface="+mn-lt"/>
              </a:rPr>
              <a:t>Independent variables</a:t>
            </a:r>
            <a:endParaRPr lang="en-GB" sz="2400" b="0" dirty="0">
              <a:latin typeface="+mn-lt"/>
            </a:endParaRPr>
          </a:p>
        </p:txBody>
      </p:sp>
      <p:cxnSp>
        <p:nvCxnSpPr>
          <p:cNvPr id="10" name="Straight Arrow Connector 9"/>
          <p:cNvCxnSpPr/>
          <p:nvPr/>
        </p:nvCxnSpPr>
        <p:spPr bwMode="auto">
          <a:xfrm flipV="1">
            <a:off x="1828800" y="2667000"/>
            <a:ext cx="1447800" cy="914400"/>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p:spPr>
      </p:cxnSp>
      <p:cxnSp>
        <p:nvCxnSpPr>
          <p:cNvPr id="11" name="Straight Arrow Connector 10"/>
          <p:cNvCxnSpPr/>
          <p:nvPr/>
        </p:nvCxnSpPr>
        <p:spPr bwMode="auto">
          <a:xfrm flipV="1">
            <a:off x="4495800" y="2667000"/>
            <a:ext cx="0" cy="914400"/>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p:spPr>
      </p:cxnSp>
      <p:cxnSp>
        <p:nvCxnSpPr>
          <p:cNvPr id="14" name="Straight Arrow Connector 13"/>
          <p:cNvCxnSpPr/>
          <p:nvPr/>
        </p:nvCxnSpPr>
        <p:spPr bwMode="auto">
          <a:xfrm flipH="1" flipV="1">
            <a:off x="5410200" y="2438400"/>
            <a:ext cx="1143000" cy="609600"/>
          </a:xfrm>
          <a:prstGeom prst="straightConnector1">
            <a:avLst/>
          </a:prstGeom>
          <a:solidFill>
            <a:schemeClr val="accent1"/>
          </a:solidFill>
          <a:ln w="28575" cap="flat" cmpd="sng" algn="ctr">
            <a:solidFill>
              <a:schemeClr val="tx2">
                <a:lumMod val="60000"/>
                <a:lumOff val="40000"/>
              </a:schemeClr>
            </a:solidFill>
            <a:prstDash val="solid"/>
            <a:round/>
            <a:headEnd type="none" w="med" len="med"/>
            <a:tailEnd type="arrow"/>
          </a:ln>
          <a:effectLst/>
        </p:spPr>
      </p:cxnSp>
    </p:spTree>
    <p:extLst>
      <p:ext uri="{BB962C8B-B14F-4D97-AF65-F5344CB8AC3E}">
        <p14:creationId xmlns:p14="http://schemas.microsoft.com/office/powerpoint/2010/main" val="3086293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28" name="Title 1"/>
          <p:cNvSpPr>
            <a:spLocks noGrp="1"/>
          </p:cNvSpPr>
          <p:nvPr>
            <p:ph type="title"/>
          </p:nvPr>
        </p:nvSpPr>
        <p:spPr>
          <a:xfrm>
            <a:off x="914400" y="196850"/>
            <a:ext cx="6975475" cy="717550"/>
          </a:xfrm>
        </p:spPr>
        <p:txBody>
          <a:bodyPr/>
          <a:lstStyle/>
          <a:p>
            <a:r>
              <a:rPr lang="en-US" dirty="0" smtClean="0"/>
              <a:t>Deterministic Process Models</a:t>
            </a:r>
            <a:endParaRPr lang="en-GB" dirty="0" smtClean="0"/>
          </a:p>
        </p:txBody>
      </p:sp>
      <p:sp>
        <p:nvSpPr>
          <p:cNvPr id="1029" name="Content Placeholder 2"/>
          <p:cNvSpPr>
            <a:spLocks noGrp="1"/>
          </p:cNvSpPr>
          <p:nvPr>
            <p:ph idx="1"/>
          </p:nvPr>
        </p:nvSpPr>
        <p:spPr>
          <a:xfrm>
            <a:off x="152400" y="1524000"/>
            <a:ext cx="8763000" cy="4114800"/>
          </a:xfrm>
        </p:spPr>
        <p:txBody>
          <a:bodyPr/>
          <a:lstStyle/>
          <a:p>
            <a:pPr marL="0">
              <a:buFontTx/>
              <a:buNone/>
            </a:pPr>
            <a:r>
              <a:rPr lang="en-US" sz="2600" dirty="0" smtClean="0"/>
              <a:t>We have a model </a:t>
            </a:r>
            <a:r>
              <a:rPr lang="en-US" sz="2600" i="1" dirty="0" smtClean="0"/>
              <a:t>g(</a:t>
            </a:r>
            <a:r>
              <a:rPr lang="el-GR" sz="2600" i="1" dirty="0" smtClean="0"/>
              <a:t>θ</a:t>
            </a:r>
            <a:r>
              <a:rPr lang="en-US" sz="2600" i="1" dirty="0" smtClean="0"/>
              <a:t>)</a:t>
            </a:r>
            <a:r>
              <a:rPr lang="en-US" sz="2600" dirty="0" smtClean="0"/>
              <a:t> that describes the ecological process of interest: </a:t>
            </a:r>
            <a:r>
              <a:rPr lang="el-GR" sz="2600" i="1" dirty="0" smtClean="0"/>
              <a:t>θ</a:t>
            </a:r>
            <a:r>
              <a:rPr lang="en-US" sz="2600" i="1" dirty="0" smtClean="0"/>
              <a:t> </a:t>
            </a:r>
            <a:r>
              <a:rPr lang="en-US" sz="2600" dirty="0" smtClean="0"/>
              <a:t>is a vector of model parameters and initial conditions. The model may (or may not) depend on </a:t>
            </a:r>
            <a:r>
              <a:rPr lang="en-US" sz="2600" i="1" dirty="0" smtClean="0"/>
              <a:t>x</a:t>
            </a:r>
            <a:r>
              <a:rPr lang="en-US" sz="2600" dirty="0" smtClean="0"/>
              <a:t>, a set covariates.</a:t>
            </a:r>
          </a:p>
          <a:p>
            <a:pPr marL="0">
              <a:buFontTx/>
              <a:buNone/>
            </a:pPr>
            <a:endParaRPr lang="en-US" sz="2600" dirty="0" smtClean="0"/>
          </a:p>
          <a:p>
            <a:pPr marL="0">
              <a:buFontTx/>
              <a:buNone/>
            </a:pPr>
            <a:r>
              <a:rPr lang="en-US" sz="2600" dirty="0" smtClean="0"/>
              <a:t>The model takes values for </a:t>
            </a:r>
            <a:r>
              <a:rPr lang="el-GR" sz="2600" dirty="0" smtClean="0"/>
              <a:t>θ</a:t>
            </a:r>
            <a:r>
              <a:rPr lang="en-US" sz="2600" dirty="0" smtClean="0"/>
              <a:t> and </a:t>
            </a:r>
            <a:r>
              <a:rPr lang="en-US" sz="2600" i="1" dirty="0" smtClean="0"/>
              <a:t>x </a:t>
            </a:r>
            <a:r>
              <a:rPr lang="en-US" sz="2600" dirty="0" smtClean="0"/>
              <a:t>and produces values (</a:t>
            </a:r>
            <a:r>
              <a:rPr lang="el-GR" sz="2600" dirty="0" smtClean="0"/>
              <a:t>μ</a:t>
            </a:r>
            <a:r>
              <a:rPr lang="en-US" sz="2600" dirty="0" smtClean="0"/>
              <a:t>). For the same set of </a:t>
            </a:r>
            <a:r>
              <a:rPr lang="el-GR" sz="2600" dirty="0" smtClean="0"/>
              <a:t>θ</a:t>
            </a:r>
            <a:r>
              <a:rPr lang="en-US" sz="2600" dirty="0" smtClean="0"/>
              <a:t> and </a:t>
            </a:r>
            <a:r>
              <a:rPr lang="en-US" sz="2600" i="1" dirty="0" smtClean="0"/>
              <a:t>x, </a:t>
            </a:r>
            <a:r>
              <a:rPr lang="en-US" sz="2600" dirty="0" smtClean="0"/>
              <a:t>the model returns the same values for </a:t>
            </a:r>
            <a:r>
              <a:rPr lang="el-GR" sz="2600" dirty="0" smtClean="0"/>
              <a:t>μ</a:t>
            </a:r>
            <a:r>
              <a:rPr lang="en-US" sz="2600" dirty="0" smtClean="0"/>
              <a:t>.</a:t>
            </a:r>
          </a:p>
          <a:p>
            <a:pPr marL="0">
              <a:buFontTx/>
              <a:buNone/>
            </a:pPr>
            <a:endParaRPr lang="en-GB" sz="2600" i="1" dirty="0" smtClean="0"/>
          </a:p>
        </p:txBody>
      </p:sp>
      <p:graphicFrame>
        <p:nvGraphicFramePr>
          <p:cNvPr id="1026" name="Object 2"/>
          <p:cNvGraphicFramePr>
            <a:graphicFrameLocks noChangeAspect="1"/>
          </p:cNvGraphicFramePr>
          <p:nvPr>
            <p:extLst>
              <p:ext uri="{D42A27DB-BD31-4B8C-83A1-F6EECF244321}">
                <p14:modId xmlns:p14="http://schemas.microsoft.com/office/powerpoint/2010/main" val="1527469199"/>
              </p:ext>
            </p:extLst>
          </p:nvPr>
        </p:nvGraphicFramePr>
        <p:xfrm>
          <a:off x="2579688" y="4572000"/>
          <a:ext cx="3117850" cy="541337"/>
        </p:xfrm>
        <a:graphic>
          <a:graphicData uri="http://schemas.openxmlformats.org/presentationml/2006/ole">
            <mc:AlternateContent xmlns:mc="http://schemas.openxmlformats.org/markup-compatibility/2006">
              <mc:Choice xmlns:v="urn:schemas-microsoft-com:vml" Requires="v">
                <p:oleObj spid="_x0000_s1092" name="Equation" r:id="rId4" imgW="1168200" imgH="203040" progId="Equation.3">
                  <p:embed/>
                </p:oleObj>
              </mc:Choice>
              <mc:Fallback>
                <p:oleObj name="Equation" r:id="rId4" imgW="1168200" imgH="203040" progId="Equation.3">
                  <p:embed/>
                  <p:pic>
                    <p:nvPicPr>
                      <p:cNvPr id="0" name="Object 2"/>
                      <p:cNvPicPr>
                        <a:picLocks noChangeAspect="1" noChangeArrowheads="1"/>
                      </p:cNvPicPr>
                      <p:nvPr/>
                    </p:nvPicPr>
                    <p:blipFill>
                      <a:blip r:embed="rId5"/>
                      <a:srcRect/>
                      <a:stretch>
                        <a:fillRect/>
                      </a:stretch>
                    </p:blipFill>
                    <p:spPr bwMode="auto">
                      <a:xfrm>
                        <a:off x="2579688" y="4572000"/>
                        <a:ext cx="311785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88048176"/>
              </p:ext>
            </p:extLst>
          </p:nvPr>
        </p:nvGraphicFramePr>
        <p:xfrm>
          <a:off x="2362200" y="5715000"/>
          <a:ext cx="4348162" cy="473269"/>
        </p:xfrm>
        <a:graphic>
          <a:graphicData uri="http://schemas.openxmlformats.org/presentationml/2006/ole">
            <mc:AlternateContent xmlns:mc="http://schemas.openxmlformats.org/markup-compatibility/2006">
              <mc:Choice xmlns:v="urn:schemas-microsoft-com:vml" Requires="v">
                <p:oleObj spid="_x0000_s1093" name="Equation" r:id="rId6" imgW="1866600" imgH="203040" progId="Equation.3">
                  <p:embed/>
                </p:oleObj>
              </mc:Choice>
              <mc:Fallback>
                <p:oleObj name="Equation" r:id="rId6" imgW="1866600" imgH="203040" progId="Equation.3">
                  <p:embed/>
                  <p:pic>
                    <p:nvPicPr>
                      <p:cNvPr id="0" name=""/>
                      <p:cNvPicPr/>
                      <p:nvPr/>
                    </p:nvPicPr>
                    <p:blipFill>
                      <a:blip r:embed="rId7"/>
                      <a:stretch>
                        <a:fillRect/>
                      </a:stretch>
                    </p:blipFill>
                    <p:spPr>
                      <a:xfrm>
                        <a:off x="2362200" y="5715000"/>
                        <a:ext cx="4348162" cy="473269"/>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What is this course about?</a:t>
            </a:r>
            <a:endParaRPr lang="en-GB" smtClean="0"/>
          </a:p>
        </p:txBody>
      </p:sp>
      <p:graphicFrame>
        <p:nvGraphicFramePr>
          <p:cNvPr id="2050" name="Object 2"/>
          <p:cNvGraphicFramePr>
            <a:graphicFrameLocks noChangeAspect="1"/>
          </p:cNvGraphicFramePr>
          <p:nvPr/>
        </p:nvGraphicFramePr>
        <p:xfrm>
          <a:off x="1143000" y="2667000"/>
          <a:ext cx="2152650" cy="1844675"/>
        </p:xfrm>
        <a:graphic>
          <a:graphicData uri="http://schemas.openxmlformats.org/presentationml/2006/ole">
            <mc:AlternateContent xmlns:mc="http://schemas.openxmlformats.org/markup-compatibility/2006">
              <mc:Choice xmlns:v="urn:schemas-microsoft-com:vml" Requires="v">
                <p:oleObj spid="_x0000_s168964" name="Equation" r:id="rId3" imgW="799920" imgH="685800" progId="Equation.3">
                  <p:embed/>
                </p:oleObj>
              </mc:Choice>
              <mc:Fallback>
                <p:oleObj name="Equation" r:id="rId3" imgW="79992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67000"/>
                        <a:ext cx="2152650" cy="184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Box 4"/>
          <p:cNvSpPr txBox="1">
            <a:spLocks noChangeArrowheads="1"/>
          </p:cNvSpPr>
          <p:nvPr/>
        </p:nvSpPr>
        <p:spPr bwMode="auto">
          <a:xfrm>
            <a:off x="3657600" y="2590800"/>
            <a:ext cx="4511813" cy="461665"/>
          </a:xfrm>
          <a:prstGeom prst="rect">
            <a:avLst/>
          </a:prstGeom>
          <a:noFill/>
          <a:ln w="9525">
            <a:noFill/>
            <a:miter lim="800000"/>
            <a:headEnd/>
            <a:tailEnd/>
          </a:ln>
        </p:spPr>
        <p:txBody>
          <a:bodyPr wrap="none">
            <a:spAutoFit/>
          </a:bodyPr>
          <a:lstStyle/>
          <a:p>
            <a:r>
              <a:rPr lang="en-US" sz="2400" b="0" dirty="0">
                <a:latin typeface="+mn-lt"/>
              </a:rPr>
              <a:t>A mathematical model of a process</a:t>
            </a:r>
            <a:endParaRPr lang="en-GB" sz="2400" b="0" dirty="0">
              <a:latin typeface="+mn-lt"/>
            </a:endParaRPr>
          </a:p>
        </p:txBody>
      </p:sp>
      <p:sp>
        <p:nvSpPr>
          <p:cNvPr id="2053" name="TextBox 5"/>
          <p:cNvSpPr txBox="1">
            <a:spLocks noChangeArrowheads="1"/>
          </p:cNvSpPr>
          <p:nvPr/>
        </p:nvSpPr>
        <p:spPr bwMode="auto">
          <a:xfrm>
            <a:off x="3733800" y="4110038"/>
            <a:ext cx="4458913" cy="830997"/>
          </a:xfrm>
          <a:prstGeom prst="rect">
            <a:avLst/>
          </a:prstGeom>
          <a:noFill/>
          <a:ln w="9525">
            <a:noFill/>
            <a:miter lim="800000"/>
            <a:headEnd/>
            <a:tailEnd/>
          </a:ln>
        </p:spPr>
        <p:txBody>
          <a:bodyPr wrap="none">
            <a:spAutoFit/>
          </a:bodyPr>
          <a:lstStyle/>
          <a:p>
            <a:r>
              <a:rPr lang="en-US" sz="2400" b="0">
                <a:latin typeface="+mn-lt"/>
              </a:rPr>
              <a:t>A statistical model of the data that </a:t>
            </a:r>
          </a:p>
          <a:p>
            <a:r>
              <a:rPr lang="en-US" sz="2400" b="0">
                <a:latin typeface="+mn-lt"/>
              </a:rPr>
              <a:t>arise from the process</a:t>
            </a:r>
            <a:endParaRPr lang="en-GB" sz="2400" b="0">
              <a:latin typeface="+mn-lt"/>
            </a:endParaRPr>
          </a:p>
        </p:txBody>
      </p:sp>
    </p:spTree>
    <p:extLst>
      <p:ext uri="{BB962C8B-B14F-4D97-AF65-F5344CB8AC3E}">
        <p14:creationId xmlns:p14="http://schemas.microsoft.com/office/powerpoint/2010/main" val="269903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1987" name="Title 1"/>
          <p:cNvSpPr>
            <a:spLocks noGrp="1"/>
          </p:cNvSpPr>
          <p:nvPr>
            <p:ph type="title"/>
          </p:nvPr>
        </p:nvSpPr>
        <p:spPr>
          <a:xfrm>
            <a:off x="914400" y="120650"/>
            <a:ext cx="6975475" cy="717550"/>
          </a:xfrm>
        </p:spPr>
        <p:txBody>
          <a:bodyPr/>
          <a:lstStyle/>
          <a:p>
            <a:r>
              <a:rPr lang="en-US" smtClean="0"/>
              <a:t>Stochasticity </a:t>
            </a:r>
            <a:endParaRPr lang="en-GB" smtClean="0"/>
          </a:p>
        </p:txBody>
      </p:sp>
      <p:sp>
        <p:nvSpPr>
          <p:cNvPr id="41988" name="Content Placeholder 2"/>
          <p:cNvSpPr>
            <a:spLocks noGrp="1"/>
          </p:cNvSpPr>
          <p:nvPr>
            <p:ph idx="1"/>
          </p:nvPr>
        </p:nvSpPr>
        <p:spPr>
          <a:xfrm>
            <a:off x="228600" y="1143000"/>
            <a:ext cx="8839200" cy="5105400"/>
          </a:xfrm>
        </p:spPr>
        <p:txBody>
          <a:bodyPr/>
          <a:lstStyle/>
          <a:p>
            <a:endParaRPr lang="en-US" sz="3000" dirty="0" smtClean="0"/>
          </a:p>
          <a:p>
            <a:r>
              <a:rPr lang="en-US" sz="3000" dirty="0" err="1" smtClean="0"/>
              <a:t>Stochasticity</a:t>
            </a:r>
            <a:r>
              <a:rPr lang="en-US" sz="3000" dirty="0" smtClean="0"/>
              <a:t> refers to things that are unknown.</a:t>
            </a:r>
          </a:p>
          <a:p>
            <a:r>
              <a:rPr lang="en-US" sz="3000" dirty="0" smtClean="0"/>
              <a:t>Models are stochastic because we cannot specify everything (e.g., process error, observation error, individual variation).</a:t>
            </a:r>
          </a:p>
          <a:p>
            <a:r>
              <a:rPr lang="en-US" sz="3000" dirty="0" smtClean="0"/>
              <a:t>The elements that we leave out of models are treated stochastically.</a:t>
            </a:r>
          </a:p>
          <a:p>
            <a:r>
              <a:rPr lang="en-US" sz="3000" dirty="0" smtClean="0"/>
              <a:t>This creates uncertainties that must be quantified.</a:t>
            </a:r>
            <a:endParaRPr lang="en-GB" sz="3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052" name="Title 1"/>
          <p:cNvSpPr>
            <a:spLocks noGrp="1"/>
          </p:cNvSpPr>
          <p:nvPr>
            <p:ph type="title"/>
          </p:nvPr>
        </p:nvSpPr>
        <p:spPr>
          <a:xfrm>
            <a:off x="228600" y="120650"/>
            <a:ext cx="8305800" cy="717550"/>
          </a:xfrm>
        </p:spPr>
        <p:txBody>
          <a:bodyPr/>
          <a:lstStyle/>
          <a:p>
            <a:r>
              <a:rPr lang="en-US" smtClean="0"/>
              <a:t>How do we represent unknowns?</a:t>
            </a:r>
            <a:endParaRPr lang="en-GB" smtClean="0"/>
          </a:p>
        </p:txBody>
      </p:sp>
      <p:graphicFrame>
        <p:nvGraphicFramePr>
          <p:cNvPr id="2050" name="Object 2"/>
          <p:cNvGraphicFramePr>
            <a:graphicFrameLocks noChangeAspect="1"/>
          </p:cNvGraphicFramePr>
          <p:nvPr>
            <p:extLst>
              <p:ext uri="{D42A27DB-BD31-4B8C-83A1-F6EECF244321}">
                <p14:modId xmlns:p14="http://schemas.microsoft.com/office/powerpoint/2010/main" val="4258977978"/>
              </p:ext>
            </p:extLst>
          </p:nvPr>
        </p:nvGraphicFramePr>
        <p:xfrm>
          <a:off x="1752600" y="2684463"/>
          <a:ext cx="2236788" cy="1827212"/>
        </p:xfrm>
        <a:graphic>
          <a:graphicData uri="http://schemas.openxmlformats.org/presentationml/2006/ole">
            <mc:AlternateContent xmlns:mc="http://schemas.openxmlformats.org/markup-compatibility/2006">
              <mc:Choice xmlns:v="urn:schemas-microsoft-com:vml" Requires="v">
                <p:oleObj spid="_x0000_s2085" name="Equation" r:id="rId4" imgW="838080" imgH="685800" progId="Equation.3">
                  <p:embed/>
                </p:oleObj>
              </mc:Choice>
              <mc:Fallback>
                <p:oleObj name="Equation" r:id="rId4" imgW="838080" imgH="685800" progId="Equation.3">
                  <p:embed/>
                  <p:pic>
                    <p:nvPicPr>
                      <p:cNvPr id="0" name="Object 2"/>
                      <p:cNvPicPr>
                        <a:picLocks noChangeAspect="1" noChangeArrowheads="1"/>
                      </p:cNvPicPr>
                      <p:nvPr/>
                    </p:nvPicPr>
                    <p:blipFill>
                      <a:blip r:embed="rId5"/>
                      <a:srcRect/>
                      <a:stretch>
                        <a:fillRect/>
                      </a:stretch>
                    </p:blipFill>
                    <p:spPr bwMode="auto">
                      <a:xfrm>
                        <a:off x="1752600" y="2684463"/>
                        <a:ext cx="2236788" cy="182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447800" y="1371600"/>
            <a:ext cx="2568575" cy="584200"/>
          </a:xfrm>
          <a:prstGeom prst="rect">
            <a:avLst/>
          </a:prstGeom>
          <a:noFill/>
        </p:spPr>
        <p:txBody>
          <a:bodyPr wrap="none">
            <a:spAutoFit/>
          </a:bodyPr>
          <a:lstStyle/>
          <a:p>
            <a:pPr>
              <a:defRPr/>
            </a:pPr>
            <a:r>
              <a:rPr lang="en-US" dirty="0">
                <a:solidFill>
                  <a:srgbClr val="FF0000"/>
                </a:solidFill>
                <a:latin typeface="+mn-lt"/>
                <a:cs typeface="+mn-cs"/>
              </a:rPr>
              <a:t>Process model</a:t>
            </a:r>
            <a:endParaRPr lang="en-GB" dirty="0">
              <a:solidFill>
                <a:srgbClr val="FF0000"/>
              </a:solidFill>
              <a:latin typeface="+mn-lt"/>
              <a:cs typeface="+mn-cs"/>
            </a:endParaRPr>
          </a:p>
        </p:txBody>
      </p:sp>
      <p:sp>
        <p:nvSpPr>
          <p:cNvPr id="6" name="TextBox 5"/>
          <p:cNvSpPr txBox="1"/>
          <p:nvPr/>
        </p:nvSpPr>
        <p:spPr>
          <a:xfrm>
            <a:off x="2209800" y="5170488"/>
            <a:ext cx="4006850" cy="1077912"/>
          </a:xfrm>
          <a:prstGeom prst="rect">
            <a:avLst/>
          </a:prstGeom>
          <a:noFill/>
        </p:spPr>
        <p:txBody>
          <a:bodyPr wrap="none">
            <a:spAutoFit/>
          </a:bodyPr>
          <a:lstStyle/>
          <a:p>
            <a:pPr>
              <a:defRPr/>
            </a:pPr>
            <a:r>
              <a:rPr lang="en-US" dirty="0">
                <a:solidFill>
                  <a:srgbClr val="FF0000"/>
                </a:solidFill>
                <a:latin typeface="+mn-lt"/>
                <a:cs typeface="+mn-cs"/>
              </a:rPr>
              <a:t>Probability model</a:t>
            </a:r>
          </a:p>
          <a:p>
            <a:pPr>
              <a:defRPr/>
            </a:pPr>
            <a:r>
              <a:rPr lang="en-US" dirty="0">
                <a:solidFill>
                  <a:srgbClr val="FF0000"/>
                </a:solidFill>
                <a:latin typeface="+mn-lt"/>
                <a:cs typeface="+mn-cs"/>
              </a:rPr>
              <a:t>represents </a:t>
            </a:r>
            <a:r>
              <a:rPr lang="en-US" dirty="0" err="1">
                <a:solidFill>
                  <a:srgbClr val="FF0000"/>
                </a:solidFill>
                <a:latin typeface="+mn-lt"/>
                <a:cs typeface="+mn-cs"/>
              </a:rPr>
              <a:t>stochasticity</a:t>
            </a:r>
            <a:endParaRPr lang="en-GB" dirty="0">
              <a:solidFill>
                <a:srgbClr val="FF0000"/>
              </a:solidFill>
              <a:latin typeface="+mn-lt"/>
              <a:cs typeface="+mn-cs"/>
            </a:endParaRPr>
          </a:p>
        </p:txBody>
      </p:sp>
      <p:sp>
        <p:nvSpPr>
          <p:cNvPr id="7" name="TextBox 6"/>
          <p:cNvSpPr txBox="1"/>
          <p:nvPr/>
        </p:nvSpPr>
        <p:spPr>
          <a:xfrm>
            <a:off x="1020763" y="4724400"/>
            <a:ext cx="960437" cy="584200"/>
          </a:xfrm>
          <a:prstGeom prst="rect">
            <a:avLst/>
          </a:prstGeom>
          <a:noFill/>
        </p:spPr>
        <p:txBody>
          <a:bodyPr wrap="none">
            <a:spAutoFit/>
          </a:bodyPr>
          <a:lstStyle/>
          <a:p>
            <a:pPr>
              <a:defRPr/>
            </a:pPr>
            <a:r>
              <a:rPr lang="en-US" dirty="0">
                <a:solidFill>
                  <a:srgbClr val="FF0000"/>
                </a:solidFill>
                <a:latin typeface="+mn-lt"/>
                <a:cs typeface="+mn-cs"/>
              </a:rPr>
              <a:t>Data</a:t>
            </a:r>
            <a:endParaRPr lang="en-GB" dirty="0">
              <a:solidFill>
                <a:srgbClr val="FF0000"/>
              </a:solidFill>
              <a:latin typeface="+mn-lt"/>
              <a:cs typeface="+mn-cs"/>
            </a:endParaRPr>
          </a:p>
        </p:txBody>
      </p:sp>
      <p:cxnSp>
        <p:nvCxnSpPr>
          <p:cNvPr id="9" name="Straight Arrow Connector 8"/>
          <p:cNvCxnSpPr>
            <a:stCxn id="5" idx="2"/>
          </p:cNvCxnSpPr>
          <p:nvPr/>
        </p:nvCxnSpPr>
        <p:spPr>
          <a:xfrm>
            <a:off x="2732088" y="1955800"/>
            <a:ext cx="11112" cy="63500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67000" y="4597400"/>
            <a:ext cx="11113" cy="66040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76600" y="1981200"/>
            <a:ext cx="838200" cy="60960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886200" y="4495800"/>
            <a:ext cx="838200" cy="30480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76600" y="3657600"/>
            <a:ext cx="990600" cy="45720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61" name="TextBox 25"/>
          <p:cNvSpPr txBox="1">
            <a:spLocks noChangeArrowheads="1"/>
          </p:cNvSpPr>
          <p:nvPr/>
        </p:nvSpPr>
        <p:spPr bwMode="auto">
          <a:xfrm>
            <a:off x="4191000" y="1752600"/>
            <a:ext cx="3531736" cy="707886"/>
          </a:xfrm>
          <a:prstGeom prst="rect">
            <a:avLst/>
          </a:prstGeom>
          <a:noFill/>
          <a:ln w="9525">
            <a:noFill/>
            <a:miter lim="800000"/>
            <a:headEnd/>
            <a:tailEnd/>
          </a:ln>
        </p:spPr>
        <p:txBody>
          <a:bodyPr wrap="none">
            <a:spAutoFit/>
          </a:bodyPr>
          <a:lstStyle/>
          <a:p>
            <a:r>
              <a:rPr lang="en-US" sz="2000" dirty="0">
                <a:latin typeface="Arial" charset="0"/>
              </a:rPr>
              <a:t>Parameters in the ecological</a:t>
            </a:r>
          </a:p>
          <a:p>
            <a:r>
              <a:rPr lang="en-US" sz="2000" dirty="0">
                <a:latin typeface="Arial" charset="0"/>
              </a:rPr>
              <a:t>process </a:t>
            </a:r>
            <a:r>
              <a:rPr lang="en-US" sz="2000" dirty="0" smtClean="0">
                <a:latin typeface="Arial" charset="0"/>
              </a:rPr>
              <a:t>(deterministic) model</a:t>
            </a:r>
            <a:endParaRPr lang="en-GB" sz="2000" dirty="0">
              <a:latin typeface="Arial" charset="0"/>
            </a:endParaRPr>
          </a:p>
        </p:txBody>
      </p:sp>
      <p:sp>
        <p:nvSpPr>
          <p:cNvPr id="2062" name="TextBox 26"/>
          <p:cNvSpPr txBox="1">
            <a:spLocks noChangeArrowheads="1"/>
          </p:cNvSpPr>
          <p:nvPr/>
        </p:nvSpPr>
        <p:spPr bwMode="auto">
          <a:xfrm>
            <a:off x="4343400" y="3254375"/>
            <a:ext cx="3378200" cy="708025"/>
          </a:xfrm>
          <a:prstGeom prst="rect">
            <a:avLst/>
          </a:prstGeom>
          <a:noFill/>
          <a:ln w="9525">
            <a:noFill/>
            <a:miter lim="800000"/>
            <a:headEnd/>
            <a:tailEnd/>
          </a:ln>
        </p:spPr>
        <p:txBody>
          <a:bodyPr wrap="none">
            <a:spAutoFit/>
          </a:bodyPr>
          <a:lstStyle/>
          <a:p>
            <a:r>
              <a:rPr lang="en-US" sz="2000" dirty="0">
                <a:latin typeface="Arial" charset="0"/>
              </a:rPr>
              <a:t>Predictions of the ecological</a:t>
            </a:r>
          </a:p>
          <a:p>
            <a:r>
              <a:rPr lang="en-US" sz="2000" dirty="0">
                <a:latin typeface="Arial" charset="0"/>
              </a:rPr>
              <a:t>process model</a:t>
            </a:r>
            <a:endParaRPr lang="en-GB" sz="2000" dirty="0">
              <a:latin typeface="Arial" charset="0"/>
            </a:endParaRPr>
          </a:p>
        </p:txBody>
      </p:sp>
      <p:sp>
        <p:nvSpPr>
          <p:cNvPr id="2063" name="TextBox 27"/>
          <p:cNvSpPr txBox="1">
            <a:spLocks noChangeArrowheads="1"/>
          </p:cNvSpPr>
          <p:nvPr/>
        </p:nvSpPr>
        <p:spPr bwMode="auto">
          <a:xfrm>
            <a:off x="4826000" y="4473575"/>
            <a:ext cx="3860800" cy="708025"/>
          </a:xfrm>
          <a:prstGeom prst="rect">
            <a:avLst/>
          </a:prstGeom>
          <a:noFill/>
          <a:ln w="9525">
            <a:noFill/>
            <a:miter lim="800000"/>
            <a:headEnd/>
            <a:tailEnd/>
          </a:ln>
        </p:spPr>
        <p:txBody>
          <a:bodyPr wrap="none">
            <a:spAutoFit/>
          </a:bodyPr>
          <a:lstStyle/>
          <a:p>
            <a:r>
              <a:rPr lang="en-US" sz="2000" dirty="0">
                <a:latin typeface="Arial" charset="0"/>
              </a:rPr>
              <a:t>Parameters in probability model </a:t>
            </a:r>
          </a:p>
          <a:p>
            <a:r>
              <a:rPr lang="en-US" sz="2000" dirty="0">
                <a:latin typeface="Arial" charset="0"/>
              </a:rPr>
              <a:t>that describe the unknown</a:t>
            </a:r>
            <a:endParaRPr lang="en-GB" sz="20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CC"/>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30259</TotalTime>
  <Words>1895</Words>
  <Application>Microsoft Office PowerPoint</Application>
  <PresentationFormat>On-screen Show (4:3)</PresentationFormat>
  <Paragraphs>257</Paragraphs>
  <Slides>41</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Arial</vt:lpstr>
      <vt:lpstr>Arial Black</vt:lpstr>
      <vt:lpstr>Book Antiqua</vt:lpstr>
      <vt:lpstr>Cambria Math</vt:lpstr>
      <vt:lpstr>Comic Sans MS</vt:lpstr>
      <vt:lpstr>Symbol</vt:lpstr>
      <vt:lpstr>Times New Roman</vt:lpstr>
      <vt:lpstr>Wingdings</vt:lpstr>
      <vt:lpstr>Default Design</vt:lpstr>
      <vt:lpstr>Equation</vt:lpstr>
      <vt:lpstr>Stochasticity  and Probability</vt:lpstr>
      <vt:lpstr>A new approach to insight</vt:lpstr>
      <vt:lpstr>Modeling process</vt:lpstr>
      <vt:lpstr>What are deterministic ecological models?</vt:lpstr>
      <vt:lpstr>Some lingo and notation</vt:lpstr>
      <vt:lpstr>Deterministic Process Models</vt:lpstr>
      <vt:lpstr>What is this course about?</vt:lpstr>
      <vt:lpstr>Stochasticity </vt:lpstr>
      <vt:lpstr>How do we represent unknowns?</vt:lpstr>
      <vt:lpstr>Stochastic Models</vt:lpstr>
      <vt:lpstr>Random variables</vt:lpstr>
      <vt:lpstr> A general framework for stochasticity</vt:lpstr>
      <vt:lpstr>Terminology</vt:lpstr>
      <vt:lpstr>Terminology in H&amp;H</vt:lpstr>
      <vt:lpstr>Probability Concepts</vt:lpstr>
      <vt:lpstr>Concept of Probability</vt:lpstr>
      <vt:lpstr>Conditional Probabilities</vt:lpstr>
      <vt:lpstr>Joint Probabilities</vt:lpstr>
      <vt:lpstr>Conditional Probabilities</vt:lpstr>
      <vt:lpstr>Conditional Probabilities</vt:lpstr>
      <vt:lpstr>A key concept</vt:lpstr>
      <vt:lpstr>Intuition for Likelihood</vt:lpstr>
      <vt:lpstr>Intuition for Likelihood</vt:lpstr>
      <vt:lpstr>PowerPoint Presentation</vt:lpstr>
      <vt:lpstr>Law of total probability</vt:lpstr>
      <vt:lpstr>Factoring joint probabilities</vt:lpstr>
      <vt:lpstr>Factoring joint probabilities: Directed Acyclic Graphs</vt:lpstr>
      <vt:lpstr>Bayesian networks</vt:lpstr>
      <vt:lpstr>PowerPoint Presentation</vt:lpstr>
      <vt:lpstr>PowerPoint Presentation</vt:lpstr>
      <vt:lpstr>PowerPoint Presentation</vt:lpstr>
      <vt:lpstr>PowerPoint Presentation</vt:lpstr>
      <vt:lpstr>Factoring joint probabilities: Why do we care?</vt:lpstr>
      <vt:lpstr>DAG: Hierarchical tree growth models</vt:lpstr>
      <vt:lpstr>Marginal Probabilities</vt:lpstr>
      <vt:lpstr>Why do we care about marginal distributions?</vt:lpstr>
      <vt:lpstr>PowerPoint Presentation</vt:lpstr>
      <vt:lpstr>Why do we care about marginal distributions?</vt:lpstr>
      <vt:lpstr>PowerPoint Presentation</vt:lpstr>
      <vt:lpstr>PowerPoint Presentation</vt:lpstr>
      <vt:lpstr>PowerPoint Presentation</vt:lpstr>
    </vt:vector>
  </TitlesOfParts>
  <Company>Institute of Ecosystem Studies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Uriarte</dc:creator>
  <cp:lastModifiedBy>muriarte</cp:lastModifiedBy>
  <cp:revision>257</cp:revision>
  <dcterms:created xsi:type="dcterms:W3CDTF">2003-01-21T16:20:59Z</dcterms:created>
  <dcterms:modified xsi:type="dcterms:W3CDTF">2015-09-16T13:04:11Z</dcterms:modified>
</cp:coreProperties>
</file>